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72" r:id="rId12"/>
    <p:sldId id="27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6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46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4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9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8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6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4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7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568B-2E4F-4901-A2D7-F8224A98EA64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AE85-E719-45B2-8D66-38B905149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720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86" y="1149868"/>
            <a:ext cx="184404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43" y="1247365"/>
            <a:ext cx="15144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29" y="1547713"/>
            <a:ext cx="2152651" cy="100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4" y="2547839"/>
            <a:ext cx="1552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02" y="2528789"/>
            <a:ext cx="14859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31278"/>
            <a:ext cx="20002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38" y="2542274"/>
            <a:ext cx="14763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51584"/>
            <a:ext cx="14668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6" y="1284702"/>
            <a:ext cx="6646869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9708" y="1512448"/>
            <a:ext cx="104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Branches</a:t>
            </a:r>
            <a:endParaRPr lang="en-IN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30" y="939343"/>
            <a:ext cx="663659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63" y="697742"/>
            <a:ext cx="66579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03" y="1122240"/>
            <a:ext cx="68008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01" y="1276350"/>
            <a:ext cx="68389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9" y="990713"/>
            <a:ext cx="66103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0998" y="234412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Siblings</a:t>
            </a:r>
            <a:endParaRPr lang="en-IN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30" y="803250"/>
            <a:ext cx="68103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03" y="3083933"/>
            <a:ext cx="368809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92" y="1177364"/>
            <a:ext cx="73437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5" y="1306253"/>
            <a:ext cx="76485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01" y="195486"/>
            <a:ext cx="20859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24" y="1325647"/>
            <a:ext cx="68294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13" y="1251714"/>
            <a:ext cx="69056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38" y="76423"/>
            <a:ext cx="2362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218250"/>
            <a:ext cx="69818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3314" y="0"/>
            <a:ext cx="81033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dirty="0"/>
              <a:t>Breadth First Search (BFS)</a:t>
            </a:r>
            <a:r>
              <a:rPr lang="en-IN" sz="4400" dirty="0" smtClean="0"/>
              <a:t>Traversal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6752" y="769441"/>
            <a:ext cx="9064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BFS is a traversing algorithm where you should start traversing from a selected </a:t>
            </a:r>
            <a:r>
              <a:rPr lang="en-IN" dirty="0" smtClean="0"/>
              <a:t>node</a:t>
            </a:r>
          </a:p>
          <a:p>
            <a:r>
              <a:rPr lang="en-IN" dirty="0" smtClean="0"/>
              <a:t> </a:t>
            </a:r>
            <a:r>
              <a:rPr lang="en-IN" dirty="0"/>
              <a:t>(source or starting node) and traverse the graph </a:t>
            </a:r>
            <a:r>
              <a:rPr lang="en-IN" dirty="0" err="1"/>
              <a:t>layerwise</a:t>
            </a:r>
            <a:r>
              <a:rPr lang="en-IN" dirty="0"/>
              <a:t> thus exploring the neighbour </a:t>
            </a:r>
            <a:r>
              <a:rPr lang="en-IN" dirty="0" smtClean="0"/>
              <a:t>nodes</a:t>
            </a:r>
          </a:p>
          <a:p>
            <a:r>
              <a:rPr lang="en-IN" dirty="0" smtClean="0"/>
              <a:t> </a:t>
            </a:r>
            <a:r>
              <a:rPr lang="en-IN" dirty="0"/>
              <a:t>(nodes which are directly connected to source node). You must then move towards the </a:t>
            </a:r>
            <a:endParaRPr lang="en-IN" dirty="0" smtClean="0"/>
          </a:p>
          <a:p>
            <a:r>
              <a:rPr lang="en-IN" dirty="0" smtClean="0"/>
              <a:t>next-level </a:t>
            </a:r>
            <a:r>
              <a:rPr lang="en-IN" dirty="0"/>
              <a:t>neighbour nodes.</a:t>
            </a:r>
          </a:p>
        </p:txBody>
      </p:sp>
      <p:pic>
        <p:nvPicPr>
          <p:cNvPr id="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1750"/>
            <a:ext cx="3456384" cy="208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20272" y="37958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1 2 3 4 5 </a:t>
            </a:r>
          </a:p>
        </p:txBody>
      </p:sp>
    </p:spTree>
    <p:extLst>
      <p:ext uri="{BB962C8B-B14F-4D97-AF65-F5344CB8AC3E}">
        <p14:creationId xmlns:p14="http://schemas.microsoft.com/office/powerpoint/2010/main" val="106924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3728" y="0"/>
            <a:ext cx="4265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Delete a Node</a:t>
            </a:r>
            <a:endParaRPr lang="en-IN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330"/>
            <a:ext cx="9144000" cy="421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" y="923329"/>
            <a:ext cx="9118576" cy="420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" y="923329"/>
            <a:ext cx="9123339" cy="423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" y="923329"/>
            <a:ext cx="9137624" cy="422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" y="923329"/>
            <a:ext cx="9128849" cy="421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" y="923329"/>
            <a:ext cx="9120074" cy="421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" y="923329"/>
            <a:ext cx="9133613" cy="42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" y="923330"/>
            <a:ext cx="9133612" cy="421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" y="923329"/>
            <a:ext cx="9132114" cy="421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9" y="923329"/>
            <a:ext cx="9122589" cy="419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329"/>
            <a:ext cx="9143998" cy="42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" y="923328"/>
            <a:ext cx="9118574" cy="422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" y="923328"/>
            <a:ext cx="9133614" cy="423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8" cy="514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8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8" cy="514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6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8" cy="514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6" cy="514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9143998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5" cy="514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3905132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Finally Deleted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2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5754" y="24431"/>
            <a:ext cx="8038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Need for binary search tree</a:t>
            </a:r>
            <a:endParaRPr lang="en-I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60"/>
            <a:ext cx="9144000" cy="418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60"/>
            <a:ext cx="9144000" cy="419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60"/>
            <a:ext cx="9144000" cy="418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79" y="1732264"/>
            <a:ext cx="28479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46" y="1684638"/>
            <a:ext cx="37147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13202"/>
            <a:ext cx="44862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03" y="1613202"/>
            <a:ext cx="50387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90" y="1551289"/>
            <a:ext cx="473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615"/>
            <a:ext cx="15240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76" y="1851327"/>
            <a:ext cx="15621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55" y="1560276"/>
            <a:ext cx="46767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3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179" y="0"/>
            <a:ext cx="8938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Complete binary trees/Almost complete binary trees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6404" y="1059582"/>
            <a:ext cx="16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Full Binary Tree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56532"/>
            <a:ext cx="9172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full binary tree is also known as 2-tree in which every node other than the leaf nodes has two </a:t>
            </a:r>
            <a:endParaRPr lang="en-IN" dirty="0" smtClean="0"/>
          </a:p>
          <a:p>
            <a:r>
              <a:rPr lang="en-IN" dirty="0" smtClean="0"/>
              <a:t>child </a:t>
            </a:r>
            <a:r>
              <a:rPr lang="en-IN" dirty="0"/>
              <a:t>nodes. It means all the leaf nodes should be at the same level and all other internal nodes </a:t>
            </a:r>
            <a:endParaRPr lang="en-IN" dirty="0" smtClean="0"/>
          </a:p>
          <a:p>
            <a:r>
              <a:rPr lang="en-IN" dirty="0" smtClean="0"/>
              <a:t>should </a:t>
            </a:r>
            <a:r>
              <a:rPr lang="en-IN" dirty="0"/>
              <a:t>contain two child nodes each.</a:t>
            </a:r>
          </a:p>
        </p:txBody>
      </p:sp>
      <p:pic>
        <p:nvPicPr>
          <p:cNvPr id="1026" name="Picture 2" descr="https://www.baeldung.com/wp-content/uploads/sites/4/2020/09/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10" y="2520110"/>
            <a:ext cx="3624337" cy="254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92" y="1131590"/>
            <a:ext cx="9043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/>
              <a:t>In a complete binary tree, all the levels of a tree are filled entirely except the last level. In </a:t>
            </a:r>
            <a:r>
              <a:rPr lang="en-IN" dirty="0" smtClean="0"/>
              <a:t>the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last level, nodes might or might not be filled fully. Also, let’s note that all the nodes should </a:t>
            </a:r>
            <a:endParaRPr lang="en-IN" dirty="0" smtClean="0"/>
          </a:p>
          <a:p>
            <a:pPr algn="just"/>
            <a:r>
              <a:rPr lang="en-IN" dirty="0" smtClean="0"/>
              <a:t>be </a:t>
            </a:r>
            <a:r>
              <a:rPr lang="en-IN" dirty="0"/>
              <a:t>filled from the left.</a:t>
            </a:r>
          </a:p>
        </p:txBody>
      </p:sp>
      <p:pic>
        <p:nvPicPr>
          <p:cNvPr id="2050" name="Picture 2" descr="https://www.baeldung.com/wp-content/uploads/sites/4/2020/09/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43758"/>
            <a:ext cx="2687543" cy="22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aeldung.com/wp-content/uploads/sites/4/2020/09/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84524"/>
            <a:ext cx="3266390" cy="232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005408" y="45254"/>
            <a:ext cx="52799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400" dirty="0" smtClean="0"/>
              <a:t>Complete </a:t>
            </a:r>
            <a:r>
              <a:rPr lang="en-IN" sz="4400" dirty="0"/>
              <a:t>Binary </a:t>
            </a:r>
            <a:r>
              <a:rPr lang="en-IN" sz="4400" dirty="0" smtClean="0"/>
              <a:t>Tree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6117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" y="1131590"/>
            <a:ext cx="9118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An almost complete binary tree is a special kind of binary tree where insertion takes </a:t>
            </a:r>
            <a:r>
              <a:rPr lang="en-IN" b="1" dirty="0" smtClean="0"/>
              <a:t>place </a:t>
            </a:r>
            <a:r>
              <a:rPr lang="en-IN" b="1" dirty="0"/>
              <a:t>level </a:t>
            </a:r>
            <a:r>
              <a:rPr lang="en-IN" b="1" dirty="0" smtClean="0"/>
              <a:t>by </a:t>
            </a:r>
            <a:r>
              <a:rPr lang="en-IN" b="1" dirty="0"/>
              <a:t>level and from left to right order at each </a:t>
            </a:r>
            <a:r>
              <a:rPr lang="en-IN" b="1" dirty="0" smtClean="0"/>
              <a:t>level </a:t>
            </a:r>
            <a:r>
              <a:rPr lang="en-IN" b="1" dirty="0"/>
              <a:t>and the last level is not filled fully always.</a:t>
            </a:r>
            <a:endParaRPr lang="en-IN" dirty="0"/>
          </a:p>
        </p:txBody>
      </p:sp>
      <p:pic>
        <p:nvPicPr>
          <p:cNvPr id="3074" name="Picture 2" descr="https://www.baeldung.com/wp-content/uploads/sites/4/2020/09/almo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" y="2211710"/>
            <a:ext cx="3552329" cy="28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baeldung.com/wp-content/uploads/sites/4/2020/09/almost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74" y="2283718"/>
            <a:ext cx="4116272" cy="2593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414379" y="45254"/>
            <a:ext cx="83821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400" dirty="0"/>
              <a:t>Almost Complete Binary Tree(ACBT)</a:t>
            </a:r>
          </a:p>
        </p:txBody>
      </p:sp>
    </p:spTree>
    <p:extLst>
      <p:ext uri="{BB962C8B-B14F-4D97-AF65-F5344CB8AC3E}">
        <p14:creationId xmlns:p14="http://schemas.microsoft.com/office/powerpoint/2010/main" val="263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6993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Traversing a tree means accessing every node of tree once. There are 3 ways for traversing </a:t>
            </a:r>
          </a:p>
          <a:p>
            <a:pPr algn="just"/>
            <a:r>
              <a:rPr lang="en-IN" dirty="0" smtClean="0"/>
              <a:t>a binary tree and they all are the part of Depth First Search(DFS) traversal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91679" y="1793908"/>
            <a:ext cx="5269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Preorder</a:t>
            </a:r>
            <a:r>
              <a:rPr lang="en-IN" dirty="0" smtClean="0">
                <a:sym typeface="Wingdings" pitchFamily="2" charset="2"/>
              </a:rPr>
              <a:t></a:t>
            </a:r>
            <a:r>
              <a:rPr lang="en-IN" dirty="0" smtClean="0"/>
              <a:t> (Root—Left sub tree---Right sub tree)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Inorder</a:t>
            </a:r>
            <a:r>
              <a:rPr lang="en-IN" dirty="0" smtClean="0">
                <a:sym typeface="Wingdings" pitchFamily="2" charset="2"/>
              </a:rPr>
              <a:t></a:t>
            </a:r>
            <a:r>
              <a:rPr lang="en-IN" dirty="0" smtClean="0"/>
              <a:t> (Left </a:t>
            </a:r>
            <a:r>
              <a:rPr lang="en-IN" dirty="0"/>
              <a:t>sub </a:t>
            </a:r>
            <a:r>
              <a:rPr lang="en-IN" dirty="0" smtClean="0"/>
              <a:t>tree---Root---</a:t>
            </a:r>
            <a:r>
              <a:rPr lang="en-IN" dirty="0"/>
              <a:t>Right sub tree)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Postorder</a:t>
            </a:r>
            <a:r>
              <a:rPr lang="en-IN" dirty="0"/>
              <a:t> </a:t>
            </a:r>
            <a:r>
              <a:rPr lang="en-IN" dirty="0" smtClean="0">
                <a:sym typeface="Wingdings" pitchFamily="2" charset="2"/>
              </a:rPr>
              <a:t></a:t>
            </a:r>
            <a:r>
              <a:rPr lang="en-IN" dirty="0" smtClean="0"/>
              <a:t>(Left </a:t>
            </a:r>
            <a:r>
              <a:rPr lang="en-IN" dirty="0"/>
              <a:t>sub tree---Right sub </a:t>
            </a:r>
            <a:r>
              <a:rPr lang="en-IN" dirty="0" smtClean="0"/>
              <a:t>tree--Root)</a:t>
            </a:r>
            <a:endParaRPr lang="en-IN" dirty="0"/>
          </a:p>
        </p:txBody>
      </p:sp>
      <p:pic>
        <p:nvPicPr>
          <p:cNvPr id="7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00518"/>
            <a:ext cx="3456384" cy="208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18642" y="18271"/>
            <a:ext cx="599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smtClean="0"/>
              <a:t>Binary </a:t>
            </a:r>
            <a:r>
              <a:rPr lang="en-IN" sz="5400" dirty="0"/>
              <a:t>Tree </a:t>
            </a:r>
            <a:r>
              <a:rPr lang="en-IN" sz="5400" dirty="0" smtClean="0"/>
              <a:t>Traversal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280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69932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/>
              <a:t>Algorithm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Process the root R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Traverse the left sub tree of R in </a:t>
            </a:r>
            <a:r>
              <a:rPr lang="en-IN" dirty="0" err="1" smtClean="0"/>
              <a:t>preorder</a:t>
            </a: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Traverse the </a:t>
            </a:r>
            <a:r>
              <a:rPr lang="en-IN" dirty="0" smtClean="0"/>
              <a:t>right sub tree </a:t>
            </a:r>
            <a:r>
              <a:rPr lang="en-IN" dirty="0"/>
              <a:t>of R in </a:t>
            </a:r>
            <a:r>
              <a:rPr lang="en-IN" dirty="0" err="1" smtClean="0"/>
              <a:t>preorder</a:t>
            </a:r>
            <a:endParaRPr lang="en-IN" dirty="0"/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1750"/>
            <a:ext cx="3456384" cy="208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6256" y="361266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1 2 4 5 3 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241" y="0"/>
            <a:ext cx="8633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err="1" smtClean="0"/>
              <a:t>Preorder</a:t>
            </a:r>
            <a:r>
              <a:rPr lang="en-IN" sz="5400" dirty="0" smtClean="0"/>
              <a:t> </a:t>
            </a:r>
            <a:r>
              <a:rPr lang="en-IN" sz="5400" dirty="0"/>
              <a:t>Binary Tree </a:t>
            </a:r>
            <a:r>
              <a:rPr lang="en-IN" sz="5400" dirty="0" smtClean="0"/>
              <a:t>Traversal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876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69932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/>
              <a:t>Algorithm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Traverse the left sub tree of R in </a:t>
            </a:r>
            <a:r>
              <a:rPr lang="en-IN" dirty="0" err="1" smtClean="0"/>
              <a:t>inorder</a:t>
            </a: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Process the root </a:t>
            </a:r>
            <a:r>
              <a:rPr lang="en-IN" dirty="0" smtClean="0"/>
              <a:t>R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Traverse the </a:t>
            </a:r>
            <a:r>
              <a:rPr lang="en-IN" dirty="0" smtClean="0"/>
              <a:t>right sub tree </a:t>
            </a:r>
            <a:r>
              <a:rPr lang="en-IN" dirty="0"/>
              <a:t>of R in </a:t>
            </a:r>
            <a:r>
              <a:rPr lang="en-IN" dirty="0" err="1" smtClean="0"/>
              <a:t>inorder</a:t>
            </a:r>
            <a:endParaRPr lang="en-IN" dirty="0"/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1750"/>
            <a:ext cx="3456384" cy="208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6256" y="361266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4 2 5 1 3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470" y="0"/>
            <a:ext cx="8237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err="1" smtClean="0"/>
              <a:t>Inorder</a:t>
            </a:r>
            <a:r>
              <a:rPr lang="en-IN" sz="5400" dirty="0" smtClean="0"/>
              <a:t> </a:t>
            </a:r>
            <a:r>
              <a:rPr lang="en-IN" sz="5400" dirty="0"/>
              <a:t>Binary Tree </a:t>
            </a:r>
            <a:r>
              <a:rPr lang="en-IN" sz="5400" dirty="0" smtClean="0"/>
              <a:t>Traversal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09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69932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/>
              <a:t>Algorithm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Traverse the left sub tree of R in </a:t>
            </a:r>
            <a:r>
              <a:rPr lang="en-IN" dirty="0" err="1" smtClean="0"/>
              <a:t>postorder</a:t>
            </a: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Traverse </a:t>
            </a:r>
            <a:r>
              <a:rPr lang="en-IN" dirty="0"/>
              <a:t>the </a:t>
            </a:r>
            <a:r>
              <a:rPr lang="en-IN" dirty="0" smtClean="0"/>
              <a:t>right sub tree </a:t>
            </a:r>
            <a:r>
              <a:rPr lang="en-IN" dirty="0"/>
              <a:t>of R in </a:t>
            </a:r>
            <a:r>
              <a:rPr lang="en-IN" dirty="0" err="1" smtClean="0"/>
              <a:t>postorder</a:t>
            </a: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Process the root </a:t>
            </a:r>
            <a:r>
              <a:rPr lang="en-IN" dirty="0" smtClean="0"/>
              <a:t>R</a:t>
            </a:r>
            <a:endParaRPr lang="en-IN" dirty="0"/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1750"/>
            <a:ext cx="3456384" cy="208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6256" y="361266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4 5 2 3 1  </a:t>
            </a:r>
          </a:p>
        </p:txBody>
      </p:sp>
      <p:sp>
        <p:nvSpPr>
          <p:cNvPr id="3" name="Rectangle 2"/>
          <p:cNvSpPr/>
          <p:nvPr/>
        </p:nvSpPr>
        <p:spPr>
          <a:xfrm>
            <a:off x="96796" y="0"/>
            <a:ext cx="8896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err="1"/>
              <a:t>Postorder</a:t>
            </a:r>
            <a:r>
              <a:rPr lang="en-IN" sz="5400" dirty="0"/>
              <a:t> Binary Tree </a:t>
            </a:r>
            <a:r>
              <a:rPr lang="en-IN" sz="5400" dirty="0" smtClean="0"/>
              <a:t>Traversal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687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379</Words>
  <Application>Microsoft Office PowerPoint</Application>
  <PresentationFormat>On-screen Show (16:9)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ANUP</cp:lastModifiedBy>
  <cp:revision>38</cp:revision>
  <dcterms:created xsi:type="dcterms:W3CDTF">2021-11-22T15:26:49Z</dcterms:created>
  <dcterms:modified xsi:type="dcterms:W3CDTF">2021-11-24T09:04:29Z</dcterms:modified>
</cp:coreProperties>
</file>