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notesMasterIdLst>
    <p:notesMasterId r:id="rId19"/>
  </p:notesMasterIdLst>
  <p:sldIdLst>
    <p:sldId id="256" r:id="rId2"/>
    <p:sldId id="257" r:id="rId3"/>
    <p:sldId id="258" r:id="rId4"/>
    <p:sldId id="267" r:id="rId5"/>
    <p:sldId id="272" r:id="rId6"/>
    <p:sldId id="274" r:id="rId7"/>
    <p:sldId id="269" r:id="rId8"/>
    <p:sldId id="277" r:id="rId9"/>
    <p:sldId id="280" r:id="rId10"/>
    <p:sldId id="281" r:id="rId11"/>
    <p:sldId id="279" r:id="rId12"/>
    <p:sldId id="278" r:id="rId13"/>
    <p:sldId id="276" r:id="rId14"/>
    <p:sldId id="268" r:id="rId15"/>
    <p:sldId id="270" r:id="rId16"/>
    <p:sldId id="27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3447" autoAdjust="0"/>
  </p:normalViewPr>
  <p:slideViewPr>
    <p:cSldViewPr snapToGrid="0">
      <p:cViewPr varScale="1">
        <p:scale>
          <a:sx n="77" d="100"/>
          <a:sy n="77" d="100"/>
        </p:scale>
        <p:origin x="902"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Distribution of Publication by Type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D613-43E3-AFA3-B5BF41A597A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D613-43E3-AFA3-B5BF41A597A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D613-43E3-AFA3-B5BF41A597A4}"/>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D613-43E3-AFA3-B5BF41A597A4}"/>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D613-43E3-AFA3-B5BF41A597A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Solution Proposal</c:v>
                </c:pt>
                <c:pt idx="1">
                  <c:v>Validation</c:v>
                </c:pt>
                <c:pt idx="2">
                  <c:v>Verification</c:v>
                </c:pt>
                <c:pt idx="3">
                  <c:v>Evaluation</c:v>
                </c:pt>
                <c:pt idx="4">
                  <c:v>Experience</c:v>
                </c:pt>
              </c:strCache>
            </c:strRef>
          </c:cat>
          <c:val>
            <c:numRef>
              <c:f>Sheet1!$B$2:$B$6</c:f>
              <c:numCache>
                <c:formatCode>General</c:formatCode>
                <c:ptCount val="5"/>
                <c:pt idx="0">
                  <c:v>58</c:v>
                </c:pt>
                <c:pt idx="1">
                  <c:v>26</c:v>
                </c:pt>
                <c:pt idx="2">
                  <c:v>3</c:v>
                </c:pt>
                <c:pt idx="3">
                  <c:v>13</c:v>
                </c:pt>
                <c:pt idx="4">
                  <c:v>0</c:v>
                </c:pt>
              </c:numCache>
            </c:numRef>
          </c:val>
          <c:extLst>
            <c:ext xmlns:c16="http://schemas.microsoft.com/office/drawing/2014/chart" uri="{C3380CC4-5D6E-409C-BE32-E72D297353CC}">
              <c16:uniqueId val="{0000000A-D613-43E3-AFA3-B5BF41A597A4}"/>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5726C-0AB3-47E2-AB1D-7B2FEED2FCD3}"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9CDFE-2B80-466A-AF57-809F2AF73322}" type="slidenum">
              <a:rPr lang="en-IN" smtClean="0"/>
              <a:t>‹#›</a:t>
            </a:fld>
            <a:endParaRPr lang="en-IN"/>
          </a:p>
        </p:txBody>
      </p:sp>
    </p:spTree>
    <p:extLst>
      <p:ext uri="{BB962C8B-B14F-4D97-AF65-F5344CB8AC3E}">
        <p14:creationId xmlns:p14="http://schemas.microsoft.com/office/powerpoint/2010/main" val="207151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49CDFE-2B80-466A-AF57-809F2AF73322}" type="slidenum">
              <a:rPr lang="en-IN" smtClean="0"/>
              <a:t>4</a:t>
            </a:fld>
            <a:endParaRPr lang="en-IN"/>
          </a:p>
        </p:txBody>
      </p:sp>
    </p:spTree>
    <p:extLst>
      <p:ext uri="{BB962C8B-B14F-4D97-AF65-F5344CB8AC3E}">
        <p14:creationId xmlns:p14="http://schemas.microsoft.com/office/powerpoint/2010/main" val="299536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49CDFE-2B80-466A-AF57-809F2AF73322}" type="slidenum">
              <a:rPr lang="en-IN" smtClean="0"/>
              <a:t>5</a:t>
            </a:fld>
            <a:endParaRPr lang="en-IN"/>
          </a:p>
        </p:txBody>
      </p:sp>
    </p:spTree>
    <p:extLst>
      <p:ext uri="{BB962C8B-B14F-4D97-AF65-F5344CB8AC3E}">
        <p14:creationId xmlns:p14="http://schemas.microsoft.com/office/powerpoint/2010/main" val="1049151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7EFADA-FBF4-45C7-997C-47A4FA680DCA}" type="datetime2">
              <a:rPr lang="en-IN" smtClean="0"/>
              <a:t>Saturday, 06 April 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508D1-E17C-4C9F-8DE1-6EA4E7440C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18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B0A1A-80EA-476D-98C2-EF728705FF1F}" type="datetime2">
              <a:rPr lang="en-IN" smtClean="0"/>
              <a:t>Saturday, 06 April 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184666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88560-6AB1-45DC-B587-8CAA125BA3E2}" type="datetime2">
              <a:rPr lang="en-IN" smtClean="0"/>
              <a:t>Saturday, 06 April 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140249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FA648-3A70-484A-AF08-AA09183ABA46}" type="datetime2">
              <a:rPr lang="en-IN" smtClean="0"/>
              <a:t>Saturday, 06 April 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124437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9B061A-B691-4DB1-91E6-C746B564A747}" type="datetime2">
              <a:rPr lang="en-IN" smtClean="0"/>
              <a:t>Saturday, 06 April 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508D1-E17C-4C9F-8DE1-6EA4E7440C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83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4A125-D3D6-4554-87D4-2FFCBB3779A7}" type="datetime2">
              <a:rPr lang="en-IN" smtClean="0"/>
              <a:t>Saturday, 06 April 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164661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6ED4A7-A875-4DFF-B2CF-D4CD434D9F92}" type="datetime2">
              <a:rPr lang="en-IN" smtClean="0"/>
              <a:t>Saturday, 06 April 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172723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832E3-3DC4-4F26-99C4-EE76CE3E0E2F}" type="datetime2">
              <a:rPr lang="en-IN" smtClean="0"/>
              <a:t>Saturday, 06 April 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203684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9E0384-09AC-4D4D-9286-F0575866356A}" type="datetime2">
              <a:rPr lang="en-IN" smtClean="0"/>
              <a:t>Saturday, 06 April 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3344039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C304BC-5CB0-42E7-A2E0-6B416B6D7B80}" type="datetime2">
              <a:rPr lang="en-IN" smtClean="0"/>
              <a:t>Saturday, 06 April 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F508D1-E17C-4C9F-8DE1-6EA4E7440CC4}" type="slidenum">
              <a:rPr lang="en-IN" smtClean="0"/>
              <a:t>‹#›</a:t>
            </a:fld>
            <a:endParaRPr lang="en-IN"/>
          </a:p>
        </p:txBody>
      </p:sp>
    </p:spTree>
    <p:extLst>
      <p:ext uri="{BB962C8B-B14F-4D97-AF65-F5344CB8AC3E}">
        <p14:creationId xmlns:p14="http://schemas.microsoft.com/office/powerpoint/2010/main" val="123038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391E8-23F5-40AE-8605-2AFAC8976535}" type="datetime2">
              <a:rPr lang="en-IN" smtClean="0"/>
              <a:t>Saturday, 06 April 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13314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B7FCB0-2F32-4EB6-8D90-38CFA23202C4}" type="datetime2">
              <a:rPr lang="en-IN" smtClean="0"/>
              <a:t>Saturday, 06 April 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6F508D1-E17C-4C9F-8DE1-6EA4E7440CC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160400"/>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4C890E-3342-2BD8-D1A6-CD42F504A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95" y="105345"/>
            <a:ext cx="1390546" cy="1059762"/>
          </a:xfrm>
          <a:prstGeom prst="rect">
            <a:avLst/>
          </a:prstGeom>
        </p:spPr>
      </p:pic>
      <p:sp>
        <p:nvSpPr>
          <p:cNvPr id="9" name="TextBox 8">
            <a:extLst>
              <a:ext uri="{FF2B5EF4-FFF2-40B4-BE49-F238E27FC236}">
                <a16:creationId xmlns:a16="http://schemas.microsoft.com/office/drawing/2014/main" id="{D3751C28-C29E-D937-79B6-56B0158A2A4B}"/>
              </a:ext>
            </a:extLst>
          </p:cNvPr>
          <p:cNvSpPr txBox="1"/>
          <p:nvPr/>
        </p:nvSpPr>
        <p:spPr>
          <a:xfrm>
            <a:off x="2423603" y="285916"/>
            <a:ext cx="8158579" cy="80021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SVKM’s Institute of Technology, Dhule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Department of Information Technology</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FA6F2C0-D682-6D88-80D0-ACB6BD8DA0BC}"/>
              </a:ext>
            </a:extLst>
          </p:cNvPr>
          <p:cNvSpPr txBox="1"/>
          <p:nvPr/>
        </p:nvSpPr>
        <p:spPr>
          <a:xfrm>
            <a:off x="4276077" y="1665707"/>
            <a:ext cx="3639845"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Major</a:t>
            </a:r>
            <a:r>
              <a:rPr lang="en-US" sz="2000" dirty="0">
                <a:latin typeface="Times New Roman" panose="02020603050405020304" pitchFamily="18" charset="0"/>
                <a:cs typeface="Times New Roman" panose="02020603050405020304" pitchFamily="18" charset="0"/>
              </a:rPr>
              <a:t> Project Presentation </a:t>
            </a:r>
          </a:p>
          <a:p>
            <a:pPr algn="just"/>
            <a:r>
              <a:rPr lang="en-US" sz="2000" dirty="0">
                <a:latin typeface="Times New Roman" panose="02020603050405020304" pitchFamily="18" charset="0"/>
                <a:cs typeface="Times New Roman" panose="02020603050405020304" pitchFamily="18" charset="0"/>
              </a:rPr>
              <a:t>                  On</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9C994F3-397A-99E8-D1C0-940FE6C3A3A0}"/>
              </a:ext>
            </a:extLst>
          </p:cNvPr>
          <p:cNvSpPr txBox="1"/>
          <p:nvPr/>
        </p:nvSpPr>
        <p:spPr>
          <a:xfrm>
            <a:off x="0" y="2209605"/>
            <a:ext cx="12191999" cy="1323439"/>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a:t>
            </a:r>
            <a:r>
              <a:rPr lang="en-US" sz="4000" dirty="0">
                <a:latin typeface="Times New Roman" panose="02020603050405020304" pitchFamily="18" charset="0"/>
                <a:cs typeface="Times New Roman" panose="02020603050405020304" pitchFamily="18" charset="0"/>
              </a:rPr>
              <a:t>I</a:t>
            </a:r>
            <a:r>
              <a:rPr lang="en-US" sz="4000" dirty="0"/>
              <a:t>oT Based Smart Fish Farming System for Sustainable </a:t>
            </a:r>
          </a:p>
          <a:p>
            <a:pPr algn="ctr"/>
            <a:r>
              <a:rPr lang="en-US" sz="4000" dirty="0"/>
              <a:t>Aquaculture</a:t>
            </a:r>
            <a:r>
              <a:rPr lang="en-US" sz="4000" b="1" dirty="0">
                <a:latin typeface="Times New Roman" panose="02020603050405020304" pitchFamily="18" charset="0"/>
                <a:cs typeface="Times New Roman" panose="02020603050405020304" pitchFamily="18" charset="0"/>
              </a:rPr>
              <a:t>”</a:t>
            </a:r>
            <a:endParaRPr lang="en-IN" sz="4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5ED901-0913-6C61-48E4-6C45AC3B273C}"/>
              </a:ext>
            </a:extLst>
          </p:cNvPr>
          <p:cNvSpPr txBox="1"/>
          <p:nvPr/>
        </p:nvSpPr>
        <p:spPr>
          <a:xfrm>
            <a:off x="5304406" y="3418091"/>
            <a:ext cx="101205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By</a:t>
            </a:r>
            <a:endParaRPr lang="en-IN"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8BB81CF-955E-C3C1-280E-3A3BD213E7AE}"/>
              </a:ext>
            </a:extLst>
          </p:cNvPr>
          <p:cNvSpPr txBox="1"/>
          <p:nvPr/>
        </p:nvSpPr>
        <p:spPr>
          <a:xfrm>
            <a:off x="3741937" y="3868854"/>
            <a:ext cx="5149049" cy="163121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Vaishali </a:t>
            </a:r>
            <a:r>
              <a:rPr lang="en-IN" sz="2000" dirty="0" err="1">
                <a:latin typeface="Times New Roman" panose="02020603050405020304" pitchFamily="18" charset="0"/>
                <a:cs typeface="Times New Roman" panose="02020603050405020304" pitchFamily="18" charset="0"/>
              </a:rPr>
              <a:t>Bhadane</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(14004200006)</a:t>
            </a:r>
          </a:p>
          <a:p>
            <a:pPr algn="just"/>
            <a:r>
              <a:rPr lang="en-IN" sz="2000" dirty="0">
                <a:latin typeface="Times New Roman" panose="02020603050405020304" pitchFamily="18" charset="0"/>
                <a:cs typeface="Times New Roman" panose="02020603050405020304" pitchFamily="18" charset="0"/>
              </a:rPr>
              <a:t>Meghana </a:t>
            </a:r>
            <a:r>
              <a:rPr lang="en-IN" sz="2000" dirty="0" err="1">
                <a:latin typeface="Times New Roman" panose="02020603050405020304" pitchFamily="18" charset="0"/>
                <a:cs typeface="Times New Roman" panose="02020603050405020304" pitchFamily="18" charset="0"/>
              </a:rPr>
              <a:t>Gawali</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(14004200013)</a:t>
            </a:r>
          </a:p>
          <a:p>
            <a:pPr algn="just"/>
            <a:r>
              <a:rPr lang="en-IN" sz="2000" dirty="0" err="1">
                <a:latin typeface="Times New Roman" panose="02020603050405020304" pitchFamily="18" charset="0"/>
                <a:cs typeface="Times New Roman" panose="02020603050405020304" pitchFamily="18" charset="0"/>
              </a:rPr>
              <a:t>Deepashree</a:t>
            </a:r>
            <a:r>
              <a:rPr lang="en-IN" sz="2000" dirty="0">
                <a:latin typeface="Times New Roman" panose="02020603050405020304" pitchFamily="18" charset="0"/>
                <a:cs typeface="Times New Roman" panose="02020603050405020304" pitchFamily="18" charset="0"/>
              </a:rPr>
              <a:t> Patil          </a:t>
            </a:r>
            <a:r>
              <a:rPr lang="en-US" sz="2000" dirty="0">
                <a:latin typeface="Times New Roman" panose="02020603050405020304" pitchFamily="18" charset="0"/>
                <a:cs typeface="Times New Roman" panose="02020603050405020304" pitchFamily="18" charset="0"/>
              </a:rPr>
              <a:t>(14004200031)</a:t>
            </a:r>
          </a:p>
          <a:p>
            <a:pPr algn="just"/>
            <a:r>
              <a:rPr lang="en-US" sz="2000" dirty="0">
                <a:latin typeface="Times New Roman" panose="02020603050405020304" pitchFamily="18" charset="0"/>
                <a:cs typeface="Times New Roman" panose="02020603050405020304" pitchFamily="18" charset="0"/>
              </a:rPr>
              <a:t>Harshkumar Bhamare  (14004200060)</a:t>
            </a:r>
          </a:p>
          <a:p>
            <a:pPr algn="just"/>
            <a:r>
              <a:rPr lang="en-IN" sz="2000" dirty="0">
                <a:latin typeface="Times New Roman" panose="02020603050405020304" pitchFamily="18" charset="0"/>
                <a:cs typeface="Times New Roman" panose="02020603050405020304" pitchFamily="18" charset="0"/>
              </a:rPr>
              <a:t> </a:t>
            </a:r>
          </a:p>
        </p:txBody>
      </p:sp>
      <p:sp>
        <p:nvSpPr>
          <p:cNvPr id="15" name="TextBox 14">
            <a:extLst>
              <a:ext uri="{FF2B5EF4-FFF2-40B4-BE49-F238E27FC236}">
                <a16:creationId xmlns:a16="http://schemas.microsoft.com/office/drawing/2014/main" id="{BB2D7689-DEAD-1E62-3A79-283A5CEE4E03}"/>
              </a:ext>
            </a:extLst>
          </p:cNvPr>
          <p:cNvSpPr txBox="1"/>
          <p:nvPr/>
        </p:nvSpPr>
        <p:spPr>
          <a:xfrm>
            <a:off x="5126851" y="5498836"/>
            <a:ext cx="199747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Guide</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1F22565-0FF1-CD4F-E29C-8227081FD031}"/>
              </a:ext>
            </a:extLst>
          </p:cNvPr>
          <p:cNvSpPr txBox="1"/>
          <p:nvPr/>
        </p:nvSpPr>
        <p:spPr>
          <a:xfrm>
            <a:off x="3463770" y="5890617"/>
            <a:ext cx="526445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Prof. </a:t>
            </a:r>
            <a:r>
              <a:rPr lang="en-IN" sz="2000" dirty="0">
                <a:latin typeface="Times New Roman" panose="02020603050405020304" pitchFamily="18" charset="0"/>
                <a:cs typeface="Times New Roman" panose="02020603050405020304" pitchFamily="18" charset="0"/>
              </a:rPr>
              <a:t>Bhushan Chaudhari</a:t>
            </a:r>
          </a:p>
        </p:txBody>
      </p:sp>
      <p:cxnSp>
        <p:nvCxnSpPr>
          <p:cNvPr id="19" name="Straight Connector 18">
            <a:extLst>
              <a:ext uri="{FF2B5EF4-FFF2-40B4-BE49-F238E27FC236}">
                <a16:creationId xmlns:a16="http://schemas.microsoft.com/office/drawing/2014/main" id="{E121F0DE-C416-1143-EA88-5A0E088103FB}"/>
              </a:ext>
            </a:extLst>
          </p:cNvPr>
          <p:cNvCxnSpPr/>
          <p:nvPr/>
        </p:nvCxnSpPr>
        <p:spPr>
          <a:xfrm flipV="1">
            <a:off x="346229" y="1322773"/>
            <a:ext cx="9916357" cy="62144"/>
          </a:xfrm>
          <a:prstGeom prst="line">
            <a:avLst/>
          </a:prstGeom>
        </p:spPr>
        <p:style>
          <a:lnRef idx="1">
            <a:schemeClr val="accent1"/>
          </a:lnRef>
          <a:fillRef idx="0">
            <a:schemeClr val="accent1"/>
          </a:fillRef>
          <a:effectRef idx="0">
            <a:schemeClr val="accent1"/>
          </a:effectRef>
          <a:fontRef idx="minor">
            <a:schemeClr val="tx1"/>
          </a:fontRef>
        </p:style>
      </p:cxnSp>
      <p:sp>
        <p:nvSpPr>
          <p:cNvPr id="4" name="Date Placeholder 2">
            <a:extLst>
              <a:ext uri="{FF2B5EF4-FFF2-40B4-BE49-F238E27FC236}">
                <a16:creationId xmlns:a16="http://schemas.microsoft.com/office/drawing/2014/main" id="{525B3D09-1D8F-CBCC-F87B-427D9E618D80}"/>
              </a:ext>
            </a:extLst>
          </p:cNvPr>
          <p:cNvSpPr>
            <a:spLocks noGrp="1"/>
          </p:cNvSpPr>
          <p:nvPr>
            <p:ph type="dt" sz="half" idx="10"/>
          </p:nvPr>
        </p:nvSpPr>
        <p:spPr>
          <a:xfrm>
            <a:off x="10653713" y="6553200"/>
            <a:ext cx="1538287" cy="304800"/>
          </a:xfrm>
        </p:spPr>
        <p:txBody>
          <a:bodyPr/>
          <a:lstStyle/>
          <a:p>
            <a:fld id="{61D5961F-7A90-4E9A-B5C2-66E5022EEBC1}" type="datetime2">
              <a:rPr lang="en-IN" sz="800" smtClean="0"/>
              <a:t>Saturday, 06 April 2024</a:t>
            </a:fld>
            <a:endParaRPr lang="en-IN" dirty="0"/>
          </a:p>
        </p:txBody>
      </p:sp>
      <p:sp>
        <p:nvSpPr>
          <p:cNvPr id="3" name="Slide Number Placeholder 2">
            <a:extLst>
              <a:ext uri="{FF2B5EF4-FFF2-40B4-BE49-F238E27FC236}">
                <a16:creationId xmlns:a16="http://schemas.microsoft.com/office/drawing/2014/main" id="{ED1B1872-CE7B-45B5-0907-61E01B6FA55C}"/>
              </a:ext>
            </a:extLst>
          </p:cNvPr>
          <p:cNvSpPr>
            <a:spLocks noGrp="1"/>
          </p:cNvSpPr>
          <p:nvPr>
            <p:ph type="sldNum" sz="quarter" idx="12"/>
          </p:nvPr>
        </p:nvSpPr>
        <p:spPr/>
        <p:txBody>
          <a:bodyPr>
            <a:normAutofit/>
          </a:bodyPr>
          <a:lstStyle/>
          <a:p>
            <a:fld id="{66F508D1-E17C-4C9F-8DE1-6EA4E7440CC4}" type="slidenum">
              <a:rPr lang="en-IN" smtClean="0"/>
              <a:t>1</a:t>
            </a:fld>
            <a:endParaRPr lang="en-IN" dirty="0"/>
          </a:p>
        </p:txBody>
      </p:sp>
    </p:spTree>
    <p:extLst>
      <p:ext uri="{BB962C8B-B14F-4D97-AF65-F5344CB8AC3E}">
        <p14:creationId xmlns:p14="http://schemas.microsoft.com/office/powerpoint/2010/main" val="386120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BA9-ABD1-3255-3B79-080FBB90E3F9}"/>
              </a:ext>
            </a:extLst>
          </p:cNvPr>
          <p:cNvSpPr>
            <a:spLocks noGrp="1"/>
          </p:cNvSpPr>
          <p:nvPr>
            <p:ph type="title"/>
          </p:nvPr>
        </p:nvSpPr>
        <p:spPr/>
        <p:txBody>
          <a:bodyPr/>
          <a:lstStyle/>
          <a:p>
            <a:pPr algn="ctr"/>
            <a:r>
              <a:rPr lang="en-IN" dirty="0"/>
              <a:t>Results</a:t>
            </a:r>
          </a:p>
        </p:txBody>
      </p:sp>
      <p:sp>
        <p:nvSpPr>
          <p:cNvPr id="3" name="Date Placeholder 2">
            <a:extLst>
              <a:ext uri="{FF2B5EF4-FFF2-40B4-BE49-F238E27FC236}">
                <a16:creationId xmlns:a16="http://schemas.microsoft.com/office/drawing/2014/main" id="{1A6FE6B2-1936-16FF-6BF7-E82EDC760061}"/>
              </a:ext>
            </a:extLst>
          </p:cNvPr>
          <p:cNvSpPr>
            <a:spLocks noGrp="1"/>
          </p:cNvSpPr>
          <p:nvPr>
            <p:ph type="dt" sz="half" idx="10"/>
          </p:nvPr>
        </p:nvSpPr>
        <p:spPr/>
        <p:txBody>
          <a:bodyPr/>
          <a:lstStyle/>
          <a:p>
            <a:fld id="{BE6832E3-3DC4-4F26-99C4-EE76CE3E0E2F}" type="datetime2">
              <a:rPr lang="en-IN" smtClean="0"/>
              <a:t>Saturday, 06 April 2024</a:t>
            </a:fld>
            <a:endParaRPr lang="en-IN"/>
          </a:p>
        </p:txBody>
      </p:sp>
      <p:sp>
        <p:nvSpPr>
          <p:cNvPr id="4" name="Slide Number Placeholder 3">
            <a:extLst>
              <a:ext uri="{FF2B5EF4-FFF2-40B4-BE49-F238E27FC236}">
                <a16:creationId xmlns:a16="http://schemas.microsoft.com/office/drawing/2014/main" id="{CF7EEC13-1285-67B2-B9C6-5F4589B0F00B}"/>
              </a:ext>
            </a:extLst>
          </p:cNvPr>
          <p:cNvSpPr>
            <a:spLocks noGrp="1"/>
          </p:cNvSpPr>
          <p:nvPr>
            <p:ph type="sldNum" sz="quarter" idx="12"/>
          </p:nvPr>
        </p:nvSpPr>
        <p:spPr/>
        <p:txBody>
          <a:bodyPr/>
          <a:lstStyle/>
          <a:p>
            <a:fld id="{66F508D1-E17C-4C9F-8DE1-6EA4E7440CC4}" type="slidenum">
              <a:rPr lang="en-IN" smtClean="0"/>
              <a:t>10</a:t>
            </a:fld>
            <a:endParaRPr lang="en-IN"/>
          </a:p>
        </p:txBody>
      </p:sp>
      <p:pic>
        <p:nvPicPr>
          <p:cNvPr id="5" name="Picture 4">
            <a:extLst>
              <a:ext uri="{FF2B5EF4-FFF2-40B4-BE49-F238E27FC236}">
                <a16:creationId xmlns:a16="http://schemas.microsoft.com/office/drawing/2014/main" id="{7C65112D-B715-CB3B-5C3E-E08480FBF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90" y="2248500"/>
            <a:ext cx="7666396" cy="2952288"/>
          </a:xfrm>
          <a:prstGeom prst="rect">
            <a:avLst/>
          </a:prstGeom>
        </p:spPr>
      </p:pic>
    </p:spTree>
    <p:extLst>
      <p:ext uri="{BB962C8B-B14F-4D97-AF65-F5344CB8AC3E}">
        <p14:creationId xmlns:p14="http://schemas.microsoft.com/office/powerpoint/2010/main" val="161976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3179-7B1C-3839-1FE0-C82E92B92D1B}"/>
              </a:ext>
            </a:extLst>
          </p:cNvPr>
          <p:cNvSpPr>
            <a:spLocks noGrp="1"/>
          </p:cNvSpPr>
          <p:nvPr>
            <p:ph type="title"/>
          </p:nvPr>
        </p:nvSpPr>
        <p:spPr/>
        <p:txBody>
          <a:bodyPr/>
          <a:lstStyle/>
          <a:p>
            <a:pPr algn="ctr"/>
            <a:r>
              <a:rPr lang="en-US" dirty="0"/>
              <a:t>Observation</a:t>
            </a:r>
            <a:endParaRPr lang="en-IN" dirty="0"/>
          </a:p>
        </p:txBody>
      </p:sp>
      <p:sp>
        <p:nvSpPr>
          <p:cNvPr id="3" name="Date Placeholder 2">
            <a:extLst>
              <a:ext uri="{FF2B5EF4-FFF2-40B4-BE49-F238E27FC236}">
                <a16:creationId xmlns:a16="http://schemas.microsoft.com/office/drawing/2014/main" id="{59499FD7-087D-EAF3-BEA8-EF96D0639250}"/>
              </a:ext>
            </a:extLst>
          </p:cNvPr>
          <p:cNvSpPr>
            <a:spLocks noGrp="1"/>
          </p:cNvSpPr>
          <p:nvPr>
            <p:ph type="dt" sz="half" idx="10"/>
          </p:nvPr>
        </p:nvSpPr>
        <p:spPr/>
        <p:txBody>
          <a:bodyPr/>
          <a:lstStyle/>
          <a:p>
            <a:fld id="{BE6832E3-3DC4-4F26-99C4-EE76CE3E0E2F}" type="datetime2">
              <a:rPr lang="en-IN" smtClean="0"/>
              <a:t>Saturday, 06 April 2024</a:t>
            </a:fld>
            <a:endParaRPr lang="en-IN"/>
          </a:p>
        </p:txBody>
      </p:sp>
      <p:sp>
        <p:nvSpPr>
          <p:cNvPr id="4" name="Slide Number Placeholder 3">
            <a:extLst>
              <a:ext uri="{FF2B5EF4-FFF2-40B4-BE49-F238E27FC236}">
                <a16:creationId xmlns:a16="http://schemas.microsoft.com/office/drawing/2014/main" id="{AFFD41D9-66BE-7916-D9FF-8CED2970402A}"/>
              </a:ext>
            </a:extLst>
          </p:cNvPr>
          <p:cNvSpPr>
            <a:spLocks noGrp="1"/>
          </p:cNvSpPr>
          <p:nvPr>
            <p:ph type="sldNum" sz="quarter" idx="12"/>
          </p:nvPr>
        </p:nvSpPr>
        <p:spPr/>
        <p:txBody>
          <a:bodyPr/>
          <a:lstStyle/>
          <a:p>
            <a:fld id="{66F508D1-E17C-4C9F-8DE1-6EA4E7440CC4}" type="slidenum">
              <a:rPr lang="en-IN" smtClean="0"/>
              <a:t>11</a:t>
            </a:fld>
            <a:endParaRPr lang="en-IN"/>
          </a:p>
        </p:txBody>
      </p:sp>
      <p:graphicFrame>
        <p:nvGraphicFramePr>
          <p:cNvPr id="5" name="Table 4">
            <a:extLst>
              <a:ext uri="{FF2B5EF4-FFF2-40B4-BE49-F238E27FC236}">
                <a16:creationId xmlns:a16="http://schemas.microsoft.com/office/drawing/2014/main" id="{D921D01B-6CC7-63F9-5BF6-0F2F516C65E1}"/>
              </a:ext>
            </a:extLst>
          </p:cNvPr>
          <p:cNvGraphicFramePr>
            <a:graphicFrameLocks noGrp="1"/>
          </p:cNvGraphicFramePr>
          <p:nvPr>
            <p:extLst>
              <p:ext uri="{D42A27DB-BD31-4B8C-83A1-F6EECF244321}">
                <p14:modId xmlns:p14="http://schemas.microsoft.com/office/powerpoint/2010/main" val="3386963098"/>
              </p:ext>
            </p:extLst>
          </p:nvPr>
        </p:nvGraphicFramePr>
        <p:xfrm>
          <a:off x="2221559" y="2051112"/>
          <a:ext cx="7748881" cy="4094920"/>
        </p:xfrm>
        <a:graphic>
          <a:graphicData uri="http://schemas.openxmlformats.org/drawingml/2006/table">
            <a:tbl>
              <a:tblPr firstRow="1" firstCol="1" bandRow="1">
                <a:tableStyleId>{5C22544A-7EE6-4342-B048-85BDC9FD1C3A}</a:tableStyleId>
              </a:tblPr>
              <a:tblGrid>
                <a:gridCol w="1559947">
                  <a:extLst>
                    <a:ext uri="{9D8B030D-6E8A-4147-A177-3AD203B41FA5}">
                      <a16:colId xmlns:a16="http://schemas.microsoft.com/office/drawing/2014/main" val="3273919848"/>
                    </a:ext>
                  </a:extLst>
                </a:gridCol>
                <a:gridCol w="2221073">
                  <a:extLst>
                    <a:ext uri="{9D8B030D-6E8A-4147-A177-3AD203B41FA5}">
                      <a16:colId xmlns:a16="http://schemas.microsoft.com/office/drawing/2014/main" val="1953433837"/>
                    </a:ext>
                  </a:extLst>
                </a:gridCol>
                <a:gridCol w="633487">
                  <a:extLst>
                    <a:ext uri="{9D8B030D-6E8A-4147-A177-3AD203B41FA5}">
                      <a16:colId xmlns:a16="http://schemas.microsoft.com/office/drawing/2014/main" val="1047875503"/>
                    </a:ext>
                  </a:extLst>
                </a:gridCol>
                <a:gridCol w="1538941">
                  <a:extLst>
                    <a:ext uri="{9D8B030D-6E8A-4147-A177-3AD203B41FA5}">
                      <a16:colId xmlns:a16="http://schemas.microsoft.com/office/drawing/2014/main" val="1826042485"/>
                    </a:ext>
                  </a:extLst>
                </a:gridCol>
                <a:gridCol w="1795433">
                  <a:extLst>
                    <a:ext uri="{9D8B030D-6E8A-4147-A177-3AD203B41FA5}">
                      <a16:colId xmlns:a16="http://schemas.microsoft.com/office/drawing/2014/main" val="1794472949"/>
                    </a:ext>
                  </a:extLst>
                </a:gridCol>
              </a:tblGrid>
              <a:tr h="511865">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Day</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Temperature (°C)</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pH</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TDS (ppm)</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Turbidity (%)</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841178911"/>
                  </a:ext>
                </a:extLst>
              </a:tr>
              <a:tr h="511865">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Monday</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28</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6.1</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410</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45.2%</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10494925"/>
                  </a:ext>
                </a:extLst>
              </a:tr>
              <a:tr h="511865">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Tuesday</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27</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7.1</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430</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45.1%</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54153915"/>
                  </a:ext>
                </a:extLst>
              </a:tr>
              <a:tr h="511865">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Wednesday</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29</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6.6</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420</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45.5%</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16799525"/>
                  </a:ext>
                </a:extLst>
              </a:tr>
              <a:tr h="511865">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Thursday</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26</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6.9</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412</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45.9%</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81484478"/>
                  </a:ext>
                </a:extLst>
              </a:tr>
              <a:tr h="511865">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Friday</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30</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5.4</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420</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45.3%</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761404200"/>
                  </a:ext>
                </a:extLst>
              </a:tr>
              <a:tr h="511865">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Saturday</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28</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6.8</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415</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45.4%</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04322990"/>
                  </a:ext>
                </a:extLst>
              </a:tr>
              <a:tr h="511865">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Sunday</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31</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6.7</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405</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45.2%</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32557040"/>
                  </a:ext>
                </a:extLst>
              </a:tr>
            </a:tbl>
          </a:graphicData>
        </a:graphic>
      </p:graphicFrame>
    </p:spTree>
    <p:extLst>
      <p:ext uri="{BB962C8B-B14F-4D97-AF65-F5344CB8AC3E}">
        <p14:creationId xmlns:p14="http://schemas.microsoft.com/office/powerpoint/2010/main" val="1529587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EEDD-68A8-5123-CAEC-0423AD591DE5}"/>
              </a:ext>
            </a:extLst>
          </p:cNvPr>
          <p:cNvSpPr>
            <a:spLocks noGrp="1"/>
          </p:cNvSpPr>
          <p:nvPr>
            <p:ph type="title"/>
          </p:nvPr>
        </p:nvSpPr>
        <p:spPr/>
        <p:txBody>
          <a:bodyPr/>
          <a:lstStyle/>
          <a:p>
            <a:pPr algn="ctr"/>
            <a:r>
              <a:rPr lang="en-US" dirty="0"/>
              <a:t>Conclusion</a:t>
            </a:r>
            <a:endParaRPr lang="en-IN" dirty="0"/>
          </a:p>
        </p:txBody>
      </p:sp>
      <p:sp>
        <p:nvSpPr>
          <p:cNvPr id="3" name="Date Placeholder 2">
            <a:extLst>
              <a:ext uri="{FF2B5EF4-FFF2-40B4-BE49-F238E27FC236}">
                <a16:creationId xmlns:a16="http://schemas.microsoft.com/office/drawing/2014/main" id="{28971E41-98A6-212D-14C4-E9F819A80B2E}"/>
              </a:ext>
            </a:extLst>
          </p:cNvPr>
          <p:cNvSpPr>
            <a:spLocks noGrp="1"/>
          </p:cNvSpPr>
          <p:nvPr>
            <p:ph type="dt" sz="half" idx="10"/>
          </p:nvPr>
        </p:nvSpPr>
        <p:spPr/>
        <p:txBody>
          <a:bodyPr/>
          <a:lstStyle/>
          <a:p>
            <a:fld id="{BE6832E3-3DC4-4F26-99C4-EE76CE3E0E2F}" type="datetime2">
              <a:rPr lang="en-IN" smtClean="0"/>
              <a:t>Saturday, 06 April 2024</a:t>
            </a:fld>
            <a:endParaRPr lang="en-IN"/>
          </a:p>
        </p:txBody>
      </p:sp>
      <p:sp>
        <p:nvSpPr>
          <p:cNvPr id="4" name="Slide Number Placeholder 3">
            <a:extLst>
              <a:ext uri="{FF2B5EF4-FFF2-40B4-BE49-F238E27FC236}">
                <a16:creationId xmlns:a16="http://schemas.microsoft.com/office/drawing/2014/main" id="{ED3E7A71-5559-2119-4C9C-9F9B3A6AB0C5}"/>
              </a:ext>
            </a:extLst>
          </p:cNvPr>
          <p:cNvSpPr>
            <a:spLocks noGrp="1"/>
          </p:cNvSpPr>
          <p:nvPr>
            <p:ph type="sldNum" sz="quarter" idx="12"/>
          </p:nvPr>
        </p:nvSpPr>
        <p:spPr/>
        <p:txBody>
          <a:bodyPr/>
          <a:lstStyle/>
          <a:p>
            <a:fld id="{66F508D1-E17C-4C9F-8DE1-6EA4E7440CC4}" type="slidenum">
              <a:rPr lang="en-IN" smtClean="0"/>
              <a:t>12</a:t>
            </a:fld>
            <a:endParaRPr lang="en-IN"/>
          </a:p>
        </p:txBody>
      </p:sp>
      <p:sp>
        <p:nvSpPr>
          <p:cNvPr id="8" name="TextBox 7">
            <a:extLst>
              <a:ext uri="{FF2B5EF4-FFF2-40B4-BE49-F238E27FC236}">
                <a16:creationId xmlns:a16="http://schemas.microsoft.com/office/drawing/2014/main" id="{4613C99A-D42E-7961-30BD-933161D32E2B}"/>
              </a:ext>
            </a:extLst>
          </p:cNvPr>
          <p:cNvSpPr txBox="1"/>
          <p:nvPr/>
        </p:nvSpPr>
        <p:spPr>
          <a:xfrm>
            <a:off x="1215224" y="2576254"/>
            <a:ext cx="9822511" cy="286232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IoT-based Smart Fish Aquaculture Monitoring System provides a comprehensive solution for fish farming management. Its utilization of IoT technology allows for real-time monitoring of critical water parameters, facilitating informed decision-making and proactive intervention. With its user-friendly interface and cost-effective approach, the system ensures accessibility and affordability for fish farmers. Moreover, its scalability enables seamless integration with existing infrastructure, promising efficient operations without substantial additional costs. The system's adoption holds significant potential to enhance productivity and sustainability in the aquaculture industry, emphasizing the importance of continued research and development in this field.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065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2771-5108-3A03-419F-E256433FE09C}"/>
              </a:ext>
            </a:extLst>
          </p:cNvPr>
          <p:cNvSpPr>
            <a:spLocks noGrp="1"/>
          </p:cNvSpPr>
          <p:nvPr>
            <p:ph type="title"/>
          </p:nvPr>
        </p:nvSpPr>
        <p:spPr/>
        <p:txBody>
          <a:bodyPr/>
          <a:lstStyle/>
          <a:p>
            <a:pPr algn="ctr"/>
            <a:r>
              <a:rPr lang="en-US" dirty="0"/>
              <a:t>Comparative Analysis</a:t>
            </a:r>
            <a:endParaRPr lang="en-IN" dirty="0"/>
          </a:p>
        </p:txBody>
      </p:sp>
      <p:sp>
        <p:nvSpPr>
          <p:cNvPr id="3" name="Date Placeholder 2">
            <a:extLst>
              <a:ext uri="{FF2B5EF4-FFF2-40B4-BE49-F238E27FC236}">
                <a16:creationId xmlns:a16="http://schemas.microsoft.com/office/drawing/2014/main" id="{228A9103-DACD-612F-6982-B7C0E3213F81}"/>
              </a:ext>
            </a:extLst>
          </p:cNvPr>
          <p:cNvSpPr>
            <a:spLocks noGrp="1"/>
          </p:cNvSpPr>
          <p:nvPr>
            <p:ph type="dt" sz="half" idx="10"/>
          </p:nvPr>
        </p:nvSpPr>
        <p:spPr/>
        <p:txBody>
          <a:bodyPr/>
          <a:lstStyle/>
          <a:p>
            <a:fld id="{BE6832E3-3DC4-4F26-99C4-EE76CE3E0E2F}" type="datetime2">
              <a:rPr lang="en-IN" smtClean="0"/>
              <a:t>Saturday, 06 April 2024</a:t>
            </a:fld>
            <a:endParaRPr lang="en-IN"/>
          </a:p>
        </p:txBody>
      </p:sp>
      <p:sp>
        <p:nvSpPr>
          <p:cNvPr id="4" name="Slide Number Placeholder 3">
            <a:extLst>
              <a:ext uri="{FF2B5EF4-FFF2-40B4-BE49-F238E27FC236}">
                <a16:creationId xmlns:a16="http://schemas.microsoft.com/office/drawing/2014/main" id="{A0888201-EA6F-798F-D8B1-78D4B6BDC8D3}"/>
              </a:ext>
            </a:extLst>
          </p:cNvPr>
          <p:cNvSpPr>
            <a:spLocks noGrp="1"/>
          </p:cNvSpPr>
          <p:nvPr>
            <p:ph type="sldNum" sz="quarter" idx="12"/>
          </p:nvPr>
        </p:nvSpPr>
        <p:spPr/>
        <p:txBody>
          <a:bodyPr/>
          <a:lstStyle/>
          <a:p>
            <a:fld id="{66F508D1-E17C-4C9F-8DE1-6EA4E7440CC4}" type="slidenum">
              <a:rPr lang="en-IN" smtClean="0"/>
              <a:t>13</a:t>
            </a:fld>
            <a:endParaRPr lang="en-IN"/>
          </a:p>
        </p:txBody>
      </p:sp>
      <p:graphicFrame>
        <p:nvGraphicFramePr>
          <p:cNvPr id="6" name="Table 5">
            <a:extLst>
              <a:ext uri="{FF2B5EF4-FFF2-40B4-BE49-F238E27FC236}">
                <a16:creationId xmlns:a16="http://schemas.microsoft.com/office/drawing/2014/main" id="{CB6AB6DE-6BD6-5414-DFA2-29E54AEF9BAE}"/>
              </a:ext>
            </a:extLst>
          </p:cNvPr>
          <p:cNvGraphicFramePr>
            <a:graphicFrameLocks noGrp="1"/>
          </p:cNvGraphicFramePr>
          <p:nvPr>
            <p:extLst>
              <p:ext uri="{D42A27DB-BD31-4B8C-83A1-F6EECF244321}">
                <p14:modId xmlns:p14="http://schemas.microsoft.com/office/powerpoint/2010/main" val="677676107"/>
              </p:ext>
            </p:extLst>
          </p:nvPr>
        </p:nvGraphicFramePr>
        <p:xfrm>
          <a:off x="487017" y="1958008"/>
          <a:ext cx="11269980" cy="4293705"/>
        </p:xfrm>
        <a:graphic>
          <a:graphicData uri="http://schemas.openxmlformats.org/drawingml/2006/table">
            <a:tbl>
              <a:tblPr firstRow="1" bandRow="1">
                <a:tableStyleId>{5C22544A-7EE6-4342-B048-85BDC9FD1C3A}</a:tableStyleId>
              </a:tblPr>
              <a:tblGrid>
                <a:gridCol w="3756660">
                  <a:extLst>
                    <a:ext uri="{9D8B030D-6E8A-4147-A177-3AD203B41FA5}">
                      <a16:colId xmlns:a16="http://schemas.microsoft.com/office/drawing/2014/main" val="1514746845"/>
                    </a:ext>
                  </a:extLst>
                </a:gridCol>
                <a:gridCol w="3756660">
                  <a:extLst>
                    <a:ext uri="{9D8B030D-6E8A-4147-A177-3AD203B41FA5}">
                      <a16:colId xmlns:a16="http://schemas.microsoft.com/office/drawing/2014/main" val="608505095"/>
                    </a:ext>
                  </a:extLst>
                </a:gridCol>
                <a:gridCol w="3756660">
                  <a:extLst>
                    <a:ext uri="{9D8B030D-6E8A-4147-A177-3AD203B41FA5}">
                      <a16:colId xmlns:a16="http://schemas.microsoft.com/office/drawing/2014/main" val="2546169808"/>
                    </a:ext>
                  </a:extLst>
                </a:gridCol>
              </a:tblGrid>
              <a:tr h="440106">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Parameters</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800" b="0" dirty="0">
                          <a:latin typeface="Times New Roman" panose="02020603050405020304" pitchFamily="18" charset="0"/>
                          <a:cs typeface="Times New Roman" panose="02020603050405020304" pitchFamily="18" charset="0"/>
                        </a:rPr>
                        <a:t>Proposed System</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dirty="0">
                          <a:latin typeface="Times New Roman" panose="02020603050405020304" pitchFamily="18" charset="0"/>
                          <a:cs typeface="Times New Roman" panose="02020603050405020304" pitchFamily="18" charset="0"/>
                        </a:rPr>
                        <a:t>Existing System</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1210544"/>
                  </a:ext>
                </a:extLst>
              </a:tr>
              <a:tr h="1948040">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Integration with Existing Farm Infrastructure</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Seamless Integration: Ensures compatibility with existing farm infrastructure without additional costs, minimizing implementation expenses.</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Integration Expenses: Other systems may incur additional integration expenses, including customization or retrofitting costs, potentially increasing project budget and complexity.</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319188"/>
                  </a:ext>
                </a:extLst>
              </a:tr>
              <a:tr h="1465453">
                <a:tc>
                  <a:txBody>
                    <a:bodyPr/>
                    <a:lstStyle/>
                    <a:p>
                      <a:pPr algn="just"/>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Scalability and Adaptability</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Flexible System Design: Designed to be portable and adaptable to evolving farm needs, ensuring cost-effective scalability and integration.</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Limited Portability: Other systems may lack portability features, leading to additional expenses for system relocation or expansion.</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6784791"/>
                  </a:ext>
                </a:extLst>
              </a:tr>
              <a:tr h="440106">
                <a:tc>
                  <a:txBody>
                    <a:bodyPr/>
                    <a:lstStyle/>
                    <a:p>
                      <a:pPr algn="just"/>
                      <a:r>
                        <a:rPr lang="en-US" sz="1800" b="0" dirty="0">
                          <a:latin typeface="Times New Roman" panose="02020603050405020304" pitchFamily="18" charset="0"/>
                          <a:cs typeface="Times New Roman" panose="02020603050405020304" pitchFamily="18" charset="0"/>
                        </a:rPr>
                        <a:t>Expert </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dirty="0">
                          <a:latin typeface="Times New Roman" panose="02020603050405020304" pitchFamily="18" charset="0"/>
                          <a:cs typeface="Times New Roman" panose="02020603050405020304" pitchFamily="18" charset="0"/>
                        </a:rPr>
                        <a:t>No need of expert</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dirty="0">
                          <a:latin typeface="Times New Roman" panose="02020603050405020304" pitchFamily="18" charset="0"/>
                          <a:cs typeface="Times New Roman" panose="02020603050405020304" pitchFamily="18" charset="0"/>
                        </a:rPr>
                        <a:t>Need Expert Assistance</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2709220"/>
                  </a:ext>
                </a:extLst>
              </a:tr>
            </a:tbl>
          </a:graphicData>
        </a:graphic>
      </p:graphicFrame>
    </p:spTree>
    <p:extLst>
      <p:ext uri="{BB962C8B-B14F-4D97-AF65-F5344CB8AC3E}">
        <p14:creationId xmlns:p14="http://schemas.microsoft.com/office/powerpoint/2010/main" val="3353093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E3D0A9-D175-B662-500C-4BECD61C00E6}"/>
              </a:ext>
            </a:extLst>
          </p:cNvPr>
          <p:cNvSpPr>
            <a:spLocks noGrp="1"/>
          </p:cNvSpPr>
          <p:nvPr>
            <p:ph type="title"/>
          </p:nvPr>
        </p:nvSpPr>
        <p:spPr/>
        <p:txBody>
          <a:bodyPr>
            <a:normAutofit/>
          </a:bodyPr>
          <a:lstStyle/>
          <a:p>
            <a:pPr algn="ctr"/>
            <a:r>
              <a:rPr lang="en-IN" sz="4600" dirty="0"/>
              <a:t>Reference</a:t>
            </a:r>
          </a:p>
        </p:txBody>
      </p:sp>
      <p:sp>
        <p:nvSpPr>
          <p:cNvPr id="2" name="Date Placeholder 1">
            <a:extLst>
              <a:ext uri="{FF2B5EF4-FFF2-40B4-BE49-F238E27FC236}">
                <a16:creationId xmlns:a16="http://schemas.microsoft.com/office/drawing/2014/main" id="{9B6374C5-3847-FED0-AD6D-26098C5A6133}"/>
              </a:ext>
            </a:extLst>
          </p:cNvPr>
          <p:cNvSpPr>
            <a:spLocks noGrp="1"/>
          </p:cNvSpPr>
          <p:nvPr>
            <p:ph type="dt" sz="half" idx="10"/>
          </p:nvPr>
        </p:nvSpPr>
        <p:spPr/>
        <p:txBody>
          <a:bodyPr/>
          <a:lstStyle/>
          <a:p>
            <a:fld id="{859E0384-09AC-4D4D-9286-F0575866356A}" type="datetime2">
              <a:rPr lang="en-IN" smtClean="0"/>
              <a:t>Saturday, 06 April 2024</a:t>
            </a:fld>
            <a:endParaRPr lang="en-IN"/>
          </a:p>
        </p:txBody>
      </p:sp>
      <p:sp>
        <p:nvSpPr>
          <p:cNvPr id="3" name="Slide Number Placeholder 2">
            <a:extLst>
              <a:ext uri="{FF2B5EF4-FFF2-40B4-BE49-F238E27FC236}">
                <a16:creationId xmlns:a16="http://schemas.microsoft.com/office/drawing/2014/main" id="{17D86834-0F8C-4B4C-0266-5E8A60B1B7A0}"/>
              </a:ext>
            </a:extLst>
          </p:cNvPr>
          <p:cNvSpPr>
            <a:spLocks noGrp="1"/>
          </p:cNvSpPr>
          <p:nvPr>
            <p:ph type="sldNum" sz="quarter" idx="12"/>
          </p:nvPr>
        </p:nvSpPr>
        <p:spPr/>
        <p:txBody>
          <a:bodyPr/>
          <a:lstStyle/>
          <a:p>
            <a:fld id="{66F508D1-E17C-4C9F-8DE1-6EA4E7440CC4}" type="slidenum">
              <a:rPr lang="en-IN" smtClean="0"/>
              <a:t>14</a:t>
            </a:fld>
            <a:endParaRPr lang="en-IN"/>
          </a:p>
        </p:txBody>
      </p:sp>
      <p:sp>
        <p:nvSpPr>
          <p:cNvPr id="6" name="TextBox 5">
            <a:extLst>
              <a:ext uri="{FF2B5EF4-FFF2-40B4-BE49-F238E27FC236}">
                <a16:creationId xmlns:a16="http://schemas.microsoft.com/office/drawing/2014/main" id="{185446A5-FBDB-0A37-552D-E7CBC564C78F}"/>
              </a:ext>
            </a:extLst>
          </p:cNvPr>
          <p:cNvSpPr txBox="1"/>
          <p:nvPr/>
        </p:nvSpPr>
        <p:spPr>
          <a:xfrm>
            <a:off x="251791" y="2079099"/>
            <a:ext cx="11688417" cy="4380686"/>
          </a:xfrm>
          <a:prstGeom prst="rect">
            <a:avLst/>
          </a:prstGeom>
          <a:noFill/>
        </p:spPr>
        <p:txBody>
          <a:bodyPr wrap="square" rtlCol="0">
            <a:spAutoFit/>
          </a:bodyPr>
          <a:lstStyle/>
          <a:p>
            <a:pPr marL="571500" indent="-342900" algn="just">
              <a:buFont typeface="+mj-lt"/>
              <a:buAutoNum type="arabicPeriod"/>
            </a:pP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Siqabukile</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Ndlovu,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Sibonile</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Moyo</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Samkeliso</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Dube &amp;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Sindiso</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Nleya</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Precision Fish Farming Systems: A Mapping Study”, Zimbabwe Conference on Information Communication &amp; Technology (ZCICT),2022</a:t>
            </a:r>
          </a:p>
          <a:p>
            <a:pPr marL="571500" indent="-342900" algn="just">
              <a:buFont typeface="+mj-lt"/>
              <a:buAutoNum type="arabicPeriod"/>
            </a:pP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Yi-Chen Wu.,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Chiung-Hsing</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Chen., Shao-En Kao.,” Fish Farm Management System Based on IoT”, International Symposium on Intelligent Signal Processing and Communication Systems (ISPACS),2021</a:t>
            </a:r>
          </a:p>
          <a:p>
            <a:pPr marL="571500" indent="-342900" algn="just">
              <a:spcAft>
                <a:spcPts val="800"/>
              </a:spcAft>
              <a:buFont typeface="+mj-lt"/>
              <a:buAutoNum type="arabicPeriod"/>
            </a:pP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 M Ravi Kumar,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Thayyaba</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Khatoon Mohammed,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Seeram</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Srinivasa Rao.” IoT Based Fish Pond Monitoring System to Enhance Its Productivity”, International Conference on Innovative Practices in Technology and Management (ICIPTM 2023).</a:t>
            </a:r>
          </a:p>
          <a:p>
            <a:pPr marL="571500" indent="-342900" algn="just">
              <a:spcAft>
                <a:spcPts val="800"/>
              </a:spcAft>
              <a:buFont typeface="+mj-lt"/>
              <a:buAutoNum type="arabicPeriod"/>
            </a:pPr>
            <a:r>
              <a:rPr lang="en-IN" b="0" i="0" dirty="0">
                <a:solidFill>
                  <a:srgbClr val="000000"/>
                </a:solidFill>
                <a:effectLst/>
                <a:latin typeface="Times New Roman" panose="02020603050405020304" pitchFamily="18" charset="0"/>
                <a:cs typeface="Times New Roman" panose="02020603050405020304" pitchFamily="18" charset="0"/>
              </a:rPr>
              <a:t>D. Liu, C. Zhang, J. Wang, and K. Jiang, "An Intelligent Monitoring System for Aquaculture Water Environment Based on Internet of Things," in IEEE Access, vol. 8, pp. 55674-55686, 2022.</a:t>
            </a:r>
          </a:p>
          <a:p>
            <a:pPr marL="571500" indent="-342900" algn="just">
              <a:spcAft>
                <a:spcPts val="800"/>
              </a:spcAf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C. Chen, Y. Liu and H. Zhang, "Design and Implementation of a Fishery Ecological Environment Monitoring System Based on Internet of Things," in IEEE Access, vol. 8, pp. 123282-123293, 2023.</a:t>
            </a:r>
          </a:p>
          <a:p>
            <a:pPr marL="571500" indent="-342900" algn="just">
              <a:spcAft>
                <a:spcPts val="800"/>
              </a:spcAf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R. Agrawal, A. Bajpai and A. K. Pradhan, "Design and Implementation of Wireless Sensor Network for Monitoring Water Quality Parameters in Fish Farms," 2019 International Conference on Sustainable Energy, Electronics.</a:t>
            </a:r>
            <a:endParaRPr lang="en-IN"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907E598-C272-91A1-56AB-7C3DA7061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79" y="55155"/>
            <a:ext cx="1390546" cy="1059762"/>
          </a:xfrm>
          <a:prstGeom prst="rect">
            <a:avLst/>
          </a:prstGeom>
        </p:spPr>
      </p:pic>
    </p:spTree>
    <p:extLst>
      <p:ext uri="{BB962C8B-B14F-4D97-AF65-F5344CB8AC3E}">
        <p14:creationId xmlns:p14="http://schemas.microsoft.com/office/powerpoint/2010/main" val="360933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959C-D5C5-FEF9-7A98-C7EF372B1CD1}"/>
              </a:ext>
            </a:extLst>
          </p:cNvPr>
          <p:cNvSpPr>
            <a:spLocks noGrp="1"/>
          </p:cNvSpPr>
          <p:nvPr>
            <p:ph type="title"/>
          </p:nvPr>
        </p:nvSpPr>
        <p:spPr/>
        <p:txBody>
          <a:bodyPr/>
          <a:lstStyle/>
          <a:p>
            <a:pPr algn="ctr"/>
            <a:r>
              <a:rPr lang="en-IN" dirty="0"/>
              <a:t>Work description &amp; Problems to be overcome</a:t>
            </a:r>
          </a:p>
        </p:txBody>
      </p:sp>
      <p:sp>
        <p:nvSpPr>
          <p:cNvPr id="3" name="Date Placeholder 2">
            <a:extLst>
              <a:ext uri="{FF2B5EF4-FFF2-40B4-BE49-F238E27FC236}">
                <a16:creationId xmlns:a16="http://schemas.microsoft.com/office/drawing/2014/main" id="{2D360E1E-DD2E-A123-387C-AEED81BB4BCE}"/>
              </a:ext>
            </a:extLst>
          </p:cNvPr>
          <p:cNvSpPr>
            <a:spLocks noGrp="1"/>
          </p:cNvSpPr>
          <p:nvPr>
            <p:ph type="dt" sz="half" idx="10"/>
          </p:nvPr>
        </p:nvSpPr>
        <p:spPr/>
        <p:txBody>
          <a:bodyPr/>
          <a:lstStyle/>
          <a:p>
            <a:fld id="{BE6832E3-3DC4-4F26-99C4-EE76CE3E0E2F}" type="datetime2">
              <a:rPr lang="en-IN" smtClean="0"/>
              <a:t>Saturday, 06 April 2024</a:t>
            </a:fld>
            <a:endParaRPr lang="en-IN"/>
          </a:p>
        </p:txBody>
      </p:sp>
      <p:sp>
        <p:nvSpPr>
          <p:cNvPr id="4" name="Slide Number Placeholder 3">
            <a:extLst>
              <a:ext uri="{FF2B5EF4-FFF2-40B4-BE49-F238E27FC236}">
                <a16:creationId xmlns:a16="http://schemas.microsoft.com/office/drawing/2014/main" id="{76D50D78-736E-6208-2218-24C9440998D8}"/>
              </a:ext>
            </a:extLst>
          </p:cNvPr>
          <p:cNvSpPr>
            <a:spLocks noGrp="1"/>
          </p:cNvSpPr>
          <p:nvPr>
            <p:ph type="sldNum" sz="quarter" idx="12"/>
          </p:nvPr>
        </p:nvSpPr>
        <p:spPr/>
        <p:txBody>
          <a:bodyPr/>
          <a:lstStyle/>
          <a:p>
            <a:fld id="{66F508D1-E17C-4C9F-8DE1-6EA4E7440CC4}" type="slidenum">
              <a:rPr lang="en-IN" smtClean="0"/>
              <a:t>15</a:t>
            </a:fld>
            <a:endParaRPr lang="en-IN"/>
          </a:p>
        </p:txBody>
      </p:sp>
      <p:pic>
        <p:nvPicPr>
          <p:cNvPr id="5" name="table">
            <a:extLst>
              <a:ext uri="{FF2B5EF4-FFF2-40B4-BE49-F238E27FC236}">
                <a16:creationId xmlns:a16="http://schemas.microsoft.com/office/drawing/2014/main" id="{1A66D8C2-614E-908F-0210-6FC35FA2AB51}"/>
              </a:ext>
            </a:extLst>
          </p:cNvPr>
          <p:cNvPicPr>
            <a:picLocks noChangeAspect="1"/>
          </p:cNvPicPr>
          <p:nvPr/>
        </p:nvPicPr>
        <p:blipFill>
          <a:blip r:embed="rId2"/>
          <a:stretch>
            <a:fillRect/>
          </a:stretch>
        </p:blipFill>
        <p:spPr>
          <a:xfrm>
            <a:off x="0" y="2013541"/>
            <a:ext cx="12192000" cy="4466122"/>
          </a:xfrm>
          <a:prstGeom prst="rect">
            <a:avLst/>
          </a:prstGeom>
        </p:spPr>
      </p:pic>
    </p:spTree>
    <p:extLst>
      <p:ext uri="{BB962C8B-B14F-4D97-AF65-F5344CB8AC3E}">
        <p14:creationId xmlns:p14="http://schemas.microsoft.com/office/powerpoint/2010/main" val="198648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7C0C05-D394-1E58-42B9-28CB2A03F5FC}"/>
              </a:ext>
            </a:extLst>
          </p:cNvPr>
          <p:cNvSpPr>
            <a:spLocks noGrp="1"/>
          </p:cNvSpPr>
          <p:nvPr>
            <p:ph type="dt" sz="half" idx="10"/>
          </p:nvPr>
        </p:nvSpPr>
        <p:spPr/>
        <p:txBody>
          <a:bodyPr/>
          <a:lstStyle/>
          <a:p>
            <a:fld id="{BE6832E3-3DC4-4F26-99C4-EE76CE3E0E2F}" type="datetime2">
              <a:rPr lang="en-IN" smtClean="0"/>
              <a:t>Saturday, 06 April 2024</a:t>
            </a:fld>
            <a:endParaRPr lang="en-IN"/>
          </a:p>
        </p:txBody>
      </p:sp>
      <p:sp>
        <p:nvSpPr>
          <p:cNvPr id="4" name="Slide Number Placeholder 3">
            <a:extLst>
              <a:ext uri="{FF2B5EF4-FFF2-40B4-BE49-F238E27FC236}">
                <a16:creationId xmlns:a16="http://schemas.microsoft.com/office/drawing/2014/main" id="{EAEB688A-9645-1C1D-34C8-B569174B316B}"/>
              </a:ext>
            </a:extLst>
          </p:cNvPr>
          <p:cNvSpPr>
            <a:spLocks noGrp="1"/>
          </p:cNvSpPr>
          <p:nvPr>
            <p:ph type="sldNum" sz="quarter" idx="12"/>
          </p:nvPr>
        </p:nvSpPr>
        <p:spPr/>
        <p:txBody>
          <a:bodyPr/>
          <a:lstStyle/>
          <a:p>
            <a:fld id="{66F508D1-E17C-4C9F-8DE1-6EA4E7440CC4}" type="slidenum">
              <a:rPr lang="en-IN" smtClean="0"/>
              <a:t>16</a:t>
            </a:fld>
            <a:endParaRPr lang="en-IN"/>
          </a:p>
        </p:txBody>
      </p:sp>
      <p:graphicFrame>
        <p:nvGraphicFramePr>
          <p:cNvPr id="5" name="Table 4">
            <a:extLst>
              <a:ext uri="{FF2B5EF4-FFF2-40B4-BE49-F238E27FC236}">
                <a16:creationId xmlns:a16="http://schemas.microsoft.com/office/drawing/2014/main" id="{7721FFE4-28D8-AD4A-1551-F258CFA8CF50}"/>
              </a:ext>
            </a:extLst>
          </p:cNvPr>
          <p:cNvGraphicFramePr>
            <a:graphicFrameLocks noGrp="1"/>
          </p:cNvGraphicFramePr>
          <p:nvPr>
            <p:extLst>
              <p:ext uri="{D42A27DB-BD31-4B8C-83A1-F6EECF244321}">
                <p14:modId xmlns:p14="http://schemas.microsoft.com/office/powerpoint/2010/main" val="217264833"/>
              </p:ext>
            </p:extLst>
          </p:nvPr>
        </p:nvGraphicFramePr>
        <p:xfrm>
          <a:off x="139148" y="268357"/>
          <a:ext cx="11877260" cy="6008658"/>
        </p:xfrm>
        <a:graphic>
          <a:graphicData uri="http://schemas.openxmlformats.org/drawingml/2006/table">
            <a:tbl>
              <a:tblPr firstRow="1" bandRow="1">
                <a:tableStyleId>{5C22544A-7EE6-4342-B048-85BDC9FD1C3A}</a:tableStyleId>
              </a:tblPr>
              <a:tblGrid>
                <a:gridCol w="642557">
                  <a:extLst>
                    <a:ext uri="{9D8B030D-6E8A-4147-A177-3AD203B41FA5}">
                      <a16:colId xmlns:a16="http://schemas.microsoft.com/office/drawing/2014/main" val="2974466606"/>
                    </a:ext>
                  </a:extLst>
                </a:gridCol>
                <a:gridCol w="3879747">
                  <a:extLst>
                    <a:ext uri="{9D8B030D-6E8A-4147-A177-3AD203B41FA5}">
                      <a16:colId xmlns:a16="http://schemas.microsoft.com/office/drawing/2014/main" val="817594701"/>
                    </a:ext>
                  </a:extLst>
                </a:gridCol>
                <a:gridCol w="4005470">
                  <a:extLst>
                    <a:ext uri="{9D8B030D-6E8A-4147-A177-3AD203B41FA5}">
                      <a16:colId xmlns:a16="http://schemas.microsoft.com/office/drawing/2014/main" val="3832918135"/>
                    </a:ext>
                  </a:extLst>
                </a:gridCol>
                <a:gridCol w="3349486">
                  <a:extLst>
                    <a:ext uri="{9D8B030D-6E8A-4147-A177-3AD203B41FA5}">
                      <a16:colId xmlns:a16="http://schemas.microsoft.com/office/drawing/2014/main" val="1139689895"/>
                    </a:ext>
                  </a:extLst>
                </a:gridCol>
              </a:tblGrid>
              <a:tr h="978640">
                <a:tc>
                  <a:txBody>
                    <a:bodyPr/>
                    <a:lstStyle/>
                    <a:p>
                      <a:pPr algn="ctr"/>
                      <a:r>
                        <a:rPr lang="en-US" dirty="0" err="1"/>
                        <a:t>Sr.No</a:t>
                      </a:r>
                      <a:r>
                        <a:rPr lang="en-US" dirty="0"/>
                        <a:t>.</a:t>
                      </a:r>
                      <a:endParaRPr lang="en-IN" dirty="0"/>
                    </a:p>
                  </a:txBody>
                  <a:tcPr/>
                </a:tc>
                <a:tc>
                  <a:txBody>
                    <a:bodyPr/>
                    <a:lstStyle/>
                    <a:p>
                      <a:pPr algn="just"/>
                      <a:r>
                        <a:rPr lang="en-US" dirty="0"/>
                        <a:t>Reference Name </a:t>
                      </a:r>
                      <a:endParaRPr lang="en-IN" dirty="0"/>
                    </a:p>
                  </a:txBody>
                  <a:tcPr/>
                </a:tc>
                <a:tc>
                  <a:txBody>
                    <a:bodyPr/>
                    <a:lstStyle/>
                    <a:p>
                      <a:pPr algn="just"/>
                      <a:r>
                        <a:rPr lang="en-US" dirty="0"/>
                        <a:t>Work Description</a:t>
                      </a:r>
                      <a:endParaRPr lang="en-IN" dirty="0"/>
                    </a:p>
                  </a:txBody>
                  <a:tcPr/>
                </a:tc>
                <a:tc>
                  <a:txBody>
                    <a:bodyPr/>
                    <a:lstStyle/>
                    <a:p>
                      <a:pPr algn="just"/>
                      <a:r>
                        <a:rPr lang="en-US" dirty="0"/>
                        <a:t>Problems to be overcome</a:t>
                      </a:r>
                      <a:endParaRPr lang="en-IN" dirty="0"/>
                    </a:p>
                  </a:txBody>
                  <a:tcPr/>
                </a:tc>
                <a:extLst>
                  <a:ext uri="{0D108BD9-81ED-4DB2-BD59-A6C34878D82A}">
                    <a16:rowId xmlns:a16="http://schemas.microsoft.com/office/drawing/2014/main" val="3735168365"/>
                  </a:ext>
                </a:extLst>
              </a:tr>
              <a:tr h="1757164">
                <a:tc>
                  <a:txBody>
                    <a:bodyPr/>
                    <a:lstStyle/>
                    <a:p>
                      <a:r>
                        <a:rPr lang="en-US" dirty="0"/>
                        <a:t>4.</a:t>
                      </a:r>
                      <a:endParaRPr lang="en-IN" dirty="0"/>
                    </a:p>
                  </a:txBody>
                  <a:tcPr/>
                </a:tc>
                <a:tc>
                  <a:txBody>
                    <a:bodyPr/>
                    <a:lstStyle/>
                    <a:p>
                      <a:pPr algn="just"/>
                      <a:r>
                        <a:rPr lang="en-US" sz="1800" b="0" i="0" kern="1200" dirty="0">
                          <a:solidFill>
                            <a:schemeClr val="dk1"/>
                          </a:solidFill>
                          <a:effectLst/>
                          <a:latin typeface="+mn-lt"/>
                          <a:ea typeface="+mn-ea"/>
                          <a:cs typeface="+mn-cs"/>
                        </a:rPr>
                        <a:t>An Intelligent Monitoring System for Aquaculture Water Environment Based on Internet of Things</a:t>
                      </a:r>
                      <a:endParaRPr lang="en-IN" dirty="0"/>
                    </a:p>
                  </a:txBody>
                  <a:tcPr/>
                </a:tc>
                <a:tc>
                  <a:txBody>
                    <a:bodyPr/>
                    <a:lstStyle/>
                    <a:p>
                      <a:pPr algn="just"/>
                      <a:r>
                        <a:rPr lang="en-US" dirty="0"/>
                        <a:t>Developed an intelligent monitoring system utilizing IoT for aquaculture water quality assessment.</a:t>
                      </a:r>
                      <a:endParaRPr lang="en-IN" dirty="0"/>
                    </a:p>
                  </a:txBody>
                  <a:tcPr/>
                </a:tc>
                <a:tc>
                  <a:txBody>
                    <a:bodyPr/>
                    <a:lstStyle/>
                    <a:p>
                      <a:pPr algn="just"/>
                      <a:r>
                        <a:rPr lang="en-US" sz="1800" b="0" i="0" kern="1200" dirty="0">
                          <a:solidFill>
                            <a:schemeClr val="dk1"/>
                          </a:solidFill>
                          <a:effectLst/>
                          <a:latin typeface="+mn-lt"/>
                          <a:ea typeface="+mn-ea"/>
                          <a:cs typeface="+mn-cs"/>
                        </a:rPr>
                        <a:t>Challenges include sensor accuracy, energy efficiency, and data processing techniques for real-time decision-making.</a:t>
                      </a:r>
                      <a:endParaRPr lang="en-IN" dirty="0"/>
                    </a:p>
                  </a:txBody>
                  <a:tcPr/>
                </a:tc>
                <a:extLst>
                  <a:ext uri="{0D108BD9-81ED-4DB2-BD59-A6C34878D82A}">
                    <a16:rowId xmlns:a16="http://schemas.microsoft.com/office/drawing/2014/main" val="2607067369"/>
                  </a:ext>
                </a:extLst>
              </a:tr>
              <a:tr h="1757164">
                <a:tc>
                  <a:txBody>
                    <a:bodyPr/>
                    <a:lstStyle/>
                    <a:p>
                      <a:r>
                        <a:rPr lang="en-US" dirty="0"/>
                        <a:t>5.</a:t>
                      </a:r>
                      <a:endParaRPr lang="en-IN" dirty="0"/>
                    </a:p>
                  </a:txBody>
                  <a:tcPr/>
                </a:tc>
                <a:tc>
                  <a:txBody>
                    <a:bodyPr/>
                    <a:lstStyle/>
                    <a:p>
                      <a:pPr algn="just"/>
                      <a:r>
                        <a:rPr lang="en-US" sz="1800" b="0" i="0" kern="1200" dirty="0">
                          <a:solidFill>
                            <a:schemeClr val="dk1"/>
                          </a:solidFill>
                          <a:effectLst/>
                          <a:latin typeface="+mn-lt"/>
                          <a:ea typeface="+mn-ea"/>
                          <a:cs typeface="+mn-cs"/>
                        </a:rPr>
                        <a:t>Design and Implementation of a Fishery Ecological Environment Monitoring System Based on Internet of Things</a:t>
                      </a:r>
                      <a:endParaRPr lang="en-IN" dirty="0"/>
                    </a:p>
                  </a:txBody>
                  <a:tcPr/>
                </a:tc>
                <a:tc>
                  <a:txBody>
                    <a:bodyPr/>
                    <a:lstStyle/>
                    <a:p>
                      <a:pPr algn="just"/>
                      <a:r>
                        <a:rPr lang="en-US" sz="1800" b="0" i="0" kern="1200" dirty="0">
                          <a:solidFill>
                            <a:schemeClr val="dk1"/>
                          </a:solidFill>
                          <a:effectLst/>
                          <a:latin typeface="+mn-lt"/>
                          <a:ea typeface="+mn-ea"/>
                          <a:cs typeface="+mn-cs"/>
                        </a:rPr>
                        <a:t>Implemented a fishery ecological environment monitoring system integrating IoT technologies.</a:t>
                      </a:r>
                      <a:endParaRPr lang="en-IN" dirty="0"/>
                    </a:p>
                  </a:txBody>
                  <a:tcPr/>
                </a:tc>
                <a:tc>
                  <a:txBody>
                    <a:bodyPr/>
                    <a:lstStyle/>
                    <a:p>
                      <a:pPr algn="just"/>
                      <a:r>
                        <a:rPr lang="en-US" sz="1800" b="0" i="0" kern="1200" dirty="0">
                          <a:solidFill>
                            <a:schemeClr val="dk1"/>
                          </a:solidFill>
                          <a:effectLst/>
                          <a:latin typeface="+mn-lt"/>
                          <a:ea typeface="+mn-ea"/>
                          <a:cs typeface="+mn-cs"/>
                        </a:rPr>
                        <a:t>Overcoming issues such as sensor reliability, data transmission range, and robustness in harsh aquatic environments.</a:t>
                      </a:r>
                      <a:endParaRPr lang="en-IN" dirty="0"/>
                    </a:p>
                  </a:txBody>
                  <a:tcPr/>
                </a:tc>
                <a:extLst>
                  <a:ext uri="{0D108BD9-81ED-4DB2-BD59-A6C34878D82A}">
                    <a16:rowId xmlns:a16="http://schemas.microsoft.com/office/drawing/2014/main" val="3868114212"/>
                  </a:ext>
                </a:extLst>
              </a:tr>
              <a:tr h="1515690">
                <a:tc>
                  <a:txBody>
                    <a:bodyPr/>
                    <a:lstStyle/>
                    <a:p>
                      <a:r>
                        <a:rPr lang="en-US" dirty="0"/>
                        <a:t>6.</a:t>
                      </a:r>
                      <a:endParaRPr lang="en-IN" dirty="0"/>
                    </a:p>
                  </a:txBody>
                  <a:tcPr/>
                </a:tc>
                <a:tc>
                  <a:txBody>
                    <a:bodyPr/>
                    <a:lstStyle/>
                    <a:p>
                      <a:pPr algn="just"/>
                      <a:r>
                        <a:rPr lang="en-US" sz="1800" b="0" i="0" kern="1200" dirty="0">
                          <a:solidFill>
                            <a:schemeClr val="dk1"/>
                          </a:solidFill>
                          <a:effectLst/>
                          <a:latin typeface="+mn-lt"/>
                          <a:ea typeface="+mn-ea"/>
                          <a:cs typeface="+mn-cs"/>
                        </a:rPr>
                        <a:t>Design and Implementation of Wireless Sensor Network for Monitoring Water Quality Parameters in Fish Farms</a:t>
                      </a:r>
                      <a:endParaRPr lang="en-IN" dirty="0"/>
                    </a:p>
                  </a:txBody>
                  <a:tcPr/>
                </a:tc>
                <a:tc>
                  <a:txBody>
                    <a:bodyPr/>
                    <a:lstStyle/>
                    <a:p>
                      <a:pPr algn="just"/>
                      <a:r>
                        <a:rPr lang="en-US" sz="1800" b="0" i="0" kern="1200" dirty="0">
                          <a:solidFill>
                            <a:schemeClr val="dk1"/>
                          </a:solidFill>
                          <a:effectLst/>
                          <a:latin typeface="+mn-lt"/>
                          <a:ea typeface="+mn-ea"/>
                          <a:cs typeface="+mn-cs"/>
                        </a:rPr>
                        <a:t>Implemented a wireless sensor network for monitoring water quality parameters in fish farms.</a:t>
                      </a:r>
                      <a:endParaRPr lang="en-IN" dirty="0"/>
                    </a:p>
                  </a:txBody>
                  <a:tcPr/>
                </a:tc>
                <a:tc>
                  <a:txBody>
                    <a:bodyPr/>
                    <a:lstStyle/>
                    <a:p>
                      <a:pPr algn="just"/>
                      <a:r>
                        <a:rPr lang="en-US" sz="1800" b="0" i="0" kern="1200" dirty="0">
                          <a:solidFill>
                            <a:schemeClr val="dk1"/>
                          </a:solidFill>
                          <a:effectLst/>
                          <a:latin typeface="+mn-lt"/>
                          <a:ea typeface="+mn-ea"/>
                          <a:cs typeface="+mn-cs"/>
                        </a:rPr>
                        <a:t>Overcoming limitations such as sensor battery life, data transmission range, and interference in densely populated IoT environments.</a:t>
                      </a:r>
                      <a:endParaRPr lang="en-IN" dirty="0"/>
                    </a:p>
                  </a:txBody>
                  <a:tcPr/>
                </a:tc>
                <a:extLst>
                  <a:ext uri="{0D108BD9-81ED-4DB2-BD59-A6C34878D82A}">
                    <a16:rowId xmlns:a16="http://schemas.microsoft.com/office/drawing/2014/main" val="3433014244"/>
                  </a:ext>
                </a:extLst>
              </a:tr>
            </a:tbl>
          </a:graphicData>
        </a:graphic>
      </p:graphicFrame>
    </p:spTree>
    <p:extLst>
      <p:ext uri="{BB962C8B-B14F-4D97-AF65-F5344CB8AC3E}">
        <p14:creationId xmlns:p14="http://schemas.microsoft.com/office/powerpoint/2010/main" val="2639958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34BC4-7BA8-1129-C4A3-19F6B0C30453}"/>
              </a:ext>
            </a:extLst>
          </p:cNvPr>
          <p:cNvSpPr>
            <a:spLocks noGrp="1"/>
          </p:cNvSpPr>
          <p:nvPr>
            <p:ph type="dt" sz="half" idx="10"/>
          </p:nvPr>
        </p:nvSpPr>
        <p:spPr/>
        <p:txBody>
          <a:bodyPr/>
          <a:lstStyle/>
          <a:p>
            <a:fld id="{859E0384-09AC-4D4D-9286-F0575866356A}" type="datetime2">
              <a:rPr lang="en-IN" smtClean="0"/>
              <a:t>Saturday, 06 April 2024</a:t>
            </a:fld>
            <a:endParaRPr lang="en-IN"/>
          </a:p>
        </p:txBody>
      </p:sp>
      <p:sp>
        <p:nvSpPr>
          <p:cNvPr id="3" name="Slide Number Placeholder 2">
            <a:extLst>
              <a:ext uri="{FF2B5EF4-FFF2-40B4-BE49-F238E27FC236}">
                <a16:creationId xmlns:a16="http://schemas.microsoft.com/office/drawing/2014/main" id="{7FC3E624-2882-A731-72AC-A535DE86C871}"/>
              </a:ext>
            </a:extLst>
          </p:cNvPr>
          <p:cNvSpPr>
            <a:spLocks noGrp="1"/>
          </p:cNvSpPr>
          <p:nvPr>
            <p:ph type="sldNum" sz="quarter" idx="12"/>
          </p:nvPr>
        </p:nvSpPr>
        <p:spPr/>
        <p:txBody>
          <a:bodyPr/>
          <a:lstStyle/>
          <a:p>
            <a:fld id="{66F508D1-E17C-4C9F-8DE1-6EA4E7440CC4}" type="slidenum">
              <a:rPr lang="en-IN" smtClean="0"/>
              <a:t>17</a:t>
            </a:fld>
            <a:endParaRPr lang="en-IN"/>
          </a:p>
        </p:txBody>
      </p:sp>
      <p:sp>
        <p:nvSpPr>
          <p:cNvPr id="4" name="TextBox 3">
            <a:extLst>
              <a:ext uri="{FF2B5EF4-FFF2-40B4-BE49-F238E27FC236}">
                <a16:creationId xmlns:a16="http://schemas.microsoft.com/office/drawing/2014/main" id="{FEA42C59-5B69-6DBD-2EF5-816BEAAE4FEC}"/>
              </a:ext>
            </a:extLst>
          </p:cNvPr>
          <p:cNvSpPr txBox="1"/>
          <p:nvPr/>
        </p:nvSpPr>
        <p:spPr>
          <a:xfrm>
            <a:off x="3569551" y="2676646"/>
            <a:ext cx="6331351" cy="800219"/>
          </a:xfrm>
          <a:prstGeom prst="rect">
            <a:avLst/>
          </a:prstGeom>
          <a:noFill/>
        </p:spPr>
        <p:txBody>
          <a:bodyPr wrap="square" rtlCol="0">
            <a:spAutoFit/>
          </a:bodyPr>
          <a:lstStyle/>
          <a:p>
            <a:r>
              <a:rPr lang="en-IN" sz="4600" dirty="0">
                <a:latin typeface="Times New Roman" panose="02020603050405020304" pitchFamily="18" charset="0"/>
                <a:cs typeface="Times New Roman" panose="02020603050405020304" pitchFamily="18" charset="0"/>
              </a:rPr>
              <a:t>THANK YOU…!!</a:t>
            </a:r>
          </a:p>
        </p:txBody>
      </p:sp>
      <p:pic>
        <p:nvPicPr>
          <p:cNvPr id="5" name="Picture 4">
            <a:extLst>
              <a:ext uri="{FF2B5EF4-FFF2-40B4-BE49-F238E27FC236}">
                <a16:creationId xmlns:a16="http://schemas.microsoft.com/office/drawing/2014/main" id="{3A4D2EEA-8F03-7AFC-8252-4CCE4CED3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79" y="55155"/>
            <a:ext cx="1390546" cy="1059762"/>
          </a:xfrm>
          <a:prstGeom prst="rect">
            <a:avLst/>
          </a:prstGeom>
        </p:spPr>
      </p:pic>
    </p:spTree>
    <p:extLst>
      <p:ext uri="{BB962C8B-B14F-4D97-AF65-F5344CB8AC3E}">
        <p14:creationId xmlns:p14="http://schemas.microsoft.com/office/powerpoint/2010/main" val="297865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E9CDB-50A0-953C-3AFE-521EC5547D5D}"/>
              </a:ext>
            </a:extLst>
          </p:cNvPr>
          <p:cNvSpPr>
            <a:spLocks noGrp="1"/>
          </p:cNvSpPr>
          <p:nvPr>
            <p:ph type="title"/>
          </p:nvPr>
        </p:nvSpPr>
        <p:spPr>
          <a:xfrm>
            <a:off x="1154083" y="555917"/>
            <a:ext cx="10058400" cy="1059763"/>
          </a:xfrm>
        </p:spPr>
        <p:txBody>
          <a:bodyPr>
            <a:normAutofit/>
          </a:bodyPr>
          <a:lstStyle/>
          <a:p>
            <a:pPr algn="ctr"/>
            <a:r>
              <a:rPr lang="en-US" sz="2800" b="1" dirty="0">
                <a:latin typeface="Times New Roman" panose="02020603050405020304" pitchFamily="18" charset="0"/>
                <a:cs typeface="Times New Roman" panose="02020603050405020304" pitchFamily="18" charset="0"/>
              </a:rPr>
              <a:t>                SVKM’s Institute of Technology, Dhule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Department of Information Technology</a:t>
            </a:r>
            <a:endParaRPr lang="en-IN" sz="1800" b="1" dirty="0">
              <a:latin typeface="Times New Roman" panose="02020603050405020304" pitchFamily="18" charset="0"/>
              <a:cs typeface="Times New Roman" panose="02020603050405020304" pitchFamily="18" charset="0"/>
            </a:endParaRPr>
          </a:p>
        </p:txBody>
      </p:sp>
      <p:sp>
        <p:nvSpPr>
          <p:cNvPr id="6" name="Date Placeholder 2">
            <a:extLst>
              <a:ext uri="{FF2B5EF4-FFF2-40B4-BE49-F238E27FC236}">
                <a16:creationId xmlns:a16="http://schemas.microsoft.com/office/drawing/2014/main" id="{F067334B-0835-1D49-97A4-6C4A8C02AD4D}"/>
              </a:ext>
            </a:extLst>
          </p:cNvPr>
          <p:cNvSpPr>
            <a:spLocks noGrp="1"/>
          </p:cNvSpPr>
          <p:nvPr>
            <p:ph type="dt" sz="half" idx="10"/>
          </p:nvPr>
        </p:nvSpPr>
        <p:spPr>
          <a:xfrm>
            <a:off x="10532385" y="6553200"/>
            <a:ext cx="1659615" cy="304800"/>
          </a:xfrm>
        </p:spPr>
        <p:txBody>
          <a:bodyPr/>
          <a:lstStyle/>
          <a:p>
            <a:fld id="{61D5961F-7A90-4E9A-B5C2-66E5022EEBC1}" type="datetime2">
              <a:rPr lang="en-IN" sz="800" smtClean="0"/>
              <a:t>Saturday, 06 April 2024</a:t>
            </a:fld>
            <a:endParaRPr lang="en-IN" dirty="0"/>
          </a:p>
        </p:txBody>
      </p:sp>
      <p:sp>
        <p:nvSpPr>
          <p:cNvPr id="3" name="Slide Number Placeholder 2">
            <a:extLst>
              <a:ext uri="{FF2B5EF4-FFF2-40B4-BE49-F238E27FC236}">
                <a16:creationId xmlns:a16="http://schemas.microsoft.com/office/drawing/2014/main" id="{793AE179-1076-6A61-F165-C6E20DBED4D3}"/>
              </a:ext>
            </a:extLst>
          </p:cNvPr>
          <p:cNvSpPr>
            <a:spLocks noGrp="1"/>
          </p:cNvSpPr>
          <p:nvPr>
            <p:ph type="sldNum" sz="quarter" idx="12"/>
          </p:nvPr>
        </p:nvSpPr>
        <p:spPr/>
        <p:txBody>
          <a:bodyPr>
            <a:normAutofit/>
          </a:bodyPr>
          <a:lstStyle/>
          <a:p>
            <a:fld id="{66F508D1-E17C-4C9F-8DE1-6EA4E7440CC4}" type="slidenum">
              <a:rPr lang="en-IN" smtClean="0"/>
              <a:t>2</a:t>
            </a:fld>
            <a:endParaRPr lang="en-IN"/>
          </a:p>
        </p:txBody>
      </p:sp>
      <p:sp>
        <p:nvSpPr>
          <p:cNvPr id="5" name="TextBox 4">
            <a:extLst>
              <a:ext uri="{FF2B5EF4-FFF2-40B4-BE49-F238E27FC236}">
                <a16:creationId xmlns:a16="http://schemas.microsoft.com/office/drawing/2014/main" id="{5BBFE733-06F8-63D6-6702-98F0417B0EFA}"/>
              </a:ext>
            </a:extLst>
          </p:cNvPr>
          <p:cNvSpPr txBox="1"/>
          <p:nvPr/>
        </p:nvSpPr>
        <p:spPr>
          <a:xfrm>
            <a:off x="640080" y="2459504"/>
            <a:ext cx="11551920" cy="1938992"/>
          </a:xfrm>
          <a:prstGeom prst="rect">
            <a:avLst/>
          </a:prstGeom>
          <a:noFill/>
        </p:spPr>
        <p:txBody>
          <a:bodyPr wrap="square" rtlCol="0">
            <a:spAutoFit/>
          </a:bodyPr>
          <a:lstStyle/>
          <a:p>
            <a:pPr marL="571500" indent="-571500">
              <a:buFont typeface="Arial" panose="020B0604020202020204" pitchFamily="34" charset="0"/>
              <a:buChar char="•"/>
            </a:pPr>
            <a:r>
              <a:rPr lang="en-US" sz="4000" b="1" dirty="0">
                <a:latin typeface="+mj-lt"/>
              </a:rPr>
              <a:t>Project Title : </a:t>
            </a:r>
            <a:r>
              <a:rPr lang="en-US" sz="4000" dirty="0">
                <a:latin typeface="+mj-lt"/>
                <a:cs typeface="Times New Roman" panose="02020603050405020304" pitchFamily="18" charset="0"/>
              </a:rPr>
              <a:t>I</a:t>
            </a:r>
            <a:r>
              <a:rPr lang="en-US" sz="4000" dirty="0">
                <a:latin typeface="+mj-lt"/>
              </a:rPr>
              <a:t>oT Based Smart Fish Farming System                 for Sustainable Aquaculture</a:t>
            </a:r>
          </a:p>
          <a:p>
            <a:pPr marL="571500" indent="-571500">
              <a:buFont typeface="Arial" panose="020B0604020202020204" pitchFamily="34" charset="0"/>
              <a:buChar char="•"/>
            </a:pPr>
            <a:r>
              <a:rPr lang="en-US" sz="4000" b="1" dirty="0">
                <a:latin typeface="+mj-lt"/>
              </a:rPr>
              <a:t>Project Domain: </a:t>
            </a:r>
            <a:r>
              <a:rPr lang="en-IN" sz="4000" i="0" dirty="0">
                <a:solidFill>
                  <a:schemeClr val="tx1">
                    <a:lumMod val="85000"/>
                    <a:lumOff val="15000"/>
                  </a:schemeClr>
                </a:solidFill>
                <a:latin typeface="+mj-lt"/>
              </a:rPr>
              <a:t>Internet of Things</a:t>
            </a:r>
            <a:endParaRPr lang="en-IN" sz="4000" dirty="0">
              <a:solidFill>
                <a:schemeClr val="tx1">
                  <a:lumMod val="85000"/>
                  <a:lumOff val="15000"/>
                </a:schemeClr>
              </a:solidFill>
              <a:latin typeface="+mj-lt"/>
              <a:cs typeface="Times New Roman" panose="02020603050405020304" pitchFamily="18" charset="0"/>
            </a:endParaRPr>
          </a:p>
        </p:txBody>
      </p:sp>
      <p:pic>
        <p:nvPicPr>
          <p:cNvPr id="7" name="Picture 6">
            <a:extLst>
              <a:ext uri="{FF2B5EF4-FFF2-40B4-BE49-F238E27FC236}">
                <a16:creationId xmlns:a16="http://schemas.microsoft.com/office/drawing/2014/main" id="{1CD6BAA0-C627-A764-9C5C-F744BF8EA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79" y="55155"/>
            <a:ext cx="1390546" cy="1059762"/>
          </a:xfrm>
          <a:prstGeom prst="rect">
            <a:avLst/>
          </a:prstGeom>
        </p:spPr>
      </p:pic>
    </p:spTree>
    <p:extLst>
      <p:ext uri="{BB962C8B-B14F-4D97-AF65-F5344CB8AC3E}">
        <p14:creationId xmlns:p14="http://schemas.microsoft.com/office/powerpoint/2010/main" val="139620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788B21-0A75-6D7E-616B-58C8B474DEDF}"/>
              </a:ext>
            </a:extLst>
          </p:cNvPr>
          <p:cNvSpPr/>
          <p:nvPr/>
        </p:nvSpPr>
        <p:spPr>
          <a:xfrm>
            <a:off x="218661" y="1818861"/>
            <a:ext cx="4621696" cy="43831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4" name="Title 1">
            <a:extLst>
              <a:ext uri="{FF2B5EF4-FFF2-40B4-BE49-F238E27FC236}">
                <a16:creationId xmlns:a16="http://schemas.microsoft.com/office/drawing/2014/main" id="{5C4F7C10-B312-3449-0D8B-2CE6346BA3B9}"/>
              </a:ext>
            </a:extLst>
          </p:cNvPr>
          <p:cNvSpPr>
            <a:spLocks noGrp="1"/>
          </p:cNvSpPr>
          <p:nvPr>
            <p:ph type="title"/>
          </p:nvPr>
        </p:nvSpPr>
        <p:spPr>
          <a:xfrm>
            <a:off x="1097280" y="286603"/>
            <a:ext cx="10058400" cy="1450757"/>
          </a:xfrm>
        </p:spPr>
        <p:txBody>
          <a:bodyPr/>
          <a:lstStyle/>
          <a:p>
            <a:pPr algn="ctr"/>
            <a:r>
              <a:rPr lang="en-US" dirty="0"/>
              <a:t>Motivation</a:t>
            </a:r>
            <a:endParaRPr lang="en-IN" dirty="0"/>
          </a:p>
        </p:txBody>
      </p:sp>
      <p:sp>
        <p:nvSpPr>
          <p:cNvPr id="15" name="Date Placeholder 2">
            <a:extLst>
              <a:ext uri="{FF2B5EF4-FFF2-40B4-BE49-F238E27FC236}">
                <a16:creationId xmlns:a16="http://schemas.microsoft.com/office/drawing/2014/main" id="{BE570440-2324-38C8-8F96-A43DDC7748C0}"/>
              </a:ext>
            </a:extLst>
          </p:cNvPr>
          <p:cNvSpPr>
            <a:spLocks noGrp="1"/>
          </p:cNvSpPr>
          <p:nvPr>
            <p:ph type="dt" sz="half" idx="10"/>
          </p:nvPr>
        </p:nvSpPr>
        <p:spPr>
          <a:xfrm>
            <a:off x="10653713" y="6553200"/>
            <a:ext cx="1538287" cy="304800"/>
          </a:xfrm>
        </p:spPr>
        <p:txBody>
          <a:bodyPr/>
          <a:lstStyle/>
          <a:p>
            <a:fld id="{61D5961F-7A90-4E9A-B5C2-66E5022EEBC1}" type="datetime2">
              <a:rPr lang="en-IN" sz="800" smtClean="0"/>
              <a:t>Saturday, 06 April 2024</a:t>
            </a:fld>
            <a:endParaRPr lang="en-IN" dirty="0"/>
          </a:p>
        </p:txBody>
      </p:sp>
      <p:sp>
        <p:nvSpPr>
          <p:cNvPr id="16" name="Slide Number Placeholder 3">
            <a:extLst>
              <a:ext uri="{FF2B5EF4-FFF2-40B4-BE49-F238E27FC236}">
                <a16:creationId xmlns:a16="http://schemas.microsoft.com/office/drawing/2014/main" id="{7BCBB285-1B1B-DDB7-A648-D061A03D339B}"/>
              </a:ext>
            </a:extLst>
          </p:cNvPr>
          <p:cNvSpPr>
            <a:spLocks noGrp="1"/>
          </p:cNvSpPr>
          <p:nvPr>
            <p:ph type="sldNum" sz="quarter" idx="12"/>
          </p:nvPr>
        </p:nvSpPr>
        <p:spPr>
          <a:xfrm>
            <a:off x="9900458" y="6459785"/>
            <a:ext cx="1312025" cy="365125"/>
          </a:xfrm>
        </p:spPr>
        <p:txBody>
          <a:bodyPr>
            <a:normAutofit/>
          </a:bodyPr>
          <a:lstStyle/>
          <a:p>
            <a:fld id="{66F508D1-E17C-4C9F-8DE1-6EA4E7440CC4}" type="slidenum">
              <a:rPr lang="en-IN" smtClean="0"/>
              <a:t>3</a:t>
            </a:fld>
            <a:endParaRPr lang="en-IN"/>
          </a:p>
        </p:txBody>
      </p:sp>
      <p:sp>
        <p:nvSpPr>
          <p:cNvPr id="2" name="TextBox 1">
            <a:extLst>
              <a:ext uri="{FF2B5EF4-FFF2-40B4-BE49-F238E27FC236}">
                <a16:creationId xmlns:a16="http://schemas.microsoft.com/office/drawing/2014/main" id="{809C2540-F963-9AD4-317A-973D96E9349E}"/>
              </a:ext>
            </a:extLst>
          </p:cNvPr>
          <p:cNvSpPr txBox="1"/>
          <p:nvPr/>
        </p:nvSpPr>
        <p:spPr>
          <a:xfrm>
            <a:off x="4915555" y="2364289"/>
            <a:ext cx="6366352" cy="2554545"/>
          </a:xfrm>
          <a:prstGeom prst="rect">
            <a:avLst/>
          </a:prstGeom>
          <a:noFill/>
        </p:spPr>
        <p:txBody>
          <a:bodyPr wrap="square" rtlCol="0">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Our project is driven by the desire to modernize fish farming and alleviate the struggles of aquacultural farmers. By introducing IoT-based monitoring for pH, temperature and feeding schedules, we aim to improve fish health, streamline operations, and reduce costs. This technology-driven approach not only enhances productivity but also contributes to sustainable seafood production, benefiting both farmers and the environment.</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46A1B41-25D0-C5A1-5C32-C15ECF05A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79" y="55155"/>
            <a:ext cx="1390546" cy="1059762"/>
          </a:xfrm>
          <a:prstGeom prst="rect">
            <a:avLst/>
          </a:prstGeom>
        </p:spPr>
      </p:pic>
      <p:graphicFrame>
        <p:nvGraphicFramePr>
          <p:cNvPr id="4" name="Chart 3">
            <a:extLst>
              <a:ext uri="{FF2B5EF4-FFF2-40B4-BE49-F238E27FC236}">
                <a16:creationId xmlns:a16="http://schemas.microsoft.com/office/drawing/2014/main" id="{1EB230D8-4620-20FB-9BDC-2FAE6B95FEAF}"/>
              </a:ext>
            </a:extLst>
          </p:cNvPr>
          <p:cNvGraphicFramePr/>
          <p:nvPr>
            <p:extLst>
              <p:ext uri="{D42A27DB-BD31-4B8C-83A1-F6EECF244321}">
                <p14:modId xmlns:p14="http://schemas.microsoft.com/office/powerpoint/2010/main" val="185266793"/>
              </p:ext>
            </p:extLst>
          </p:nvPr>
        </p:nvGraphicFramePr>
        <p:xfrm>
          <a:off x="119270" y="1818861"/>
          <a:ext cx="4796285" cy="42141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7724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56EE-D259-67A4-819F-79494CBB37B1}"/>
              </a:ext>
            </a:extLst>
          </p:cNvPr>
          <p:cNvSpPr>
            <a:spLocks noGrp="1"/>
          </p:cNvSpPr>
          <p:nvPr>
            <p:ph type="title"/>
          </p:nvPr>
        </p:nvSpPr>
        <p:spPr/>
        <p:txBody>
          <a:bodyPr/>
          <a:lstStyle/>
          <a:p>
            <a:pPr algn="ctr"/>
            <a:r>
              <a:rPr lang="en-IN" dirty="0"/>
              <a:t>Problem Statement</a:t>
            </a:r>
          </a:p>
        </p:txBody>
      </p:sp>
      <p:sp>
        <p:nvSpPr>
          <p:cNvPr id="3" name="Date Placeholder 2">
            <a:extLst>
              <a:ext uri="{FF2B5EF4-FFF2-40B4-BE49-F238E27FC236}">
                <a16:creationId xmlns:a16="http://schemas.microsoft.com/office/drawing/2014/main" id="{71E7847E-08A7-7E4C-9557-9A06A3EC6842}"/>
              </a:ext>
            </a:extLst>
          </p:cNvPr>
          <p:cNvSpPr>
            <a:spLocks noGrp="1"/>
          </p:cNvSpPr>
          <p:nvPr>
            <p:ph type="dt" sz="half" idx="10"/>
          </p:nvPr>
        </p:nvSpPr>
        <p:spPr/>
        <p:txBody>
          <a:bodyPr/>
          <a:lstStyle/>
          <a:p>
            <a:fld id="{BE6832E3-3DC4-4F26-99C4-EE76CE3E0E2F}" type="datetime2">
              <a:rPr lang="en-IN" smtClean="0"/>
              <a:t>Saturday, 06 April 2024</a:t>
            </a:fld>
            <a:endParaRPr lang="en-IN"/>
          </a:p>
        </p:txBody>
      </p:sp>
      <p:sp>
        <p:nvSpPr>
          <p:cNvPr id="4" name="Slide Number Placeholder 3">
            <a:extLst>
              <a:ext uri="{FF2B5EF4-FFF2-40B4-BE49-F238E27FC236}">
                <a16:creationId xmlns:a16="http://schemas.microsoft.com/office/drawing/2014/main" id="{3CBA29A2-CFCC-FA6B-5908-E0396E6D3469}"/>
              </a:ext>
            </a:extLst>
          </p:cNvPr>
          <p:cNvSpPr>
            <a:spLocks noGrp="1"/>
          </p:cNvSpPr>
          <p:nvPr>
            <p:ph type="sldNum" sz="quarter" idx="12"/>
          </p:nvPr>
        </p:nvSpPr>
        <p:spPr/>
        <p:txBody>
          <a:bodyPr/>
          <a:lstStyle/>
          <a:p>
            <a:fld id="{66F508D1-E17C-4C9F-8DE1-6EA4E7440CC4}" type="slidenum">
              <a:rPr lang="en-IN" smtClean="0"/>
              <a:t>4</a:t>
            </a:fld>
            <a:endParaRPr lang="en-IN"/>
          </a:p>
        </p:txBody>
      </p:sp>
      <p:sp>
        <p:nvSpPr>
          <p:cNvPr id="5" name="TextBox 4">
            <a:extLst>
              <a:ext uri="{FF2B5EF4-FFF2-40B4-BE49-F238E27FC236}">
                <a16:creationId xmlns:a16="http://schemas.microsoft.com/office/drawing/2014/main" id="{613D79E6-62B8-3140-68A8-4E73B76CB2BE}"/>
              </a:ext>
            </a:extLst>
          </p:cNvPr>
          <p:cNvSpPr txBox="1"/>
          <p:nvPr/>
        </p:nvSpPr>
        <p:spPr>
          <a:xfrm>
            <a:off x="1097280" y="2340428"/>
            <a:ext cx="10058400"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Aquacultural farmers struggle with high costs and operations due to manually monitoring pH, temperature, and turbidity. Inadequate water quality control leads to bacterial growth, fish mortality, and infections. Fish farmers also lack precise timing for feeding, impacting fish health and growth due to irregular feeding schedules.</a:t>
            </a:r>
          </a:p>
          <a:p>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4041DB0-CDB1-8066-CEB8-FD89FDF62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79" y="55155"/>
            <a:ext cx="1390546" cy="1059762"/>
          </a:xfrm>
          <a:prstGeom prst="rect">
            <a:avLst/>
          </a:prstGeom>
        </p:spPr>
      </p:pic>
    </p:spTree>
    <p:extLst>
      <p:ext uri="{BB962C8B-B14F-4D97-AF65-F5344CB8AC3E}">
        <p14:creationId xmlns:p14="http://schemas.microsoft.com/office/powerpoint/2010/main" val="341972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56EE-D259-67A4-819F-79494CBB37B1}"/>
              </a:ext>
            </a:extLst>
          </p:cNvPr>
          <p:cNvSpPr>
            <a:spLocks noGrp="1"/>
          </p:cNvSpPr>
          <p:nvPr>
            <p:ph type="title"/>
          </p:nvPr>
        </p:nvSpPr>
        <p:spPr/>
        <p:txBody>
          <a:bodyPr/>
          <a:lstStyle/>
          <a:p>
            <a:pPr algn="ctr"/>
            <a:r>
              <a:rPr lang="en-IN" dirty="0"/>
              <a:t>Objective</a:t>
            </a:r>
          </a:p>
        </p:txBody>
      </p:sp>
      <p:sp>
        <p:nvSpPr>
          <p:cNvPr id="3" name="Date Placeholder 2">
            <a:extLst>
              <a:ext uri="{FF2B5EF4-FFF2-40B4-BE49-F238E27FC236}">
                <a16:creationId xmlns:a16="http://schemas.microsoft.com/office/drawing/2014/main" id="{71E7847E-08A7-7E4C-9557-9A06A3EC6842}"/>
              </a:ext>
            </a:extLst>
          </p:cNvPr>
          <p:cNvSpPr>
            <a:spLocks noGrp="1"/>
          </p:cNvSpPr>
          <p:nvPr>
            <p:ph type="dt" sz="half" idx="10"/>
          </p:nvPr>
        </p:nvSpPr>
        <p:spPr/>
        <p:txBody>
          <a:bodyPr/>
          <a:lstStyle/>
          <a:p>
            <a:fld id="{BE6832E3-3DC4-4F26-99C4-EE76CE3E0E2F}" type="datetime2">
              <a:rPr lang="en-IN" smtClean="0"/>
              <a:t>Saturday, 06 April 2024</a:t>
            </a:fld>
            <a:endParaRPr lang="en-IN"/>
          </a:p>
        </p:txBody>
      </p:sp>
      <p:sp>
        <p:nvSpPr>
          <p:cNvPr id="4" name="Slide Number Placeholder 3">
            <a:extLst>
              <a:ext uri="{FF2B5EF4-FFF2-40B4-BE49-F238E27FC236}">
                <a16:creationId xmlns:a16="http://schemas.microsoft.com/office/drawing/2014/main" id="{3CBA29A2-CFCC-FA6B-5908-E0396E6D3469}"/>
              </a:ext>
            </a:extLst>
          </p:cNvPr>
          <p:cNvSpPr>
            <a:spLocks noGrp="1"/>
          </p:cNvSpPr>
          <p:nvPr>
            <p:ph type="sldNum" sz="quarter" idx="12"/>
          </p:nvPr>
        </p:nvSpPr>
        <p:spPr/>
        <p:txBody>
          <a:bodyPr/>
          <a:lstStyle/>
          <a:p>
            <a:fld id="{66F508D1-E17C-4C9F-8DE1-6EA4E7440CC4}" type="slidenum">
              <a:rPr lang="en-IN" smtClean="0"/>
              <a:t>5</a:t>
            </a:fld>
            <a:endParaRPr lang="en-IN"/>
          </a:p>
        </p:txBody>
      </p:sp>
      <p:sp>
        <p:nvSpPr>
          <p:cNvPr id="5" name="TextBox 4">
            <a:extLst>
              <a:ext uri="{FF2B5EF4-FFF2-40B4-BE49-F238E27FC236}">
                <a16:creationId xmlns:a16="http://schemas.microsoft.com/office/drawing/2014/main" id="{613D79E6-62B8-3140-68A8-4E73B76CB2BE}"/>
              </a:ext>
            </a:extLst>
          </p:cNvPr>
          <p:cNvSpPr txBox="1"/>
          <p:nvPr/>
        </p:nvSpPr>
        <p:spPr>
          <a:xfrm>
            <a:off x="1097280" y="2578967"/>
            <a:ext cx="10058400" cy="3477875"/>
          </a:xfrm>
          <a:prstGeom prst="rect">
            <a:avLst/>
          </a:prstGeom>
          <a:noFill/>
        </p:spPr>
        <p:txBody>
          <a:bodyPr wrap="square" rtlCol="0">
            <a:spAutoFit/>
          </a:bodyPr>
          <a:lstStyle/>
          <a:p>
            <a:pPr marL="342900" indent="-34290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Optimize Fish Health : </a:t>
            </a:r>
            <a:r>
              <a:rPr lang="en-US" sz="2000" b="0" i="0" dirty="0">
                <a:effectLst/>
                <a:latin typeface="Times New Roman" panose="02020603050405020304" pitchFamily="18" charset="0"/>
                <a:cs typeface="Times New Roman" panose="02020603050405020304" pitchFamily="18" charset="0"/>
              </a:rPr>
              <a:t>Implement a system to monitor water quality parameters in real-time.</a:t>
            </a:r>
          </a:p>
          <a:p>
            <a:pPr marL="342900" indent="-34290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Reduce Operational Costs : </a:t>
            </a:r>
            <a:r>
              <a:rPr lang="en-US" sz="2000" b="0" i="0" dirty="0">
                <a:effectLst/>
                <a:latin typeface="Times New Roman" panose="02020603050405020304" pitchFamily="18" charset="0"/>
                <a:cs typeface="Times New Roman" panose="02020603050405020304" pitchFamily="18" charset="0"/>
              </a:rPr>
              <a:t>Minimize resource wastage and energy consumption through </a:t>
            </a:r>
            <a:r>
              <a:rPr lang="en-US" sz="2000" dirty="0">
                <a:latin typeface="Times New Roman" panose="02020603050405020304" pitchFamily="18" charset="0"/>
                <a:cs typeface="Times New Roman" panose="02020603050405020304" pitchFamily="18" charset="0"/>
              </a:rPr>
              <a:t>proposed system</a:t>
            </a:r>
            <a:r>
              <a:rPr lang="en-US" sz="2000" b="0" i="0" dirty="0">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Ensure Sustainable Seafood Production : </a:t>
            </a:r>
            <a:r>
              <a:rPr lang="en-US" sz="2000" b="0" i="0" dirty="0">
                <a:effectLst/>
                <a:latin typeface="Times New Roman" panose="02020603050405020304" pitchFamily="18" charset="0"/>
                <a:cs typeface="Times New Roman" panose="02020603050405020304" pitchFamily="18" charset="0"/>
              </a:rPr>
              <a:t>Contribute to sustainable seafood production by maintaining a healthy environment for fish farming and promoting the overall well-being of aquatic life.</a:t>
            </a:r>
          </a:p>
          <a:p>
            <a:endParaRPr lang="en-IN" sz="2000" b="0" i="0" dirty="0">
              <a:effectLst/>
              <a:latin typeface="Söhne"/>
            </a:endParaRPr>
          </a:p>
          <a:p>
            <a:pPr marL="342900" indent="-342900">
              <a:buFont typeface="Arial" panose="020B0604020202020204" pitchFamily="34" charset="0"/>
              <a:buChar char="•"/>
            </a:pPr>
            <a:endParaRPr lang="en-IN" sz="2000" b="0" i="0" dirty="0">
              <a:effectLst/>
              <a:latin typeface="Söhne"/>
            </a:endParaRPr>
          </a:p>
          <a:p>
            <a:pPr marL="342900" indent="-342900">
              <a:buFont typeface="Arial" panose="020B0604020202020204" pitchFamily="34" charset="0"/>
              <a:buChar char="•"/>
            </a:pPr>
            <a:endParaRPr lang="en-IN" sz="2000" b="0" i="0" dirty="0">
              <a:effectLst/>
              <a:latin typeface="Söhne"/>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4041DB0-CDB1-8066-CEB8-FD89FDF62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79" y="55155"/>
            <a:ext cx="1390546" cy="1059762"/>
          </a:xfrm>
          <a:prstGeom prst="rect">
            <a:avLst/>
          </a:prstGeom>
        </p:spPr>
      </p:pic>
    </p:spTree>
    <p:extLst>
      <p:ext uri="{BB962C8B-B14F-4D97-AF65-F5344CB8AC3E}">
        <p14:creationId xmlns:p14="http://schemas.microsoft.com/office/powerpoint/2010/main" val="109631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2083-5EA6-8382-DA62-064D35DCA569}"/>
              </a:ext>
            </a:extLst>
          </p:cNvPr>
          <p:cNvSpPr>
            <a:spLocks noGrp="1"/>
          </p:cNvSpPr>
          <p:nvPr>
            <p:ph type="title"/>
          </p:nvPr>
        </p:nvSpPr>
        <p:spPr>
          <a:xfrm>
            <a:off x="1097280" y="221289"/>
            <a:ext cx="10058400" cy="1450757"/>
          </a:xfrm>
        </p:spPr>
        <p:txBody>
          <a:bodyPr>
            <a:normAutofit/>
          </a:bodyPr>
          <a:lstStyle/>
          <a:p>
            <a:pPr algn="ctr"/>
            <a:r>
              <a:rPr lang="en-IN" sz="4600" dirty="0"/>
              <a:t>Methodology</a:t>
            </a:r>
          </a:p>
        </p:txBody>
      </p:sp>
      <p:sp>
        <p:nvSpPr>
          <p:cNvPr id="6" name="Date Placeholder 2">
            <a:extLst>
              <a:ext uri="{FF2B5EF4-FFF2-40B4-BE49-F238E27FC236}">
                <a16:creationId xmlns:a16="http://schemas.microsoft.com/office/drawing/2014/main" id="{7929EAAB-1221-220C-4274-3B50D0E7E55E}"/>
              </a:ext>
            </a:extLst>
          </p:cNvPr>
          <p:cNvSpPr>
            <a:spLocks noGrp="1"/>
          </p:cNvSpPr>
          <p:nvPr>
            <p:ph type="dt" sz="half" idx="10"/>
          </p:nvPr>
        </p:nvSpPr>
        <p:spPr>
          <a:xfrm>
            <a:off x="10514630" y="6534961"/>
            <a:ext cx="1677370" cy="304800"/>
          </a:xfrm>
        </p:spPr>
        <p:txBody>
          <a:bodyPr/>
          <a:lstStyle/>
          <a:p>
            <a:fld id="{61D5961F-7A90-4E9A-B5C2-66E5022EEBC1}" type="datetime2">
              <a:rPr lang="en-IN" sz="800" smtClean="0"/>
              <a:t>Saturday, 06 April 2024</a:t>
            </a:fld>
            <a:endParaRPr lang="en-IN" dirty="0"/>
          </a:p>
        </p:txBody>
      </p:sp>
      <p:sp>
        <p:nvSpPr>
          <p:cNvPr id="5" name="Slide Number Placeholder 4">
            <a:extLst>
              <a:ext uri="{FF2B5EF4-FFF2-40B4-BE49-F238E27FC236}">
                <a16:creationId xmlns:a16="http://schemas.microsoft.com/office/drawing/2014/main" id="{E5CED0A9-F0CD-857A-B871-507EAECF8BB8}"/>
              </a:ext>
            </a:extLst>
          </p:cNvPr>
          <p:cNvSpPr>
            <a:spLocks noGrp="1"/>
          </p:cNvSpPr>
          <p:nvPr>
            <p:ph type="sldNum" sz="quarter" idx="12"/>
          </p:nvPr>
        </p:nvSpPr>
        <p:spPr/>
        <p:txBody>
          <a:bodyPr>
            <a:normAutofit/>
          </a:bodyPr>
          <a:lstStyle/>
          <a:p>
            <a:fld id="{66F508D1-E17C-4C9F-8DE1-6EA4E7440CC4}" type="slidenum">
              <a:rPr lang="en-IN" smtClean="0"/>
              <a:t>6</a:t>
            </a:fld>
            <a:endParaRPr lang="en-IN"/>
          </a:p>
        </p:txBody>
      </p:sp>
      <p:sp>
        <p:nvSpPr>
          <p:cNvPr id="3" name="TextBox 2">
            <a:extLst>
              <a:ext uri="{FF2B5EF4-FFF2-40B4-BE49-F238E27FC236}">
                <a16:creationId xmlns:a16="http://schemas.microsoft.com/office/drawing/2014/main" id="{A8FD05B1-83AC-6A3E-6D81-874D268A7E67}"/>
              </a:ext>
            </a:extLst>
          </p:cNvPr>
          <p:cNvSpPr txBox="1"/>
          <p:nvPr/>
        </p:nvSpPr>
        <p:spPr>
          <a:xfrm>
            <a:off x="1097280" y="2300478"/>
            <a:ext cx="10048666" cy="2806987"/>
          </a:xfrm>
          <a:prstGeom prst="rect">
            <a:avLst/>
          </a:prstGeom>
          <a:noFill/>
        </p:spPr>
        <p:txBody>
          <a:bodyPr wrap="square" rtlCol="0">
            <a:spAutoFit/>
          </a:bodyPr>
          <a:lstStyle/>
          <a:p>
            <a:pPr marL="457200" indent="-457200" algn="just">
              <a:lnSpc>
                <a:spcPct val="150000"/>
              </a:lnSpc>
              <a:buFont typeface="+mj-lt"/>
              <a:buAutoNum type="arabicPeriod"/>
            </a:pPr>
            <a:r>
              <a:rPr lang="en-IN" sz="2000" b="1" i="0" dirty="0">
                <a:effectLst/>
                <a:latin typeface="Times New Roman" panose="02020603050405020304" pitchFamily="18" charset="0"/>
                <a:cs typeface="Times New Roman" panose="02020603050405020304" pitchFamily="18" charset="0"/>
              </a:rPr>
              <a:t>Sensor Deployment : </a:t>
            </a:r>
            <a:r>
              <a:rPr lang="en-US" sz="2000" b="0" i="0" dirty="0">
                <a:effectLst/>
                <a:latin typeface="Times New Roman" panose="02020603050405020304" pitchFamily="18" charset="0"/>
                <a:cs typeface="Times New Roman" panose="02020603050405020304" pitchFamily="18" charset="0"/>
              </a:rPr>
              <a:t>Deploy IoT sensors within the fish farming area to measure crucial parameters, including water temperature, pH level</a:t>
            </a:r>
          </a:p>
          <a:p>
            <a:pPr marL="457200" indent="-457200" algn="just">
              <a:lnSpc>
                <a:spcPct val="150000"/>
              </a:lnSpc>
              <a:buFont typeface="+mj-lt"/>
              <a:buAutoNum type="arabicPeriod"/>
            </a:pPr>
            <a:r>
              <a:rPr lang="en-IN" sz="2000" b="1" i="0" dirty="0">
                <a:effectLst/>
                <a:latin typeface="Times New Roman" panose="02020603050405020304" pitchFamily="18" charset="0"/>
                <a:cs typeface="Times New Roman" panose="02020603050405020304" pitchFamily="18" charset="0"/>
              </a:rPr>
              <a:t>Centralized Data Transmission : </a:t>
            </a:r>
            <a:r>
              <a:rPr lang="en-US" sz="2000" b="0" i="0" dirty="0">
                <a:effectLst/>
                <a:latin typeface="Times New Roman" panose="02020603050405020304" pitchFamily="18" charset="0"/>
                <a:cs typeface="Times New Roman" panose="02020603050405020304" pitchFamily="18" charset="0"/>
              </a:rPr>
              <a:t>Establish a central control system that aggregates data from all deployed sensors.</a:t>
            </a:r>
          </a:p>
          <a:p>
            <a:pPr marL="457200" indent="-457200" algn="just">
              <a:lnSpc>
                <a:spcPct val="150000"/>
              </a:lnSpc>
              <a:buFont typeface="+mj-lt"/>
              <a:buAutoNum type="arabicPeriod"/>
            </a:pPr>
            <a:r>
              <a:rPr lang="en-IN" sz="2000" b="1" i="0" dirty="0">
                <a:effectLst/>
                <a:latin typeface="Times New Roman" panose="02020603050405020304" pitchFamily="18" charset="0"/>
                <a:cs typeface="Times New Roman" panose="02020603050405020304" pitchFamily="18" charset="0"/>
              </a:rPr>
              <a:t>Accessibility and Monitoring : </a:t>
            </a:r>
            <a:r>
              <a:rPr lang="en-US" sz="2000" b="0" i="0" dirty="0">
                <a:effectLst/>
                <a:latin typeface="Times New Roman" panose="02020603050405020304" pitchFamily="18" charset="0"/>
                <a:cs typeface="Times New Roman" panose="02020603050405020304" pitchFamily="18" charset="0"/>
              </a:rPr>
              <a:t>Provide real-time access to the collected data, allowing them to monitor water parameters remotely.</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1EF36A-7D1E-F00D-8D00-15BDBC3C6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79" y="55155"/>
            <a:ext cx="1390546" cy="1059762"/>
          </a:xfrm>
          <a:prstGeom prst="rect">
            <a:avLst/>
          </a:prstGeom>
        </p:spPr>
      </p:pic>
    </p:spTree>
    <p:extLst>
      <p:ext uri="{BB962C8B-B14F-4D97-AF65-F5344CB8AC3E}">
        <p14:creationId xmlns:p14="http://schemas.microsoft.com/office/powerpoint/2010/main" val="429043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161A6F-604E-4B3B-F0C9-165530542773}"/>
              </a:ext>
            </a:extLst>
          </p:cNvPr>
          <p:cNvSpPr>
            <a:spLocks noGrp="1"/>
          </p:cNvSpPr>
          <p:nvPr>
            <p:ph type="title"/>
          </p:nvPr>
        </p:nvSpPr>
        <p:spPr/>
        <p:txBody>
          <a:bodyPr/>
          <a:lstStyle/>
          <a:p>
            <a:pPr algn="ctr"/>
            <a:r>
              <a:rPr lang="en-IN" dirty="0"/>
              <a:t>Architecture</a:t>
            </a:r>
          </a:p>
        </p:txBody>
      </p:sp>
      <p:sp>
        <p:nvSpPr>
          <p:cNvPr id="2" name="Date Placeholder 1">
            <a:extLst>
              <a:ext uri="{FF2B5EF4-FFF2-40B4-BE49-F238E27FC236}">
                <a16:creationId xmlns:a16="http://schemas.microsoft.com/office/drawing/2014/main" id="{1EE0ECB2-537A-7122-F876-F57A3D7CB106}"/>
              </a:ext>
            </a:extLst>
          </p:cNvPr>
          <p:cNvSpPr>
            <a:spLocks noGrp="1"/>
          </p:cNvSpPr>
          <p:nvPr>
            <p:ph type="dt" sz="half" idx="10"/>
          </p:nvPr>
        </p:nvSpPr>
        <p:spPr/>
        <p:txBody>
          <a:bodyPr/>
          <a:lstStyle/>
          <a:p>
            <a:fld id="{859E0384-09AC-4D4D-9286-F0575866356A}" type="datetime2">
              <a:rPr lang="en-IN" smtClean="0"/>
              <a:t>Saturday, 06 April 2024</a:t>
            </a:fld>
            <a:endParaRPr lang="en-IN"/>
          </a:p>
        </p:txBody>
      </p:sp>
      <p:sp>
        <p:nvSpPr>
          <p:cNvPr id="3" name="Slide Number Placeholder 2">
            <a:extLst>
              <a:ext uri="{FF2B5EF4-FFF2-40B4-BE49-F238E27FC236}">
                <a16:creationId xmlns:a16="http://schemas.microsoft.com/office/drawing/2014/main" id="{33C59349-7120-B9DF-080D-559484751D53}"/>
              </a:ext>
            </a:extLst>
          </p:cNvPr>
          <p:cNvSpPr>
            <a:spLocks noGrp="1"/>
          </p:cNvSpPr>
          <p:nvPr>
            <p:ph type="sldNum" sz="quarter" idx="12"/>
          </p:nvPr>
        </p:nvSpPr>
        <p:spPr/>
        <p:txBody>
          <a:bodyPr/>
          <a:lstStyle/>
          <a:p>
            <a:fld id="{66F508D1-E17C-4C9F-8DE1-6EA4E7440CC4}" type="slidenum">
              <a:rPr lang="en-IN" smtClean="0"/>
              <a:t>7</a:t>
            </a:fld>
            <a:endParaRPr lang="en-IN"/>
          </a:p>
        </p:txBody>
      </p:sp>
      <p:pic>
        <p:nvPicPr>
          <p:cNvPr id="9" name="Picture 8">
            <a:extLst>
              <a:ext uri="{FF2B5EF4-FFF2-40B4-BE49-F238E27FC236}">
                <a16:creationId xmlns:a16="http://schemas.microsoft.com/office/drawing/2014/main" id="{B3B5AE26-7319-2078-3701-CF52FE0B6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79" y="55155"/>
            <a:ext cx="1390546" cy="1059762"/>
          </a:xfrm>
          <a:prstGeom prst="rect">
            <a:avLst/>
          </a:prstGeom>
        </p:spPr>
      </p:pic>
      <p:pic>
        <p:nvPicPr>
          <p:cNvPr id="10" name="Picture 9">
            <a:extLst>
              <a:ext uri="{FF2B5EF4-FFF2-40B4-BE49-F238E27FC236}">
                <a16:creationId xmlns:a16="http://schemas.microsoft.com/office/drawing/2014/main" id="{24E1AD11-02F6-F385-79B6-DD907E546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415" y="2319545"/>
            <a:ext cx="7829550" cy="3829050"/>
          </a:xfrm>
          <a:prstGeom prst="rect">
            <a:avLst/>
          </a:prstGeom>
        </p:spPr>
      </p:pic>
      <p:pic>
        <p:nvPicPr>
          <p:cNvPr id="6" name="Picture 5">
            <a:extLst>
              <a:ext uri="{FF2B5EF4-FFF2-40B4-BE49-F238E27FC236}">
                <a16:creationId xmlns:a16="http://schemas.microsoft.com/office/drawing/2014/main" id="{CDE41D0E-A471-B1BF-A4EF-F0D5914D6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3415" y="2184047"/>
            <a:ext cx="7829550" cy="3829050"/>
          </a:xfrm>
          <a:prstGeom prst="rect">
            <a:avLst/>
          </a:prstGeom>
        </p:spPr>
      </p:pic>
    </p:spTree>
    <p:extLst>
      <p:ext uri="{BB962C8B-B14F-4D97-AF65-F5344CB8AC3E}">
        <p14:creationId xmlns:p14="http://schemas.microsoft.com/office/powerpoint/2010/main" val="80738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7284-1886-4925-8F6A-F4674CD00282}"/>
              </a:ext>
            </a:extLst>
          </p:cNvPr>
          <p:cNvSpPr>
            <a:spLocks noGrp="1"/>
          </p:cNvSpPr>
          <p:nvPr>
            <p:ph type="title"/>
          </p:nvPr>
        </p:nvSpPr>
        <p:spPr/>
        <p:txBody>
          <a:bodyPr/>
          <a:lstStyle/>
          <a:p>
            <a:pPr algn="ctr"/>
            <a:r>
              <a:rPr lang="en-US" dirty="0"/>
              <a:t>Results</a:t>
            </a:r>
            <a:endParaRPr lang="en-IN" dirty="0"/>
          </a:p>
        </p:txBody>
      </p:sp>
      <p:sp>
        <p:nvSpPr>
          <p:cNvPr id="3" name="Date Placeholder 2">
            <a:extLst>
              <a:ext uri="{FF2B5EF4-FFF2-40B4-BE49-F238E27FC236}">
                <a16:creationId xmlns:a16="http://schemas.microsoft.com/office/drawing/2014/main" id="{76F4DBB5-74D5-F2E3-87EF-DCEDCC012689}"/>
              </a:ext>
            </a:extLst>
          </p:cNvPr>
          <p:cNvSpPr>
            <a:spLocks noGrp="1"/>
          </p:cNvSpPr>
          <p:nvPr>
            <p:ph type="dt" sz="half" idx="10"/>
          </p:nvPr>
        </p:nvSpPr>
        <p:spPr/>
        <p:txBody>
          <a:bodyPr/>
          <a:lstStyle/>
          <a:p>
            <a:fld id="{BE6832E3-3DC4-4F26-99C4-EE76CE3E0E2F}" type="datetime2">
              <a:rPr lang="en-IN" smtClean="0"/>
              <a:t>Saturday, 06 April 2024</a:t>
            </a:fld>
            <a:endParaRPr lang="en-IN"/>
          </a:p>
        </p:txBody>
      </p:sp>
      <p:sp>
        <p:nvSpPr>
          <p:cNvPr id="4" name="Slide Number Placeholder 3">
            <a:extLst>
              <a:ext uri="{FF2B5EF4-FFF2-40B4-BE49-F238E27FC236}">
                <a16:creationId xmlns:a16="http://schemas.microsoft.com/office/drawing/2014/main" id="{CC215257-D2F1-97BC-AA22-44F580F917A7}"/>
              </a:ext>
            </a:extLst>
          </p:cNvPr>
          <p:cNvSpPr>
            <a:spLocks noGrp="1"/>
          </p:cNvSpPr>
          <p:nvPr>
            <p:ph type="sldNum" sz="quarter" idx="12"/>
          </p:nvPr>
        </p:nvSpPr>
        <p:spPr/>
        <p:txBody>
          <a:bodyPr/>
          <a:lstStyle/>
          <a:p>
            <a:fld id="{66F508D1-E17C-4C9F-8DE1-6EA4E7440CC4}" type="slidenum">
              <a:rPr lang="en-IN" smtClean="0"/>
              <a:t>8</a:t>
            </a:fld>
            <a:endParaRPr lang="en-IN"/>
          </a:p>
        </p:txBody>
      </p:sp>
      <p:pic>
        <p:nvPicPr>
          <p:cNvPr id="7" name="Picture 6">
            <a:extLst>
              <a:ext uri="{FF2B5EF4-FFF2-40B4-BE49-F238E27FC236}">
                <a16:creationId xmlns:a16="http://schemas.microsoft.com/office/drawing/2014/main" id="{EC77099D-B3A4-F171-A145-0F82E1B0C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280" y="2205236"/>
            <a:ext cx="2912955" cy="3786162"/>
          </a:xfrm>
          <a:prstGeom prst="rect">
            <a:avLst/>
          </a:prstGeom>
          <a:noFill/>
          <a:ln w="19050">
            <a:solidFill>
              <a:schemeClr val="tx1"/>
            </a:solidFill>
          </a:ln>
        </p:spPr>
      </p:pic>
      <p:sp>
        <p:nvSpPr>
          <p:cNvPr id="9" name="TextBox 8">
            <a:extLst>
              <a:ext uri="{FF2B5EF4-FFF2-40B4-BE49-F238E27FC236}">
                <a16:creationId xmlns:a16="http://schemas.microsoft.com/office/drawing/2014/main" id="{1674DE83-0BC6-63AD-D6F2-DC83BF2EDC2D}"/>
              </a:ext>
            </a:extLst>
          </p:cNvPr>
          <p:cNvSpPr txBox="1"/>
          <p:nvPr/>
        </p:nvSpPr>
        <p:spPr>
          <a:xfrm>
            <a:off x="4225621" y="2205746"/>
            <a:ext cx="6930059" cy="3785652"/>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The IoT-based Smart Fish Aquaculture Monitoring System proposed here represents the deployment of IoT sensors and centralized data transmission, it enables real-time monitoring of crucial water parameters. The system's user-friendly interface, accessible </a:t>
            </a:r>
            <a:r>
              <a:rPr lang="en-US" sz="2000" dirty="0">
                <a:latin typeface="Times New Roman" panose="02020603050405020304" pitchFamily="18" charset="0"/>
                <a:cs typeface="Times New Roman" panose="02020603050405020304" pitchFamily="18" charset="0"/>
              </a:rPr>
              <a:t>via </a:t>
            </a:r>
            <a:r>
              <a:rPr lang="en-US" sz="2000" b="0" i="0" dirty="0">
                <a:effectLst/>
                <a:latin typeface="Times New Roman" panose="02020603050405020304" pitchFamily="18" charset="0"/>
                <a:cs typeface="Times New Roman" panose="02020603050405020304" pitchFamily="18" charset="0"/>
              </a:rPr>
              <a:t>computers, facilitates proactive management. Notably, its cost-effectiveness, achieved through the use of affordable sensors and minimal additional expenses, sets it apart. Compared to existing systems, it stands out for its comprehensive features, affordability, and user accessibility. In sum, this system promises to revolutionize aquaculture management, improving efficiency, productivity, and sustainability while contributing to fish Health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83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43F6070-0360-6740-DADC-5EFE54EF84DD}"/>
              </a:ext>
            </a:extLst>
          </p:cNvPr>
          <p:cNvSpPr>
            <a:spLocks noGrp="1"/>
          </p:cNvSpPr>
          <p:nvPr>
            <p:ph type="dt" sz="half" idx="10"/>
          </p:nvPr>
        </p:nvSpPr>
        <p:spPr/>
        <p:txBody>
          <a:bodyPr/>
          <a:lstStyle/>
          <a:p>
            <a:fld id="{BE6832E3-3DC4-4F26-99C4-EE76CE3E0E2F}" type="datetime2">
              <a:rPr lang="en-IN" smtClean="0"/>
              <a:t>Saturday, 06 April 2024</a:t>
            </a:fld>
            <a:endParaRPr lang="en-IN"/>
          </a:p>
        </p:txBody>
      </p:sp>
      <p:sp>
        <p:nvSpPr>
          <p:cNvPr id="4" name="Slide Number Placeholder 3">
            <a:extLst>
              <a:ext uri="{FF2B5EF4-FFF2-40B4-BE49-F238E27FC236}">
                <a16:creationId xmlns:a16="http://schemas.microsoft.com/office/drawing/2014/main" id="{DFFDC4D2-7D53-9286-3563-56F1927F9EF2}"/>
              </a:ext>
            </a:extLst>
          </p:cNvPr>
          <p:cNvSpPr>
            <a:spLocks noGrp="1"/>
          </p:cNvSpPr>
          <p:nvPr>
            <p:ph type="sldNum" sz="quarter" idx="12"/>
          </p:nvPr>
        </p:nvSpPr>
        <p:spPr/>
        <p:txBody>
          <a:bodyPr/>
          <a:lstStyle/>
          <a:p>
            <a:fld id="{66F508D1-E17C-4C9F-8DE1-6EA4E7440CC4}" type="slidenum">
              <a:rPr lang="en-IN" smtClean="0"/>
              <a:t>9</a:t>
            </a:fld>
            <a:endParaRPr lang="en-IN"/>
          </a:p>
        </p:txBody>
      </p:sp>
      <p:sp>
        <p:nvSpPr>
          <p:cNvPr id="8" name="Title 1">
            <a:extLst>
              <a:ext uri="{FF2B5EF4-FFF2-40B4-BE49-F238E27FC236}">
                <a16:creationId xmlns:a16="http://schemas.microsoft.com/office/drawing/2014/main" id="{E6CBA961-54B9-C6DE-4F76-8182DA938A9B}"/>
              </a:ext>
            </a:extLst>
          </p:cNvPr>
          <p:cNvSpPr>
            <a:spLocks noGrp="1"/>
          </p:cNvSpPr>
          <p:nvPr>
            <p:ph type="title"/>
          </p:nvPr>
        </p:nvSpPr>
        <p:spPr>
          <a:xfrm>
            <a:off x="1097280" y="286603"/>
            <a:ext cx="10058400" cy="1450757"/>
          </a:xfrm>
        </p:spPr>
        <p:txBody>
          <a:bodyPr/>
          <a:lstStyle/>
          <a:p>
            <a:pPr algn="ctr"/>
            <a:r>
              <a:rPr lang="en-US" dirty="0"/>
              <a:t>Results</a:t>
            </a:r>
            <a:endParaRPr lang="en-IN" dirty="0"/>
          </a:p>
        </p:txBody>
      </p:sp>
      <p:pic>
        <p:nvPicPr>
          <p:cNvPr id="10" name="Picture 9">
            <a:extLst>
              <a:ext uri="{FF2B5EF4-FFF2-40B4-BE49-F238E27FC236}">
                <a16:creationId xmlns:a16="http://schemas.microsoft.com/office/drawing/2014/main" id="{802FEE44-0B65-C285-80BB-20128E36B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943522"/>
            <a:ext cx="9024732" cy="4310100"/>
          </a:xfrm>
          <a:prstGeom prst="rect">
            <a:avLst/>
          </a:prstGeom>
        </p:spPr>
      </p:pic>
    </p:spTree>
    <p:extLst>
      <p:ext uri="{BB962C8B-B14F-4D97-AF65-F5344CB8AC3E}">
        <p14:creationId xmlns:p14="http://schemas.microsoft.com/office/powerpoint/2010/main" val="23246953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3314</TotalTime>
  <Words>1131</Words>
  <Application>Microsoft Office PowerPoint</Application>
  <PresentationFormat>Widescreen</PresentationFormat>
  <Paragraphs>153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Söhne</vt:lpstr>
      <vt:lpstr>Times New Roman</vt:lpstr>
      <vt:lpstr>Retrospect</vt:lpstr>
      <vt:lpstr>PowerPoint Presentation</vt:lpstr>
      <vt:lpstr>                SVKM’s Institute of Technology, Dhule                Department of Information Technology</vt:lpstr>
      <vt:lpstr>Motivation</vt:lpstr>
      <vt:lpstr>Problem Statement</vt:lpstr>
      <vt:lpstr>Objective</vt:lpstr>
      <vt:lpstr>Methodology</vt:lpstr>
      <vt:lpstr>Architecture</vt:lpstr>
      <vt:lpstr>Results</vt:lpstr>
      <vt:lpstr>Results</vt:lpstr>
      <vt:lpstr>Results</vt:lpstr>
      <vt:lpstr>Observation</vt:lpstr>
      <vt:lpstr>Conclusion</vt:lpstr>
      <vt:lpstr>Comparative Analysis</vt:lpstr>
      <vt:lpstr>Reference</vt:lpstr>
      <vt:lpstr>Work description &amp; Problems to be overcome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Rushikesh Yeole</dc:creator>
  <cp:lastModifiedBy>VAISHALI BHADANE - 14004200006</cp:lastModifiedBy>
  <cp:revision>39</cp:revision>
  <dcterms:created xsi:type="dcterms:W3CDTF">2022-11-03T13:12:31Z</dcterms:created>
  <dcterms:modified xsi:type="dcterms:W3CDTF">2024-04-06T05:34:07Z</dcterms:modified>
</cp:coreProperties>
</file>