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0" r:id="rId4"/>
    <p:sldId id="261" r:id="rId5"/>
    <p:sldId id="262" r:id="rId6"/>
    <p:sldId id="263" r:id="rId7"/>
    <p:sldId id="283" r:id="rId8"/>
    <p:sldId id="264" r:id="rId9"/>
    <p:sldId id="265" r:id="rId10"/>
    <p:sldId id="266" r:id="rId11"/>
    <p:sldId id="268" r:id="rId12"/>
    <p:sldId id="269" r:id="rId13"/>
    <p:sldId id="271" r:id="rId14"/>
    <p:sldId id="276" r:id="rId15"/>
    <p:sldId id="272" r:id="rId16"/>
    <p:sldId id="274" r:id="rId17"/>
    <p:sldId id="270" r:id="rId18"/>
    <p:sldId id="277" r:id="rId19"/>
    <p:sldId id="281" r:id="rId20"/>
    <p:sldId id="278" r:id="rId21"/>
    <p:sldId id="279" r:id="rId22"/>
    <p:sldId id="280" r:id="rId23"/>
    <p:sldId id="282" r:id="rId24"/>
    <p:sldId id="25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Lato Black" panose="020B0604020202020204" charset="0"/>
      <p:bold r:id="rId31"/>
      <p:boldItalic r:id="rId32"/>
    </p:embeddedFont>
    <p:embeddedFont>
      <p:font typeface="Libre Baskerville" panose="020B0604020202020204"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43A21AAE-7C6B-4DDF-A74A-D2E4E2E90753}">
          <p14:sldIdLst>
            <p14:sldId id="256"/>
            <p14:sldId id="257"/>
            <p14:sldId id="260"/>
            <p14:sldId id="261"/>
            <p14:sldId id="262"/>
            <p14:sldId id="263"/>
            <p14:sldId id="283"/>
            <p14:sldId id="264"/>
            <p14:sldId id="265"/>
            <p14:sldId id="266"/>
            <p14:sldId id="268"/>
            <p14:sldId id="269"/>
            <p14:sldId id="271"/>
            <p14:sldId id="276"/>
            <p14:sldId id="272"/>
            <p14:sldId id="274"/>
            <p14:sldId id="270"/>
            <p14:sldId id="277"/>
            <p14:sldId id="281"/>
            <p14:sldId id="278"/>
            <p14:sldId id="279"/>
            <p14:sldId id="280"/>
            <p14:sldId id="282"/>
            <p14:sldId id="259"/>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1" autoAdjust="0"/>
    <p:restoredTop sz="94660"/>
  </p:normalViewPr>
  <p:slideViewPr>
    <p:cSldViewPr snapToGrid="0">
      <p:cViewPr varScale="1">
        <p:scale>
          <a:sx n="86" d="100"/>
          <a:sy n="86" d="100"/>
        </p:scale>
        <p:origin x="40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4" y="-263746"/>
            <a:ext cx="12096000" cy="6633651"/>
          </a:xfrm>
          <a:prstGeom prst="rect">
            <a:avLst/>
          </a:prstGeom>
          <a:noFill/>
          <a:ln>
            <a:noFill/>
          </a:ln>
        </p:spPr>
      </p:pic>
      <p:sp>
        <p:nvSpPr>
          <p:cNvPr id="3" name="Rectangle 2">
            <a:extLst>
              <a:ext uri="{FF2B5EF4-FFF2-40B4-BE49-F238E27FC236}">
                <a16:creationId xmlns:a16="http://schemas.microsoft.com/office/drawing/2014/main" id="{A9B1CA2A-D7D6-4985-95C5-DE97F56C6BD5}"/>
              </a:ext>
            </a:extLst>
          </p:cNvPr>
          <p:cNvSpPr/>
          <p:nvPr/>
        </p:nvSpPr>
        <p:spPr>
          <a:xfrm>
            <a:off x="3312161" y="3275112"/>
            <a:ext cx="5537200" cy="2308324"/>
          </a:xfrm>
          <a:prstGeom prst="rect">
            <a:avLst/>
          </a:prstGeom>
        </p:spPr>
        <p:txBody>
          <a:bodyPr wrap="square">
            <a:spAutoFit/>
          </a:bodyPr>
          <a:lstStyle/>
          <a:p>
            <a:pPr algn="ctr"/>
            <a:r>
              <a:rPr lang="en-IN" sz="4800" b="1" i="1" dirty="0"/>
              <a:t>Analysis on Doctor’s Consultation Fee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960801-8373-46B8-A78B-4DF578B24599}"/>
              </a:ext>
            </a:extLst>
          </p:cNvPr>
          <p:cNvSpPr>
            <a:spLocks noGrp="1"/>
          </p:cNvSpPr>
          <p:nvPr>
            <p:ph type="body" idx="1"/>
          </p:nvPr>
        </p:nvSpPr>
        <p:spPr>
          <a:xfrm>
            <a:off x="259672" y="5573963"/>
            <a:ext cx="10588821" cy="2858519"/>
          </a:xfrm>
        </p:spPr>
        <p:txBody>
          <a:bodyPr>
            <a:normAutofit/>
          </a:bodyPr>
          <a:lstStyle/>
          <a:p>
            <a:pPr>
              <a:buFont typeface="Wingdings" panose="05000000000000000000" pitchFamily="2" charset="2"/>
              <a:buChar char="q"/>
            </a:pPr>
            <a:r>
              <a:rPr lang="en-US" dirty="0"/>
              <a:t>Analysis on ratings</a:t>
            </a:r>
          </a:p>
          <a:p>
            <a:pPr>
              <a:buFont typeface="Wingdings" panose="05000000000000000000" pitchFamily="2" charset="2"/>
              <a:buChar char="q"/>
            </a:pPr>
            <a:r>
              <a:rPr lang="en-US" sz="2000" dirty="0"/>
              <a:t> the above  histogram  shows that most of the ratings are between 80 to 100  </a:t>
            </a:r>
            <a:endParaRPr lang="en-IN" sz="2000" dirty="0"/>
          </a:p>
        </p:txBody>
      </p:sp>
      <p:pic>
        <p:nvPicPr>
          <p:cNvPr id="4" name="Picture 3">
            <a:extLst>
              <a:ext uri="{FF2B5EF4-FFF2-40B4-BE49-F238E27FC236}">
                <a16:creationId xmlns:a16="http://schemas.microsoft.com/office/drawing/2014/main" id="{A1A27AA1-721A-438F-BA44-D799BB0CE5F1}"/>
              </a:ext>
            </a:extLst>
          </p:cNvPr>
          <p:cNvPicPr>
            <a:picLocks noChangeAspect="1"/>
          </p:cNvPicPr>
          <p:nvPr/>
        </p:nvPicPr>
        <p:blipFill>
          <a:blip r:embed="rId2"/>
          <a:stretch>
            <a:fillRect/>
          </a:stretch>
        </p:blipFill>
        <p:spPr>
          <a:xfrm>
            <a:off x="1759972" y="160373"/>
            <a:ext cx="7818058" cy="5522944"/>
          </a:xfrm>
          <a:prstGeom prst="rect">
            <a:avLst/>
          </a:prstGeom>
        </p:spPr>
      </p:pic>
    </p:spTree>
    <p:extLst>
      <p:ext uri="{BB962C8B-B14F-4D97-AF65-F5344CB8AC3E}">
        <p14:creationId xmlns:p14="http://schemas.microsoft.com/office/powerpoint/2010/main" val="377436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5F1-1211-4E4B-A014-A37A6113ACB2}"/>
              </a:ext>
            </a:extLst>
          </p:cNvPr>
          <p:cNvSpPr>
            <a:spLocks noGrp="1"/>
          </p:cNvSpPr>
          <p:nvPr>
            <p:ph type="title"/>
          </p:nvPr>
        </p:nvSpPr>
        <p:spPr>
          <a:xfrm>
            <a:off x="472440" y="5171440"/>
            <a:ext cx="10515600" cy="945866"/>
          </a:xfrm>
        </p:spPr>
        <p:txBody>
          <a:bodyPr>
            <a:normAutofit fontScale="90000"/>
          </a:bodyPr>
          <a:lstStyle/>
          <a:p>
            <a:pPr marL="342900" indent="-342900">
              <a:buFont typeface="Wingdings" panose="05000000000000000000" pitchFamily="2" charset="2"/>
              <a:buChar char="q"/>
            </a:pPr>
            <a:r>
              <a:rPr lang="en-US" sz="3100" dirty="0"/>
              <a:t>Analysis on experience -</a:t>
            </a:r>
            <a:br>
              <a:rPr lang="en-US" sz="2000" dirty="0"/>
            </a:br>
            <a:r>
              <a:rPr lang="en-US" sz="2000" dirty="0" err="1"/>
              <a:t>Kde</a:t>
            </a:r>
            <a:r>
              <a:rPr lang="en-US" sz="2000" dirty="0"/>
              <a:t> plot shows that more experiences are between 5 and 20 years</a:t>
            </a:r>
            <a:br>
              <a:rPr lang="en-US" sz="2000" dirty="0"/>
            </a:br>
            <a:r>
              <a:rPr lang="en-US" sz="2000" dirty="0"/>
              <a:t>the </a:t>
            </a:r>
            <a:r>
              <a:rPr lang="en-US" sz="2000" dirty="0" err="1"/>
              <a:t>kde</a:t>
            </a:r>
            <a:r>
              <a:rPr lang="en-US" sz="2000" dirty="0"/>
              <a:t> plot is positively skewed as the mean(green line) is higher than the mode(redline)</a:t>
            </a:r>
            <a:br>
              <a:rPr lang="en-US" sz="2000" dirty="0"/>
            </a:br>
            <a:br>
              <a:rPr lang="en-US" sz="2000" dirty="0"/>
            </a:br>
            <a:endParaRPr lang="en-IN" sz="2000" dirty="0"/>
          </a:p>
        </p:txBody>
      </p:sp>
      <p:pic>
        <p:nvPicPr>
          <p:cNvPr id="3" name="Picture 2">
            <a:extLst>
              <a:ext uri="{FF2B5EF4-FFF2-40B4-BE49-F238E27FC236}">
                <a16:creationId xmlns:a16="http://schemas.microsoft.com/office/drawing/2014/main" id="{7D2EFCC6-1693-4BEA-AEA1-FF3BB4533A4D}"/>
              </a:ext>
            </a:extLst>
          </p:cNvPr>
          <p:cNvPicPr>
            <a:picLocks noChangeAspect="1"/>
          </p:cNvPicPr>
          <p:nvPr/>
        </p:nvPicPr>
        <p:blipFill>
          <a:blip r:embed="rId2"/>
          <a:stretch>
            <a:fillRect/>
          </a:stretch>
        </p:blipFill>
        <p:spPr>
          <a:xfrm>
            <a:off x="3031250" y="344454"/>
            <a:ext cx="5540220" cy="4054191"/>
          </a:xfrm>
          <a:prstGeom prst="rect">
            <a:avLst/>
          </a:prstGeom>
        </p:spPr>
      </p:pic>
    </p:spTree>
    <p:extLst>
      <p:ext uri="{BB962C8B-B14F-4D97-AF65-F5344CB8AC3E}">
        <p14:creationId xmlns:p14="http://schemas.microsoft.com/office/powerpoint/2010/main" val="176584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F4D1-0ABB-4EA4-A81A-45FB2E8F4500}"/>
              </a:ext>
            </a:extLst>
          </p:cNvPr>
          <p:cNvSpPr>
            <a:spLocks noGrp="1"/>
          </p:cNvSpPr>
          <p:nvPr>
            <p:ph type="title"/>
          </p:nvPr>
        </p:nvSpPr>
        <p:spPr/>
        <p:txBody>
          <a:bodyPr/>
          <a:lstStyle/>
          <a:p>
            <a:r>
              <a:rPr lang="en-IN" b="1" u="sng" dirty="0">
                <a:solidFill>
                  <a:srgbClr val="FF0000"/>
                </a:solidFill>
              </a:rPr>
              <a:t>Bivariate Analysis  </a:t>
            </a:r>
            <a:r>
              <a:rPr lang="en-IN" b="1" dirty="0">
                <a:solidFill>
                  <a:srgbClr val="FF0000"/>
                </a:solidFill>
              </a:rPr>
              <a:t>-</a:t>
            </a:r>
            <a:br>
              <a:rPr lang="en-IN" dirty="0"/>
            </a:br>
            <a:endParaRPr lang="en-IN" dirty="0"/>
          </a:p>
        </p:txBody>
      </p:sp>
      <p:sp>
        <p:nvSpPr>
          <p:cNvPr id="3" name="Text Placeholder 2">
            <a:extLst>
              <a:ext uri="{FF2B5EF4-FFF2-40B4-BE49-F238E27FC236}">
                <a16:creationId xmlns:a16="http://schemas.microsoft.com/office/drawing/2014/main" id="{F7C48508-5DB1-46ED-83FA-BE4FB0101C45}"/>
              </a:ext>
            </a:extLst>
          </p:cNvPr>
          <p:cNvSpPr>
            <a:spLocks noGrp="1"/>
          </p:cNvSpPr>
          <p:nvPr>
            <p:ph type="body" idx="1"/>
          </p:nvPr>
        </p:nvSpPr>
        <p:spPr>
          <a:xfrm>
            <a:off x="838200" y="5181601"/>
            <a:ext cx="10515600" cy="1584960"/>
          </a:xfrm>
        </p:spPr>
        <p:txBody>
          <a:bodyPr/>
          <a:lstStyle/>
          <a:p>
            <a:pPr>
              <a:buFont typeface="Wingdings" panose="05000000000000000000" pitchFamily="2" charset="2"/>
              <a:buChar char="q"/>
            </a:pPr>
            <a:r>
              <a:rPr lang="en-US" dirty="0"/>
              <a:t>Analysis on cities &amp; experience -</a:t>
            </a:r>
          </a:p>
          <a:p>
            <a:pPr>
              <a:buFont typeface="Wingdings" panose="05000000000000000000" pitchFamily="2" charset="2"/>
              <a:buChar char="q"/>
            </a:pPr>
            <a:r>
              <a:rPr lang="en-US" sz="2000" dirty="0"/>
              <a:t>Bar plot between city and experience shows that the less experienced doctors are from Kolkata compared to other cities</a:t>
            </a:r>
          </a:p>
        </p:txBody>
      </p:sp>
      <p:pic>
        <p:nvPicPr>
          <p:cNvPr id="5" name="Picture 4">
            <a:extLst>
              <a:ext uri="{FF2B5EF4-FFF2-40B4-BE49-F238E27FC236}">
                <a16:creationId xmlns:a16="http://schemas.microsoft.com/office/drawing/2014/main" id="{74FB5C2E-EF42-4D32-98E6-3178B41DE467}"/>
              </a:ext>
            </a:extLst>
          </p:cNvPr>
          <p:cNvPicPr>
            <a:picLocks noChangeAspect="1"/>
          </p:cNvPicPr>
          <p:nvPr/>
        </p:nvPicPr>
        <p:blipFill>
          <a:blip r:embed="rId2"/>
          <a:stretch>
            <a:fillRect/>
          </a:stretch>
        </p:blipFill>
        <p:spPr>
          <a:xfrm>
            <a:off x="3741166" y="1163866"/>
            <a:ext cx="5942316" cy="4144187"/>
          </a:xfrm>
          <a:prstGeom prst="rect">
            <a:avLst/>
          </a:prstGeom>
        </p:spPr>
      </p:pic>
    </p:spTree>
    <p:extLst>
      <p:ext uri="{BB962C8B-B14F-4D97-AF65-F5344CB8AC3E}">
        <p14:creationId xmlns:p14="http://schemas.microsoft.com/office/powerpoint/2010/main" val="176848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0DE2-B05D-4E71-84C5-902EB30C9A4C}"/>
              </a:ext>
            </a:extLst>
          </p:cNvPr>
          <p:cNvSpPr>
            <a:spLocks noGrp="1"/>
          </p:cNvSpPr>
          <p:nvPr>
            <p:ph type="title"/>
          </p:nvPr>
        </p:nvSpPr>
        <p:spPr>
          <a:xfrm>
            <a:off x="1005840" y="5699760"/>
            <a:ext cx="10429240" cy="629920"/>
          </a:xfrm>
        </p:spPr>
        <p:txBody>
          <a:bodyPr>
            <a:normAutofit fontScale="90000"/>
          </a:bodyPr>
          <a:lstStyle/>
          <a:p>
            <a:pPr marL="342900" indent="-342900">
              <a:buFont typeface="Wingdings" panose="05000000000000000000" pitchFamily="2" charset="2"/>
              <a:buChar char="q"/>
            </a:pPr>
            <a:r>
              <a:rPr lang="en-US" sz="3100" dirty="0"/>
              <a:t>Analysis on specializations and cities-</a:t>
            </a:r>
            <a:br>
              <a:rPr lang="en-US" sz="2000" dirty="0"/>
            </a:br>
            <a:r>
              <a:rPr lang="en-US" sz="2000" dirty="0"/>
              <a:t>In Heat plot between specialization and city shows dentist, dermatologist  are present in all the cities except dentist in </a:t>
            </a:r>
            <a:r>
              <a:rPr lang="en-US" sz="2000" dirty="0" err="1"/>
              <a:t>bangalore</a:t>
            </a:r>
            <a:r>
              <a:rPr lang="en-US" sz="2000" dirty="0"/>
              <a:t> and dermatologist in Kolkata </a:t>
            </a:r>
            <a:br>
              <a:rPr lang="en-US" sz="2000" dirty="0"/>
            </a:br>
            <a:r>
              <a:rPr lang="en-US" sz="2000" dirty="0"/>
              <a:t>homoeopath doctors are less I all the cities but they are low in Kolkata </a:t>
            </a:r>
            <a:br>
              <a:rPr lang="en-US" sz="2000" dirty="0"/>
            </a:br>
            <a:endParaRPr lang="en-IN" sz="2000" dirty="0"/>
          </a:p>
        </p:txBody>
      </p:sp>
      <p:pic>
        <p:nvPicPr>
          <p:cNvPr id="3" name="Picture 2">
            <a:extLst>
              <a:ext uri="{FF2B5EF4-FFF2-40B4-BE49-F238E27FC236}">
                <a16:creationId xmlns:a16="http://schemas.microsoft.com/office/drawing/2014/main" id="{78DEFE74-59A9-4FBE-BEAB-4E1037D9C3E0}"/>
              </a:ext>
            </a:extLst>
          </p:cNvPr>
          <p:cNvPicPr>
            <a:picLocks noChangeAspect="1"/>
          </p:cNvPicPr>
          <p:nvPr/>
        </p:nvPicPr>
        <p:blipFill>
          <a:blip r:embed="rId2"/>
          <a:stretch>
            <a:fillRect/>
          </a:stretch>
        </p:blipFill>
        <p:spPr>
          <a:xfrm>
            <a:off x="2883797" y="0"/>
            <a:ext cx="6424405" cy="5339135"/>
          </a:xfrm>
          <a:prstGeom prst="rect">
            <a:avLst/>
          </a:prstGeom>
        </p:spPr>
      </p:pic>
    </p:spTree>
    <p:extLst>
      <p:ext uri="{BB962C8B-B14F-4D97-AF65-F5344CB8AC3E}">
        <p14:creationId xmlns:p14="http://schemas.microsoft.com/office/powerpoint/2010/main" val="120893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C8D5-5F3A-49AD-A89D-E3E4B7BA0185}"/>
              </a:ext>
            </a:extLst>
          </p:cNvPr>
          <p:cNvSpPr>
            <a:spLocks noGrp="1"/>
          </p:cNvSpPr>
          <p:nvPr>
            <p:ph type="title"/>
          </p:nvPr>
        </p:nvSpPr>
        <p:spPr>
          <a:xfrm>
            <a:off x="838200" y="5273040"/>
            <a:ext cx="10515600" cy="1310640"/>
          </a:xfrm>
        </p:spPr>
        <p:txBody>
          <a:bodyPr>
            <a:normAutofit/>
          </a:bodyPr>
          <a:lstStyle/>
          <a:p>
            <a:pPr marL="342900" indent="-342900">
              <a:buFont typeface="Wingdings" panose="05000000000000000000" pitchFamily="2" charset="2"/>
              <a:buChar char="q"/>
            </a:pPr>
            <a:r>
              <a:rPr lang="en-US" sz="2800" dirty="0"/>
              <a:t>Analysis on specialization &amp; consultation fee -</a:t>
            </a:r>
            <a:br>
              <a:rPr lang="en-US" sz="2000" dirty="0"/>
            </a:br>
            <a:r>
              <a:rPr lang="en-US" sz="2000" dirty="0"/>
              <a:t>Bar plot shows that dermatologist charges more consultation fee and dentists charges low.</a:t>
            </a:r>
            <a:endParaRPr lang="en-IN" sz="2000" dirty="0"/>
          </a:p>
        </p:txBody>
      </p:sp>
      <p:pic>
        <p:nvPicPr>
          <p:cNvPr id="4098" name="Picture 2">
            <a:extLst>
              <a:ext uri="{FF2B5EF4-FFF2-40B4-BE49-F238E27FC236}">
                <a16:creationId xmlns:a16="http://schemas.microsoft.com/office/drawing/2014/main" id="{61221E61-D6CE-4CB9-979F-9526F9B33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893" y="81280"/>
            <a:ext cx="7327888" cy="554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2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627A-A8D2-49A0-8D85-3A0231856023}"/>
              </a:ext>
            </a:extLst>
          </p:cNvPr>
          <p:cNvSpPr>
            <a:spLocks noGrp="1"/>
          </p:cNvSpPr>
          <p:nvPr>
            <p:ph type="title"/>
          </p:nvPr>
        </p:nvSpPr>
        <p:spPr>
          <a:xfrm>
            <a:off x="970790" y="5689600"/>
            <a:ext cx="10515600" cy="883920"/>
          </a:xfrm>
        </p:spPr>
        <p:txBody>
          <a:bodyPr>
            <a:normAutofit fontScale="90000"/>
          </a:bodyPr>
          <a:lstStyle/>
          <a:p>
            <a:pPr marL="342900" indent="-342900">
              <a:buFont typeface="Wingdings" panose="05000000000000000000" pitchFamily="2" charset="2"/>
              <a:buChar char="q"/>
            </a:pPr>
            <a:r>
              <a:rPr lang="en-US" sz="3100" dirty="0"/>
              <a:t>Analysis on rating and consultation fee-</a:t>
            </a:r>
            <a:br>
              <a:rPr lang="en-US" sz="2000" dirty="0"/>
            </a:br>
            <a:r>
              <a:rPr lang="en-US" sz="2000" dirty="0"/>
              <a:t> the scatterplot between rating and  consultation fee it is clear that the most of  high rated doctor’s consultation fee is below 1500</a:t>
            </a:r>
            <a:endParaRPr lang="en-IN" sz="2000" dirty="0"/>
          </a:p>
        </p:txBody>
      </p:sp>
      <p:pic>
        <p:nvPicPr>
          <p:cNvPr id="3" name="Picture 2">
            <a:extLst>
              <a:ext uri="{FF2B5EF4-FFF2-40B4-BE49-F238E27FC236}">
                <a16:creationId xmlns:a16="http://schemas.microsoft.com/office/drawing/2014/main" id="{5FEB24B0-426E-4511-8C79-83050D7503E5}"/>
              </a:ext>
            </a:extLst>
          </p:cNvPr>
          <p:cNvPicPr>
            <a:picLocks noChangeAspect="1"/>
          </p:cNvPicPr>
          <p:nvPr/>
        </p:nvPicPr>
        <p:blipFill>
          <a:blip r:embed="rId2"/>
          <a:stretch>
            <a:fillRect/>
          </a:stretch>
        </p:blipFill>
        <p:spPr>
          <a:xfrm>
            <a:off x="1869440" y="135932"/>
            <a:ext cx="7620000" cy="5395403"/>
          </a:xfrm>
          <a:prstGeom prst="rect">
            <a:avLst/>
          </a:prstGeom>
        </p:spPr>
      </p:pic>
    </p:spTree>
    <p:extLst>
      <p:ext uri="{BB962C8B-B14F-4D97-AF65-F5344CB8AC3E}">
        <p14:creationId xmlns:p14="http://schemas.microsoft.com/office/powerpoint/2010/main" val="231248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CF31-0B3A-4148-88CF-FEB1C646A3F7}"/>
              </a:ext>
            </a:extLst>
          </p:cNvPr>
          <p:cNvSpPr>
            <a:spLocks noGrp="1"/>
          </p:cNvSpPr>
          <p:nvPr>
            <p:ph type="title"/>
          </p:nvPr>
        </p:nvSpPr>
        <p:spPr>
          <a:xfrm>
            <a:off x="822960" y="5781040"/>
            <a:ext cx="10530840" cy="416560"/>
          </a:xfrm>
        </p:spPr>
        <p:txBody>
          <a:bodyPr>
            <a:normAutofit fontScale="90000"/>
          </a:bodyPr>
          <a:lstStyle/>
          <a:p>
            <a:pPr marL="342900" indent="-342900">
              <a:buFont typeface="Wingdings" panose="05000000000000000000" pitchFamily="2" charset="2"/>
              <a:buChar char="q"/>
            </a:pPr>
            <a:r>
              <a:rPr lang="en-US" sz="3100" dirty="0"/>
              <a:t>Analysis on cities and consultation fee-</a:t>
            </a:r>
            <a:br>
              <a:rPr lang="en-US" sz="2000" dirty="0"/>
            </a:br>
            <a:r>
              <a:rPr lang="en-US" sz="2000" dirty="0"/>
              <a:t>Above </a:t>
            </a:r>
            <a:r>
              <a:rPr lang="en-US" sz="2000" dirty="0" err="1"/>
              <a:t>barplot</a:t>
            </a:r>
            <a:r>
              <a:rPr lang="en-US" sz="2000" dirty="0"/>
              <a:t> shows Mumbai has the highest </a:t>
            </a:r>
            <a:r>
              <a:rPr lang="en-US" sz="2000" dirty="0" err="1"/>
              <a:t>consultationfee</a:t>
            </a:r>
            <a:r>
              <a:rPr lang="en-US" sz="2000" dirty="0"/>
              <a:t>.</a:t>
            </a:r>
            <a:endParaRPr lang="en-IN" sz="2000" dirty="0"/>
          </a:p>
        </p:txBody>
      </p:sp>
      <p:pic>
        <p:nvPicPr>
          <p:cNvPr id="3074" name="Picture 2">
            <a:extLst>
              <a:ext uri="{FF2B5EF4-FFF2-40B4-BE49-F238E27FC236}">
                <a16:creationId xmlns:a16="http://schemas.microsoft.com/office/drawing/2014/main" id="{3422CBAD-A8BD-4B69-B99F-392FEDC84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72720"/>
            <a:ext cx="7224841" cy="546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3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1F08-20FE-417B-9A8A-5974AEC6874B}"/>
              </a:ext>
            </a:extLst>
          </p:cNvPr>
          <p:cNvSpPr>
            <a:spLocks noGrp="1"/>
          </p:cNvSpPr>
          <p:nvPr>
            <p:ph type="title"/>
          </p:nvPr>
        </p:nvSpPr>
        <p:spPr>
          <a:xfrm>
            <a:off x="838200" y="5415280"/>
            <a:ext cx="10515600" cy="1016000"/>
          </a:xfrm>
        </p:spPr>
        <p:txBody>
          <a:bodyPr>
            <a:normAutofit fontScale="90000"/>
          </a:bodyPr>
          <a:lstStyle/>
          <a:p>
            <a:pPr marL="342900" indent="-342900">
              <a:buFont typeface="Wingdings" panose="05000000000000000000" pitchFamily="2" charset="2"/>
              <a:buChar char="q"/>
            </a:pPr>
            <a:r>
              <a:rPr lang="en-US" sz="2800" dirty="0"/>
              <a:t>Analysis on specialization and stories-</a:t>
            </a:r>
            <a:br>
              <a:rPr lang="en-US" sz="2000" dirty="0"/>
            </a:br>
            <a:r>
              <a:rPr lang="en-US" sz="2000" dirty="0"/>
              <a:t>The </a:t>
            </a:r>
            <a:r>
              <a:rPr lang="en-US" sz="2000" dirty="0" err="1"/>
              <a:t>barplot</a:t>
            </a:r>
            <a:r>
              <a:rPr lang="en-US" sz="2000" dirty="0"/>
              <a:t> between specialization and stories shows that more </a:t>
            </a:r>
            <a:r>
              <a:rPr lang="en-US" sz="2000" dirty="0" err="1"/>
              <a:t>no.of</a:t>
            </a:r>
            <a:r>
              <a:rPr lang="en-US" sz="2000" dirty="0"/>
              <a:t> </a:t>
            </a:r>
            <a:r>
              <a:rPr lang="en-US" sz="2000" dirty="0" err="1"/>
              <a:t>pateients</a:t>
            </a:r>
            <a:r>
              <a:rPr lang="en-US" sz="2000" dirty="0"/>
              <a:t> are visiting dentist in </a:t>
            </a:r>
            <a:r>
              <a:rPr lang="en-US" sz="2000" dirty="0" err="1"/>
              <a:t>comparsion</a:t>
            </a:r>
            <a:r>
              <a:rPr lang="en-US" sz="2000" dirty="0"/>
              <a:t> with others.</a:t>
            </a:r>
            <a:endParaRPr lang="en-IN" sz="2000" dirty="0"/>
          </a:p>
        </p:txBody>
      </p:sp>
      <p:pic>
        <p:nvPicPr>
          <p:cNvPr id="3" name="Picture 2">
            <a:extLst>
              <a:ext uri="{FF2B5EF4-FFF2-40B4-BE49-F238E27FC236}">
                <a16:creationId xmlns:a16="http://schemas.microsoft.com/office/drawing/2014/main" id="{FB27F5B5-D6FF-47D0-81F9-3E257338B675}"/>
              </a:ext>
            </a:extLst>
          </p:cNvPr>
          <p:cNvPicPr>
            <a:picLocks noChangeAspect="1"/>
          </p:cNvPicPr>
          <p:nvPr/>
        </p:nvPicPr>
        <p:blipFill>
          <a:blip r:embed="rId2"/>
          <a:stretch>
            <a:fillRect/>
          </a:stretch>
        </p:blipFill>
        <p:spPr>
          <a:xfrm>
            <a:off x="2471824" y="242390"/>
            <a:ext cx="6963872" cy="5172890"/>
          </a:xfrm>
          <a:prstGeom prst="rect">
            <a:avLst/>
          </a:prstGeom>
        </p:spPr>
      </p:pic>
    </p:spTree>
    <p:extLst>
      <p:ext uri="{BB962C8B-B14F-4D97-AF65-F5344CB8AC3E}">
        <p14:creationId xmlns:p14="http://schemas.microsoft.com/office/powerpoint/2010/main" val="44704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D7FB-A197-4105-A265-B87469BCE181}"/>
              </a:ext>
            </a:extLst>
          </p:cNvPr>
          <p:cNvSpPr>
            <a:spLocks noGrp="1"/>
          </p:cNvSpPr>
          <p:nvPr>
            <p:ph type="title"/>
          </p:nvPr>
        </p:nvSpPr>
        <p:spPr>
          <a:xfrm>
            <a:off x="177800" y="-223838"/>
            <a:ext cx="10515600" cy="1325563"/>
          </a:xfrm>
        </p:spPr>
        <p:txBody>
          <a:bodyPr/>
          <a:lstStyle/>
          <a:p>
            <a:r>
              <a:rPr lang="en-US" u="sng" dirty="0">
                <a:solidFill>
                  <a:srgbClr val="FF0000"/>
                </a:solidFill>
              </a:rPr>
              <a:t>Multi-variate Analysis - </a:t>
            </a:r>
            <a:endParaRPr lang="en-IN" dirty="0"/>
          </a:p>
        </p:txBody>
      </p:sp>
      <p:sp>
        <p:nvSpPr>
          <p:cNvPr id="3" name="Text Placeholder 2">
            <a:extLst>
              <a:ext uri="{FF2B5EF4-FFF2-40B4-BE49-F238E27FC236}">
                <a16:creationId xmlns:a16="http://schemas.microsoft.com/office/drawing/2014/main" id="{9EB48E24-3DA5-4DDC-9D4E-B7900E873051}"/>
              </a:ext>
            </a:extLst>
          </p:cNvPr>
          <p:cNvSpPr>
            <a:spLocks noGrp="1"/>
          </p:cNvSpPr>
          <p:nvPr>
            <p:ph type="body" idx="1"/>
          </p:nvPr>
        </p:nvSpPr>
        <p:spPr>
          <a:xfrm>
            <a:off x="91440" y="5537200"/>
            <a:ext cx="11539220" cy="921429"/>
          </a:xfrm>
        </p:spPr>
        <p:txBody>
          <a:bodyPr>
            <a:normAutofit fontScale="25000" lnSpcReduction="20000"/>
          </a:bodyPr>
          <a:lstStyle/>
          <a:p>
            <a:pPr>
              <a:buFont typeface="Wingdings" panose="05000000000000000000" pitchFamily="2" charset="2"/>
              <a:buChar char="q"/>
            </a:pPr>
            <a:r>
              <a:rPr lang="en-US" sz="11200" dirty="0"/>
              <a:t>Analysis correlation between numerical columns</a:t>
            </a:r>
          </a:p>
          <a:p>
            <a:pPr>
              <a:buFont typeface="Wingdings" panose="05000000000000000000" pitchFamily="2" charset="2"/>
              <a:buChar char="q"/>
            </a:pPr>
            <a:r>
              <a:rPr lang="en-US" sz="9600" dirty="0"/>
              <a:t>The heatmap shows the there is a weak negative correlation between rating and experience.</a:t>
            </a:r>
            <a:endParaRPr lang="en-IN" sz="9600" dirty="0"/>
          </a:p>
        </p:txBody>
      </p:sp>
      <p:pic>
        <p:nvPicPr>
          <p:cNvPr id="6146" name="Picture 2">
            <a:extLst>
              <a:ext uri="{FF2B5EF4-FFF2-40B4-BE49-F238E27FC236}">
                <a16:creationId xmlns:a16="http://schemas.microsoft.com/office/drawing/2014/main" id="{7A976B90-F581-4DF0-80A3-3B0E6F7B2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043" y="653212"/>
            <a:ext cx="6218237" cy="495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91D0-377D-4C12-B28A-901E91C47BF5}"/>
              </a:ext>
            </a:extLst>
          </p:cNvPr>
          <p:cNvSpPr>
            <a:spLocks noGrp="1"/>
          </p:cNvSpPr>
          <p:nvPr>
            <p:ph type="title"/>
          </p:nvPr>
        </p:nvSpPr>
        <p:spPr>
          <a:xfrm>
            <a:off x="452120" y="4165600"/>
            <a:ext cx="5034280" cy="2692400"/>
          </a:xfrm>
        </p:spPr>
        <p:txBody>
          <a:bodyPr>
            <a:normAutofit/>
          </a:bodyPr>
          <a:lstStyle/>
          <a:p>
            <a:pPr marL="342900" indent="-342900">
              <a:buFont typeface="Wingdings" panose="05000000000000000000" pitchFamily="2" charset="2"/>
              <a:buChar char="q"/>
            </a:pPr>
            <a:r>
              <a:rPr lang="en-US" sz="3100" dirty="0"/>
              <a:t>Analysis on city,</a:t>
            </a:r>
            <a:br>
              <a:rPr lang="en-US" sz="3100" dirty="0"/>
            </a:br>
            <a:r>
              <a:rPr lang="en-US" sz="3100" dirty="0"/>
              <a:t>specialization and </a:t>
            </a:r>
            <a:br>
              <a:rPr lang="en-US" sz="3100" dirty="0"/>
            </a:br>
            <a:r>
              <a:rPr lang="en-US" sz="3100" dirty="0"/>
              <a:t>consultation fee</a:t>
            </a:r>
            <a:br>
              <a:rPr lang="en-US" sz="2000" dirty="0"/>
            </a:br>
            <a:r>
              <a:rPr lang="en-US" sz="2000" dirty="0"/>
              <a:t>From the above bar plot it shows that homoeopath from Mumbai charges high consultation fee</a:t>
            </a:r>
            <a:endParaRPr lang="en-IN" sz="2000" dirty="0"/>
          </a:p>
        </p:txBody>
      </p:sp>
      <p:pic>
        <p:nvPicPr>
          <p:cNvPr id="10242" name="Picture 2">
            <a:extLst>
              <a:ext uri="{FF2B5EF4-FFF2-40B4-BE49-F238E27FC236}">
                <a16:creationId xmlns:a16="http://schemas.microsoft.com/office/drawing/2014/main" id="{0CCE527D-49A4-4C82-9C3C-622FB1C61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20" y="235267"/>
            <a:ext cx="5343525"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4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5092" y="1313756"/>
            <a:ext cx="7007290" cy="3139281"/>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a:buChar char="•"/>
            </a:pPr>
            <a:r>
              <a:rPr lang="en-US" sz="1800" dirty="0"/>
              <a:t>I am Patil Gopal, a recent graduate with a </a:t>
            </a:r>
            <a:r>
              <a:rPr lang="en-US" sz="1800" dirty="0" err="1"/>
              <a:t>B.Tech</a:t>
            </a:r>
            <a:r>
              <a:rPr lang="en-US" sz="1800" dirty="0"/>
              <a:t> degree in Electronics and Communication Engineering.</a:t>
            </a:r>
            <a:r>
              <a:rPr lang="en-IN" sz="1800" b="1" dirty="0">
                <a:solidFill>
                  <a:schemeClr val="dk1"/>
                </a:solidFill>
                <a:latin typeface="Calibri"/>
                <a:cs typeface="Calibri"/>
                <a:sym typeface="Calibri"/>
              </a:rPr>
              <a:t> </a:t>
            </a:r>
          </a:p>
          <a:p>
            <a:pPr marL="285750" lvl="0" indent="-285750">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lvl="0">
              <a:buClr>
                <a:schemeClr val="dk1"/>
              </a:buClr>
              <a:buSzPts val="1800"/>
            </a:pPr>
            <a:r>
              <a:rPr lang="en-IN" sz="1800" b="1" dirty="0">
                <a:solidFill>
                  <a:schemeClr val="dk1"/>
                </a:solidFill>
                <a:latin typeface="Calibri"/>
                <a:ea typeface="Calibri"/>
                <a:cs typeface="Calibri"/>
                <a:sym typeface="Calibri"/>
              </a:rPr>
              <a:t>. </a:t>
            </a:r>
            <a:r>
              <a:rPr lang="en-US" sz="1800" dirty="0"/>
              <a:t>I want to learn data science because it helps  get important information from the raw data. It's like solving puzzles to make smart decisions and discover new things. I believe it's a powerful tool to make a positive impact and solve real-world problems.</a:t>
            </a:r>
            <a:endParaRPr lang="en-IN" sz="1800" b="1"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lvl="0">
              <a:buClr>
                <a:schemeClr val="dk1"/>
              </a:buClr>
              <a:buSzPts val="1800"/>
            </a:pPr>
            <a:endParaRPr lang="en-IN"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8" name="Rectangle 7">
            <a:extLst>
              <a:ext uri="{FF2B5EF4-FFF2-40B4-BE49-F238E27FC236}">
                <a16:creationId xmlns:a16="http://schemas.microsoft.com/office/drawing/2014/main" id="{BFA58BF4-0C71-4D14-97B9-8F3C8A44B27C}"/>
              </a:ext>
            </a:extLst>
          </p:cNvPr>
          <p:cNvSpPr>
            <a:spLocks noChangeArrowheads="1"/>
          </p:cNvSpPr>
          <p:nvPr/>
        </p:nvSpPr>
        <p:spPr bwMode="auto">
          <a:xfrm>
            <a:off x="152400" y="196334"/>
            <a:ext cx="1584960" cy="230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9A9B-7BE9-4BFB-81B3-155796F76AC3}"/>
              </a:ext>
            </a:extLst>
          </p:cNvPr>
          <p:cNvSpPr>
            <a:spLocks noGrp="1"/>
          </p:cNvSpPr>
          <p:nvPr>
            <p:ph type="title"/>
          </p:nvPr>
        </p:nvSpPr>
        <p:spPr>
          <a:xfrm>
            <a:off x="568960" y="5567680"/>
            <a:ext cx="10784840" cy="731520"/>
          </a:xfrm>
        </p:spPr>
        <p:txBody>
          <a:bodyPr>
            <a:normAutofit fontScale="90000"/>
          </a:bodyPr>
          <a:lstStyle/>
          <a:p>
            <a:pPr marL="342900" indent="-342900">
              <a:buFont typeface="Wingdings" panose="05000000000000000000" pitchFamily="2" charset="2"/>
              <a:buChar char="q"/>
            </a:pPr>
            <a:r>
              <a:rPr lang="en-US" sz="3100" dirty="0"/>
              <a:t>Analysis on rating ,specialization and consultation fee-</a:t>
            </a:r>
            <a:br>
              <a:rPr lang="en-US" sz="2000" dirty="0"/>
            </a:br>
            <a:r>
              <a:rPr lang="en-US" sz="2000" dirty="0"/>
              <a:t>Above plot shows that consultation fee decrease with increase in rating for dentist and increases for homoeopath and remains constants for dermatologist</a:t>
            </a:r>
            <a:endParaRPr lang="en-IN" sz="2000" dirty="0"/>
          </a:p>
        </p:txBody>
      </p:sp>
      <p:pic>
        <p:nvPicPr>
          <p:cNvPr id="7170" name="Picture 2">
            <a:extLst>
              <a:ext uri="{FF2B5EF4-FFF2-40B4-BE49-F238E27FC236}">
                <a16:creationId xmlns:a16="http://schemas.microsoft.com/office/drawing/2014/main" id="{C2CACA5B-D339-45F5-B6CF-1F0EE674F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279" y="0"/>
            <a:ext cx="6768202" cy="532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4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7276-557B-448B-8ECC-CA47113DDD3A}"/>
              </a:ext>
            </a:extLst>
          </p:cNvPr>
          <p:cNvSpPr>
            <a:spLocks noGrp="1"/>
          </p:cNvSpPr>
          <p:nvPr>
            <p:ph type="title"/>
          </p:nvPr>
        </p:nvSpPr>
        <p:spPr>
          <a:xfrm>
            <a:off x="492760" y="5364480"/>
            <a:ext cx="10515600" cy="1056641"/>
          </a:xfrm>
        </p:spPr>
        <p:txBody>
          <a:bodyPr>
            <a:normAutofit/>
          </a:bodyPr>
          <a:lstStyle/>
          <a:p>
            <a:pPr marL="342900" indent="-342900">
              <a:buFont typeface="Wingdings" panose="05000000000000000000" pitchFamily="2" charset="2"/>
              <a:buChar char="q"/>
            </a:pPr>
            <a:r>
              <a:rPr lang="en-US" sz="3100" dirty="0"/>
              <a:t>Analysis on cities, specializations and stories-</a:t>
            </a:r>
            <a:br>
              <a:rPr lang="en-US" sz="2000" dirty="0"/>
            </a:br>
            <a:r>
              <a:rPr lang="en-US" sz="2000" dirty="0"/>
              <a:t>The above plot shows that people visits dentists more than dermatologist and homeopath</a:t>
            </a:r>
            <a:endParaRPr lang="en-IN" sz="2000" dirty="0"/>
          </a:p>
        </p:txBody>
      </p:sp>
      <p:pic>
        <p:nvPicPr>
          <p:cNvPr id="8194" name="Picture 2">
            <a:extLst>
              <a:ext uri="{FF2B5EF4-FFF2-40B4-BE49-F238E27FC236}">
                <a16:creationId xmlns:a16="http://schemas.microsoft.com/office/drawing/2014/main" id="{0A5664D9-76E1-476B-BF93-EBC3FC42B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052" y="299403"/>
            <a:ext cx="6124023" cy="530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7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0CBC-DACD-42BF-83FD-A5E6B22B6FC5}"/>
              </a:ext>
            </a:extLst>
          </p:cNvPr>
          <p:cNvSpPr>
            <a:spLocks noGrp="1"/>
          </p:cNvSpPr>
          <p:nvPr>
            <p:ph type="title"/>
          </p:nvPr>
        </p:nvSpPr>
        <p:spPr>
          <a:xfrm>
            <a:off x="838200" y="5648960"/>
            <a:ext cx="10515600" cy="1056640"/>
          </a:xfrm>
        </p:spPr>
        <p:txBody>
          <a:bodyPr>
            <a:normAutofit/>
          </a:bodyPr>
          <a:lstStyle/>
          <a:p>
            <a:pPr marL="457200" indent="-457200">
              <a:buFont typeface="Wingdings" panose="05000000000000000000" pitchFamily="2" charset="2"/>
              <a:buChar char="§"/>
            </a:pPr>
            <a:r>
              <a:rPr lang="en-US" sz="3100" dirty="0"/>
              <a:t>Analysis on rating ,consultation fee and city-</a:t>
            </a:r>
            <a:br>
              <a:rPr lang="en-US" sz="3100" dirty="0"/>
            </a:br>
            <a:r>
              <a:rPr lang="en-US" sz="2000" dirty="0"/>
              <a:t>Scatterplot shows that high rated doctors are from Mumbai.</a:t>
            </a:r>
            <a:endParaRPr lang="en-IN" sz="2000" dirty="0"/>
          </a:p>
        </p:txBody>
      </p:sp>
      <p:pic>
        <p:nvPicPr>
          <p:cNvPr id="9218" name="Picture 2">
            <a:extLst>
              <a:ext uri="{FF2B5EF4-FFF2-40B4-BE49-F238E27FC236}">
                <a16:creationId xmlns:a16="http://schemas.microsoft.com/office/drawing/2014/main" id="{92BE871F-097D-4B32-A2D9-43630EFA8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470" y="50800"/>
            <a:ext cx="7516048" cy="559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48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FCA5-81B2-4109-91E5-DA28E566B803}"/>
              </a:ext>
            </a:extLst>
          </p:cNvPr>
          <p:cNvSpPr>
            <a:spLocks noGrp="1"/>
          </p:cNvSpPr>
          <p:nvPr>
            <p:ph type="title"/>
          </p:nvPr>
        </p:nvSpPr>
        <p:spPr/>
        <p:txBody>
          <a:bodyPr/>
          <a:lstStyle/>
          <a:p>
            <a:r>
              <a:rPr lang="en-US" u="sng" dirty="0">
                <a:solidFill>
                  <a:srgbClr val="FF0000"/>
                </a:solidFill>
              </a:rPr>
              <a:t>Conclusion - </a:t>
            </a:r>
            <a:endParaRPr lang="en-IN" u="sng" dirty="0">
              <a:solidFill>
                <a:srgbClr val="FF0000"/>
              </a:solidFill>
            </a:endParaRPr>
          </a:p>
        </p:txBody>
      </p:sp>
      <p:sp>
        <p:nvSpPr>
          <p:cNvPr id="3" name="Text Placeholder 2">
            <a:extLst>
              <a:ext uri="{FF2B5EF4-FFF2-40B4-BE49-F238E27FC236}">
                <a16:creationId xmlns:a16="http://schemas.microsoft.com/office/drawing/2014/main" id="{CF402E20-2BED-472E-A554-8E61996FC353}"/>
              </a:ext>
            </a:extLst>
          </p:cNvPr>
          <p:cNvSpPr>
            <a:spLocks noGrp="1"/>
          </p:cNvSpPr>
          <p:nvPr>
            <p:ph type="body" idx="1"/>
          </p:nvPr>
        </p:nvSpPr>
        <p:spPr>
          <a:xfrm>
            <a:off x="838200" y="1473200"/>
            <a:ext cx="10515600" cy="4703763"/>
          </a:xfrm>
        </p:spPr>
        <p:txBody>
          <a:bodyPr>
            <a:normAutofit/>
          </a:bodyPr>
          <a:lstStyle/>
          <a:p>
            <a:pPr>
              <a:buFont typeface="Wingdings" panose="05000000000000000000" pitchFamily="2" charset="2"/>
              <a:buChar char="v"/>
            </a:pPr>
            <a:r>
              <a:rPr lang="en-US" sz="2000" dirty="0"/>
              <a:t> from this analysis can conclude that the doctors with high rating and all specialization are present Mumbai </a:t>
            </a:r>
          </a:p>
          <a:p>
            <a:pPr>
              <a:buFont typeface="Wingdings" panose="05000000000000000000" pitchFamily="2" charset="2"/>
              <a:buChar char="v"/>
            </a:pPr>
            <a:r>
              <a:rPr lang="en-US" sz="2000" dirty="0"/>
              <a:t>Also  that the experience does not effects  the consultation fee</a:t>
            </a:r>
          </a:p>
          <a:p>
            <a:pPr>
              <a:buFont typeface="Wingdings" panose="05000000000000000000" pitchFamily="2" charset="2"/>
              <a:buChar char="v"/>
            </a:pPr>
            <a:r>
              <a:rPr lang="en-US" sz="2000" dirty="0"/>
              <a:t> All the five cities consists of highest no of dentist </a:t>
            </a:r>
          </a:p>
          <a:p>
            <a:pPr>
              <a:buFont typeface="Wingdings" panose="05000000000000000000" pitchFamily="2" charset="2"/>
              <a:buChar char="v"/>
            </a:pPr>
            <a:r>
              <a:rPr lang="en-US" sz="2000" dirty="0"/>
              <a:t>Dermatologist charges more consultation fee in all the cities</a:t>
            </a:r>
          </a:p>
          <a:p>
            <a:pPr>
              <a:buFont typeface="Wingdings" panose="05000000000000000000" pitchFamily="2" charset="2"/>
              <a:buChar char="v"/>
            </a:pPr>
            <a:r>
              <a:rPr lang="en-IN" sz="2000" dirty="0"/>
              <a:t>There are very less no of homoeopath doctors are present in all the cities it may be because less belief of people on homoeopath and there may be many other reasons like more healing time and no scientific evidences </a:t>
            </a:r>
          </a:p>
          <a:p>
            <a:pPr>
              <a:buFont typeface="Wingdings" panose="05000000000000000000" pitchFamily="2" charset="2"/>
              <a:buChar char="v"/>
            </a:pPr>
            <a:r>
              <a:rPr lang="en-IN" sz="2000" dirty="0"/>
              <a:t>but at some places  like Mumbai homoeopathic doctors charges more it may be due to the less availability </a:t>
            </a:r>
          </a:p>
          <a:p>
            <a:pPr>
              <a:buFont typeface="Wingdings" panose="05000000000000000000" pitchFamily="2" charset="2"/>
              <a:buChar char="v"/>
            </a:pPr>
            <a:r>
              <a:rPr lang="en-IN" sz="2000" dirty="0"/>
              <a:t>Doctors from Mumbai city charges more consultation fee compared to other cities and doctors with good rating are also from Mumbai </a:t>
            </a:r>
          </a:p>
          <a:p>
            <a:pPr>
              <a:buFont typeface="Wingdings" panose="05000000000000000000" pitchFamily="2" charset="2"/>
              <a:buChar char="v"/>
            </a:pPr>
            <a:endParaRPr lang="en-IN" sz="2000" dirty="0"/>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818933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1A00C9-3A78-45C0-B73B-19E0D2DA4DC4}"/>
              </a:ext>
            </a:extLst>
          </p:cNvPr>
          <p:cNvSpPr>
            <a:spLocks noGrp="1"/>
          </p:cNvSpPr>
          <p:nvPr>
            <p:ph type="body" idx="1"/>
          </p:nvPr>
        </p:nvSpPr>
        <p:spPr>
          <a:xfrm>
            <a:off x="777240" y="2079624"/>
            <a:ext cx="10515600" cy="4534535"/>
          </a:xfrm>
        </p:spPr>
        <p:txBody>
          <a:bodyPr/>
          <a:lstStyle/>
          <a:p>
            <a:pPr>
              <a:buFont typeface="Wingdings" panose="05000000000000000000" pitchFamily="2" charset="2"/>
              <a:buChar char="Ø"/>
            </a:pPr>
            <a:endParaRPr lang="en-US" i="1" dirty="0"/>
          </a:p>
          <a:p>
            <a:pPr marL="114300" indent="0">
              <a:buNone/>
            </a:pPr>
            <a:r>
              <a:rPr lang="en-IN" sz="4400" dirty="0"/>
              <a:t> </a:t>
            </a:r>
            <a:r>
              <a:rPr lang="en-IN" sz="4400" u="sng" dirty="0">
                <a:solidFill>
                  <a:srgbClr val="FF0000"/>
                </a:solidFill>
              </a:rPr>
              <a:t>Objective -</a:t>
            </a:r>
            <a:endParaRPr lang="en-IN" sz="4400" u="sng" dirty="0"/>
          </a:p>
          <a:p>
            <a:pPr>
              <a:buFont typeface="Wingdings" panose="05000000000000000000" pitchFamily="2" charset="2"/>
              <a:buChar char="Ø"/>
            </a:pPr>
            <a:r>
              <a:rPr lang="en-IN" i="1" dirty="0"/>
              <a:t>The main objective of the project is to analyse   doctor’s based on their city, specialization, stories and experience</a:t>
            </a:r>
          </a:p>
        </p:txBody>
      </p:sp>
    </p:spTree>
    <p:extLst>
      <p:ext uri="{BB962C8B-B14F-4D97-AF65-F5344CB8AC3E}">
        <p14:creationId xmlns:p14="http://schemas.microsoft.com/office/powerpoint/2010/main" val="418815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A30-FCD2-4AFD-97A1-A32E10AACF0F}"/>
              </a:ext>
            </a:extLst>
          </p:cNvPr>
          <p:cNvSpPr>
            <a:spLocks noGrp="1"/>
          </p:cNvSpPr>
          <p:nvPr>
            <p:ph type="title"/>
          </p:nvPr>
        </p:nvSpPr>
        <p:spPr>
          <a:xfrm>
            <a:off x="297426" y="-97774"/>
            <a:ext cx="10515600" cy="1325563"/>
          </a:xfrm>
        </p:spPr>
        <p:txBody>
          <a:bodyPr/>
          <a:lstStyle/>
          <a:p>
            <a:r>
              <a:rPr lang="en-US" dirty="0"/>
              <a:t> </a:t>
            </a:r>
            <a:r>
              <a:rPr lang="en-US" u="sng" dirty="0">
                <a:solidFill>
                  <a:srgbClr val="FF0000"/>
                </a:solidFill>
              </a:rPr>
              <a:t>Web Scrapping -</a:t>
            </a:r>
            <a:endParaRPr lang="en-IN" dirty="0"/>
          </a:p>
        </p:txBody>
      </p:sp>
      <p:pic>
        <p:nvPicPr>
          <p:cNvPr id="4" name="Picture 3">
            <a:extLst>
              <a:ext uri="{FF2B5EF4-FFF2-40B4-BE49-F238E27FC236}">
                <a16:creationId xmlns:a16="http://schemas.microsoft.com/office/drawing/2014/main" id="{7831F016-992A-4BE7-8725-C63DF0A6B588}"/>
              </a:ext>
            </a:extLst>
          </p:cNvPr>
          <p:cNvPicPr>
            <a:picLocks noChangeAspect="1"/>
          </p:cNvPicPr>
          <p:nvPr/>
        </p:nvPicPr>
        <p:blipFill>
          <a:blip r:embed="rId2"/>
          <a:stretch>
            <a:fillRect/>
          </a:stretch>
        </p:blipFill>
        <p:spPr>
          <a:xfrm>
            <a:off x="4729316" y="701591"/>
            <a:ext cx="4352406" cy="2879121"/>
          </a:xfrm>
          <a:prstGeom prst="rect">
            <a:avLst/>
          </a:prstGeom>
        </p:spPr>
      </p:pic>
      <p:sp>
        <p:nvSpPr>
          <p:cNvPr id="3" name="Text Placeholder 2">
            <a:extLst>
              <a:ext uri="{FF2B5EF4-FFF2-40B4-BE49-F238E27FC236}">
                <a16:creationId xmlns:a16="http://schemas.microsoft.com/office/drawing/2014/main" id="{A3AD2179-5042-47D0-BB17-10778F54459E}"/>
              </a:ext>
            </a:extLst>
          </p:cNvPr>
          <p:cNvSpPr>
            <a:spLocks noGrp="1"/>
          </p:cNvSpPr>
          <p:nvPr>
            <p:ph type="body" idx="1"/>
          </p:nvPr>
        </p:nvSpPr>
        <p:spPr>
          <a:xfrm>
            <a:off x="-115529" y="3429000"/>
            <a:ext cx="11756923" cy="2913684"/>
          </a:xfrm>
        </p:spPr>
        <p:txBody>
          <a:bodyPr>
            <a:noAutofit/>
          </a:bodyPr>
          <a:lstStyle/>
          <a:p>
            <a:pPr>
              <a:buFont typeface="Wingdings" panose="05000000000000000000" pitchFamily="2" charset="2"/>
              <a:buChar char="§"/>
            </a:pPr>
            <a:r>
              <a:rPr lang="en-US" sz="1600" dirty="0"/>
              <a:t>For web scraping  website used is </a:t>
            </a:r>
            <a:r>
              <a:rPr lang="en-US" sz="1600" b="1" dirty="0" err="1"/>
              <a:t>Practo</a:t>
            </a:r>
            <a:r>
              <a:rPr lang="en-US" sz="1600" b="1" dirty="0"/>
              <a:t>.</a:t>
            </a:r>
          </a:p>
          <a:p>
            <a:pPr>
              <a:buFont typeface="Wingdings" panose="05000000000000000000" pitchFamily="2" charset="2"/>
              <a:buChar char="§"/>
            </a:pPr>
            <a:r>
              <a:rPr lang="en-US" sz="1600" b="1" dirty="0"/>
              <a:t> </a:t>
            </a:r>
            <a:r>
              <a:rPr lang="en-US" sz="1600" dirty="0" err="1"/>
              <a:t>Practo</a:t>
            </a:r>
            <a:r>
              <a:rPr lang="en-US" sz="1600" dirty="0"/>
              <a:t> Search is a patient focused, unbiased, independent medical website  Patients can book confirmed appointments with doctors listed on </a:t>
            </a:r>
            <a:r>
              <a:rPr lang="en-US" sz="1600" dirty="0" err="1"/>
              <a:t>Practo's</a:t>
            </a:r>
            <a:r>
              <a:rPr lang="en-US" sz="1600" dirty="0"/>
              <a:t> website from this websites the information like doctor’s name, area, city, consultation fee, rating, experience and stories of the patients who has got treated  by the doctors </a:t>
            </a:r>
          </a:p>
          <a:p>
            <a:pPr>
              <a:buFont typeface="Wingdings" panose="05000000000000000000" pitchFamily="2" charset="2"/>
              <a:buChar char="§"/>
            </a:pPr>
            <a:r>
              <a:rPr lang="en-US" sz="1600" dirty="0"/>
              <a:t>the information was scraped by using python modules :</a:t>
            </a:r>
          </a:p>
          <a:p>
            <a:pPr>
              <a:buFont typeface="Wingdings" panose="05000000000000000000" pitchFamily="2" charset="2"/>
              <a:buChar char="§"/>
            </a:pPr>
            <a:r>
              <a:rPr lang="en-IN" sz="1600" dirty="0" err="1"/>
              <a:t>Numpy</a:t>
            </a:r>
            <a:endParaRPr lang="en-IN" sz="1600" dirty="0"/>
          </a:p>
          <a:p>
            <a:pPr>
              <a:buFont typeface="Wingdings" panose="05000000000000000000" pitchFamily="2" charset="2"/>
              <a:buChar char="§"/>
            </a:pPr>
            <a:r>
              <a:rPr lang="en-IN" sz="1600" dirty="0"/>
              <a:t>Pandas</a:t>
            </a:r>
          </a:p>
          <a:p>
            <a:pPr>
              <a:buFont typeface="Wingdings" panose="05000000000000000000" pitchFamily="2" charset="2"/>
              <a:buChar char="§"/>
            </a:pPr>
            <a:r>
              <a:rPr lang="en-IN" sz="1600" dirty="0"/>
              <a:t>matplotlib</a:t>
            </a:r>
          </a:p>
          <a:p>
            <a:pPr>
              <a:buFont typeface="Wingdings" panose="05000000000000000000" pitchFamily="2" charset="2"/>
              <a:buChar char="§"/>
            </a:pPr>
            <a:r>
              <a:rPr lang="en-IN" sz="1600" dirty="0"/>
              <a:t>Seaborn</a:t>
            </a:r>
          </a:p>
          <a:p>
            <a:pPr>
              <a:buFont typeface="Wingdings" panose="05000000000000000000" pitchFamily="2" charset="2"/>
              <a:buChar char="§"/>
            </a:pPr>
            <a:r>
              <a:rPr lang="en-IN" sz="1600" dirty="0"/>
              <a:t>Regex , </a:t>
            </a:r>
            <a:r>
              <a:rPr lang="en-IN" sz="1600" dirty="0" err="1"/>
              <a:t>beautifulsoup</a:t>
            </a:r>
            <a:r>
              <a:rPr lang="en-IN" sz="1600" dirty="0"/>
              <a:t> &amp; requests</a:t>
            </a:r>
          </a:p>
        </p:txBody>
      </p:sp>
    </p:spTree>
    <p:extLst>
      <p:ext uri="{BB962C8B-B14F-4D97-AF65-F5344CB8AC3E}">
        <p14:creationId xmlns:p14="http://schemas.microsoft.com/office/powerpoint/2010/main" val="231482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A7C0-5BEF-45A7-BC5C-36569327FF57}"/>
              </a:ext>
            </a:extLst>
          </p:cNvPr>
          <p:cNvSpPr>
            <a:spLocks noGrp="1"/>
          </p:cNvSpPr>
          <p:nvPr>
            <p:ph type="title"/>
          </p:nvPr>
        </p:nvSpPr>
        <p:spPr/>
        <p:txBody>
          <a:bodyPr>
            <a:normAutofit fontScale="90000"/>
          </a:bodyPr>
          <a:lstStyle/>
          <a:p>
            <a:pPr>
              <a:spcBef>
                <a:spcPts val="1000"/>
              </a:spcBef>
              <a:buSzPct val="100000"/>
            </a:pPr>
            <a:r>
              <a:rPr lang="en-IN" b="1" dirty="0">
                <a:solidFill>
                  <a:srgbClr val="FF0000"/>
                </a:solidFill>
              </a:rPr>
              <a:t>Summary of the Data -</a:t>
            </a:r>
            <a:br>
              <a:rPr lang="en-IN" dirty="0"/>
            </a:br>
            <a:endParaRPr lang="en-IN" dirty="0"/>
          </a:p>
        </p:txBody>
      </p:sp>
      <p:pic>
        <p:nvPicPr>
          <p:cNvPr id="4" name="Picture 3">
            <a:extLst>
              <a:ext uri="{FF2B5EF4-FFF2-40B4-BE49-F238E27FC236}">
                <a16:creationId xmlns:a16="http://schemas.microsoft.com/office/drawing/2014/main" id="{72A135E3-1659-4843-9EDF-F005BFE7BB62}"/>
              </a:ext>
            </a:extLst>
          </p:cNvPr>
          <p:cNvPicPr>
            <a:picLocks noChangeAspect="1"/>
          </p:cNvPicPr>
          <p:nvPr/>
        </p:nvPicPr>
        <p:blipFill>
          <a:blip r:embed="rId2"/>
          <a:stretch>
            <a:fillRect/>
          </a:stretch>
        </p:blipFill>
        <p:spPr>
          <a:xfrm>
            <a:off x="2251587" y="1341950"/>
            <a:ext cx="7511846" cy="2651965"/>
          </a:xfrm>
          <a:prstGeom prst="rect">
            <a:avLst/>
          </a:prstGeom>
        </p:spPr>
      </p:pic>
      <p:sp>
        <p:nvSpPr>
          <p:cNvPr id="3" name="Text Placeholder 2">
            <a:extLst>
              <a:ext uri="{FF2B5EF4-FFF2-40B4-BE49-F238E27FC236}">
                <a16:creationId xmlns:a16="http://schemas.microsoft.com/office/drawing/2014/main" id="{917A7E60-AAC3-4B75-BA86-136D38FFBA67}"/>
              </a:ext>
            </a:extLst>
          </p:cNvPr>
          <p:cNvSpPr>
            <a:spLocks noGrp="1"/>
          </p:cNvSpPr>
          <p:nvPr>
            <p:ph type="body" idx="1"/>
          </p:nvPr>
        </p:nvSpPr>
        <p:spPr>
          <a:xfrm>
            <a:off x="432618" y="4306529"/>
            <a:ext cx="10321413" cy="1907458"/>
          </a:xfrm>
        </p:spPr>
        <p:txBody>
          <a:bodyPr>
            <a:normAutofit/>
          </a:bodyPr>
          <a:lstStyle/>
          <a:p>
            <a:r>
              <a:rPr lang="en-US" sz="2000" dirty="0"/>
              <a:t>The data frame consists of the 9 columns which includes both numerical and categorical data</a:t>
            </a:r>
          </a:p>
          <a:p>
            <a:r>
              <a:rPr lang="en-US" sz="2000" dirty="0"/>
              <a:t>The data consists of the categorical columns  like area, city and stories</a:t>
            </a:r>
          </a:p>
          <a:p>
            <a:r>
              <a:rPr lang="en-US" sz="2000" dirty="0"/>
              <a:t> it also has  numerical data columns like consultation fee, rating, experience and the stories</a:t>
            </a:r>
            <a:endParaRPr lang="en-IN" sz="2000" dirty="0"/>
          </a:p>
        </p:txBody>
      </p:sp>
    </p:spTree>
    <p:extLst>
      <p:ext uri="{BB962C8B-B14F-4D97-AF65-F5344CB8AC3E}">
        <p14:creationId xmlns:p14="http://schemas.microsoft.com/office/powerpoint/2010/main" val="268190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66AF-2A79-4A41-A040-254BB0D392C4}"/>
              </a:ext>
            </a:extLst>
          </p:cNvPr>
          <p:cNvSpPr>
            <a:spLocks noGrp="1"/>
          </p:cNvSpPr>
          <p:nvPr>
            <p:ph type="title"/>
          </p:nvPr>
        </p:nvSpPr>
        <p:spPr/>
        <p:txBody>
          <a:bodyPr/>
          <a:lstStyle/>
          <a:p>
            <a:r>
              <a:rPr lang="en-IN" b="1" u="sng" dirty="0">
                <a:solidFill>
                  <a:srgbClr val="FF0000"/>
                </a:solidFill>
              </a:rPr>
              <a:t>Exploratory Data Analysis: </a:t>
            </a:r>
            <a:endParaRPr lang="en-IN" dirty="0"/>
          </a:p>
        </p:txBody>
      </p:sp>
      <p:pic>
        <p:nvPicPr>
          <p:cNvPr id="4" name="Picture 3">
            <a:extLst>
              <a:ext uri="{FF2B5EF4-FFF2-40B4-BE49-F238E27FC236}">
                <a16:creationId xmlns:a16="http://schemas.microsoft.com/office/drawing/2014/main" id="{4738358C-CF29-4468-B239-4BCDED776F1C}"/>
              </a:ext>
            </a:extLst>
          </p:cNvPr>
          <p:cNvPicPr>
            <a:picLocks noChangeAspect="1"/>
          </p:cNvPicPr>
          <p:nvPr/>
        </p:nvPicPr>
        <p:blipFill>
          <a:blip r:embed="rId2"/>
          <a:stretch>
            <a:fillRect/>
          </a:stretch>
        </p:blipFill>
        <p:spPr>
          <a:xfrm>
            <a:off x="6800877" y="1483359"/>
            <a:ext cx="4624886" cy="4173434"/>
          </a:xfrm>
          <a:prstGeom prst="rect">
            <a:avLst/>
          </a:prstGeom>
        </p:spPr>
      </p:pic>
      <p:sp>
        <p:nvSpPr>
          <p:cNvPr id="3" name="Text Placeholder 2">
            <a:extLst>
              <a:ext uri="{FF2B5EF4-FFF2-40B4-BE49-F238E27FC236}">
                <a16:creationId xmlns:a16="http://schemas.microsoft.com/office/drawing/2014/main" id="{466A8CDD-23EE-42BE-B517-8CD135B975A6}"/>
              </a:ext>
            </a:extLst>
          </p:cNvPr>
          <p:cNvSpPr>
            <a:spLocks noGrp="1"/>
          </p:cNvSpPr>
          <p:nvPr>
            <p:ph type="body" idx="1"/>
          </p:nvPr>
        </p:nvSpPr>
        <p:spPr>
          <a:xfrm>
            <a:off x="73741" y="1483359"/>
            <a:ext cx="8521620" cy="5009515"/>
          </a:xfrm>
        </p:spPr>
        <p:txBody>
          <a:bodyPr>
            <a:normAutofit/>
          </a:bodyPr>
          <a:lstStyle/>
          <a:p>
            <a:r>
              <a:rPr lang="en-US" dirty="0"/>
              <a:t>Data cleaning &amp; </a:t>
            </a:r>
            <a:r>
              <a:rPr lang="en-IN" dirty="0"/>
              <a:t>Manipulation</a:t>
            </a:r>
            <a:r>
              <a:rPr lang="en-US" dirty="0"/>
              <a:t>–</a:t>
            </a:r>
          </a:p>
          <a:p>
            <a:pPr marL="114300" indent="0">
              <a:buNone/>
            </a:pPr>
            <a:r>
              <a:rPr lang="en-US" sz="2000" dirty="0"/>
              <a:t>After forming the data frame the null values are</a:t>
            </a:r>
          </a:p>
          <a:p>
            <a:pPr marL="114300" indent="0">
              <a:buNone/>
            </a:pPr>
            <a:r>
              <a:rPr lang="en-US" sz="2000" dirty="0"/>
              <a:t>present  in the numerical columns  consultation fee, rating,</a:t>
            </a:r>
          </a:p>
          <a:p>
            <a:pPr marL="114300" indent="0">
              <a:buNone/>
            </a:pPr>
            <a:r>
              <a:rPr lang="en-US" sz="2000" dirty="0"/>
              <a:t>experience and stories .</a:t>
            </a:r>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p:txBody>
      </p:sp>
    </p:spTree>
    <p:extLst>
      <p:ext uri="{BB962C8B-B14F-4D97-AF65-F5344CB8AC3E}">
        <p14:creationId xmlns:p14="http://schemas.microsoft.com/office/powerpoint/2010/main" val="4147305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726B-BE1A-46AF-A8B0-04C32081B592}"/>
              </a:ext>
            </a:extLst>
          </p:cNvPr>
          <p:cNvSpPr>
            <a:spLocks noGrp="1"/>
          </p:cNvSpPr>
          <p:nvPr>
            <p:ph type="title"/>
          </p:nvPr>
        </p:nvSpPr>
        <p:spPr>
          <a:xfrm>
            <a:off x="223520" y="-2621280"/>
            <a:ext cx="10713720" cy="9215119"/>
          </a:xfrm>
        </p:spPr>
        <p:txBody>
          <a:bodyPr>
            <a:noAutofit/>
          </a:bodyPr>
          <a:lstStyle/>
          <a:p>
            <a:pPr marL="114300"/>
            <a:r>
              <a:rPr lang="en-US" sz="1400" dirty="0"/>
              <a:t>the null values </a:t>
            </a:r>
            <a:r>
              <a:rPr lang="en-US" sz="1400" dirty="0" err="1"/>
              <a:t>consulation</a:t>
            </a:r>
            <a:r>
              <a:rPr lang="en-US" sz="1400" dirty="0"/>
              <a:t> fee column has replaced by using group by of </a:t>
            </a:r>
            <a:br>
              <a:rPr lang="en-US" sz="1400" dirty="0"/>
            </a:br>
            <a:r>
              <a:rPr lang="en-US" sz="1400" dirty="0"/>
              <a:t>specialization  because the consultation fee will be different for different </a:t>
            </a:r>
            <a:br>
              <a:rPr lang="en-US" sz="1400" dirty="0"/>
            </a:br>
            <a:r>
              <a:rPr lang="en-US" sz="1400" dirty="0"/>
              <a:t>specialization</a:t>
            </a:r>
            <a:br>
              <a:rPr lang="en-US" sz="1400" dirty="0"/>
            </a:br>
            <a:br>
              <a:rPr lang="en-US" sz="1400" dirty="0"/>
            </a:br>
            <a:r>
              <a:rPr lang="en-US" sz="1400" dirty="0"/>
              <a:t>The null values in rating has filled with median of that column because the</a:t>
            </a:r>
            <a:br>
              <a:rPr lang="en-US" sz="1400" dirty="0"/>
            </a:br>
            <a:r>
              <a:rPr lang="en-US" sz="1400" dirty="0"/>
              <a:t> rating is Depends on his treatment it does not have relation with other</a:t>
            </a:r>
            <a:br>
              <a:rPr lang="en-US" sz="1400" dirty="0"/>
            </a:br>
            <a:r>
              <a:rPr lang="en-US" sz="1400" dirty="0"/>
              <a:t> columns  </a:t>
            </a:r>
            <a:br>
              <a:rPr lang="en-US" sz="1400" dirty="0"/>
            </a:br>
            <a:br>
              <a:rPr lang="en-US" sz="1400" dirty="0"/>
            </a:br>
            <a:r>
              <a:rPr lang="en-US" sz="1400" dirty="0"/>
              <a:t> also the Experience null values replaced with median of that</a:t>
            </a:r>
            <a:br>
              <a:rPr lang="en-US" sz="1400" dirty="0"/>
            </a:br>
            <a:r>
              <a:rPr lang="en-US" sz="1400" dirty="0"/>
              <a:t> column and</a:t>
            </a:r>
            <a:br>
              <a:rPr lang="en-US" sz="1400" dirty="0"/>
            </a:br>
            <a:r>
              <a:rPr lang="en-US" sz="1400" dirty="0"/>
              <a:t> </a:t>
            </a:r>
            <a:br>
              <a:rPr lang="en-US" sz="1400" dirty="0"/>
            </a:br>
            <a:r>
              <a:rPr lang="en-US" sz="1400" dirty="0"/>
              <a:t>the stories null values replaced by using group by of the</a:t>
            </a:r>
            <a:br>
              <a:rPr lang="en-US" sz="1400" dirty="0"/>
            </a:br>
            <a:r>
              <a:rPr lang="en-US" sz="1400" dirty="0"/>
              <a:t> experience column because the stories increases No of years of experience</a:t>
            </a:r>
            <a:br>
              <a:rPr lang="en-US" sz="1400" dirty="0"/>
            </a:br>
            <a:endParaRPr lang="en-IN" sz="1400" dirty="0"/>
          </a:p>
        </p:txBody>
      </p:sp>
      <p:pic>
        <p:nvPicPr>
          <p:cNvPr id="7" name="Picture 6">
            <a:extLst>
              <a:ext uri="{FF2B5EF4-FFF2-40B4-BE49-F238E27FC236}">
                <a16:creationId xmlns:a16="http://schemas.microsoft.com/office/drawing/2014/main" id="{29AA9A4C-2D4D-455E-8C88-9F7308B4172E}"/>
              </a:ext>
            </a:extLst>
          </p:cNvPr>
          <p:cNvPicPr>
            <a:picLocks noChangeAspect="1"/>
          </p:cNvPicPr>
          <p:nvPr/>
        </p:nvPicPr>
        <p:blipFill>
          <a:blip r:embed="rId2"/>
          <a:stretch>
            <a:fillRect/>
          </a:stretch>
        </p:blipFill>
        <p:spPr>
          <a:xfrm>
            <a:off x="6219038" y="997324"/>
            <a:ext cx="5600804" cy="4854836"/>
          </a:xfrm>
          <a:prstGeom prst="rect">
            <a:avLst/>
          </a:prstGeom>
        </p:spPr>
      </p:pic>
    </p:spTree>
    <p:extLst>
      <p:ext uri="{BB962C8B-B14F-4D97-AF65-F5344CB8AC3E}">
        <p14:creationId xmlns:p14="http://schemas.microsoft.com/office/powerpoint/2010/main" val="335725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F6B3-FF88-4150-9F1F-3341F6E87037}"/>
              </a:ext>
            </a:extLst>
          </p:cNvPr>
          <p:cNvSpPr>
            <a:spLocks noGrp="1"/>
          </p:cNvSpPr>
          <p:nvPr>
            <p:ph type="title"/>
          </p:nvPr>
        </p:nvSpPr>
        <p:spPr>
          <a:xfrm>
            <a:off x="970280" y="500062"/>
            <a:ext cx="10515600" cy="1325563"/>
          </a:xfrm>
        </p:spPr>
        <p:txBody>
          <a:bodyPr>
            <a:normAutofit fontScale="90000"/>
          </a:bodyPr>
          <a:lstStyle/>
          <a:p>
            <a:r>
              <a:rPr lang="en-IN" b="1" u="sng" dirty="0"/>
              <a:t> </a:t>
            </a:r>
            <a:r>
              <a:rPr lang="en-IN" b="1" u="sng" dirty="0">
                <a:solidFill>
                  <a:srgbClr val="FF0000"/>
                </a:solidFill>
              </a:rPr>
              <a:t>Uni-variate Analysis:</a:t>
            </a:r>
            <a:br>
              <a:rPr lang="en-IN" dirty="0">
                <a:solidFill>
                  <a:srgbClr val="FF0000"/>
                </a:solidFill>
              </a:rPr>
            </a:br>
            <a:r>
              <a:rPr lang="en-IN" sz="3100" dirty="0">
                <a:solidFill>
                  <a:schemeClr val="tx1"/>
                </a:solidFill>
              </a:rPr>
              <a:t>analysis on city </a:t>
            </a:r>
            <a:r>
              <a:rPr lang="en-IN" dirty="0">
                <a:solidFill>
                  <a:srgbClr val="FF0000"/>
                </a:solidFill>
              </a:rPr>
              <a:t>-</a:t>
            </a:r>
            <a:br>
              <a:rPr lang="en-IN" dirty="0"/>
            </a:br>
            <a:endParaRPr lang="en-IN" dirty="0"/>
          </a:p>
        </p:txBody>
      </p:sp>
      <p:pic>
        <p:nvPicPr>
          <p:cNvPr id="4" name="Picture 3">
            <a:extLst>
              <a:ext uri="{FF2B5EF4-FFF2-40B4-BE49-F238E27FC236}">
                <a16:creationId xmlns:a16="http://schemas.microsoft.com/office/drawing/2014/main" id="{DF6A7D83-8871-4A16-9095-A0C61F092085}"/>
              </a:ext>
            </a:extLst>
          </p:cNvPr>
          <p:cNvPicPr>
            <a:picLocks noChangeAspect="1"/>
          </p:cNvPicPr>
          <p:nvPr/>
        </p:nvPicPr>
        <p:blipFill>
          <a:blip r:embed="rId2"/>
          <a:stretch>
            <a:fillRect/>
          </a:stretch>
        </p:blipFill>
        <p:spPr>
          <a:xfrm>
            <a:off x="3535680" y="1090272"/>
            <a:ext cx="5980429" cy="4530918"/>
          </a:xfrm>
          <a:prstGeom prst="rect">
            <a:avLst/>
          </a:prstGeom>
        </p:spPr>
      </p:pic>
      <p:sp>
        <p:nvSpPr>
          <p:cNvPr id="3" name="Text Placeholder 2">
            <a:extLst>
              <a:ext uri="{FF2B5EF4-FFF2-40B4-BE49-F238E27FC236}">
                <a16:creationId xmlns:a16="http://schemas.microsoft.com/office/drawing/2014/main" id="{0B926C16-3E48-4A34-8A77-08A883AC14FE}"/>
              </a:ext>
            </a:extLst>
          </p:cNvPr>
          <p:cNvSpPr>
            <a:spLocks noGrp="1"/>
          </p:cNvSpPr>
          <p:nvPr>
            <p:ph type="body" idx="1"/>
          </p:nvPr>
        </p:nvSpPr>
        <p:spPr>
          <a:xfrm rot="10800000" flipV="1">
            <a:off x="508000" y="5489110"/>
            <a:ext cx="10977880" cy="1074250"/>
          </a:xfrm>
        </p:spPr>
        <p:txBody>
          <a:bodyPr>
            <a:normAutofit/>
          </a:bodyPr>
          <a:lstStyle/>
          <a:p>
            <a:pPr>
              <a:buFont typeface="Wingdings" panose="05000000000000000000" pitchFamily="2" charset="2"/>
              <a:buChar char="q"/>
            </a:pPr>
            <a:r>
              <a:rPr lang="en-US" sz="2000" dirty="0"/>
              <a:t>The pie plot shows that the highest percentage of doctors in Mumbai are high followed by </a:t>
            </a:r>
            <a:r>
              <a:rPr lang="en-US" sz="2000" dirty="0" err="1"/>
              <a:t>bangalore</a:t>
            </a:r>
            <a:r>
              <a:rPr lang="en-US" sz="2000" dirty="0"/>
              <a:t>, Hyderabad, </a:t>
            </a:r>
            <a:r>
              <a:rPr lang="en-US" sz="2000" dirty="0" err="1"/>
              <a:t>delhi</a:t>
            </a:r>
            <a:r>
              <a:rPr lang="en-US" sz="2000" dirty="0"/>
              <a:t> and least doctors are present in the Kolkata city are very less percentage when compared with other cities </a:t>
            </a:r>
            <a:endParaRPr lang="en-IN" sz="2000" dirty="0"/>
          </a:p>
        </p:txBody>
      </p:sp>
    </p:spTree>
    <p:extLst>
      <p:ext uri="{BB962C8B-B14F-4D97-AF65-F5344CB8AC3E}">
        <p14:creationId xmlns:p14="http://schemas.microsoft.com/office/powerpoint/2010/main" val="423518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FC307B-600D-4599-8066-B862D2F411A4}"/>
              </a:ext>
            </a:extLst>
          </p:cNvPr>
          <p:cNvPicPr>
            <a:picLocks noChangeAspect="1"/>
          </p:cNvPicPr>
          <p:nvPr/>
        </p:nvPicPr>
        <p:blipFill>
          <a:blip r:embed="rId2"/>
          <a:stretch>
            <a:fillRect/>
          </a:stretch>
        </p:blipFill>
        <p:spPr>
          <a:xfrm>
            <a:off x="2418063" y="181951"/>
            <a:ext cx="7620033" cy="5367758"/>
          </a:xfrm>
          <a:prstGeom prst="rect">
            <a:avLst/>
          </a:prstGeom>
        </p:spPr>
      </p:pic>
      <p:sp>
        <p:nvSpPr>
          <p:cNvPr id="3" name="Text Placeholder 2">
            <a:extLst>
              <a:ext uri="{FF2B5EF4-FFF2-40B4-BE49-F238E27FC236}">
                <a16:creationId xmlns:a16="http://schemas.microsoft.com/office/drawing/2014/main" id="{DA41A938-4A57-4298-A833-C30422D8990A}"/>
              </a:ext>
            </a:extLst>
          </p:cNvPr>
          <p:cNvSpPr>
            <a:spLocks noGrp="1"/>
          </p:cNvSpPr>
          <p:nvPr>
            <p:ph type="body" idx="1"/>
          </p:nvPr>
        </p:nvSpPr>
        <p:spPr>
          <a:xfrm>
            <a:off x="507999" y="5323840"/>
            <a:ext cx="11176000" cy="1457578"/>
          </a:xfrm>
        </p:spPr>
        <p:txBody>
          <a:bodyPr>
            <a:normAutofit/>
          </a:bodyPr>
          <a:lstStyle/>
          <a:p>
            <a:pPr>
              <a:buFont typeface="Wingdings" panose="05000000000000000000" pitchFamily="2" charset="2"/>
              <a:buChar char="q"/>
            </a:pPr>
            <a:r>
              <a:rPr lang="en-US" sz="3500" dirty="0"/>
              <a:t>Analysis on specialization</a:t>
            </a:r>
          </a:p>
          <a:p>
            <a:pPr>
              <a:buFont typeface="Wingdings" panose="05000000000000000000" pitchFamily="2" charset="2"/>
              <a:buChar char="q"/>
            </a:pPr>
            <a:r>
              <a:rPr lang="en-US" sz="2000" dirty="0"/>
              <a:t>The bar plot shows the doctors with specialization has dentist  has more count when compared with the dermatologist and homoeopath</a:t>
            </a:r>
            <a:endParaRPr lang="en-IN" sz="2000" dirty="0"/>
          </a:p>
        </p:txBody>
      </p:sp>
    </p:spTree>
    <p:extLst>
      <p:ext uri="{BB962C8B-B14F-4D97-AF65-F5344CB8AC3E}">
        <p14:creationId xmlns:p14="http://schemas.microsoft.com/office/powerpoint/2010/main" val="13486215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1784</TotalTime>
  <Words>529</Words>
  <Application>Microsoft Office PowerPoint</Application>
  <PresentationFormat>Widescreen</PresentationFormat>
  <Paragraphs>63</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Wingdings</vt:lpstr>
      <vt:lpstr>Calibri</vt:lpstr>
      <vt:lpstr>Arial</vt:lpstr>
      <vt:lpstr>Libre Baskerville</vt:lpstr>
      <vt:lpstr>Lato Black</vt:lpstr>
      <vt:lpstr>Office Theme</vt:lpstr>
      <vt:lpstr>PowerPoint Presentation</vt:lpstr>
      <vt:lpstr>PowerPoint Presentation</vt:lpstr>
      <vt:lpstr>PowerPoint Presentation</vt:lpstr>
      <vt:lpstr> Web Scrapping -</vt:lpstr>
      <vt:lpstr>Summary of the Data - </vt:lpstr>
      <vt:lpstr>Exploratory Data Analysis: </vt:lpstr>
      <vt:lpstr>the null values consulation fee column has replaced by using group by of  specialization  because the consultation fee will be different for different  specialization  The null values in rating has filled with median of that column because the  rating is Depends on his treatment it does not have relation with other  columns     also the Experience null values replaced with median of that  column and   the stories null values replaced by using group by of the  experience column because the stories increases No of years of experience </vt:lpstr>
      <vt:lpstr> Uni-variate Analysis: analysis on city - </vt:lpstr>
      <vt:lpstr>PowerPoint Presentation</vt:lpstr>
      <vt:lpstr>PowerPoint Presentation</vt:lpstr>
      <vt:lpstr>Analysis on experience - Kde plot shows that more experiences are between 5 and 20 years the kde plot is positively skewed as the mean(green line) is higher than the mode(redline)  </vt:lpstr>
      <vt:lpstr>Bivariate Analysis  - </vt:lpstr>
      <vt:lpstr>Analysis on specializations and cities- In Heat plot between specialization and city shows dentist, dermatologist  are present in all the cities except dentist in bangalore and dermatologist in Kolkata  homoeopath doctors are less I all the cities but they are low in Kolkata  </vt:lpstr>
      <vt:lpstr>Analysis on specialization &amp; consultation fee - Bar plot shows that dermatologist charges more consultation fee and dentists charges low.</vt:lpstr>
      <vt:lpstr>Analysis on rating and consultation fee-  the scatterplot between rating and  consultation fee it is clear that the most of  high rated doctor’s consultation fee is below 1500</vt:lpstr>
      <vt:lpstr>Analysis on cities and consultation fee- Above barplot shows Mumbai has the highest consultationfee.</vt:lpstr>
      <vt:lpstr>Analysis on specialization and stories- The barplot between specialization and stories shows that more no.of pateients are visiting dentist in comparsion with others.</vt:lpstr>
      <vt:lpstr>Multi-variate Analysis - </vt:lpstr>
      <vt:lpstr>Analysis on city, specialization and  consultation fee From the above bar plot it shows that homoeopath from Mumbai charges high consultation fee</vt:lpstr>
      <vt:lpstr>Analysis on rating ,specialization and consultation fee- Above plot shows that consultation fee decrease with increase in rating for dentist and increases for homoeopath and remains constants for dermatologist</vt:lpstr>
      <vt:lpstr>Analysis on cities, specializations and stories- The above plot shows that people visits dentists more than dermatologist and homeopath</vt:lpstr>
      <vt:lpstr>Analysis on rating ,consultation fee and city- Scatterplot shows that high rated doctors are from Mumbai.</vt:lpstr>
      <vt:lpstr>Conclusion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patil gopal</cp:lastModifiedBy>
  <cp:revision>59</cp:revision>
  <dcterms:created xsi:type="dcterms:W3CDTF">2021-02-16T05:19:01Z</dcterms:created>
  <dcterms:modified xsi:type="dcterms:W3CDTF">2023-11-27T14:41:22Z</dcterms:modified>
</cp:coreProperties>
</file>