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84" r:id="rId6"/>
    <p:sldId id="287" r:id="rId7"/>
    <p:sldId id="290" r:id="rId8"/>
    <p:sldId id="291" r:id="rId9"/>
    <p:sldId id="293" r:id="rId10"/>
    <p:sldId id="294" r:id="rId11"/>
    <p:sldId id="295" r:id="rId12"/>
    <p:sldId id="296" r:id="rId13"/>
    <p:sldId id="297"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01168" y="237744"/>
            <a:ext cx="7095744" cy="4389120"/>
          </a:xfrm>
        </p:spPr>
        <p:txBody>
          <a:bodyPr>
            <a:normAutofit fontScale="90000"/>
          </a:bodyPr>
          <a:lstStyle/>
          <a:p>
            <a:r>
              <a:rPr lang="en-US" dirty="0"/>
              <a:t>Data Visualization </a:t>
            </a:r>
            <a:br>
              <a:rPr lang="en-US" dirty="0"/>
            </a:br>
            <a:br>
              <a:rPr lang="en-US" dirty="0"/>
            </a:br>
            <a:r>
              <a:rPr lang="en-US" dirty="0"/>
              <a:t>British Airways Customer Reviews</a:t>
            </a:r>
            <a:br>
              <a:rPr lang="en-US" dirty="0"/>
            </a:br>
            <a:br>
              <a:rPr lang="en-US" dirty="0"/>
            </a:br>
            <a:r>
              <a:rPr lang="en-US" dirty="0"/>
              <a:t>Group Final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93192" y="4739203"/>
            <a:ext cx="5739882" cy="1469573"/>
          </a:xfrm>
        </p:spPr>
        <p:txBody>
          <a:bodyPr>
            <a:normAutofit fontScale="92500" lnSpcReduction="20000"/>
          </a:bodyPr>
          <a:lstStyle/>
          <a:p>
            <a:r>
              <a:rPr lang="en-US" dirty="0"/>
              <a:t>Ramvyasa Thavasiraj</a:t>
            </a:r>
          </a:p>
          <a:p>
            <a:r>
              <a:rPr lang="en-US" dirty="0"/>
              <a:t>Hrishikesh Anil Patil</a:t>
            </a:r>
          </a:p>
          <a:p>
            <a:r>
              <a:rPr lang="en-US" dirty="0" err="1"/>
              <a:t>Ranjay</a:t>
            </a:r>
            <a:r>
              <a:rPr lang="en-US" dirty="0"/>
              <a:t> Bose</a:t>
            </a:r>
          </a:p>
          <a:p>
            <a:r>
              <a:rPr lang="en-US" dirty="0" err="1"/>
              <a:t>Nikhita</a:t>
            </a:r>
            <a:r>
              <a:rPr lang="en-US" dirty="0"/>
              <a:t> </a:t>
            </a:r>
            <a:r>
              <a:rPr lang="en-US" dirty="0" err="1"/>
              <a:t>Veluri</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ECB8-DDD7-52C6-9B6D-19BF37EAE290}"/>
              </a:ext>
            </a:extLst>
          </p:cNvPr>
          <p:cNvSpPr>
            <a:spLocks noGrp="1"/>
          </p:cNvSpPr>
          <p:nvPr>
            <p:ph type="title"/>
          </p:nvPr>
        </p:nvSpPr>
        <p:spPr>
          <a:xfrm>
            <a:off x="1567542" y="136525"/>
            <a:ext cx="9329058" cy="866882"/>
          </a:xfrm>
        </p:spPr>
        <p:txBody>
          <a:bodyPr anchor="b">
            <a:normAutofit/>
          </a:bodyPr>
          <a:lstStyle/>
          <a:p>
            <a:r>
              <a:rPr lang="en-US" dirty="0"/>
              <a:t>Dashboard Demo</a:t>
            </a:r>
          </a:p>
        </p:txBody>
      </p:sp>
      <p:sp>
        <p:nvSpPr>
          <p:cNvPr id="14" name="Slide Number Placeholder 5">
            <a:extLst>
              <a:ext uri="{FF2B5EF4-FFF2-40B4-BE49-F238E27FC236}">
                <a16:creationId xmlns:a16="http://schemas.microsoft.com/office/drawing/2014/main" id="{F24C5D0E-6740-4053-22A9-177FA10479B9}"/>
              </a:ext>
            </a:extLst>
          </p:cNvPr>
          <p:cNvSpPr>
            <a:spLocks noGrp="1"/>
          </p:cNvSpPr>
          <p:nvPr>
            <p:ph type="sldNum" sz="quarter" idx="19"/>
          </p:nvPr>
        </p:nvSpPr>
        <p:spPr>
          <a:xfrm>
            <a:off x="9764486" y="6356350"/>
            <a:ext cx="1589314"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F4D56790-DCC6-8FA5-AC16-AC592A309EB4}"/>
              </a:ext>
            </a:extLst>
          </p:cNvPr>
          <p:cNvPicPr>
            <a:picLocks noChangeAspect="1"/>
          </p:cNvPicPr>
          <p:nvPr/>
        </p:nvPicPr>
        <p:blipFill>
          <a:blip r:embed="rId2"/>
          <a:stretch>
            <a:fillRect/>
          </a:stretch>
        </p:blipFill>
        <p:spPr>
          <a:xfrm>
            <a:off x="1889760" y="1125296"/>
            <a:ext cx="9255386" cy="5231054"/>
          </a:xfrm>
          <a:prstGeom prst="rect">
            <a:avLst/>
          </a:prstGeom>
        </p:spPr>
      </p:pic>
    </p:spTree>
    <p:extLst>
      <p:ext uri="{BB962C8B-B14F-4D97-AF65-F5344CB8AC3E}">
        <p14:creationId xmlns:p14="http://schemas.microsoft.com/office/powerpoint/2010/main" val="194599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a:lstStyle/>
          <a:p>
            <a:r>
              <a:rPr lang="en-US" dirty="0"/>
              <a:t>Thank you</a:t>
            </a:r>
          </a:p>
        </p:txBody>
      </p:sp>
      <p:sp>
        <p:nvSpPr>
          <p:cNvPr id="10" name="Date Placeholder 9">
            <a:extLst>
              <a:ext uri="{FF2B5EF4-FFF2-40B4-BE49-F238E27FC236}">
                <a16:creationId xmlns:a16="http://schemas.microsoft.com/office/drawing/2014/main" id="{EE046113-1034-4F4B-8AED-98885E8F62B9}"/>
              </a:ext>
            </a:extLst>
          </p:cNvPr>
          <p:cNvSpPr>
            <a:spLocks noGrp="1"/>
          </p:cNvSpPr>
          <p:nvPr>
            <p:ph type="dt" sz="half" idx="10"/>
          </p:nvPr>
        </p:nvSpPr>
        <p:spPr>
          <a:xfrm>
            <a:off x="838200" y="6356350"/>
            <a:ext cx="1632857" cy="365125"/>
          </a:xfrm>
        </p:spPr>
        <p:txBody>
          <a:bodyPr/>
          <a:lstStyle/>
          <a:p>
            <a:r>
              <a:rPr lang="en-US" dirty="0"/>
              <a:t>7/29/20XX</a:t>
            </a:r>
          </a:p>
        </p:txBody>
      </p:sp>
      <p:sp>
        <p:nvSpPr>
          <p:cNvPr id="11" name="Footer Placeholder 10">
            <a:extLst>
              <a:ext uri="{FF2B5EF4-FFF2-40B4-BE49-F238E27FC236}">
                <a16:creationId xmlns:a16="http://schemas.microsoft.com/office/drawing/2014/main" id="{1BD5936D-597B-433D-BAF2-72206FECA924}"/>
              </a:ext>
            </a:extLst>
          </p:cNvPr>
          <p:cNvSpPr>
            <a:spLocks noGrp="1"/>
          </p:cNvSpPr>
          <p:nvPr>
            <p:ph type="ftr" sz="quarter" idx="11"/>
          </p:nvPr>
        </p:nvSpPr>
        <p:spPr>
          <a:xfrm>
            <a:off x="2743200" y="6356350"/>
            <a:ext cx="2514600" cy="365125"/>
          </a:xfrm>
        </p:spPr>
        <p:txBody>
          <a:bodyPr/>
          <a:lstStyle/>
          <a:p>
            <a:r>
              <a:rPr lang="en-US" dirty="0"/>
              <a:t>Employee orientation</a:t>
            </a:r>
          </a:p>
        </p:txBody>
      </p:sp>
      <p:sp>
        <p:nvSpPr>
          <p:cNvPr id="12" name="Slide Number Placeholder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24299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lstStyle/>
          <a:p>
            <a:r>
              <a:rPr lang="en-US" dirty="0"/>
              <a:t>Content</a:t>
            </a:r>
          </a:p>
        </p:txBody>
      </p:sp>
      <p:sp>
        <p:nvSpPr>
          <p:cNvPr id="3" name="Content Placeholder 2">
            <a:extLst>
              <a:ext uri="{FF2B5EF4-FFF2-40B4-BE49-F238E27FC236}">
                <a16:creationId xmlns:a16="http://schemas.microsoft.com/office/drawing/2014/main" id="{65DF4BB2-624B-43EE-8846-5659141CC9CE}"/>
              </a:ext>
            </a:extLst>
          </p:cNvPr>
          <p:cNvSpPr>
            <a:spLocks noGrp="1"/>
          </p:cNvSpPr>
          <p:nvPr>
            <p:ph idx="1"/>
          </p:nvPr>
        </p:nvSpPr>
        <p:spPr>
          <a:xfrm>
            <a:off x="5669280" y="2595562"/>
            <a:ext cx="5684520" cy="3181034"/>
          </a:xfrm>
        </p:spPr>
        <p:txBody>
          <a:bodyPr vert="horz" lIns="91440" tIns="45720" rIns="91440" bIns="45720" rtlCol="0" anchor="t">
            <a:normAutofit/>
          </a:bodyPr>
          <a:lstStyle/>
          <a:p>
            <a:pPr marL="285750" indent="-285750">
              <a:buFont typeface="Arial" panose="020B0604020202020204" pitchFamily="34" charset="0"/>
              <a:buChar char="•"/>
            </a:pPr>
            <a:r>
              <a:rPr lang="en-US" sz="3600" dirty="0"/>
              <a:t>Data Set</a:t>
            </a:r>
          </a:p>
          <a:p>
            <a:pPr marL="285750" indent="-285750">
              <a:buFont typeface="Arial" panose="020B0604020202020204" pitchFamily="34" charset="0"/>
              <a:buChar char="•"/>
            </a:pPr>
            <a:r>
              <a:rPr lang="en-US" sz="3600" dirty="0"/>
              <a:t>Visualizations used</a:t>
            </a:r>
          </a:p>
          <a:p>
            <a:pPr marL="285750" indent="-285750">
              <a:buFont typeface="Arial" panose="020B0604020202020204" pitchFamily="34" charset="0"/>
              <a:buChar char="•"/>
            </a:pPr>
            <a:r>
              <a:rPr lang="en-US" sz="3600" dirty="0"/>
              <a:t>Findings</a:t>
            </a:r>
          </a:p>
          <a:p>
            <a:pPr marL="285750" indent="-285750">
              <a:buFont typeface="Arial" panose="020B0604020202020204" pitchFamily="34" charset="0"/>
              <a:buChar char="•"/>
            </a:pPr>
            <a:r>
              <a:rPr lang="en-US" sz="3600" dirty="0"/>
              <a:t>Dashboard Demo</a:t>
            </a:r>
          </a:p>
          <a:p>
            <a:endParaRPr lang="en-US" dirty="0"/>
          </a:p>
          <a:p>
            <a:pPr marL="285750" indent="-285750">
              <a:buFont typeface="Arial" panose="020B0604020202020204" pitchFamily="34" charset="0"/>
              <a:buChar char="•"/>
            </a:pPr>
            <a:endParaRPr lang="en-US" dirty="0"/>
          </a:p>
        </p:txBody>
      </p:sp>
      <p:sp>
        <p:nvSpPr>
          <p:cNvPr id="14" name="Slide Number Placeholder 13">
            <a:extLst>
              <a:ext uri="{FF2B5EF4-FFF2-40B4-BE49-F238E27FC236}">
                <a16:creationId xmlns:a16="http://schemas.microsoft.com/office/drawing/2014/main" id="{FF0DADF7-71F8-49DA-8F56-3DE812A6135B}"/>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17675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581144" y="136525"/>
            <a:ext cx="5013960" cy="1325563"/>
          </a:xfrm>
        </p:spPr>
        <p:txBody>
          <a:bodyPr/>
          <a:lstStyle/>
          <a:p>
            <a:r>
              <a:rPr lang="en-ZA" dirty="0"/>
              <a:t>Data Set</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581144" y="1782128"/>
            <a:ext cx="7342632" cy="4574222"/>
          </a:xfrm>
        </p:spPr>
        <p:txBody>
          <a:bodyPr vert="horz" lIns="91440" tIns="45720" rIns="91440" bIns="45720" rtlCol="0" anchor="t">
            <a:normAutofit/>
          </a:bodyPr>
          <a:lstStyle/>
          <a:p>
            <a:pPr marL="342900" indent="-342900">
              <a:buFont typeface="Arial" panose="020B0604020202020204" pitchFamily="34" charset="0"/>
              <a:buChar char="•"/>
            </a:pPr>
            <a:r>
              <a:rPr lang="en-US" sz="2400" dirty="0"/>
              <a:t>The first dataset captures various feedback and ratings from travelers regarding their experiences with British Airways, covering aspects like seat comfort, staff service, food and beverages, entertainment, and overall value for money.</a:t>
            </a:r>
          </a:p>
          <a:p>
            <a:pPr marL="285750" indent="-285750">
              <a:buFont typeface="Arial" panose="020B0604020202020204" pitchFamily="34" charset="0"/>
              <a:buChar char="•"/>
            </a:pPr>
            <a:r>
              <a:rPr lang="en-US" sz="2400" dirty="0"/>
              <a:t>19 columns and 1325 rows.</a:t>
            </a:r>
          </a:p>
          <a:p>
            <a:pPr marL="285750" indent="-285750">
              <a:buFont typeface="Arial" panose="020B0604020202020204" pitchFamily="34" charset="0"/>
              <a:buChar char="•"/>
            </a:pPr>
            <a:r>
              <a:rPr lang="en-US" sz="2400" dirty="0"/>
              <a:t>The second dataset contains Country, Code, Continent and Region</a:t>
            </a:r>
          </a:p>
          <a:p>
            <a:pPr marL="285750" indent="-285750">
              <a:buFont typeface="Arial" panose="020B0604020202020204" pitchFamily="34" charset="0"/>
              <a:buChar char="•"/>
            </a:pPr>
            <a:r>
              <a:rPr lang="en-US" sz="2400" dirty="0"/>
              <a:t>4 columns and 252 rows.</a:t>
            </a:r>
          </a:p>
          <a:p>
            <a:pPr marL="285750" indent="-285750">
              <a:buFont typeface="Arial" panose="020B0604020202020204" pitchFamily="34" charset="0"/>
              <a:buChar char="•"/>
            </a:pPr>
            <a:endParaRPr lang="en-US" sz="2400" dirty="0"/>
          </a:p>
        </p:txBody>
      </p:sp>
      <p:sp>
        <p:nvSpPr>
          <p:cNvPr id="13" name="Slide Number Placeholder 12">
            <a:extLst>
              <a:ext uri="{FF2B5EF4-FFF2-40B4-BE49-F238E27FC236}">
                <a16:creationId xmlns:a16="http://schemas.microsoft.com/office/drawing/2014/main" id="{E97A1D68-0269-4F8D-8A4E-B8D9753C7D5A}"/>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4" name="Picture 3">
            <a:extLst>
              <a:ext uri="{FF2B5EF4-FFF2-40B4-BE49-F238E27FC236}">
                <a16:creationId xmlns:a16="http://schemas.microsoft.com/office/drawing/2014/main" id="{FE4197AE-A822-E70D-E7D4-D96A37FF131B}"/>
              </a:ext>
            </a:extLst>
          </p:cNvPr>
          <p:cNvPicPr>
            <a:picLocks noChangeAspect="1"/>
          </p:cNvPicPr>
          <p:nvPr/>
        </p:nvPicPr>
        <p:blipFill>
          <a:blip r:embed="rId2"/>
          <a:stretch>
            <a:fillRect/>
          </a:stretch>
        </p:blipFill>
        <p:spPr>
          <a:xfrm>
            <a:off x="-266700" y="1782128"/>
            <a:ext cx="4178300" cy="2785533"/>
          </a:xfrm>
          <a:prstGeom prst="rect">
            <a:avLst/>
          </a:prstGeom>
        </p:spPr>
      </p:pic>
    </p:spTree>
    <p:extLst>
      <p:ext uri="{BB962C8B-B14F-4D97-AF65-F5344CB8AC3E}">
        <p14:creationId xmlns:p14="http://schemas.microsoft.com/office/powerpoint/2010/main" val="39808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BCBB-CC15-DBA3-000D-197FD1DC00C7}"/>
              </a:ext>
            </a:extLst>
          </p:cNvPr>
          <p:cNvSpPr>
            <a:spLocks noGrp="1"/>
          </p:cNvSpPr>
          <p:nvPr>
            <p:ph type="title"/>
          </p:nvPr>
        </p:nvSpPr>
        <p:spPr>
          <a:xfrm>
            <a:off x="4600956" y="270224"/>
            <a:ext cx="7104888" cy="794576"/>
          </a:xfrm>
        </p:spPr>
        <p:txBody>
          <a:bodyPr/>
          <a:lstStyle/>
          <a:p>
            <a:pPr algn="ctr"/>
            <a:r>
              <a:rPr lang="en-US" dirty="0"/>
              <a:t>Output of this Visualization</a:t>
            </a:r>
          </a:p>
        </p:txBody>
      </p:sp>
      <p:sp>
        <p:nvSpPr>
          <p:cNvPr id="3" name="Content Placeholder 2">
            <a:extLst>
              <a:ext uri="{FF2B5EF4-FFF2-40B4-BE49-F238E27FC236}">
                <a16:creationId xmlns:a16="http://schemas.microsoft.com/office/drawing/2014/main" id="{C4285C5E-1A26-7AA0-130E-3C7572EA8D2C}"/>
              </a:ext>
            </a:extLst>
          </p:cNvPr>
          <p:cNvSpPr>
            <a:spLocks noGrp="1"/>
          </p:cNvSpPr>
          <p:nvPr>
            <p:ph idx="1"/>
          </p:nvPr>
        </p:nvSpPr>
        <p:spPr>
          <a:xfrm>
            <a:off x="4246880" y="1727264"/>
            <a:ext cx="7768336" cy="4463224"/>
          </a:xfrm>
        </p:spPr>
        <p:txBody>
          <a:bodyPr>
            <a:normAutofit/>
          </a:bodyPr>
          <a:lstStyle/>
          <a:p>
            <a:pPr marL="285750" indent="-285750">
              <a:buFont typeface="Arial" panose="020B0604020202020204" pitchFamily="34" charset="0"/>
              <a:buChar char="•"/>
            </a:pPr>
            <a:r>
              <a:rPr lang="en-US" sz="2000" dirty="0"/>
              <a:t>Identify Trends: Track customer satisfaction trends over time.</a:t>
            </a:r>
          </a:p>
          <a:p>
            <a:pPr marL="285750" indent="-285750">
              <a:buFont typeface="Arial" panose="020B0604020202020204" pitchFamily="34" charset="0"/>
              <a:buChar char="•"/>
            </a:pPr>
            <a:r>
              <a:rPr lang="en-US" sz="2000" dirty="0"/>
              <a:t>Comparative Analysis: Compare different service aspects like seat comfort and staff service.</a:t>
            </a:r>
          </a:p>
          <a:p>
            <a:pPr marL="285750" indent="-285750">
              <a:buFont typeface="Arial" panose="020B0604020202020204" pitchFamily="34" charset="0"/>
              <a:buChar char="•"/>
            </a:pPr>
            <a:r>
              <a:rPr lang="en-US" sz="2000" dirty="0"/>
              <a:t>Route Analysis: Focus on specific routes to pinpoint issues.</a:t>
            </a:r>
          </a:p>
          <a:p>
            <a:pPr marL="285750" indent="-285750">
              <a:buFont typeface="Arial" panose="020B0604020202020204" pitchFamily="34" charset="0"/>
              <a:buChar char="•"/>
            </a:pPr>
            <a:r>
              <a:rPr lang="en-US" sz="2000" dirty="0"/>
              <a:t>Customer Segmentation: Analyze feedback from different traveler types.</a:t>
            </a:r>
          </a:p>
          <a:p>
            <a:pPr marL="285750" indent="-285750">
              <a:buFont typeface="Arial" panose="020B0604020202020204" pitchFamily="34" charset="0"/>
              <a:buChar char="•"/>
            </a:pPr>
            <a:r>
              <a:rPr lang="en-US" sz="2000" dirty="0"/>
              <a:t>Verification Status: Assess feedback reliability between verified and non-verified trips.</a:t>
            </a:r>
          </a:p>
          <a:p>
            <a:pPr marL="285750" indent="-285750">
              <a:buFont typeface="Arial" panose="020B0604020202020204" pitchFamily="34" charset="0"/>
              <a:buChar char="•"/>
            </a:pPr>
            <a:r>
              <a:rPr lang="en-US" sz="2000" dirty="0"/>
              <a:t>Value for Money Analysis: Evaluate customer perceptions on service value.</a:t>
            </a:r>
          </a:p>
          <a:p>
            <a:pPr marL="285750" indent="-285750">
              <a:buFont typeface="Arial" panose="020B0604020202020204" pitchFamily="34" charset="0"/>
              <a:buChar char="•"/>
            </a:pPr>
            <a:r>
              <a:rPr lang="en-US" sz="2000" dirty="0"/>
              <a:t>Flight Specifics: Identify issues with flights or aircraft models.</a:t>
            </a:r>
          </a:p>
        </p:txBody>
      </p:sp>
      <p:sp>
        <p:nvSpPr>
          <p:cNvPr id="6" name="Slide Number Placeholder 5">
            <a:extLst>
              <a:ext uri="{FF2B5EF4-FFF2-40B4-BE49-F238E27FC236}">
                <a16:creationId xmlns:a16="http://schemas.microsoft.com/office/drawing/2014/main" id="{EB53DA8B-39CB-337A-D812-1821C7F231BA}"/>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7" name="TextBox 6">
            <a:extLst>
              <a:ext uri="{FF2B5EF4-FFF2-40B4-BE49-F238E27FC236}">
                <a16:creationId xmlns:a16="http://schemas.microsoft.com/office/drawing/2014/main" id="{751C535F-1A2D-12BF-9299-429604596E7A}"/>
              </a:ext>
            </a:extLst>
          </p:cNvPr>
          <p:cNvSpPr txBox="1"/>
          <p:nvPr/>
        </p:nvSpPr>
        <p:spPr>
          <a:xfrm>
            <a:off x="228600" y="2001584"/>
            <a:ext cx="3352800" cy="3108543"/>
          </a:xfrm>
          <a:prstGeom prst="rect">
            <a:avLst/>
          </a:prstGeom>
          <a:noFill/>
        </p:spPr>
        <p:txBody>
          <a:bodyPr wrap="square" rtlCol="0">
            <a:spAutoFit/>
          </a:bodyPr>
          <a:lstStyle/>
          <a:p>
            <a:r>
              <a:rPr lang="en-US" sz="2800" dirty="0">
                <a:solidFill>
                  <a:schemeClr val="bg1"/>
                </a:solidFill>
              </a:rPr>
              <a:t>Visualizing this data can provide insights for enhancing customer satisfaction and making informed business decisions.</a:t>
            </a:r>
          </a:p>
        </p:txBody>
      </p:sp>
    </p:spTree>
    <p:extLst>
      <p:ext uri="{BB962C8B-B14F-4D97-AF65-F5344CB8AC3E}">
        <p14:creationId xmlns:p14="http://schemas.microsoft.com/office/powerpoint/2010/main" val="197021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0793F74-ED6E-7576-8B86-B8D55C2F10C6}"/>
              </a:ext>
            </a:extLst>
          </p:cNvPr>
          <p:cNvSpPr txBox="1"/>
          <p:nvPr/>
        </p:nvSpPr>
        <p:spPr>
          <a:xfrm>
            <a:off x="1874520" y="109728"/>
            <a:ext cx="9747504" cy="646331"/>
          </a:xfrm>
          <a:prstGeom prst="rect">
            <a:avLst/>
          </a:prstGeom>
          <a:noFill/>
        </p:spPr>
        <p:txBody>
          <a:bodyPr wrap="square" rtlCol="0">
            <a:spAutoFit/>
          </a:bodyPr>
          <a:lstStyle/>
          <a:p>
            <a:pPr algn="ctr"/>
            <a:r>
              <a:rPr lang="en-US" sz="3600" dirty="0">
                <a:solidFill>
                  <a:schemeClr val="bg1"/>
                </a:solidFill>
              </a:rPr>
              <a:t>Worksheet 1 : Map and Filters</a:t>
            </a:r>
          </a:p>
        </p:txBody>
      </p:sp>
      <p:pic>
        <p:nvPicPr>
          <p:cNvPr id="18" name="Picture 17">
            <a:extLst>
              <a:ext uri="{FF2B5EF4-FFF2-40B4-BE49-F238E27FC236}">
                <a16:creationId xmlns:a16="http://schemas.microsoft.com/office/drawing/2014/main" id="{5D088783-D26E-4944-DFF3-13A1C67A630F}"/>
              </a:ext>
            </a:extLst>
          </p:cNvPr>
          <p:cNvPicPr>
            <a:picLocks noChangeAspect="1"/>
          </p:cNvPicPr>
          <p:nvPr/>
        </p:nvPicPr>
        <p:blipFill>
          <a:blip r:embed="rId2"/>
          <a:stretch>
            <a:fillRect/>
          </a:stretch>
        </p:blipFill>
        <p:spPr>
          <a:xfrm>
            <a:off x="1476045" y="1249680"/>
            <a:ext cx="10634345" cy="5297322"/>
          </a:xfrm>
          <a:prstGeom prst="rect">
            <a:avLst/>
          </a:prstGeom>
        </p:spPr>
      </p:pic>
    </p:spTree>
    <p:extLst>
      <p:ext uri="{BB962C8B-B14F-4D97-AF65-F5344CB8AC3E}">
        <p14:creationId xmlns:p14="http://schemas.microsoft.com/office/powerpoint/2010/main" val="36354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0793F74-ED6E-7576-8B86-B8D55C2F10C6}"/>
              </a:ext>
            </a:extLst>
          </p:cNvPr>
          <p:cNvSpPr txBox="1"/>
          <p:nvPr/>
        </p:nvSpPr>
        <p:spPr>
          <a:xfrm>
            <a:off x="1874520" y="109728"/>
            <a:ext cx="9747504" cy="646331"/>
          </a:xfrm>
          <a:prstGeom prst="rect">
            <a:avLst/>
          </a:prstGeom>
          <a:noFill/>
        </p:spPr>
        <p:txBody>
          <a:bodyPr wrap="square" rtlCol="0">
            <a:spAutoFit/>
          </a:bodyPr>
          <a:lstStyle/>
          <a:p>
            <a:pPr algn="ctr"/>
            <a:r>
              <a:rPr lang="en-US" sz="3600" dirty="0">
                <a:solidFill>
                  <a:schemeClr val="bg1"/>
                </a:solidFill>
              </a:rPr>
              <a:t>Worksheet 2 : Summary Data cards</a:t>
            </a:r>
          </a:p>
        </p:txBody>
      </p:sp>
      <p:pic>
        <p:nvPicPr>
          <p:cNvPr id="3" name="Picture 2">
            <a:extLst>
              <a:ext uri="{FF2B5EF4-FFF2-40B4-BE49-F238E27FC236}">
                <a16:creationId xmlns:a16="http://schemas.microsoft.com/office/drawing/2014/main" id="{FED9C569-657E-25A3-75C0-6D1C228A2DF4}"/>
              </a:ext>
            </a:extLst>
          </p:cNvPr>
          <p:cNvPicPr>
            <a:picLocks noChangeAspect="1"/>
          </p:cNvPicPr>
          <p:nvPr/>
        </p:nvPicPr>
        <p:blipFill>
          <a:blip r:embed="rId2"/>
          <a:stretch>
            <a:fillRect/>
          </a:stretch>
        </p:blipFill>
        <p:spPr>
          <a:xfrm>
            <a:off x="1449884" y="1216152"/>
            <a:ext cx="10644503" cy="5285232"/>
          </a:xfrm>
          <a:prstGeom prst="rect">
            <a:avLst/>
          </a:prstGeom>
        </p:spPr>
      </p:pic>
    </p:spTree>
    <p:extLst>
      <p:ext uri="{BB962C8B-B14F-4D97-AF65-F5344CB8AC3E}">
        <p14:creationId xmlns:p14="http://schemas.microsoft.com/office/powerpoint/2010/main" val="190592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0793F74-ED6E-7576-8B86-B8D55C2F10C6}"/>
              </a:ext>
            </a:extLst>
          </p:cNvPr>
          <p:cNvSpPr txBox="1"/>
          <p:nvPr/>
        </p:nvSpPr>
        <p:spPr>
          <a:xfrm>
            <a:off x="1874520" y="109728"/>
            <a:ext cx="9747504" cy="646331"/>
          </a:xfrm>
          <a:prstGeom prst="rect">
            <a:avLst/>
          </a:prstGeom>
          <a:noFill/>
        </p:spPr>
        <p:txBody>
          <a:bodyPr wrap="square" rtlCol="0">
            <a:spAutoFit/>
          </a:bodyPr>
          <a:lstStyle/>
          <a:p>
            <a:pPr algn="ctr"/>
            <a:r>
              <a:rPr lang="en-US" sz="3600" dirty="0">
                <a:solidFill>
                  <a:schemeClr val="bg1"/>
                </a:solidFill>
              </a:rPr>
              <a:t>Worksheet 3 :Reviews vs Month</a:t>
            </a:r>
          </a:p>
        </p:txBody>
      </p:sp>
      <p:pic>
        <p:nvPicPr>
          <p:cNvPr id="4" name="Picture 3">
            <a:extLst>
              <a:ext uri="{FF2B5EF4-FFF2-40B4-BE49-F238E27FC236}">
                <a16:creationId xmlns:a16="http://schemas.microsoft.com/office/drawing/2014/main" id="{4FF270D4-ADD3-991B-2485-58566BF67742}"/>
              </a:ext>
            </a:extLst>
          </p:cNvPr>
          <p:cNvPicPr>
            <a:picLocks noChangeAspect="1"/>
          </p:cNvPicPr>
          <p:nvPr/>
        </p:nvPicPr>
        <p:blipFill>
          <a:blip r:embed="rId2"/>
          <a:stretch>
            <a:fillRect/>
          </a:stretch>
        </p:blipFill>
        <p:spPr>
          <a:xfrm>
            <a:off x="1453896" y="1125269"/>
            <a:ext cx="10598710" cy="5259808"/>
          </a:xfrm>
          <a:prstGeom prst="rect">
            <a:avLst/>
          </a:prstGeom>
        </p:spPr>
      </p:pic>
    </p:spTree>
    <p:extLst>
      <p:ext uri="{BB962C8B-B14F-4D97-AF65-F5344CB8AC3E}">
        <p14:creationId xmlns:p14="http://schemas.microsoft.com/office/powerpoint/2010/main" val="239726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0793F74-ED6E-7576-8B86-B8D55C2F10C6}"/>
              </a:ext>
            </a:extLst>
          </p:cNvPr>
          <p:cNvSpPr txBox="1"/>
          <p:nvPr/>
        </p:nvSpPr>
        <p:spPr>
          <a:xfrm>
            <a:off x="1874520" y="109728"/>
            <a:ext cx="9747504" cy="1200329"/>
          </a:xfrm>
          <a:prstGeom prst="rect">
            <a:avLst/>
          </a:prstGeom>
          <a:noFill/>
        </p:spPr>
        <p:txBody>
          <a:bodyPr wrap="square" rtlCol="0">
            <a:spAutoFit/>
          </a:bodyPr>
          <a:lstStyle/>
          <a:p>
            <a:pPr algn="ctr"/>
            <a:r>
              <a:rPr lang="en-US" sz="3600" dirty="0">
                <a:solidFill>
                  <a:schemeClr val="bg1"/>
                </a:solidFill>
              </a:rPr>
              <a:t>Worksheet 3 : Metric and Number of Reviews vs Aircraft model</a:t>
            </a:r>
          </a:p>
        </p:txBody>
      </p:sp>
      <p:pic>
        <p:nvPicPr>
          <p:cNvPr id="3" name="Picture 2">
            <a:extLst>
              <a:ext uri="{FF2B5EF4-FFF2-40B4-BE49-F238E27FC236}">
                <a16:creationId xmlns:a16="http://schemas.microsoft.com/office/drawing/2014/main" id="{B66F23F7-2D7C-C582-E5DB-ACBB73631197}"/>
              </a:ext>
            </a:extLst>
          </p:cNvPr>
          <p:cNvPicPr>
            <a:picLocks noChangeAspect="1"/>
          </p:cNvPicPr>
          <p:nvPr/>
        </p:nvPicPr>
        <p:blipFill>
          <a:blip r:embed="rId2"/>
          <a:stretch>
            <a:fillRect/>
          </a:stretch>
        </p:blipFill>
        <p:spPr>
          <a:xfrm>
            <a:off x="1451479" y="1179576"/>
            <a:ext cx="10614713" cy="5287415"/>
          </a:xfrm>
          <a:prstGeom prst="rect">
            <a:avLst/>
          </a:prstGeom>
        </p:spPr>
      </p:pic>
    </p:spTree>
    <p:extLst>
      <p:ext uri="{BB962C8B-B14F-4D97-AF65-F5344CB8AC3E}">
        <p14:creationId xmlns:p14="http://schemas.microsoft.com/office/powerpoint/2010/main" val="315986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1A6-532E-3E94-A386-A47654984A9D}"/>
              </a:ext>
            </a:extLst>
          </p:cNvPr>
          <p:cNvSpPr>
            <a:spLocks noGrp="1"/>
          </p:cNvSpPr>
          <p:nvPr>
            <p:ph type="title"/>
          </p:nvPr>
        </p:nvSpPr>
        <p:spPr>
          <a:xfrm>
            <a:off x="4562856" y="136525"/>
            <a:ext cx="5684520" cy="1325563"/>
          </a:xfrm>
        </p:spPr>
        <p:txBody>
          <a:bodyPr/>
          <a:lstStyle/>
          <a:p>
            <a:r>
              <a:rPr lang="en-US" dirty="0"/>
              <a:t>Findings</a:t>
            </a:r>
          </a:p>
        </p:txBody>
      </p:sp>
      <p:sp>
        <p:nvSpPr>
          <p:cNvPr id="3" name="Content Placeholder 2">
            <a:extLst>
              <a:ext uri="{FF2B5EF4-FFF2-40B4-BE49-F238E27FC236}">
                <a16:creationId xmlns:a16="http://schemas.microsoft.com/office/drawing/2014/main" id="{A865404F-67E6-E2BF-1A2C-7CE4D213E27F}"/>
              </a:ext>
            </a:extLst>
          </p:cNvPr>
          <p:cNvSpPr>
            <a:spLocks noGrp="1"/>
          </p:cNvSpPr>
          <p:nvPr>
            <p:ph idx="1"/>
          </p:nvPr>
        </p:nvSpPr>
        <p:spPr>
          <a:xfrm>
            <a:off x="4562856" y="1773936"/>
            <a:ext cx="6790944" cy="4002660"/>
          </a:xfrm>
        </p:spPr>
        <p:txBody>
          <a:bodyPr>
            <a:normAutofit fontScale="92500" lnSpcReduction="10000"/>
          </a:bodyPr>
          <a:lstStyle/>
          <a:p>
            <a:r>
              <a:rPr lang="en-US" sz="2400" dirty="0"/>
              <a:t>The followings are few findings of many we can derive from this visualizations</a:t>
            </a:r>
          </a:p>
          <a:p>
            <a:pPr marL="285750" indent="-285750">
              <a:buFont typeface="Arial" panose="020B0604020202020204" pitchFamily="34" charset="0"/>
              <a:buChar char="•"/>
            </a:pPr>
            <a:r>
              <a:rPr lang="en-US" sz="2400" dirty="0"/>
              <a:t>A320 has a greater number of reviews with 283</a:t>
            </a:r>
          </a:p>
          <a:p>
            <a:pPr marL="285750" indent="-285750">
              <a:buFont typeface="Arial" panose="020B0604020202020204" pitchFamily="34" charset="0"/>
              <a:buChar char="•"/>
            </a:pPr>
            <a:r>
              <a:rPr lang="en-US" sz="2400" dirty="0"/>
              <a:t>United Kingdom has good rating and more reviews 4.2 and 837 reviews</a:t>
            </a:r>
          </a:p>
          <a:p>
            <a:pPr marL="285750" indent="-285750">
              <a:buFont typeface="Arial" panose="020B0604020202020204" pitchFamily="34" charset="0"/>
              <a:buChar char="•"/>
            </a:pPr>
            <a:r>
              <a:rPr lang="en-US" sz="2400" dirty="0"/>
              <a:t>Food reviews was low on June 2020 because of the impact of COVID</a:t>
            </a:r>
          </a:p>
          <a:p>
            <a:pPr marL="285750" indent="-285750">
              <a:buFont typeface="Arial" panose="020B0604020202020204" pitchFamily="34" charset="0"/>
              <a:buChar char="•"/>
            </a:pPr>
            <a:r>
              <a:rPr lang="en-US" sz="2400" dirty="0"/>
              <a:t>Value for money was highest during April 2021 </a:t>
            </a:r>
          </a:p>
          <a:p>
            <a:pPr marL="285750" indent="-285750">
              <a:buFont typeface="Arial" panose="020B0604020202020204" pitchFamily="34" charset="0"/>
              <a:buChar char="•"/>
            </a:pPr>
            <a:r>
              <a:rPr lang="en-US" sz="2400" dirty="0"/>
              <a:t>Boeing 787 has very good revies compared to other aircraft types.</a:t>
            </a:r>
          </a:p>
        </p:txBody>
      </p:sp>
      <p:sp>
        <p:nvSpPr>
          <p:cNvPr id="6" name="Slide Number Placeholder 5">
            <a:extLst>
              <a:ext uri="{FF2B5EF4-FFF2-40B4-BE49-F238E27FC236}">
                <a16:creationId xmlns:a16="http://schemas.microsoft.com/office/drawing/2014/main" id="{6EC38C5C-DBA2-D5DF-255B-1871615E4118}"/>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23907832"/>
      </p:ext>
    </p:extLst>
  </p:cSld>
  <p:clrMapOvr>
    <a:masterClrMapping/>
  </p:clrMapOvr>
</p:sld>
</file>

<file path=ppt/theme/theme1.xml><?xml version="1.0" encoding="utf-8"?>
<a:theme xmlns:a="http://schemas.openxmlformats.org/drawingml/2006/main" name="Custom">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A2976D9-D6A2-4C72-AA54-D6D4585DC826}"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62A4A0A-D2F4-4D0A-B8F3-A5181C4DE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Employee orientation presentation</Template>
  <TotalTime>101</TotalTime>
  <Words>303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Skeena</vt:lpstr>
      <vt:lpstr>Times New Roman</vt:lpstr>
      <vt:lpstr>Custom</vt:lpstr>
      <vt:lpstr>Data Visualization   British Airways Customer Reviews  Group Final Project</vt:lpstr>
      <vt:lpstr>Content</vt:lpstr>
      <vt:lpstr>Data Set</vt:lpstr>
      <vt:lpstr>Output of this Visualization</vt:lpstr>
      <vt:lpstr>PowerPoint Presentation</vt:lpstr>
      <vt:lpstr>PowerPoint Presentation</vt:lpstr>
      <vt:lpstr>PowerPoint Presentation</vt:lpstr>
      <vt:lpstr>PowerPoint Presentation</vt:lpstr>
      <vt:lpstr>Findings</vt:lpstr>
      <vt:lpstr>Dashboard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Group Final Project</dc:title>
  <dc:creator>Ramvyasa T</dc:creator>
  <cp:lastModifiedBy>Ramvyasa T</cp:lastModifiedBy>
  <cp:revision>4</cp:revision>
  <dcterms:created xsi:type="dcterms:W3CDTF">2024-04-19T16:16:25Z</dcterms:created>
  <dcterms:modified xsi:type="dcterms:W3CDTF">2024-04-20T02:01:56Z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