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4" r:id="rId7"/>
    <p:sldId id="261" r:id="rId8"/>
    <p:sldId id="265" r:id="rId9"/>
    <p:sldId id="262"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image" Target="../media/image22.svg"/><Relationship Id="rId1" Type="http://schemas.openxmlformats.org/officeDocument/2006/relationships/image" Target="../media/image17.png"/><Relationship Id="rId6"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image" Target="../media/image22.svg"/><Relationship Id="rId1" Type="http://schemas.openxmlformats.org/officeDocument/2006/relationships/image" Target="../media/image17.png"/><Relationship Id="rId6"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EF14B-D9E8-4CD0-B02C-8D1A5DC6C0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CF24042-6898-42D5-B884-EC059CE8F901}">
      <dgm:prSet/>
      <dgm:spPr/>
      <dgm:t>
        <a:bodyPr/>
        <a:lstStyle/>
        <a:p>
          <a:r>
            <a:rPr lang="en-US" b="1" i="0" dirty="0"/>
            <a:t>Data Loading and Inspection</a:t>
          </a:r>
          <a:endParaRPr lang="en-US" dirty="0"/>
        </a:p>
      </dgm:t>
    </dgm:pt>
    <dgm:pt modelId="{E7EC647D-54B2-4F34-9996-7AE95BED42B2}" type="parTrans" cxnId="{3244BB3D-3478-4836-9296-EF5D42EC2B02}">
      <dgm:prSet/>
      <dgm:spPr/>
      <dgm:t>
        <a:bodyPr/>
        <a:lstStyle/>
        <a:p>
          <a:endParaRPr lang="en-US"/>
        </a:p>
      </dgm:t>
    </dgm:pt>
    <dgm:pt modelId="{7E60B60B-119E-4076-BC74-5167B8505826}" type="sibTrans" cxnId="{3244BB3D-3478-4836-9296-EF5D42EC2B02}">
      <dgm:prSet/>
      <dgm:spPr/>
      <dgm:t>
        <a:bodyPr/>
        <a:lstStyle/>
        <a:p>
          <a:endParaRPr lang="en-US"/>
        </a:p>
      </dgm:t>
    </dgm:pt>
    <dgm:pt modelId="{012CB409-97C5-47D5-8FB4-801264852438}">
      <dgm:prSet/>
      <dgm:spPr/>
      <dgm:t>
        <a:bodyPr/>
        <a:lstStyle/>
        <a:p>
          <a:r>
            <a:rPr lang="en-US" b="0" i="0" dirty="0"/>
            <a:t>I loaded the Cincinnati housing dataset to begin our analysis. We examined its structure to understand the variables.</a:t>
          </a:r>
          <a:endParaRPr lang="en-US" dirty="0"/>
        </a:p>
      </dgm:t>
    </dgm:pt>
    <dgm:pt modelId="{0B5A2286-32DF-4432-B0B8-D4B734722287}" type="parTrans" cxnId="{108EE923-9B48-40B4-9521-D79157F33463}">
      <dgm:prSet/>
      <dgm:spPr/>
      <dgm:t>
        <a:bodyPr/>
        <a:lstStyle/>
        <a:p>
          <a:endParaRPr lang="en-US"/>
        </a:p>
      </dgm:t>
    </dgm:pt>
    <dgm:pt modelId="{DA341017-2E9E-4AE0-B961-709932F670EC}" type="sibTrans" cxnId="{108EE923-9B48-40B4-9521-D79157F33463}">
      <dgm:prSet/>
      <dgm:spPr/>
      <dgm:t>
        <a:bodyPr/>
        <a:lstStyle/>
        <a:p>
          <a:endParaRPr lang="en-US"/>
        </a:p>
      </dgm:t>
    </dgm:pt>
    <dgm:pt modelId="{BC43AADD-165D-4DEE-ACF7-AAE4BB476D83}">
      <dgm:prSet/>
      <dgm:spPr/>
      <dgm:t>
        <a:bodyPr/>
        <a:lstStyle/>
        <a:p>
          <a:r>
            <a:rPr lang="en-US" b="1" i="0" dirty="0"/>
            <a:t>Column Renaming</a:t>
          </a:r>
          <a:endParaRPr lang="en-US" dirty="0"/>
        </a:p>
      </dgm:t>
    </dgm:pt>
    <dgm:pt modelId="{6C8C8373-5ACB-4A28-B658-BE3037B3EFE9}" type="parTrans" cxnId="{EF6B71BE-8202-46CA-A6E2-B8B5614503A2}">
      <dgm:prSet/>
      <dgm:spPr/>
      <dgm:t>
        <a:bodyPr/>
        <a:lstStyle/>
        <a:p>
          <a:endParaRPr lang="en-US"/>
        </a:p>
      </dgm:t>
    </dgm:pt>
    <dgm:pt modelId="{A94F29E3-4566-4F51-8175-46C17F61870D}" type="sibTrans" cxnId="{EF6B71BE-8202-46CA-A6E2-B8B5614503A2}">
      <dgm:prSet/>
      <dgm:spPr/>
      <dgm:t>
        <a:bodyPr/>
        <a:lstStyle/>
        <a:p>
          <a:endParaRPr lang="en-US"/>
        </a:p>
      </dgm:t>
    </dgm:pt>
    <dgm:pt modelId="{4C816D8B-8745-424C-B8BA-9CEED28AF3B3}">
      <dgm:prSet/>
      <dgm:spPr/>
      <dgm:t>
        <a:bodyPr/>
        <a:lstStyle/>
        <a:p>
          <a:r>
            <a:rPr lang="en-US" b="0" i="0" dirty="0"/>
            <a:t>I improved column names for clarity, making the dataset easier to understand.</a:t>
          </a:r>
          <a:endParaRPr lang="en-US" dirty="0"/>
        </a:p>
      </dgm:t>
    </dgm:pt>
    <dgm:pt modelId="{0FACB677-38E2-4FF1-82D4-2E5E26730C4E}" type="parTrans" cxnId="{169280BA-5200-42BA-947C-2E72A2E0A5BE}">
      <dgm:prSet/>
      <dgm:spPr/>
      <dgm:t>
        <a:bodyPr/>
        <a:lstStyle/>
        <a:p>
          <a:endParaRPr lang="en-US"/>
        </a:p>
      </dgm:t>
    </dgm:pt>
    <dgm:pt modelId="{8CEC3ACA-2986-47B1-B192-38D16605C614}" type="sibTrans" cxnId="{169280BA-5200-42BA-947C-2E72A2E0A5BE}">
      <dgm:prSet/>
      <dgm:spPr/>
      <dgm:t>
        <a:bodyPr/>
        <a:lstStyle/>
        <a:p>
          <a:endParaRPr lang="en-US"/>
        </a:p>
      </dgm:t>
    </dgm:pt>
    <dgm:pt modelId="{7AE1467F-A674-4AE8-8613-76C571BACA91}">
      <dgm:prSet/>
      <dgm:spPr/>
      <dgm:t>
        <a:bodyPr/>
        <a:lstStyle/>
        <a:p>
          <a:r>
            <a:rPr lang="en-US" b="1" i="0" dirty="0"/>
            <a:t>Handling Missing Values</a:t>
          </a:r>
          <a:endParaRPr lang="en-US" dirty="0"/>
        </a:p>
      </dgm:t>
    </dgm:pt>
    <dgm:pt modelId="{21D5CA15-A667-4853-A8B3-69DBA7CAE08D}" type="parTrans" cxnId="{0ACC4145-A6DB-4C31-9E4C-92DBC593CEED}">
      <dgm:prSet/>
      <dgm:spPr/>
      <dgm:t>
        <a:bodyPr/>
        <a:lstStyle/>
        <a:p>
          <a:endParaRPr lang="en-US"/>
        </a:p>
      </dgm:t>
    </dgm:pt>
    <dgm:pt modelId="{77E49CFA-553E-4895-883D-5F9D70EE2151}" type="sibTrans" cxnId="{0ACC4145-A6DB-4C31-9E4C-92DBC593CEED}">
      <dgm:prSet/>
      <dgm:spPr/>
      <dgm:t>
        <a:bodyPr/>
        <a:lstStyle/>
        <a:p>
          <a:endParaRPr lang="en-US"/>
        </a:p>
      </dgm:t>
    </dgm:pt>
    <dgm:pt modelId="{8414F0AF-FEA4-437F-BC76-78CB04B744F3}">
      <dgm:prSet/>
      <dgm:spPr/>
      <dgm:t>
        <a:bodyPr/>
        <a:lstStyle/>
        <a:p>
          <a:r>
            <a:rPr lang="en-US" b="0" i="0" dirty="0"/>
            <a:t>I addressed missing values by either imputing them or removing incomplete entries.</a:t>
          </a:r>
          <a:endParaRPr lang="en-US" dirty="0"/>
        </a:p>
      </dgm:t>
    </dgm:pt>
    <dgm:pt modelId="{4A3916A6-E992-45E0-A227-A24E8B69E17D}" type="parTrans" cxnId="{948A5C47-F154-4250-99ED-782CD637A275}">
      <dgm:prSet/>
      <dgm:spPr/>
      <dgm:t>
        <a:bodyPr/>
        <a:lstStyle/>
        <a:p>
          <a:endParaRPr lang="en-US"/>
        </a:p>
      </dgm:t>
    </dgm:pt>
    <dgm:pt modelId="{B6538029-D75D-430D-92FC-97D995AF16E7}" type="sibTrans" cxnId="{948A5C47-F154-4250-99ED-782CD637A275}">
      <dgm:prSet/>
      <dgm:spPr/>
      <dgm:t>
        <a:bodyPr/>
        <a:lstStyle/>
        <a:p>
          <a:endParaRPr lang="en-US"/>
        </a:p>
      </dgm:t>
    </dgm:pt>
    <dgm:pt modelId="{BC5FD654-22DF-436E-87C3-DC0279325FC6}">
      <dgm:prSet/>
      <dgm:spPr/>
      <dgm:t>
        <a:bodyPr/>
        <a:lstStyle/>
        <a:p>
          <a:r>
            <a:rPr lang="en-US" b="1" i="0" dirty="0"/>
            <a:t>Dealing with Outliers</a:t>
          </a:r>
          <a:endParaRPr lang="en-US" dirty="0"/>
        </a:p>
      </dgm:t>
    </dgm:pt>
    <dgm:pt modelId="{9480D41E-C66B-437D-B913-E6978085B7BE}" type="parTrans" cxnId="{2CA35DCF-69ED-4D90-8E66-13F77C851753}">
      <dgm:prSet/>
      <dgm:spPr/>
      <dgm:t>
        <a:bodyPr/>
        <a:lstStyle/>
        <a:p>
          <a:endParaRPr lang="en-US"/>
        </a:p>
      </dgm:t>
    </dgm:pt>
    <dgm:pt modelId="{6E528B66-DF92-4C4E-BBFC-21234BB83FC4}" type="sibTrans" cxnId="{2CA35DCF-69ED-4D90-8E66-13F77C851753}">
      <dgm:prSet/>
      <dgm:spPr/>
      <dgm:t>
        <a:bodyPr/>
        <a:lstStyle/>
        <a:p>
          <a:endParaRPr lang="en-US"/>
        </a:p>
      </dgm:t>
    </dgm:pt>
    <dgm:pt modelId="{D41C3AB2-CEB8-4CB1-8231-738420A6C5CA}">
      <dgm:prSet/>
      <dgm:spPr/>
      <dgm:t>
        <a:bodyPr/>
        <a:lstStyle/>
        <a:p>
          <a:r>
            <a:rPr lang="en-US" b="0" i="0" dirty="0"/>
            <a:t>I identified and managed outliers in the dataset to prevent distortion of our analysis.</a:t>
          </a:r>
          <a:endParaRPr lang="en-US" dirty="0"/>
        </a:p>
      </dgm:t>
    </dgm:pt>
    <dgm:pt modelId="{4B2F5758-8A87-447F-8D0D-00EAF1BE8546}" type="parTrans" cxnId="{3B238CB3-A21F-4CE7-B925-193DCAC7E10E}">
      <dgm:prSet/>
      <dgm:spPr/>
      <dgm:t>
        <a:bodyPr/>
        <a:lstStyle/>
        <a:p>
          <a:endParaRPr lang="en-US"/>
        </a:p>
      </dgm:t>
    </dgm:pt>
    <dgm:pt modelId="{011DF589-474E-4B81-86EA-7958E363F027}" type="sibTrans" cxnId="{3B238CB3-A21F-4CE7-B925-193DCAC7E10E}">
      <dgm:prSet/>
      <dgm:spPr/>
      <dgm:t>
        <a:bodyPr/>
        <a:lstStyle/>
        <a:p>
          <a:endParaRPr lang="en-US"/>
        </a:p>
      </dgm:t>
    </dgm:pt>
    <dgm:pt modelId="{EDC271EB-AF31-4DAE-85BB-FD6ED6DACCDA}">
      <dgm:prSet/>
      <dgm:spPr/>
      <dgm:t>
        <a:bodyPr/>
        <a:lstStyle/>
        <a:p>
          <a:r>
            <a:rPr lang="en-US" b="1" i="0" dirty="0"/>
            <a:t>Data Transformation</a:t>
          </a:r>
          <a:endParaRPr lang="en-US" dirty="0"/>
        </a:p>
      </dgm:t>
    </dgm:pt>
    <dgm:pt modelId="{61844A92-8F65-4C5F-86F8-4FE4684508DE}" type="parTrans" cxnId="{37CBF9BA-6B74-448F-9E20-3DD17954BBF9}">
      <dgm:prSet/>
      <dgm:spPr/>
      <dgm:t>
        <a:bodyPr/>
        <a:lstStyle/>
        <a:p>
          <a:endParaRPr lang="en-US"/>
        </a:p>
      </dgm:t>
    </dgm:pt>
    <dgm:pt modelId="{6E399FAE-ED91-47DB-86C0-59ED659E82C5}" type="sibTrans" cxnId="{37CBF9BA-6B74-448F-9E20-3DD17954BBF9}">
      <dgm:prSet/>
      <dgm:spPr/>
      <dgm:t>
        <a:bodyPr/>
        <a:lstStyle/>
        <a:p>
          <a:endParaRPr lang="en-US"/>
        </a:p>
      </dgm:t>
    </dgm:pt>
    <dgm:pt modelId="{9865C4F7-86CB-401C-ABED-6A0377DEEBBD}">
      <dgm:prSet/>
      <dgm:spPr/>
      <dgm:t>
        <a:bodyPr/>
        <a:lstStyle/>
        <a:p>
          <a:r>
            <a:rPr lang="en-US" b="0" i="0" dirty="0"/>
            <a:t>I standardized data types and formats to ensure consistency across the dataset.</a:t>
          </a:r>
          <a:endParaRPr lang="en-US" dirty="0"/>
        </a:p>
      </dgm:t>
    </dgm:pt>
    <dgm:pt modelId="{86ADF30C-88F3-4B0D-BCD7-7B0924CB0003}" type="parTrans" cxnId="{B9F14356-5227-4056-8215-EF719EC3EA9A}">
      <dgm:prSet/>
      <dgm:spPr/>
      <dgm:t>
        <a:bodyPr/>
        <a:lstStyle/>
        <a:p>
          <a:endParaRPr lang="en-US"/>
        </a:p>
      </dgm:t>
    </dgm:pt>
    <dgm:pt modelId="{A9595AC1-6F1D-4CA5-AD4C-A1616ED10EF5}" type="sibTrans" cxnId="{B9F14356-5227-4056-8215-EF719EC3EA9A}">
      <dgm:prSet/>
      <dgm:spPr/>
      <dgm:t>
        <a:bodyPr/>
        <a:lstStyle/>
        <a:p>
          <a:endParaRPr lang="en-US"/>
        </a:p>
      </dgm:t>
    </dgm:pt>
    <dgm:pt modelId="{BAF500CC-3923-48CA-B44E-4897228D0252}">
      <dgm:prSet/>
      <dgm:spPr/>
      <dgm:t>
        <a:bodyPr/>
        <a:lstStyle/>
        <a:p>
          <a:r>
            <a:rPr lang="en-US" b="1" i="0" dirty="0"/>
            <a:t>Ensuring Data Quality</a:t>
          </a:r>
          <a:endParaRPr lang="en-US" dirty="0"/>
        </a:p>
      </dgm:t>
    </dgm:pt>
    <dgm:pt modelId="{509245EE-4663-40C7-8F91-7E2EED6718E3}" type="parTrans" cxnId="{83DB73BE-2527-4F84-92DC-668DAF3BD71D}">
      <dgm:prSet/>
      <dgm:spPr/>
      <dgm:t>
        <a:bodyPr/>
        <a:lstStyle/>
        <a:p>
          <a:endParaRPr lang="en-US"/>
        </a:p>
      </dgm:t>
    </dgm:pt>
    <dgm:pt modelId="{3F8EB18B-8462-4836-9FF3-B96EAB9BDB1F}" type="sibTrans" cxnId="{83DB73BE-2527-4F84-92DC-668DAF3BD71D}">
      <dgm:prSet/>
      <dgm:spPr/>
      <dgm:t>
        <a:bodyPr/>
        <a:lstStyle/>
        <a:p>
          <a:endParaRPr lang="en-US"/>
        </a:p>
      </dgm:t>
    </dgm:pt>
    <dgm:pt modelId="{ED24D223-8DDA-4DD8-AA55-FBEA2AB1C07D}">
      <dgm:prSet/>
      <dgm:spPr/>
      <dgm:t>
        <a:bodyPr/>
        <a:lstStyle/>
        <a:p>
          <a:r>
            <a:rPr lang="en-US" b="0" i="0" dirty="0"/>
            <a:t>I conducted validation checks to maintain the accuracy and reliability of the dataset.</a:t>
          </a:r>
          <a:endParaRPr lang="en-US" dirty="0"/>
        </a:p>
      </dgm:t>
    </dgm:pt>
    <dgm:pt modelId="{37D3AFCB-2ABB-4372-A334-B48C1A115C36}" type="parTrans" cxnId="{F6A37DB1-3A03-4F41-8F16-C76B3A00306D}">
      <dgm:prSet/>
      <dgm:spPr/>
      <dgm:t>
        <a:bodyPr/>
        <a:lstStyle/>
        <a:p>
          <a:endParaRPr lang="en-US"/>
        </a:p>
      </dgm:t>
    </dgm:pt>
    <dgm:pt modelId="{D64640BD-3708-484C-A049-9CB2BE1D9B3B}" type="sibTrans" cxnId="{F6A37DB1-3A03-4F41-8F16-C76B3A00306D}">
      <dgm:prSet/>
      <dgm:spPr/>
      <dgm:t>
        <a:bodyPr/>
        <a:lstStyle/>
        <a:p>
          <a:endParaRPr lang="en-US"/>
        </a:p>
      </dgm:t>
    </dgm:pt>
    <dgm:pt modelId="{4B6BA10F-DECA-4BF5-A5CA-501AF40A2407}" type="pres">
      <dgm:prSet presAssocID="{21FEF14B-D9E8-4CD0-B02C-8D1A5DC6C009}" presName="Name0" presStyleCnt="0">
        <dgm:presLayoutVars>
          <dgm:dir/>
          <dgm:animLvl val="lvl"/>
          <dgm:resizeHandles val="exact"/>
        </dgm:presLayoutVars>
      </dgm:prSet>
      <dgm:spPr/>
      <dgm:t>
        <a:bodyPr/>
        <a:lstStyle/>
        <a:p>
          <a:endParaRPr lang="en-IN"/>
        </a:p>
      </dgm:t>
    </dgm:pt>
    <dgm:pt modelId="{E0425961-EB33-4780-AA75-E34D83D1C02B}" type="pres">
      <dgm:prSet presAssocID="{6CF24042-6898-42D5-B884-EC059CE8F901}" presName="linNode" presStyleCnt="0"/>
      <dgm:spPr/>
    </dgm:pt>
    <dgm:pt modelId="{E80E0DFB-4210-40B0-8967-F8632A379F48}" type="pres">
      <dgm:prSet presAssocID="{6CF24042-6898-42D5-B884-EC059CE8F901}" presName="parentText" presStyleLbl="node1" presStyleIdx="0" presStyleCnt="6">
        <dgm:presLayoutVars>
          <dgm:chMax val="1"/>
          <dgm:bulletEnabled val="1"/>
        </dgm:presLayoutVars>
      </dgm:prSet>
      <dgm:spPr/>
      <dgm:t>
        <a:bodyPr/>
        <a:lstStyle/>
        <a:p>
          <a:endParaRPr lang="en-IN"/>
        </a:p>
      </dgm:t>
    </dgm:pt>
    <dgm:pt modelId="{1A0EE91C-EBCC-47BC-AFC6-178A007F5754}" type="pres">
      <dgm:prSet presAssocID="{6CF24042-6898-42D5-B884-EC059CE8F901}" presName="descendantText" presStyleLbl="alignAccFollowNode1" presStyleIdx="0" presStyleCnt="6">
        <dgm:presLayoutVars>
          <dgm:bulletEnabled val="1"/>
        </dgm:presLayoutVars>
      </dgm:prSet>
      <dgm:spPr/>
      <dgm:t>
        <a:bodyPr/>
        <a:lstStyle/>
        <a:p>
          <a:endParaRPr lang="en-IN"/>
        </a:p>
      </dgm:t>
    </dgm:pt>
    <dgm:pt modelId="{8D412810-1D89-4D3B-8AF9-0F49FCA6EBEF}" type="pres">
      <dgm:prSet presAssocID="{7E60B60B-119E-4076-BC74-5167B8505826}" presName="sp" presStyleCnt="0"/>
      <dgm:spPr/>
    </dgm:pt>
    <dgm:pt modelId="{4CCB230F-043C-4F57-9480-7DB4D822C850}" type="pres">
      <dgm:prSet presAssocID="{BC43AADD-165D-4DEE-ACF7-AAE4BB476D83}" presName="linNode" presStyleCnt="0"/>
      <dgm:spPr/>
    </dgm:pt>
    <dgm:pt modelId="{4CCB300C-AB90-4309-824F-C8F859ECFB51}" type="pres">
      <dgm:prSet presAssocID="{BC43AADD-165D-4DEE-ACF7-AAE4BB476D83}" presName="parentText" presStyleLbl="node1" presStyleIdx="1" presStyleCnt="6">
        <dgm:presLayoutVars>
          <dgm:chMax val="1"/>
          <dgm:bulletEnabled val="1"/>
        </dgm:presLayoutVars>
      </dgm:prSet>
      <dgm:spPr/>
      <dgm:t>
        <a:bodyPr/>
        <a:lstStyle/>
        <a:p>
          <a:endParaRPr lang="en-IN"/>
        </a:p>
      </dgm:t>
    </dgm:pt>
    <dgm:pt modelId="{56EB4190-9D77-4534-8176-82998624A6F5}" type="pres">
      <dgm:prSet presAssocID="{BC43AADD-165D-4DEE-ACF7-AAE4BB476D83}" presName="descendantText" presStyleLbl="alignAccFollowNode1" presStyleIdx="1" presStyleCnt="6">
        <dgm:presLayoutVars>
          <dgm:bulletEnabled val="1"/>
        </dgm:presLayoutVars>
      </dgm:prSet>
      <dgm:spPr/>
      <dgm:t>
        <a:bodyPr/>
        <a:lstStyle/>
        <a:p>
          <a:endParaRPr lang="en-IN"/>
        </a:p>
      </dgm:t>
    </dgm:pt>
    <dgm:pt modelId="{6B52C586-9B76-4A50-A22F-F264FE11DF93}" type="pres">
      <dgm:prSet presAssocID="{A94F29E3-4566-4F51-8175-46C17F61870D}" presName="sp" presStyleCnt="0"/>
      <dgm:spPr/>
    </dgm:pt>
    <dgm:pt modelId="{8223E81D-3AE7-416F-AC8F-E1FD0E90C646}" type="pres">
      <dgm:prSet presAssocID="{7AE1467F-A674-4AE8-8613-76C571BACA91}" presName="linNode" presStyleCnt="0"/>
      <dgm:spPr/>
    </dgm:pt>
    <dgm:pt modelId="{353531DA-7B42-496B-8306-30FC6C0CCBC7}" type="pres">
      <dgm:prSet presAssocID="{7AE1467F-A674-4AE8-8613-76C571BACA91}" presName="parentText" presStyleLbl="node1" presStyleIdx="2" presStyleCnt="6">
        <dgm:presLayoutVars>
          <dgm:chMax val="1"/>
          <dgm:bulletEnabled val="1"/>
        </dgm:presLayoutVars>
      </dgm:prSet>
      <dgm:spPr/>
      <dgm:t>
        <a:bodyPr/>
        <a:lstStyle/>
        <a:p>
          <a:endParaRPr lang="en-IN"/>
        </a:p>
      </dgm:t>
    </dgm:pt>
    <dgm:pt modelId="{EA6D3045-D50F-42A3-8CEA-03344B7D1B3D}" type="pres">
      <dgm:prSet presAssocID="{7AE1467F-A674-4AE8-8613-76C571BACA91}" presName="descendantText" presStyleLbl="alignAccFollowNode1" presStyleIdx="2" presStyleCnt="6">
        <dgm:presLayoutVars>
          <dgm:bulletEnabled val="1"/>
        </dgm:presLayoutVars>
      </dgm:prSet>
      <dgm:spPr/>
      <dgm:t>
        <a:bodyPr/>
        <a:lstStyle/>
        <a:p>
          <a:endParaRPr lang="en-IN"/>
        </a:p>
      </dgm:t>
    </dgm:pt>
    <dgm:pt modelId="{7F684A12-F03E-4457-8A2C-EE73FCFE7A6C}" type="pres">
      <dgm:prSet presAssocID="{77E49CFA-553E-4895-883D-5F9D70EE2151}" presName="sp" presStyleCnt="0"/>
      <dgm:spPr/>
    </dgm:pt>
    <dgm:pt modelId="{422E056E-CA31-477A-88B0-DFEB5972BE43}" type="pres">
      <dgm:prSet presAssocID="{BC5FD654-22DF-436E-87C3-DC0279325FC6}" presName="linNode" presStyleCnt="0"/>
      <dgm:spPr/>
    </dgm:pt>
    <dgm:pt modelId="{568CF2D6-0D3E-4077-9555-550468797043}" type="pres">
      <dgm:prSet presAssocID="{BC5FD654-22DF-436E-87C3-DC0279325FC6}" presName="parentText" presStyleLbl="node1" presStyleIdx="3" presStyleCnt="6">
        <dgm:presLayoutVars>
          <dgm:chMax val="1"/>
          <dgm:bulletEnabled val="1"/>
        </dgm:presLayoutVars>
      </dgm:prSet>
      <dgm:spPr/>
      <dgm:t>
        <a:bodyPr/>
        <a:lstStyle/>
        <a:p>
          <a:endParaRPr lang="en-IN"/>
        </a:p>
      </dgm:t>
    </dgm:pt>
    <dgm:pt modelId="{C4B4E697-D644-4BA1-B5A1-07AB242C85DB}" type="pres">
      <dgm:prSet presAssocID="{BC5FD654-22DF-436E-87C3-DC0279325FC6}" presName="descendantText" presStyleLbl="alignAccFollowNode1" presStyleIdx="3" presStyleCnt="6">
        <dgm:presLayoutVars>
          <dgm:bulletEnabled val="1"/>
        </dgm:presLayoutVars>
      </dgm:prSet>
      <dgm:spPr/>
      <dgm:t>
        <a:bodyPr/>
        <a:lstStyle/>
        <a:p>
          <a:endParaRPr lang="en-IN"/>
        </a:p>
      </dgm:t>
    </dgm:pt>
    <dgm:pt modelId="{1B4D7E8D-A06D-4D98-8CDD-67D2A3A27A18}" type="pres">
      <dgm:prSet presAssocID="{6E528B66-DF92-4C4E-BBFC-21234BB83FC4}" presName="sp" presStyleCnt="0"/>
      <dgm:spPr/>
    </dgm:pt>
    <dgm:pt modelId="{FA818328-3F63-4EFA-9886-16B90FF05B04}" type="pres">
      <dgm:prSet presAssocID="{EDC271EB-AF31-4DAE-85BB-FD6ED6DACCDA}" presName="linNode" presStyleCnt="0"/>
      <dgm:spPr/>
    </dgm:pt>
    <dgm:pt modelId="{B168A287-6ADF-482A-9849-2FF1BE9FF7D3}" type="pres">
      <dgm:prSet presAssocID="{EDC271EB-AF31-4DAE-85BB-FD6ED6DACCDA}" presName="parentText" presStyleLbl="node1" presStyleIdx="4" presStyleCnt="6">
        <dgm:presLayoutVars>
          <dgm:chMax val="1"/>
          <dgm:bulletEnabled val="1"/>
        </dgm:presLayoutVars>
      </dgm:prSet>
      <dgm:spPr/>
      <dgm:t>
        <a:bodyPr/>
        <a:lstStyle/>
        <a:p>
          <a:endParaRPr lang="en-IN"/>
        </a:p>
      </dgm:t>
    </dgm:pt>
    <dgm:pt modelId="{FEBBA218-4397-4C19-ADB5-73108F5A8D15}" type="pres">
      <dgm:prSet presAssocID="{EDC271EB-AF31-4DAE-85BB-FD6ED6DACCDA}" presName="descendantText" presStyleLbl="alignAccFollowNode1" presStyleIdx="4" presStyleCnt="6">
        <dgm:presLayoutVars>
          <dgm:bulletEnabled val="1"/>
        </dgm:presLayoutVars>
      </dgm:prSet>
      <dgm:spPr/>
      <dgm:t>
        <a:bodyPr/>
        <a:lstStyle/>
        <a:p>
          <a:endParaRPr lang="en-IN"/>
        </a:p>
      </dgm:t>
    </dgm:pt>
    <dgm:pt modelId="{90FADE26-D9F9-49AE-A03A-4372BC5937B3}" type="pres">
      <dgm:prSet presAssocID="{6E399FAE-ED91-47DB-86C0-59ED659E82C5}" presName="sp" presStyleCnt="0"/>
      <dgm:spPr/>
    </dgm:pt>
    <dgm:pt modelId="{BED1AACB-D6BF-4719-B4AC-D32483451126}" type="pres">
      <dgm:prSet presAssocID="{BAF500CC-3923-48CA-B44E-4897228D0252}" presName="linNode" presStyleCnt="0"/>
      <dgm:spPr/>
    </dgm:pt>
    <dgm:pt modelId="{0E77B8FF-D9A5-44E3-B0A2-C586245B0A3C}" type="pres">
      <dgm:prSet presAssocID="{BAF500CC-3923-48CA-B44E-4897228D0252}" presName="parentText" presStyleLbl="node1" presStyleIdx="5" presStyleCnt="6">
        <dgm:presLayoutVars>
          <dgm:chMax val="1"/>
          <dgm:bulletEnabled val="1"/>
        </dgm:presLayoutVars>
      </dgm:prSet>
      <dgm:spPr/>
      <dgm:t>
        <a:bodyPr/>
        <a:lstStyle/>
        <a:p>
          <a:endParaRPr lang="en-IN"/>
        </a:p>
      </dgm:t>
    </dgm:pt>
    <dgm:pt modelId="{6AD43F93-86D5-4070-8BA3-20F4AE0BB8FC}" type="pres">
      <dgm:prSet presAssocID="{BAF500CC-3923-48CA-B44E-4897228D0252}" presName="descendantText" presStyleLbl="alignAccFollowNode1" presStyleIdx="5" presStyleCnt="6">
        <dgm:presLayoutVars>
          <dgm:bulletEnabled val="1"/>
        </dgm:presLayoutVars>
      </dgm:prSet>
      <dgm:spPr/>
      <dgm:t>
        <a:bodyPr/>
        <a:lstStyle/>
        <a:p>
          <a:endParaRPr lang="en-IN"/>
        </a:p>
      </dgm:t>
    </dgm:pt>
  </dgm:ptLst>
  <dgm:cxnLst>
    <dgm:cxn modelId="{510DE102-34C2-4578-8831-27EE66FC6559}" type="presOf" srcId="{BAF500CC-3923-48CA-B44E-4897228D0252}" destId="{0E77B8FF-D9A5-44E3-B0A2-C586245B0A3C}" srcOrd="0" destOrd="0" presId="urn:microsoft.com/office/officeart/2005/8/layout/vList5"/>
    <dgm:cxn modelId="{7FB1E0DE-A9DE-41A0-B109-16A206504244}" type="presOf" srcId="{8414F0AF-FEA4-437F-BC76-78CB04B744F3}" destId="{EA6D3045-D50F-42A3-8CEA-03344B7D1B3D}" srcOrd="0" destOrd="0" presId="urn:microsoft.com/office/officeart/2005/8/layout/vList5"/>
    <dgm:cxn modelId="{F6A37DB1-3A03-4F41-8F16-C76B3A00306D}" srcId="{BAF500CC-3923-48CA-B44E-4897228D0252}" destId="{ED24D223-8DDA-4DD8-AA55-FBEA2AB1C07D}" srcOrd="0" destOrd="0" parTransId="{37D3AFCB-2ABB-4372-A334-B48C1A115C36}" sibTransId="{D64640BD-3708-484C-A049-9CB2BE1D9B3B}"/>
    <dgm:cxn modelId="{2CA35DCF-69ED-4D90-8E66-13F77C851753}" srcId="{21FEF14B-D9E8-4CD0-B02C-8D1A5DC6C009}" destId="{BC5FD654-22DF-436E-87C3-DC0279325FC6}" srcOrd="3" destOrd="0" parTransId="{9480D41E-C66B-437D-B913-E6978085B7BE}" sibTransId="{6E528B66-DF92-4C4E-BBFC-21234BB83FC4}"/>
    <dgm:cxn modelId="{B9F14356-5227-4056-8215-EF719EC3EA9A}" srcId="{EDC271EB-AF31-4DAE-85BB-FD6ED6DACCDA}" destId="{9865C4F7-86CB-401C-ABED-6A0377DEEBBD}" srcOrd="0" destOrd="0" parTransId="{86ADF30C-88F3-4B0D-BCD7-7B0924CB0003}" sibTransId="{A9595AC1-6F1D-4CA5-AD4C-A1616ED10EF5}"/>
    <dgm:cxn modelId="{0ACC4145-A6DB-4C31-9E4C-92DBC593CEED}" srcId="{21FEF14B-D9E8-4CD0-B02C-8D1A5DC6C009}" destId="{7AE1467F-A674-4AE8-8613-76C571BACA91}" srcOrd="2" destOrd="0" parTransId="{21D5CA15-A667-4853-A8B3-69DBA7CAE08D}" sibTransId="{77E49CFA-553E-4895-883D-5F9D70EE2151}"/>
    <dgm:cxn modelId="{169280BA-5200-42BA-947C-2E72A2E0A5BE}" srcId="{BC43AADD-165D-4DEE-ACF7-AAE4BB476D83}" destId="{4C816D8B-8745-424C-B8BA-9CEED28AF3B3}" srcOrd="0" destOrd="0" parTransId="{0FACB677-38E2-4FF1-82D4-2E5E26730C4E}" sibTransId="{8CEC3ACA-2986-47B1-B192-38D16605C614}"/>
    <dgm:cxn modelId="{53C53DA1-3910-40DD-BBA0-517B95AEF261}" type="presOf" srcId="{7AE1467F-A674-4AE8-8613-76C571BACA91}" destId="{353531DA-7B42-496B-8306-30FC6C0CCBC7}" srcOrd="0" destOrd="0" presId="urn:microsoft.com/office/officeart/2005/8/layout/vList5"/>
    <dgm:cxn modelId="{DEED271C-4C0A-4635-BC80-13E4C7BF044D}" type="presOf" srcId="{BC5FD654-22DF-436E-87C3-DC0279325FC6}" destId="{568CF2D6-0D3E-4077-9555-550468797043}" srcOrd="0" destOrd="0" presId="urn:microsoft.com/office/officeart/2005/8/layout/vList5"/>
    <dgm:cxn modelId="{7DD09CDA-A8F3-4DC4-9B5E-77CB0C6E9005}" type="presOf" srcId="{ED24D223-8DDA-4DD8-AA55-FBEA2AB1C07D}" destId="{6AD43F93-86D5-4070-8BA3-20F4AE0BB8FC}" srcOrd="0" destOrd="0" presId="urn:microsoft.com/office/officeart/2005/8/layout/vList5"/>
    <dgm:cxn modelId="{948A5C47-F154-4250-99ED-782CD637A275}" srcId="{7AE1467F-A674-4AE8-8613-76C571BACA91}" destId="{8414F0AF-FEA4-437F-BC76-78CB04B744F3}" srcOrd="0" destOrd="0" parTransId="{4A3916A6-E992-45E0-A227-A24E8B69E17D}" sibTransId="{B6538029-D75D-430D-92FC-97D995AF16E7}"/>
    <dgm:cxn modelId="{C20FA496-C9C8-4FF2-9166-E4A2D02E745B}" type="presOf" srcId="{9865C4F7-86CB-401C-ABED-6A0377DEEBBD}" destId="{FEBBA218-4397-4C19-ADB5-73108F5A8D15}" srcOrd="0" destOrd="0" presId="urn:microsoft.com/office/officeart/2005/8/layout/vList5"/>
    <dgm:cxn modelId="{83DB73BE-2527-4F84-92DC-668DAF3BD71D}" srcId="{21FEF14B-D9E8-4CD0-B02C-8D1A5DC6C009}" destId="{BAF500CC-3923-48CA-B44E-4897228D0252}" srcOrd="5" destOrd="0" parTransId="{509245EE-4663-40C7-8F91-7E2EED6718E3}" sibTransId="{3F8EB18B-8462-4836-9FF3-B96EAB9BDB1F}"/>
    <dgm:cxn modelId="{835891DA-4A79-4074-A0C7-FC9CBFFFF3D9}" type="presOf" srcId="{EDC271EB-AF31-4DAE-85BB-FD6ED6DACCDA}" destId="{B168A287-6ADF-482A-9849-2FF1BE9FF7D3}" srcOrd="0" destOrd="0" presId="urn:microsoft.com/office/officeart/2005/8/layout/vList5"/>
    <dgm:cxn modelId="{108EE923-9B48-40B4-9521-D79157F33463}" srcId="{6CF24042-6898-42D5-B884-EC059CE8F901}" destId="{012CB409-97C5-47D5-8FB4-801264852438}" srcOrd="0" destOrd="0" parTransId="{0B5A2286-32DF-4432-B0B8-D4B734722287}" sibTransId="{DA341017-2E9E-4AE0-B961-709932F670EC}"/>
    <dgm:cxn modelId="{889C2411-828B-4843-9309-39ABAB367D5C}" type="presOf" srcId="{4C816D8B-8745-424C-B8BA-9CEED28AF3B3}" destId="{56EB4190-9D77-4534-8176-82998624A6F5}" srcOrd="0" destOrd="0" presId="urn:microsoft.com/office/officeart/2005/8/layout/vList5"/>
    <dgm:cxn modelId="{91E439E4-DF81-49AE-A1E9-84BBF223A72B}" type="presOf" srcId="{BC43AADD-165D-4DEE-ACF7-AAE4BB476D83}" destId="{4CCB300C-AB90-4309-824F-C8F859ECFB51}" srcOrd="0" destOrd="0" presId="urn:microsoft.com/office/officeart/2005/8/layout/vList5"/>
    <dgm:cxn modelId="{3244BB3D-3478-4836-9296-EF5D42EC2B02}" srcId="{21FEF14B-D9E8-4CD0-B02C-8D1A5DC6C009}" destId="{6CF24042-6898-42D5-B884-EC059CE8F901}" srcOrd="0" destOrd="0" parTransId="{E7EC647D-54B2-4F34-9996-7AE95BED42B2}" sibTransId="{7E60B60B-119E-4076-BC74-5167B8505826}"/>
    <dgm:cxn modelId="{5ADB7B29-FE43-4822-8F1A-6D2DE681FDD0}" type="presOf" srcId="{21FEF14B-D9E8-4CD0-B02C-8D1A5DC6C009}" destId="{4B6BA10F-DECA-4BF5-A5CA-501AF40A2407}" srcOrd="0" destOrd="0" presId="urn:microsoft.com/office/officeart/2005/8/layout/vList5"/>
    <dgm:cxn modelId="{AA73FCFA-5783-4ACA-8808-CDE004367D19}" type="presOf" srcId="{D41C3AB2-CEB8-4CB1-8231-738420A6C5CA}" destId="{C4B4E697-D644-4BA1-B5A1-07AB242C85DB}" srcOrd="0" destOrd="0" presId="urn:microsoft.com/office/officeart/2005/8/layout/vList5"/>
    <dgm:cxn modelId="{EF6B71BE-8202-46CA-A6E2-B8B5614503A2}" srcId="{21FEF14B-D9E8-4CD0-B02C-8D1A5DC6C009}" destId="{BC43AADD-165D-4DEE-ACF7-AAE4BB476D83}" srcOrd="1" destOrd="0" parTransId="{6C8C8373-5ACB-4A28-B658-BE3037B3EFE9}" sibTransId="{A94F29E3-4566-4F51-8175-46C17F61870D}"/>
    <dgm:cxn modelId="{9E52AAAD-905A-4AB4-AA09-C5F44998DCC5}" type="presOf" srcId="{6CF24042-6898-42D5-B884-EC059CE8F901}" destId="{E80E0DFB-4210-40B0-8967-F8632A379F48}" srcOrd="0" destOrd="0" presId="urn:microsoft.com/office/officeart/2005/8/layout/vList5"/>
    <dgm:cxn modelId="{37CBF9BA-6B74-448F-9E20-3DD17954BBF9}" srcId="{21FEF14B-D9E8-4CD0-B02C-8D1A5DC6C009}" destId="{EDC271EB-AF31-4DAE-85BB-FD6ED6DACCDA}" srcOrd="4" destOrd="0" parTransId="{61844A92-8F65-4C5F-86F8-4FE4684508DE}" sibTransId="{6E399FAE-ED91-47DB-86C0-59ED659E82C5}"/>
    <dgm:cxn modelId="{81EA4C75-DC0A-405E-96FA-FB35BC7F31AB}" type="presOf" srcId="{012CB409-97C5-47D5-8FB4-801264852438}" destId="{1A0EE91C-EBCC-47BC-AFC6-178A007F5754}" srcOrd="0" destOrd="0" presId="urn:microsoft.com/office/officeart/2005/8/layout/vList5"/>
    <dgm:cxn modelId="{3B238CB3-A21F-4CE7-B925-193DCAC7E10E}" srcId="{BC5FD654-22DF-436E-87C3-DC0279325FC6}" destId="{D41C3AB2-CEB8-4CB1-8231-738420A6C5CA}" srcOrd="0" destOrd="0" parTransId="{4B2F5758-8A87-447F-8D0D-00EAF1BE8546}" sibTransId="{011DF589-474E-4B81-86EA-7958E363F027}"/>
    <dgm:cxn modelId="{D2318632-D776-4BBA-BEB7-6958EBBA72EC}" type="presParOf" srcId="{4B6BA10F-DECA-4BF5-A5CA-501AF40A2407}" destId="{E0425961-EB33-4780-AA75-E34D83D1C02B}" srcOrd="0" destOrd="0" presId="urn:microsoft.com/office/officeart/2005/8/layout/vList5"/>
    <dgm:cxn modelId="{AE0D0063-8E67-4025-A200-B015492325EC}" type="presParOf" srcId="{E0425961-EB33-4780-AA75-E34D83D1C02B}" destId="{E80E0DFB-4210-40B0-8967-F8632A379F48}" srcOrd="0" destOrd="0" presId="urn:microsoft.com/office/officeart/2005/8/layout/vList5"/>
    <dgm:cxn modelId="{80AE2FE4-9F6E-4F21-A1D4-F814DACB21B0}" type="presParOf" srcId="{E0425961-EB33-4780-AA75-E34D83D1C02B}" destId="{1A0EE91C-EBCC-47BC-AFC6-178A007F5754}" srcOrd="1" destOrd="0" presId="urn:microsoft.com/office/officeart/2005/8/layout/vList5"/>
    <dgm:cxn modelId="{4EB0A2D6-0818-4725-AB6C-067CF1AFA030}" type="presParOf" srcId="{4B6BA10F-DECA-4BF5-A5CA-501AF40A2407}" destId="{8D412810-1D89-4D3B-8AF9-0F49FCA6EBEF}" srcOrd="1" destOrd="0" presId="urn:microsoft.com/office/officeart/2005/8/layout/vList5"/>
    <dgm:cxn modelId="{C0D76B83-4C5B-405C-8CDF-957F04BD808D}" type="presParOf" srcId="{4B6BA10F-DECA-4BF5-A5CA-501AF40A2407}" destId="{4CCB230F-043C-4F57-9480-7DB4D822C850}" srcOrd="2" destOrd="0" presId="urn:microsoft.com/office/officeart/2005/8/layout/vList5"/>
    <dgm:cxn modelId="{D5453590-981B-42C3-AAC4-2F99D191FA4F}" type="presParOf" srcId="{4CCB230F-043C-4F57-9480-7DB4D822C850}" destId="{4CCB300C-AB90-4309-824F-C8F859ECFB51}" srcOrd="0" destOrd="0" presId="urn:microsoft.com/office/officeart/2005/8/layout/vList5"/>
    <dgm:cxn modelId="{3E7E4B92-69BC-4C62-8B90-3A825B6DDB81}" type="presParOf" srcId="{4CCB230F-043C-4F57-9480-7DB4D822C850}" destId="{56EB4190-9D77-4534-8176-82998624A6F5}" srcOrd="1" destOrd="0" presId="urn:microsoft.com/office/officeart/2005/8/layout/vList5"/>
    <dgm:cxn modelId="{EE790A35-8355-42E2-90B9-1EC5D1D1DD31}" type="presParOf" srcId="{4B6BA10F-DECA-4BF5-A5CA-501AF40A2407}" destId="{6B52C586-9B76-4A50-A22F-F264FE11DF93}" srcOrd="3" destOrd="0" presId="urn:microsoft.com/office/officeart/2005/8/layout/vList5"/>
    <dgm:cxn modelId="{63AF1EF9-F75D-43C4-A0C4-89EEDA5EE0AE}" type="presParOf" srcId="{4B6BA10F-DECA-4BF5-A5CA-501AF40A2407}" destId="{8223E81D-3AE7-416F-AC8F-E1FD0E90C646}" srcOrd="4" destOrd="0" presId="urn:microsoft.com/office/officeart/2005/8/layout/vList5"/>
    <dgm:cxn modelId="{48039A83-7C0A-49DA-B21E-D84AD823C852}" type="presParOf" srcId="{8223E81D-3AE7-416F-AC8F-E1FD0E90C646}" destId="{353531DA-7B42-496B-8306-30FC6C0CCBC7}" srcOrd="0" destOrd="0" presId="urn:microsoft.com/office/officeart/2005/8/layout/vList5"/>
    <dgm:cxn modelId="{2D194E8B-C5B5-4CA9-8EC1-AF736CF908A4}" type="presParOf" srcId="{8223E81D-3AE7-416F-AC8F-E1FD0E90C646}" destId="{EA6D3045-D50F-42A3-8CEA-03344B7D1B3D}" srcOrd="1" destOrd="0" presId="urn:microsoft.com/office/officeart/2005/8/layout/vList5"/>
    <dgm:cxn modelId="{D4AD8857-02CF-40D9-ABDB-D8FCCCA2020B}" type="presParOf" srcId="{4B6BA10F-DECA-4BF5-A5CA-501AF40A2407}" destId="{7F684A12-F03E-4457-8A2C-EE73FCFE7A6C}" srcOrd="5" destOrd="0" presId="urn:microsoft.com/office/officeart/2005/8/layout/vList5"/>
    <dgm:cxn modelId="{DEBE8EFE-4EB9-48D4-B825-707D16D5519B}" type="presParOf" srcId="{4B6BA10F-DECA-4BF5-A5CA-501AF40A2407}" destId="{422E056E-CA31-477A-88B0-DFEB5972BE43}" srcOrd="6" destOrd="0" presId="urn:microsoft.com/office/officeart/2005/8/layout/vList5"/>
    <dgm:cxn modelId="{D2DE0625-A2F4-43FA-A445-2E4AC4103632}" type="presParOf" srcId="{422E056E-CA31-477A-88B0-DFEB5972BE43}" destId="{568CF2D6-0D3E-4077-9555-550468797043}" srcOrd="0" destOrd="0" presId="urn:microsoft.com/office/officeart/2005/8/layout/vList5"/>
    <dgm:cxn modelId="{82980CCA-C8BB-48C1-86AF-95CED2A0A6A6}" type="presParOf" srcId="{422E056E-CA31-477A-88B0-DFEB5972BE43}" destId="{C4B4E697-D644-4BA1-B5A1-07AB242C85DB}" srcOrd="1" destOrd="0" presId="urn:microsoft.com/office/officeart/2005/8/layout/vList5"/>
    <dgm:cxn modelId="{9B5D2544-6FEF-4077-B44A-75EB4A2CD4F7}" type="presParOf" srcId="{4B6BA10F-DECA-4BF5-A5CA-501AF40A2407}" destId="{1B4D7E8D-A06D-4D98-8CDD-67D2A3A27A18}" srcOrd="7" destOrd="0" presId="urn:microsoft.com/office/officeart/2005/8/layout/vList5"/>
    <dgm:cxn modelId="{20E85FDE-D4AC-4E09-89C0-B813BED843C4}" type="presParOf" srcId="{4B6BA10F-DECA-4BF5-A5CA-501AF40A2407}" destId="{FA818328-3F63-4EFA-9886-16B90FF05B04}" srcOrd="8" destOrd="0" presId="urn:microsoft.com/office/officeart/2005/8/layout/vList5"/>
    <dgm:cxn modelId="{EE0D9902-F507-44AC-B2D5-22DB5E05942F}" type="presParOf" srcId="{FA818328-3F63-4EFA-9886-16B90FF05B04}" destId="{B168A287-6ADF-482A-9849-2FF1BE9FF7D3}" srcOrd="0" destOrd="0" presId="urn:microsoft.com/office/officeart/2005/8/layout/vList5"/>
    <dgm:cxn modelId="{91CA2B51-F2C3-422B-9591-791A314EDD05}" type="presParOf" srcId="{FA818328-3F63-4EFA-9886-16B90FF05B04}" destId="{FEBBA218-4397-4C19-ADB5-73108F5A8D15}" srcOrd="1" destOrd="0" presId="urn:microsoft.com/office/officeart/2005/8/layout/vList5"/>
    <dgm:cxn modelId="{D5FF36B2-D827-49D4-9C7C-F3CDE2FE7BB7}" type="presParOf" srcId="{4B6BA10F-DECA-4BF5-A5CA-501AF40A2407}" destId="{90FADE26-D9F9-49AE-A03A-4372BC5937B3}" srcOrd="9" destOrd="0" presId="urn:microsoft.com/office/officeart/2005/8/layout/vList5"/>
    <dgm:cxn modelId="{BFCFB8E5-487B-483A-B62B-B4DFD5443778}" type="presParOf" srcId="{4B6BA10F-DECA-4BF5-A5CA-501AF40A2407}" destId="{BED1AACB-D6BF-4719-B4AC-D32483451126}" srcOrd="10" destOrd="0" presId="urn:microsoft.com/office/officeart/2005/8/layout/vList5"/>
    <dgm:cxn modelId="{33B43B41-1249-4E02-A01F-888325C6C02C}" type="presParOf" srcId="{BED1AACB-D6BF-4719-B4AC-D32483451126}" destId="{0E77B8FF-D9A5-44E3-B0A2-C586245B0A3C}" srcOrd="0" destOrd="0" presId="urn:microsoft.com/office/officeart/2005/8/layout/vList5"/>
    <dgm:cxn modelId="{E103E06C-0FB6-4C94-B555-F0931DCE06A0}" type="presParOf" srcId="{BED1AACB-D6BF-4719-B4AC-D32483451126}" destId="{6AD43F93-86D5-4070-8BA3-20F4AE0BB8F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BFE57-F550-4B30-953B-8CDB8E4A9AE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220CEB-DF8D-45C0-86B4-4417E8411ED9}">
      <dgm:prSet/>
      <dgm:spPr/>
      <dgm:t>
        <a:bodyPr/>
        <a:lstStyle/>
        <a:p>
          <a:pPr algn="just">
            <a:defRPr cap="all"/>
          </a:pPr>
          <a:r>
            <a:rPr lang="en-US" b="1" i="0" dirty="0"/>
            <a:t>Location Matters:</a:t>
          </a:r>
          <a:r>
            <a:rPr lang="en-US" b="0" i="0" dirty="0"/>
            <a:t> Zip codes like 43017, 45174, and 46256 hold the highest average selling prices, indicating desirable and potentially expensive real estate markets.</a:t>
          </a:r>
          <a:endParaRPr lang="en-US" dirty="0"/>
        </a:p>
      </dgm:t>
    </dgm:pt>
    <dgm:pt modelId="{521ECD6B-2185-40EC-A061-0FC55F67D678}" type="parTrans" cxnId="{0374CF4D-FDCD-47B2-8961-F80E76F0FD98}">
      <dgm:prSet/>
      <dgm:spPr/>
      <dgm:t>
        <a:bodyPr/>
        <a:lstStyle/>
        <a:p>
          <a:endParaRPr lang="en-US"/>
        </a:p>
      </dgm:t>
    </dgm:pt>
    <dgm:pt modelId="{D72A1CDE-E2C2-407A-A786-217309D41A31}" type="sibTrans" cxnId="{0374CF4D-FDCD-47B2-8961-F80E76F0FD98}">
      <dgm:prSet/>
      <dgm:spPr/>
      <dgm:t>
        <a:bodyPr/>
        <a:lstStyle/>
        <a:p>
          <a:endParaRPr lang="en-US"/>
        </a:p>
      </dgm:t>
    </dgm:pt>
    <dgm:pt modelId="{3631D979-162B-41F9-92A0-DA1891A0769F}">
      <dgm:prSet/>
      <dgm:spPr/>
      <dgm:t>
        <a:bodyPr/>
        <a:lstStyle/>
        <a:p>
          <a:pPr algn="just">
            <a:defRPr cap="all"/>
          </a:pPr>
          <a:r>
            <a:rPr lang="en-US" b="1" i="0" dirty="0"/>
            <a:t>Diverse Market:</a:t>
          </a:r>
          <a:r>
            <a:rPr lang="en-US" b="0" i="0" dirty="0"/>
            <a:t> There's a significant disparity in average selling prices across different zip codes, suggesting a range of housing types and affordability levels within your data.</a:t>
          </a:r>
          <a:endParaRPr lang="en-US" dirty="0"/>
        </a:p>
      </dgm:t>
    </dgm:pt>
    <dgm:pt modelId="{3DF1821E-4EE2-47A4-94AB-CA9816EBA264}" type="parTrans" cxnId="{FFDEFA4A-CB65-407F-8B1C-E52253557427}">
      <dgm:prSet/>
      <dgm:spPr/>
      <dgm:t>
        <a:bodyPr/>
        <a:lstStyle/>
        <a:p>
          <a:endParaRPr lang="en-US"/>
        </a:p>
      </dgm:t>
    </dgm:pt>
    <dgm:pt modelId="{E90F26E5-8CE1-449F-98EA-F06A4E1AFF7E}" type="sibTrans" cxnId="{FFDEFA4A-CB65-407F-8B1C-E52253557427}">
      <dgm:prSet/>
      <dgm:spPr/>
      <dgm:t>
        <a:bodyPr/>
        <a:lstStyle/>
        <a:p>
          <a:endParaRPr lang="en-US"/>
        </a:p>
      </dgm:t>
    </dgm:pt>
    <dgm:pt modelId="{760D7F08-5CF3-4947-9825-BC4A80FA27F8}">
      <dgm:prSet/>
      <dgm:spPr/>
      <dgm:t>
        <a:bodyPr/>
        <a:lstStyle/>
        <a:p>
          <a:pPr algn="just">
            <a:defRPr cap="all"/>
          </a:pPr>
          <a:r>
            <a:rPr lang="en-US" b="1" i="0" dirty="0"/>
            <a:t>Market Balance:</a:t>
          </a:r>
          <a:r>
            <a:rPr lang="en-US" b="0" i="0" dirty="0"/>
            <a:t> While zip codes like 45230, 45238, and 45220 represent areas with the most sales, the distribution across the top 10 is relatively balanced.</a:t>
          </a:r>
          <a:endParaRPr lang="en-US" dirty="0"/>
        </a:p>
      </dgm:t>
    </dgm:pt>
    <dgm:pt modelId="{2F3E522D-93C5-4698-8D9D-311EF17F0893}" type="parTrans" cxnId="{6AC47B2F-516E-4293-9633-99C35BB487D2}">
      <dgm:prSet/>
      <dgm:spPr/>
      <dgm:t>
        <a:bodyPr/>
        <a:lstStyle/>
        <a:p>
          <a:endParaRPr lang="en-US"/>
        </a:p>
      </dgm:t>
    </dgm:pt>
    <dgm:pt modelId="{3855CAAF-CD30-449D-9A24-F441C377DF02}" type="sibTrans" cxnId="{6AC47B2F-516E-4293-9633-99C35BB487D2}">
      <dgm:prSet/>
      <dgm:spPr/>
      <dgm:t>
        <a:bodyPr/>
        <a:lstStyle/>
        <a:p>
          <a:endParaRPr lang="en-US"/>
        </a:p>
      </dgm:t>
    </dgm:pt>
    <dgm:pt modelId="{8CA901EA-8567-4D55-B88C-0FF5B4A5451D}">
      <dgm:prSet/>
      <dgm:spPr/>
      <dgm:t>
        <a:bodyPr/>
        <a:lstStyle/>
        <a:p>
          <a:pPr algn="just">
            <a:defRPr cap="all"/>
          </a:pPr>
          <a:r>
            <a:rPr lang="en-US" b="1" i="0" dirty="0"/>
            <a:t>Price Influencers:</a:t>
          </a:r>
          <a:r>
            <a:rPr lang="en-US" b="0" i="0" dirty="0"/>
            <a:t> Factors like the number of bedrooms, bathrooms, square footage, and parking spots generally show a positive correlation with selling price, with bedrooms and square footage potentially exerting the strongest influence.</a:t>
          </a:r>
          <a:endParaRPr lang="en-US" dirty="0"/>
        </a:p>
      </dgm:t>
    </dgm:pt>
    <dgm:pt modelId="{E4339F60-575C-4377-8402-76843AB343E8}" type="parTrans" cxnId="{E4E97121-E7AB-43FD-8FD0-21D54EEDB33F}">
      <dgm:prSet/>
      <dgm:spPr/>
      <dgm:t>
        <a:bodyPr/>
        <a:lstStyle/>
        <a:p>
          <a:endParaRPr lang="en-US"/>
        </a:p>
      </dgm:t>
    </dgm:pt>
    <dgm:pt modelId="{6E08A4BA-9C26-40C3-BFE1-E572224DC4B0}" type="sibTrans" cxnId="{E4E97121-E7AB-43FD-8FD0-21D54EEDB33F}">
      <dgm:prSet/>
      <dgm:spPr/>
      <dgm:t>
        <a:bodyPr/>
        <a:lstStyle/>
        <a:p>
          <a:endParaRPr lang="en-US"/>
        </a:p>
      </dgm:t>
    </dgm:pt>
    <dgm:pt modelId="{CBF6071E-5ECC-42AC-BA8A-A6AC02E93988}" type="pres">
      <dgm:prSet presAssocID="{64FBFE57-F550-4B30-953B-8CDB8E4A9AE4}" presName="root" presStyleCnt="0">
        <dgm:presLayoutVars>
          <dgm:dir/>
          <dgm:resizeHandles val="exact"/>
        </dgm:presLayoutVars>
      </dgm:prSet>
      <dgm:spPr/>
      <dgm:t>
        <a:bodyPr/>
        <a:lstStyle/>
        <a:p>
          <a:endParaRPr lang="en-IN"/>
        </a:p>
      </dgm:t>
    </dgm:pt>
    <dgm:pt modelId="{808BEC78-5752-4E9D-A3D5-446DA398E82B}" type="pres">
      <dgm:prSet presAssocID="{FE220CEB-DF8D-45C0-86B4-4417E8411ED9}" presName="compNode" presStyleCnt="0"/>
      <dgm:spPr/>
    </dgm:pt>
    <dgm:pt modelId="{AA76C609-9BFB-47F6-BBBE-F351113757D3}" type="pres">
      <dgm:prSet presAssocID="{FE220CEB-DF8D-45C0-86B4-4417E8411ED9}" presName="iconBgRect" presStyleLbl="bgShp" presStyleIdx="0" presStyleCnt="4"/>
      <dgm:spPr/>
    </dgm:pt>
    <dgm:pt modelId="{C1E74502-4DF1-4B9D-AFFC-CB1C0529F7DF}" type="pres">
      <dgm:prSet presAssocID="{FE220CEB-DF8D-45C0-86B4-4417E8411ED9}"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Suburban scene"/>
        </a:ext>
      </dgm:extLst>
    </dgm:pt>
    <dgm:pt modelId="{074BF602-4EB3-4042-A14D-9AA57515408F}" type="pres">
      <dgm:prSet presAssocID="{FE220CEB-DF8D-45C0-86B4-4417E8411ED9}" presName="spaceRect" presStyleCnt="0"/>
      <dgm:spPr/>
    </dgm:pt>
    <dgm:pt modelId="{A1D74C9E-63CD-43D3-8030-2F723A66DE35}" type="pres">
      <dgm:prSet presAssocID="{FE220CEB-DF8D-45C0-86B4-4417E8411ED9}" presName="textRect" presStyleLbl="revTx" presStyleIdx="0" presStyleCnt="4">
        <dgm:presLayoutVars>
          <dgm:chMax val="1"/>
          <dgm:chPref val="1"/>
        </dgm:presLayoutVars>
      </dgm:prSet>
      <dgm:spPr/>
      <dgm:t>
        <a:bodyPr/>
        <a:lstStyle/>
        <a:p>
          <a:endParaRPr lang="en-IN"/>
        </a:p>
      </dgm:t>
    </dgm:pt>
    <dgm:pt modelId="{0E377B1E-67A1-4707-8C2C-393B6CD6E241}" type="pres">
      <dgm:prSet presAssocID="{D72A1CDE-E2C2-407A-A786-217309D41A31}" presName="sibTrans" presStyleCnt="0"/>
      <dgm:spPr/>
    </dgm:pt>
    <dgm:pt modelId="{38521B2C-1B4C-49DE-B669-726795C0FF8B}" type="pres">
      <dgm:prSet presAssocID="{3631D979-162B-41F9-92A0-DA1891A0769F}" presName="compNode" presStyleCnt="0"/>
      <dgm:spPr/>
    </dgm:pt>
    <dgm:pt modelId="{FBCA6BA2-8616-4E84-A9E2-91BB4925370D}" type="pres">
      <dgm:prSet presAssocID="{3631D979-162B-41F9-92A0-DA1891A0769F}" presName="iconBgRect" presStyleLbl="bgShp" presStyleIdx="1" presStyleCnt="4"/>
      <dgm:spPr/>
    </dgm:pt>
    <dgm:pt modelId="{AAA951FD-5CD8-48B5-B591-4983C2E1C388}" type="pres">
      <dgm:prSet presAssocID="{3631D979-162B-41F9-92A0-DA1891A0769F}"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House"/>
        </a:ext>
      </dgm:extLst>
    </dgm:pt>
    <dgm:pt modelId="{4A69B7A7-C0A8-4F16-82D3-BEC47CAEE948}" type="pres">
      <dgm:prSet presAssocID="{3631D979-162B-41F9-92A0-DA1891A0769F}" presName="spaceRect" presStyleCnt="0"/>
      <dgm:spPr/>
    </dgm:pt>
    <dgm:pt modelId="{90D1D094-F7F3-40C1-8F2F-F99ADE5D13D6}" type="pres">
      <dgm:prSet presAssocID="{3631D979-162B-41F9-92A0-DA1891A0769F}" presName="textRect" presStyleLbl="revTx" presStyleIdx="1" presStyleCnt="4">
        <dgm:presLayoutVars>
          <dgm:chMax val="1"/>
          <dgm:chPref val="1"/>
        </dgm:presLayoutVars>
      </dgm:prSet>
      <dgm:spPr/>
      <dgm:t>
        <a:bodyPr/>
        <a:lstStyle/>
        <a:p>
          <a:endParaRPr lang="en-IN"/>
        </a:p>
      </dgm:t>
    </dgm:pt>
    <dgm:pt modelId="{63A16506-A0C3-4B41-B37F-79521B076380}" type="pres">
      <dgm:prSet presAssocID="{E90F26E5-8CE1-449F-98EA-F06A4E1AFF7E}" presName="sibTrans" presStyleCnt="0"/>
      <dgm:spPr/>
    </dgm:pt>
    <dgm:pt modelId="{C052CF22-A36B-4DF7-93C4-73C8394C20E9}" type="pres">
      <dgm:prSet presAssocID="{760D7F08-5CF3-4947-9825-BC4A80FA27F8}" presName="compNode" presStyleCnt="0"/>
      <dgm:spPr/>
    </dgm:pt>
    <dgm:pt modelId="{DC1A0D34-4FD7-438D-9047-B0659AE0FDFF}" type="pres">
      <dgm:prSet presAssocID="{760D7F08-5CF3-4947-9825-BC4A80FA27F8}" presName="iconBgRect" presStyleLbl="bgShp" presStyleIdx="2" presStyleCnt="4"/>
      <dgm:spPr/>
    </dgm:pt>
    <dgm:pt modelId="{112CAC73-90BE-42DD-8D0C-A4FA549FA6DA}" type="pres">
      <dgm:prSet presAssocID="{760D7F08-5CF3-4947-9825-BC4A80FA27F8}"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Dollar"/>
        </a:ext>
      </dgm:extLst>
    </dgm:pt>
    <dgm:pt modelId="{BB318288-B0B8-43BE-896D-651520E9FE67}" type="pres">
      <dgm:prSet presAssocID="{760D7F08-5CF3-4947-9825-BC4A80FA27F8}" presName="spaceRect" presStyleCnt="0"/>
      <dgm:spPr/>
    </dgm:pt>
    <dgm:pt modelId="{79B84797-6DC1-49CF-B973-B30A137B8D94}" type="pres">
      <dgm:prSet presAssocID="{760D7F08-5CF3-4947-9825-BC4A80FA27F8}" presName="textRect" presStyleLbl="revTx" presStyleIdx="2" presStyleCnt="4">
        <dgm:presLayoutVars>
          <dgm:chMax val="1"/>
          <dgm:chPref val="1"/>
        </dgm:presLayoutVars>
      </dgm:prSet>
      <dgm:spPr/>
      <dgm:t>
        <a:bodyPr/>
        <a:lstStyle/>
        <a:p>
          <a:endParaRPr lang="en-IN"/>
        </a:p>
      </dgm:t>
    </dgm:pt>
    <dgm:pt modelId="{8388AF23-5037-4385-A37D-19F539FC94CA}" type="pres">
      <dgm:prSet presAssocID="{3855CAAF-CD30-449D-9A24-F441C377DF02}" presName="sibTrans" presStyleCnt="0"/>
      <dgm:spPr/>
    </dgm:pt>
    <dgm:pt modelId="{7F574DC9-4EEA-4291-9554-1D57358530BA}" type="pres">
      <dgm:prSet presAssocID="{8CA901EA-8567-4D55-B88C-0FF5B4A5451D}" presName="compNode" presStyleCnt="0"/>
      <dgm:spPr/>
    </dgm:pt>
    <dgm:pt modelId="{8ADC5515-FC1D-40DF-A0F2-4F6469AA94D2}" type="pres">
      <dgm:prSet presAssocID="{8CA901EA-8567-4D55-B88C-0FF5B4A5451D}" presName="iconBgRect" presStyleLbl="bgShp" presStyleIdx="3" presStyleCnt="4"/>
      <dgm:spPr/>
    </dgm:pt>
    <dgm:pt modelId="{536829F8-B2C2-48A7-A45E-28D29975D846}" type="pres">
      <dgm:prSet presAssocID="{8CA901EA-8567-4D55-B88C-0FF5B4A5451D}"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Marketing"/>
        </a:ext>
      </dgm:extLst>
    </dgm:pt>
    <dgm:pt modelId="{B8A22E8E-A6E1-48C3-9B9E-388A20119D8E}" type="pres">
      <dgm:prSet presAssocID="{8CA901EA-8567-4D55-B88C-0FF5B4A5451D}" presName="spaceRect" presStyleCnt="0"/>
      <dgm:spPr/>
    </dgm:pt>
    <dgm:pt modelId="{86BAB7E5-8915-4111-BB8D-92BDD0B52160}" type="pres">
      <dgm:prSet presAssocID="{8CA901EA-8567-4D55-B88C-0FF5B4A5451D}" presName="textRect" presStyleLbl="revTx" presStyleIdx="3" presStyleCnt="4">
        <dgm:presLayoutVars>
          <dgm:chMax val="1"/>
          <dgm:chPref val="1"/>
        </dgm:presLayoutVars>
      </dgm:prSet>
      <dgm:spPr/>
      <dgm:t>
        <a:bodyPr/>
        <a:lstStyle/>
        <a:p>
          <a:endParaRPr lang="en-IN"/>
        </a:p>
      </dgm:t>
    </dgm:pt>
  </dgm:ptLst>
  <dgm:cxnLst>
    <dgm:cxn modelId="{F646FC2F-5BB2-424A-8C66-ECDB84BBA487}" type="presOf" srcId="{8CA901EA-8567-4D55-B88C-0FF5B4A5451D}" destId="{86BAB7E5-8915-4111-BB8D-92BDD0B52160}" srcOrd="0" destOrd="0" presId="urn:microsoft.com/office/officeart/2018/5/layout/IconCircleLabelList"/>
    <dgm:cxn modelId="{FFDEFA4A-CB65-407F-8B1C-E52253557427}" srcId="{64FBFE57-F550-4B30-953B-8CDB8E4A9AE4}" destId="{3631D979-162B-41F9-92A0-DA1891A0769F}" srcOrd="1" destOrd="0" parTransId="{3DF1821E-4EE2-47A4-94AB-CA9816EBA264}" sibTransId="{E90F26E5-8CE1-449F-98EA-F06A4E1AFF7E}"/>
    <dgm:cxn modelId="{0374CF4D-FDCD-47B2-8961-F80E76F0FD98}" srcId="{64FBFE57-F550-4B30-953B-8CDB8E4A9AE4}" destId="{FE220CEB-DF8D-45C0-86B4-4417E8411ED9}" srcOrd="0" destOrd="0" parTransId="{521ECD6B-2185-40EC-A061-0FC55F67D678}" sibTransId="{D72A1CDE-E2C2-407A-A786-217309D41A31}"/>
    <dgm:cxn modelId="{A5017A25-A108-4758-B153-75FEF2E72538}" type="presOf" srcId="{64FBFE57-F550-4B30-953B-8CDB8E4A9AE4}" destId="{CBF6071E-5ECC-42AC-BA8A-A6AC02E93988}" srcOrd="0" destOrd="0" presId="urn:microsoft.com/office/officeart/2018/5/layout/IconCircleLabelList"/>
    <dgm:cxn modelId="{7F67CB2F-3123-4834-9200-2B04C196F2B6}" type="presOf" srcId="{FE220CEB-DF8D-45C0-86B4-4417E8411ED9}" destId="{A1D74C9E-63CD-43D3-8030-2F723A66DE35}" srcOrd="0" destOrd="0" presId="urn:microsoft.com/office/officeart/2018/5/layout/IconCircleLabelList"/>
    <dgm:cxn modelId="{1B2862F2-38D4-4AF8-A3F7-D4055F3CC0CF}" type="presOf" srcId="{3631D979-162B-41F9-92A0-DA1891A0769F}" destId="{90D1D094-F7F3-40C1-8F2F-F99ADE5D13D6}" srcOrd="0" destOrd="0" presId="urn:microsoft.com/office/officeart/2018/5/layout/IconCircleLabelList"/>
    <dgm:cxn modelId="{E4E97121-E7AB-43FD-8FD0-21D54EEDB33F}" srcId="{64FBFE57-F550-4B30-953B-8CDB8E4A9AE4}" destId="{8CA901EA-8567-4D55-B88C-0FF5B4A5451D}" srcOrd="3" destOrd="0" parTransId="{E4339F60-575C-4377-8402-76843AB343E8}" sibTransId="{6E08A4BA-9C26-40C3-BFE1-E572224DC4B0}"/>
    <dgm:cxn modelId="{47BE52B5-0027-40BB-BA4E-BA8BC4189083}" type="presOf" srcId="{760D7F08-5CF3-4947-9825-BC4A80FA27F8}" destId="{79B84797-6DC1-49CF-B973-B30A137B8D94}" srcOrd="0" destOrd="0" presId="urn:microsoft.com/office/officeart/2018/5/layout/IconCircleLabelList"/>
    <dgm:cxn modelId="{6AC47B2F-516E-4293-9633-99C35BB487D2}" srcId="{64FBFE57-F550-4B30-953B-8CDB8E4A9AE4}" destId="{760D7F08-5CF3-4947-9825-BC4A80FA27F8}" srcOrd="2" destOrd="0" parTransId="{2F3E522D-93C5-4698-8D9D-311EF17F0893}" sibTransId="{3855CAAF-CD30-449D-9A24-F441C377DF02}"/>
    <dgm:cxn modelId="{C7024F57-A5EA-4CB6-BE62-4FD5AE4C0C56}" type="presParOf" srcId="{CBF6071E-5ECC-42AC-BA8A-A6AC02E93988}" destId="{808BEC78-5752-4E9D-A3D5-446DA398E82B}" srcOrd="0" destOrd="0" presId="urn:microsoft.com/office/officeart/2018/5/layout/IconCircleLabelList"/>
    <dgm:cxn modelId="{BC22E031-40F0-476E-88B1-E0F0EA24A96A}" type="presParOf" srcId="{808BEC78-5752-4E9D-A3D5-446DA398E82B}" destId="{AA76C609-9BFB-47F6-BBBE-F351113757D3}" srcOrd="0" destOrd="0" presId="urn:microsoft.com/office/officeart/2018/5/layout/IconCircleLabelList"/>
    <dgm:cxn modelId="{C1188DFA-52A6-468F-BED9-001559F9B20E}" type="presParOf" srcId="{808BEC78-5752-4E9D-A3D5-446DA398E82B}" destId="{C1E74502-4DF1-4B9D-AFFC-CB1C0529F7DF}" srcOrd="1" destOrd="0" presId="urn:microsoft.com/office/officeart/2018/5/layout/IconCircleLabelList"/>
    <dgm:cxn modelId="{03375615-B0EB-488C-9188-D4D3F87183F6}" type="presParOf" srcId="{808BEC78-5752-4E9D-A3D5-446DA398E82B}" destId="{074BF602-4EB3-4042-A14D-9AA57515408F}" srcOrd="2" destOrd="0" presId="urn:microsoft.com/office/officeart/2018/5/layout/IconCircleLabelList"/>
    <dgm:cxn modelId="{7590197A-D4CE-4C7B-9D55-C20903336372}" type="presParOf" srcId="{808BEC78-5752-4E9D-A3D5-446DA398E82B}" destId="{A1D74C9E-63CD-43D3-8030-2F723A66DE35}" srcOrd="3" destOrd="0" presId="urn:microsoft.com/office/officeart/2018/5/layout/IconCircleLabelList"/>
    <dgm:cxn modelId="{098E0583-EDA7-426B-AFAB-6BD26003FB2F}" type="presParOf" srcId="{CBF6071E-5ECC-42AC-BA8A-A6AC02E93988}" destId="{0E377B1E-67A1-4707-8C2C-393B6CD6E241}" srcOrd="1" destOrd="0" presId="urn:microsoft.com/office/officeart/2018/5/layout/IconCircleLabelList"/>
    <dgm:cxn modelId="{6428CEA2-37EA-4EAA-892B-74264F36B225}" type="presParOf" srcId="{CBF6071E-5ECC-42AC-BA8A-A6AC02E93988}" destId="{38521B2C-1B4C-49DE-B669-726795C0FF8B}" srcOrd="2" destOrd="0" presId="urn:microsoft.com/office/officeart/2018/5/layout/IconCircleLabelList"/>
    <dgm:cxn modelId="{DB53F81E-6500-4827-A5B3-770AFE5FCC5D}" type="presParOf" srcId="{38521B2C-1B4C-49DE-B669-726795C0FF8B}" destId="{FBCA6BA2-8616-4E84-A9E2-91BB4925370D}" srcOrd="0" destOrd="0" presId="urn:microsoft.com/office/officeart/2018/5/layout/IconCircleLabelList"/>
    <dgm:cxn modelId="{F6295FB3-48F2-4E2F-B070-FEFBCCAFDE25}" type="presParOf" srcId="{38521B2C-1B4C-49DE-B669-726795C0FF8B}" destId="{AAA951FD-5CD8-48B5-B591-4983C2E1C388}" srcOrd="1" destOrd="0" presId="urn:microsoft.com/office/officeart/2018/5/layout/IconCircleLabelList"/>
    <dgm:cxn modelId="{44785506-A754-452A-B9CB-B802EE754D2E}" type="presParOf" srcId="{38521B2C-1B4C-49DE-B669-726795C0FF8B}" destId="{4A69B7A7-C0A8-4F16-82D3-BEC47CAEE948}" srcOrd="2" destOrd="0" presId="urn:microsoft.com/office/officeart/2018/5/layout/IconCircleLabelList"/>
    <dgm:cxn modelId="{BEE180E4-3581-4237-AFB2-BA34A773BBDF}" type="presParOf" srcId="{38521B2C-1B4C-49DE-B669-726795C0FF8B}" destId="{90D1D094-F7F3-40C1-8F2F-F99ADE5D13D6}" srcOrd="3" destOrd="0" presId="urn:microsoft.com/office/officeart/2018/5/layout/IconCircleLabelList"/>
    <dgm:cxn modelId="{284794D7-A801-476D-9220-A7BE24315CD7}" type="presParOf" srcId="{CBF6071E-5ECC-42AC-BA8A-A6AC02E93988}" destId="{63A16506-A0C3-4B41-B37F-79521B076380}" srcOrd="3" destOrd="0" presId="urn:microsoft.com/office/officeart/2018/5/layout/IconCircleLabelList"/>
    <dgm:cxn modelId="{967C15F9-1D93-43FA-BBEF-5078F75D543B}" type="presParOf" srcId="{CBF6071E-5ECC-42AC-BA8A-A6AC02E93988}" destId="{C052CF22-A36B-4DF7-93C4-73C8394C20E9}" srcOrd="4" destOrd="0" presId="urn:microsoft.com/office/officeart/2018/5/layout/IconCircleLabelList"/>
    <dgm:cxn modelId="{7CEBADBD-4095-47C8-8BFF-326C16959D5A}" type="presParOf" srcId="{C052CF22-A36B-4DF7-93C4-73C8394C20E9}" destId="{DC1A0D34-4FD7-438D-9047-B0659AE0FDFF}" srcOrd="0" destOrd="0" presId="urn:microsoft.com/office/officeart/2018/5/layout/IconCircleLabelList"/>
    <dgm:cxn modelId="{3E43A070-EB99-4869-B9C9-48FBC1836A4D}" type="presParOf" srcId="{C052CF22-A36B-4DF7-93C4-73C8394C20E9}" destId="{112CAC73-90BE-42DD-8D0C-A4FA549FA6DA}" srcOrd="1" destOrd="0" presId="urn:microsoft.com/office/officeart/2018/5/layout/IconCircleLabelList"/>
    <dgm:cxn modelId="{643B6AA2-3318-41FE-8AF3-BACB964CA791}" type="presParOf" srcId="{C052CF22-A36B-4DF7-93C4-73C8394C20E9}" destId="{BB318288-B0B8-43BE-896D-651520E9FE67}" srcOrd="2" destOrd="0" presId="urn:microsoft.com/office/officeart/2018/5/layout/IconCircleLabelList"/>
    <dgm:cxn modelId="{097DB6CC-CCA2-4274-BAA3-D6673BB309C5}" type="presParOf" srcId="{C052CF22-A36B-4DF7-93C4-73C8394C20E9}" destId="{79B84797-6DC1-49CF-B973-B30A137B8D94}" srcOrd="3" destOrd="0" presId="urn:microsoft.com/office/officeart/2018/5/layout/IconCircleLabelList"/>
    <dgm:cxn modelId="{88D2A490-30A3-45C3-B399-DCE22D002D64}" type="presParOf" srcId="{CBF6071E-5ECC-42AC-BA8A-A6AC02E93988}" destId="{8388AF23-5037-4385-A37D-19F539FC94CA}" srcOrd="5" destOrd="0" presId="urn:microsoft.com/office/officeart/2018/5/layout/IconCircleLabelList"/>
    <dgm:cxn modelId="{AD5E83B3-5C7A-46C5-9F8D-C5908410DB6F}" type="presParOf" srcId="{CBF6071E-5ECC-42AC-BA8A-A6AC02E93988}" destId="{7F574DC9-4EEA-4291-9554-1D57358530BA}" srcOrd="6" destOrd="0" presId="urn:microsoft.com/office/officeart/2018/5/layout/IconCircleLabelList"/>
    <dgm:cxn modelId="{A4F1ABFE-29DA-49CD-9E58-9230540E2FC4}" type="presParOf" srcId="{7F574DC9-4EEA-4291-9554-1D57358530BA}" destId="{8ADC5515-FC1D-40DF-A0F2-4F6469AA94D2}" srcOrd="0" destOrd="0" presId="urn:microsoft.com/office/officeart/2018/5/layout/IconCircleLabelList"/>
    <dgm:cxn modelId="{D6E9772F-7B05-4865-9D64-4F34106ADDC2}" type="presParOf" srcId="{7F574DC9-4EEA-4291-9554-1D57358530BA}" destId="{536829F8-B2C2-48A7-A45E-28D29975D846}" srcOrd="1" destOrd="0" presId="urn:microsoft.com/office/officeart/2018/5/layout/IconCircleLabelList"/>
    <dgm:cxn modelId="{EF35942D-4937-4537-AD3E-A576A963F611}" type="presParOf" srcId="{7F574DC9-4EEA-4291-9554-1D57358530BA}" destId="{B8A22E8E-A6E1-48C3-9B9E-388A20119D8E}" srcOrd="2" destOrd="0" presId="urn:microsoft.com/office/officeart/2018/5/layout/IconCircleLabelList"/>
    <dgm:cxn modelId="{A32159D8-B5D0-48F3-B14D-718EA6EE7DB1}" type="presParOf" srcId="{7F574DC9-4EEA-4291-9554-1D57358530BA}" destId="{86BAB7E5-8915-4111-BB8D-92BDD0B5216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3E9A2-334D-48B8-BD36-2FC9EC7FA5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88B6967-39F5-4C83-B910-1565CF925574}">
      <dgm:prSet/>
      <dgm:spPr/>
      <dgm:t>
        <a:bodyPr/>
        <a:lstStyle/>
        <a:p>
          <a:pPr algn="just">
            <a:defRPr cap="all"/>
          </a:pPr>
          <a:r>
            <a:rPr lang="en-US" b="1" i="0" dirty="0"/>
            <a:t>Parking and Price (Limited Data):</a:t>
          </a:r>
          <a:r>
            <a:rPr lang="en-US" b="0" i="0" dirty="0"/>
            <a:t> While a possible trend of increasing price with more parking spots exists, the data limitations (outliers) make it difficult to draw definitive conclusions.</a:t>
          </a:r>
          <a:endParaRPr lang="en-US" dirty="0"/>
        </a:p>
      </dgm:t>
    </dgm:pt>
    <dgm:pt modelId="{9832DF96-012F-4A2D-9135-6F1C251C1027}" type="parTrans" cxnId="{328BFE12-3784-4766-9D78-3C645E230A62}">
      <dgm:prSet/>
      <dgm:spPr/>
      <dgm:t>
        <a:bodyPr/>
        <a:lstStyle/>
        <a:p>
          <a:endParaRPr lang="en-US"/>
        </a:p>
      </dgm:t>
    </dgm:pt>
    <dgm:pt modelId="{8C38C050-82FA-4CB5-99A7-F75E7980E292}" type="sibTrans" cxnId="{328BFE12-3784-4766-9D78-3C645E230A62}">
      <dgm:prSet/>
      <dgm:spPr/>
      <dgm:t>
        <a:bodyPr/>
        <a:lstStyle/>
        <a:p>
          <a:endParaRPr lang="en-US"/>
        </a:p>
      </dgm:t>
    </dgm:pt>
    <dgm:pt modelId="{BAA18983-2D85-4400-AB1C-231B2B2F4F0D}">
      <dgm:prSet/>
      <dgm:spPr/>
      <dgm:t>
        <a:bodyPr/>
        <a:lstStyle/>
        <a:p>
          <a:pPr algn="just">
            <a:defRPr cap="all"/>
          </a:pPr>
          <a:r>
            <a:rPr lang="en-US" b="1" i="0" dirty="0"/>
            <a:t>Long-Term Growth:</a:t>
          </a:r>
          <a:r>
            <a:rPr lang="en-US" b="0" i="0" dirty="0"/>
            <a:t> Overall, average house prices appear to have increased from 1980 to 2030, although periods of fluctuation are also evident.</a:t>
          </a:r>
          <a:endParaRPr lang="en-US" dirty="0"/>
        </a:p>
      </dgm:t>
    </dgm:pt>
    <dgm:pt modelId="{4F9532AB-B1D4-4BBE-A958-9F6270D6E2CF}" type="parTrans" cxnId="{F180FC0F-28A7-4D8B-A8CA-C104FC059777}">
      <dgm:prSet/>
      <dgm:spPr/>
      <dgm:t>
        <a:bodyPr/>
        <a:lstStyle/>
        <a:p>
          <a:endParaRPr lang="en-US"/>
        </a:p>
      </dgm:t>
    </dgm:pt>
    <dgm:pt modelId="{9357B211-0D78-43D8-84AE-539F447DAEDA}" type="sibTrans" cxnId="{F180FC0F-28A7-4D8B-A8CA-C104FC059777}">
      <dgm:prSet/>
      <dgm:spPr/>
      <dgm:t>
        <a:bodyPr/>
        <a:lstStyle/>
        <a:p>
          <a:endParaRPr lang="en-US"/>
        </a:p>
      </dgm:t>
    </dgm:pt>
    <dgm:pt modelId="{5A6B39A8-201D-4B1A-AE87-77CF61E3F8BD}">
      <dgm:prSet/>
      <dgm:spPr/>
      <dgm:t>
        <a:bodyPr/>
        <a:lstStyle/>
        <a:p>
          <a:pPr algn="just">
            <a:defRPr cap="all"/>
          </a:pPr>
          <a:r>
            <a:rPr lang="en-US" b="1" i="0" dirty="0"/>
            <a:t>Beyond Square Footage:</a:t>
          </a:r>
          <a:r>
            <a:rPr lang="en-US" b="0" i="0" dirty="0"/>
            <a:t> While larger square footage generally correlates with higher prices, the data reveals significant variation, suggesting other factors like location and amenities also play a role.</a:t>
          </a:r>
          <a:endParaRPr lang="en-US" dirty="0"/>
        </a:p>
      </dgm:t>
    </dgm:pt>
    <dgm:pt modelId="{B634D46A-5D10-412F-9649-FC0F0D31EEEC}" type="parTrans" cxnId="{186F90D3-18A1-4235-B14E-56749F0E7B91}">
      <dgm:prSet/>
      <dgm:spPr/>
      <dgm:t>
        <a:bodyPr/>
        <a:lstStyle/>
        <a:p>
          <a:endParaRPr lang="en-US"/>
        </a:p>
      </dgm:t>
    </dgm:pt>
    <dgm:pt modelId="{79F75FDF-2D47-4596-861A-40DE2DE6549D}" type="sibTrans" cxnId="{186F90D3-18A1-4235-B14E-56749F0E7B91}">
      <dgm:prSet/>
      <dgm:spPr/>
      <dgm:t>
        <a:bodyPr/>
        <a:lstStyle/>
        <a:p>
          <a:endParaRPr lang="en-US"/>
        </a:p>
      </dgm:t>
    </dgm:pt>
    <dgm:pt modelId="{56EE81BA-1313-4285-9B7D-236997C68334}">
      <dgm:prSet/>
      <dgm:spPr/>
      <dgm:t>
        <a:bodyPr/>
        <a:lstStyle/>
        <a:p>
          <a:pPr algn="just">
            <a:defRPr cap="all"/>
          </a:pPr>
          <a:r>
            <a:rPr lang="en-US" b="1" i="0" dirty="0"/>
            <a:t>Market Fluctuations:</a:t>
          </a:r>
          <a:r>
            <a:rPr lang="en-US" b="0" i="0" dirty="0"/>
            <a:t> The year-over-year percentage changes in price show significant fluctuations, indicating periods of growth, decline, and stability within the Cincinnati housing market.</a:t>
          </a:r>
          <a:endParaRPr lang="en-US" dirty="0"/>
        </a:p>
      </dgm:t>
    </dgm:pt>
    <dgm:pt modelId="{FFEC5FC1-D4DE-42EE-8783-6D2E245B4AA5}" type="parTrans" cxnId="{AED16548-7037-4D49-8AEE-A305B38103BE}">
      <dgm:prSet/>
      <dgm:spPr/>
      <dgm:t>
        <a:bodyPr/>
        <a:lstStyle/>
        <a:p>
          <a:endParaRPr lang="en-US"/>
        </a:p>
      </dgm:t>
    </dgm:pt>
    <dgm:pt modelId="{B553438B-AEFA-4448-80BF-DE910B9C78C3}" type="sibTrans" cxnId="{AED16548-7037-4D49-8AEE-A305B38103BE}">
      <dgm:prSet/>
      <dgm:spPr/>
      <dgm:t>
        <a:bodyPr/>
        <a:lstStyle/>
        <a:p>
          <a:endParaRPr lang="en-US"/>
        </a:p>
      </dgm:t>
    </dgm:pt>
    <dgm:pt modelId="{AA0AC19B-A915-449A-A659-E24C5ECDB33B}" type="pres">
      <dgm:prSet presAssocID="{7F63E9A2-334D-48B8-BD36-2FC9EC7FA51C}" presName="root" presStyleCnt="0">
        <dgm:presLayoutVars>
          <dgm:dir/>
          <dgm:resizeHandles val="exact"/>
        </dgm:presLayoutVars>
      </dgm:prSet>
      <dgm:spPr/>
      <dgm:t>
        <a:bodyPr/>
        <a:lstStyle/>
        <a:p>
          <a:endParaRPr lang="en-IN"/>
        </a:p>
      </dgm:t>
    </dgm:pt>
    <dgm:pt modelId="{CCB9A47D-E2A0-4D74-8033-6EB379E44B68}" type="pres">
      <dgm:prSet presAssocID="{588B6967-39F5-4C83-B910-1565CF925574}" presName="compNode" presStyleCnt="0"/>
      <dgm:spPr/>
    </dgm:pt>
    <dgm:pt modelId="{CB76963E-8427-456D-94C6-FA1E37E43629}" type="pres">
      <dgm:prSet presAssocID="{588B6967-39F5-4C83-B910-1565CF925574}" presName="iconBgRect" presStyleLbl="bgShp" presStyleIdx="0" presStyleCnt="4"/>
      <dgm:spPr/>
    </dgm:pt>
    <dgm:pt modelId="{995491C9-DD84-4B7E-AC38-CFBB13AE5A65}" type="pres">
      <dgm:prSet presAssocID="{588B6967-39F5-4C83-B910-1565CF925574}"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ighway scene"/>
        </a:ext>
      </dgm:extLst>
    </dgm:pt>
    <dgm:pt modelId="{ECE10472-CA08-4950-AC14-A6FB1F4BE561}" type="pres">
      <dgm:prSet presAssocID="{588B6967-39F5-4C83-B910-1565CF925574}" presName="spaceRect" presStyleCnt="0"/>
      <dgm:spPr/>
    </dgm:pt>
    <dgm:pt modelId="{BB1B815C-FA67-4D88-97C1-F26CDC295C0A}" type="pres">
      <dgm:prSet presAssocID="{588B6967-39F5-4C83-B910-1565CF925574}" presName="textRect" presStyleLbl="revTx" presStyleIdx="0" presStyleCnt="4">
        <dgm:presLayoutVars>
          <dgm:chMax val="1"/>
          <dgm:chPref val="1"/>
        </dgm:presLayoutVars>
      </dgm:prSet>
      <dgm:spPr/>
      <dgm:t>
        <a:bodyPr/>
        <a:lstStyle/>
        <a:p>
          <a:endParaRPr lang="en-IN"/>
        </a:p>
      </dgm:t>
    </dgm:pt>
    <dgm:pt modelId="{4BA2FC61-633C-402C-BA73-76BF3018F76D}" type="pres">
      <dgm:prSet presAssocID="{8C38C050-82FA-4CB5-99A7-F75E7980E292}" presName="sibTrans" presStyleCnt="0"/>
      <dgm:spPr/>
    </dgm:pt>
    <dgm:pt modelId="{4DB912A1-80D6-41F1-8891-4B506DBA4680}" type="pres">
      <dgm:prSet presAssocID="{BAA18983-2D85-4400-AB1C-231B2B2F4F0D}" presName="compNode" presStyleCnt="0"/>
      <dgm:spPr/>
    </dgm:pt>
    <dgm:pt modelId="{78582DA6-E058-41A7-BD4D-536B6AC2A3B0}" type="pres">
      <dgm:prSet presAssocID="{BAA18983-2D85-4400-AB1C-231B2B2F4F0D}" presName="iconBgRect" presStyleLbl="bgShp" presStyleIdx="1" presStyleCnt="4"/>
      <dgm:spPr/>
    </dgm:pt>
    <dgm:pt modelId="{C76F344F-3D9B-4F9A-9F61-ADD5014CA086}" type="pres">
      <dgm:prSet presAssocID="{BAA18983-2D85-4400-AB1C-231B2B2F4F0D}"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Upward trend"/>
        </a:ext>
      </dgm:extLst>
    </dgm:pt>
    <dgm:pt modelId="{6A78E8F2-E1E8-4D4B-92D3-894407280C87}" type="pres">
      <dgm:prSet presAssocID="{BAA18983-2D85-4400-AB1C-231B2B2F4F0D}" presName="spaceRect" presStyleCnt="0"/>
      <dgm:spPr/>
    </dgm:pt>
    <dgm:pt modelId="{34496A20-2AE8-4D3A-BB09-918ECAADB7DA}" type="pres">
      <dgm:prSet presAssocID="{BAA18983-2D85-4400-AB1C-231B2B2F4F0D}" presName="textRect" presStyleLbl="revTx" presStyleIdx="1" presStyleCnt="4">
        <dgm:presLayoutVars>
          <dgm:chMax val="1"/>
          <dgm:chPref val="1"/>
        </dgm:presLayoutVars>
      </dgm:prSet>
      <dgm:spPr/>
      <dgm:t>
        <a:bodyPr/>
        <a:lstStyle/>
        <a:p>
          <a:endParaRPr lang="en-IN"/>
        </a:p>
      </dgm:t>
    </dgm:pt>
    <dgm:pt modelId="{565A6E9F-7042-4FCD-A1CF-AEDEDC261A60}" type="pres">
      <dgm:prSet presAssocID="{9357B211-0D78-43D8-84AE-539F447DAEDA}" presName="sibTrans" presStyleCnt="0"/>
      <dgm:spPr/>
    </dgm:pt>
    <dgm:pt modelId="{58D4B59F-BB19-4D67-9388-ABBE38D7BBDA}" type="pres">
      <dgm:prSet presAssocID="{5A6B39A8-201D-4B1A-AE87-77CF61E3F8BD}" presName="compNode" presStyleCnt="0"/>
      <dgm:spPr/>
    </dgm:pt>
    <dgm:pt modelId="{748C560F-22D0-470D-A768-49B8E28D4F45}" type="pres">
      <dgm:prSet presAssocID="{5A6B39A8-201D-4B1A-AE87-77CF61E3F8BD}" presName="iconBgRect" presStyleLbl="bgShp" presStyleIdx="2" presStyleCnt="4"/>
      <dgm:spPr/>
    </dgm:pt>
    <dgm:pt modelId="{7510BF10-0305-4B4F-AB3A-A33BB2E0C99C}" type="pres">
      <dgm:prSet presAssocID="{5A6B39A8-201D-4B1A-AE87-77CF61E3F8BD}"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Dollar"/>
        </a:ext>
      </dgm:extLst>
    </dgm:pt>
    <dgm:pt modelId="{8E5F6393-2C4E-4669-9EBD-173644F40650}" type="pres">
      <dgm:prSet presAssocID="{5A6B39A8-201D-4B1A-AE87-77CF61E3F8BD}" presName="spaceRect" presStyleCnt="0"/>
      <dgm:spPr/>
    </dgm:pt>
    <dgm:pt modelId="{CD258FDE-978D-465F-B2BD-467740FE3FEF}" type="pres">
      <dgm:prSet presAssocID="{5A6B39A8-201D-4B1A-AE87-77CF61E3F8BD}" presName="textRect" presStyleLbl="revTx" presStyleIdx="2" presStyleCnt="4">
        <dgm:presLayoutVars>
          <dgm:chMax val="1"/>
          <dgm:chPref val="1"/>
        </dgm:presLayoutVars>
      </dgm:prSet>
      <dgm:spPr/>
      <dgm:t>
        <a:bodyPr/>
        <a:lstStyle/>
        <a:p>
          <a:endParaRPr lang="en-IN"/>
        </a:p>
      </dgm:t>
    </dgm:pt>
    <dgm:pt modelId="{B076D89D-704C-44B1-B283-4812A4F317E5}" type="pres">
      <dgm:prSet presAssocID="{79F75FDF-2D47-4596-861A-40DE2DE6549D}" presName="sibTrans" presStyleCnt="0"/>
      <dgm:spPr/>
    </dgm:pt>
    <dgm:pt modelId="{68799ED1-51E8-4DB1-BAA3-3CF2DB6BA603}" type="pres">
      <dgm:prSet presAssocID="{56EE81BA-1313-4285-9B7D-236997C68334}" presName="compNode" presStyleCnt="0"/>
      <dgm:spPr/>
    </dgm:pt>
    <dgm:pt modelId="{4BA3E1BD-BC0E-41D5-A3F4-0CD3F1854DD3}" type="pres">
      <dgm:prSet presAssocID="{56EE81BA-1313-4285-9B7D-236997C68334}" presName="iconBgRect" presStyleLbl="bgShp" presStyleIdx="3" presStyleCnt="4"/>
      <dgm:spPr/>
    </dgm:pt>
    <dgm:pt modelId="{1194A553-9BEA-4BAA-9EE8-B931565A5EFF}" type="pres">
      <dgm:prSet presAssocID="{56EE81BA-1313-4285-9B7D-236997C68334}"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Business Growth"/>
        </a:ext>
      </dgm:extLst>
    </dgm:pt>
    <dgm:pt modelId="{AADEC057-1EB7-4BE5-A46B-E9205846147D}" type="pres">
      <dgm:prSet presAssocID="{56EE81BA-1313-4285-9B7D-236997C68334}" presName="spaceRect" presStyleCnt="0"/>
      <dgm:spPr/>
    </dgm:pt>
    <dgm:pt modelId="{0DD258A3-752B-48DF-A2EB-9AA746B59E2A}" type="pres">
      <dgm:prSet presAssocID="{56EE81BA-1313-4285-9B7D-236997C68334}" presName="textRect" presStyleLbl="revTx" presStyleIdx="3" presStyleCnt="4">
        <dgm:presLayoutVars>
          <dgm:chMax val="1"/>
          <dgm:chPref val="1"/>
        </dgm:presLayoutVars>
      </dgm:prSet>
      <dgm:spPr/>
      <dgm:t>
        <a:bodyPr/>
        <a:lstStyle/>
        <a:p>
          <a:endParaRPr lang="en-IN"/>
        </a:p>
      </dgm:t>
    </dgm:pt>
  </dgm:ptLst>
  <dgm:cxnLst>
    <dgm:cxn modelId="{5DBA11A4-8C95-4BF9-8526-D513B2D9BE22}" type="presOf" srcId="{588B6967-39F5-4C83-B910-1565CF925574}" destId="{BB1B815C-FA67-4D88-97C1-F26CDC295C0A}" srcOrd="0" destOrd="0" presId="urn:microsoft.com/office/officeart/2018/5/layout/IconCircleLabelList"/>
    <dgm:cxn modelId="{AED16548-7037-4D49-8AEE-A305B38103BE}" srcId="{7F63E9A2-334D-48B8-BD36-2FC9EC7FA51C}" destId="{56EE81BA-1313-4285-9B7D-236997C68334}" srcOrd="3" destOrd="0" parTransId="{FFEC5FC1-D4DE-42EE-8783-6D2E245B4AA5}" sibTransId="{B553438B-AEFA-4448-80BF-DE910B9C78C3}"/>
    <dgm:cxn modelId="{186F90D3-18A1-4235-B14E-56749F0E7B91}" srcId="{7F63E9A2-334D-48B8-BD36-2FC9EC7FA51C}" destId="{5A6B39A8-201D-4B1A-AE87-77CF61E3F8BD}" srcOrd="2" destOrd="0" parTransId="{B634D46A-5D10-412F-9649-FC0F0D31EEEC}" sibTransId="{79F75FDF-2D47-4596-861A-40DE2DE6549D}"/>
    <dgm:cxn modelId="{25382771-A3C6-48BE-BA87-4F951F56F981}" type="presOf" srcId="{BAA18983-2D85-4400-AB1C-231B2B2F4F0D}" destId="{34496A20-2AE8-4D3A-BB09-918ECAADB7DA}" srcOrd="0" destOrd="0" presId="urn:microsoft.com/office/officeart/2018/5/layout/IconCircleLabelList"/>
    <dgm:cxn modelId="{328BFE12-3784-4766-9D78-3C645E230A62}" srcId="{7F63E9A2-334D-48B8-BD36-2FC9EC7FA51C}" destId="{588B6967-39F5-4C83-B910-1565CF925574}" srcOrd="0" destOrd="0" parTransId="{9832DF96-012F-4A2D-9135-6F1C251C1027}" sibTransId="{8C38C050-82FA-4CB5-99A7-F75E7980E292}"/>
    <dgm:cxn modelId="{21F63582-4116-4724-862E-3E91A6D4C329}" type="presOf" srcId="{56EE81BA-1313-4285-9B7D-236997C68334}" destId="{0DD258A3-752B-48DF-A2EB-9AA746B59E2A}" srcOrd="0" destOrd="0" presId="urn:microsoft.com/office/officeart/2018/5/layout/IconCircleLabelList"/>
    <dgm:cxn modelId="{5993729D-E4DE-40B2-87F3-484A4BBDE542}" type="presOf" srcId="{5A6B39A8-201D-4B1A-AE87-77CF61E3F8BD}" destId="{CD258FDE-978D-465F-B2BD-467740FE3FEF}" srcOrd="0" destOrd="0" presId="urn:microsoft.com/office/officeart/2018/5/layout/IconCircleLabelList"/>
    <dgm:cxn modelId="{F180FC0F-28A7-4D8B-A8CA-C104FC059777}" srcId="{7F63E9A2-334D-48B8-BD36-2FC9EC7FA51C}" destId="{BAA18983-2D85-4400-AB1C-231B2B2F4F0D}" srcOrd="1" destOrd="0" parTransId="{4F9532AB-B1D4-4BBE-A958-9F6270D6E2CF}" sibTransId="{9357B211-0D78-43D8-84AE-539F447DAEDA}"/>
    <dgm:cxn modelId="{DD16F60E-EC4F-471D-81EE-7F8DDDB06C33}" type="presOf" srcId="{7F63E9A2-334D-48B8-BD36-2FC9EC7FA51C}" destId="{AA0AC19B-A915-449A-A659-E24C5ECDB33B}" srcOrd="0" destOrd="0" presId="urn:microsoft.com/office/officeart/2018/5/layout/IconCircleLabelList"/>
    <dgm:cxn modelId="{C62ABDF7-17DD-450C-80CA-30461D24E409}" type="presParOf" srcId="{AA0AC19B-A915-449A-A659-E24C5ECDB33B}" destId="{CCB9A47D-E2A0-4D74-8033-6EB379E44B68}" srcOrd="0" destOrd="0" presId="urn:microsoft.com/office/officeart/2018/5/layout/IconCircleLabelList"/>
    <dgm:cxn modelId="{0C04A15A-C393-40A7-99FC-79350323507D}" type="presParOf" srcId="{CCB9A47D-E2A0-4D74-8033-6EB379E44B68}" destId="{CB76963E-8427-456D-94C6-FA1E37E43629}" srcOrd="0" destOrd="0" presId="urn:microsoft.com/office/officeart/2018/5/layout/IconCircleLabelList"/>
    <dgm:cxn modelId="{09134F1B-1190-439E-B3FD-6F947FE09E93}" type="presParOf" srcId="{CCB9A47D-E2A0-4D74-8033-6EB379E44B68}" destId="{995491C9-DD84-4B7E-AC38-CFBB13AE5A65}" srcOrd="1" destOrd="0" presId="urn:microsoft.com/office/officeart/2018/5/layout/IconCircleLabelList"/>
    <dgm:cxn modelId="{A5F6A08F-B3D8-4626-9BB1-0DB653B6993B}" type="presParOf" srcId="{CCB9A47D-E2A0-4D74-8033-6EB379E44B68}" destId="{ECE10472-CA08-4950-AC14-A6FB1F4BE561}" srcOrd="2" destOrd="0" presId="urn:microsoft.com/office/officeart/2018/5/layout/IconCircleLabelList"/>
    <dgm:cxn modelId="{FE23671D-9E78-4088-8A73-DAD24A03030A}" type="presParOf" srcId="{CCB9A47D-E2A0-4D74-8033-6EB379E44B68}" destId="{BB1B815C-FA67-4D88-97C1-F26CDC295C0A}" srcOrd="3" destOrd="0" presId="urn:microsoft.com/office/officeart/2018/5/layout/IconCircleLabelList"/>
    <dgm:cxn modelId="{089B80D6-2735-419E-9AB2-525859E6F08F}" type="presParOf" srcId="{AA0AC19B-A915-449A-A659-E24C5ECDB33B}" destId="{4BA2FC61-633C-402C-BA73-76BF3018F76D}" srcOrd="1" destOrd="0" presId="urn:microsoft.com/office/officeart/2018/5/layout/IconCircleLabelList"/>
    <dgm:cxn modelId="{E8E51846-79A3-43D8-B9BD-9E0B1AA13058}" type="presParOf" srcId="{AA0AC19B-A915-449A-A659-E24C5ECDB33B}" destId="{4DB912A1-80D6-41F1-8891-4B506DBA4680}" srcOrd="2" destOrd="0" presId="urn:microsoft.com/office/officeart/2018/5/layout/IconCircleLabelList"/>
    <dgm:cxn modelId="{5C550313-3793-4C40-BC22-1BA9238C957F}" type="presParOf" srcId="{4DB912A1-80D6-41F1-8891-4B506DBA4680}" destId="{78582DA6-E058-41A7-BD4D-536B6AC2A3B0}" srcOrd="0" destOrd="0" presId="urn:microsoft.com/office/officeart/2018/5/layout/IconCircleLabelList"/>
    <dgm:cxn modelId="{8093ECB0-C962-481A-8D13-F1BBBC42050E}" type="presParOf" srcId="{4DB912A1-80D6-41F1-8891-4B506DBA4680}" destId="{C76F344F-3D9B-4F9A-9F61-ADD5014CA086}" srcOrd="1" destOrd="0" presId="urn:microsoft.com/office/officeart/2018/5/layout/IconCircleLabelList"/>
    <dgm:cxn modelId="{959ED9F2-BD4C-42D5-AFFE-170B68264CF0}" type="presParOf" srcId="{4DB912A1-80D6-41F1-8891-4B506DBA4680}" destId="{6A78E8F2-E1E8-4D4B-92D3-894407280C87}" srcOrd="2" destOrd="0" presId="urn:microsoft.com/office/officeart/2018/5/layout/IconCircleLabelList"/>
    <dgm:cxn modelId="{7E0589D5-4704-4059-883C-A5F9E6B91A59}" type="presParOf" srcId="{4DB912A1-80D6-41F1-8891-4B506DBA4680}" destId="{34496A20-2AE8-4D3A-BB09-918ECAADB7DA}" srcOrd="3" destOrd="0" presId="urn:microsoft.com/office/officeart/2018/5/layout/IconCircleLabelList"/>
    <dgm:cxn modelId="{11AC0023-6D08-49E2-BD49-E9BEB0671C25}" type="presParOf" srcId="{AA0AC19B-A915-449A-A659-E24C5ECDB33B}" destId="{565A6E9F-7042-4FCD-A1CF-AEDEDC261A60}" srcOrd="3" destOrd="0" presId="urn:microsoft.com/office/officeart/2018/5/layout/IconCircleLabelList"/>
    <dgm:cxn modelId="{BBC2AC4B-1E7C-4AAB-8DD4-C1B15884CABB}" type="presParOf" srcId="{AA0AC19B-A915-449A-A659-E24C5ECDB33B}" destId="{58D4B59F-BB19-4D67-9388-ABBE38D7BBDA}" srcOrd="4" destOrd="0" presId="urn:microsoft.com/office/officeart/2018/5/layout/IconCircleLabelList"/>
    <dgm:cxn modelId="{2C8190A7-2C4A-4B93-B9AB-0E6DA838A35A}" type="presParOf" srcId="{58D4B59F-BB19-4D67-9388-ABBE38D7BBDA}" destId="{748C560F-22D0-470D-A768-49B8E28D4F45}" srcOrd="0" destOrd="0" presId="urn:microsoft.com/office/officeart/2018/5/layout/IconCircleLabelList"/>
    <dgm:cxn modelId="{2A87A1CE-54C3-4C0A-955B-BA0A69E0918C}" type="presParOf" srcId="{58D4B59F-BB19-4D67-9388-ABBE38D7BBDA}" destId="{7510BF10-0305-4B4F-AB3A-A33BB2E0C99C}" srcOrd="1" destOrd="0" presId="urn:microsoft.com/office/officeart/2018/5/layout/IconCircleLabelList"/>
    <dgm:cxn modelId="{AE2FEBA7-EFEC-4C91-9E2D-14243E0C04DE}" type="presParOf" srcId="{58D4B59F-BB19-4D67-9388-ABBE38D7BBDA}" destId="{8E5F6393-2C4E-4669-9EBD-173644F40650}" srcOrd="2" destOrd="0" presId="urn:microsoft.com/office/officeart/2018/5/layout/IconCircleLabelList"/>
    <dgm:cxn modelId="{ED54CC3E-70F8-4C72-9E5B-2C1FB7F31B6B}" type="presParOf" srcId="{58D4B59F-BB19-4D67-9388-ABBE38D7BBDA}" destId="{CD258FDE-978D-465F-B2BD-467740FE3FEF}" srcOrd="3" destOrd="0" presId="urn:microsoft.com/office/officeart/2018/5/layout/IconCircleLabelList"/>
    <dgm:cxn modelId="{531A7D10-F2F9-490B-9BEE-FCBCBC451187}" type="presParOf" srcId="{AA0AC19B-A915-449A-A659-E24C5ECDB33B}" destId="{B076D89D-704C-44B1-B283-4812A4F317E5}" srcOrd="5" destOrd="0" presId="urn:microsoft.com/office/officeart/2018/5/layout/IconCircleLabelList"/>
    <dgm:cxn modelId="{1520E316-DD6B-4F5B-A0C8-63AA473425B7}" type="presParOf" srcId="{AA0AC19B-A915-449A-A659-E24C5ECDB33B}" destId="{68799ED1-51E8-4DB1-BAA3-3CF2DB6BA603}" srcOrd="6" destOrd="0" presId="urn:microsoft.com/office/officeart/2018/5/layout/IconCircleLabelList"/>
    <dgm:cxn modelId="{4E89C4C8-1AA4-428F-9C84-8556EF5D3360}" type="presParOf" srcId="{68799ED1-51E8-4DB1-BAA3-3CF2DB6BA603}" destId="{4BA3E1BD-BC0E-41D5-A3F4-0CD3F1854DD3}" srcOrd="0" destOrd="0" presId="urn:microsoft.com/office/officeart/2018/5/layout/IconCircleLabelList"/>
    <dgm:cxn modelId="{0EE280FC-3EFE-4711-B150-D2F4D12B3526}" type="presParOf" srcId="{68799ED1-51E8-4DB1-BAA3-3CF2DB6BA603}" destId="{1194A553-9BEA-4BAA-9EE8-B931565A5EFF}" srcOrd="1" destOrd="0" presId="urn:microsoft.com/office/officeart/2018/5/layout/IconCircleLabelList"/>
    <dgm:cxn modelId="{D19F1F30-AEA4-4ED1-B4DB-74348D14A660}" type="presParOf" srcId="{68799ED1-51E8-4DB1-BAA3-3CF2DB6BA603}" destId="{AADEC057-1EB7-4BE5-A46B-E9205846147D}" srcOrd="2" destOrd="0" presId="urn:microsoft.com/office/officeart/2018/5/layout/IconCircleLabelList"/>
    <dgm:cxn modelId="{A169B8D9-26C9-4F81-B00D-A04B3CF4A6A6}" type="presParOf" srcId="{68799ED1-51E8-4DB1-BAA3-3CF2DB6BA603}" destId="{0DD258A3-752B-48DF-A2EB-9AA746B59E2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EE91C-EBCC-47BC-AFC6-178A007F5754}">
      <dsp:nvSpPr>
        <dsp:cNvPr id="0" name=""/>
        <dsp:cNvSpPr/>
      </dsp:nvSpPr>
      <dsp:spPr>
        <a:xfrm rot="5400000">
          <a:off x="6368005" y="-2785661"/>
          <a:ext cx="538586" cy="624686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 loaded the Cincinnati housing dataset to begin our analysis. We examined its structure to understand the variables.</a:t>
          </a:r>
          <a:endParaRPr lang="en-US" sz="1600" kern="1200" dirty="0"/>
        </a:p>
      </dsp:txBody>
      <dsp:txXfrm rot="-5400000">
        <a:off x="3513864" y="94772"/>
        <a:ext cx="6220577" cy="486002"/>
      </dsp:txXfrm>
    </dsp:sp>
    <dsp:sp modelId="{E80E0DFB-4210-40B0-8967-F8632A379F48}">
      <dsp:nvSpPr>
        <dsp:cNvPr id="0" name=""/>
        <dsp:cNvSpPr/>
      </dsp:nvSpPr>
      <dsp:spPr>
        <a:xfrm>
          <a:off x="0" y="1156"/>
          <a:ext cx="3513864" cy="673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i="0" kern="1200" dirty="0"/>
            <a:t>Data Loading and Inspection</a:t>
          </a:r>
          <a:endParaRPr lang="en-US" sz="2000" kern="1200" dirty="0"/>
        </a:p>
      </dsp:txBody>
      <dsp:txXfrm>
        <a:off x="32865" y="34021"/>
        <a:ext cx="3448134" cy="607503"/>
      </dsp:txXfrm>
    </dsp:sp>
    <dsp:sp modelId="{56EB4190-9D77-4534-8176-82998624A6F5}">
      <dsp:nvSpPr>
        <dsp:cNvPr id="0" name=""/>
        <dsp:cNvSpPr/>
      </dsp:nvSpPr>
      <dsp:spPr>
        <a:xfrm rot="5400000">
          <a:off x="6368005" y="-2078767"/>
          <a:ext cx="538586" cy="624686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 improved column names for clarity, making the dataset easier to understand.</a:t>
          </a:r>
          <a:endParaRPr lang="en-US" sz="1600" kern="1200" dirty="0"/>
        </a:p>
      </dsp:txBody>
      <dsp:txXfrm rot="-5400000">
        <a:off x="3513864" y="801666"/>
        <a:ext cx="6220577" cy="486002"/>
      </dsp:txXfrm>
    </dsp:sp>
    <dsp:sp modelId="{4CCB300C-AB90-4309-824F-C8F859ECFB51}">
      <dsp:nvSpPr>
        <dsp:cNvPr id="0" name=""/>
        <dsp:cNvSpPr/>
      </dsp:nvSpPr>
      <dsp:spPr>
        <a:xfrm>
          <a:off x="0" y="708051"/>
          <a:ext cx="3513864" cy="673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i="0" kern="1200" dirty="0"/>
            <a:t>Column Renaming</a:t>
          </a:r>
          <a:endParaRPr lang="en-US" sz="2000" kern="1200" dirty="0"/>
        </a:p>
      </dsp:txBody>
      <dsp:txXfrm>
        <a:off x="32865" y="740916"/>
        <a:ext cx="3448134" cy="607503"/>
      </dsp:txXfrm>
    </dsp:sp>
    <dsp:sp modelId="{EA6D3045-D50F-42A3-8CEA-03344B7D1B3D}">
      <dsp:nvSpPr>
        <dsp:cNvPr id="0" name=""/>
        <dsp:cNvSpPr/>
      </dsp:nvSpPr>
      <dsp:spPr>
        <a:xfrm rot="5400000">
          <a:off x="6368005" y="-1371872"/>
          <a:ext cx="538586" cy="624686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 addressed missing values by either imputing them or removing incomplete entries.</a:t>
          </a:r>
          <a:endParaRPr lang="en-US" sz="1600" kern="1200" dirty="0"/>
        </a:p>
      </dsp:txBody>
      <dsp:txXfrm rot="-5400000">
        <a:off x="3513864" y="1508561"/>
        <a:ext cx="6220577" cy="486002"/>
      </dsp:txXfrm>
    </dsp:sp>
    <dsp:sp modelId="{353531DA-7B42-496B-8306-30FC6C0CCBC7}">
      <dsp:nvSpPr>
        <dsp:cNvPr id="0" name=""/>
        <dsp:cNvSpPr/>
      </dsp:nvSpPr>
      <dsp:spPr>
        <a:xfrm>
          <a:off x="0" y="1414945"/>
          <a:ext cx="3513864" cy="673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i="0" kern="1200" dirty="0"/>
            <a:t>Handling Missing Values</a:t>
          </a:r>
          <a:endParaRPr lang="en-US" sz="2000" kern="1200" dirty="0"/>
        </a:p>
      </dsp:txBody>
      <dsp:txXfrm>
        <a:off x="32865" y="1447810"/>
        <a:ext cx="3448134" cy="607503"/>
      </dsp:txXfrm>
    </dsp:sp>
    <dsp:sp modelId="{C4B4E697-D644-4BA1-B5A1-07AB242C85DB}">
      <dsp:nvSpPr>
        <dsp:cNvPr id="0" name=""/>
        <dsp:cNvSpPr/>
      </dsp:nvSpPr>
      <dsp:spPr>
        <a:xfrm rot="5400000">
          <a:off x="6368005" y="-664977"/>
          <a:ext cx="538586" cy="624686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 identified and managed outliers in the dataset to prevent distortion of our analysis.</a:t>
          </a:r>
          <a:endParaRPr lang="en-US" sz="1600" kern="1200" dirty="0"/>
        </a:p>
      </dsp:txBody>
      <dsp:txXfrm rot="-5400000">
        <a:off x="3513864" y="2215456"/>
        <a:ext cx="6220577" cy="486002"/>
      </dsp:txXfrm>
    </dsp:sp>
    <dsp:sp modelId="{568CF2D6-0D3E-4077-9555-550468797043}">
      <dsp:nvSpPr>
        <dsp:cNvPr id="0" name=""/>
        <dsp:cNvSpPr/>
      </dsp:nvSpPr>
      <dsp:spPr>
        <a:xfrm>
          <a:off x="0" y="2121840"/>
          <a:ext cx="3513864" cy="673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i="0" kern="1200" dirty="0"/>
            <a:t>Dealing with Outliers</a:t>
          </a:r>
          <a:endParaRPr lang="en-US" sz="2000" kern="1200" dirty="0"/>
        </a:p>
      </dsp:txBody>
      <dsp:txXfrm>
        <a:off x="32865" y="2154705"/>
        <a:ext cx="3448134" cy="607503"/>
      </dsp:txXfrm>
    </dsp:sp>
    <dsp:sp modelId="{FEBBA218-4397-4C19-ADB5-73108F5A8D15}">
      <dsp:nvSpPr>
        <dsp:cNvPr id="0" name=""/>
        <dsp:cNvSpPr/>
      </dsp:nvSpPr>
      <dsp:spPr>
        <a:xfrm rot="5400000">
          <a:off x="6368005" y="41917"/>
          <a:ext cx="538586" cy="624686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 standardized data types and formats to ensure consistency across the dataset.</a:t>
          </a:r>
          <a:endParaRPr lang="en-US" sz="1600" kern="1200" dirty="0"/>
        </a:p>
      </dsp:txBody>
      <dsp:txXfrm rot="-5400000">
        <a:off x="3513864" y="2922350"/>
        <a:ext cx="6220577" cy="486002"/>
      </dsp:txXfrm>
    </dsp:sp>
    <dsp:sp modelId="{B168A287-6ADF-482A-9849-2FF1BE9FF7D3}">
      <dsp:nvSpPr>
        <dsp:cNvPr id="0" name=""/>
        <dsp:cNvSpPr/>
      </dsp:nvSpPr>
      <dsp:spPr>
        <a:xfrm>
          <a:off x="0" y="2828735"/>
          <a:ext cx="3513864" cy="673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i="0" kern="1200" dirty="0"/>
            <a:t>Data Transformation</a:t>
          </a:r>
          <a:endParaRPr lang="en-US" sz="2000" kern="1200" dirty="0"/>
        </a:p>
      </dsp:txBody>
      <dsp:txXfrm>
        <a:off x="32865" y="2861600"/>
        <a:ext cx="3448134" cy="607503"/>
      </dsp:txXfrm>
    </dsp:sp>
    <dsp:sp modelId="{6AD43F93-86D5-4070-8BA3-20F4AE0BB8FC}">
      <dsp:nvSpPr>
        <dsp:cNvPr id="0" name=""/>
        <dsp:cNvSpPr/>
      </dsp:nvSpPr>
      <dsp:spPr>
        <a:xfrm rot="5400000">
          <a:off x="6368005" y="748812"/>
          <a:ext cx="538586" cy="624686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 conducted validation checks to maintain the accuracy and reliability of the dataset.</a:t>
          </a:r>
          <a:endParaRPr lang="en-US" sz="1600" kern="1200" dirty="0"/>
        </a:p>
      </dsp:txBody>
      <dsp:txXfrm rot="-5400000">
        <a:off x="3513864" y="3629245"/>
        <a:ext cx="6220577" cy="486002"/>
      </dsp:txXfrm>
    </dsp:sp>
    <dsp:sp modelId="{0E77B8FF-D9A5-44E3-B0A2-C586245B0A3C}">
      <dsp:nvSpPr>
        <dsp:cNvPr id="0" name=""/>
        <dsp:cNvSpPr/>
      </dsp:nvSpPr>
      <dsp:spPr>
        <a:xfrm>
          <a:off x="0" y="3535630"/>
          <a:ext cx="3513864" cy="673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i="0" kern="1200" dirty="0"/>
            <a:t>Ensuring Data Quality</a:t>
          </a:r>
          <a:endParaRPr lang="en-US" sz="2000" kern="1200" dirty="0"/>
        </a:p>
      </dsp:txBody>
      <dsp:txXfrm>
        <a:off x="32865" y="3568495"/>
        <a:ext cx="3448134" cy="607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6C609-9BFB-47F6-BBBE-F351113757D3}">
      <dsp:nvSpPr>
        <dsp:cNvPr id="0" name=""/>
        <dsp:cNvSpPr/>
      </dsp:nvSpPr>
      <dsp:spPr>
        <a:xfrm>
          <a:off x="553078" y="182371"/>
          <a:ext cx="1444985" cy="1444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74502-4DF1-4B9D-AFFC-CB1C0529F7DF}">
      <dsp:nvSpPr>
        <dsp:cNvPr id="0" name=""/>
        <dsp:cNvSpPr/>
      </dsp:nvSpPr>
      <dsp:spPr>
        <a:xfrm>
          <a:off x="861026" y="490318"/>
          <a:ext cx="829090" cy="82909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D74C9E-63CD-43D3-8030-2F723A66DE35}">
      <dsp:nvSpPr>
        <dsp:cNvPr id="0" name=""/>
        <dsp:cNvSpPr/>
      </dsp:nvSpPr>
      <dsp:spPr>
        <a:xfrm>
          <a:off x="91157" y="2077434"/>
          <a:ext cx="2368829" cy="145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Location Matters:</a:t>
          </a:r>
          <a:r>
            <a:rPr lang="en-US" sz="1100" b="0" i="0" kern="1200" dirty="0"/>
            <a:t> Zip codes like 43017, 45174, and 46256 hold the highest average selling prices, indicating desirable and potentially expensive real estate markets.</a:t>
          </a:r>
          <a:endParaRPr lang="en-US" sz="1100" kern="1200" dirty="0"/>
        </a:p>
      </dsp:txBody>
      <dsp:txXfrm>
        <a:off x="91157" y="2077434"/>
        <a:ext cx="2368829" cy="1454132"/>
      </dsp:txXfrm>
    </dsp:sp>
    <dsp:sp modelId="{FBCA6BA2-8616-4E84-A9E2-91BB4925370D}">
      <dsp:nvSpPr>
        <dsp:cNvPr id="0" name=""/>
        <dsp:cNvSpPr/>
      </dsp:nvSpPr>
      <dsp:spPr>
        <a:xfrm>
          <a:off x="3336453" y="182371"/>
          <a:ext cx="1444985" cy="1444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951FD-5CD8-48B5-B591-4983C2E1C388}">
      <dsp:nvSpPr>
        <dsp:cNvPr id="0" name=""/>
        <dsp:cNvSpPr/>
      </dsp:nvSpPr>
      <dsp:spPr>
        <a:xfrm>
          <a:off x="3644400" y="490318"/>
          <a:ext cx="829090" cy="82909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1D094-F7F3-40C1-8F2F-F99ADE5D13D6}">
      <dsp:nvSpPr>
        <dsp:cNvPr id="0" name=""/>
        <dsp:cNvSpPr/>
      </dsp:nvSpPr>
      <dsp:spPr>
        <a:xfrm>
          <a:off x="2874531" y="2077434"/>
          <a:ext cx="2368829" cy="145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Diverse Market:</a:t>
          </a:r>
          <a:r>
            <a:rPr lang="en-US" sz="1100" b="0" i="0" kern="1200" dirty="0"/>
            <a:t> There's a significant disparity in average selling prices across different zip codes, suggesting a range of housing types and affordability levels within your data.</a:t>
          </a:r>
          <a:endParaRPr lang="en-US" sz="1100" kern="1200" dirty="0"/>
        </a:p>
      </dsp:txBody>
      <dsp:txXfrm>
        <a:off x="2874531" y="2077434"/>
        <a:ext cx="2368829" cy="1454132"/>
      </dsp:txXfrm>
    </dsp:sp>
    <dsp:sp modelId="{DC1A0D34-4FD7-438D-9047-B0659AE0FDFF}">
      <dsp:nvSpPr>
        <dsp:cNvPr id="0" name=""/>
        <dsp:cNvSpPr/>
      </dsp:nvSpPr>
      <dsp:spPr>
        <a:xfrm>
          <a:off x="6119827" y="182371"/>
          <a:ext cx="1444985" cy="1444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CAC73-90BE-42DD-8D0C-A4FA549FA6DA}">
      <dsp:nvSpPr>
        <dsp:cNvPr id="0" name=""/>
        <dsp:cNvSpPr/>
      </dsp:nvSpPr>
      <dsp:spPr>
        <a:xfrm>
          <a:off x="6427775" y="490318"/>
          <a:ext cx="829090" cy="82909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84797-6DC1-49CF-B973-B30A137B8D94}">
      <dsp:nvSpPr>
        <dsp:cNvPr id="0" name=""/>
        <dsp:cNvSpPr/>
      </dsp:nvSpPr>
      <dsp:spPr>
        <a:xfrm>
          <a:off x="5657905" y="2077434"/>
          <a:ext cx="2368829" cy="145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Market Balance:</a:t>
          </a:r>
          <a:r>
            <a:rPr lang="en-US" sz="1100" b="0" i="0" kern="1200" dirty="0"/>
            <a:t> While zip codes like 45230, 45238, and 45220 represent areas with the most sales, the distribution across the top 10 is relatively balanced.</a:t>
          </a:r>
          <a:endParaRPr lang="en-US" sz="1100" kern="1200" dirty="0"/>
        </a:p>
      </dsp:txBody>
      <dsp:txXfrm>
        <a:off x="5657905" y="2077434"/>
        <a:ext cx="2368829" cy="1454132"/>
      </dsp:txXfrm>
    </dsp:sp>
    <dsp:sp modelId="{8ADC5515-FC1D-40DF-A0F2-4F6469AA94D2}">
      <dsp:nvSpPr>
        <dsp:cNvPr id="0" name=""/>
        <dsp:cNvSpPr/>
      </dsp:nvSpPr>
      <dsp:spPr>
        <a:xfrm>
          <a:off x="8903201" y="182371"/>
          <a:ext cx="1444985" cy="1444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829F8-B2C2-48A7-A45E-28D29975D846}">
      <dsp:nvSpPr>
        <dsp:cNvPr id="0" name=""/>
        <dsp:cNvSpPr/>
      </dsp:nvSpPr>
      <dsp:spPr>
        <a:xfrm>
          <a:off x="9211149" y="490318"/>
          <a:ext cx="829090" cy="82909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BAB7E5-8915-4111-BB8D-92BDD0B52160}">
      <dsp:nvSpPr>
        <dsp:cNvPr id="0" name=""/>
        <dsp:cNvSpPr/>
      </dsp:nvSpPr>
      <dsp:spPr>
        <a:xfrm>
          <a:off x="8441279" y="2077434"/>
          <a:ext cx="2368829" cy="145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Price Influencers:</a:t>
          </a:r>
          <a:r>
            <a:rPr lang="en-US" sz="1100" b="0" i="0" kern="1200" dirty="0"/>
            <a:t> Factors like the number of bedrooms, bathrooms, square footage, and parking spots generally show a positive correlation with selling price, with bedrooms and square footage potentially exerting the strongest influence.</a:t>
          </a:r>
          <a:endParaRPr lang="en-US" sz="1100" kern="1200" dirty="0"/>
        </a:p>
      </dsp:txBody>
      <dsp:txXfrm>
        <a:off x="8441279" y="2077434"/>
        <a:ext cx="2368829" cy="1454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6963E-8427-456D-94C6-FA1E37E43629}">
      <dsp:nvSpPr>
        <dsp:cNvPr id="0" name=""/>
        <dsp:cNvSpPr/>
      </dsp:nvSpPr>
      <dsp:spPr>
        <a:xfrm>
          <a:off x="493919" y="262156"/>
          <a:ext cx="1438902" cy="14389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5491C9-DD84-4B7E-AC38-CFBB13AE5A65}">
      <dsp:nvSpPr>
        <dsp:cNvPr id="0" name=""/>
        <dsp:cNvSpPr/>
      </dsp:nvSpPr>
      <dsp:spPr>
        <a:xfrm>
          <a:off x="800571" y="568808"/>
          <a:ext cx="825599" cy="82559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B815C-FA67-4D88-97C1-F26CDC295C0A}">
      <dsp:nvSpPr>
        <dsp:cNvPr id="0" name=""/>
        <dsp:cNvSpPr/>
      </dsp:nvSpPr>
      <dsp:spPr>
        <a:xfrm>
          <a:off x="33942" y="2149242"/>
          <a:ext cx="2358857"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Parking and Price (Limited Data):</a:t>
          </a:r>
          <a:r>
            <a:rPr lang="en-US" sz="1100" b="0" i="0" kern="1200" dirty="0"/>
            <a:t> While a possible trend of increasing price with more parking spots exists, the data limitations (outliers) make it difficult to draw definitive conclusions.</a:t>
          </a:r>
          <a:endParaRPr lang="en-US" sz="1100" kern="1200" dirty="0"/>
        </a:p>
      </dsp:txBody>
      <dsp:txXfrm>
        <a:off x="33942" y="2149242"/>
        <a:ext cx="2358857" cy="1302539"/>
      </dsp:txXfrm>
    </dsp:sp>
    <dsp:sp modelId="{78582DA6-E058-41A7-BD4D-536B6AC2A3B0}">
      <dsp:nvSpPr>
        <dsp:cNvPr id="0" name=""/>
        <dsp:cNvSpPr/>
      </dsp:nvSpPr>
      <dsp:spPr>
        <a:xfrm>
          <a:off x="3265577" y="262156"/>
          <a:ext cx="1438902" cy="14389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F344F-3D9B-4F9A-9F61-ADD5014CA086}">
      <dsp:nvSpPr>
        <dsp:cNvPr id="0" name=""/>
        <dsp:cNvSpPr/>
      </dsp:nvSpPr>
      <dsp:spPr>
        <a:xfrm>
          <a:off x="3572228" y="568808"/>
          <a:ext cx="825599" cy="82559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96A20-2AE8-4D3A-BB09-918ECAADB7DA}">
      <dsp:nvSpPr>
        <dsp:cNvPr id="0" name=""/>
        <dsp:cNvSpPr/>
      </dsp:nvSpPr>
      <dsp:spPr>
        <a:xfrm>
          <a:off x="2805599" y="2149242"/>
          <a:ext cx="2358857"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Long-Term Growth:</a:t>
          </a:r>
          <a:r>
            <a:rPr lang="en-US" sz="1100" b="0" i="0" kern="1200" dirty="0"/>
            <a:t> Overall, average house prices appear to have increased from 1980 to 2030, although periods of fluctuation are also evident.</a:t>
          </a:r>
          <a:endParaRPr lang="en-US" sz="1100" kern="1200" dirty="0"/>
        </a:p>
      </dsp:txBody>
      <dsp:txXfrm>
        <a:off x="2805599" y="2149242"/>
        <a:ext cx="2358857" cy="1302539"/>
      </dsp:txXfrm>
    </dsp:sp>
    <dsp:sp modelId="{748C560F-22D0-470D-A768-49B8E28D4F45}">
      <dsp:nvSpPr>
        <dsp:cNvPr id="0" name=""/>
        <dsp:cNvSpPr/>
      </dsp:nvSpPr>
      <dsp:spPr>
        <a:xfrm>
          <a:off x="6037234" y="262156"/>
          <a:ext cx="1438902" cy="14389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0BF10-0305-4B4F-AB3A-A33BB2E0C99C}">
      <dsp:nvSpPr>
        <dsp:cNvPr id="0" name=""/>
        <dsp:cNvSpPr/>
      </dsp:nvSpPr>
      <dsp:spPr>
        <a:xfrm>
          <a:off x="6343885" y="568808"/>
          <a:ext cx="825599" cy="82559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58FDE-978D-465F-B2BD-467740FE3FEF}">
      <dsp:nvSpPr>
        <dsp:cNvPr id="0" name=""/>
        <dsp:cNvSpPr/>
      </dsp:nvSpPr>
      <dsp:spPr>
        <a:xfrm>
          <a:off x="5577256" y="2149242"/>
          <a:ext cx="2358857"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Beyond Square Footage:</a:t>
          </a:r>
          <a:r>
            <a:rPr lang="en-US" sz="1100" b="0" i="0" kern="1200" dirty="0"/>
            <a:t> While larger square footage generally correlates with higher prices, the data reveals significant variation, suggesting other factors like location and amenities also play a role.</a:t>
          </a:r>
          <a:endParaRPr lang="en-US" sz="1100" kern="1200" dirty="0"/>
        </a:p>
      </dsp:txBody>
      <dsp:txXfrm>
        <a:off x="5577256" y="2149242"/>
        <a:ext cx="2358857" cy="1302539"/>
      </dsp:txXfrm>
    </dsp:sp>
    <dsp:sp modelId="{4BA3E1BD-BC0E-41D5-A3F4-0CD3F1854DD3}">
      <dsp:nvSpPr>
        <dsp:cNvPr id="0" name=""/>
        <dsp:cNvSpPr/>
      </dsp:nvSpPr>
      <dsp:spPr>
        <a:xfrm>
          <a:off x="8808891" y="262156"/>
          <a:ext cx="1438902" cy="14389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4A553-9BEA-4BAA-9EE8-B931565A5EFF}">
      <dsp:nvSpPr>
        <dsp:cNvPr id="0" name=""/>
        <dsp:cNvSpPr/>
      </dsp:nvSpPr>
      <dsp:spPr>
        <a:xfrm>
          <a:off x="9115542" y="568808"/>
          <a:ext cx="825599" cy="82559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D258A3-752B-48DF-A2EB-9AA746B59E2A}">
      <dsp:nvSpPr>
        <dsp:cNvPr id="0" name=""/>
        <dsp:cNvSpPr/>
      </dsp:nvSpPr>
      <dsp:spPr>
        <a:xfrm>
          <a:off x="8348914" y="2149242"/>
          <a:ext cx="2358857"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defRPr cap="all"/>
          </a:pPr>
          <a:r>
            <a:rPr lang="en-US" sz="1100" b="1" i="0" kern="1200" dirty="0"/>
            <a:t>Market Fluctuations:</a:t>
          </a:r>
          <a:r>
            <a:rPr lang="en-US" sz="1100" b="0" i="0" kern="1200" dirty="0"/>
            <a:t> The year-over-year percentage changes in price show significant fluctuations, indicating periods of growth, decline, and stability within the Cincinnati housing market.</a:t>
          </a:r>
          <a:endParaRPr lang="en-US" sz="1100" kern="1200" dirty="0"/>
        </a:p>
      </dsp:txBody>
      <dsp:txXfrm>
        <a:off x="8348914" y="2149242"/>
        <a:ext cx="2358857" cy="13025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5" name="Footer Placeholder 4">
            <a:extLst>
              <a:ext uri="{FF2B5EF4-FFF2-40B4-BE49-F238E27FC236}">
                <a16:creationId xmlns=""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3611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5" name="Footer Placeholder 4">
            <a:extLst>
              <a:ext uri="{FF2B5EF4-FFF2-40B4-BE49-F238E27FC236}">
                <a16:creationId xmlns=""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1279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544ECD05-4E94-4A60-8FDA-700BF100B0BA}"/>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 xmlns:a16="http://schemas.microsoft.com/office/drawing/2014/main" id="{8BCB0EB2-4067-418C-9465-9D4C71240E0B}"/>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 xmlns:a16="http://schemas.microsoft.com/office/drawing/2014/main" id="{04E37999-41E7-446D-8C53-B904C3CE87A5}"/>
              </a:ext>
              <a:ext uri="{C183D7F6-B498-43B3-948B-1728B52AA6E4}">
                <adec:decorative xmlns=""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 xmlns:a16="http://schemas.microsoft.com/office/drawing/2014/main" id="{C37CA96E-9DD9-4172-B63B-50DF43B576DA}"/>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 xmlns:a16="http://schemas.microsoft.com/office/drawing/2014/main" id="{31F99E9D-6528-47AC-B178-7032D0E17DF8}"/>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5" name="Footer Placeholder 4">
            <a:extLst>
              <a:ext uri="{FF2B5EF4-FFF2-40B4-BE49-F238E27FC236}">
                <a16:creationId xmlns=""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7749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5" name="Footer Placeholder 4">
            <a:extLst>
              <a:ext uri="{FF2B5EF4-FFF2-40B4-BE49-F238E27FC236}">
                <a16:creationId xmlns=""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5133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5" name="Footer Placeholder 4">
            <a:extLst>
              <a:ext uri="{FF2B5EF4-FFF2-40B4-BE49-F238E27FC236}">
                <a16:creationId xmlns=""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529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C1FBD0A-9F7B-4EBB-9982-B55F5F9806C4}"/>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 xmlns:a16="http://schemas.microsoft.com/office/drawing/2014/main" id="{88CFF0B8-0BA9-4DD9-B7B2-0655DC8419A8}"/>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 xmlns:a16="http://schemas.microsoft.com/office/drawing/2014/main" id="{C77B910E-9B87-4291-987B-6883212CBAEC}"/>
              </a:ext>
              <a:ext uri="{C183D7F6-B498-43B3-948B-1728B52AA6E4}">
                <adec:decorative xmlns=""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 xmlns:a16="http://schemas.microsoft.com/office/drawing/2014/main" id="{918A8D14-28CA-4095-B2FA-E48B3150AD1B}"/>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 xmlns:a16="http://schemas.microsoft.com/office/drawing/2014/main" id="{1D1F176A-19F1-4537-800D-210F29EC1AC2}"/>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6" name="Footer Placeholder 5">
            <a:extLst>
              <a:ext uri="{FF2B5EF4-FFF2-40B4-BE49-F238E27FC236}">
                <a16:creationId xmlns=""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7451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C5BFA9BB-A51E-4D09-8602-5AD9010463BA}"/>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 xmlns:a16="http://schemas.microsoft.com/office/drawing/2014/main" id="{A60257A1-779B-4048-BC0D-1EA579B5B1C5}"/>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 xmlns:a16="http://schemas.microsoft.com/office/drawing/2014/main" id="{38F4B5D0-AA24-4702-9C01-FC1A03E7B607}"/>
              </a:ext>
              <a:ext uri="{C183D7F6-B498-43B3-948B-1728B52AA6E4}">
                <adec:decorative xmlns=""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 xmlns:a16="http://schemas.microsoft.com/office/drawing/2014/main" id="{FD03BB88-350D-4DE0-BB34-870F64356890}"/>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 xmlns:a16="http://schemas.microsoft.com/office/drawing/2014/main" id="{4A8025C0-8995-4863-A847-7ED1F8CCE811}"/>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8" name="Footer Placeholder 7">
            <a:extLst>
              <a:ext uri="{FF2B5EF4-FFF2-40B4-BE49-F238E27FC236}">
                <a16:creationId xmlns=""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287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4" name="Footer Placeholder 3">
            <a:extLst>
              <a:ext uri="{FF2B5EF4-FFF2-40B4-BE49-F238E27FC236}">
                <a16:creationId xmlns=""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7763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3" name="Footer Placeholder 2">
            <a:extLst>
              <a:ext uri="{FF2B5EF4-FFF2-40B4-BE49-F238E27FC236}">
                <a16:creationId xmlns=""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6283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F7D9AFA4-EB8E-4091-A5E2-1B9D163A0709}"/>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 xmlns:a16="http://schemas.microsoft.com/office/drawing/2014/main" id="{F25018FE-FB44-4E2E-A181-B3476F3E8550}"/>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 xmlns:a16="http://schemas.microsoft.com/office/drawing/2014/main" id="{A6C7CD4B-70DE-49E2-A336-B6F43F58FFA4}"/>
              </a:ext>
              <a:ext uri="{C183D7F6-B498-43B3-948B-1728B52AA6E4}">
                <adec:decorative xmlns=""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 xmlns:a16="http://schemas.microsoft.com/office/drawing/2014/main" id="{507639D4-740A-4B71-8393-99CA375EB4A0}"/>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 xmlns:a16="http://schemas.microsoft.com/office/drawing/2014/main" id="{3A5846DF-A106-4887-BE2C-DCD89DAA6539}"/>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6" name="Footer Placeholder 5">
            <a:extLst>
              <a:ext uri="{FF2B5EF4-FFF2-40B4-BE49-F238E27FC236}">
                <a16:creationId xmlns=""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6611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4F3C1870-4E69-4DE7-BF2F-DE8A7881C640}"/>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 xmlns:a16="http://schemas.microsoft.com/office/drawing/2014/main" id="{7439AB1C-A8A1-4745-9625-B18FE9160BBB}"/>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 xmlns:a16="http://schemas.microsoft.com/office/drawing/2014/main" id="{11ADDC4D-D9AA-48F8-BD10-2D20F14607A6}"/>
              </a:ext>
              <a:ext uri="{C183D7F6-B498-43B3-948B-1728B52AA6E4}">
                <adec:decorative xmlns=""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 xmlns:a16="http://schemas.microsoft.com/office/drawing/2014/main" id="{57D5B578-4971-4ADC-97D8-B9CEF52AA71B}"/>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 xmlns:a16="http://schemas.microsoft.com/office/drawing/2014/main" id="{50457195-385D-490A-91AB-30B969C61953}"/>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2/25/2024</a:t>
            </a:fld>
            <a:endParaRPr lang="en-US"/>
          </a:p>
        </p:txBody>
      </p:sp>
      <p:sp>
        <p:nvSpPr>
          <p:cNvPr id="6" name="Footer Placeholder 5">
            <a:extLst>
              <a:ext uri="{FF2B5EF4-FFF2-40B4-BE49-F238E27FC236}">
                <a16:creationId xmlns=""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538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F358BAA-9C8A-4E17-BAD8-32FD6FFEA730}"/>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 xmlns:a16="http://schemas.microsoft.com/office/drawing/2014/main" id="{4D6F41A4-BEE3-4935-9371-4ADEA67A22F9}"/>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 xmlns:a16="http://schemas.microsoft.com/office/drawing/2014/main" id="{7726F010-956A-40BC-8A1F-8002DC729B4C}"/>
              </a:ext>
              <a:ext uri="{C183D7F6-B498-43B3-948B-1728B52AA6E4}">
                <adec:decorative xmlns=""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 xmlns:a16="http://schemas.microsoft.com/office/drawing/2014/main" id="{7FE1D329-7CB2-4DF5-B0C0-36DD19EBC66D}"/>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2/25/2024</a:t>
            </a:fld>
            <a:endParaRPr lang="en-US" dirty="0"/>
          </a:p>
        </p:txBody>
      </p:sp>
      <p:sp>
        <p:nvSpPr>
          <p:cNvPr id="5" name="Footer Placeholder 4">
            <a:extLst>
              <a:ext uri="{FF2B5EF4-FFF2-40B4-BE49-F238E27FC236}">
                <a16:creationId xmlns=""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06320781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 xmlns:a16="http://schemas.microsoft.com/office/drawing/2014/main" id="{A7971386-B2B0-4A38-8D3B-8CF23AAA61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 xmlns:a16="http://schemas.microsoft.com/office/drawing/2014/main" id="{06FDC3C5-8431-45BA-A6F9-CFFCB567E5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0" name="Group 19">
            <a:extLst>
              <a:ext uri="{FF2B5EF4-FFF2-40B4-BE49-F238E27FC236}">
                <a16:creationId xmlns="" xmlns:a16="http://schemas.microsoft.com/office/drawing/2014/main" id="{BEB65ABD-9F5B-401C-A4FA-CD6189F6191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739089" y="-3532"/>
            <a:ext cx="3875603" cy="6861532"/>
            <a:chOff x="7739089" y="-3532"/>
            <a:chExt cx="3875603" cy="6861532"/>
          </a:xfrm>
        </p:grpSpPr>
        <p:sp>
          <p:nvSpPr>
            <p:cNvPr id="21" name="Oval 20">
              <a:extLst>
                <a:ext uri="{FF2B5EF4-FFF2-40B4-BE49-F238E27FC236}">
                  <a16:creationId xmlns="" xmlns:a16="http://schemas.microsoft.com/office/drawing/2014/main" id="{0B180B35-C330-4CE0-8539-3298515440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Freeform: Shape 21">
              <a:extLst>
                <a:ext uri="{FF2B5EF4-FFF2-40B4-BE49-F238E27FC236}">
                  <a16:creationId xmlns="" xmlns:a16="http://schemas.microsoft.com/office/drawing/2014/main" id="{50F4DE9E-8700-47A1-B979-37CF4E27F0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3" name="Graphic 9">
              <a:extLst>
                <a:ext uri="{FF2B5EF4-FFF2-40B4-BE49-F238E27FC236}">
                  <a16:creationId xmlns="" xmlns:a16="http://schemas.microsoft.com/office/drawing/2014/main" id="{BC11E757-F50F-4F18-9F0D-6DF406191B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24" name="Graphic 9">
              <a:extLst>
                <a:ext uri="{FF2B5EF4-FFF2-40B4-BE49-F238E27FC236}">
                  <a16:creationId xmlns="" xmlns:a16="http://schemas.microsoft.com/office/drawing/2014/main" id="{E8A144E7-745C-4BEF-AE3D-D714ABF11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26" name="Texture">
            <a:extLst>
              <a:ext uri="{FF2B5EF4-FFF2-40B4-BE49-F238E27FC236}">
                <a16:creationId xmlns="" xmlns:a16="http://schemas.microsoft.com/office/drawing/2014/main" id="{0D29D77D-2D4E-4868-960B-BEDA724F5C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001555DB-37C1-9CA3-D368-62C8FF0EF5C4}"/>
              </a:ext>
            </a:extLst>
          </p:cNvPr>
          <p:cNvSpPr>
            <a:spLocks noGrp="1"/>
          </p:cNvSpPr>
          <p:nvPr>
            <p:ph type="ctrTitle"/>
          </p:nvPr>
        </p:nvSpPr>
        <p:spPr>
          <a:xfrm>
            <a:off x="457200" y="676656"/>
            <a:ext cx="6816280" cy="3063240"/>
          </a:xfrm>
        </p:spPr>
        <p:txBody>
          <a:bodyPr>
            <a:normAutofit/>
          </a:bodyPr>
          <a:lstStyle/>
          <a:p>
            <a:r>
              <a:rPr lang="en-IN" dirty="0"/>
              <a:t>Housing Sales Data Analysis</a:t>
            </a:r>
          </a:p>
        </p:txBody>
      </p:sp>
      <p:sp>
        <p:nvSpPr>
          <p:cNvPr id="3" name="Subtitle 2">
            <a:extLst>
              <a:ext uri="{FF2B5EF4-FFF2-40B4-BE49-F238E27FC236}">
                <a16:creationId xmlns="" xmlns:a16="http://schemas.microsoft.com/office/drawing/2014/main" id="{5B5D3BBB-77F8-A3B1-8CC0-8F70427C3C91}"/>
              </a:ext>
            </a:extLst>
          </p:cNvPr>
          <p:cNvSpPr>
            <a:spLocks noGrp="1"/>
          </p:cNvSpPr>
          <p:nvPr>
            <p:ph type="subTitle" idx="1"/>
          </p:nvPr>
        </p:nvSpPr>
        <p:spPr>
          <a:xfrm>
            <a:off x="457200" y="3840480"/>
            <a:ext cx="6704581" cy="2396057"/>
          </a:xfrm>
        </p:spPr>
        <p:txBody>
          <a:bodyPr>
            <a:normAutofit/>
          </a:bodyPr>
          <a:lstStyle/>
          <a:p>
            <a:r>
              <a:rPr lang="en-IN" dirty="0"/>
              <a:t>Data Analysis </a:t>
            </a:r>
            <a:r>
              <a:rPr lang="en-IN" dirty="0" smtClean="0"/>
              <a:t>Methods Project</a:t>
            </a:r>
            <a:endParaRPr lang="en-IN" dirty="0"/>
          </a:p>
          <a:p>
            <a:r>
              <a:rPr lang="en-IN" dirty="0"/>
              <a:t>Hrishikesh Anil Patil(M15583739)</a:t>
            </a:r>
          </a:p>
        </p:txBody>
      </p:sp>
      <p:pic>
        <p:nvPicPr>
          <p:cNvPr id="4" name="Picture 3" descr="A colorful light bulb with business icons">
            <a:extLst>
              <a:ext uri="{FF2B5EF4-FFF2-40B4-BE49-F238E27FC236}">
                <a16:creationId xmlns="" xmlns:a16="http://schemas.microsoft.com/office/drawing/2014/main" id="{A198AA36-3BB7-FC2D-62B2-BA4067623EFB}"/>
              </a:ext>
            </a:extLst>
          </p:cNvPr>
          <p:cNvPicPr>
            <a:picLocks noChangeAspect="1"/>
          </p:cNvPicPr>
          <p:nvPr/>
        </p:nvPicPr>
        <p:blipFill rotWithShape="1">
          <a:blip r:embed="rId3"/>
          <a:srcRect l="13443" r="16557"/>
          <a:stretch/>
        </p:blipFill>
        <p:spPr>
          <a:xfrm>
            <a:off x="7890250" y="127841"/>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spTree>
    <p:extLst>
      <p:ext uri="{BB962C8B-B14F-4D97-AF65-F5344CB8AC3E}">
        <p14:creationId xmlns:p14="http://schemas.microsoft.com/office/powerpoint/2010/main" val="220579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03ED0-5986-4E3D-3DE9-C6F054F976F2}"/>
              </a:ext>
            </a:extLst>
          </p:cNvPr>
          <p:cNvSpPr>
            <a:spLocks noGrp="1"/>
          </p:cNvSpPr>
          <p:nvPr>
            <p:ph type="title"/>
          </p:nvPr>
        </p:nvSpPr>
        <p:spPr/>
        <p:txBody>
          <a:bodyPr/>
          <a:lstStyle/>
          <a:p>
            <a:r>
              <a:rPr lang="en-IN" dirty="0"/>
              <a:t>Price VS Square Feet </a:t>
            </a:r>
          </a:p>
        </p:txBody>
      </p:sp>
      <p:pic>
        <p:nvPicPr>
          <p:cNvPr id="5" name="Content Placeholder 4">
            <a:extLst>
              <a:ext uri="{FF2B5EF4-FFF2-40B4-BE49-F238E27FC236}">
                <a16:creationId xmlns="" xmlns:a16="http://schemas.microsoft.com/office/drawing/2014/main" id="{078836D7-60EB-BC39-83E4-1367EC39BBB7}"/>
              </a:ext>
            </a:extLst>
          </p:cNvPr>
          <p:cNvPicPr>
            <a:picLocks noGrp="1" noChangeAspect="1"/>
          </p:cNvPicPr>
          <p:nvPr>
            <p:ph idx="1"/>
          </p:nvPr>
        </p:nvPicPr>
        <p:blipFill>
          <a:blip r:embed="rId2"/>
          <a:stretch>
            <a:fillRect/>
          </a:stretch>
        </p:blipFill>
        <p:spPr>
          <a:xfrm>
            <a:off x="6818058" y="1993612"/>
            <a:ext cx="4916742" cy="3712543"/>
          </a:xfrm>
        </p:spPr>
      </p:pic>
      <p:sp>
        <p:nvSpPr>
          <p:cNvPr id="9" name="TextBox 8">
            <a:extLst>
              <a:ext uri="{FF2B5EF4-FFF2-40B4-BE49-F238E27FC236}">
                <a16:creationId xmlns="" xmlns:a16="http://schemas.microsoft.com/office/drawing/2014/main" id="{2542FDA2-3465-2B9F-C8D7-B235FBA06F45}"/>
              </a:ext>
            </a:extLst>
          </p:cNvPr>
          <p:cNvSpPr txBox="1"/>
          <p:nvPr/>
        </p:nvSpPr>
        <p:spPr>
          <a:xfrm>
            <a:off x="457200" y="2221985"/>
            <a:ext cx="6094140" cy="3785652"/>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 The scatter plot shows a </a:t>
            </a:r>
            <a:r>
              <a:rPr lang="en-US" sz="2000" b="1" i="0" dirty="0">
                <a:solidFill>
                  <a:srgbClr val="E3E3E3"/>
                </a:solidFill>
                <a:effectLst/>
                <a:latin typeface="Times New Roman" panose="02020603050405020304" pitchFamily="18" charset="0"/>
                <a:cs typeface="Times New Roman" panose="02020603050405020304" pitchFamily="18" charset="0"/>
              </a:rPr>
              <a:t>positive correlation</a:t>
            </a:r>
            <a:r>
              <a:rPr lang="en-US" sz="2000" b="0" i="0" dirty="0">
                <a:solidFill>
                  <a:srgbClr val="E3E3E3"/>
                </a:solidFill>
                <a:effectLst/>
                <a:latin typeface="Times New Roman" panose="02020603050405020304" pitchFamily="18" charset="0"/>
                <a:cs typeface="Times New Roman" panose="02020603050405020304" pitchFamily="18" charset="0"/>
              </a:rPr>
              <a:t> between the price sold and square footage. This suggests</a:t>
            </a:r>
            <a:r>
              <a:rPr lang="en-US" sz="2000" dirty="0">
                <a:solidFill>
                  <a:srgbClr val="E3E3E3"/>
                </a:solidFill>
                <a:latin typeface="Times New Roman" panose="02020603050405020304" pitchFamily="18" charset="0"/>
                <a:cs typeface="Times New Roman" panose="02020603050405020304" pitchFamily="18" charset="0"/>
              </a:rPr>
              <a:t> </a:t>
            </a:r>
            <a:r>
              <a:rPr lang="en-US" sz="2000" b="0" i="0" dirty="0">
                <a:solidFill>
                  <a:srgbClr val="E3E3E3"/>
                </a:solidFill>
                <a:effectLst/>
                <a:latin typeface="Times New Roman" panose="02020603050405020304" pitchFamily="18" charset="0"/>
                <a:cs typeface="Times New Roman" panose="02020603050405020304" pitchFamily="18" charset="0"/>
              </a:rPr>
              <a:t>that houses with larger square footage tend to sell for higher prices in our data set. This aligns with the expectation that more spacious houses are often considered more valuable.</a:t>
            </a:r>
          </a:p>
          <a:p>
            <a:pPr algn="just">
              <a:buFont typeface="Arial" panose="020B0604020202020204" pitchFamily="34" charset="0"/>
              <a:buChar char="•"/>
            </a:pPr>
            <a:endParaRPr lang="en-US" sz="2000" dirty="0">
              <a:solidFill>
                <a:srgbClr val="E3E3E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 The data points are spread out across the chart, indicating </a:t>
            </a:r>
            <a:r>
              <a:rPr lang="en-US" sz="2000" b="1" i="0" dirty="0">
                <a:solidFill>
                  <a:srgbClr val="E3E3E3"/>
                </a:solidFill>
                <a:effectLst/>
                <a:latin typeface="Times New Roman" panose="02020603050405020304" pitchFamily="18" charset="0"/>
                <a:cs typeface="Times New Roman" panose="02020603050405020304" pitchFamily="18" charset="0"/>
              </a:rPr>
              <a:t>variation in price</a:t>
            </a:r>
            <a:r>
              <a:rPr lang="en-US" sz="2000" b="0" i="0" dirty="0">
                <a:solidFill>
                  <a:srgbClr val="E3E3E3"/>
                </a:solidFill>
                <a:effectLst/>
                <a:latin typeface="Times New Roman" panose="02020603050405020304" pitchFamily="18" charset="0"/>
                <a:cs typeface="Times New Roman" panose="02020603050405020304" pitchFamily="18" charset="0"/>
              </a:rPr>
              <a:t> even for houses with similar square footage. This suggests that other factors besides square footage also influence the selling price.</a:t>
            </a:r>
          </a:p>
          <a:p>
            <a:pPr algn="just">
              <a:buFont typeface="Arial" panose="020B0604020202020204" pitchFamily="34" charset="0"/>
              <a:buChar char="•"/>
            </a:pPr>
            <a:endParaRPr lang="en-US" sz="2000" dirty="0">
              <a:solidFill>
                <a:srgbClr val="E3E3E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b="0" i="0" dirty="0">
              <a:solidFill>
                <a:srgbClr val="E3E3E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01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EC731-4404-1425-4823-A0C793A9D1F6}"/>
              </a:ext>
            </a:extLst>
          </p:cNvPr>
          <p:cNvSpPr>
            <a:spLocks noGrp="1"/>
          </p:cNvSpPr>
          <p:nvPr>
            <p:ph type="title"/>
          </p:nvPr>
        </p:nvSpPr>
        <p:spPr/>
        <p:txBody>
          <a:bodyPr/>
          <a:lstStyle/>
          <a:p>
            <a:r>
              <a:rPr lang="en-IN" dirty="0"/>
              <a:t>Percentage Changes in Housing Selling Price</a:t>
            </a:r>
          </a:p>
        </p:txBody>
      </p:sp>
      <p:pic>
        <p:nvPicPr>
          <p:cNvPr id="7" name="Content Placeholder 6">
            <a:extLst>
              <a:ext uri="{FF2B5EF4-FFF2-40B4-BE49-F238E27FC236}">
                <a16:creationId xmlns="" xmlns:a16="http://schemas.microsoft.com/office/drawing/2014/main" id="{5F8BC218-B17B-8B90-A315-6D19193A4315}"/>
              </a:ext>
            </a:extLst>
          </p:cNvPr>
          <p:cNvPicPr>
            <a:picLocks noGrp="1" noChangeAspect="1"/>
          </p:cNvPicPr>
          <p:nvPr>
            <p:ph idx="1"/>
          </p:nvPr>
        </p:nvPicPr>
        <p:blipFill>
          <a:blip r:embed="rId2"/>
          <a:stretch>
            <a:fillRect/>
          </a:stretch>
        </p:blipFill>
        <p:spPr>
          <a:xfrm>
            <a:off x="6096000" y="2323041"/>
            <a:ext cx="5809786" cy="3427247"/>
          </a:xfrm>
          <a:prstGeom prst="rect">
            <a:avLst/>
          </a:prstGeom>
        </p:spPr>
      </p:pic>
      <p:sp>
        <p:nvSpPr>
          <p:cNvPr id="5" name="TextBox 4">
            <a:extLst>
              <a:ext uri="{FF2B5EF4-FFF2-40B4-BE49-F238E27FC236}">
                <a16:creationId xmlns="" xmlns:a16="http://schemas.microsoft.com/office/drawing/2014/main" id="{FC14DAB9-8708-DF19-9984-F97CB7B0EAB0}"/>
              </a:ext>
            </a:extLst>
          </p:cNvPr>
          <p:cNvSpPr txBox="1"/>
          <p:nvPr/>
        </p:nvSpPr>
        <p:spPr>
          <a:xfrm>
            <a:off x="457200" y="2326628"/>
            <a:ext cx="5471531" cy="3785652"/>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The line chart shows </a:t>
            </a:r>
            <a:r>
              <a:rPr lang="en-US" sz="2000" b="1" i="0" dirty="0">
                <a:solidFill>
                  <a:srgbClr val="E3E3E3"/>
                </a:solidFill>
                <a:effectLst/>
                <a:latin typeface="Times New Roman" panose="02020603050405020304" pitchFamily="18" charset="0"/>
                <a:cs typeface="Times New Roman" panose="02020603050405020304" pitchFamily="18" charset="0"/>
              </a:rPr>
              <a:t>significant fluctuations</a:t>
            </a:r>
            <a:r>
              <a:rPr lang="en-US" sz="2000" b="0" i="0" dirty="0">
                <a:solidFill>
                  <a:srgbClr val="E3E3E3"/>
                </a:solidFill>
                <a:effectLst/>
                <a:latin typeface="Times New Roman" panose="02020603050405020304" pitchFamily="18" charset="0"/>
                <a:cs typeface="Times New Roman" panose="02020603050405020304" pitchFamily="18" charset="0"/>
              </a:rPr>
              <a:t> in the year-over-year percentage change in price. There are periods with positive values (price increases), negative values (price decreases), and even some years with close to no change. This suggests that the housing market in our data set has experienced periods of both growth and decline over the years.</a:t>
            </a:r>
          </a:p>
          <a:p>
            <a:pPr algn="just">
              <a:buFont typeface="Arial" panose="020B0604020202020204" pitchFamily="34" charset="0"/>
              <a:buChar char="•"/>
            </a:pPr>
            <a:endParaRPr lang="en-US" sz="2000" dirty="0">
              <a:solidFill>
                <a:srgbClr val="E3E3E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 There are periods of consecutive years with positive or negative values, suggesting potential cycles of price appreciation and depreciation.</a:t>
            </a:r>
          </a:p>
        </p:txBody>
      </p:sp>
    </p:spTree>
    <p:extLst>
      <p:ext uri="{BB962C8B-B14F-4D97-AF65-F5344CB8AC3E}">
        <p14:creationId xmlns:p14="http://schemas.microsoft.com/office/powerpoint/2010/main" val="4136478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 xmlns:a16="http://schemas.microsoft.com/office/drawing/2014/main" id="{471A3572-4543-4883-A749-0458CD8700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 xmlns:a16="http://schemas.microsoft.com/office/drawing/2014/main" id="{4036AB30-180B-4ED5-A38B-1757054192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 xmlns:a16="http://schemas.microsoft.com/office/drawing/2014/main" id="{D184DA16-AE6D-48E1-A4C2-38FF16FD19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5" name="Texture">
            <a:extLst>
              <a:ext uri="{FF2B5EF4-FFF2-40B4-BE49-F238E27FC236}">
                <a16:creationId xmlns="" xmlns:a16="http://schemas.microsoft.com/office/drawing/2014/main" id="{E6EAF81C-C73D-4B33-B264-ECF0C2A235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17" name="Rectangle 16">
            <a:extLst>
              <a:ext uri="{FF2B5EF4-FFF2-40B4-BE49-F238E27FC236}">
                <a16:creationId xmlns="" xmlns:a16="http://schemas.microsoft.com/office/drawing/2014/main" id="{B9339603-7D99-48BF-9B43-B81E49DD36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A4F0F75-94F7-EC2C-4BA7-EF1DC8913879}"/>
              </a:ext>
            </a:extLst>
          </p:cNvPr>
          <p:cNvSpPr>
            <a:spLocks noGrp="1"/>
          </p:cNvSpPr>
          <p:nvPr>
            <p:ph type="title"/>
          </p:nvPr>
        </p:nvSpPr>
        <p:spPr>
          <a:xfrm>
            <a:off x="729455" y="849394"/>
            <a:ext cx="10741713" cy="1360767"/>
          </a:xfrm>
        </p:spPr>
        <p:txBody>
          <a:bodyPr>
            <a:normAutofit/>
          </a:bodyPr>
          <a:lstStyle/>
          <a:p>
            <a:r>
              <a:rPr lang="en-IN" dirty="0">
                <a:solidFill>
                  <a:schemeClr val="tx2"/>
                </a:solidFill>
              </a:rPr>
              <a:t>Conclusions </a:t>
            </a:r>
          </a:p>
        </p:txBody>
      </p:sp>
      <p:graphicFrame>
        <p:nvGraphicFramePr>
          <p:cNvPr id="5" name="Content Placeholder 2">
            <a:extLst>
              <a:ext uri="{FF2B5EF4-FFF2-40B4-BE49-F238E27FC236}">
                <a16:creationId xmlns="" xmlns:a16="http://schemas.microsoft.com/office/drawing/2014/main" id="{1FAD843A-8BBC-FA84-2484-F7B77E6AE0ED}"/>
              </a:ext>
            </a:extLst>
          </p:cNvPr>
          <p:cNvGraphicFramePr>
            <a:graphicFrameLocks noGrp="1"/>
          </p:cNvGraphicFramePr>
          <p:nvPr>
            <p:ph idx="1"/>
            <p:extLst>
              <p:ext uri="{D42A27DB-BD31-4B8C-83A1-F6EECF244321}">
                <p14:modId xmlns:p14="http://schemas.microsoft.com/office/powerpoint/2010/main" val="2906651629"/>
              </p:ext>
            </p:extLst>
          </p:nvPr>
        </p:nvGraphicFramePr>
        <p:xfrm>
          <a:off x="729456" y="2340171"/>
          <a:ext cx="10901266" cy="371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10457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 xmlns:a16="http://schemas.microsoft.com/office/drawing/2014/main" id="{471A3572-4543-4883-A749-0458CD8700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 xmlns:a16="http://schemas.microsoft.com/office/drawing/2014/main" id="{4036AB30-180B-4ED5-A38B-1757054192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 xmlns:a16="http://schemas.microsoft.com/office/drawing/2014/main" id="{D184DA16-AE6D-48E1-A4C2-38FF16FD19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5" name="Texture">
            <a:extLst>
              <a:ext uri="{FF2B5EF4-FFF2-40B4-BE49-F238E27FC236}">
                <a16:creationId xmlns="" xmlns:a16="http://schemas.microsoft.com/office/drawing/2014/main" id="{E6EAF81C-C73D-4B33-B264-ECF0C2A235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17" name="Rectangle 16">
            <a:extLst>
              <a:ext uri="{FF2B5EF4-FFF2-40B4-BE49-F238E27FC236}">
                <a16:creationId xmlns="" xmlns:a16="http://schemas.microsoft.com/office/drawing/2014/main" id="{B9339603-7D99-48BF-9B43-B81E49DD36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A16BD4B-CA15-801B-8BEB-90D2523EFAE8}"/>
              </a:ext>
            </a:extLst>
          </p:cNvPr>
          <p:cNvSpPr>
            <a:spLocks noGrp="1"/>
          </p:cNvSpPr>
          <p:nvPr>
            <p:ph type="title"/>
          </p:nvPr>
        </p:nvSpPr>
        <p:spPr>
          <a:xfrm>
            <a:off x="729455" y="849394"/>
            <a:ext cx="10741713" cy="1360767"/>
          </a:xfrm>
        </p:spPr>
        <p:txBody>
          <a:bodyPr>
            <a:normAutofit/>
          </a:bodyPr>
          <a:lstStyle/>
          <a:p>
            <a:r>
              <a:rPr lang="en-IN">
                <a:solidFill>
                  <a:schemeClr val="tx2"/>
                </a:solidFill>
              </a:rPr>
              <a:t>Conclusions</a:t>
            </a:r>
          </a:p>
        </p:txBody>
      </p:sp>
      <p:graphicFrame>
        <p:nvGraphicFramePr>
          <p:cNvPr id="5" name="Content Placeholder 2">
            <a:extLst>
              <a:ext uri="{FF2B5EF4-FFF2-40B4-BE49-F238E27FC236}">
                <a16:creationId xmlns="" xmlns:a16="http://schemas.microsoft.com/office/drawing/2014/main" id="{9CE9CA97-3142-4009-5790-0A99E63CFCB2}"/>
              </a:ext>
            </a:extLst>
          </p:cNvPr>
          <p:cNvGraphicFramePr>
            <a:graphicFrameLocks noGrp="1"/>
          </p:cNvGraphicFramePr>
          <p:nvPr>
            <p:ph idx="1"/>
            <p:extLst>
              <p:ext uri="{D42A27DB-BD31-4B8C-83A1-F6EECF244321}">
                <p14:modId xmlns:p14="http://schemas.microsoft.com/office/powerpoint/2010/main" val="2587038479"/>
              </p:ext>
            </p:extLst>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20409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Background Fill">
            <a:extLst>
              <a:ext uri="{FF2B5EF4-FFF2-40B4-BE49-F238E27FC236}">
                <a16:creationId xmlns="" xmlns:a16="http://schemas.microsoft.com/office/drawing/2014/main" id="{03AE087C-11E2-4305-9282-D7F122FE72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A midsection of a person holding a miniature house">
            <a:extLst>
              <a:ext uri="{FF2B5EF4-FFF2-40B4-BE49-F238E27FC236}">
                <a16:creationId xmlns="" xmlns:a16="http://schemas.microsoft.com/office/drawing/2014/main" id="{855844CF-3A38-82CB-A89A-782F9B92000E}"/>
              </a:ext>
            </a:extLst>
          </p:cNvPr>
          <p:cNvPicPr>
            <a:picLocks noChangeAspect="1"/>
          </p:cNvPicPr>
          <p:nvPr/>
        </p:nvPicPr>
        <p:blipFill rotWithShape="1">
          <a:blip r:embed="rId2">
            <a:alphaModFix amt="60000"/>
          </a:blip>
          <a:srcRect t="9731" r="-1" b="960"/>
          <a:stretch/>
        </p:blipFill>
        <p:spPr>
          <a:xfrm>
            <a:off x="20" y="10"/>
            <a:ext cx="12188932" cy="6857990"/>
          </a:xfrm>
          <a:prstGeom prst="rect">
            <a:avLst/>
          </a:prstGeom>
        </p:spPr>
      </p:pic>
      <p:sp>
        <p:nvSpPr>
          <p:cNvPr id="2" name="Title 1">
            <a:extLst>
              <a:ext uri="{FF2B5EF4-FFF2-40B4-BE49-F238E27FC236}">
                <a16:creationId xmlns="" xmlns:a16="http://schemas.microsoft.com/office/drawing/2014/main" id="{2D3C1F71-3EC9-543A-3A2D-9576A1F95D76}"/>
              </a:ext>
            </a:extLst>
          </p:cNvPr>
          <p:cNvSpPr>
            <a:spLocks noGrp="1"/>
          </p:cNvSpPr>
          <p:nvPr>
            <p:ph type="title"/>
          </p:nvPr>
        </p:nvSpPr>
        <p:spPr>
          <a:xfrm>
            <a:off x="457200" y="668049"/>
            <a:ext cx="7685037" cy="1325563"/>
          </a:xfrm>
        </p:spPr>
        <p:txBody>
          <a:bodyPr>
            <a:normAutofit/>
          </a:bodyPr>
          <a:lstStyle/>
          <a:p>
            <a:r>
              <a:rPr lang="en-IN" dirty="0">
                <a:solidFill>
                  <a:srgbClr val="FFFFFF"/>
                </a:solidFill>
              </a:rPr>
              <a:t>Content</a:t>
            </a:r>
          </a:p>
        </p:txBody>
      </p:sp>
      <p:sp>
        <p:nvSpPr>
          <p:cNvPr id="3" name="Content Placeholder 2">
            <a:extLst>
              <a:ext uri="{FF2B5EF4-FFF2-40B4-BE49-F238E27FC236}">
                <a16:creationId xmlns="" xmlns:a16="http://schemas.microsoft.com/office/drawing/2014/main" id="{DDE4B532-4C29-62C9-2CB6-A92E8ADF2A09}"/>
              </a:ext>
            </a:extLst>
          </p:cNvPr>
          <p:cNvSpPr>
            <a:spLocks noGrp="1"/>
          </p:cNvSpPr>
          <p:nvPr>
            <p:ph idx="1"/>
          </p:nvPr>
        </p:nvSpPr>
        <p:spPr>
          <a:xfrm>
            <a:off x="457200" y="2096713"/>
            <a:ext cx="7685037" cy="4080250"/>
          </a:xfrm>
        </p:spPr>
        <p:txBody>
          <a:bodyPr>
            <a:normAutofit/>
          </a:bodyPr>
          <a:lstStyle/>
          <a:p>
            <a:pPr>
              <a:buFont typeface="Wingdings" panose="05000000000000000000" pitchFamily="2" charset="2"/>
              <a:buChar char="Ø"/>
            </a:pPr>
            <a:r>
              <a:rPr lang="en-IN" dirty="0">
                <a:solidFill>
                  <a:srgbClr val="FFFFFF"/>
                </a:solidFill>
              </a:rPr>
              <a:t> Introduction</a:t>
            </a:r>
          </a:p>
          <a:p>
            <a:pPr marL="0" indent="0">
              <a:buNone/>
            </a:pPr>
            <a:r>
              <a:rPr lang="en-IN" dirty="0">
                <a:solidFill>
                  <a:srgbClr val="FFFFFF"/>
                </a:solidFill>
              </a:rPr>
              <a:t>	</a:t>
            </a:r>
          </a:p>
          <a:p>
            <a:pPr>
              <a:buFont typeface="Wingdings" panose="05000000000000000000" pitchFamily="2" charset="2"/>
              <a:buChar char="Ø"/>
            </a:pPr>
            <a:r>
              <a:rPr lang="en-IN" dirty="0">
                <a:solidFill>
                  <a:srgbClr val="FFFFFF"/>
                </a:solidFill>
              </a:rPr>
              <a:t> Data Cleaning</a:t>
            </a:r>
          </a:p>
          <a:p>
            <a:pPr>
              <a:buFont typeface="Wingdings" panose="05000000000000000000" pitchFamily="2" charset="2"/>
              <a:buChar char="Ø"/>
            </a:pPr>
            <a:endParaRPr lang="en-IN" dirty="0">
              <a:solidFill>
                <a:srgbClr val="FFFFFF"/>
              </a:solidFill>
            </a:endParaRPr>
          </a:p>
          <a:p>
            <a:pPr>
              <a:buFont typeface="Wingdings" panose="05000000000000000000" pitchFamily="2" charset="2"/>
              <a:buChar char="Ø"/>
            </a:pPr>
            <a:r>
              <a:rPr lang="en-IN" dirty="0">
                <a:solidFill>
                  <a:srgbClr val="FFFFFF"/>
                </a:solidFill>
              </a:rPr>
              <a:t> Data Visualisation</a:t>
            </a:r>
          </a:p>
          <a:p>
            <a:pPr>
              <a:buFont typeface="Wingdings" panose="05000000000000000000" pitchFamily="2" charset="2"/>
              <a:buChar char="Ø"/>
            </a:pPr>
            <a:endParaRPr lang="en-IN" dirty="0">
              <a:solidFill>
                <a:srgbClr val="FFFFFF"/>
              </a:solidFill>
            </a:endParaRPr>
          </a:p>
          <a:p>
            <a:pPr>
              <a:buFont typeface="Wingdings" panose="05000000000000000000" pitchFamily="2" charset="2"/>
              <a:buChar char="Ø"/>
            </a:pPr>
            <a:r>
              <a:rPr lang="en-IN" dirty="0">
                <a:solidFill>
                  <a:srgbClr val="FFFFFF"/>
                </a:solidFill>
              </a:rPr>
              <a:t> Insights &amp; Analysis</a:t>
            </a:r>
          </a:p>
          <a:p>
            <a:pPr>
              <a:buFont typeface="Wingdings" panose="05000000000000000000" pitchFamily="2" charset="2"/>
              <a:buChar char="Ø"/>
            </a:pPr>
            <a:endParaRPr lang="en-IN" dirty="0">
              <a:solidFill>
                <a:srgbClr val="FFFFFF"/>
              </a:solidFill>
            </a:endParaRPr>
          </a:p>
          <a:p>
            <a:pPr>
              <a:buFont typeface="Wingdings" panose="05000000000000000000" pitchFamily="2" charset="2"/>
              <a:buChar char="Ø"/>
            </a:pPr>
            <a:r>
              <a:rPr lang="en-IN" dirty="0">
                <a:solidFill>
                  <a:srgbClr val="FFFFFF"/>
                </a:solidFill>
              </a:rPr>
              <a:t> Conclusion</a:t>
            </a:r>
          </a:p>
          <a:p>
            <a:pPr>
              <a:buFont typeface="Wingdings" panose="05000000000000000000" pitchFamily="2" charset="2"/>
              <a:buChar char="Ø"/>
            </a:pPr>
            <a:endParaRPr lang="en-IN" dirty="0">
              <a:solidFill>
                <a:srgbClr val="FFFFFF"/>
              </a:solidFill>
            </a:endParaRPr>
          </a:p>
          <a:p>
            <a:pPr>
              <a:buFont typeface="Wingdings" panose="05000000000000000000" pitchFamily="2" charset="2"/>
              <a:buChar char="Ø"/>
            </a:pPr>
            <a:endParaRPr lang="en-IN" dirty="0">
              <a:solidFill>
                <a:srgbClr val="FFFFFF"/>
              </a:solidFill>
            </a:endParaRPr>
          </a:p>
          <a:p>
            <a:pPr>
              <a:buFont typeface="Wingdings" panose="05000000000000000000" pitchFamily="2" charset="2"/>
              <a:buChar char="Ø"/>
            </a:pPr>
            <a:endParaRPr lang="en-IN" dirty="0">
              <a:solidFill>
                <a:srgbClr val="FFFFFF"/>
              </a:solidFill>
            </a:endParaRPr>
          </a:p>
        </p:txBody>
      </p:sp>
      <p:grpSp>
        <p:nvGrpSpPr>
          <p:cNvPr id="33" name="Group 32">
            <a:extLst>
              <a:ext uri="{FF2B5EF4-FFF2-40B4-BE49-F238E27FC236}">
                <a16:creationId xmlns="" xmlns:a16="http://schemas.microsoft.com/office/drawing/2014/main" id="{7CECCFA5-40A0-4B37-8B7B-D912C28A15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0300855" y="0"/>
            <a:ext cx="1891145" cy="5600700"/>
            <a:chOff x="10300855" y="0"/>
            <a:chExt cx="1891145" cy="5600700"/>
          </a:xfrm>
        </p:grpSpPr>
        <p:sp>
          <p:nvSpPr>
            <p:cNvPr id="34" name="Oval 33">
              <a:extLst>
                <a:ext uri="{FF2B5EF4-FFF2-40B4-BE49-F238E27FC236}">
                  <a16:creationId xmlns="" xmlns:a16="http://schemas.microsoft.com/office/drawing/2014/main" id="{A769C0F1-62DE-46AE-9526-CBD795D169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Graphic 9">
              <a:extLst>
                <a:ext uri="{FF2B5EF4-FFF2-40B4-BE49-F238E27FC236}">
                  <a16:creationId xmlns="" xmlns:a16="http://schemas.microsoft.com/office/drawing/2014/main" id="{340BA6BB-87A1-4F4A-8B9B-D7B83FE582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6" name="Freeform: Shape 35">
              <a:extLst>
                <a:ext uri="{FF2B5EF4-FFF2-40B4-BE49-F238E27FC236}">
                  <a16:creationId xmlns="" xmlns:a16="http://schemas.microsoft.com/office/drawing/2014/main" id="{ECC2ADB9-B92C-4252-B47E-B41B61AFF4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7" name="Freeform: Shape 36">
              <a:extLst>
                <a:ext uri="{FF2B5EF4-FFF2-40B4-BE49-F238E27FC236}">
                  <a16:creationId xmlns="" xmlns:a16="http://schemas.microsoft.com/office/drawing/2014/main" id="{CC02BB26-7CE5-4FAE-A255-5DEF1B3F36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8" name="Graphic 9">
              <a:extLst>
                <a:ext uri="{FF2B5EF4-FFF2-40B4-BE49-F238E27FC236}">
                  <a16:creationId xmlns="" xmlns:a16="http://schemas.microsoft.com/office/drawing/2014/main" id="{B65C1BB9-F5F2-4728-B47D-3B2F995E9A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Graphic 9">
              <a:extLst>
                <a:ext uri="{FF2B5EF4-FFF2-40B4-BE49-F238E27FC236}">
                  <a16:creationId xmlns="" xmlns:a16="http://schemas.microsoft.com/office/drawing/2014/main" id="{A26117A4-4B2F-495A-87A5-63E265B526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33994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 xmlns:a16="http://schemas.microsoft.com/office/drawing/2014/main" id="{FAFB3478-4AEC-431E-93B2-1593839C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 xmlns:a16="http://schemas.microsoft.com/office/drawing/2014/main" id="{BA44E6CA-03F3-47EA-A9F3-5C0674E28D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 xmlns:a16="http://schemas.microsoft.com/office/drawing/2014/main" id="{0F12AF72-0A2D-40D4-A252-24C87E05DA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34870" y="0"/>
            <a:ext cx="4257130" cy="6858000"/>
            <a:chOff x="7934870" y="0"/>
            <a:chExt cx="4257130" cy="6858000"/>
          </a:xfrm>
        </p:grpSpPr>
        <p:sp>
          <p:nvSpPr>
            <p:cNvPr id="27" name="Freeform: Shape 26">
              <a:extLst>
                <a:ext uri="{FF2B5EF4-FFF2-40B4-BE49-F238E27FC236}">
                  <a16:creationId xmlns="" xmlns:a16="http://schemas.microsoft.com/office/drawing/2014/main" id="{D88A98EA-9E50-4276-960F-ECEAF776604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548949" y="5077229"/>
              <a:ext cx="2643051"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40000"/>
              </a:schemeClr>
            </a:solidFill>
            <a:ln w="9331" cap="flat">
              <a:noFill/>
              <a:prstDash val="solid"/>
              <a:miter/>
            </a:ln>
          </p:spPr>
          <p:txBody>
            <a:bodyPr rtlCol="0" anchor="ctr"/>
            <a:lstStyle/>
            <a:p>
              <a:endParaRPr lang="en-US" dirty="0"/>
            </a:p>
          </p:txBody>
        </p:sp>
        <p:sp>
          <p:nvSpPr>
            <p:cNvPr id="28" name="Freeform: Shape 27">
              <a:extLst>
                <a:ext uri="{FF2B5EF4-FFF2-40B4-BE49-F238E27FC236}">
                  <a16:creationId xmlns="" xmlns:a16="http://schemas.microsoft.com/office/drawing/2014/main" id="{CB3898D6-076D-4851-882A-D474681692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660221" y="469962"/>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9" name="Oval 28">
              <a:extLst>
                <a:ext uri="{FF2B5EF4-FFF2-40B4-BE49-F238E27FC236}">
                  <a16:creationId xmlns="" xmlns:a16="http://schemas.microsoft.com/office/drawing/2014/main" id="{B7488EFE-4EEE-4339-8F66-31FAF34B4C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65646" y="1470520"/>
              <a:ext cx="328008" cy="32800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30" name="Freeform: Shape 29">
              <a:extLst>
                <a:ext uri="{FF2B5EF4-FFF2-40B4-BE49-F238E27FC236}">
                  <a16:creationId xmlns="" xmlns:a16="http://schemas.microsoft.com/office/drawing/2014/main" id="{85C8BA76-F88E-472D-B6F3-07C1A15804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34870" y="1"/>
              <a:ext cx="3034340" cy="2483913"/>
            </a:xfrm>
            <a:custGeom>
              <a:avLst/>
              <a:gdLst>
                <a:gd name="connsiteX0" fmla="*/ 39219 w 3034340"/>
                <a:gd name="connsiteY0" fmla="*/ 0 h 2483913"/>
                <a:gd name="connsiteX1" fmla="*/ 2995122 w 3034340"/>
                <a:gd name="connsiteY1" fmla="*/ 0 h 2483913"/>
                <a:gd name="connsiteX2" fmla="*/ 3006509 w 3034340"/>
                <a:gd name="connsiteY2" fmla="*/ 46641 h 2483913"/>
                <a:gd name="connsiteX3" fmla="*/ 2589045 w 3034340"/>
                <a:gd name="connsiteY3" fmla="*/ 1412038 h 2483913"/>
                <a:gd name="connsiteX4" fmla="*/ 1517170 w 3034340"/>
                <a:gd name="connsiteY4" fmla="*/ 2483913 h 2483913"/>
                <a:gd name="connsiteX5" fmla="*/ 445296 w 3034340"/>
                <a:gd name="connsiteY5" fmla="*/ 1412038 h 2483913"/>
                <a:gd name="connsiteX6" fmla="*/ 27832 w 3034340"/>
                <a:gd name="connsiteY6" fmla="*/ 46641 h 248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340" h="2483913">
                  <a:moveTo>
                    <a:pt x="39219" y="0"/>
                  </a:moveTo>
                  <a:lnTo>
                    <a:pt x="2995122" y="0"/>
                  </a:lnTo>
                  <a:lnTo>
                    <a:pt x="3006509" y="46641"/>
                  </a:lnTo>
                  <a:cubicBezTo>
                    <a:pt x="3099279" y="525788"/>
                    <a:pt x="2960124" y="1040959"/>
                    <a:pt x="2589045" y="1412038"/>
                  </a:cubicBezTo>
                  <a:lnTo>
                    <a:pt x="1517170" y="2483913"/>
                  </a:lnTo>
                  <a:lnTo>
                    <a:pt x="445296" y="1412038"/>
                  </a:lnTo>
                  <a:cubicBezTo>
                    <a:pt x="74217" y="1040959"/>
                    <a:pt x="-64938" y="525788"/>
                    <a:pt x="27832" y="46641"/>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1" name="Freeform: Shape 30">
              <a:extLst>
                <a:ext uri="{FF2B5EF4-FFF2-40B4-BE49-F238E27FC236}">
                  <a16:creationId xmlns="" xmlns:a16="http://schemas.microsoft.com/office/drawing/2014/main" id="{132DFE1D-3FB1-4421-8E87-BA954FD231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97828" y="0"/>
              <a:ext cx="2708425" cy="2263840"/>
            </a:xfrm>
            <a:custGeom>
              <a:avLst/>
              <a:gdLst>
                <a:gd name="connsiteX0" fmla="*/ 46413 w 2708425"/>
                <a:gd name="connsiteY0" fmla="*/ 0 h 2263840"/>
                <a:gd name="connsiteX1" fmla="*/ 2662013 w 2708425"/>
                <a:gd name="connsiteY1" fmla="*/ 0 h 2263840"/>
                <a:gd name="connsiteX2" fmla="*/ 2683584 w 2708425"/>
                <a:gd name="connsiteY2" fmla="*/ 88351 h 2263840"/>
                <a:gd name="connsiteX3" fmla="*/ 2310959 w 2708425"/>
                <a:gd name="connsiteY3" fmla="*/ 1307094 h 2263840"/>
                <a:gd name="connsiteX4" fmla="*/ 1354213 w 2708425"/>
                <a:gd name="connsiteY4" fmla="*/ 2263840 h 2263840"/>
                <a:gd name="connsiteX5" fmla="*/ 397467 w 2708425"/>
                <a:gd name="connsiteY5" fmla="*/ 1307094 h 2263840"/>
                <a:gd name="connsiteX6" fmla="*/ 24842 w 2708425"/>
                <a:gd name="connsiteY6" fmla="*/ 88351 h 226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425" h="2263840">
                  <a:moveTo>
                    <a:pt x="46413" y="0"/>
                  </a:moveTo>
                  <a:lnTo>
                    <a:pt x="2662013" y="0"/>
                  </a:lnTo>
                  <a:lnTo>
                    <a:pt x="2683584" y="88351"/>
                  </a:lnTo>
                  <a:cubicBezTo>
                    <a:pt x="2766390" y="516035"/>
                    <a:pt x="2642182" y="975871"/>
                    <a:pt x="2310959" y="1307094"/>
                  </a:cubicBezTo>
                  <a:lnTo>
                    <a:pt x="1354213" y="2263840"/>
                  </a:lnTo>
                  <a:lnTo>
                    <a:pt x="397467" y="1307094"/>
                  </a:lnTo>
                  <a:cubicBezTo>
                    <a:pt x="66245" y="975871"/>
                    <a:pt x="-57964" y="516035"/>
                    <a:pt x="24842" y="88351"/>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33" name="Texture">
            <a:extLst>
              <a:ext uri="{FF2B5EF4-FFF2-40B4-BE49-F238E27FC236}">
                <a16:creationId xmlns="" xmlns:a16="http://schemas.microsoft.com/office/drawing/2014/main" id="{2E922E9E-A29B-4164-A634-B718A43369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1A6A8292-FDE9-3A62-5B74-0FE606EC26E5}"/>
              </a:ext>
            </a:extLst>
          </p:cNvPr>
          <p:cNvSpPr>
            <a:spLocks noGrp="1"/>
          </p:cNvSpPr>
          <p:nvPr>
            <p:ph type="title"/>
          </p:nvPr>
        </p:nvSpPr>
        <p:spPr>
          <a:xfrm>
            <a:off x="457200" y="167269"/>
            <a:ext cx="8776010" cy="1826344"/>
          </a:xfrm>
        </p:spPr>
        <p:txBody>
          <a:bodyPr>
            <a:normAutofit fontScale="90000"/>
          </a:bodyPr>
          <a:lstStyle/>
          <a:p>
            <a:r>
              <a:rPr lang="en-US" b="1" i="0" dirty="0">
                <a:solidFill>
                  <a:srgbClr val="ECECEC"/>
                </a:solidFill>
                <a:effectLst/>
                <a:latin typeface="Söhne"/>
              </a:rPr>
              <a:t/>
            </a:r>
            <a:br>
              <a:rPr lang="en-US" b="1" i="0" dirty="0">
                <a:solidFill>
                  <a:srgbClr val="ECECEC"/>
                </a:solidFill>
                <a:effectLst/>
                <a:latin typeface="Söhne"/>
              </a:rPr>
            </a:br>
            <a:r>
              <a:rPr lang="en-IN" dirty="0"/>
              <a:t>Introduction: </a:t>
            </a:r>
            <a:r>
              <a:rPr lang="en-US" b="1" i="0" dirty="0">
                <a:solidFill>
                  <a:srgbClr val="ECECEC"/>
                </a:solidFill>
                <a:effectLst/>
                <a:latin typeface="Söhne"/>
              </a:rPr>
              <a:t>Unveiling Insights in Cincinnati's Real Estate Market</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1C17675-A0B7-A560-F2DA-6E637DC1FE34}"/>
              </a:ext>
            </a:extLst>
          </p:cNvPr>
          <p:cNvSpPr>
            <a:spLocks noGrp="1"/>
          </p:cNvSpPr>
          <p:nvPr>
            <p:ph idx="1"/>
          </p:nvPr>
        </p:nvSpPr>
        <p:spPr>
          <a:xfrm>
            <a:off x="409172" y="1717572"/>
            <a:ext cx="5505994" cy="4080250"/>
          </a:xfrm>
        </p:spPr>
        <p:txBody>
          <a:bodyPr>
            <a:normAutofit/>
          </a:bodyPr>
          <a:lstStyle/>
          <a:p>
            <a:pPr marL="0" indent="0" algn="just">
              <a:buNone/>
            </a:pPr>
            <a:r>
              <a:rPr lang="en-US" sz="1700" b="0" i="0" dirty="0">
                <a:effectLst/>
                <a:latin typeface="Times New Roman" panose="02020603050405020304" pitchFamily="18" charset="0"/>
                <a:cs typeface="Times New Roman" panose="02020603050405020304" pitchFamily="18" charset="0"/>
              </a:rPr>
              <a:t>In the vibrant city of Cincinnati, a vast repository of housing sales data beckons exploration, featuring intricate details of property transactions, including sale prices, locations, and various attributes like bedrooms, bathrooms, and lot sizes. Our mission is clear: to decipher the underlying trends shaping the housing market through exploratory data analysis (EDA) and provide invaluable insights to prospective buyers and astute investors navigating Cincinnati's dynamic real estate landscape. With a focused scope, methodological rigor, and an anticipatory gaze toward uncovering trends and factors influencing property prices, our journey promises to deliver actionable insights tailored to empower stakeholders across the real estate spectrum. As we embark on this data-driven odyssey, we envision a future where informed decisions drive success and prosperity in Cincinnati's real estate market.</a:t>
            </a:r>
            <a:endParaRPr lang="en-IN" sz="1700" dirty="0">
              <a:latin typeface="Times New Roman" panose="02020603050405020304" pitchFamily="18" charset="0"/>
              <a:cs typeface="Times New Roman" panose="02020603050405020304" pitchFamily="18" charset="0"/>
            </a:endParaRPr>
          </a:p>
        </p:txBody>
      </p:sp>
      <p:pic>
        <p:nvPicPr>
          <p:cNvPr id="5" name="Picture 4" descr="Red building">
            <a:extLst>
              <a:ext uri="{FF2B5EF4-FFF2-40B4-BE49-F238E27FC236}">
                <a16:creationId xmlns="" xmlns:a16="http://schemas.microsoft.com/office/drawing/2014/main" id="{8494376C-D3F9-7F51-FC13-E59A3A886B59}"/>
              </a:ext>
            </a:extLst>
          </p:cNvPr>
          <p:cNvPicPr>
            <a:picLocks noChangeAspect="1"/>
          </p:cNvPicPr>
          <p:nvPr/>
        </p:nvPicPr>
        <p:blipFill rotWithShape="1">
          <a:blip r:embed="rId3"/>
          <a:srcRect t="21728" r="3" b="3"/>
          <a:stretch/>
        </p:blipFill>
        <p:spPr>
          <a:xfrm>
            <a:off x="6360177" y="1934966"/>
            <a:ext cx="5831823" cy="3046917"/>
          </a:xfrm>
          <a:custGeom>
            <a:avLst/>
            <a:gdLst/>
            <a:ahLst/>
            <a:cxnLst/>
            <a:rect l="l" t="t" r="r" b="b"/>
            <a:pathLst>
              <a:path w="5831823" h="3046917">
                <a:moveTo>
                  <a:pt x="4630021" y="7292"/>
                </a:moveTo>
                <a:lnTo>
                  <a:pt x="5831823" y="7292"/>
                </a:lnTo>
                <a:lnTo>
                  <a:pt x="5831823" y="2450538"/>
                </a:lnTo>
                <a:lnTo>
                  <a:pt x="5800042" y="2493038"/>
                </a:lnTo>
                <a:cubicBezTo>
                  <a:pt x="5520878" y="2831307"/>
                  <a:pt x="5098400" y="3046917"/>
                  <a:pt x="4625556" y="3046917"/>
                </a:cubicBezTo>
                <a:lnTo>
                  <a:pt x="3107978" y="3046917"/>
                </a:lnTo>
                <a:lnTo>
                  <a:pt x="3107978" y="1529337"/>
                </a:lnTo>
                <a:cubicBezTo>
                  <a:pt x="3107978" y="688726"/>
                  <a:pt x="3789410" y="7292"/>
                  <a:pt x="4630021" y="7292"/>
                </a:cubicBezTo>
                <a:close/>
                <a:moveTo>
                  <a:pt x="0" y="0"/>
                </a:moveTo>
                <a:lnTo>
                  <a:pt x="1517580" y="0"/>
                </a:lnTo>
                <a:cubicBezTo>
                  <a:pt x="2358191" y="0"/>
                  <a:pt x="3039624" y="681433"/>
                  <a:pt x="3039624" y="1522044"/>
                </a:cubicBezTo>
                <a:lnTo>
                  <a:pt x="3039624" y="3039623"/>
                </a:lnTo>
                <a:lnTo>
                  <a:pt x="1522045" y="3039623"/>
                </a:lnTo>
                <a:cubicBezTo>
                  <a:pt x="681434" y="3039623"/>
                  <a:pt x="0" y="2358190"/>
                  <a:pt x="0" y="1517579"/>
                </a:cubicBezTo>
                <a:close/>
              </a:path>
            </a:pathLst>
          </a:custGeom>
        </p:spPr>
      </p:pic>
    </p:spTree>
    <p:extLst>
      <p:ext uri="{BB962C8B-B14F-4D97-AF65-F5344CB8AC3E}">
        <p14:creationId xmlns:p14="http://schemas.microsoft.com/office/powerpoint/2010/main" val="2548121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 xmlns:a16="http://schemas.microsoft.com/office/drawing/2014/main" id="{03AE087C-11E2-4305-9282-D7F122FE72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Hand spraying sanitiser">
            <a:extLst>
              <a:ext uri="{FF2B5EF4-FFF2-40B4-BE49-F238E27FC236}">
                <a16:creationId xmlns="" xmlns:a16="http://schemas.microsoft.com/office/drawing/2014/main" id="{CAD9BCA7-7868-6D6A-3DA0-6F7163FF6A88}"/>
              </a:ext>
            </a:extLst>
          </p:cNvPr>
          <p:cNvPicPr>
            <a:picLocks noChangeAspect="1"/>
          </p:cNvPicPr>
          <p:nvPr/>
        </p:nvPicPr>
        <p:blipFill rotWithShape="1">
          <a:blip r:embed="rId2">
            <a:alphaModFix amt="60000"/>
          </a:blip>
          <a:srcRect t="14871" r="-1" b="837"/>
          <a:stretch/>
        </p:blipFill>
        <p:spPr>
          <a:xfrm>
            <a:off x="20" y="10"/>
            <a:ext cx="12188932" cy="6857990"/>
          </a:xfrm>
          <a:prstGeom prst="rect">
            <a:avLst/>
          </a:prstGeom>
        </p:spPr>
      </p:pic>
      <p:sp>
        <p:nvSpPr>
          <p:cNvPr id="2" name="Title 1">
            <a:extLst>
              <a:ext uri="{FF2B5EF4-FFF2-40B4-BE49-F238E27FC236}">
                <a16:creationId xmlns="" xmlns:a16="http://schemas.microsoft.com/office/drawing/2014/main" id="{6EEBDF3A-CDAD-3752-CC09-53B2EC85EFF4}"/>
              </a:ext>
            </a:extLst>
          </p:cNvPr>
          <p:cNvSpPr>
            <a:spLocks noGrp="1"/>
          </p:cNvSpPr>
          <p:nvPr>
            <p:ph type="title"/>
          </p:nvPr>
        </p:nvSpPr>
        <p:spPr>
          <a:xfrm>
            <a:off x="457199" y="282072"/>
            <a:ext cx="7685037" cy="1325563"/>
          </a:xfrm>
        </p:spPr>
        <p:txBody>
          <a:bodyPr>
            <a:normAutofit/>
          </a:bodyPr>
          <a:lstStyle/>
          <a:p>
            <a:r>
              <a:rPr lang="en-IN" dirty="0">
                <a:solidFill>
                  <a:srgbClr val="FFFFFF"/>
                </a:solidFill>
              </a:rPr>
              <a:t>Data Cleaning Steps</a:t>
            </a:r>
          </a:p>
        </p:txBody>
      </p:sp>
      <p:graphicFrame>
        <p:nvGraphicFramePr>
          <p:cNvPr id="19" name="Content Placeholder 2">
            <a:extLst>
              <a:ext uri="{FF2B5EF4-FFF2-40B4-BE49-F238E27FC236}">
                <a16:creationId xmlns="" xmlns:a16="http://schemas.microsoft.com/office/drawing/2014/main" id="{6AD32A87-B6AA-A728-C06D-DB7EF57582DA}"/>
              </a:ext>
            </a:extLst>
          </p:cNvPr>
          <p:cNvGraphicFramePr>
            <a:graphicFrameLocks noGrp="1"/>
          </p:cNvGraphicFramePr>
          <p:nvPr>
            <p:ph idx="1"/>
            <p:extLst>
              <p:ext uri="{D42A27DB-BD31-4B8C-83A1-F6EECF244321}">
                <p14:modId xmlns:p14="http://schemas.microsoft.com/office/powerpoint/2010/main" val="170950522"/>
              </p:ext>
            </p:extLst>
          </p:nvPr>
        </p:nvGraphicFramePr>
        <p:xfrm>
          <a:off x="457198" y="1889697"/>
          <a:ext cx="9760734" cy="4210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 xmlns:a16="http://schemas.microsoft.com/office/drawing/2014/main" id="{7CECCFA5-40A0-4B37-8B7B-D912C28A15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 xmlns:a16="http://schemas.microsoft.com/office/drawing/2014/main" id="{A769C0F1-62DE-46AE-9526-CBD795D169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 xmlns:a16="http://schemas.microsoft.com/office/drawing/2014/main" id="{340BA6BB-87A1-4F4A-8B9B-D7B83FE582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 xmlns:a16="http://schemas.microsoft.com/office/drawing/2014/main" id="{ECC2ADB9-B92C-4252-B47E-B41B61AFF4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 xmlns:a16="http://schemas.microsoft.com/office/drawing/2014/main" id="{CC02BB26-7CE5-4FAE-A255-5DEF1B3F36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 xmlns:a16="http://schemas.microsoft.com/office/drawing/2014/main" id="{B65C1BB9-F5F2-4728-B47D-3B2F995E9A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 xmlns:a16="http://schemas.microsoft.com/office/drawing/2014/main" id="{A26117A4-4B2F-495A-87A5-63E265B526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846344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515FD-7A0F-0CB3-A2D7-7CEC09284586}"/>
              </a:ext>
            </a:extLst>
          </p:cNvPr>
          <p:cNvSpPr>
            <a:spLocks noGrp="1"/>
          </p:cNvSpPr>
          <p:nvPr>
            <p:ph type="title"/>
          </p:nvPr>
        </p:nvSpPr>
        <p:spPr>
          <a:xfrm>
            <a:off x="390293" y="562749"/>
            <a:ext cx="7685037" cy="1325563"/>
          </a:xfrm>
        </p:spPr>
        <p:txBody>
          <a:bodyPr/>
          <a:lstStyle/>
          <a:p>
            <a:r>
              <a:rPr lang="en-IN" dirty="0"/>
              <a:t>Areas with high property price</a:t>
            </a:r>
          </a:p>
        </p:txBody>
      </p:sp>
      <p:pic>
        <p:nvPicPr>
          <p:cNvPr id="5" name="Content Placeholder 4">
            <a:extLst>
              <a:ext uri="{FF2B5EF4-FFF2-40B4-BE49-F238E27FC236}">
                <a16:creationId xmlns="" xmlns:a16="http://schemas.microsoft.com/office/drawing/2014/main" id="{1ADF6779-3002-010B-6954-F9B5695C8E38}"/>
              </a:ext>
            </a:extLst>
          </p:cNvPr>
          <p:cNvPicPr>
            <a:picLocks noGrp="1" noChangeAspect="1"/>
          </p:cNvPicPr>
          <p:nvPr>
            <p:ph idx="1"/>
          </p:nvPr>
        </p:nvPicPr>
        <p:blipFill>
          <a:blip r:embed="rId2"/>
          <a:stretch>
            <a:fillRect/>
          </a:stretch>
        </p:blipFill>
        <p:spPr>
          <a:xfrm>
            <a:off x="6255836" y="2416011"/>
            <a:ext cx="5638800" cy="3665053"/>
          </a:xfrm>
        </p:spPr>
      </p:pic>
      <p:sp>
        <p:nvSpPr>
          <p:cNvPr id="9" name="TextBox 8">
            <a:extLst>
              <a:ext uri="{FF2B5EF4-FFF2-40B4-BE49-F238E27FC236}">
                <a16:creationId xmlns="" xmlns:a16="http://schemas.microsoft.com/office/drawing/2014/main" id="{0CAF239C-17F2-533A-7E93-8641ACA1DCE2}"/>
              </a:ext>
            </a:extLst>
          </p:cNvPr>
          <p:cNvSpPr txBox="1"/>
          <p:nvPr/>
        </p:nvSpPr>
        <p:spPr>
          <a:xfrm>
            <a:off x="202171" y="2201823"/>
            <a:ext cx="5893829"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The zip codes with the highest average selling price are 43017, 45174, 46256, followed by 43004 and 43221. These areas likely represent the most expensive or desirable real estate markets in our dataset.</a:t>
            </a:r>
          </a:p>
          <a:p>
            <a:pPr marL="342900" indent="-342900"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There is a significant disparity in average selling prices between the top and bottom zip codes. The average price in 43017 is over $5 million, while the price in 45255 is closer to $500,000. This substantial difference suggests a diverse range of housing types and affordability levels within the data.</a:t>
            </a:r>
          </a:p>
          <a:p>
            <a:pPr marL="342900" indent="-342900" algn="just">
              <a:buFont typeface="Arial" panose="020B0604020202020204" pitchFamily="34" charset="0"/>
              <a:buChar char="•"/>
            </a:pPr>
            <a:endParaRPr lang="en-US" sz="2000" b="0" i="0" dirty="0">
              <a:solidFill>
                <a:srgbClr val="E3E3E3"/>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512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858142-B39D-B06B-690E-BA5E8382271D}"/>
              </a:ext>
            </a:extLst>
          </p:cNvPr>
          <p:cNvSpPr>
            <a:spLocks noGrp="1"/>
          </p:cNvSpPr>
          <p:nvPr>
            <p:ph type="title"/>
          </p:nvPr>
        </p:nvSpPr>
        <p:spPr/>
        <p:txBody>
          <a:bodyPr/>
          <a:lstStyle/>
          <a:p>
            <a:r>
              <a:rPr lang="en-IN" dirty="0"/>
              <a:t>Area with most sales</a:t>
            </a:r>
          </a:p>
        </p:txBody>
      </p:sp>
      <p:pic>
        <p:nvPicPr>
          <p:cNvPr id="8" name="Content Placeholder 7">
            <a:extLst>
              <a:ext uri="{FF2B5EF4-FFF2-40B4-BE49-F238E27FC236}">
                <a16:creationId xmlns="" xmlns:a16="http://schemas.microsoft.com/office/drawing/2014/main" id="{00406FEE-45CF-B32F-7CF9-81F35F18F342}"/>
              </a:ext>
            </a:extLst>
          </p:cNvPr>
          <p:cNvPicPr>
            <a:picLocks noGrp="1" noChangeAspect="1"/>
          </p:cNvPicPr>
          <p:nvPr>
            <p:ph idx="1"/>
          </p:nvPr>
        </p:nvPicPr>
        <p:blipFill>
          <a:blip r:embed="rId2"/>
          <a:stretch>
            <a:fillRect/>
          </a:stretch>
        </p:blipFill>
        <p:spPr>
          <a:xfrm>
            <a:off x="7911025" y="2283854"/>
            <a:ext cx="3616424" cy="4079875"/>
          </a:xfrm>
          <a:prstGeom prst="rect">
            <a:avLst/>
          </a:prstGeom>
        </p:spPr>
      </p:pic>
      <p:sp>
        <p:nvSpPr>
          <p:cNvPr id="4" name="TextBox 3">
            <a:extLst>
              <a:ext uri="{FF2B5EF4-FFF2-40B4-BE49-F238E27FC236}">
                <a16:creationId xmlns="" xmlns:a16="http://schemas.microsoft.com/office/drawing/2014/main" id="{27C1D436-8681-BF23-EE45-7BD4A850BE86}"/>
              </a:ext>
            </a:extLst>
          </p:cNvPr>
          <p:cNvSpPr txBox="1"/>
          <p:nvPr/>
        </p:nvSpPr>
        <p:spPr>
          <a:xfrm>
            <a:off x="457200" y="2430966"/>
            <a:ext cx="6469328" cy="3785652"/>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 The zip codes 45230, 45238, and 45220 represent the areas with the most sales within your data set. These zip codes likely have a higher concentration of houses available for sale or a larger population compared to other areas.</a:t>
            </a:r>
          </a:p>
          <a:p>
            <a:pPr algn="just"/>
            <a:endParaRPr lang="en-US" sz="2000" b="0" i="0" dirty="0">
              <a:solidFill>
                <a:srgbClr val="E3E3E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 The pie chart suggests a somewhat balanced distribution of sales across the top 10 zip codes. The dominant zip codes (45230, 45238, and 45220) each have a share of around 10% to 12%, indicating that there is no single area with an overwhelmingly high number of sales compared to the others.</a:t>
            </a:r>
          </a:p>
          <a:p>
            <a:pPr algn="just"/>
            <a:endParaRPr lang="en-US" sz="2000" dirty="0">
              <a:solidFill>
                <a:srgbClr val="E3E3E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57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C0E74-1692-9AE0-F3F0-2724B5AF9D5C}"/>
              </a:ext>
            </a:extLst>
          </p:cNvPr>
          <p:cNvSpPr>
            <a:spLocks noGrp="1"/>
          </p:cNvSpPr>
          <p:nvPr>
            <p:ph type="title"/>
          </p:nvPr>
        </p:nvSpPr>
        <p:spPr/>
        <p:txBody>
          <a:bodyPr/>
          <a:lstStyle/>
          <a:p>
            <a:r>
              <a:rPr lang="en-IN" dirty="0"/>
              <a:t>Factors Affecting Selling Price</a:t>
            </a:r>
          </a:p>
        </p:txBody>
      </p:sp>
      <p:pic>
        <p:nvPicPr>
          <p:cNvPr id="5" name="Content Placeholder 4">
            <a:extLst>
              <a:ext uri="{FF2B5EF4-FFF2-40B4-BE49-F238E27FC236}">
                <a16:creationId xmlns="" xmlns:a16="http://schemas.microsoft.com/office/drawing/2014/main" id="{6EF9709E-7B69-39E8-5B07-0342E2ED1427}"/>
              </a:ext>
            </a:extLst>
          </p:cNvPr>
          <p:cNvPicPr>
            <a:picLocks noGrp="1" noChangeAspect="1"/>
          </p:cNvPicPr>
          <p:nvPr>
            <p:ph idx="1"/>
          </p:nvPr>
        </p:nvPicPr>
        <p:blipFill>
          <a:blip r:embed="rId2"/>
          <a:stretch>
            <a:fillRect/>
          </a:stretch>
        </p:blipFill>
        <p:spPr>
          <a:xfrm>
            <a:off x="6748037" y="2110076"/>
            <a:ext cx="4938441" cy="4079875"/>
          </a:xfrm>
        </p:spPr>
      </p:pic>
      <p:sp>
        <p:nvSpPr>
          <p:cNvPr id="10" name="TextBox 9">
            <a:extLst>
              <a:ext uri="{FF2B5EF4-FFF2-40B4-BE49-F238E27FC236}">
                <a16:creationId xmlns="" xmlns:a16="http://schemas.microsoft.com/office/drawing/2014/main" id="{A5A2A45D-7C33-891B-EA20-B91F207738EC}"/>
              </a:ext>
            </a:extLst>
          </p:cNvPr>
          <p:cNvSpPr txBox="1"/>
          <p:nvPr/>
        </p:nvSpPr>
        <p:spPr>
          <a:xfrm>
            <a:off x="505522" y="2297150"/>
            <a:ext cx="5928732" cy="347787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Heat map shows the positive relationship between price sol and bedroom, bathroom, </a:t>
            </a:r>
            <a:r>
              <a:rPr lang="en-IN" sz="2000" dirty="0" err="1">
                <a:latin typeface="Times New Roman" panose="02020603050405020304" pitchFamily="18" charset="0"/>
                <a:cs typeface="Times New Roman" panose="02020603050405020304" pitchFamily="18" charset="0"/>
              </a:rPr>
              <a:t>squared_feet</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parking_spot</a:t>
            </a:r>
            <a:r>
              <a:rPr lang="en-IN" sz="2000" dirty="0">
                <a:latin typeface="Times New Roman" panose="02020603050405020304" pitchFamily="18" charset="0"/>
                <a:cs typeface="Times New Roman" panose="02020603050405020304" pitchFamily="18" charset="0"/>
              </a:rPr>
              <a:t>, this suggest that are the values of this prices increases the selling price of the house increases as well.</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darker the square plot between price and other variables the more stronger the relationship is, Hence the number of bedrooms and bathroom, squared feet has the strongest influence on the selling price of the houses</a:t>
            </a:r>
          </a:p>
        </p:txBody>
      </p:sp>
    </p:spTree>
    <p:extLst>
      <p:ext uri="{BB962C8B-B14F-4D97-AF65-F5344CB8AC3E}">
        <p14:creationId xmlns:p14="http://schemas.microsoft.com/office/powerpoint/2010/main" val="395286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7837E-6EE3-F3D0-3CB8-9AE0810E64BC}"/>
              </a:ext>
            </a:extLst>
          </p:cNvPr>
          <p:cNvSpPr>
            <a:spLocks noGrp="1"/>
          </p:cNvSpPr>
          <p:nvPr>
            <p:ph type="title"/>
          </p:nvPr>
        </p:nvSpPr>
        <p:spPr/>
        <p:txBody>
          <a:bodyPr/>
          <a:lstStyle/>
          <a:p>
            <a:r>
              <a:rPr lang="en-IN" dirty="0"/>
              <a:t>Changes in prices by parking spots</a:t>
            </a:r>
          </a:p>
        </p:txBody>
      </p:sp>
      <p:pic>
        <p:nvPicPr>
          <p:cNvPr id="8" name="Content Placeholder 7">
            <a:extLst>
              <a:ext uri="{FF2B5EF4-FFF2-40B4-BE49-F238E27FC236}">
                <a16:creationId xmlns="" xmlns:a16="http://schemas.microsoft.com/office/drawing/2014/main" id="{953AE1BD-3E97-0240-8DA5-B141EE297A4E}"/>
              </a:ext>
            </a:extLst>
          </p:cNvPr>
          <p:cNvPicPr>
            <a:picLocks noGrp="1" noChangeAspect="1"/>
          </p:cNvPicPr>
          <p:nvPr>
            <p:ph idx="1"/>
          </p:nvPr>
        </p:nvPicPr>
        <p:blipFill>
          <a:blip r:embed="rId2"/>
          <a:stretch>
            <a:fillRect/>
          </a:stretch>
        </p:blipFill>
        <p:spPr>
          <a:xfrm>
            <a:off x="422784" y="2116276"/>
            <a:ext cx="5673216" cy="3654383"/>
          </a:xfrm>
          <a:prstGeom prst="rect">
            <a:avLst/>
          </a:prstGeom>
        </p:spPr>
      </p:pic>
      <p:sp>
        <p:nvSpPr>
          <p:cNvPr id="7" name="TextBox 6">
            <a:extLst>
              <a:ext uri="{FF2B5EF4-FFF2-40B4-BE49-F238E27FC236}">
                <a16:creationId xmlns="" xmlns:a16="http://schemas.microsoft.com/office/drawing/2014/main" id="{E147C5CF-F61E-D9E6-FF28-3329BCB1DAFE}"/>
              </a:ext>
            </a:extLst>
          </p:cNvPr>
          <p:cNvSpPr txBox="1"/>
          <p:nvPr/>
        </p:nvSpPr>
        <p:spPr>
          <a:xfrm>
            <a:off x="6333893" y="2856054"/>
            <a:ext cx="5858107" cy="193899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The box plot suggests a </a:t>
            </a:r>
            <a:r>
              <a:rPr lang="en-US" sz="2000" b="1" i="0" dirty="0">
                <a:solidFill>
                  <a:srgbClr val="E3E3E3"/>
                </a:solidFill>
                <a:effectLst/>
                <a:latin typeface="Times New Roman" panose="02020603050405020304" pitchFamily="18" charset="0"/>
                <a:cs typeface="Times New Roman" panose="02020603050405020304" pitchFamily="18" charset="0"/>
              </a:rPr>
              <a:t>possible increasing trend</a:t>
            </a:r>
            <a:r>
              <a:rPr lang="en-US" sz="2000" b="0" i="0" dirty="0">
                <a:solidFill>
                  <a:srgbClr val="E3E3E3"/>
                </a:solidFill>
                <a:effectLst/>
                <a:latin typeface="Times New Roman" panose="02020603050405020304" pitchFamily="18" charset="0"/>
                <a:cs typeface="Times New Roman" panose="02020603050405020304" pitchFamily="18" charset="0"/>
              </a:rPr>
              <a:t> in price with more parking spots. </a:t>
            </a:r>
          </a:p>
          <a:p>
            <a:pPr marL="342900" indent="-342900">
              <a:buFont typeface="Arial" panose="020B0604020202020204" pitchFamily="34" charset="0"/>
              <a:buChar char="•"/>
            </a:pPr>
            <a:endParaRPr lang="en-IN" sz="2000" dirty="0">
              <a:solidFill>
                <a:srgbClr val="E3E3E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E3E3E3"/>
                </a:solidFill>
                <a:latin typeface="Times New Roman" panose="02020603050405020304" pitchFamily="18" charset="0"/>
                <a:cs typeface="Times New Roman" panose="02020603050405020304" pitchFamily="18" charset="0"/>
              </a:rPr>
              <a:t>We also have to many outlier in our dataset hence even when the price increase with parking spots. We can’t be sure with the insights.</a:t>
            </a:r>
          </a:p>
        </p:txBody>
      </p:sp>
    </p:spTree>
    <p:extLst>
      <p:ext uri="{BB962C8B-B14F-4D97-AF65-F5344CB8AC3E}">
        <p14:creationId xmlns:p14="http://schemas.microsoft.com/office/powerpoint/2010/main" val="3552216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F89BF5-7CC3-D3A9-C7B3-CD167C4DD8E9}"/>
              </a:ext>
            </a:extLst>
          </p:cNvPr>
          <p:cNvSpPr>
            <a:spLocks noGrp="1"/>
          </p:cNvSpPr>
          <p:nvPr>
            <p:ph type="title"/>
          </p:nvPr>
        </p:nvSpPr>
        <p:spPr/>
        <p:txBody>
          <a:bodyPr/>
          <a:lstStyle/>
          <a:p>
            <a:r>
              <a:rPr lang="en-IN" dirty="0"/>
              <a:t>Time Series Analysis for </a:t>
            </a:r>
            <a:r>
              <a:rPr lang="en-IN" dirty="0" err="1"/>
              <a:t>Avg</a:t>
            </a:r>
            <a:r>
              <a:rPr lang="en-IN" dirty="0"/>
              <a:t> House Selling Price</a:t>
            </a:r>
          </a:p>
        </p:txBody>
      </p:sp>
      <p:pic>
        <p:nvPicPr>
          <p:cNvPr id="5" name="Content Placeholder 4">
            <a:extLst>
              <a:ext uri="{FF2B5EF4-FFF2-40B4-BE49-F238E27FC236}">
                <a16:creationId xmlns="" xmlns:a16="http://schemas.microsoft.com/office/drawing/2014/main" id="{526B0543-742F-E3DA-AFCB-7469189075FA}"/>
              </a:ext>
            </a:extLst>
          </p:cNvPr>
          <p:cNvPicPr>
            <a:picLocks noGrp="1" noChangeAspect="1"/>
          </p:cNvPicPr>
          <p:nvPr>
            <p:ph idx="1"/>
          </p:nvPr>
        </p:nvPicPr>
        <p:blipFill>
          <a:blip r:embed="rId2"/>
          <a:stretch>
            <a:fillRect/>
          </a:stretch>
        </p:blipFill>
        <p:spPr>
          <a:xfrm>
            <a:off x="6629667" y="2110076"/>
            <a:ext cx="5269613" cy="4079875"/>
          </a:xfrm>
        </p:spPr>
      </p:pic>
      <p:sp>
        <p:nvSpPr>
          <p:cNvPr id="9" name="TextBox 8">
            <a:extLst>
              <a:ext uri="{FF2B5EF4-FFF2-40B4-BE49-F238E27FC236}">
                <a16:creationId xmlns="" xmlns:a16="http://schemas.microsoft.com/office/drawing/2014/main" id="{2E3F5563-D7D0-33E7-EC20-34D69B2A4EBA}"/>
              </a:ext>
            </a:extLst>
          </p:cNvPr>
          <p:cNvSpPr txBox="1"/>
          <p:nvPr/>
        </p:nvSpPr>
        <p:spPr>
          <a:xfrm>
            <a:off x="0" y="2110076"/>
            <a:ext cx="6063475" cy="4401205"/>
          </a:xfrm>
          <a:prstGeom prst="rect">
            <a:avLst/>
          </a:prstGeom>
          <a:noFill/>
        </p:spPr>
        <p:txBody>
          <a:bodyPr wrap="square">
            <a:spAutoFit/>
          </a:bodyPr>
          <a:lstStyle/>
          <a:p>
            <a:pPr marL="742950" lvl="1" indent="-285750"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There appears to be a </a:t>
            </a:r>
            <a:r>
              <a:rPr lang="en-US" sz="2000" b="1" i="0" dirty="0">
                <a:solidFill>
                  <a:srgbClr val="E3E3E3"/>
                </a:solidFill>
                <a:effectLst/>
                <a:latin typeface="Times New Roman" panose="02020603050405020304" pitchFamily="18" charset="0"/>
                <a:cs typeface="Times New Roman" panose="02020603050405020304" pitchFamily="18" charset="0"/>
              </a:rPr>
              <a:t>general upward trend</a:t>
            </a:r>
            <a:r>
              <a:rPr lang="en-US" sz="2000" b="0" i="0" dirty="0">
                <a:solidFill>
                  <a:srgbClr val="E3E3E3"/>
                </a:solidFill>
                <a:effectLst/>
                <a:latin typeface="Times New Roman" panose="02020603050405020304" pitchFamily="18" charset="0"/>
                <a:cs typeface="Times New Roman" panose="02020603050405020304" pitchFamily="18" charset="0"/>
              </a:rPr>
              <a:t> in average house prices over the time frame of 1980 to 2030. This suggests that, on average, houses in your data set have become more expensive over time.</a:t>
            </a:r>
          </a:p>
          <a:p>
            <a:pPr marL="742950" lvl="1" indent="-285750" algn="just">
              <a:buFont typeface="Arial" panose="020B0604020202020204" pitchFamily="34" charset="0"/>
              <a:buChar char="•"/>
            </a:pPr>
            <a:endParaRPr lang="en-US" sz="2000" dirty="0">
              <a:solidFill>
                <a:srgbClr val="E3E3E3"/>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While there is a general upward trend, the line chart also suggests </a:t>
            </a:r>
            <a:r>
              <a:rPr lang="en-US" sz="2000" b="1" i="0" dirty="0">
                <a:solidFill>
                  <a:srgbClr val="E3E3E3"/>
                </a:solidFill>
                <a:effectLst/>
                <a:latin typeface="Times New Roman" panose="02020603050405020304" pitchFamily="18" charset="0"/>
                <a:cs typeface="Times New Roman" panose="02020603050405020304" pitchFamily="18" charset="0"/>
              </a:rPr>
              <a:t>periods of fluctuation</a:t>
            </a:r>
            <a:r>
              <a:rPr lang="en-US" sz="2000" b="0" i="0" dirty="0">
                <a:solidFill>
                  <a:srgbClr val="E3E3E3"/>
                </a:solidFill>
                <a:effectLst/>
                <a:latin typeface="Times New Roman" panose="02020603050405020304" pitchFamily="18" charset="0"/>
                <a:cs typeface="Times New Roman" panose="02020603050405020304" pitchFamily="18" charset="0"/>
              </a:rPr>
              <a:t> in average prices. There might be segments with steeper slopes (indicating faster price increases) and others with flatter slopes or even slight dips.</a:t>
            </a:r>
          </a:p>
          <a:p>
            <a:pPr marL="742950" lvl="1" indent="-285750" algn="just">
              <a:buFont typeface="Arial" panose="020B0604020202020204" pitchFamily="34" charset="0"/>
              <a:buChar char="•"/>
            </a:pPr>
            <a:endParaRPr lang="en-US" sz="2000" b="0" i="0" dirty="0">
              <a:solidFill>
                <a:srgbClr val="E3E3E3"/>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2000" dirty="0">
              <a:solidFill>
                <a:srgbClr val="E3E3E3"/>
              </a:solidFill>
              <a:latin typeface="Times New Roman" panose="02020603050405020304" pitchFamily="18" charset="0"/>
              <a:cs typeface="Times New Roman" panose="02020603050405020304" pitchFamily="18" charset="0"/>
            </a:endParaRPr>
          </a:p>
          <a:p>
            <a:pPr lvl="1" algn="just"/>
            <a:endParaRPr lang="en-US" sz="2000" b="0" i="0" dirty="0">
              <a:solidFill>
                <a:srgbClr val="E3E3E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104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909</TotalTime>
  <Words>631</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Gill Sans Nova</vt:lpstr>
      <vt:lpstr>Söhne</vt:lpstr>
      <vt:lpstr>Times New Roman</vt:lpstr>
      <vt:lpstr>Wingdings</vt:lpstr>
      <vt:lpstr>TropicVTI</vt:lpstr>
      <vt:lpstr>Housing Sales Data Analysis</vt:lpstr>
      <vt:lpstr>Content</vt:lpstr>
      <vt:lpstr> Introduction: Unveiling Insights in Cincinnati's Real Estate Market </vt:lpstr>
      <vt:lpstr>Data Cleaning Steps</vt:lpstr>
      <vt:lpstr>Areas with high property price</vt:lpstr>
      <vt:lpstr>Area with most sales</vt:lpstr>
      <vt:lpstr>Factors Affecting Selling Price</vt:lpstr>
      <vt:lpstr>Changes in prices by parking spots</vt:lpstr>
      <vt:lpstr>Time Series Analysis for Avg House Selling Price</vt:lpstr>
      <vt:lpstr>Price VS Square Feet </vt:lpstr>
      <vt:lpstr>Percentage Changes in Housing Selling Price</vt:lpstr>
      <vt:lpstr>Conclusions </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Sales Data Analysis</dc:title>
  <dc:creator>Patil, Hrishikesh Anil (patilha)</dc:creator>
  <cp:lastModifiedBy>Asus</cp:lastModifiedBy>
  <cp:revision>4</cp:revision>
  <dcterms:created xsi:type="dcterms:W3CDTF">2024-02-25T23:18:39Z</dcterms:created>
  <dcterms:modified xsi:type="dcterms:W3CDTF">2024-02-26T14:35:49Z</dcterms:modified>
</cp:coreProperties>
</file>