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7" r:id="rId5"/>
    <p:sldId id="265" r:id="rId6"/>
    <p:sldId id="266" r:id="rId7"/>
    <p:sldId id="257" r:id="rId8"/>
    <p:sldId id="259" r:id="rId9"/>
    <p:sldId id="260" r:id="rId10"/>
    <p:sldId id="261" r:id="rId11"/>
    <p:sldId id="262" r:id="rId12"/>
    <p:sldId id="268" r:id="rId13"/>
    <p:sldId id="269" r:id="rId14"/>
    <p:sldId id="272" r:id="rId15"/>
    <p:sldId id="270" r:id="rId16"/>
    <p:sldId id="271" r:id="rId17"/>
    <p:sldId id="275" r:id="rId18"/>
    <p:sldId id="273" r:id="rId19"/>
    <p:sldId id="274" r:id="rId20"/>
    <p:sldId id="276" r:id="rId21"/>
    <p:sldId id="277" r:id="rId22"/>
    <p:sldId id="286" r:id="rId23"/>
    <p:sldId id="287" r:id="rId24"/>
    <p:sldId id="288" r:id="rId25"/>
    <p:sldId id="278" r:id="rId26"/>
    <p:sldId id="279" r:id="rId27"/>
    <p:sldId id="280" r:id="rId28"/>
    <p:sldId id="281" r:id="rId29"/>
    <p:sldId id="283" r:id="rId30"/>
    <p:sldId id="282" r:id="rId31"/>
    <p:sldId id="284" r:id="rId32"/>
    <p:sldId id="285"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2EACA09-F240-46D8-96B0-4D616F4CF915}" type="datetimeFigureOut">
              <a:rPr lang="en-US" smtClean="0"/>
              <a:pPr/>
              <a:t>9/27/2023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13BD69-E61F-43E9-9520-F8D2A07513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EACA09-F240-46D8-96B0-4D616F4CF915}"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BD69-E61F-43E9-9520-F8D2A07513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EACA09-F240-46D8-96B0-4D616F4CF915}"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BD69-E61F-43E9-9520-F8D2A07513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EACA09-F240-46D8-96B0-4D616F4CF915}"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BD69-E61F-43E9-9520-F8D2A07513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EACA09-F240-46D8-96B0-4D616F4CF915}"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3BD69-E61F-43E9-9520-F8D2A07513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EACA09-F240-46D8-96B0-4D616F4CF915}"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3BD69-E61F-43E9-9520-F8D2A07513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EACA09-F240-46D8-96B0-4D616F4CF915}" type="datetimeFigureOut">
              <a:rPr lang="en-US" smtClean="0"/>
              <a:pPr/>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3BD69-E61F-43E9-9520-F8D2A07513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EACA09-F240-46D8-96B0-4D616F4CF915}"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3BD69-E61F-43E9-9520-F8D2A07513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ACA09-F240-46D8-96B0-4D616F4CF915}"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3BD69-E61F-43E9-9520-F8D2A07513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EACA09-F240-46D8-96B0-4D616F4CF915}"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3BD69-E61F-43E9-9520-F8D2A07513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EACA09-F240-46D8-96B0-4D616F4CF915}"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313BD69-E61F-43E9-9520-F8D2A07513D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EACA09-F240-46D8-96B0-4D616F4CF915}" type="datetimeFigureOut">
              <a:rPr lang="en-US" smtClean="0"/>
              <a:pPr/>
              <a:t>9/27/2023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13BD69-E61F-43E9-9520-F8D2A07513D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28800"/>
            <a:ext cx="7851648" cy="1828800"/>
          </a:xfrm>
        </p:spPr>
        <p:txBody>
          <a:bodyPr>
            <a:normAutofit fontScale="90000"/>
          </a:bodyPr>
          <a:lstStyle/>
          <a:p>
            <a:r>
              <a:rPr lang="en-US" dirty="0" smtClean="0"/>
              <a:t>Ideation</a:t>
            </a:r>
            <a:br>
              <a:rPr lang="en-US" dirty="0" smtClean="0"/>
            </a:br>
            <a:r>
              <a:rPr lang="en-US" dirty="0" smtClean="0"/>
              <a:t>&amp;</a:t>
            </a:r>
            <a:br>
              <a:rPr lang="en-US" dirty="0" smtClean="0"/>
            </a:br>
            <a:r>
              <a:rPr lang="en-US" dirty="0" smtClean="0"/>
              <a:t>Design Thinking</a:t>
            </a:r>
            <a:endParaRPr lang="en-US" dirty="0"/>
          </a:p>
        </p:txBody>
      </p:sp>
      <p:sp>
        <p:nvSpPr>
          <p:cNvPr id="3" name="Subtitle 2"/>
          <p:cNvSpPr>
            <a:spLocks noGrp="1"/>
          </p:cNvSpPr>
          <p:nvPr>
            <p:ph type="subTitle" idx="1"/>
          </p:nvPr>
        </p:nvSpPr>
        <p:spPr>
          <a:xfrm>
            <a:off x="533400" y="4114800"/>
            <a:ext cx="7854696" cy="1752600"/>
          </a:xfrm>
        </p:spPr>
        <p:txBody>
          <a:bodyPr/>
          <a:lstStyle/>
          <a:p>
            <a:r>
              <a:rPr lang="en-US" dirty="0" smtClean="0"/>
              <a:t>Sep 2023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5-phase version</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5. Test</a:t>
            </a:r>
          </a:p>
          <a:p>
            <a:pPr lvl="1"/>
            <a:r>
              <a:rPr lang="en-US" dirty="0" smtClean="0"/>
              <a:t>The final stage of the design thinking process, designers now combine the best solutions from the prototype phase into one complete product. This phase involves the most user-testing.</a:t>
            </a:r>
          </a:p>
          <a:p>
            <a:pPr lvl="1"/>
            <a:r>
              <a:rPr lang="en-US" dirty="0" smtClean="0"/>
              <a:t>However, the </a:t>
            </a:r>
            <a:r>
              <a:rPr lang="en-US" i="1" dirty="0" smtClean="0"/>
              <a:t>design thinking phases are not linear</a:t>
            </a:r>
            <a:r>
              <a:rPr lang="en-US" dirty="0" smtClean="0"/>
              <a:t> and the test phase is not a strict ending point. Often, testing the final product surfaces new problems and is followed by another define phase, or redirects designers to the empathy phase to work on building a deeper understanding of the user. Even if designers do not need to back track to different phases, the test phase focuses on fine-tuning the product to create the best possible solution.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1026" name="Picture 2"/>
          <p:cNvPicPr>
            <a:picLocks noChangeAspect="1" noChangeArrowheads="1"/>
          </p:cNvPicPr>
          <p:nvPr/>
        </p:nvPicPr>
        <p:blipFill>
          <a:blip r:embed="rId2"/>
          <a:srcRect/>
          <a:stretch>
            <a:fillRect/>
          </a:stretch>
        </p:blipFill>
        <p:spPr bwMode="auto">
          <a:xfrm>
            <a:off x="838200" y="2209800"/>
            <a:ext cx="7496175" cy="42195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GOOTB</a:t>
            </a:r>
            <a:endParaRPr lang="en-US" dirty="0"/>
          </a:p>
        </p:txBody>
      </p:sp>
      <p:sp>
        <p:nvSpPr>
          <p:cNvPr id="3" name="Content Placeholder 2"/>
          <p:cNvSpPr>
            <a:spLocks noGrp="1"/>
          </p:cNvSpPr>
          <p:nvPr>
            <p:ph idx="1"/>
          </p:nvPr>
        </p:nvSpPr>
        <p:spPr>
          <a:xfrm>
            <a:off x="457200" y="1935480"/>
            <a:ext cx="8458200" cy="4922520"/>
          </a:xfrm>
        </p:spPr>
        <p:txBody>
          <a:bodyPr>
            <a:normAutofit fontScale="92500" lnSpcReduction="20000"/>
          </a:bodyPr>
          <a:lstStyle/>
          <a:p>
            <a:r>
              <a:rPr lang="en-US" dirty="0" smtClean="0"/>
              <a:t>Pronounced “</a:t>
            </a:r>
            <a:r>
              <a:rPr lang="en-US" dirty="0" err="1" smtClean="0"/>
              <a:t>go͞ot-bə</a:t>
            </a:r>
            <a:r>
              <a:rPr lang="en-US" dirty="0" smtClean="0"/>
              <a:t>,” it stands for </a:t>
            </a:r>
            <a:r>
              <a:rPr lang="en-US" b="1" dirty="0" smtClean="0"/>
              <a:t>Getting Out Of The Building</a:t>
            </a:r>
            <a:r>
              <a:rPr lang="en-US" dirty="0" smtClean="0"/>
              <a:t>. </a:t>
            </a:r>
          </a:p>
          <a:p>
            <a:r>
              <a:rPr lang="en-US" dirty="0" smtClean="0"/>
              <a:t>The phrase comes from the practice of intentionally going out into the world for research as opposed to just getting information from people around you at home, from friends, in the office, or at school. </a:t>
            </a:r>
          </a:p>
          <a:p>
            <a:r>
              <a:rPr lang="en-US" dirty="0" smtClean="0"/>
              <a:t>It could just as easily —and perhaps more accurately— be GOOYB: Getting Out Of Your Bubble.</a:t>
            </a:r>
          </a:p>
          <a:p>
            <a:r>
              <a:rPr lang="en-US" dirty="0" smtClean="0"/>
              <a:t>Product teams make strides to involve customers early on at the discovery stage and then after a period of building their solutions, validate their prototypes/products with customers. The fault in this is the huge gap between the discovery stage and launch stage where teams don’t engage customers and possibly build something completely disparate from what the market needs, hence leading to huge UX debt.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GOOTB</a:t>
            </a:r>
            <a:endParaRPr lang="en-US" dirty="0"/>
          </a:p>
        </p:txBody>
      </p:sp>
      <p:sp>
        <p:nvSpPr>
          <p:cNvPr id="3" name="Content Placeholder 2"/>
          <p:cNvSpPr>
            <a:spLocks noGrp="1"/>
          </p:cNvSpPr>
          <p:nvPr>
            <p:ph idx="1"/>
          </p:nvPr>
        </p:nvSpPr>
        <p:spPr/>
        <p:txBody>
          <a:bodyPr>
            <a:normAutofit/>
          </a:bodyPr>
          <a:lstStyle/>
          <a:p>
            <a:r>
              <a:rPr lang="en-US" sz="2400" dirty="0" smtClean="0"/>
              <a:t>According to Steve Blank in his acclaimed book, ”The Four Steps to the Epiphany”, the ideal approach is to embrace a culture of cultivating a frequent customer feedback loop throughout the product development cycle with the mindset that a bulk of the answers are out there — not in our designer minds, sticky notes or computers and will only remain latent until we engage customers.</a:t>
            </a:r>
          </a:p>
          <a:p>
            <a:r>
              <a:rPr lang="en-US" sz="2400" dirty="0" smtClean="0"/>
              <a:t>Customer discovery which entails observing &amp; interviewing customers seeks to discover their behaviors, motivations, and needs, expose problems and design opportunities, and find crucial information to drive design decisions.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Tools</a:t>
            </a:r>
            <a:endParaRPr lang="en-US" dirty="0"/>
          </a:p>
        </p:txBody>
      </p:sp>
      <p:sp>
        <p:nvSpPr>
          <p:cNvPr id="3" name="Content Placeholder 2"/>
          <p:cNvSpPr>
            <a:spLocks noGrp="1"/>
          </p:cNvSpPr>
          <p:nvPr>
            <p:ph idx="1"/>
          </p:nvPr>
        </p:nvSpPr>
        <p:spPr/>
        <p:txBody>
          <a:bodyPr>
            <a:normAutofit lnSpcReduction="10000"/>
          </a:bodyPr>
          <a:lstStyle/>
          <a:p>
            <a:r>
              <a:rPr lang="en-US" dirty="0" smtClean="0"/>
              <a:t>Beginner’s Mindset – Everyone has their own understanding, experiences and mindset. This forces us to think in certain ways. Assuming a beginner’s mindset enables us to set the biases aside and see the situation with fresh eyes.</a:t>
            </a:r>
          </a:p>
          <a:p>
            <a:r>
              <a:rPr lang="en-US" dirty="0" smtClean="0"/>
              <a:t>What / How/ Why – It is a tool to delve deeper into the problem. Observe what the subjects are doing, how  they are doing the tasks and the motivations and emotions behind the actions.</a:t>
            </a:r>
          </a:p>
          <a:p>
            <a:r>
              <a:rPr lang="en-US" dirty="0" smtClean="0"/>
              <a:t>Extreme users – They give valuable insights into the work-</a:t>
            </a:r>
            <a:r>
              <a:rPr lang="en-US" dirty="0" err="1" smtClean="0"/>
              <a:t>arounds</a:t>
            </a:r>
            <a:r>
              <a:rPr lang="en-US" dirty="0" smtClean="0"/>
              <a:t> they may have implemented.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Tools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Journey mapping (or experience mapping)</a:t>
            </a:r>
            <a:r>
              <a:rPr lang="en-US" dirty="0" smtClean="0"/>
              <a:t> is an ethnographic research method that focuses on tracing the customer’s “journey” as he or she interacts with an organization while in the process of receiving a service, with special attention to emotional highs and lows. Experience mapping is used with the objective of identifying needs that customers are often unable to articulate.</a:t>
            </a:r>
          </a:p>
          <a:p>
            <a:r>
              <a:rPr lang="en-US" b="1" dirty="0" smtClean="0"/>
              <a:t>Assumption testing</a:t>
            </a:r>
            <a:r>
              <a:rPr lang="en-US" dirty="0" smtClean="0"/>
              <a:t> focuses on identifying assumptions underlying the attractiveness of a new business idea and using available data to assess the likelihood that these assumptions will turn out to be true. These assumptions are then tested through thought experiments, followed by field experiments, which subject new concepts to four tests: value creation, execution, scalability, and defensibility.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Tools</a:t>
            </a:r>
            <a:endParaRPr lang="en-US" dirty="0"/>
          </a:p>
        </p:txBody>
      </p:sp>
      <p:sp>
        <p:nvSpPr>
          <p:cNvPr id="3" name="Content Placeholder 2"/>
          <p:cNvSpPr>
            <a:spLocks noGrp="1"/>
          </p:cNvSpPr>
          <p:nvPr>
            <p:ph idx="1"/>
          </p:nvPr>
        </p:nvSpPr>
        <p:spPr/>
        <p:txBody>
          <a:bodyPr>
            <a:normAutofit fontScale="92500"/>
          </a:bodyPr>
          <a:lstStyle/>
          <a:p>
            <a:r>
              <a:rPr lang="en-US" b="1" dirty="0" smtClean="0"/>
              <a:t>Mind mapping</a:t>
            </a:r>
            <a:r>
              <a:rPr lang="en-US" dirty="0" smtClean="0"/>
              <a:t> is used to represent how ideas or other items are linked to a central idea and to each other. Mind maps are used to generate, visualize, structure, and classify ideas to look for patterns and insights that provide key design criteria.</a:t>
            </a:r>
          </a:p>
          <a:p>
            <a:r>
              <a:rPr lang="en-US" b="1" dirty="0" smtClean="0"/>
              <a:t> Prototyping </a:t>
            </a:r>
            <a:r>
              <a:rPr lang="en-US" dirty="0" smtClean="0"/>
              <a:t>techniques allow us to make abstract new ideas tangible to potential partners and customers. These include storyboarding, user scenarios, experience journeys, and business concept illustrations — all of which encourage deep involvement by important stakeholders to provide feedback.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Mind-Map</a:t>
            </a:r>
            <a:endParaRPr lang="en-US" dirty="0"/>
          </a:p>
        </p:txBody>
      </p:sp>
      <p:pic>
        <p:nvPicPr>
          <p:cNvPr id="3074" name="Picture 2"/>
          <p:cNvPicPr>
            <a:picLocks noChangeAspect="1" noChangeArrowheads="1"/>
          </p:cNvPicPr>
          <p:nvPr/>
        </p:nvPicPr>
        <p:blipFill>
          <a:blip r:embed="rId2"/>
          <a:srcRect/>
          <a:stretch>
            <a:fillRect/>
          </a:stretch>
        </p:blipFill>
        <p:spPr bwMode="auto">
          <a:xfrm>
            <a:off x="1752600" y="2209800"/>
            <a:ext cx="6096000" cy="4307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Tools</a:t>
            </a:r>
            <a:endParaRPr lang="en-US" dirty="0"/>
          </a:p>
        </p:txBody>
      </p:sp>
      <p:sp>
        <p:nvSpPr>
          <p:cNvPr id="3" name="Content Placeholder 2"/>
          <p:cNvSpPr>
            <a:spLocks noGrp="1"/>
          </p:cNvSpPr>
          <p:nvPr>
            <p:ph idx="1"/>
          </p:nvPr>
        </p:nvSpPr>
        <p:spPr>
          <a:xfrm>
            <a:off x="228600" y="1935480"/>
            <a:ext cx="8915400" cy="4922520"/>
          </a:xfrm>
        </p:spPr>
        <p:txBody>
          <a:bodyPr>
            <a:normAutofit fontScale="77500" lnSpcReduction="20000"/>
          </a:bodyPr>
          <a:lstStyle/>
          <a:p>
            <a:pPr>
              <a:buNone/>
            </a:pPr>
            <a:r>
              <a:rPr lang="en-US" dirty="0" smtClean="0"/>
              <a:t>Empathy Map - An empathy map is a widely-used visualization tool within the field of UX and HCI practice. In relation to empathetic design, the primary purpose of an empathy map is to bridge the understanding of the end user. </a:t>
            </a:r>
          </a:p>
          <a:p>
            <a:endParaRPr lang="en-US" dirty="0" smtClean="0"/>
          </a:p>
          <a:p>
            <a:r>
              <a:rPr lang="en-US" dirty="0" smtClean="0"/>
              <a:t>Both the process of making an empathy map and the finished artifact have important benefits for the organization:</a:t>
            </a:r>
          </a:p>
          <a:p>
            <a:pPr lvl="1"/>
            <a:r>
              <a:rPr lang="en-US" b="1" dirty="0" smtClean="0"/>
              <a:t>Capture who a user or persona is. </a:t>
            </a:r>
            <a:r>
              <a:rPr lang="en-US" dirty="0" smtClean="0"/>
              <a:t>The empathy-mapping process helps distill and categorize your knowledge of the user into one place. It can be used to:</a:t>
            </a:r>
          </a:p>
          <a:p>
            <a:pPr lvl="2"/>
            <a:r>
              <a:rPr lang="en-US" dirty="0" smtClean="0"/>
              <a:t>Categorize and make sense of qualitative research (research notes, survey answers, user-interview transcripts)</a:t>
            </a:r>
          </a:p>
          <a:p>
            <a:pPr lvl="2"/>
            <a:r>
              <a:rPr lang="en-US" dirty="0" smtClean="0"/>
              <a:t>Discover gaps in your current knowledge and identify the types of research needed to address it. A sparse empathy map indicates that more research needs to be done.</a:t>
            </a:r>
          </a:p>
          <a:p>
            <a:pPr lvl="2"/>
            <a:r>
              <a:rPr lang="en-US" dirty="0" smtClean="0"/>
              <a:t>Create personas by aligning and grouping empathy maps covering individual users</a:t>
            </a:r>
          </a:p>
          <a:p>
            <a:pPr lvl="1"/>
            <a:r>
              <a:rPr lang="en-US" b="1" dirty="0" smtClean="0"/>
              <a:t>Communicate a user or persona to others: </a:t>
            </a:r>
            <a:r>
              <a:rPr lang="en-US" dirty="0" smtClean="0"/>
              <a:t>An empathy map is a quick, digestible way to illustrate user attitudes and behaviors. Once created, it should act as a source of truth throughout a project and protect it from bias or unfounded assumptions.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Tools</a:t>
            </a:r>
            <a:endParaRPr lang="en-US" dirty="0"/>
          </a:p>
        </p:txBody>
      </p:sp>
      <p:pic>
        <p:nvPicPr>
          <p:cNvPr id="2050" name="Picture 2"/>
          <p:cNvPicPr>
            <a:picLocks noChangeAspect="1" noChangeArrowheads="1"/>
          </p:cNvPicPr>
          <p:nvPr/>
        </p:nvPicPr>
        <p:blipFill>
          <a:blip r:embed="rId2"/>
          <a:srcRect/>
          <a:stretch>
            <a:fillRect/>
          </a:stretch>
        </p:blipFill>
        <p:spPr bwMode="auto">
          <a:xfrm>
            <a:off x="1891352" y="1905000"/>
            <a:ext cx="5119048" cy="4800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Thinking?</a:t>
            </a:r>
            <a:endParaRPr lang="en-US" dirty="0"/>
          </a:p>
        </p:txBody>
      </p:sp>
      <p:sp>
        <p:nvSpPr>
          <p:cNvPr id="3" name="Content Placeholder 2"/>
          <p:cNvSpPr>
            <a:spLocks noGrp="1"/>
          </p:cNvSpPr>
          <p:nvPr>
            <p:ph idx="1"/>
          </p:nvPr>
        </p:nvSpPr>
        <p:spPr>
          <a:xfrm>
            <a:off x="457200" y="1935480"/>
            <a:ext cx="8305800" cy="4693920"/>
          </a:xfrm>
        </p:spPr>
        <p:txBody>
          <a:bodyPr>
            <a:normAutofit fontScale="92500" lnSpcReduction="20000"/>
          </a:bodyPr>
          <a:lstStyle/>
          <a:p>
            <a:r>
              <a:rPr lang="en-US" dirty="0" smtClean="0"/>
              <a:t>Design thinking is a mindset and approach to problem-solving and innovation anchored around human-centered design. While it can be traced back centuries—and perhaps even longer—it gained traction in the modern business world after Tim Brown, CEO and president of design company IDEO, published an article about it in the Harvard Business Review.</a:t>
            </a:r>
          </a:p>
          <a:p>
            <a:r>
              <a:rPr lang="en-US" dirty="0" smtClean="0"/>
              <a:t>Design thinking is different from other innovation and ideation processes in that it’s solution-based and user-centric rather than problem-based. This means it focuses on the solution to a problem instead of the problem itself.</a:t>
            </a:r>
          </a:p>
          <a:p>
            <a:r>
              <a:rPr lang="en-US" dirty="0" smtClean="0"/>
              <a:t>For example, if a team is struggling with transitioning to remote work, the design thinking methodology encourages them to consider how to increase employee engagement rather than focus on the problem (decreasing productivity).</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Edward </a:t>
            </a:r>
            <a:r>
              <a:rPr lang="en-US" dirty="0" err="1" smtClean="0"/>
              <a:t>DeBono</a:t>
            </a:r>
            <a:r>
              <a:rPr lang="en-US" dirty="0" smtClean="0"/>
              <a:t> - Six Thinking Hats</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t>Six Thinking Hats</a:t>
            </a:r>
            <a:r>
              <a:rPr lang="en-US" dirty="0" smtClean="0"/>
              <a:t> was written by Dr. Edward de Bono. "Six Thinking Hats" and the associated idea parallel thinking provide a means for groups to plan thinking processes in a detailed and cohesive way, and in doing so to think together more effectively.</a:t>
            </a:r>
          </a:p>
          <a:p>
            <a:r>
              <a:rPr lang="en-US" dirty="0" smtClean="0"/>
              <a:t>The premise of the method is that the human brain thinks in a number of distinct ways which can be deliberately challenged, and hence planned for use in a structured way allowing one to develop tactics for thinking about particular issues. De Bono identifies six distinct directions in which the brain can be challenged. In each of these directions the brain will identify and bring into conscious thought certain aspects of issues being considered (e.g. gut instinct, pessimistic judgement, neutral facts).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Edward </a:t>
            </a:r>
            <a:r>
              <a:rPr lang="en-US" dirty="0" err="1" smtClean="0"/>
              <a:t>DeBono</a:t>
            </a:r>
            <a:r>
              <a:rPr lang="en-US" dirty="0" smtClean="0"/>
              <a:t> - Six Thinking Hats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Here's what each hat is about:</a:t>
            </a:r>
          </a:p>
          <a:p>
            <a:r>
              <a:rPr lang="en-US" b="1" dirty="0" smtClean="0"/>
              <a:t>Yellow hat</a:t>
            </a:r>
            <a:r>
              <a:rPr lang="en-US" dirty="0" smtClean="0"/>
              <a:t> is about </a:t>
            </a:r>
            <a:r>
              <a:rPr lang="en-US" b="1" dirty="0" smtClean="0"/>
              <a:t>positivity</a:t>
            </a:r>
            <a:r>
              <a:rPr lang="en-US" dirty="0" smtClean="0"/>
              <a:t>. Try seeing the benefits of this decision and what opportunities it opens.</a:t>
            </a:r>
          </a:p>
          <a:p>
            <a:r>
              <a:rPr lang="en-US" b="1" dirty="0" smtClean="0"/>
              <a:t>Green hat </a:t>
            </a:r>
            <a:r>
              <a:rPr lang="en-US" dirty="0" smtClean="0"/>
              <a:t>represents </a:t>
            </a:r>
            <a:r>
              <a:rPr lang="en-US" b="1" dirty="0" smtClean="0"/>
              <a:t>creativity</a:t>
            </a:r>
            <a:r>
              <a:rPr lang="en-US" dirty="0" smtClean="0"/>
              <a:t>. Let your mind run free and generate ideas without censoring them. Try coming up with creative options and solutions. Tools like the Productive Thinking Model or First Principles can help you.</a:t>
            </a:r>
          </a:p>
          <a:p>
            <a:r>
              <a:rPr lang="en-US" b="1" dirty="0" smtClean="0"/>
              <a:t>Red hat</a:t>
            </a:r>
            <a:r>
              <a:rPr lang="en-US" dirty="0" smtClean="0"/>
              <a:t> is about </a:t>
            </a:r>
            <a:r>
              <a:rPr lang="en-US" b="1" dirty="0" smtClean="0"/>
              <a:t>emotions</a:t>
            </a:r>
            <a:r>
              <a:rPr lang="en-US" dirty="0" smtClean="0"/>
              <a:t>. How do you feel about this? Use your intuition and gut feelings. Try to see how others might react emotionally. It's a great way to bring emotions into an otherwise rational process.</a:t>
            </a:r>
          </a:p>
          <a:p>
            <a:r>
              <a:rPr lang="en-US" b="1" dirty="0" smtClean="0"/>
              <a:t>White hat </a:t>
            </a:r>
            <a:r>
              <a:rPr lang="en-US" dirty="0" smtClean="0"/>
              <a:t>makes you focus on the </a:t>
            </a:r>
            <a:r>
              <a:rPr lang="en-US" b="1" dirty="0" smtClean="0"/>
              <a:t>data</a:t>
            </a:r>
            <a:r>
              <a:rPr lang="en-US" dirty="0" smtClean="0"/>
              <a:t>. Analyze the available data and trends. This represents a very rational approach.</a:t>
            </a:r>
          </a:p>
          <a:p>
            <a:r>
              <a:rPr lang="en-US" b="1" dirty="0" smtClean="0"/>
              <a:t>Black hat</a:t>
            </a:r>
            <a:r>
              <a:rPr lang="en-US" dirty="0" smtClean="0"/>
              <a:t> represents looking at the </a:t>
            </a:r>
            <a:r>
              <a:rPr lang="en-US" b="1" dirty="0" smtClean="0"/>
              <a:t>downside</a:t>
            </a:r>
            <a:r>
              <a:rPr lang="en-US" dirty="0" smtClean="0"/>
              <a:t>. What are the worst-case scenarios? Take a defensive approach, imagine any potentially negative outcomes, see what might not work. Inversion might be a helpful tool here.</a:t>
            </a:r>
          </a:p>
          <a:p>
            <a:r>
              <a:rPr lang="en-US" b="1" dirty="0" smtClean="0"/>
              <a:t>Blue hat </a:t>
            </a:r>
            <a:r>
              <a:rPr lang="en-US" dirty="0" smtClean="0"/>
              <a:t>is for controlling the </a:t>
            </a:r>
            <a:r>
              <a:rPr lang="en-US" b="1" dirty="0" smtClean="0"/>
              <a:t>process</a:t>
            </a:r>
            <a:r>
              <a:rPr lang="en-US" dirty="0" smtClean="0"/>
              <a:t>. Especially in meetings, it's good to be able to step in when there's no progress and enable the group to move forward (e.g. by shifting the thinking or discussion to a different hat/perspective).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Thinking Hats</a:t>
            </a:r>
            <a:endParaRPr lang="en-US" dirty="0"/>
          </a:p>
        </p:txBody>
      </p:sp>
      <p:pic>
        <p:nvPicPr>
          <p:cNvPr id="3074" name="Picture 2"/>
          <p:cNvPicPr>
            <a:picLocks noChangeAspect="1" noChangeArrowheads="1"/>
          </p:cNvPicPr>
          <p:nvPr/>
        </p:nvPicPr>
        <p:blipFill>
          <a:blip r:embed="rId2"/>
          <a:srcRect/>
          <a:stretch>
            <a:fillRect/>
          </a:stretch>
        </p:blipFill>
        <p:spPr bwMode="auto">
          <a:xfrm>
            <a:off x="76200" y="2667000"/>
            <a:ext cx="8962029" cy="3048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 (lateral thinking)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term </a:t>
            </a:r>
            <a:r>
              <a:rPr lang="en-US" dirty="0" err="1" smtClean="0"/>
              <a:t>po</a:t>
            </a:r>
            <a:r>
              <a:rPr lang="en-US" dirty="0" smtClean="0"/>
              <a:t> was created by Edward de Bono as part of a lateral thinking technique to suggest forward movement, that is, making a statement and seeing where it leads to. </a:t>
            </a:r>
          </a:p>
          <a:p>
            <a:r>
              <a:rPr lang="en-US" dirty="0" smtClean="0"/>
              <a:t>It is an extraction from words such as hypothesis, suppose, possible and poetry, all of which indicate forward movement and contain the syllable "</a:t>
            </a:r>
            <a:r>
              <a:rPr lang="en-US" dirty="0" err="1" smtClean="0"/>
              <a:t>po</a:t>
            </a:r>
            <a:r>
              <a:rPr lang="en-US" dirty="0" smtClean="0"/>
              <a:t>." </a:t>
            </a:r>
          </a:p>
          <a:p>
            <a:r>
              <a:rPr lang="en-US" dirty="0" smtClean="0"/>
              <a:t>Po can be taken to refer to any of the following: </a:t>
            </a:r>
            <a:r>
              <a:rPr lang="en-US" b="1" dirty="0" smtClean="0"/>
              <a:t>p</a:t>
            </a:r>
            <a:r>
              <a:rPr lang="en-US" dirty="0" smtClean="0"/>
              <a:t>rovoking </a:t>
            </a:r>
            <a:r>
              <a:rPr lang="en-US" b="1" dirty="0" smtClean="0"/>
              <a:t>o</a:t>
            </a:r>
            <a:r>
              <a:rPr lang="en-US" dirty="0" smtClean="0"/>
              <a:t>peration, </a:t>
            </a:r>
            <a:r>
              <a:rPr lang="en-US" b="1" dirty="0" smtClean="0"/>
              <a:t>p</a:t>
            </a:r>
            <a:r>
              <a:rPr lang="en-US" dirty="0" smtClean="0"/>
              <a:t>rovocative </a:t>
            </a:r>
            <a:r>
              <a:rPr lang="en-US" b="1" dirty="0" smtClean="0"/>
              <a:t>o</a:t>
            </a:r>
            <a:r>
              <a:rPr lang="en-US" dirty="0" smtClean="0"/>
              <a:t>peration or </a:t>
            </a:r>
            <a:r>
              <a:rPr lang="en-US" b="1" dirty="0" smtClean="0"/>
              <a:t>p</a:t>
            </a:r>
            <a:r>
              <a:rPr lang="en-US" dirty="0" smtClean="0"/>
              <a:t>rovocation </a:t>
            </a:r>
            <a:r>
              <a:rPr lang="en-US" b="1" dirty="0" smtClean="0"/>
              <a:t>o</a:t>
            </a:r>
            <a:r>
              <a:rPr lang="en-US" dirty="0" smtClean="0"/>
              <a:t>peration.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 (lateral thinking)</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For example, in response to "sales are dropping off because our product is perceived as old fashioned":</a:t>
            </a:r>
          </a:p>
          <a:p>
            <a:pPr lvl="1"/>
            <a:r>
              <a:rPr lang="en-US" dirty="0" err="1" smtClean="0"/>
              <a:t>po</a:t>
            </a:r>
            <a:r>
              <a:rPr lang="en-US" dirty="0" smtClean="0"/>
              <a:t>: Change the </a:t>
            </a:r>
            <a:r>
              <a:rPr lang="en-US" dirty="0" err="1" smtClean="0"/>
              <a:t>colour</a:t>
            </a:r>
            <a:r>
              <a:rPr lang="en-US" dirty="0" smtClean="0"/>
              <a:t> of the packaging</a:t>
            </a:r>
          </a:p>
          <a:p>
            <a:pPr lvl="1"/>
            <a:r>
              <a:rPr lang="en-US" dirty="0" err="1" smtClean="0"/>
              <a:t>po</a:t>
            </a:r>
            <a:r>
              <a:rPr lang="en-US" dirty="0" smtClean="0"/>
              <a:t>: Flood the market with even older-looking products to make it seem more appealing</a:t>
            </a:r>
          </a:p>
          <a:p>
            <a:pPr lvl="1"/>
            <a:r>
              <a:rPr lang="en-US" dirty="0" err="1" smtClean="0"/>
              <a:t>po</a:t>
            </a:r>
            <a:r>
              <a:rPr lang="en-US" dirty="0" smtClean="0"/>
              <a:t>: Call it retro</a:t>
            </a:r>
          </a:p>
          <a:p>
            <a:pPr lvl="1"/>
            <a:r>
              <a:rPr lang="en-US" dirty="0" err="1" smtClean="0"/>
              <a:t>po</a:t>
            </a:r>
            <a:r>
              <a:rPr lang="en-US" dirty="0" smtClean="0"/>
              <a:t>: Sell it to old people</a:t>
            </a:r>
          </a:p>
          <a:p>
            <a:pPr lvl="1"/>
            <a:r>
              <a:rPr lang="en-US" dirty="0" err="1" smtClean="0"/>
              <a:t>po</a:t>
            </a:r>
            <a:r>
              <a:rPr lang="en-US" dirty="0" smtClean="0"/>
              <a:t>: Sell it to young people as a gift for old people</a:t>
            </a:r>
          </a:p>
          <a:p>
            <a:pPr lvl="1"/>
            <a:r>
              <a:rPr lang="en-US" dirty="0" err="1" smtClean="0"/>
              <a:t>po</a:t>
            </a:r>
            <a:r>
              <a:rPr lang="en-US" dirty="0" smtClean="0"/>
              <a:t>: Open a museum dedicated to it</a:t>
            </a:r>
          </a:p>
          <a:p>
            <a:pPr lvl="1"/>
            <a:r>
              <a:rPr lang="en-US" dirty="0" err="1" smtClean="0"/>
              <a:t>po</a:t>
            </a:r>
            <a:r>
              <a:rPr lang="en-US" dirty="0" smtClean="0"/>
              <a:t>: Market it as a new product</a:t>
            </a:r>
          </a:p>
          <a:p>
            <a:r>
              <a:rPr lang="en-US" dirty="0" smtClean="0"/>
              <a:t>Some of the above ideas may be impractical, not sensible or not business-minded. The value of these ideas is that they move thinking from a place where it is entrenched to a place where it can move.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Ideation</a:t>
            </a:r>
            <a:endParaRPr lang="en-US" dirty="0"/>
          </a:p>
        </p:txBody>
      </p:sp>
      <p:sp>
        <p:nvSpPr>
          <p:cNvPr id="3" name="Content Placeholder 2"/>
          <p:cNvSpPr>
            <a:spLocks noGrp="1"/>
          </p:cNvSpPr>
          <p:nvPr>
            <p:ph idx="1"/>
          </p:nvPr>
        </p:nvSpPr>
        <p:spPr/>
        <p:txBody>
          <a:bodyPr/>
          <a:lstStyle/>
          <a:p>
            <a:r>
              <a:rPr lang="en-US" dirty="0" smtClean="0"/>
              <a:t>Warren Buffet says “Today’s successful companies live and die according to the quality of their ideas”</a:t>
            </a:r>
          </a:p>
          <a:p>
            <a:r>
              <a:rPr lang="en-US" dirty="0" smtClean="0"/>
              <a:t>In the real world, one needs to generate a bunch of ideas and evaluate them in the underlying hope that some of them would have some business potential.</a:t>
            </a:r>
          </a:p>
          <a:p>
            <a:r>
              <a:rPr lang="en-US" dirty="0" smtClean="0"/>
              <a:t>Creativity is thinking new things and innovation is in doing new things. Entrepreneurship is building a business around a new way of doing things.</a:t>
            </a:r>
          </a:p>
          <a:p>
            <a:r>
              <a:rPr lang="en-US" dirty="0" smtClean="0"/>
              <a:t>One can be creative by thinking differently about existing problems and solutions.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Business Ideas</a:t>
            </a:r>
            <a:endParaRPr lang="en-US" dirty="0"/>
          </a:p>
        </p:txBody>
      </p:sp>
      <p:sp>
        <p:nvSpPr>
          <p:cNvPr id="3" name="Content Placeholder 2"/>
          <p:cNvSpPr>
            <a:spLocks noGrp="1"/>
          </p:cNvSpPr>
          <p:nvPr>
            <p:ph idx="1"/>
          </p:nvPr>
        </p:nvSpPr>
        <p:spPr/>
        <p:txBody>
          <a:bodyPr/>
          <a:lstStyle/>
          <a:p>
            <a:r>
              <a:rPr lang="en-US" dirty="0" smtClean="0"/>
              <a:t>Past work experience</a:t>
            </a:r>
          </a:p>
          <a:p>
            <a:r>
              <a:rPr lang="en-US" dirty="0" smtClean="0"/>
              <a:t>Hobbies and Interests</a:t>
            </a:r>
          </a:p>
          <a:p>
            <a:r>
              <a:rPr lang="en-US" dirty="0" smtClean="0"/>
              <a:t>Strengths and Abilities</a:t>
            </a:r>
          </a:p>
          <a:p>
            <a:r>
              <a:rPr lang="en-US" dirty="0" smtClean="0"/>
              <a:t>Friends and Family</a:t>
            </a:r>
          </a:p>
          <a:p>
            <a:r>
              <a:rPr lang="en-US" dirty="0" smtClean="0"/>
              <a:t>Travel</a:t>
            </a:r>
          </a:p>
          <a:p>
            <a:r>
              <a:rPr lang="en-US" dirty="0" smtClean="0"/>
              <a:t>Books and Magazines</a:t>
            </a:r>
          </a:p>
          <a:p>
            <a:r>
              <a:rPr lang="en-US" dirty="0" smtClean="0"/>
              <a:t>Research Organizations e.g. CSIR</a:t>
            </a:r>
          </a:p>
          <a:p>
            <a:r>
              <a:rPr lang="en-US" dirty="0" smtClean="0"/>
              <a:t>The web and the current trends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Evaluation</a:t>
            </a:r>
            <a:endParaRPr lang="en-US" dirty="0"/>
          </a:p>
        </p:txBody>
      </p:sp>
      <p:sp>
        <p:nvSpPr>
          <p:cNvPr id="3" name="Content Placeholder 2"/>
          <p:cNvSpPr>
            <a:spLocks noGrp="1"/>
          </p:cNvSpPr>
          <p:nvPr>
            <p:ph idx="1"/>
          </p:nvPr>
        </p:nvSpPr>
        <p:spPr/>
        <p:txBody>
          <a:bodyPr/>
          <a:lstStyle/>
          <a:p>
            <a:r>
              <a:rPr lang="en-US" dirty="0" smtClean="0"/>
              <a:t>The 3 step process helps evaluate ideas and focus on the best idea.</a:t>
            </a:r>
          </a:p>
          <a:p>
            <a:r>
              <a:rPr lang="en-US" dirty="0" smtClean="0"/>
              <a:t>The steps of this process are:</a:t>
            </a:r>
          </a:p>
          <a:p>
            <a:pPr lvl="1"/>
            <a:r>
              <a:rPr lang="en-US" dirty="0" smtClean="0"/>
              <a:t>Decision matrix analysis – helps analyze all the ideas and shortlist a few</a:t>
            </a:r>
          </a:p>
          <a:p>
            <a:pPr lvl="1"/>
            <a:r>
              <a:rPr lang="en-US" dirty="0" smtClean="0"/>
              <a:t>Paired comparison – helps compare pairs of ideas to find the better one</a:t>
            </a:r>
          </a:p>
          <a:p>
            <a:pPr lvl="1"/>
            <a:r>
              <a:rPr lang="en-US" dirty="0" smtClean="0"/>
              <a:t>5Qs exercise – final check to prioritize the ideas and arrive at the best one.</a:t>
            </a:r>
          </a:p>
          <a:p>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Matrix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decision matrix helps bring all the ideas into one place and lets you put down the factors that affect them.</a:t>
            </a:r>
          </a:p>
          <a:p>
            <a:r>
              <a:rPr lang="en-US" dirty="0" smtClean="0"/>
              <a:t>The factors for business selection are:</a:t>
            </a:r>
          </a:p>
          <a:p>
            <a:pPr lvl="1"/>
            <a:r>
              <a:rPr lang="en-US" dirty="0" smtClean="0"/>
              <a:t>Investment required</a:t>
            </a:r>
          </a:p>
          <a:p>
            <a:pPr lvl="1"/>
            <a:r>
              <a:rPr lang="en-US" dirty="0" smtClean="0"/>
              <a:t>Ease of operations</a:t>
            </a:r>
          </a:p>
          <a:p>
            <a:pPr lvl="1"/>
            <a:r>
              <a:rPr lang="en-US" dirty="0" smtClean="0"/>
              <a:t>Marketability</a:t>
            </a:r>
          </a:p>
          <a:p>
            <a:pPr lvl="1"/>
            <a:r>
              <a:rPr lang="en-US" dirty="0" smtClean="0"/>
              <a:t>Fit with your strengths and interests</a:t>
            </a:r>
          </a:p>
          <a:p>
            <a:pPr lvl="1"/>
            <a:r>
              <a:rPr lang="en-US" dirty="0" smtClean="0"/>
              <a:t>Product differentiation</a:t>
            </a:r>
          </a:p>
          <a:p>
            <a:r>
              <a:rPr lang="en-US" dirty="0" smtClean="0"/>
              <a:t>Each factor has to be given a relative weight.</a:t>
            </a:r>
          </a:p>
          <a:p>
            <a:r>
              <a:rPr lang="en-US" dirty="0" smtClean="0"/>
              <a:t>Assign a score to each idea-factor combination (scale: 0 to 5) and rank the ideas per the cumulative score.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DMA</a:t>
            </a:r>
            <a:endParaRPr lang="en-US" dirty="0"/>
          </a:p>
        </p:txBody>
      </p:sp>
      <p:pic>
        <p:nvPicPr>
          <p:cNvPr id="1026" name="Picture 2"/>
          <p:cNvPicPr>
            <a:picLocks noChangeAspect="1" noChangeArrowheads="1"/>
          </p:cNvPicPr>
          <p:nvPr/>
        </p:nvPicPr>
        <p:blipFill>
          <a:blip r:embed="rId2"/>
          <a:srcRect/>
          <a:stretch>
            <a:fillRect/>
          </a:stretch>
        </p:blipFill>
        <p:spPr bwMode="auto">
          <a:xfrm>
            <a:off x="1600200" y="2590800"/>
            <a:ext cx="6487262" cy="3657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Thinking?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essence of design thinking is human-centric and user-specific. It’s about the person behind the problem and solution, and requires asking questions such as “Who will be using this product?” and “How will this solution impact the user?”</a:t>
            </a:r>
          </a:p>
          <a:p>
            <a:r>
              <a:rPr lang="en-US" dirty="0" smtClean="0"/>
              <a:t>The first, and arguably most important, step of design thinking is building empathy with users. By understanding the person affected by a problem, you can find a more impactful solution. On top of empathy, design thinking is centered on observing product interaction, drawing conclusions based on research, and ensuring the user remains the focus of the final implementation.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Paired comparison analysis</a:t>
            </a:r>
            <a:endParaRPr lang="en-US" dirty="0"/>
          </a:p>
        </p:txBody>
      </p:sp>
      <p:sp>
        <p:nvSpPr>
          <p:cNvPr id="3" name="Content Placeholder 2"/>
          <p:cNvSpPr>
            <a:spLocks noGrp="1"/>
          </p:cNvSpPr>
          <p:nvPr>
            <p:ph idx="1"/>
          </p:nvPr>
        </p:nvSpPr>
        <p:spPr/>
        <p:txBody>
          <a:bodyPr/>
          <a:lstStyle/>
          <a:p>
            <a:r>
              <a:rPr lang="en-US" dirty="0" smtClean="0"/>
              <a:t>This tool helps compare one idea with the other and evaluate which idea is better.</a:t>
            </a:r>
          </a:p>
          <a:p>
            <a:r>
              <a:rPr lang="en-US" dirty="0" smtClean="0"/>
              <a:t>The comparison is based on the individual’s view of the potential of each idea.</a:t>
            </a:r>
          </a:p>
          <a:p>
            <a:r>
              <a:rPr lang="en-US" dirty="0" smtClean="0"/>
              <a:t>The combined scores from the Decision Matrix Analysis and Paired Comparison Analysis will help decide which of the shortlisted ideas has the best potential.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Example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838200" y="2438400"/>
            <a:ext cx="7593980" cy="359568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5Qs Exercise</a:t>
            </a:r>
            <a:endParaRPr lang="en-US" dirty="0"/>
          </a:p>
        </p:txBody>
      </p:sp>
      <p:sp>
        <p:nvSpPr>
          <p:cNvPr id="3" name="Content Placeholder 2"/>
          <p:cNvSpPr>
            <a:spLocks noGrp="1"/>
          </p:cNvSpPr>
          <p:nvPr>
            <p:ph idx="1"/>
          </p:nvPr>
        </p:nvSpPr>
        <p:spPr/>
        <p:txBody>
          <a:bodyPr/>
          <a:lstStyle/>
          <a:p>
            <a:pPr>
              <a:buNone/>
            </a:pPr>
            <a:r>
              <a:rPr lang="en-US" dirty="0" smtClean="0"/>
              <a:t>The top few ideas can be put through this framework, which is based on 5 questions. The main questions help us group many more questions which address a wide range of concerns:</a:t>
            </a:r>
          </a:p>
          <a:p>
            <a:pPr lvl="1"/>
            <a:r>
              <a:rPr lang="en-US" dirty="0" smtClean="0"/>
              <a:t>Which is the market segment being targeted?</a:t>
            </a:r>
          </a:p>
          <a:p>
            <a:pPr lvl="1"/>
            <a:r>
              <a:rPr lang="en-US" dirty="0" smtClean="0"/>
              <a:t>What is the business model?</a:t>
            </a:r>
          </a:p>
          <a:p>
            <a:pPr lvl="1"/>
            <a:r>
              <a:rPr lang="en-US" dirty="0" smtClean="0"/>
              <a:t>How big is the market?</a:t>
            </a:r>
          </a:p>
          <a:p>
            <a:pPr lvl="1"/>
            <a:r>
              <a:rPr lang="en-US" dirty="0" smtClean="0"/>
              <a:t>How can you protect the business?</a:t>
            </a:r>
          </a:p>
          <a:p>
            <a:pPr lvl="1"/>
            <a:r>
              <a:rPr lang="en-US" dirty="0" smtClean="0"/>
              <a:t>What are you getting out of it?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Entrepreneurship  (3</a:t>
            </a:r>
            <a:r>
              <a:rPr lang="en-US" baseline="30000" dirty="0" smtClean="0"/>
              <a:t>rd</a:t>
            </a:r>
            <a:r>
              <a:rPr lang="en-US" dirty="0" smtClean="0"/>
              <a:t> Ed.) – Rajeev Roy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Phases</a:t>
            </a:r>
            <a:endParaRPr lang="en-US" dirty="0"/>
          </a:p>
        </p:txBody>
      </p:sp>
      <p:sp>
        <p:nvSpPr>
          <p:cNvPr id="3" name="Content Placeholder 2"/>
          <p:cNvSpPr>
            <a:spLocks noGrp="1"/>
          </p:cNvSpPr>
          <p:nvPr>
            <p:ph idx="1"/>
          </p:nvPr>
        </p:nvSpPr>
        <p:spPr/>
        <p:txBody>
          <a:bodyPr/>
          <a:lstStyle/>
          <a:p>
            <a:r>
              <a:rPr lang="en-US" dirty="0" smtClean="0"/>
              <a:t>The phases of Design Thinking that influenced the modern day process were coined by Nobel Prize laureate Herbert Simon in 1969, and originally included 7 steps. </a:t>
            </a:r>
          </a:p>
          <a:p>
            <a:r>
              <a:rPr lang="en-US" dirty="0" smtClean="0"/>
              <a:t>Modern versions of the process include anywhere from 5-6 steps.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4-phase version</a:t>
            </a:r>
            <a:endParaRPr lang="en-US" dirty="0"/>
          </a:p>
        </p:txBody>
      </p:sp>
      <p:sp>
        <p:nvSpPr>
          <p:cNvPr id="3" name="Content Placeholder 2"/>
          <p:cNvSpPr>
            <a:spLocks noGrp="1"/>
          </p:cNvSpPr>
          <p:nvPr>
            <p:ph idx="1"/>
          </p:nvPr>
        </p:nvSpPr>
        <p:spPr/>
        <p:txBody>
          <a:bodyPr>
            <a:normAutofit fontScale="92500"/>
          </a:bodyPr>
          <a:lstStyle/>
          <a:p>
            <a:r>
              <a:rPr lang="en-US" dirty="0" smtClean="0"/>
              <a:t>In the online course ”Design Thinking and Innovation”, Harvard Business School Dean </a:t>
            </a:r>
            <a:r>
              <a:rPr lang="en-US" dirty="0" err="1" smtClean="0"/>
              <a:t>Srikant</a:t>
            </a:r>
            <a:r>
              <a:rPr lang="en-US" dirty="0" smtClean="0"/>
              <a:t> </a:t>
            </a:r>
            <a:r>
              <a:rPr lang="en-US" dirty="0" err="1" smtClean="0"/>
              <a:t>Datar</a:t>
            </a:r>
            <a:r>
              <a:rPr lang="en-US" dirty="0" smtClean="0"/>
              <a:t> leverages a four-phase innovation framework. The phases venture from concrete to abstract thinking and back again as the process loops, reverses, and repeats. This is an important balance because abstract thinking increases the likelihood that an idea will be novel. It’s essential, however, to anchor abstract ideas in concrete thinking to ensure the solution is valid and useful.</a:t>
            </a:r>
          </a:p>
          <a:p>
            <a:r>
              <a:rPr lang="en-US" dirty="0" smtClean="0"/>
              <a:t>Here are the four phases for effective innovation and, by extension, design thinking.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4-phase version</a:t>
            </a:r>
            <a:endParaRPr lang="en-US" dirty="0"/>
          </a:p>
        </p:txBody>
      </p:sp>
      <p:pic>
        <p:nvPicPr>
          <p:cNvPr id="1026" name="Picture 2"/>
          <p:cNvPicPr>
            <a:picLocks noChangeAspect="1" noChangeArrowheads="1"/>
          </p:cNvPicPr>
          <p:nvPr/>
        </p:nvPicPr>
        <p:blipFill>
          <a:blip r:embed="rId2"/>
          <a:srcRect/>
          <a:stretch>
            <a:fillRect/>
          </a:stretch>
        </p:blipFill>
        <p:spPr bwMode="auto">
          <a:xfrm>
            <a:off x="1066800" y="2667000"/>
            <a:ext cx="6867525" cy="36099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Design Thinking</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Christoph Meinel and Harry Leifer of the Hasso-</a:t>
            </a:r>
            <a:r>
              <a:rPr lang="en-US" dirty="0" err="1" smtClean="0"/>
              <a:t>Plattner</a:t>
            </a:r>
            <a:r>
              <a:rPr lang="en-US" dirty="0" smtClean="0"/>
              <a:t>-Institute of Design at Stanford University (d.school) identified four rules of Design Thinking: </a:t>
            </a:r>
          </a:p>
          <a:p>
            <a:pPr lvl="1"/>
            <a:r>
              <a:rPr lang="en-US" b="1" dirty="0" smtClean="0"/>
              <a:t>The human rule</a:t>
            </a:r>
            <a:r>
              <a:rPr lang="en-US" dirty="0" smtClean="0"/>
              <a:t>: design is social in nature — problems must be solved in a way that satisfies human needs and acknowledge the human elements in all technologies.</a:t>
            </a:r>
          </a:p>
          <a:p>
            <a:pPr lvl="1"/>
            <a:r>
              <a:rPr lang="en-US" b="1" dirty="0" smtClean="0"/>
              <a:t>The ambiguity rule</a:t>
            </a:r>
            <a:r>
              <a:rPr lang="en-US" dirty="0" smtClean="0"/>
              <a:t>: ambiguity is inevitable — experiment at the limits of our knowledge, the limits of our ability to control events, and with the freedom to see things in a different light.</a:t>
            </a:r>
          </a:p>
          <a:p>
            <a:pPr lvl="1"/>
            <a:r>
              <a:rPr lang="en-US" b="1" dirty="0" smtClean="0"/>
              <a:t>The re-design rule</a:t>
            </a:r>
            <a:r>
              <a:rPr lang="en-US" dirty="0" smtClean="0"/>
              <a:t>: all design is re-design — technology and social circumstances are constantly evolving. We need to understand how our human needs were met in the past. </a:t>
            </a:r>
          </a:p>
          <a:p>
            <a:pPr lvl="1"/>
            <a:r>
              <a:rPr lang="en-US" b="1" dirty="0" smtClean="0"/>
              <a:t>The tangibility rule</a:t>
            </a:r>
            <a:r>
              <a:rPr lang="en-US" dirty="0" smtClean="0"/>
              <a:t>: making ideas tangible facilitates communication — this directly refers to creating </a:t>
            </a:r>
            <a:r>
              <a:rPr lang="en-US" i="1" dirty="0" smtClean="0"/>
              <a:t>prototypes</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5-phase version</a:t>
            </a:r>
            <a:endParaRPr lang="en-US" dirty="0"/>
          </a:p>
        </p:txBody>
      </p:sp>
      <p:sp>
        <p:nvSpPr>
          <p:cNvPr id="3" name="Content Placeholder 2"/>
          <p:cNvSpPr>
            <a:spLocks noGrp="1"/>
          </p:cNvSpPr>
          <p:nvPr>
            <p:ph idx="1"/>
          </p:nvPr>
        </p:nvSpPr>
        <p:spPr>
          <a:xfrm>
            <a:off x="228600" y="1935480"/>
            <a:ext cx="8686800" cy="4922520"/>
          </a:xfrm>
        </p:spPr>
        <p:txBody>
          <a:bodyPr>
            <a:normAutofit fontScale="77500" lnSpcReduction="20000"/>
          </a:bodyPr>
          <a:lstStyle/>
          <a:p>
            <a:pPr>
              <a:buNone/>
            </a:pPr>
            <a:r>
              <a:rPr lang="en-US" dirty="0" smtClean="0"/>
              <a:t>The 5 step process proposed by the Hasso-</a:t>
            </a:r>
            <a:r>
              <a:rPr lang="en-US" dirty="0" err="1" smtClean="0"/>
              <a:t>Plattner</a:t>
            </a:r>
            <a:r>
              <a:rPr lang="en-US" dirty="0" smtClean="0"/>
              <a:t> Institute of Design at Stanford is as follows:</a:t>
            </a:r>
          </a:p>
          <a:p>
            <a:pPr>
              <a:buNone/>
            </a:pPr>
            <a:endParaRPr lang="en-US" dirty="0" smtClean="0"/>
          </a:p>
          <a:p>
            <a:pPr>
              <a:buNone/>
            </a:pPr>
            <a:r>
              <a:rPr lang="en-US" b="1" dirty="0" smtClean="0"/>
              <a:t>1. Empathize</a:t>
            </a:r>
          </a:p>
          <a:p>
            <a:pPr lvl="1"/>
            <a:r>
              <a:rPr lang="en-US" dirty="0" smtClean="0"/>
              <a:t>The empathize stage is critical to understand where the problems you are trying to solve come from.  Immerse yourself into the life of your user to understand their problems. This can also be thought of as finding “gaps in the market”, where there are no straightforward product solutions to a given issue. Identify the need and address it. This phase focuses on research.</a:t>
            </a:r>
          </a:p>
          <a:p>
            <a:pPr>
              <a:buNone/>
            </a:pPr>
            <a:r>
              <a:rPr lang="en-US" b="1" dirty="0" smtClean="0"/>
              <a:t>2. Define</a:t>
            </a:r>
          </a:p>
          <a:p>
            <a:pPr lvl="1"/>
            <a:r>
              <a:rPr lang="en-US" dirty="0" smtClean="0"/>
              <a:t>Now that a need is identified and research is collected, you can define the problem in human-centric terms. You want this problem to be broad enough for a flexible and creative approach, but narrow enough to hone in on the problems niche. </a:t>
            </a:r>
          </a:p>
          <a:p>
            <a:pPr lvl="1"/>
            <a:r>
              <a:rPr lang="en-US" dirty="0" smtClean="0"/>
              <a:t>An example of a successful human-centric problem definition could be:</a:t>
            </a:r>
          </a:p>
          <a:p>
            <a:pPr lvl="1"/>
            <a:r>
              <a:rPr lang="en-US" i="1" dirty="0" smtClean="0"/>
              <a:t>“Professionals need a way to virtually take notes, mark their calendar, set reminders, and sync them for access on work and home devices to streamline organization.”</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5-phase version</a:t>
            </a:r>
            <a:endParaRPr lang="en-US" dirty="0"/>
          </a:p>
        </p:txBody>
      </p:sp>
      <p:sp>
        <p:nvSpPr>
          <p:cNvPr id="3" name="Content Placeholder 2"/>
          <p:cNvSpPr>
            <a:spLocks noGrp="1"/>
          </p:cNvSpPr>
          <p:nvPr>
            <p:ph idx="1"/>
          </p:nvPr>
        </p:nvSpPr>
        <p:spPr>
          <a:xfrm>
            <a:off x="228600" y="1981200"/>
            <a:ext cx="8686800" cy="4693920"/>
          </a:xfrm>
        </p:spPr>
        <p:txBody>
          <a:bodyPr>
            <a:normAutofit fontScale="85000" lnSpcReduction="20000"/>
          </a:bodyPr>
          <a:lstStyle/>
          <a:p>
            <a:pPr>
              <a:buNone/>
            </a:pPr>
            <a:r>
              <a:rPr lang="en-US" b="1" dirty="0" smtClean="0"/>
              <a:t>3. Ideate</a:t>
            </a:r>
          </a:p>
          <a:p>
            <a:pPr lvl="1"/>
            <a:r>
              <a:rPr lang="en-US" dirty="0" smtClean="0"/>
              <a:t>Now that you understand your users problems and have analyzed your research, you can begin generating ideas to solve the defined problem.</a:t>
            </a:r>
          </a:p>
          <a:p>
            <a:pPr lvl="1"/>
            <a:r>
              <a:rPr lang="en-US" dirty="0" smtClean="0"/>
              <a:t>A popular way to generate ideas is with a brainstorm. Arrange a meeting with at least four people to start off. Try to come up with as many phrases or word associations as you can — no limits, no rules! Bring in a couple individuals from other teams. People with outside experience contribute valuable ideas by looking at the problem through an alternative lens. The ideate phase focuses on free thinking and unconventional approaches. </a:t>
            </a:r>
          </a:p>
          <a:p>
            <a:pPr>
              <a:buNone/>
            </a:pPr>
            <a:r>
              <a:rPr lang="en-US" b="1" dirty="0" smtClean="0"/>
              <a:t>4. Prototype</a:t>
            </a:r>
          </a:p>
          <a:p>
            <a:pPr lvl="1"/>
            <a:r>
              <a:rPr lang="en-US" dirty="0" smtClean="0"/>
              <a:t>Using the best ideas from the ideate phase, you can now produce several basic iterations of your problem solving product. Early stages of the prototype phase are generally where user testing allows designers to identify kinks or missing elements of their designs. This stage focuses on experimenting by creating multiple approaches to solving the problem.</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TotalTime>
  <Words>985</Words>
  <Application>Microsoft Office PowerPoint</Application>
  <PresentationFormat>On-screen Show (4:3)</PresentationFormat>
  <Paragraphs>142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Ideation &amp; Design Thinking</vt:lpstr>
      <vt:lpstr>What is Design Thinking?</vt:lpstr>
      <vt:lpstr>What is Design Thinking?</vt:lpstr>
      <vt:lpstr>Design Thinking Phases</vt:lpstr>
      <vt:lpstr>4-phase version</vt:lpstr>
      <vt:lpstr>4-phase version</vt:lpstr>
      <vt:lpstr>Rules of Design Thinking</vt:lpstr>
      <vt:lpstr>5-phase version</vt:lpstr>
      <vt:lpstr>5-phase version</vt:lpstr>
      <vt:lpstr>5-phase version</vt:lpstr>
      <vt:lpstr>Summary</vt:lpstr>
      <vt:lpstr>GOOTB</vt:lpstr>
      <vt:lpstr>GOOTB</vt:lpstr>
      <vt:lpstr>Design Thinking Tools</vt:lpstr>
      <vt:lpstr>Design Thinking Tools</vt:lpstr>
      <vt:lpstr>Design Thinking Tools</vt:lpstr>
      <vt:lpstr>Example Mind-Map</vt:lpstr>
      <vt:lpstr>Design Thinking Tools</vt:lpstr>
      <vt:lpstr>Design Thinking Tools</vt:lpstr>
      <vt:lpstr>Edward DeBono - Six Thinking Hats</vt:lpstr>
      <vt:lpstr>Edward DeBono - Six Thinking Hats</vt:lpstr>
      <vt:lpstr>Six Thinking Hats</vt:lpstr>
      <vt:lpstr>Po (lateral thinking)</vt:lpstr>
      <vt:lpstr>Po (lateral thinking)</vt:lpstr>
      <vt:lpstr>Ideation</vt:lpstr>
      <vt:lpstr>Sources of Business Ideas</vt:lpstr>
      <vt:lpstr>Idea Evaluation</vt:lpstr>
      <vt:lpstr>Decision Matrix Analysis</vt:lpstr>
      <vt:lpstr>Sample DMA</vt:lpstr>
      <vt:lpstr>Paired comparison analysis</vt:lpstr>
      <vt:lpstr>PCA Example</vt:lpstr>
      <vt:lpstr>5Qs Exercise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31</cp:revision>
  <dcterms:created xsi:type="dcterms:W3CDTF">2023-09-25T09:11:16Z</dcterms:created>
  <dcterms:modified xsi:type="dcterms:W3CDTF">2023-09-27T10:47:53Z</dcterms:modified>
</cp:coreProperties>
</file>