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6" r:id="rId5"/>
    <p:sldId id="271" r:id="rId6"/>
    <p:sldId id="275" r:id="rId7"/>
    <p:sldId id="276" r:id="rId8"/>
    <p:sldId id="281" r:id="rId9"/>
    <p:sldId id="285" r:id="rId10"/>
    <p:sldId id="289" r:id="rId11"/>
    <p:sldId id="298" r:id="rId12"/>
    <p:sldId id="300" r:id="rId13"/>
    <p:sldId id="302" r:id="rId14"/>
    <p:sldId id="306" r:id="rId15"/>
    <p:sldId id="307" r:id="rId16"/>
    <p:sldId id="309" r:id="rId17"/>
    <p:sldId id="311" r:id="rId18"/>
    <p:sldId id="315" r:id="rId19"/>
    <p:sldId id="316" r:id="rId20"/>
    <p:sldId id="317" r:id="rId21"/>
    <p:sldId id="322" r:id="rId22"/>
    <p:sldId id="346" r:id="rId23"/>
    <p:sldId id="347" r:id="rId24"/>
    <p:sldId id="348" r:id="rId25"/>
    <p:sldId id="369" r:id="rId26"/>
    <p:sldId id="370" r:id="rId27"/>
    <p:sldId id="374" r:id="rId28"/>
    <p:sldId id="378" r:id="rId29"/>
    <p:sldId id="381" r:id="rId30"/>
    <p:sldId id="383" r:id="rId31"/>
    <p:sldId id="385" r:id="rId32"/>
    <p:sldId id="386" r:id="rId33"/>
    <p:sldId id="388" r:id="rId34"/>
    <p:sldId id="390" r:id="rId35"/>
    <p:sldId id="391" r:id="rId36"/>
    <p:sldId id="393" r:id="rId37"/>
    <p:sldId id="394" r:id="rId38"/>
    <p:sldId id="395" r:id="rId39"/>
    <p:sldId id="396" r:id="rId40"/>
    <p:sldId id="397" r:id="rId41"/>
    <p:sldId id="399" r:id="rId42"/>
    <p:sldId id="402" r:id="rId43"/>
    <p:sldId id="407" r:id="rId44"/>
    <p:sldId id="411" r:id="rId45"/>
    <p:sldId id="412" r:id="rId46"/>
    <p:sldId id="414" r:id="rId47"/>
    <p:sldId id="415" r:id="rId48"/>
    <p:sldId id="417" r:id="rId49"/>
    <p:sldId id="419" r:id="rId50"/>
    <p:sldId id="420" r:id="rId51"/>
    <p:sldId id="421" r:id="rId52"/>
    <p:sldId id="423" r:id="rId53"/>
    <p:sldId id="425" r:id="rId54"/>
    <p:sldId id="426" r:id="rId55"/>
    <p:sldId id="427" r:id="rId56"/>
    <p:sldId id="432" r:id="rId57"/>
    <p:sldId id="433" r:id="rId58"/>
    <p:sldId id="436" r:id="rId59"/>
    <p:sldId id="437" r:id="rId60"/>
    <p:sldId id="440" r:id="rId61"/>
    <p:sldId id="442" r:id="rId62"/>
    <p:sldId id="445" r:id="rId63"/>
    <p:sldId id="448" r:id="rId64"/>
    <p:sldId id="450" r:id="rId65"/>
    <p:sldId id="453" r:id="rId66"/>
    <p:sldId id="454" r:id="rId67"/>
    <p:sldId id="457" r:id="rId68"/>
    <p:sldId id="460" r:id="rId69"/>
    <p:sldId id="461" r:id="rId7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67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31964"/>
            <a:ext cx="188722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3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4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1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4.jpg"/><Relationship Id="rId7" Type="http://schemas.openxmlformats.org/officeDocument/2006/relationships/image" Target="../media/image65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slide" Target="slide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8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5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8.png"/><Relationship Id="rId10" Type="http://schemas.openxmlformats.org/officeDocument/2006/relationships/slide" Target="slide45.xml"/><Relationship Id="rId4" Type="http://schemas.openxmlformats.org/officeDocument/2006/relationships/image" Target="../media/image2.png"/><Relationship Id="rId9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6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slide" Target="slide59.xml"/><Relationship Id="rId5" Type="http://schemas.openxmlformats.org/officeDocument/2006/relationships/image" Target="../media/image83.png"/><Relationship Id="rId10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9.xml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9.xml"/><Relationship Id="rId5" Type="http://schemas.openxmlformats.org/officeDocument/2006/relationships/image" Target="../media/image90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.png"/><Relationship Id="rId7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" Target="slide5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59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9.xml"/><Relationship Id="rId5" Type="http://schemas.openxmlformats.org/officeDocument/2006/relationships/image" Target="../media/image98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slide" Target="slide1.xml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90041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944842"/>
            <a:ext cx="4483735" cy="382270"/>
            <a:chOff x="87743" y="944842"/>
            <a:chExt cx="4483735" cy="38227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5410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710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0988"/>
              <a:ext cx="50749" cy="2744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44842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9890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976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96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95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21167" y="949210"/>
            <a:ext cx="1565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Syntax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-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30" y="1481785"/>
            <a:ext cx="10420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ahoma"/>
                <a:cs typeface="Tahoma"/>
              </a:rPr>
              <a:t>Pawan</a:t>
            </a:r>
            <a:r>
              <a:rPr sz="950" spc="-6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Goyal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700" spc="60" dirty="0">
                <a:latin typeface="Tahoma"/>
                <a:cs typeface="Tahoma"/>
              </a:rPr>
              <a:t>CSE,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spc="-35" dirty="0">
                <a:latin typeface="Tahoma"/>
                <a:cs typeface="Tahoma"/>
              </a:rPr>
              <a:t>IIT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spc="25" dirty="0">
                <a:latin typeface="Tahoma"/>
                <a:cs typeface="Tahoma"/>
              </a:rPr>
              <a:t>Kha</a:t>
            </a:r>
            <a:r>
              <a:rPr sz="700" spc="5" dirty="0">
                <a:latin typeface="Tahoma"/>
                <a:cs typeface="Tahoma"/>
              </a:rPr>
              <a:t>r</a:t>
            </a:r>
            <a:r>
              <a:rPr sz="700" spc="10" dirty="0">
                <a:latin typeface="Tahoma"/>
                <a:cs typeface="Tahoma"/>
              </a:rPr>
              <a:t>agpur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ahoma"/>
                <a:cs typeface="Tahoma"/>
              </a:rPr>
              <a:t>Week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-20" dirty="0">
                <a:latin typeface="Tahoma"/>
                <a:cs typeface="Tahoma"/>
              </a:rPr>
              <a:t>5: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Lecture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1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89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/>
              <a:t>CFG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10" dirty="0"/>
              <a:t>Languages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91641"/>
            <a:ext cx="4483735" cy="1659889"/>
            <a:chOff x="87743" y="791641"/>
            <a:chExt cx="4483735" cy="1659889"/>
          </a:xfrm>
        </p:grpSpPr>
        <p:sp>
          <p:nvSpPr>
            <p:cNvPr id="4" name="object 4"/>
            <p:cNvSpPr/>
            <p:nvPr/>
          </p:nvSpPr>
          <p:spPr>
            <a:xfrm>
              <a:off x="87743" y="79164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6465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4936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3666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35876"/>
              <a:ext cx="50749" cy="15134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08926"/>
              <a:ext cx="4432935" cy="1391285"/>
            </a:xfrm>
            <a:custGeom>
              <a:avLst/>
              <a:gdLst/>
              <a:ahLst/>
              <a:cxnLst/>
              <a:rect l="l" t="t" r="r" b="b"/>
              <a:pathLst>
                <a:path w="4432935" h="1391285">
                  <a:moveTo>
                    <a:pt x="4432566" y="0"/>
                  </a:moveTo>
                  <a:lnTo>
                    <a:pt x="0" y="0"/>
                  </a:lnTo>
                  <a:lnTo>
                    <a:pt x="0" y="1340434"/>
                  </a:lnTo>
                  <a:lnTo>
                    <a:pt x="4008" y="1360158"/>
                  </a:lnTo>
                  <a:lnTo>
                    <a:pt x="14922" y="1376311"/>
                  </a:lnTo>
                  <a:lnTo>
                    <a:pt x="31075" y="1387225"/>
                  </a:lnTo>
                  <a:lnTo>
                    <a:pt x="50800" y="1391234"/>
                  </a:lnTo>
                  <a:lnTo>
                    <a:pt x="4381766" y="1391234"/>
                  </a:lnTo>
                  <a:lnTo>
                    <a:pt x="4401491" y="1387225"/>
                  </a:lnTo>
                  <a:lnTo>
                    <a:pt x="4417644" y="1376311"/>
                  </a:lnTo>
                  <a:lnTo>
                    <a:pt x="4428558" y="1360158"/>
                  </a:lnTo>
                  <a:lnTo>
                    <a:pt x="4432566" y="134043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73950"/>
              <a:ext cx="0" cy="1494790"/>
            </a:xfrm>
            <a:custGeom>
              <a:avLst/>
              <a:gdLst/>
              <a:ahLst/>
              <a:cxnLst/>
              <a:rect l="l" t="t" r="r" b="b"/>
              <a:pathLst>
                <a:path h="1494789">
                  <a:moveTo>
                    <a:pt x="0" y="14944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612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485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35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552090"/>
            <a:ext cx="4483735" cy="283210"/>
            <a:chOff x="87743" y="2552090"/>
            <a:chExt cx="4483735" cy="283210"/>
          </a:xfrm>
        </p:grpSpPr>
        <p:sp>
          <p:nvSpPr>
            <p:cNvPr id="15" name="object 15"/>
            <p:cNvSpPr/>
            <p:nvPr/>
          </p:nvSpPr>
          <p:spPr>
            <a:xfrm>
              <a:off x="87743" y="255209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733395"/>
              <a:ext cx="101599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20695"/>
              <a:ext cx="4381715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602649"/>
              <a:ext cx="50749" cy="1307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2596502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2640749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60">
                  <a:moveTo>
                    <a:pt x="0" y="1116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628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615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6026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5844" y="738883"/>
            <a:ext cx="3994150" cy="201231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Det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ProperNoun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Cambria"/>
                <a:cs typeface="Cambria"/>
              </a:rPr>
              <a:t>Nominal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 marR="5080">
              <a:lnSpc>
                <a:spcPts val="1350"/>
              </a:lnSpc>
              <a:spcBef>
                <a:spcPts val="55"/>
              </a:spcBef>
            </a:pPr>
            <a:r>
              <a:rPr sz="950" dirty="0">
                <a:latin typeface="Tahoma"/>
                <a:cs typeface="Tahoma"/>
              </a:rPr>
              <a:t>Now,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these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combined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with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other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rules,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that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express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facts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about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lexicon.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ts val="1310"/>
              </a:lnSpc>
            </a:pPr>
            <a:r>
              <a:rPr sz="1100" i="1" spc="-10" dirty="0">
                <a:latin typeface="Cambria"/>
                <a:cs typeface="Cambria"/>
              </a:rPr>
              <a:t>Det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Cambria"/>
                <a:cs typeface="Cambria"/>
              </a:rPr>
              <a:t>Det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Cambria"/>
                <a:cs typeface="Cambria"/>
              </a:rPr>
              <a:t>Noun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ahoma"/>
                <a:cs typeface="Tahoma"/>
              </a:rPr>
              <a:t>flight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50" spc="65" dirty="0">
                <a:latin typeface="Tahoma"/>
                <a:cs typeface="Tahoma"/>
              </a:rPr>
              <a:t>Can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you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identify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terminal,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non-terminals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preterminals?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94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/>
              <a:t>CFG</a:t>
            </a:r>
            <a:r>
              <a:rPr spc="20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spc="-20" dirty="0"/>
              <a:t>a</a:t>
            </a:r>
            <a:r>
              <a:rPr spc="25" dirty="0"/>
              <a:t> </a:t>
            </a:r>
            <a:r>
              <a:rPr spc="-25" dirty="0"/>
              <a:t>generator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2288819"/>
            <a:ext cx="4483735" cy="665480"/>
            <a:chOff x="87743" y="2288819"/>
            <a:chExt cx="4483735" cy="665480"/>
          </a:xfrm>
        </p:grpSpPr>
        <p:sp>
          <p:nvSpPr>
            <p:cNvPr id="4" name="object 4"/>
            <p:cNvSpPr/>
            <p:nvPr/>
          </p:nvSpPr>
          <p:spPr>
            <a:xfrm>
              <a:off x="87743" y="228881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852242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839542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2339390"/>
              <a:ext cx="50749" cy="512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2333244"/>
              <a:ext cx="4432935" cy="570230"/>
            </a:xfrm>
            <a:custGeom>
              <a:avLst/>
              <a:gdLst/>
              <a:ahLst/>
              <a:cxnLst/>
              <a:rect l="l" t="t" r="r" b="b"/>
              <a:pathLst>
                <a:path w="4432935" h="570230">
                  <a:moveTo>
                    <a:pt x="4432566" y="0"/>
                  </a:moveTo>
                  <a:lnTo>
                    <a:pt x="0" y="0"/>
                  </a:lnTo>
                  <a:lnTo>
                    <a:pt x="0" y="518998"/>
                  </a:lnTo>
                  <a:lnTo>
                    <a:pt x="4008" y="538722"/>
                  </a:lnTo>
                  <a:lnTo>
                    <a:pt x="14922" y="554875"/>
                  </a:lnTo>
                  <a:lnTo>
                    <a:pt x="31075" y="565789"/>
                  </a:lnTo>
                  <a:lnTo>
                    <a:pt x="50800" y="569798"/>
                  </a:lnTo>
                  <a:lnTo>
                    <a:pt x="4381766" y="569798"/>
                  </a:lnTo>
                  <a:lnTo>
                    <a:pt x="4401491" y="565789"/>
                  </a:lnTo>
                  <a:lnTo>
                    <a:pt x="4417644" y="554875"/>
                  </a:lnTo>
                  <a:lnTo>
                    <a:pt x="4428558" y="538722"/>
                  </a:lnTo>
                  <a:lnTo>
                    <a:pt x="4432566" y="51899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2377478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8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2364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520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39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2382977"/>
              <a:ext cx="64757" cy="647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2593009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844" y="631964"/>
            <a:ext cx="4147820" cy="223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Det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ProperNoun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Cambria"/>
                <a:cs typeface="Cambria"/>
              </a:rPr>
              <a:t>Nominal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Cambria"/>
                <a:cs typeface="Cambria"/>
              </a:rPr>
              <a:t>Det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Cambria"/>
                <a:cs typeface="Cambria"/>
              </a:rPr>
              <a:t>Det</a:t>
            </a:r>
            <a:r>
              <a:rPr sz="1100" i="1" spc="1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endParaRPr sz="950">
              <a:latin typeface="Tahoma"/>
              <a:cs typeface="Tahoma"/>
            </a:endParaRPr>
          </a:p>
          <a:p>
            <a:pPr marL="12700" marR="3019425">
              <a:lnSpc>
                <a:spcPts val="1360"/>
              </a:lnSpc>
              <a:spcBef>
                <a:spcPts val="45"/>
              </a:spcBef>
            </a:pPr>
            <a:r>
              <a:rPr sz="1100" i="1" spc="-30" dirty="0">
                <a:latin typeface="Cambria"/>
                <a:cs typeface="Cambria"/>
              </a:rPr>
              <a:t>Noun </a:t>
            </a:r>
            <a:r>
              <a:rPr sz="1100" spc="15" dirty="0">
                <a:latin typeface="Lucida Sans Unicode"/>
                <a:cs typeface="Lucida Sans Unicode"/>
              </a:rPr>
              <a:t>→ </a:t>
            </a:r>
            <a:r>
              <a:rPr sz="950" spc="-10" dirty="0">
                <a:latin typeface="Tahoma"/>
                <a:cs typeface="Tahoma"/>
              </a:rPr>
              <a:t>flight </a:t>
            </a:r>
            <a:r>
              <a:rPr sz="950" spc="-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Generating</a:t>
            </a:r>
            <a:r>
              <a:rPr sz="950" spc="-5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‘a</a:t>
            </a:r>
            <a:r>
              <a:rPr sz="950" spc="-50" dirty="0">
                <a:latin typeface="Tahoma"/>
                <a:cs typeface="Tahoma"/>
              </a:rPr>
              <a:t> </a:t>
            </a:r>
            <a:r>
              <a:rPr sz="950" spc="-15" dirty="0">
                <a:latin typeface="Tahoma"/>
                <a:cs typeface="Tahoma"/>
              </a:rPr>
              <a:t>flight’: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ts val="1300"/>
              </a:lnSpc>
            </a:pPr>
            <a:r>
              <a:rPr sz="1100" i="1" spc="20" dirty="0">
                <a:latin typeface="Cambria"/>
                <a:cs typeface="Cambria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Det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Det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flight</a:t>
            </a:r>
            <a:endParaRPr sz="9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120"/>
              </a:spcBef>
            </a:pPr>
            <a:r>
              <a:rPr sz="950" spc="35" dirty="0">
                <a:latin typeface="Tahoma"/>
                <a:cs typeface="Tahoma"/>
              </a:rPr>
              <a:t>Thus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20" dirty="0">
                <a:latin typeface="Tahoma"/>
                <a:cs typeface="Tahoma"/>
              </a:rPr>
              <a:t>CFG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used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randomly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generate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series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strings</a:t>
            </a:r>
            <a:endParaRPr sz="950">
              <a:latin typeface="Tahoma"/>
              <a:cs typeface="Tahoma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spc="30" dirty="0">
                <a:latin typeface="Tahoma"/>
                <a:cs typeface="Tahoma"/>
              </a:rPr>
              <a:t>This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sequence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rule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expansions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called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derivation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string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words,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usually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represented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as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tree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976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45" dirty="0">
                <a:solidFill>
                  <a:srgbClr val="FFFFFF"/>
                </a:solidFill>
                <a:latin typeface="Cambria"/>
                <a:cs typeface="Cambria"/>
              </a:rPr>
              <a:t>CFGs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Grammaticality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188161"/>
            <a:ext cx="4483735" cy="456565"/>
            <a:chOff x="87743" y="1188161"/>
            <a:chExt cx="4483735" cy="456565"/>
          </a:xfrm>
        </p:grpSpPr>
        <p:sp>
          <p:nvSpPr>
            <p:cNvPr id="4" name="object 4"/>
            <p:cNvSpPr/>
            <p:nvPr/>
          </p:nvSpPr>
          <p:spPr>
            <a:xfrm>
              <a:off x="87743" y="118816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543050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530350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238720"/>
              <a:ext cx="50749" cy="304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232585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7681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641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514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387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743" y="1745767"/>
            <a:ext cx="4483735" cy="494665"/>
            <a:chOff x="87743" y="1745767"/>
            <a:chExt cx="4483735" cy="494665"/>
          </a:xfrm>
        </p:grpSpPr>
        <p:sp>
          <p:nvSpPr>
            <p:cNvPr id="14" name="object 14"/>
            <p:cNvSpPr/>
            <p:nvPr/>
          </p:nvSpPr>
          <p:spPr>
            <a:xfrm>
              <a:off x="87743" y="174576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138616"/>
              <a:ext cx="101599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125916"/>
              <a:ext cx="4381715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96338"/>
              <a:ext cx="50749" cy="34227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43" y="1790192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09" y="1834438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h="323850">
                  <a:moveTo>
                    <a:pt x="0" y="3232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821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09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963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39925"/>
              <a:ext cx="64757" cy="647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049957"/>
              <a:ext cx="64757" cy="6475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5844" y="1189769"/>
            <a:ext cx="4256405" cy="96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85" dirty="0">
                <a:latin typeface="Tahoma"/>
                <a:cs typeface="Tahoma"/>
              </a:rPr>
              <a:t>A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20" dirty="0">
                <a:latin typeface="Tahoma"/>
                <a:cs typeface="Tahoma"/>
              </a:rPr>
              <a:t>CFG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defines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formal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language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120" dirty="0">
                <a:latin typeface="Tahoma"/>
                <a:cs typeface="Tahoma"/>
              </a:rPr>
              <a:t>=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set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all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sentences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(string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words)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that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derived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by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grammar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950" spc="40" dirty="0">
                <a:latin typeface="Tahoma"/>
                <a:cs typeface="Tahoma"/>
              </a:rPr>
              <a:t>Sentences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set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are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said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b="1" spc="15" dirty="0">
                <a:latin typeface="Arial"/>
                <a:cs typeface="Arial"/>
              </a:rPr>
              <a:t>grammatical</a:t>
            </a:r>
            <a:endParaRPr sz="9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40" dirty="0">
                <a:latin typeface="Tahoma"/>
                <a:cs typeface="Tahoma"/>
              </a:rPr>
              <a:t>Sentences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outside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set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are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said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b="1" spc="15" dirty="0">
                <a:latin typeface="Arial"/>
                <a:cs typeface="Arial"/>
              </a:rPr>
              <a:t>ungrammatical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62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5" dirty="0"/>
              <a:t>CFGs</a:t>
            </a:r>
            <a:r>
              <a:rPr spc="20" dirty="0"/>
              <a:t> </a:t>
            </a:r>
            <a:r>
              <a:rPr spc="-25" dirty="0"/>
              <a:t>and</a:t>
            </a:r>
            <a:r>
              <a:rPr spc="25" dirty="0"/>
              <a:t> </a:t>
            </a:r>
            <a:r>
              <a:rPr dirty="0"/>
              <a:t>Recursion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53896"/>
            <a:ext cx="4483735" cy="638175"/>
            <a:chOff x="87743" y="1053896"/>
            <a:chExt cx="4483735" cy="638175"/>
          </a:xfrm>
        </p:grpSpPr>
        <p:sp>
          <p:nvSpPr>
            <p:cNvPr id="4" name="object 4"/>
            <p:cNvSpPr/>
            <p:nvPr/>
          </p:nvSpPr>
          <p:spPr>
            <a:xfrm>
              <a:off x="87743" y="105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2690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04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777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8130"/>
              <a:ext cx="50749" cy="4923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71193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36231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09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235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108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81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1805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808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93163"/>
            <a:ext cx="4483735" cy="648970"/>
            <a:chOff x="87743" y="1793163"/>
            <a:chExt cx="4483735" cy="648970"/>
          </a:xfrm>
        </p:grpSpPr>
        <p:sp>
          <p:nvSpPr>
            <p:cNvPr id="17" name="object 17"/>
            <p:cNvSpPr/>
            <p:nvPr/>
          </p:nvSpPr>
          <p:spPr>
            <a:xfrm>
              <a:off x="87743" y="179316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966175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340013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27313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37397"/>
              <a:ext cx="50749" cy="5026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10460"/>
              <a:ext cx="4432935" cy="380365"/>
            </a:xfrm>
            <a:custGeom>
              <a:avLst/>
              <a:gdLst/>
              <a:ahLst/>
              <a:cxnLst/>
              <a:rect l="l" t="t" r="r" b="b"/>
              <a:pathLst>
                <a:path w="4432935" h="380364">
                  <a:moveTo>
                    <a:pt x="4432566" y="0"/>
                  </a:moveTo>
                  <a:lnTo>
                    <a:pt x="0" y="0"/>
                  </a:lnTo>
                  <a:lnTo>
                    <a:pt x="0" y="329552"/>
                  </a:lnTo>
                  <a:lnTo>
                    <a:pt x="4008" y="349276"/>
                  </a:lnTo>
                  <a:lnTo>
                    <a:pt x="14922" y="365429"/>
                  </a:lnTo>
                  <a:lnTo>
                    <a:pt x="31075" y="376343"/>
                  </a:lnTo>
                  <a:lnTo>
                    <a:pt x="50800" y="380352"/>
                  </a:lnTo>
                  <a:lnTo>
                    <a:pt x="4381766" y="380352"/>
                  </a:lnTo>
                  <a:lnTo>
                    <a:pt x="4401491" y="376343"/>
                  </a:lnTo>
                  <a:lnTo>
                    <a:pt x="4417644" y="365429"/>
                  </a:lnTo>
                  <a:lnTo>
                    <a:pt x="4428558" y="349276"/>
                  </a:lnTo>
                  <a:lnTo>
                    <a:pt x="4432566" y="32955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75485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5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62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500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373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44" y="1001519"/>
            <a:ext cx="4373245" cy="13506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27660" marR="3161665" indent="-277495" algn="just">
              <a:lnSpc>
                <a:spcPct val="122100"/>
              </a:lnSpc>
              <a:spcBef>
                <a:spcPts val="6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Recursive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Definition </a:t>
            </a:r>
            <a:r>
              <a:rPr sz="1100" i="1" spc="-22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130" dirty="0">
                <a:latin typeface="Tahoma"/>
                <a:cs typeface="Tahoma"/>
              </a:rPr>
              <a:t>PP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ahoma"/>
                <a:cs typeface="Tahoma"/>
              </a:rPr>
              <a:t>Prep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85" dirty="0">
                <a:latin typeface="Tahoma"/>
                <a:cs typeface="Tahoma"/>
              </a:rPr>
              <a:t>NP  NP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30" dirty="0">
                <a:latin typeface="Tahoma"/>
                <a:cs typeface="Tahoma"/>
              </a:rPr>
              <a:t>PP</a:t>
            </a:r>
            <a:endParaRPr sz="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275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Sentence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sz="1100" spc="35" dirty="0">
                <a:latin typeface="Microsoft Sans Serif"/>
                <a:cs typeface="Microsoft Sans Serif"/>
              </a:rPr>
              <a:t>[</a:t>
            </a:r>
            <a:r>
              <a:rPr sz="1200" i="1" spc="52" baseline="-10416" dirty="0">
                <a:latin typeface="Cambria"/>
                <a:cs typeface="Cambria"/>
              </a:rPr>
              <a:t>S</a:t>
            </a:r>
            <a:r>
              <a:rPr sz="950" spc="3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mailman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ate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his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[</a:t>
            </a:r>
            <a:r>
              <a:rPr sz="1200" i="1" spc="22" baseline="-10416" dirty="0">
                <a:latin typeface="Cambria"/>
                <a:cs typeface="Cambria"/>
              </a:rPr>
              <a:t>NP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ahoma"/>
                <a:cs typeface="Tahoma"/>
              </a:rPr>
              <a:t>lunch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-10" dirty="0">
                <a:latin typeface="Tahoma"/>
                <a:cs typeface="Tahoma"/>
              </a:rPr>
              <a:t>with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his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friend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from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cleaning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staff</a:t>
            </a:r>
            <a:endParaRPr sz="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building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at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intersection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ahoma"/>
                <a:cs typeface="Tahoma"/>
              </a:rPr>
              <a:t>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north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end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[</a:t>
            </a:r>
            <a:r>
              <a:rPr sz="1200" i="1" spc="44" baseline="-10416" dirty="0">
                <a:latin typeface="Cambria"/>
                <a:cs typeface="Cambria"/>
              </a:rPr>
              <a:t>PP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55" dirty="0">
                <a:latin typeface="Tahoma"/>
                <a:cs typeface="Tahoma"/>
              </a:rPr>
              <a:t>town]]]]]]].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85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What</a:t>
            </a:r>
            <a:r>
              <a:rPr spc="45" dirty="0"/>
              <a:t> </a:t>
            </a:r>
            <a:r>
              <a:rPr dirty="0"/>
              <a:t>does</a:t>
            </a:r>
            <a:r>
              <a:rPr spc="45" dirty="0"/>
              <a:t> </a:t>
            </a:r>
            <a:r>
              <a:rPr spc="-5" dirty="0"/>
              <a:t>Context</a:t>
            </a:r>
            <a:r>
              <a:rPr spc="45" dirty="0"/>
              <a:t> </a:t>
            </a:r>
            <a:r>
              <a:rPr spc="-30" dirty="0"/>
              <a:t>stand</a:t>
            </a:r>
            <a:r>
              <a:rPr spc="45" dirty="0"/>
              <a:t> </a:t>
            </a:r>
            <a:r>
              <a:rPr spc="-5" dirty="0"/>
              <a:t>for</a:t>
            </a:r>
            <a:r>
              <a:rPr spc="50" dirty="0"/>
              <a:t> </a:t>
            </a:r>
            <a:r>
              <a:rPr spc="-10" dirty="0"/>
              <a:t>in</a:t>
            </a:r>
            <a:r>
              <a:rPr spc="45" dirty="0"/>
              <a:t> </a:t>
            </a:r>
            <a:r>
              <a:rPr spc="175" dirty="0"/>
              <a:t>CFG?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495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7058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749844"/>
            <a:ext cx="4483735" cy="1004569"/>
            <a:chOff x="87743" y="1749844"/>
            <a:chExt cx="4483735" cy="1004569"/>
          </a:xfrm>
        </p:grpSpPr>
        <p:sp>
          <p:nvSpPr>
            <p:cNvPr id="6" name="object 6"/>
            <p:cNvSpPr/>
            <p:nvPr/>
          </p:nvSpPr>
          <p:spPr>
            <a:xfrm>
              <a:off x="87743" y="174984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913509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652585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639885"/>
              <a:ext cx="4381715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794078"/>
              <a:ext cx="50749" cy="8585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957781"/>
              <a:ext cx="4432935" cy="746125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32178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4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19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0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9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0974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97" y="2391854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832403"/>
            <a:ext cx="4356735" cy="1837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ahoma"/>
                <a:cs typeface="Tahoma"/>
              </a:rPr>
              <a:t>The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notion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context </a:t>
            </a:r>
            <a:r>
              <a:rPr sz="950" spc="40" dirty="0">
                <a:latin typeface="Tahoma"/>
                <a:cs typeface="Tahoma"/>
              </a:rPr>
              <a:t>has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nothing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do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with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ordinary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meaning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word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context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language</a:t>
            </a:r>
            <a:endParaRPr sz="950">
              <a:latin typeface="Tahoma"/>
              <a:cs typeface="Tahoma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spc="25" dirty="0">
                <a:latin typeface="Tahoma"/>
                <a:cs typeface="Tahoma"/>
              </a:rPr>
              <a:t>All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-25" dirty="0">
                <a:latin typeface="Tahoma"/>
                <a:cs typeface="Tahoma"/>
              </a:rPr>
              <a:t>it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really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means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is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that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non-terminal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left-hand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side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rule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is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out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there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all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by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itself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(free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context)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 </a:t>
            </a:r>
            <a:r>
              <a:rPr sz="1100" spc="15" dirty="0">
                <a:solidFill>
                  <a:srgbClr val="3333B2"/>
                </a:solidFill>
                <a:latin typeface="Lucida Sans Unicode"/>
                <a:cs typeface="Lucida Sans Unicode"/>
              </a:rPr>
              <a:t>→</a:t>
            </a:r>
            <a:r>
              <a:rPr sz="1100" spc="-11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70" dirty="0">
                <a:solidFill>
                  <a:srgbClr val="3333B2"/>
                </a:solidFill>
                <a:latin typeface="Cambria"/>
                <a:cs typeface="Cambria"/>
              </a:rPr>
              <a:t>BC</a:t>
            </a:r>
            <a:endParaRPr sz="1100">
              <a:latin typeface="Cambria"/>
              <a:cs typeface="Cambria"/>
            </a:endParaRPr>
          </a:p>
          <a:p>
            <a:pPr marL="289560" marR="77470">
              <a:lnSpc>
                <a:spcPct val="113999"/>
              </a:lnSpc>
              <a:spcBef>
                <a:spcPts val="30"/>
              </a:spcBef>
            </a:pPr>
            <a:r>
              <a:rPr sz="950" spc="-85" dirty="0">
                <a:latin typeface="Tahoma"/>
                <a:cs typeface="Tahoma"/>
              </a:rPr>
              <a:t>I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rewrite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55" dirty="0">
                <a:latin typeface="Tahoma"/>
                <a:cs typeface="Tahoma"/>
              </a:rPr>
              <a:t>as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i="1" spc="114" dirty="0">
                <a:latin typeface="Trebuchet MS"/>
                <a:cs typeface="Trebuchet MS"/>
              </a:rPr>
              <a:t>B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followed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40" dirty="0">
                <a:latin typeface="Trebuchet MS"/>
                <a:cs typeface="Trebuchet MS"/>
              </a:rPr>
              <a:t>C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ahoma"/>
                <a:cs typeface="Tahoma"/>
              </a:rPr>
              <a:t>regardless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context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which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ahoma"/>
                <a:cs typeface="Tahoma"/>
              </a:rPr>
              <a:t>is </a:t>
            </a:r>
            <a:r>
              <a:rPr sz="950" spc="-28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found</a:t>
            </a:r>
            <a:endParaRPr sz="950">
              <a:latin typeface="Tahoma"/>
              <a:cs typeface="Tahoma"/>
            </a:endParaRPr>
          </a:p>
          <a:p>
            <a:pPr marL="289560" marR="313690">
              <a:lnSpc>
                <a:spcPct val="113999"/>
              </a:lnSpc>
              <a:spcBef>
                <a:spcPts val="180"/>
              </a:spcBef>
            </a:pPr>
            <a:r>
              <a:rPr sz="950" spc="35" dirty="0">
                <a:latin typeface="Tahoma"/>
                <a:cs typeface="Tahoma"/>
              </a:rPr>
              <a:t>Or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when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85" dirty="0">
                <a:latin typeface="Tahoma"/>
                <a:cs typeface="Tahoma"/>
              </a:rPr>
              <a:t>I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0" dirty="0">
                <a:latin typeface="Tahoma"/>
                <a:cs typeface="Tahoma"/>
              </a:rPr>
              <a:t>see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i="1" spc="114" dirty="0">
                <a:latin typeface="Trebuchet MS"/>
                <a:cs typeface="Trebuchet MS"/>
              </a:rPr>
              <a:t>B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followed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60" dirty="0">
                <a:latin typeface="Trebuchet MS"/>
                <a:cs typeface="Trebuchet MS"/>
              </a:rPr>
              <a:t>C</a:t>
            </a:r>
            <a:r>
              <a:rPr sz="950" spc="60" dirty="0">
                <a:latin typeface="Tahoma"/>
                <a:cs typeface="Tahoma"/>
              </a:rPr>
              <a:t>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85" dirty="0">
                <a:latin typeface="Tahoma"/>
                <a:cs typeface="Tahoma"/>
              </a:rPr>
              <a:t>I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5" dirty="0">
                <a:latin typeface="Tahoma"/>
                <a:cs typeface="Tahoma"/>
              </a:rPr>
              <a:t>infer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ahoma"/>
                <a:cs typeface="Tahoma"/>
              </a:rPr>
              <a:t>regardless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surrounding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context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90041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944842"/>
            <a:ext cx="4483735" cy="382270"/>
            <a:chOff x="87743" y="944842"/>
            <a:chExt cx="4483735" cy="38227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5410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710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0988"/>
              <a:ext cx="50749" cy="2744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44842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9890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976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96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95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61909" y="949210"/>
            <a:ext cx="1284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Syntax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-Parsing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30" y="1481785"/>
            <a:ext cx="10420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5: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801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Grammar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Rewrite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Rules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64" y="440931"/>
            <a:ext cx="2830829" cy="1047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715" y="1697926"/>
            <a:ext cx="1329689" cy="14516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796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Parse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 Tree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443" y="777481"/>
            <a:ext cx="1772920" cy="19354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4242" y="910221"/>
            <a:ext cx="1889125" cy="16490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74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What</a:t>
            </a:r>
            <a:r>
              <a:rPr spc="5" dirty="0"/>
              <a:t> </a:t>
            </a:r>
            <a:r>
              <a:rPr spc="20" dirty="0"/>
              <a:t>is</a:t>
            </a:r>
            <a:r>
              <a:rPr spc="10" dirty="0"/>
              <a:t> Parsing?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07516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89621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732407"/>
            <a:ext cx="4483735" cy="1048385"/>
            <a:chOff x="87743" y="1732407"/>
            <a:chExt cx="4483735" cy="1048385"/>
          </a:xfrm>
        </p:grpSpPr>
        <p:sp>
          <p:nvSpPr>
            <p:cNvPr id="6" name="object 6"/>
            <p:cNvSpPr/>
            <p:nvPr/>
          </p:nvSpPr>
          <p:spPr>
            <a:xfrm>
              <a:off x="87743" y="17324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1905431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678734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666034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76641"/>
              <a:ext cx="50749" cy="9020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949704"/>
              <a:ext cx="4432935" cy="780415"/>
            </a:xfrm>
            <a:custGeom>
              <a:avLst/>
              <a:gdLst/>
              <a:ahLst/>
              <a:cxnLst/>
              <a:rect l="l" t="t" r="r" b="b"/>
              <a:pathLst>
                <a:path w="4432935" h="780414">
                  <a:moveTo>
                    <a:pt x="4432566" y="0"/>
                  </a:moveTo>
                  <a:lnTo>
                    <a:pt x="0" y="0"/>
                  </a:lnTo>
                  <a:lnTo>
                    <a:pt x="0" y="729030"/>
                  </a:lnTo>
                  <a:lnTo>
                    <a:pt x="4008" y="748755"/>
                  </a:lnTo>
                  <a:lnTo>
                    <a:pt x="14922" y="764908"/>
                  </a:lnTo>
                  <a:lnTo>
                    <a:pt x="31075" y="775822"/>
                  </a:lnTo>
                  <a:lnTo>
                    <a:pt x="50800" y="779830"/>
                  </a:lnTo>
                  <a:lnTo>
                    <a:pt x="4381766" y="779830"/>
                  </a:lnTo>
                  <a:lnTo>
                    <a:pt x="4401491" y="775822"/>
                  </a:lnTo>
                  <a:lnTo>
                    <a:pt x="4417644" y="764908"/>
                  </a:lnTo>
                  <a:lnTo>
                    <a:pt x="4428558" y="748755"/>
                  </a:lnTo>
                  <a:lnTo>
                    <a:pt x="4432566" y="7290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14728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883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020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893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766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9943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209469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419502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814966"/>
            <a:ext cx="4239260" cy="1882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taking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returning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endParaRPr sz="950">
              <a:latin typeface="Trebuchet MS"/>
              <a:cs typeface="Trebuchet MS"/>
            </a:endParaRPr>
          </a:p>
          <a:p>
            <a:pPr marL="289560" marR="278130">
              <a:lnSpc>
                <a:spcPct val="113999"/>
              </a:lnSpc>
              <a:spcBef>
                <a:spcPts val="180"/>
              </a:spcBef>
            </a:pPr>
            <a:r>
              <a:rPr sz="950" dirty="0">
                <a:latin typeface="Trebuchet MS"/>
                <a:cs typeface="Trebuchet MS"/>
              </a:rPr>
              <a:t>That </a:t>
            </a:r>
            <a:r>
              <a:rPr sz="950" spc="-15" dirty="0">
                <a:latin typeface="Trebuchet MS"/>
                <a:cs typeface="Trebuchet MS"/>
              </a:rPr>
              <a:t>is, </a:t>
            </a:r>
            <a:r>
              <a:rPr sz="950" spc="-25" dirty="0">
                <a:latin typeface="Trebuchet MS"/>
                <a:cs typeface="Trebuchet MS"/>
              </a:rPr>
              <a:t>find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15" dirty="0">
                <a:latin typeface="Trebuchet MS"/>
                <a:cs typeface="Trebuchet MS"/>
              </a:rPr>
              <a:t>trees, </a:t>
            </a:r>
            <a:r>
              <a:rPr sz="950" spc="35" dirty="0">
                <a:latin typeface="Trebuchet MS"/>
                <a:cs typeface="Trebuchet MS"/>
              </a:rPr>
              <a:t>whose </a:t>
            </a:r>
            <a:r>
              <a:rPr sz="950" spc="-20" dirty="0">
                <a:latin typeface="Trebuchet MS"/>
                <a:cs typeface="Trebuchet MS"/>
              </a:rPr>
              <a:t>root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start </a:t>
            </a:r>
            <a:r>
              <a:rPr sz="950" spc="20" dirty="0">
                <a:latin typeface="Trebuchet MS"/>
                <a:cs typeface="Trebuchet MS"/>
              </a:rPr>
              <a:t>symbol 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950" spc="-30" dirty="0">
                <a:latin typeface="Trebuchet MS"/>
                <a:cs typeface="Trebuchet MS"/>
              </a:rPr>
              <a:t>, </a:t>
            </a:r>
            <a:r>
              <a:rPr sz="950" dirty="0">
                <a:latin typeface="Trebuchet MS"/>
                <a:cs typeface="Trebuchet MS"/>
              </a:rPr>
              <a:t>which </a:t>
            </a:r>
            <a:r>
              <a:rPr sz="950" spc="5" dirty="0">
                <a:latin typeface="Trebuchet MS"/>
                <a:cs typeface="Trebuchet MS"/>
              </a:rPr>
              <a:t>cover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exactly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constraints?</a:t>
            </a:r>
            <a:r>
              <a:rPr sz="1100" i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“book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flight”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15" dirty="0">
                <a:latin typeface="Trebuchet MS"/>
                <a:cs typeface="Trebuchet MS"/>
              </a:rPr>
              <a:t>There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three </a:t>
            </a:r>
            <a:r>
              <a:rPr sz="950" spc="5" dirty="0">
                <a:latin typeface="Trebuchet MS"/>
                <a:cs typeface="Trebuchet MS"/>
              </a:rPr>
              <a:t>leaves,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book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that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55" dirty="0">
                <a:latin typeface="Trebuchet MS"/>
                <a:cs typeface="Trebuchet MS"/>
              </a:rPr>
              <a:t>flight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root,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start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20" dirty="0">
                <a:latin typeface="Trebuchet MS"/>
                <a:cs typeface="Trebuchet MS"/>
              </a:rPr>
              <a:t>Give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rise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strategies: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top-down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(goal-oriented)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-15" dirty="0">
                <a:latin typeface="Trebuchet MS"/>
                <a:cs typeface="Trebuchet MS"/>
              </a:rPr>
              <a:t>bottom-up</a:t>
            </a:r>
            <a:r>
              <a:rPr sz="950" i="1" spc="-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(data-directed)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586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Pa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245" y="677849"/>
            <a:ext cx="3770376" cy="21396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99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What</a:t>
            </a:r>
            <a:r>
              <a:rPr spc="15" dirty="0"/>
              <a:t> </a:t>
            </a:r>
            <a:r>
              <a:rPr spc="20" dirty="0"/>
              <a:t>is </a:t>
            </a:r>
            <a:r>
              <a:rPr spc="5" dirty="0"/>
              <a:t>Syntax?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6954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76994"/>
            <a:ext cx="3743325" cy="1172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ahoma"/>
                <a:cs typeface="Tahoma"/>
              </a:rPr>
              <a:t>Refers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way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words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are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arranged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5" dirty="0">
                <a:latin typeface="Tahoma"/>
                <a:cs typeface="Tahoma"/>
              </a:rPr>
              <a:t>together,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relationship </a:t>
            </a:r>
            <a:r>
              <a:rPr sz="950" spc="-28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between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then.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b="1" spc="15" dirty="0">
                <a:latin typeface="Arial"/>
                <a:cs typeface="Arial"/>
              </a:rPr>
              <a:t>Language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Models:</a:t>
            </a:r>
            <a:r>
              <a:rPr sz="950" b="1" spc="75" dirty="0">
                <a:latin typeface="Arial"/>
                <a:cs typeface="Arial"/>
              </a:rPr>
              <a:t> </a:t>
            </a:r>
            <a:r>
              <a:rPr sz="950" spc="10" dirty="0">
                <a:latin typeface="Tahoma"/>
                <a:cs typeface="Tahoma"/>
              </a:rPr>
              <a:t>Importance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modeling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word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order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Arial"/>
                <a:cs typeface="Arial"/>
              </a:rPr>
              <a:t>POS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categories: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spc="50" dirty="0">
                <a:latin typeface="Tahoma"/>
                <a:cs typeface="Tahoma"/>
              </a:rPr>
              <a:t>An</a:t>
            </a:r>
            <a:r>
              <a:rPr sz="950" spc="-3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equivalence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class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-15" dirty="0">
                <a:latin typeface="Tahoma"/>
                <a:cs typeface="Tahoma"/>
              </a:rPr>
              <a:t>for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words</a:t>
            </a:r>
            <a:endParaRPr sz="950">
              <a:latin typeface="Tahoma"/>
              <a:cs typeface="Tahoma"/>
            </a:endParaRPr>
          </a:p>
          <a:p>
            <a:pPr marL="12700" marR="463550">
              <a:lnSpc>
                <a:spcPct val="118900"/>
              </a:lnSpc>
              <a:spcBef>
                <a:spcPts val="300"/>
              </a:spcBef>
            </a:pPr>
            <a:r>
              <a:rPr sz="950" spc="35" dirty="0">
                <a:latin typeface="Tahoma"/>
                <a:cs typeface="Tahoma"/>
              </a:rPr>
              <a:t>More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complex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notions:</a:t>
            </a:r>
            <a:r>
              <a:rPr sz="950" spc="4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constituency,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grammatical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relations,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subcategorization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etc.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164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1681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7171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008" y="1903285"/>
            <a:ext cx="1524000" cy="108203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586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Pa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057" y="882675"/>
            <a:ext cx="2880360" cy="20177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9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Top-Down</a:t>
            </a:r>
            <a:r>
              <a:rPr spc="-45" dirty="0"/>
              <a:t> </a:t>
            </a:r>
            <a:r>
              <a:rPr spc="-10" dirty="0"/>
              <a:t>Parsing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77430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71622"/>
            <a:ext cx="4034154" cy="17392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2700">
              <a:lnSpc>
                <a:spcPct val="113999"/>
              </a:lnSpc>
              <a:spcBef>
                <a:spcPts val="75"/>
              </a:spcBef>
            </a:pPr>
            <a:r>
              <a:rPr sz="950" spc="50" dirty="0">
                <a:latin typeface="Trebuchet MS"/>
                <a:cs typeface="Trebuchet MS"/>
              </a:rPr>
              <a:t>Searches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trying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 </a:t>
            </a:r>
            <a:r>
              <a:rPr sz="950" spc="25" dirty="0">
                <a:latin typeface="Trebuchet MS"/>
                <a:cs typeface="Trebuchet MS"/>
              </a:rPr>
              <a:t>upon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root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down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leaves</a:t>
            </a:r>
            <a:endParaRPr sz="950">
              <a:latin typeface="Trebuchet MS"/>
              <a:cs typeface="Trebuchet MS"/>
            </a:endParaRPr>
          </a:p>
          <a:p>
            <a:pPr marL="12700" marR="107314">
              <a:lnSpc>
                <a:spcPct val="105700"/>
              </a:lnSpc>
              <a:spcBef>
                <a:spcPts val="450"/>
              </a:spcBef>
            </a:pPr>
            <a:r>
              <a:rPr sz="950" spc="5" dirty="0">
                <a:latin typeface="Trebuchet MS"/>
                <a:cs typeface="Trebuchet MS"/>
              </a:rPr>
              <a:t>Start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assuming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derived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designated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start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looking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left-hand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side</a:t>
            </a:r>
            <a:endParaRPr sz="950">
              <a:latin typeface="Trebuchet MS"/>
              <a:cs typeface="Trebuchet MS"/>
            </a:endParaRPr>
          </a:p>
          <a:p>
            <a:pPr marL="12700" marR="552450">
              <a:lnSpc>
                <a:spcPct val="118900"/>
              </a:lnSpc>
              <a:spcBef>
                <a:spcPts val="300"/>
              </a:spcBef>
            </a:pPr>
            <a:r>
              <a:rPr sz="950" spc="5" dirty="0">
                <a:latin typeface="Trebuchet MS"/>
                <a:cs typeface="Trebuchet MS"/>
              </a:rPr>
              <a:t>Trees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grown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downward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until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</a:t>
            </a:r>
            <a:r>
              <a:rPr sz="950" spc="-10" dirty="0">
                <a:latin typeface="Trebuchet MS"/>
                <a:cs typeface="Trebuchet MS"/>
              </a:rPr>
              <a:t> eventually </a:t>
            </a:r>
            <a:r>
              <a:rPr sz="950" spc="15" dirty="0">
                <a:latin typeface="Trebuchet MS"/>
                <a:cs typeface="Trebuchet MS"/>
              </a:rPr>
              <a:t>reach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categories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bottom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5" dirty="0">
                <a:latin typeface="Trebuchet MS"/>
                <a:cs typeface="Trebuchet MS"/>
              </a:rPr>
              <a:t>Trees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whose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leaves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fail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match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rejected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5954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4165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23757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05862"/>
            <a:ext cx="64757" cy="647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394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Top-Down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709" y="919251"/>
            <a:ext cx="1170432" cy="20208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Bottom-Up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65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73970"/>
            <a:ext cx="4034154" cy="75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parser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starts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input,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tries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up,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applying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endParaRPr sz="950">
              <a:latin typeface="Trebuchet MS"/>
              <a:cs typeface="Trebuchet MS"/>
            </a:endParaRPr>
          </a:p>
          <a:p>
            <a:pPr marL="12700" marR="614045">
              <a:lnSpc>
                <a:spcPct val="118900"/>
              </a:lnSpc>
              <a:spcBef>
                <a:spcPts val="300"/>
              </a:spcBef>
            </a:pPr>
            <a:r>
              <a:rPr sz="950" spc="30" dirty="0">
                <a:latin typeface="Trebuchet MS"/>
                <a:cs typeface="Trebuchet MS"/>
              </a:rPr>
              <a:t>Parser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looks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places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parse-in-progress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right-hand-side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fit.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48637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Bottom-Up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9869" y="2555417"/>
            <a:ext cx="1496567" cy="1097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33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Bottom-Up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821" y="1835480"/>
            <a:ext cx="1575815" cy="11216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441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Bottom-Up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Parsing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821" y="1443507"/>
            <a:ext cx="1575815" cy="15148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60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97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Top-Down</a:t>
            </a:r>
            <a:r>
              <a:rPr spc="15" dirty="0"/>
              <a:t> </a:t>
            </a:r>
            <a:r>
              <a:rPr spc="30" dirty="0"/>
              <a:t>vs.</a:t>
            </a:r>
            <a:r>
              <a:rPr spc="90" dirty="0"/>
              <a:t> </a:t>
            </a:r>
            <a:r>
              <a:rPr spc="-5" dirty="0"/>
              <a:t>Bottom-Up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21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1666"/>
            <a:ext cx="4020820" cy="113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-10" dirty="0">
                <a:latin typeface="Trebuchet MS"/>
                <a:cs typeface="Trebuchet MS"/>
              </a:rPr>
              <a:t>Top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explores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5" dirty="0">
                <a:latin typeface="Trebuchet MS"/>
                <a:cs typeface="Trebuchet MS"/>
              </a:rPr>
              <a:t>lead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full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parse,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explore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connect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12700" marR="27178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Bottom </a:t>
            </a:r>
            <a:r>
              <a:rPr sz="950" spc="20" dirty="0">
                <a:latin typeface="Trebuchet MS"/>
                <a:cs typeface="Trebuchet MS"/>
              </a:rPr>
              <a:t>up </a:t>
            </a:r>
            <a:r>
              <a:rPr sz="950" dirty="0">
                <a:latin typeface="Trebuchet MS"/>
                <a:cs typeface="Trebuchet MS"/>
              </a:rPr>
              <a:t>never </a:t>
            </a:r>
            <a:r>
              <a:rPr sz="950" spc="10" dirty="0">
                <a:latin typeface="Trebuchet MS"/>
                <a:cs typeface="Trebuchet MS"/>
              </a:rPr>
              <a:t>explores </a:t>
            </a:r>
            <a:r>
              <a:rPr sz="950" spc="5" dirty="0">
                <a:latin typeface="Trebuchet MS"/>
                <a:cs typeface="Trebuchet MS"/>
              </a:rPr>
              <a:t>options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25" dirty="0">
                <a:latin typeface="Trebuchet MS"/>
                <a:cs typeface="Trebuchet MS"/>
              </a:rPr>
              <a:t>do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5" dirty="0">
                <a:latin typeface="Trebuchet MS"/>
                <a:cs typeface="Trebuchet MS"/>
              </a:rPr>
              <a:t>connect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actual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explore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full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parse.</a:t>
            </a:r>
            <a:endParaRPr sz="950">
              <a:latin typeface="Trebuchet MS"/>
              <a:cs typeface="Trebuchet MS"/>
            </a:endParaRPr>
          </a:p>
          <a:p>
            <a:pPr marL="12700" marR="101600">
              <a:lnSpc>
                <a:spcPct val="118900"/>
              </a:lnSpc>
              <a:spcBef>
                <a:spcPts val="300"/>
              </a:spcBef>
            </a:pPr>
            <a:r>
              <a:rPr sz="950" spc="5" dirty="0">
                <a:latin typeface="Trebuchet MS"/>
                <a:cs typeface="Trebuchet MS"/>
              </a:rPr>
              <a:t>Relative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amounts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wasted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depend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much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branches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direction.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32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988426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44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Dynamic</a:t>
            </a:r>
            <a:r>
              <a:rPr spc="15" dirty="0"/>
              <a:t> </a:t>
            </a:r>
            <a:r>
              <a:rPr spc="-25" dirty="0"/>
              <a:t>Programming</a:t>
            </a:r>
            <a:r>
              <a:rPr spc="20" dirty="0"/>
              <a:t> </a:t>
            </a:r>
            <a:r>
              <a:rPr spc="-10" dirty="0"/>
              <a:t>Parsing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4486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52317"/>
            <a:ext cx="3977004" cy="130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avoid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extensive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repeated</a:t>
            </a:r>
            <a:r>
              <a:rPr sz="950" spc="-15" dirty="0">
                <a:latin typeface="Trebuchet MS"/>
                <a:cs typeface="Trebuchet MS"/>
              </a:rPr>
              <a:t> work,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cache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intermediate </a:t>
            </a:r>
            <a:r>
              <a:rPr sz="950" spc="-5" dirty="0">
                <a:latin typeface="Trebuchet MS"/>
                <a:cs typeface="Trebuchet MS"/>
              </a:rPr>
              <a:t>results,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i.e.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completed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phrases.</a:t>
            </a:r>
            <a:endParaRPr sz="950" dirty="0">
              <a:latin typeface="Trebuchet MS"/>
              <a:cs typeface="Trebuchet MS"/>
            </a:endParaRPr>
          </a:p>
          <a:p>
            <a:pPr marL="38100" marR="235585">
              <a:lnSpc>
                <a:spcPct val="118900"/>
              </a:lnSpc>
              <a:spcBef>
                <a:spcPts val="300"/>
              </a:spcBef>
            </a:pPr>
            <a:r>
              <a:rPr sz="950" spc="35" dirty="0">
                <a:latin typeface="Trebuchet MS"/>
                <a:cs typeface="Trebuchet MS"/>
              </a:rPr>
              <a:t>Caching </a:t>
            </a:r>
            <a:r>
              <a:rPr sz="950" spc="5" dirty="0">
                <a:latin typeface="Trebuchet MS"/>
                <a:cs typeface="Trebuchet MS"/>
              </a:rPr>
              <a:t>(memoizing) </a:t>
            </a:r>
            <a:r>
              <a:rPr sz="950" spc="-30" dirty="0">
                <a:latin typeface="Trebuchet MS"/>
                <a:cs typeface="Trebuchet MS"/>
              </a:rPr>
              <a:t>critical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dirty="0">
                <a:latin typeface="Trebuchet MS"/>
                <a:cs typeface="Trebuchet MS"/>
              </a:rPr>
              <a:t>obtaining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dirty="0">
                <a:latin typeface="Trebuchet MS"/>
                <a:cs typeface="Trebuchet MS"/>
              </a:rPr>
              <a:t>polynomial </a:t>
            </a:r>
            <a:r>
              <a:rPr sz="950" spc="-25" dirty="0">
                <a:latin typeface="Trebuchet MS"/>
                <a:cs typeface="Trebuchet MS"/>
              </a:rPr>
              <a:t>time </a:t>
            </a:r>
            <a:r>
              <a:rPr sz="950" spc="20" dirty="0">
                <a:latin typeface="Trebuchet MS"/>
                <a:cs typeface="Trebuchet MS"/>
              </a:rPr>
              <a:t>parsing </a:t>
            </a:r>
            <a:r>
              <a:rPr sz="950" spc="-28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(recognition)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CFGs.</a:t>
            </a:r>
            <a:endParaRPr sz="950" dirty="0">
              <a:latin typeface="Trebuchet MS"/>
              <a:cs typeface="Trebuchet MS"/>
            </a:endParaRPr>
          </a:p>
          <a:p>
            <a:pPr marL="38100" marR="173355">
              <a:lnSpc>
                <a:spcPct val="109900"/>
              </a:lnSpc>
              <a:spcBef>
                <a:spcPts val="400"/>
              </a:spcBef>
            </a:pPr>
            <a:r>
              <a:rPr sz="950" spc="30" dirty="0">
                <a:latin typeface="Trebuchet MS"/>
                <a:cs typeface="Trebuchet MS"/>
              </a:rPr>
              <a:t>Dynamic </a:t>
            </a:r>
            <a:r>
              <a:rPr sz="950" spc="15" dirty="0">
                <a:latin typeface="Trebuchet MS"/>
                <a:cs typeface="Trebuchet MS"/>
              </a:rPr>
              <a:t>programming </a:t>
            </a:r>
            <a:r>
              <a:rPr sz="950" spc="5" dirty="0">
                <a:latin typeface="Trebuchet MS"/>
                <a:cs typeface="Trebuchet MS"/>
              </a:rPr>
              <a:t>algorithms </a:t>
            </a:r>
            <a:r>
              <a:rPr sz="950" spc="40" dirty="0">
                <a:latin typeface="Trebuchet MS"/>
                <a:cs typeface="Trebuchet MS"/>
              </a:rPr>
              <a:t>based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10" dirty="0">
                <a:latin typeface="Trebuchet MS"/>
                <a:cs typeface="Trebuchet MS"/>
              </a:rPr>
              <a:t>both </a:t>
            </a:r>
            <a:r>
              <a:rPr sz="950" spc="-5" dirty="0">
                <a:latin typeface="Trebuchet MS"/>
                <a:cs typeface="Trebuchet MS"/>
              </a:rPr>
              <a:t>top-down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bottom-up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achieve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20" dirty="0">
                <a:latin typeface="Cambria"/>
                <a:cs typeface="Cambria"/>
              </a:rPr>
              <a:t>O</a:t>
            </a:r>
            <a:r>
              <a:rPr sz="1100" spc="20" dirty="0">
                <a:latin typeface="Trebuchet MS"/>
                <a:cs typeface="Trebuchet MS"/>
              </a:rPr>
              <a:t>(</a:t>
            </a:r>
            <a:r>
              <a:rPr sz="1100" i="1" spc="20" dirty="0">
                <a:latin typeface="Cambria"/>
                <a:cs typeface="Cambria"/>
              </a:rPr>
              <a:t>n</a:t>
            </a:r>
            <a:r>
              <a:rPr sz="1200" spc="30" baseline="27777" dirty="0">
                <a:latin typeface="Trebuchet MS"/>
                <a:cs typeface="Trebuchet MS"/>
              </a:rPr>
              <a:t>3</a:t>
            </a:r>
            <a:r>
              <a:rPr sz="1100" spc="20" dirty="0">
                <a:latin typeface="Trebuchet MS"/>
                <a:cs typeface="Trebuchet MS"/>
              </a:rPr>
              <a:t>)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recognition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string.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2697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09076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17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Dynamic</a:t>
            </a:r>
            <a:r>
              <a:rPr spc="35" dirty="0"/>
              <a:t> </a:t>
            </a:r>
            <a:r>
              <a:rPr spc="-25" dirty="0"/>
              <a:t>Programming</a:t>
            </a:r>
            <a:r>
              <a:rPr spc="35" dirty="0"/>
              <a:t> </a:t>
            </a:r>
            <a:r>
              <a:rPr spc="-10" dirty="0"/>
              <a:t>Parsing</a:t>
            </a:r>
            <a:r>
              <a:rPr spc="40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428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21747"/>
            <a:ext cx="4079240" cy="113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120" dirty="0">
                <a:latin typeface="Trebuchet MS"/>
                <a:cs typeface="Trebuchet MS"/>
              </a:rPr>
              <a:t>CKY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(Cocke-Kasami-Younger)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algorithm: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bottom-up,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requires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normalizing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endParaRPr sz="950">
              <a:latin typeface="Trebuchet MS"/>
              <a:cs typeface="Trebuchet MS"/>
            </a:endParaRPr>
          </a:p>
          <a:p>
            <a:pPr marL="12700" marR="163195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Earley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0" dirty="0">
                <a:latin typeface="Trebuchet MS"/>
                <a:cs typeface="Trebuchet MS"/>
              </a:rPr>
              <a:t> top-down,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does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require </a:t>
            </a:r>
            <a:r>
              <a:rPr sz="950" spc="5" dirty="0">
                <a:latin typeface="Trebuchet MS"/>
                <a:cs typeface="Trebuchet MS"/>
              </a:rPr>
              <a:t>normalizing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grammar,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complex</a:t>
            </a:r>
            <a:endParaRPr sz="950">
              <a:latin typeface="Trebuchet MS"/>
              <a:cs typeface="Trebuchet MS"/>
            </a:endParaRPr>
          </a:p>
          <a:p>
            <a:pPr marL="12700" marR="217170">
              <a:lnSpc>
                <a:spcPct val="118900"/>
              </a:lnSpc>
              <a:spcBef>
                <a:spcPts val="300"/>
              </a:spcBef>
            </a:pPr>
            <a:r>
              <a:rPr sz="950" spc="4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generally,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chart </a:t>
            </a:r>
            <a:r>
              <a:rPr sz="950" i="1" spc="20" dirty="0">
                <a:latin typeface="Trebuchet MS"/>
                <a:cs typeface="Trebuchet MS"/>
              </a:rPr>
              <a:t>parsers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retain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completed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phrases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chart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top-down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bottom-up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searches.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9640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78507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628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Syntax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Tree: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594" y="598170"/>
            <a:ext cx="2698750" cy="23558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54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CKY</a:t>
            </a:r>
            <a:r>
              <a:rPr spc="-15" dirty="0"/>
              <a:t> 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3149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61402"/>
            <a:ext cx="4130040" cy="10382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86995">
              <a:lnSpc>
                <a:spcPct val="104900"/>
              </a:lnSpc>
              <a:spcBef>
                <a:spcPts val="75"/>
              </a:spcBef>
            </a:pPr>
            <a:r>
              <a:rPr sz="950" spc="25" dirty="0">
                <a:latin typeface="Trebuchet MS"/>
                <a:cs typeface="Trebuchet MS"/>
              </a:rPr>
              <a:t>Grammar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converted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Chomsky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(CNF)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productions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endParaRPr sz="95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35" dirty="0">
                <a:latin typeface="Trebuchet MS"/>
                <a:cs typeface="Trebuchet MS"/>
              </a:rPr>
              <a:t>Either,</a:t>
            </a:r>
            <a:r>
              <a:rPr sz="900" spc="-25" dirty="0">
                <a:latin typeface="Trebuchet MS"/>
                <a:cs typeface="Trebuchet MS"/>
              </a:rPr>
              <a:t> exactly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two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non-terminals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14" dirty="0">
                <a:latin typeface="Trebuchet MS"/>
                <a:cs typeface="Trebuchet MS"/>
              </a:rPr>
              <a:t>RHS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25" dirty="0">
                <a:latin typeface="Trebuchet MS"/>
                <a:cs typeface="Trebuchet MS"/>
              </a:rPr>
              <a:t>O</a:t>
            </a:r>
            <a:r>
              <a:rPr sz="900" spc="-35" dirty="0">
                <a:latin typeface="Trebuchet MS"/>
                <a:cs typeface="Trebuchet MS"/>
              </a:rPr>
              <a:t>r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spc="-20" dirty="0">
                <a:latin typeface="Trebuchet MS"/>
                <a:cs typeface="Trebuchet MS"/>
              </a:rPr>
              <a:t>minal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symbol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14" dirty="0">
                <a:latin typeface="Trebuchet MS"/>
                <a:cs typeface="Trebuchet MS"/>
              </a:rPr>
              <a:t>RHS</a:t>
            </a:r>
            <a:endParaRPr sz="90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9"/>
              </a:spcBef>
            </a:pPr>
            <a:r>
              <a:rPr sz="950" spc="40" dirty="0">
                <a:latin typeface="Trebuchet MS"/>
                <a:cs typeface="Trebuchet MS"/>
              </a:rPr>
              <a:t>Parse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bottom-up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storing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phrases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formed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substrings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triangular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table </a:t>
            </a:r>
            <a:r>
              <a:rPr sz="950" spc="-10" dirty="0">
                <a:latin typeface="Trebuchet MS"/>
                <a:cs typeface="Trebuchet MS"/>
              </a:rPr>
              <a:t>(chart)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922322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425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Converting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4" dirty="0">
                <a:solidFill>
                  <a:srgbClr val="FFFFFF"/>
                </a:solidFill>
                <a:latin typeface="Cambria"/>
                <a:cs typeface="Cambria"/>
              </a:rPr>
              <a:t>CNF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27" y="487641"/>
            <a:ext cx="1692656" cy="25283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95185"/>
            <a:ext cx="4608195" cy="3061335"/>
            <a:chOff x="0" y="395185"/>
            <a:chExt cx="4608195" cy="30613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2004" y="395185"/>
              <a:ext cx="2019808" cy="2947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90041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944842"/>
            <a:ext cx="4483735" cy="382270"/>
            <a:chOff x="87743" y="944842"/>
            <a:chExt cx="4483735" cy="38227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5410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710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0988"/>
              <a:ext cx="50749" cy="2744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44842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9890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976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96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95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2684" y="949210"/>
            <a:ext cx="1583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Syntax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-CKY,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PCFGs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30" y="1481785"/>
            <a:ext cx="10420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5: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54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CKY</a:t>
            </a:r>
            <a:r>
              <a:rPr spc="-15" dirty="0"/>
              <a:t> 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12533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4650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468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86788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7743" y="2157501"/>
            <a:ext cx="4483735" cy="615315"/>
            <a:chOff x="87743" y="2157501"/>
            <a:chExt cx="4483735" cy="615315"/>
          </a:xfrm>
        </p:grpSpPr>
        <p:sp>
          <p:nvSpPr>
            <p:cNvPr id="8" name="object 8"/>
            <p:cNvSpPr/>
            <p:nvPr/>
          </p:nvSpPr>
          <p:spPr>
            <a:xfrm>
              <a:off x="87743" y="2157501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316454"/>
              <a:ext cx="4432566" cy="50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671203"/>
              <a:ext cx="101599" cy="10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658503"/>
              <a:ext cx="4381715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201735"/>
              <a:ext cx="50749" cy="4694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743" y="2360739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239835"/>
              <a:ext cx="0" cy="450850"/>
            </a:xfrm>
            <a:custGeom>
              <a:avLst/>
              <a:gdLst/>
              <a:ahLst/>
              <a:cxnLst/>
              <a:rect l="l" t="t" r="r" b="b"/>
              <a:pathLst>
                <a:path h="450850">
                  <a:moveTo>
                    <a:pt x="0" y="4504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2271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22144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09" y="22017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444" y="828586"/>
            <a:ext cx="4357370" cy="1859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430530">
              <a:lnSpc>
                <a:spcPct val="102600"/>
              </a:lnSpc>
              <a:spcBef>
                <a:spcPts val="5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input.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Think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lines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separating</a:t>
            </a:r>
            <a:r>
              <a:rPr sz="950" spc="-20" dirty="0">
                <a:latin typeface="Trebuchet MS"/>
                <a:cs typeface="Trebuchet MS"/>
              </a:rPr>
              <a:t> them,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Cambria"/>
                <a:cs typeface="Cambria"/>
              </a:rPr>
              <a:t>n</a:t>
            </a:r>
            <a:r>
              <a:rPr sz="950" spc="-6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Cambria"/>
                <a:cs typeface="Cambria"/>
              </a:rPr>
              <a:t>x</a:t>
            </a:r>
            <a:r>
              <a:rPr sz="1200" i="1" baseline="-10416" dirty="0">
                <a:latin typeface="Cambria"/>
                <a:cs typeface="Cambria"/>
              </a:rPr>
              <a:t>ij</a:t>
            </a:r>
            <a:r>
              <a:rPr sz="1200" i="1" spc="209" baseline="-10416" dirty="0">
                <a:latin typeface="Cambria"/>
                <a:cs typeface="Cambria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line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endParaRPr sz="1100" dirty="0">
              <a:latin typeface="Cambria"/>
              <a:cs typeface="Cambria"/>
            </a:endParaRPr>
          </a:p>
          <a:p>
            <a:pPr marL="314960" marR="494665">
              <a:lnSpc>
                <a:spcPct val="102600"/>
              </a:lnSpc>
              <a:spcBef>
                <a:spcPts val="30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build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x</a:t>
            </a:r>
            <a:r>
              <a:rPr sz="1200" i="1" baseline="-10416" dirty="0">
                <a:latin typeface="Cambria"/>
                <a:cs typeface="Cambria"/>
              </a:rPr>
              <a:t>ij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contains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non-terminal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j</a:t>
            </a:r>
            <a:r>
              <a:rPr sz="950" spc="-35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48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build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Table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bottom-up.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Home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Exercise</a:t>
            </a:r>
            <a:endParaRPr sz="1100" dirty="0">
              <a:latin typeface="Cambria"/>
              <a:cs typeface="Cambria"/>
            </a:endParaRPr>
          </a:p>
          <a:p>
            <a:pPr marL="37465" marR="30480">
              <a:lnSpc>
                <a:spcPct val="118900"/>
              </a:lnSpc>
              <a:spcBef>
                <a:spcPts val="135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CKY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“Book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flight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through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Houston”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10" dirty="0">
                <a:latin typeface="Trebuchet MS"/>
                <a:cs typeface="Trebuchet MS"/>
              </a:rPr>
              <a:t>CNF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shown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previous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slide.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38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CKY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85" dirty="0">
                <a:solidFill>
                  <a:srgbClr val="FFFFFF"/>
                </a:solidFill>
                <a:latin typeface="Cambria"/>
                <a:cs typeface="Cambria"/>
              </a:rPr>
              <a:t>CFG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14" y="720115"/>
            <a:ext cx="4049394" cy="199580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878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Ambiguities?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144" y="619988"/>
            <a:ext cx="1625600" cy="2397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418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spc="55" dirty="0"/>
              <a:t> </a:t>
            </a:r>
            <a:r>
              <a:rPr spc="-10" dirty="0"/>
              <a:t>Context-free</a:t>
            </a:r>
            <a:r>
              <a:rPr spc="55" dirty="0"/>
              <a:t> </a:t>
            </a:r>
            <a:r>
              <a:rPr spc="-35" dirty="0"/>
              <a:t>grammars</a:t>
            </a:r>
            <a:r>
              <a:rPr spc="55" dirty="0"/>
              <a:t> </a:t>
            </a:r>
            <a:r>
              <a:rPr spc="85" dirty="0"/>
              <a:t>(PCFGs)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62381"/>
            <a:ext cx="4483735" cy="2117090"/>
            <a:chOff x="87743" y="762381"/>
            <a:chExt cx="4483735" cy="2117090"/>
          </a:xfrm>
        </p:grpSpPr>
        <p:sp>
          <p:nvSpPr>
            <p:cNvPr id="4" name="object 4"/>
            <p:cNvSpPr/>
            <p:nvPr/>
          </p:nvSpPr>
          <p:spPr>
            <a:xfrm>
              <a:off x="87743" y="76238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5168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7727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6457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6627"/>
              <a:ext cx="50749" cy="19706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95946"/>
              <a:ext cx="4432935" cy="1832610"/>
            </a:xfrm>
            <a:custGeom>
              <a:avLst/>
              <a:gdLst/>
              <a:ahLst/>
              <a:cxnLst/>
              <a:rect l="l" t="t" r="r" b="b"/>
              <a:pathLst>
                <a:path w="4432935" h="1832610">
                  <a:moveTo>
                    <a:pt x="4432566" y="0"/>
                  </a:moveTo>
                  <a:lnTo>
                    <a:pt x="0" y="0"/>
                  </a:lnTo>
                  <a:lnTo>
                    <a:pt x="0" y="1781327"/>
                  </a:lnTo>
                  <a:lnTo>
                    <a:pt x="4008" y="1801052"/>
                  </a:lnTo>
                  <a:lnTo>
                    <a:pt x="14922" y="1817204"/>
                  </a:lnTo>
                  <a:lnTo>
                    <a:pt x="31075" y="1828118"/>
                  </a:lnTo>
                  <a:lnTo>
                    <a:pt x="50800" y="1832127"/>
                  </a:lnTo>
                  <a:lnTo>
                    <a:pt x="4381766" y="1832127"/>
                  </a:lnTo>
                  <a:lnTo>
                    <a:pt x="4401491" y="1828118"/>
                  </a:lnTo>
                  <a:lnTo>
                    <a:pt x="4417644" y="1817204"/>
                  </a:lnTo>
                  <a:lnTo>
                    <a:pt x="4428558" y="1801052"/>
                  </a:lnTo>
                  <a:lnTo>
                    <a:pt x="4432566" y="17813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44689"/>
              <a:ext cx="0" cy="1951989"/>
            </a:xfrm>
            <a:custGeom>
              <a:avLst/>
              <a:gdLst/>
              <a:ahLst/>
              <a:cxnLst/>
              <a:rect l="l" t="t" r="r" b="b"/>
              <a:pathLst>
                <a:path h="1951989">
                  <a:moveTo>
                    <a:pt x="0" y="19516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319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192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065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4569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3548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74482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84514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94547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2344" y="710816"/>
            <a:ext cx="4243070" cy="2071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25"/>
              </a:spcBef>
            </a:pPr>
            <a:r>
              <a:rPr sz="1100" i="1" spc="95" dirty="0">
                <a:solidFill>
                  <a:srgbClr val="3333B2"/>
                </a:solidFill>
                <a:latin typeface="Cambria"/>
                <a:cs typeface="Cambria"/>
              </a:rPr>
              <a:t>PCFG: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40" dirty="0">
                <a:solidFill>
                  <a:srgbClr val="3333B2"/>
                </a:solidFill>
                <a:latin typeface="Cambria"/>
                <a:cs typeface="Cambria"/>
              </a:rPr>
              <a:t>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3333B2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(</a:t>
            </a: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,</a:t>
            </a:r>
            <a:r>
              <a:rPr sz="1100" spc="-1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50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,</a:t>
            </a:r>
            <a:r>
              <a:rPr sz="1100" spc="-1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S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,</a:t>
            </a:r>
            <a:r>
              <a:rPr sz="1100" spc="-1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spc="-5" dirty="0">
                <a:solidFill>
                  <a:srgbClr val="3333B2"/>
                </a:solidFill>
                <a:latin typeface="Calibri"/>
                <a:cs typeface="Calibri"/>
              </a:rPr>
              <a:t>,</a:t>
            </a:r>
            <a:r>
              <a:rPr sz="1100" spc="-13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53060">
              <a:lnSpc>
                <a:spcPct val="100000"/>
              </a:lnSpc>
              <a:spcBef>
                <a:spcPts val="320"/>
              </a:spcBef>
            </a:pPr>
            <a:r>
              <a:rPr sz="1100" i="1" spc="-15" dirty="0">
                <a:latin typeface="Cambria"/>
                <a:cs typeface="Cambria"/>
              </a:rPr>
              <a:t>T</a:t>
            </a:r>
            <a:r>
              <a:rPr sz="950" spc="-15" dirty="0">
                <a:latin typeface="Trebuchet MS"/>
                <a:cs typeface="Trebuchet MS"/>
              </a:rPr>
              <a:t>: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terminals</a:t>
            </a:r>
            <a:endParaRPr sz="950">
              <a:latin typeface="Trebuchet MS"/>
              <a:cs typeface="Trebuchet MS"/>
            </a:endParaRPr>
          </a:p>
          <a:p>
            <a:pPr marL="353060">
              <a:lnSpc>
                <a:spcPct val="100000"/>
              </a:lnSpc>
              <a:spcBef>
                <a:spcPts val="175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950" spc="-15" dirty="0">
                <a:latin typeface="Trebuchet MS"/>
                <a:cs typeface="Trebuchet MS"/>
              </a:rPr>
              <a:t>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non-terminals</a:t>
            </a:r>
            <a:endParaRPr sz="950">
              <a:latin typeface="Trebuchet MS"/>
              <a:cs typeface="Trebuchet MS"/>
            </a:endParaRPr>
          </a:p>
          <a:p>
            <a:pPr marL="629920" marR="68580" indent="-118110">
              <a:lnSpc>
                <a:spcPct val="108000"/>
              </a:lnSpc>
              <a:spcBef>
                <a:spcPts val="80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30555" algn="l"/>
              </a:tabLst>
            </a:pPr>
            <a:r>
              <a:rPr sz="900" dirty="0">
                <a:latin typeface="Trebuchet MS"/>
                <a:cs typeface="Trebuchet MS"/>
              </a:rPr>
              <a:t>For </a:t>
            </a:r>
            <a:r>
              <a:rPr sz="900" spc="-10" dirty="0">
                <a:latin typeface="Trebuchet MS"/>
                <a:cs typeface="Trebuchet MS"/>
              </a:rPr>
              <a:t>NLP, </a:t>
            </a:r>
            <a:r>
              <a:rPr sz="900" spc="-15" dirty="0">
                <a:latin typeface="Trebuchet MS"/>
                <a:cs typeface="Trebuchet MS"/>
              </a:rPr>
              <a:t>we </a:t>
            </a:r>
            <a:r>
              <a:rPr sz="900" spc="-5" dirty="0">
                <a:latin typeface="Trebuchet MS"/>
                <a:cs typeface="Trebuchet MS"/>
              </a:rPr>
              <a:t>distinguish </a:t>
            </a:r>
            <a:r>
              <a:rPr sz="900" spc="-30" dirty="0">
                <a:latin typeface="Trebuchet MS"/>
                <a:cs typeface="Trebuchet MS"/>
              </a:rPr>
              <a:t>out </a:t>
            </a:r>
            <a:r>
              <a:rPr sz="900" spc="25" dirty="0">
                <a:latin typeface="Trebuchet MS"/>
                <a:cs typeface="Trebuchet MS"/>
              </a:rPr>
              <a:t>a </a:t>
            </a:r>
            <a:r>
              <a:rPr sz="900" spc="-10" dirty="0">
                <a:latin typeface="Trebuchet MS"/>
                <a:cs typeface="Trebuchet MS"/>
              </a:rPr>
              <a:t>set </a:t>
            </a:r>
            <a:r>
              <a:rPr sz="1000" i="1" spc="50" dirty="0">
                <a:latin typeface="Cambria"/>
                <a:cs typeface="Cambria"/>
              </a:rPr>
              <a:t>P </a:t>
            </a:r>
            <a:r>
              <a:rPr sz="1000" spc="-165" dirty="0">
                <a:latin typeface="Lucida Sans Unicode"/>
                <a:cs typeface="Lucida Sans Unicode"/>
              </a:rPr>
              <a:t>⊂ </a:t>
            </a:r>
            <a:r>
              <a:rPr sz="1000" i="1" spc="-10" dirty="0">
                <a:latin typeface="Cambria"/>
                <a:cs typeface="Cambria"/>
              </a:rPr>
              <a:t>N </a:t>
            </a:r>
            <a:r>
              <a:rPr sz="900" spc="-35" dirty="0">
                <a:latin typeface="Trebuchet MS"/>
                <a:cs typeface="Trebuchet MS"/>
              </a:rPr>
              <a:t>of </a:t>
            </a:r>
            <a:r>
              <a:rPr sz="900" spc="-25" dirty="0">
                <a:latin typeface="Trebuchet MS"/>
                <a:cs typeface="Trebuchet MS"/>
              </a:rPr>
              <a:t>pre-terminals, </a:t>
            </a:r>
            <a:r>
              <a:rPr sz="900" spc="-15" dirty="0">
                <a:latin typeface="Trebuchet MS"/>
                <a:cs typeface="Trebuchet MS"/>
              </a:rPr>
              <a:t>which </a:t>
            </a:r>
            <a:r>
              <a:rPr sz="900" dirty="0">
                <a:latin typeface="Trebuchet MS"/>
                <a:cs typeface="Trebuchet MS"/>
              </a:rPr>
              <a:t>always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r</a:t>
            </a:r>
            <a:r>
              <a:rPr sz="900" spc="-50" dirty="0">
                <a:latin typeface="Trebuchet MS"/>
                <a:cs typeface="Trebuchet MS"/>
              </a:rPr>
              <a:t>ew</a:t>
            </a:r>
            <a:r>
              <a:rPr sz="900" spc="-20" dirty="0">
                <a:latin typeface="Trebuchet MS"/>
                <a:cs typeface="Trebuchet MS"/>
              </a:rPr>
              <a:t>r</a:t>
            </a:r>
            <a:r>
              <a:rPr sz="900" spc="-55" dirty="0">
                <a:latin typeface="Trebuchet MS"/>
                <a:cs typeface="Trebuchet MS"/>
              </a:rPr>
              <a:t>ite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te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spc="-5" dirty="0">
                <a:latin typeface="Trebuchet MS"/>
                <a:cs typeface="Trebuchet MS"/>
              </a:rPr>
              <a:t>minals</a:t>
            </a:r>
            <a:endParaRPr sz="900">
              <a:latin typeface="Trebuchet MS"/>
              <a:cs typeface="Trebuchet MS"/>
            </a:endParaRPr>
          </a:p>
          <a:p>
            <a:pPr marL="353060">
              <a:lnSpc>
                <a:spcPct val="100000"/>
              </a:lnSpc>
              <a:spcBef>
                <a:spcPts val="370"/>
              </a:spcBef>
            </a:pP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dirty="0">
                <a:latin typeface="Trebuchet MS"/>
                <a:cs typeface="Trebuchet MS"/>
              </a:rPr>
              <a:t>sta</a:t>
            </a:r>
            <a:r>
              <a:rPr sz="950" spc="35" dirty="0">
                <a:latin typeface="Trebuchet MS"/>
                <a:cs typeface="Trebuchet MS"/>
              </a:rPr>
              <a:t>r</a:t>
            </a:r>
            <a:r>
              <a:rPr sz="950" spc="-105" dirty="0">
                <a:latin typeface="Trebuchet MS"/>
                <a:cs typeface="Trebuchet MS"/>
              </a:rPr>
              <a:t>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endParaRPr sz="950">
              <a:latin typeface="Trebuchet MS"/>
              <a:cs typeface="Trebuchet MS"/>
            </a:endParaRPr>
          </a:p>
          <a:p>
            <a:pPr marL="353060" marR="323215">
              <a:lnSpc>
                <a:spcPct val="125299"/>
              </a:lnSpc>
            </a:pPr>
            <a:r>
              <a:rPr sz="1100" i="1" spc="-30" dirty="0">
                <a:latin typeface="Cambria"/>
                <a:cs typeface="Cambria"/>
              </a:rPr>
              <a:t>R</a:t>
            </a:r>
            <a:r>
              <a:rPr sz="950" spc="-3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Rules/productions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libri"/>
                <a:cs typeface="Calibri"/>
              </a:rPr>
              <a:t>γ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Calibri"/>
                <a:cs typeface="Calibri"/>
              </a:rPr>
              <a:t>γ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28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T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spc="-165" dirty="0">
                <a:latin typeface="Lucida Sans Unicode"/>
                <a:cs typeface="Lucida Sans Unicode"/>
              </a:rPr>
              <a:t>∪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105" dirty="0">
                <a:latin typeface="Cambria"/>
                <a:cs typeface="Cambria"/>
              </a:rPr>
              <a:t>N</a:t>
            </a:r>
            <a:r>
              <a:rPr sz="1100" spc="-105" dirty="0">
                <a:latin typeface="Tahoma"/>
                <a:cs typeface="Tahoma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∗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P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R</a:t>
            </a:r>
            <a:r>
              <a:rPr sz="1100" spc="15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gives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rule.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517525" algn="ctr">
              <a:lnSpc>
                <a:spcPct val="100000"/>
              </a:lnSpc>
            </a:pPr>
            <a:r>
              <a:rPr sz="1100" spc="-335" dirty="0">
                <a:latin typeface="Lucida Sans Unicode"/>
                <a:cs typeface="Lucida Sans Unicode"/>
              </a:rPr>
              <a:t>∀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650" spc="1125" baseline="55555" dirty="0">
                <a:latin typeface="Lucida Sans Unicode"/>
                <a:cs typeface="Lucida Sans Unicode"/>
              </a:rPr>
              <a:t>X</a:t>
            </a:r>
            <a:r>
              <a:rPr sz="1650" baseline="55555" dirty="0">
                <a:latin typeface="Lucida Sans Unicode"/>
                <a:cs typeface="Lucida Sans Unicode"/>
              </a:rPr>
              <a:t> </a:t>
            </a:r>
            <a:r>
              <a:rPr sz="1650" spc="22" baseline="5555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Calibri"/>
                <a:cs typeface="Calibri"/>
              </a:rPr>
              <a:t>γ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70180" algn="ctr">
              <a:lnSpc>
                <a:spcPct val="100000"/>
              </a:lnSpc>
              <a:spcBef>
                <a:spcPts val="234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r>
              <a:rPr sz="800" spc="-10" dirty="0">
                <a:latin typeface="Lucida Sans Unicode"/>
                <a:cs typeface="Lucida Sans Unicode"/>
              </a:rPr>
              <a:t>→</a:t>
            </a:r>
            <a:r>
              <a:rPr sz="800" spc="-10" dirty="0">
                <a:latin typeface="Calibri"/>
                <a:cs typeface="Calibri"/>
              </a:rPr>
              <a:t>γ</a:t>
            </a:r>
            <a:r>
              <a:rPr sz="800" spc="-10" dirty="0">
                <a:latin typeface="Lucida Sans Unicode"/>
                <a:cs typeface="Lucida Sans Unicode"/>
              </a:rPr>
              <a:t>∈</a:t>
            </a:r>
            <a:r>
              <a:rPr sz="800" i="1" spc="-10" dirty="0">
                <a:latin typeface="Cambria"/>
                <a:cs typeface="Cambria"/>
              </a:rPr>
              <a:t>R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908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Simple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60" dirty="0">
                <a:solidFill>
                  <a:srgbClr val="FFFFFF"/>
                </a:solidFill>
                <a:latin typeface="Cambria"/>
                <a:cs typeface="Cambria"/>
              </a:rPr>
              <a:t>PCFG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(in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CNF)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74" y="1129931"/>
            <a:ext cx="3836034" cy="1084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96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Trees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39" y="713892"/>
            <a:ext cx="3049269" cy="21780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96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Trees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014" y="952144"/>
            <a:ext cx="3004819" cy="17646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72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Defining</a:t>
            </a:r>
            <a:r>
              <a:rPr spc="40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dirty="0"/>
              <a:t>notions:</a:t>
            </a:r>
            <a:r>
              <a:rPr spc="125" dirty="0"/>
              <a:t> </a:t>
            </a:r>
            <a:r>
              <a:rPr dirty="0"/>
              <a:t>Constituency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29767"/>
            <a:ext cx="4483735" cy="448309"/>
            <a:chOff x="87743" y="729767"/>
            <a:chExt cx="4483735" cy="448309"/>
          </a:xfrm>
        </p:grpSpPr>
        <p:sp>
          <p:nvSpPr>
            <p:cNvPr id="4" name="object 4"/>
            <p:cNvSpPr/>
            <p:nvPr/>
          </p:nvSpPr>
          <p:spPr>
            <a:xfrm>
              <a:off x="87743" y="72976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343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7609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6339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001"/>
              <a:ext cx="50749" cy="3020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7717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2101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93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66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399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278826"/>
            <a:ext cx="4483735" cy="461009"/>
            <a:chOff x="87743" y="1278826"/>
            <a:chExt cx="4483735" cy="461009"/>
          </a:xfrm>
        </p:grpSpPr>
        <p:sp>
          <p:nvSpPr>
            <p:cNvPr id="15" name="object 15"/>
            <p:cNvSpPr/>
            <p:nvPr/>
          </p:nvSpPr>
          <p:spPr>
            <a:xfrm>
              <a:off x="87743" y="127882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51838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3770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2500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323060"/>
              <a:ext cx="50749" cy="3146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496123"/>
              <a:ext cx="4432935" cy="192405"/>
            </a:xfrm>
            <a:custGeom>
              <a:avLst/>
              <a:gdLst/>
              <a:ahLst/>
              <a:cxnLst/>
              <a:rect l="l" t="t" r="r" b="b"/>
              <a:pathLst>
                <a:path w="4432935" h="192405">
                  <a:moveTo>
                    <a:pt x="4432566" y="0"/>
                  </a:moveTo>
                  <a:lnTo>
                    <a:pt x="0" y="0"/>
                  </a:lnTo>
                  <a:lnTo>
                    <a:pt x="0" y="141579"/>
                  </a:lnTo>
                  <a:lnTo>
                    <a:pt x="4008" y="161304"/>
                  </a:lnTo>
                  <a:lnTo>
                    <a:pt x="14922" y="177457"/>
                  </a:lnTo>
                  <a:lnTo>
                    <a:pt x="31075" y="188371"/>
                  </a:lnTo>
                  <a:lnTo>
                    <a:pt x="50800" y="192379"/>
                  </a:lnTo>
                  <a:lnTo>
                    <a:pt x="4381766" y="192379"/>
                  </a:lnTo>
                  <a:lnTo>
                    <a:pt x="4401491" y="188371"/>
                  </a:lnTo>
                  <a:lnTo>
                    <a:pt x="4417644" y="177457"/>
                  </a:lnTo>
                  <a:lnTo>
                    <a:pt x="4428558" y="161304"/>
                  </a:lnTo>
                  <a:lnTo>
                    <a:pt x="4432566" y="1415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361160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h="295910">
                  <a:moveTo>
                    <a:pt x="0" y="295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48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357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3230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1840433"/>
            <a:ext cx="4483735" cy="1087755"/>
            <a:chOff x="87743" y="1840433"/>
            <a:chExt cx="4483735" cy="1087755"/>
          </a:xfrm>
        </p:grpSpPr>
        <p:sp>
          <p:nvSpPr>
            <p:cNvPr id="26" name="object 26"/>
            <p:cNvSpPr/>
            <p:nvPr/>
          </p:nvSpPr>
          <p:spPr>
            <a:xfrm>
              <a:off x="87743" y="184043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013445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826207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13507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884667"/>
              <a:ext cx="50749" cy="9415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057717"/>
              <a:ext cx="4432935" cy="819785"/>
            </a:xfrm>
            <a:custGeom>
              <a:avLst/>
              <a:gdLst/>
              <a:ahLst/>
              <a:cxnLst/>
              <a:rect l="l" t="t" r="r" b="b"/>
              <a:pathLst>
                <a:path w="4432935" h="819785">
                  <a:moveTo>
                    <a:pt x="4432566" y="0"/>
                  </a:moveTo>
                  <a:lnTo>
                    <a:pt x="0" y="0"/>
                  </a:lnTo>
                  <a:lnTo>
                    <a:pt x="0" y="768489"/>
                  </a:lnTo>
                  <a:lnTo>
                    <a:pt x="4008" y="788214"/>
                  </a:lnTo>
                  <a:lnTo>
                    <a:pt x="14922" y="804367"/>
                  </a:lnTo>
                  <a:lnTo>
                    <a:pt x="31075" y="815281"/>
                  </a:lnTo>
                  <a:lnTo>
                    <a:pt x="50800" y="819289"/>
                  </a:lnTo>
                  <a:lnTo>
                    <a:pt x="4381766" y="819289"/>
                  </a:lnTo>
                  <a:lnTo>
                    <a:pt x="4401491" y="815281"/>
                  </a:lnTo>
                  <a:lnTo>
                    <a:pt x="4417644" y="804367"/>
                  </a:lnTo>
                  <a:lnTo>
                    <a:pt x="4428558" y="788214"/>
                  </a:lnTo>
                  <a:lnTo>
                    <a:pt x="4432566" y="76848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22754"/>
              <a:ext cx="0" cy="922655"/>
            </a:xfrm>
            <a:custGeom>
              <a:avLst/>
              <a:gdLst/>
              <a:ahLst/>
              <a:cxnLst/>
              <a:rect l="l" t="t" r="r" b="b"/>
              <a:pathLst>
                <a:path h="922655">
                  <a:moveTo>
                    <a:pt x="0" y="9225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100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8973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8846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107450"/>
              <a:ext cx="64757" cy="647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317483"/>
              <a:ext cx="64757" cy="6475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527515"/>
              <a:ext cx="64757" cy="647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597" y="2737548"/>
              <a:ext cx="64757" cy="6475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25844" y="665520"/>
            <a:ext cx="3374390" cy="21774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Constituent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85" dirty="0">
                <a:latin typeface="Tahoma"/>
                <a:cs typeface="Tahoma"/>
              </a:rPr>
              <a:t>A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group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words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acts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5" dirty="0">
                <a:latin typeface="Tahoma"/>
                <a:cs typeface="Tahoma"/>
              </a:rPr>
              <a:t>as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single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5" dirty="0">
                <a:latin typeface="Tahoma"/>
                <a:cs typeface="Tahoma"/>
              </a:rPr>
              <a:t>unit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20" dirty="0">
                <a:latin typeface="Tahoma"/>
                <a:cs typeface="Tahoma"/>
              </a:rPr>
              <a:t>-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phrases,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0" dirty="0">
                <a:latin typeface="Tahoma"/>
                <a:cs typeface="Tahoma"/>
              </a:rPr>
              <a:t>clauses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etc.</a:t>
            </a:r>
            <a:endParaRPr sz="9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Part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Speech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“Substitution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Test"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spc="3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950" spc="20" dirty="0">
                <a:latin typeface="Tahoma"/>
                <a:cs typeface="Tahoma"/>
              </a:rPr>
              <a:t>sad,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intelligent,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green,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-20" dirty="0">
                <a:latin typeface="Tahoma"/>
                <a:cs typeface="Tahoma"/>
              </a:rPr>
              <a:t>fat, </a:t>
            </a:r>
            <a:r>
              <a:rPr sz="950" spc="-15" dirty="0">
                <a:latin typeface="Tahoma"/>
                <a:cs typeface="Tahoma"/>
              </a:rPr>
              <a:t>...</a:t>
            </a:r>
            <a:r>
              <a:rPr sz="1100" spc="-15" dirty="0">
                <a:latin typeface="Lucida Sans Unicode"/>
                <a:cs typeface="Lucida Sans Unicode"/>
              </a:rPr>
              <a:t>}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one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is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corner.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Constituency:</a:t>
            </a:r>
            <a:r>
              <a:rPr sz="1100" i="1" spc="7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Noun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Phrase</a:t>
            </a:r>
            <a:endParaRPr sz="1100" dirty="0">
              <a:latin typeface="Cambria"/>
              <a:cs typeface="Cambria"/>
            </a:endParaRPr>
          </a:p>
          <a:p>
            <a:pPr marL="289560" marR="2260600">
              <a:lnSpc>
                <a:spcPts val="1650"/>
              </a:lnSpc>
              <a:spcBef>
                <a:spcPts val="55"/>
              </a:spcBef>
            </a:pPr>
            <a:r>
              <a:rPr sz="950" i="1" spc="65" dirty="0">
                <a:latin typeface="Trebuchet MS"/>
                <a:cs typeface="Trebuchet MS"/>
              </a:rPr>
              <a:t>K</a:t>
            </a:r>
            <a:r>
              <a:rPr sz="950" i="1" spc="-20" dirty="0">
                <a:latin typeface="Trebuchet MS"/>
                <a:cs typeface="Trebuchet MS"/>
              </a:rPr>
              <a:t>e</a:t>
            </a:r>
            <a:r>
              <a:rPr sz="950" i="1" spc="5" dirty="0">
                <a:latin typeface="Trebuchet MS"/>
                <a:cs typeface="Trebuchet MS"/>
              </a:rPr>
              <a:t>r</a:t>
            </a:r>
            <a:r>
              <a:rPr sz="950" i="1" spc="-60" dirty="0">
                <a:latin typeface="Trebuchet MS"/>
                <a:cs typeface="Trebuchet MS"/>
              </a:rPr>
              <a:t>mit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frog  they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sz="950" i="1" spc="30" dirty="0">
                <a:latin typeface="Trebuchet MS"/>
                <a:cs typeface="Trebuchet MS"/>
              </a:rPr>
              <a:t>December</a:t>
            </a:r>
            <a:r>
              <a:rPr sz="950" i="1" spc="-3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twenty-sixth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reason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60" dirty="0">
                <a:latin typeface="Trebuchet MS"/>
                <a:cs typeface="Trebuchet MS"/>
              </a:rPr>
              <a:t>r</a:t>
            </a:r>
            <a:r>
              <a:rPr sz="950" i="1" spc="15" dirty="0">
                <a:latin typeface="Trebuchet MS"/>
                <a:cs typeface="Trebuchet MS"/>
              </a:rPr>
              <a:t>unning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40" dirty="0">
                <a:latin typeface="Trebuchet MS"/>
                <a:cs typeface="Trebuchet MS"/>
              </a:rPr>
              <a:t>f</a:t>
            </a:r>
            <a:r>
              <a:rPr sz="950" i="1" spc="-20" dirty="0">
                <a:latin typeface="Trebuchet MS"/>
                <a:cs typeface="Trebuchet MS"/>
              </a:rPr>
              <a:t>or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president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288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Probability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trees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strings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65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260697"/>
            <a:ext cx="4076065" cy="765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13999"/>
              </a:lnSpc>
              <a:spcBef>
                <a:spcPts val="75"/>
              </a:spcBef>
            </a:pP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t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950" spc="-2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product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probabilities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generate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endParaRPr sz="950">
              <a:latin typeface="Trebuchet MS"/>
              <a:cs typeface="Trebuchet MS"/>
            </a:endParaRPr>
          </a:p>
          <a:p>
            <a:pPr marL="38100" marR="58419">
              <a:lnSpc>
                <a:spcPct val="113999"/>
              </a:lnSpc>
              <a:spcBef>
                <a:spcPts val="180"/>
              </a:spcBef>
            </a:pP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spc="-22" baseline="-10416" dirty="0">
                <a:latin typeface="Times New Roman"/>
                <a:cs typeface="Times New Roman"/>
              </a:rPr>
              <a:t>1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probabilities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yield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48637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12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Tree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String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79" y="732561"/>
            <a:ext cx="3222625" cy="20313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122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“Book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15" dirty="0"/>
              <a:t>dinner</a:t>
            </a:r>
            <a:r>
              <a:rPr spc="30" dirty="0"/>
              <a:t> </a:t>
            </a:r>
            <a:r>
              <a:rPr spc="15" dirty="0"/>
              <a:t>flight”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41" y="580009"/>
            <a:ext cx="1844802" cy="1508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7155" y="652018"/>
            <a:ext cx="1896237" cy="13613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2244902"/>
            <a:ext cx="4483735" cy="831850"/>
            <a:chOff x="87743" y="2244902"/>
            <a:chExt cx="4483735" cy="831850"/>
          </a:xfrm>
        </p:grpSpPr>
        <p:sp>
          <p:nvSpPr>
            <p:cNvPr id="6" name="object 6"/>
            <p:cNvSpPr/>
            <p:nvPr/>
          </p:nvSpPr>
          <p:spPr>
            <a:xfrm>
              <a:off x="87743" y="224490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408567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974530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961830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289136"/>
              <a:ext cx="50749" cy="6853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452839"/>
              <a:ext cx="4432935" cy="572770"/>
            </a:xfrm>
            <a:custGeom>
              <a:avLst/>
              <a:gdLst/>
              <a:ahLst/>
              <a:cxnLst/>
              <a:rect l="l" t="t" r="r" b="b"/>
              <a:pathLst>
                <a:path w="4432935" h="572769">
                  <a:moveTo>
                    <a:pt x="4432566" y="0"/>
                  </a:moveTo>
                  <a:lnTo>
                    <a:pt x="0" y="0"/>
                  </a:lnTo>
                  <a:lnTo>
                    <a:pt x="0" y="521690"/>
                  </a:lnTo>
                  <a:lnTo>
                    <a:pt x="4008" y="541415"/>
                  </a:lnTo>
                  <a:lnTo>
                    <a:pt x="14922" y="557568"/>
                  </a:lnTo>
                  <a:lnTo>
                    <a:pt x="31075" y="568482"/>
                  </a:lnTo>
                  <a:lnTo>
                    <a:pt x="50800" y="572490"/>
                  </a:lnTo>
                  <a:lnTo>
                    <a:pt x="4381766" y="572490"/>
                  </a:lnTo>
                  <a:lnTo>
                    <a:pt x="4401491" y="568482"/>
                  </a:lnTo>
                  <a:lnTo>
                    <a:pt x="4417644" y="557568"/>
                  </a:lnTo>
                  <a:lnTo>
                    <a:pt x="4428558" y="541415"/>
                  </a:lnTo>
                  <a:lnTo>
                    <a:pt x="4432566" y="5216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27224"/>
              <a:ext cx="0" cy="666750"/>
            </a:xfrm>
            <a:custGeom>
              <a:avLst/>
              <a:gdLst/>
              <a:ahLst/>
              <a:cxnLst/>
              <a:rect l="l" t="t" r="r" b="b"/>
              <a:pathLst>
                <a:path h="666750">
                  <a:moveTo>
                    <a:pt x="0" y="6663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3145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3018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2891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529776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739809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044" y="2171799"/>
            <a:ext cx="4451985" cy="8483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15"/>
              </a:spcBef>
            </a:pP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950" spc="85" dirty="0">
                <a:latin typeface="Trebuchet MS"/>
                <a:cs typeface="Trebuchet MS"/>
              </a:rPr>
              <a:t>P</a:t>
            </a:r>
            <a:r>
              <a:rPr sz="950" spc="30" dirty="0">
                <a:latin typeface="Trebuchet MS"/>
                <a:cs typeface="Trebuchet MS"/>
              </a:rPr>
              <a:t>arse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1: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05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20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30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20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60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20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75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10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30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62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10</a:t>
            </a:r>
            <a:r>
              <a:rPr sz="1200" spc="-195" baseline="27777" dirty="0">
                <a:latin typeface="Lucida Sans Unicode"/>
                <a:cs typeface="Lucida Sans Unicode"/>
              </a:rPr>
              <a:t>−</a:t>
            </a:r>
            <a:r>
              <a:rPr sz="1200" spc="-7" baseline="27777" dirty="0">
                <a:latin typeface="Times New Roman"/>
                <a:cs typeface="Times New Roman"/>
              </a:rPr>
              <a:t>6</a:t>
            </a:r>
            <a:endParaRPr sz="1200" baseline="27777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950" spc="85" dirty="0">
                <a:latin typeface="Trebuchet MS"/>
                <a:cs typeface="Trebuchet MS"/>
              </a:rPr>
              <a:t>P</a:t>
            </a:r>
            <a:r>
              <a:rPr sz="950" spc="30" dirty="0">
                <a:latin typeface="Trebuchet MS"/>
                <a:cs typeface="Trebuchet MS"/>
              </a:rPr>
              <a:t>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2: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05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05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30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20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60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75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10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15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75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30 </a:t>
            </a:r>
            <a:r>
              <a:rPr sz="950" spc="75" dirty="0">
                <a:latin typeface="Trebuchet MS"/>
                <a:cs typeface="Trebuchet MS"/>
              </a:rPr>
              <a:t>=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28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10</a:t>
            </a:r>
            <a:r>
              <a:rPr sz="1200" spc="-195" baseline="27777" dirty="0">
                <a:latin typeface="Lucida Sans Unicode"/>
                <a:cs typeface="Lucida Sans Unicode"/>
              </a:rPr>
              <a:t>−</a:t>
            </a:r>
            <a:r>
              <a:rPr sz="1200" spc="-7" baseline="27777" dirty="0">
                <a:latin typeface="Times New Roman"/>
                <a:cs typeface="Times New Roman"/>
              </a:rPr>
              <a:t>7</a:t>
            </a:r>
            <a:endParaRPr sz="1200" baseline="2777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32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Features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135" dirty="0"/>
              <a:t>PCFGs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91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46627"/>
            <a:ext cx="4079240" cy="2070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9230" algn="just">
              <a:lnSpc>
                <a:spcPct val="118900"/>
              </a:lnSpc>
              <a:spcBef>
                <a:spcPts val="90"/>
              </a:spcBef>
            </a:pPr>
            <a:r>
              <a:rPr sz="950" spc="100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grows,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PCFG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gives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idea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plausibility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particular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endParaRPr sz="950" dirty="0">
              <a:latin typeface="Trebuchet MS"/>
              <a:cs typeface="Trebuchet MS"/>
            </a:endParaRPr>
          </a:p>
          <a:p>
            <a:pPr marL="12700" marR="115570" algn="just">
              <a:lnSpc>
                <a:spcPct val="118900"/>
              </a:lnSpc>
              <a:spcBef>
                <a:spcPts val="300"/>
              </a:spcBef>
            </a:pPr>
            <a:r>
              <a:rPr sz="950" i="1" dirty="0">
                <a:latin typeface="Trebuchet MS"/>
                <a:cs typeface="Trebuchet MS"/>
              </a:rPr>
              <a:t>But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5" dirty="0">
                <a:latin typeface="Trebuchet MS"/>
                <a:cs typeface="Trebuchet MS"/>
              </a:rPr>
              <a:t>estimates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40" dirty="0">
                <a:latin typeface="Trebuchet MS"/>
                <a:cs typeface="Trebuchet MS"/>
              </a:rPr>
              <a:t>based </a:t>
            </a:r>
            <a:r>
              <a:rPr sz="950" spc="-5" dirty="0">
                <a:latin typeface="Trebuchet MS"/>
                <a:cs typeface="Trebuchet MS"/>
              </a:rPr>
              <a:t>purely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15" dirty="0">
                <a:latin typeface="Trebuchet MS"/>
                <a:cs typeface="Trebuchet MS"/>
              </a:rPr>
              <a:t>structural </a:t>
            </a:r>
            <a:r>
              <a:rPr sz="950" spc="-20" dirty="0">
                <a:latin typeface="Trebuchet MS"/>
                <a:cs typeface="Trebuchet MS"/>
              </a:rPr>
              <a:t>factors,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factor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co-occurrence.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Thus,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PCFG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does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very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idea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plausibility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 dirty="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40" dirty="0">
                <a:latin typeface="Trebuchet MS"/>
                <a:cs typeface="Trebuchet MS"/>
              </a:rPr>
              <a:t>Real </a:t>
            </a:r>
            <a:r>
              <a:rPr sz="950" spc="-50" dirty="0">
                <a:latin typeface="Trebuchet MS"/>
                <a:cs typeface="Trebuchet MS"/>
              </a:rPr>
              <a:t>text </a:t>
            </a:r>
            <a:r>
              <a:rPr sz="950" spc="10" dirty="0">
                <a:latin typeface="Trebuchet MS"/>
                <a:cs typeface="Trebuchet MS"/>
              </a:rPr>
              <a:t>tends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0" dirty="0">
                <a:latin typeface="Trebuchet MS"/>
                <a:cs typeface="Trebuchet MS"/>
              </a:rPr>
              <a:t>have </a:t>
            </a:r>
            <a:r>
              <a:rPr sz="950" dirty="0">
                <a:latin typeface="Trebuchet MS"/>
                <a:cs typeface="Trebuchet MS"/>
              </a:rPr>
              <a:t>grammatical </a:t>
            </a:r>
            <a:r>
              <a:rPr sz="950" spc="5" dirty="0">
                <a:latin typeface="Trebuchet MS"/>
                <a:cs typeface="Trebuchet MS"/>
              </a:rPr>
              <a:t>mistakes. </a:t>
            </a:r>
            <a:r>
              <a:rPr sz="950" spc="120" dirty="0">
                <a:latin typeface="Trebuchet MS"/>
                <a:cs typeface="Trebuchet MS"/>
              </a:rPr>
              <a:t>PCFG </a:t>
            </a:r>
            <a:r>
              <a:rPr sz="950" spc="20" dirty="0">
                <a:latin typeface="Trebuchet MS"/>
                <a:cs typeface="Trebuchet MS"/>
              </a:rPr>
              <a:t>avoids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dirty="0">
                <a:latin typeface="Trebuchet MS"/>
                <a:cs typeface="Trebuchet MS"/>
              </a:rPr>
              <a:t>problem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ruling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out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nothing,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implausible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low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endParaRPr sz="950" dirty="0">
              <a:latin typeface="Trebuchet MS"/>
              <a:cs typeface="Trebuchet MS"/>
            </a:endParaRPr>
          </a:p>
          <a:p>
            <a:pPr marL="12700" marR="379730">
              <a:lnSpc>
                <a:spcPct val="118900"/>
              </a:lnSpc>
              <a:spcBef>
                <a:spcPts val="29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practice,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PCFG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n-gram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endParaRPr sz="950" dirty="0">
              <a:latin typeface="Trebuchet MS"/>
              <a:cs typeface="Trebuchet MS"/>
            </a:endParaRPr>
          </a:p>
          <a:p>
            <a:pPr marL="12700" marR="268605">
              <a:lnSpc>
                <a:spcPct val="118900"/>
              </a:lnSpc>
              <a:spcBef>
                <a:spcPts val="300"/>
              </a:spcBef>
            </a:pP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else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equal,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smaller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greater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larger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128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7546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57577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539682"/>
            <a:ext cx="64757" cy="647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19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Important</a:t>
            </a:r>
            <a:r>
              <a:rPr dirty="0"/>
              <a:t> </a:t>
            </a:r>
            <a:r>
              <a:rPr spc="20" dirty="0"/>
              <a:t>Questions?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17828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50364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682900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644" y="659796"/>
            <a:ext cx="3319779" cy="2131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5760" marR="344805" indent="-277495">
              <a:lnSpc>
                <a:spcPct val="136700"/>
              </a:lnSpc>
              <a:spcBef>
                <a:spcPts val="11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W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200" i="1" spc="-75" baseline="-10416" dirty="0">
                <a:latin typeface="Cambria"/>
                <a:cs typeface="Cambria"/>
              </a:rPr>
              <a:t>m</a:t>
            </a:r>
            <a:r>
              <a:rPr sz="1200" i="1" spc="37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grammar,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tree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sentence?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 dirty="0">
              <a:latin typeface="Trebuchet MS"/>
              <a:cs typeface="Trebuchet MS"/>
            </a:endParaRPr>
          </a:p>
          <a:p>
            <a:pPr marL="1466215" algn="ctr">
              <a:lnSpc>
                <a:spcPct val="100000"/>
              </a:lnSpc>
            </a:pP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i="1" spc="-30" baseline="-10416" dirty="0">
                <a:latin typeface="Cambria"/>
                <a:cs typeface="Cambria"/>
              </a:rPr>
              <a:t>m</a:t>
            </a:r>
            <a:r>
              <a:rPr sz="1100" spc="-5" dirty="0">
                <a:latin typeface="Calibri"/>
                <a:cs typeface="Calibri"/>
              </a:rPr>
              <a:t>,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sentence?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 dirty="0">
              <a:latin typeface="Trebuchet MS"/>
              <a:cs typeface="Trebuchet MS"/>
            </a:endParaRPr>
          </a:p>
          <a:p>
            <a:pPr marL="1466215" algn="ctr">
              <a:lnSpc>
                <a:spcPct val="100000"/>
              </a:lnSpc>
            </a:pP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spc="-22" baseline="-10416" dirty="0">
                <a:latin typeface="Times New Roman"/>
                <a:cs typeface="Times New Roman"/>
              </a:rPr>
              <a:t>1</a:t>
            </a:r>
            <a:r>
              <a:rPr sz="1200" i="1" spc="-22" baseline="-10416" dirty="0">
                <a:latin typeface="Cambria"/>
                <a:cs typeface="Cambria"/>
              </a:rPr>
              <a:t>m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G</a:t>
            </a:r>
            <a:r>
              <a:rPr sz="1100" spc="-1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70" dirty="0">
                <a:latin typeface="Cambria"/>
                <a:cs typeface="Cambria"/>
              </a:rPr>
              <a:t>G</a:t>
            </a:r>
            <a:r>
              <a:rPr sz="950" spc="170" dirty="0">
                <a:latin typeface="Trebuchet MS"/>
                <a:cs typeface="Trebuchet MS"/>
              </a:rPr>
              <a:t>?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90041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944842"/>
            <a:ext cx="4483735" cy="382270"/>
            <a:chOff x="87743" y="944842"/>
            <a:chExt cx="4483735" cy="38227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5410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710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0988"/>
              <a:ext cx="50749" cy="2744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44842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9890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976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96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95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41603" y="949210"/>
            <a:ext cx="2725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PCFGs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Inside-outside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30" y="1481785"/>
            <a:ext cx="10420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5: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752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find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most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likely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parse?: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CKY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60" dirty="0">
                <a:solidFill>
                  <a:srgbClr val="FFFFFF"/>
                </a:solidFill>
                <a:latin typeface="Cambria"/>
                <a:cs typeface="Cambria"/>
              </a:rPr>
              <a:t>PCFG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95262"/>
            <a:ext cx="4608195" cy="3061335"/>
            <a:chOff x="0" y="395262"/>
            <a:chExt cx="4608195" cy="3061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395262"/>
              <a:ext cx="4469460" cy="2913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149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CKY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60" dirty="0">
                <a:solidFill>
                  <a:srgbClr val="FFFFFF"/>
                </a:solidFill>
                <a:latin typeface="Cambria"/>
                <a:cs typeface="Cambria"/>
              </a:rPr>
              <a:t>PCFG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401612"/>
            <a:ext cx="4469460" cy="28854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62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Probability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20" dirty="0"/>
              <a:t>a</a:t>
            </a:r>
            <a:r>
              <a:rPr spc="25" dirty="0"/>
              <a:t> </a:t>
            </a:r>
            <a:r>
              <a:rPr spc="-15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532" y="1170317"/>
            <a:ext cx="4070985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10185" algn="ctr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spc="-44" baseline="-10416" dirty="0">
                <a:latin typeface="Times New Roman"/>
                <a:cs typeface="Times New Roman"/>
              </a:rPr>
              <a:t>1</a:t>
            </a:r>
            <a:r>
              <a:rPr sz="1200" i="1" spc="-44" baseline="-10416" dirty="0">
                <a:latin typeface="Cambria"/>
                <a:cs typeface="Cambria"/>
              </a:rPr>
              <a:t>m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-3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38100" marR="30480">
              <a:lnSpc>
                <a:spcPct val="118900"/>
              </a:lnSpc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general,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summing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trees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efficient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calculate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endParaRPr sz="950">
              <a:latin typeface="Trebuchet MS"/>
              <a:cs typeface="Trebuchet MS"/>
            </a:endParaRPr>
          </a:p>
          <a:p>
            <a:pPr marL="38100" marR="194945">
              <a:lnSpc>
                <a:spcPct val="118900"/>
              </a:lnSpc>
              <a:spcBef>
                <a:spcPts val="30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inside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algorithm</a:t>
            </a:r>
            <a:r>
              <a:rPr sz="950" spc="-2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dynamic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programming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inside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probabilities.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18614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100732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91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Inside</a:t>
            </a:r>
            <a:r>
              <a:rPr spc="25" dirty="0"/>
              <a:t> </a:t>
            </a:r>
            <a:r>
              <a:rPr spc="-25" dirty="0"/>
              <a:t>and</a:t>
            </a:r>
            <a:r>
              <a:rPr spc="30" dirty="0"/>
              <a:t> </a:t>
            </a:r>
            <a:r>
              <a:rPr spc="10" dirty="0"/>
              <a:t>Outside</a:t>
            </a:r>
            <a:r>
              <a:rPr spc="30" dirty="0"/>
              <a:t> </a:t>
            </a:r>
            <a:r>
              <a:rPr dirty="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083" y="850201"/>
            <a:ext cx="2790825" cy="1635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744" y="2705620"/>
            <a:ext cx="26930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Outside: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α</a:t>
            </a:r>
            <a:r>
              <a:rPr sz="1200" i="1" spc="-15" baseline="-10416" dirty="0">
                <a:latin typeface="Cambria"/>
                <a:cs typeface="Cambria"/>
              </a:rPr>
              <a:t>j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q</a:t>
            </a:r>
            <a:r>
              <a:rPr sz="1100" spc="-55" dirty="0">
                <a:latin typeface="Verdana"/>
                <a:cs typeface="Verdana"/>
              </a:rPr>
              <a:t>)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spc="-44" baseline="-13888" dirty="0">
                <a:latin typeface="Times New Roman"/>
                <a:cs typeface="Times New Roman"/>
              </a:rPr>
              <a:t>1</a:t>
            </a:r>
            <a:r>
              <a:rPr sz="1200" spc="-44" baseline="-13888" dirty="0">
                <a:latin typeface="Verdana"/>
                <a:cs typeface="Verdana"/>
              </a:rPr>
              <a:t>(</a:t>
            </a:r>
            <a:r>
              <a:rPr sz="1200" i="1" spc="-44" baseline="-13888" dirty="0">
                <a:latin typeface="Cambria"/>
                <a:cs typeface="Cambria"/>
              </a:rPr>
              <a:t>p</a:t>
            </a:r>
            <a:r>
              <a:rPr sz="1200" spc="-44" baseline="-13888" dirty="0">
                <a:latin typeface="Lucida Sans Unicode"/>
                <a:cs typeface="Lucida Sans Unicode"/>
              </a:rPr>
              <a:t>−</a:t>
            </a:r>
            <a:r>
              <a:rPr sz="1200" spc="-44" baseline="-13888" dirty="0">
                <a:latin typeface="Times New Roman"/>
                <a:cs typeface="Times New Roman"/>
              </a:rPr>
              <a:t>1</a:t>
            </a:r>
            <a:r>
              <a:rPr sz="1200" spc="-44" baseline="-13888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mbria"/>
                <a:cs typeface="Cambria"/>
              </a:rPr>
              <a:t>N</a:t>
            </a:r>
            <a:r>
              <a:rPr sz="1200" i="1" spc="30" baseline="27777" dirty="0">
                <a:latin typeface="Cambria"/>
                <a:cs typeface="Cambria"/>
              </a:rPr>
              <a:t>j</a:t>
            </a:r>
            <a:r>
              <a:rPr sz="1200" i="1" spc="30" baseline="-10416" dirty="0">
                <a:latin typeface="Cambria"/>
                <a:cs typeface="Cambria"/>
              </a:rPr>
              <a:t>pq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spc="-52" baseline="-13888" dirty="0">
                <a:latin typeface="Verdana"/>
                <a:cs typeface="Verdana"/>
              </a:rPr>
              <a:t>(</a:t>
            </a:r>
            <a:r>
              <a:rPr sz="1200" i="1" spc="-52" baseline="-13888" dirty="0">
                <a:latin typeface="Cambria"/>
                <a:cs typeface="Cambria"/>
              </a:rPr>
              <a:t>q</a:t>
            </a:r>
            <a:r>
              <a:rPr sz="1200" spc="-52" baseline="-13888" dirty="0">
                <a:latin typeface="Verdana"/>
                <a:cs typeface="Verdana"/>
              </a:rPr>
              <a:t>+</a:t>
            </a:r>
            <a:r>
              <a:rPr sz="1200" spc="-52" baseline="-13888" dirty="0">
                <a:latin typeface="Times New Roman"/>
                <a:cs typeface="Times New Roman"/>
              </a:rPr>
              <a:t>1</a:t>
            </a:r>
            <a:r>
              <a:rPr sz="1200" spc="-52" baseline="-13888" dirty="0">
                <a:latin typeface="Verdana"/>
                <a:cs typeface="Verdana"/>
              </a:rPr>
              <a:t>)</a:t>
            </a:r>
            <a:r>
              <a:rPr sz="1200" i="1" spc="-52" baseline="-13888" dirty="0">
                <a:latin typeface="Cambria"/>
                <a:cs typeface="Cambria"/>
              </a:rPr>
              <a:t>m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G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950" spc="5" dirty="0">
                <a:latin typeface="Trebuchet MS"/>
                <a:cs typeface="Trebuchet MS"/>
              </a:rPr>
              <a:t>Inside: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β</a:t>
            </a:r>
            <a:r>
              <a:rPr sz="1200" i="1" spc="-30" baseline="-10416" dirty="0">
                <a:latin typeface="Cambria"/>
                <a:cs typeface="Cambria"/>
              </a:rPr>
              <a:t>j</a:t>
            </a:r>
            <a:r>
              <a:rPr sz="1100" spc="-2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q</a:t>
            </a:r>
            <a:r>
              <a:rPr sz="1100" spc="-55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pq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N</a:t>
            </a:r>
            <a:r>
              <a:rPr sz="1200" i="1" spc="-30" baseline="27777" dirty="0">
                <a:latin typeface="Cambria"/>
                <a:cs typeface="Cambria"/>
              </a:rPr>
              <a:t>j</a:t>
            </a:r>
            <a:r>
              <a:rPr sz="1200" i="1" spc="-30" baseline="-10416" dirty="0">
                <a:latin typeface="Cambria"/>
                <a:cs typeface="Cambria"/>
              </a:rPr>
              <a:t>pq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1100" spc="3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96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Constituent</a:t>
            </a:r>
            <a:r>
              <a:rPr spc="-15" dirty="0"/>
              <a:t> </a:t>
            </a:r>
            <a:r>
              <a:rPr spc="5" dirty="0"/>
              <a:t>Phrases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60971"/>
            <a:ext cx="34067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ahoma"/>
                <a:cs typeface="Tahoma"/>
              </a:rPr>
              <a:t>Usually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named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40" dirty="0">
                <a:latin typeface="Tahoma"/>
                <a:cs typeface="Tahoma"/>
              </a:rPr>
              <a:t>based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on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word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that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heads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constituent: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4" y="1060119"/>
            <a:ext cx="3878580" cy="4610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660499"/>
            <a:ext cx="4483735" cy="970915"/>
            <a:chOff x="87743" y="1660499"/>
            <a:chExt cx="4483735" cy="970915"/>
          </a:xfrm>
        </p:grpSpPr>
        <p:sp>
          <p:nvSpPr>
            <p:cNvPr id="6" name="object 6"/>
            <p:cNvSpPr/>
            <p:nvPr/>
          </p:nvSpPr>
          <p:spPr>
            <a:xfrm>
              <a:off x="87743" y="166049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833511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529535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516835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704733"/>
              <a:ext cx="50749" cy="8248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877783"/>
              <a:ext cx="4432935" cy="702945"/>
            </a:xfrm>
            <a:custGeom>
              <a:avLst/>
              <a:gdLst/>
              <a:ahLst/>
              <a:cxnLst/>
              <a:rect l="l" t="t" r="r" b="b"/>
              <a:pathLst>
                <a:path w="4432935" h="702944">
                  <a:moveTo>
                    <a:pt x="4432566" y="0"/>
                  </a:moveTo>
                  <a:lnTo>
                    <a:pt x="0" y="0"/>
                  </a:lnTo>
                  <a:lnTo>
                    <a:pt x="0" y="651751"/>
                  </a:lnTo>
                  <a:lnTo>
                    <a:pt x="4008" y="671475"/>
                  </a:lnTo>
                  <a:lnTo>
                    <a:pt x="14922" y="687628"/>
                  </a:lnTo>
                  <a:lnTo>
                    <a:pt x="31075" y="698542"/>
                  </a:lnTo>
                  <a:lnTo>
                    <a:pt x="50800" y="702551"/>
                  </a:lnTo>
                  <a:lnTo>
                    <a:pt x="4381766" y="702551"/>
                  </a:lnTo>
                  <a:lnTo>
                    <a:pt x="4401491" y="698542"/>
                  </a:lnTo>
                  <a:lnTo>
                    <a:pt x="4417644" y="687628"/>
                  </a:lnTo>
                  <a:lnTo>
                    <a:pt x="4428558" y="671475"/>
                  </a:lnTo>
                  <a:lnTo>
                    <a:pt x="4432566" y="65175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42821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8057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301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174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7047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844" y="1589042"/>
            <a:ext cx="3877945" cy="9569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also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act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phrases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i="1" spc="35" dirty="0">
                <a:latin typeface="Trebuchet MS"/>
                <a:cs typeface="Trebuchet MS"/>
              </a:rPr>
              <a:t>Joe</a:t>
            </a:r>
            <a:r>
              <a:rPr sz="950" i="1" spc="-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grew</a:t>
            </a:r>
            <a:r>
              <a:rPr sz="950" i="1" spc="-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potatoes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35" dirty="0">
                <a:latin typeface="Trebuchet MS"/>
                <a:cs typeface="Trebuchet MS"/>
              </a:rPr>
              <a:t>Joe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potatoes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ahoma"/>
                <a:cs typeface="Tahoma"/>
              </a:rPr>
              <a:t>are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both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nouns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phrases</a:t>
            </a:r>
            <a:endParaRPr sz="950" dirty="0">
              <a:latin typeface="Tahoma"/>
              <a:cs typeface="Tahoma"/>
            </a:endParaRPr>
          </a:p>
          <a:p>
            <a:pPr marL="12700" marR="5080">
              <a:lnSpc>
                <a:spcPct val="118900"/>
              </a:lnSpc>
            </a:pPr>
            <a:r>
              <a:rPr sz="950" spc="40" dirty="0">
                <a:latin typeface="Tahoma"/>
                <a:cs typeface="Tahoma"/>
              </a:rPr>
              <a:t>Compare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20" dirty="0">
                <a:latin typeface="Tahoma"/>
                <a:cs typeface="Tahoma"/>
              </a:rPr>
              <a:t>with:</a:t>
            </a:r>
            <a:r>
              <a:rPr sz="950" spc="45" dirty="0">
                <a:latin typeface="Tahoma"/>
                <a:cs typeface="Tahoma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man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from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Amherst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grew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beautiful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russet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potatoes</a:t>
            </a:r>
            <a:r>
              <a:rPr sz="950" dirty="0">
                <a:latin typeface="Tahoma"/>
                <a:cs typeface="Tahoma"/>
              </a:rPr>
              <a:t>. </a:t>
            </a:r>
            <a:r>
              <a:rPr sz="950" spc="-280" dirty="0">
                <a:latin typeface="Tahoma"/>
                <a:cs typeface="Tahoma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Joe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ahoma"/>
                <a:cs typeface="Tahoma"/>
              </a:rPr>
              <a:t>appears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place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that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45" dirty="0">
                <a:latin typeface="Tahoma"/>
                <a:cs typeface="Tahoma"/>
              </a:rPr>
              <a:t>a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larger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noun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phrase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could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have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been.</a:t>
            </a:r>
            <a:endParaRPr sz="950" dirty="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026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Inside-outside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93" y="827176"/>
            <a:ext cx="3501390" cy="19964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026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Inside-outside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78" y="789838"/>
            <a:ext cx="2861310" cy="194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90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Inside</a:t>
            </a:r>
            <a:r>
              <a:rPr spc="45" dirty="0"/>
              <a:t> </a:t>
            </a:r>
            <a:r>
              <a:rPr spc="5" dirty="0"/>
              <a:t>Probabilities:</a:t>
            </a:r>
            <a:r>
              <a:rPr spc="130" dirty="0"/>
              <a:t> </a:t>
            </a:r>
            <a:r>
              <a:rPr spc="10" dirty="0"/>
              <a:t>Base</a:t>
            </a:r>
            <a:r>
              <a:rPr spc="50" dirty="0"/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215" y="773861"/>
            <a:ext cx="1459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p</a:t>
            </a:r>
            <a:r>
              <a:rPr sz="1200" i="1" spc="30" baseline="-10416" dirty="0">
                <a:latin typeface="Cambria"/>
                <a:cs typeface="Cambria"/>
              </a:rPr>
              <a:t>q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200" i="1" spc="75" baseline="31250" dirty="0">
                <a:latin typeface="Cambria"/>
                <a:cs typeface="Cambria"/>
              </a:rPr>
              <a:t>j</a:t>
            </a:r>
            <a:r>
              <a:rPr sz="1200" i="1" spc="-37" baseline="-10416" dirty="0">
                <a:latin typeface="Cambria"/>
                <a:cs typeface="Cambria"/>
              </a:rPr>
              <a:t>p</a:t>
            </a:r>
            <a:r>
              <a:rPr sz="1200" i="1" spc="30" baseline="-10416" dirty="0">
                <a:latin typeface="Cambria"/>
                <a:cs typeface="Cambria"/>
              </a:rPr>
              <a:t>q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1280693"/>
            <a:ext cx="4432935" cy="172085"/>
          </a:xfrm>
          <a:custGeom>
            <a:avLst/>
            <a:gdLst/>
            <a:ahLst/>
            <a:cxnLst/>
            <a:rect l="l" t="t" r="r" b="b"/>
            <a:pathLst>
              <a:path w="4432935" h="17208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1602"/>
                </a:lnTo>
                <a:lnTo>
                  <a:pt x="4432566" y="171602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256766"/>
            <a:ext cx="575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Base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case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1324922"/>
            <a:ext cx="4483735" cy="741045"/>
            <a:chOff x="87743" y="1324922"/>
            <a:chExt cx="4483735" cy="741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39646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63889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51189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24927"/>
              <a:ext cx="50749" cy="6389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483918"/>
              <a:ext cx="4432935" cy="530860"/>
            </a:xfrm>
            <a:custGeom>
              <a:avLst/>
              <a:gdLst/>
              <a:ahLst/>
              <a:cxnLst/>
              <a:rect l="l" t="t" r="r" b="b"/>
              <a:pathLst>
                <a:path w="4432935" h="530860">
                  <a:moveTo>
                    <a:pt x="4432566" y="0"/>
                  </a:moveTo>
                  <a:lnTo>
                    <a:pt x="0" y="0"/>
                  </a:lnTo>
                  <a:lnTo>
                    <a:pt x="0" y="479971"/>
                  </a:lnTo>
                  <a:lnTo>
                    <a:pt x="4008" y="499695"/>
                  </a:lnTo>
                  <a:lnTo>
                    <a:pt x="14922" y="515848"/>
                  </a:lnTo>
                  <a:lnTo>
                    <a:pt x="31075" y="526762"/>
                  </a:lnTo>
                  <a:lnTo>
                    <a:pt x="50800" y="530771"/>
                  </a:lnTo>
                  <a:lnTo>
                    <a:pt x="4381766" y="530771"/>
                  </a:lnTo>
                  <a:lnTo>
                    <a:pt x="4401491" y="526762"/>
                  </a:lnTo>
                  <a:lnTo>
                    <a:pt x="4417644" y="515848"/>
                  </a:lnTo>
                  <a:lnTo>
                    <a:pt x="4428558" y="499695"/>
                  </a:lnTo>
                  <a:lnTo>
                    <a:pt x="4432566" y="4799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63027"/>
              <a:ext cx="0" cy="620395"/>
            </a:xfrm>
            <a:custGeom>
              <a:avLst/>
              <a:gdLst/>
              <a:ahLst/>
              <a:cxnLst/>
              <a:rect l="l" t="t" r="r" b="b"/>
              <a:pathLst>
                <a:path h="620394">
                  <a:moveTo>
                    <a:pt x="0" y="6199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50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337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324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7743" y="2166607"/>
            <a:ext cx="4483735" cy="833119"/>
            <a:chOff x="87743" y="2166607"/>
            <a:chExt cx="4483735" cy="833119"/>
          </a:xfrm>
        </p:grpSpPr>
        <p:sp>
          <p:nvSpPr>
            <p:cNvPr id="17" name="object 17"/>
            <p:cNvSpPr/>
            <p:nvPr/>
          </p:nvSpPr>
          <p:spPr>
            <a:xfrm>
              <a:off x="87743" y="21666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33963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97517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84817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210841"/>
              <a:ext cx="50749" cy="6866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383904"/>
              <a:ext cx="4432935" cy="564515"/>
            </a:xfrm>
            <a:custGeom>
              <a:avLst/>
              <a:gdLst/>
              <a:ahLst/>
              <a:cxnLst/>
              <a:rect l="l" t="t" r="r" b="b"/>
              <a:pathLst>
                <a:path w="4432935" h="564514">
                  <a:moveTo>
                    <a:pt x="4432566" y="0"/>
                  </a:moveTo>
                  <a:lnTo>
                    <a:pt x="0" y="0"/>
                  </a:lnTo>
                  <a:lnTo>
                    <a:pt x="0" y="513613"/>
                  </a:lnTo>
                  <a:lnTo>
                    <a:pt x="4008" y="533338"/>
                  </a:lnTo>
                  <a:lnTo>
                    <a:pt x="14922" y="549490"/>
                  </a:lnTo>
                  <a:lnTo>
                    <a:pt x="31075" y="560404"/>
                  </a:lnTo>
                  <a:lnTo>
                    <a:pt x="50800" y="564413"/>
                  </a:lnTo>
                  <a:lnTo>
                    <a:pt x="4381766" y="564413"/>
                  </a:lnTo>
                  <a:lnTo>
                    <a:pt x="4401491" y="560404"/>
                  </a:lnTo>
                  <a:lnTo>
                    <a:pt x="4417644" y="549490"/>
                  </a:lnTo>
                  <a:lnTo>
                    <a:pt x="4428558" y="533338"/>
                  </a:lnTo>
                  <a:lnTo>
                    <a:pt x="4432566" y="5136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248928"/>
              <a:ext cx="0" cy="668020"/>
            </a:xfrm>
            <a:custGeom>
              <a:avLst/>
              <a:gdLst/>
              <a:ahLst/>
              <a:cxnLst/>
              <a:rect l="l" t="t" r="r" b="b"/>
              <a:pathLst>
                <a:path h="668019">
                  <a:moveTo>
                    <a:pt x="0" y="6676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36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235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2108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044" y="1441993"/>
            <a:ext cx="4369435" cy="14674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785"/>
              </a:spcBef>
            </a:pPr>
            <a:r>
              <a:rPr sz="1100" i="1" spc="-35" dirty="0">
                <a:latin typeface="Calibri"/>
                <a:cs typeface="Calibri"/>
              </a:rPr>
              <a:t>β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k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k</a:t>
            </a:r>
            <a:r>
              <a:rPr sz="1200" i="1" spc="22" baseline="-10416" dirty="0">
                <a:latin typeface="Cambria"/>
                <a:cs typeface="Cambria"/>
              </a:rPr>
              <a:t>k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200" i="1" spc="75" baseline="31250" dirty="0">
                <a:latin typeface="Cambria"/>
                <a:cs typeface="Cambria"/>
              </a:rPr>
              <a:t>j</a:t>
            </a:r>
            <a:r>
              <a:rPr sz="1200" i="1" spc="-67" baseline="-10416" dirty="0">
                <a:latin typeface="Cambria"/>
                <a:cs typeface="Cambria"/>
              </a:rPr>
              <a:t>k</a:t>
            </a:r>
            <a:r>
              <a:rPr sz="1200" i="1" spc="22" baseline="-10416" dirty="0">
                <a:latin typeface="Cambria"/>
                <a:cs typeface="Cambria"/>
              </a:rPr>
              <a:t>k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88265" algn="ctr">
              <a:lnSpc>
                <a:spcPct val="100000"/>
              </a:lnSpc>
              <a:spcBef>
                <a:spcPts val="68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200" i="1" spc="7" baseline="31250" dirty="0">
                <a:latin typeface="Cambria"/>
                <a:cs typeface="Cambria"/>
              </a:rPr>
              <a:t>j</a:t>
            </a:r>
            <a:r>
              <a:rPr sz="1200" i="1" baseline="31250" dirty="0">
                <a:latin typeface="Cambria"/>
                <a:cs typeface="Cambria"/>
              </a:rPr>
              <a:t> </a:t>
            </a:r>
            <a:r>
              <a:rPr sz="1200" i="1" spc="-97" baseline="3125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k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14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1540"/>
              </a:spcBef>
            </a:pP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Base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case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for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pre-terminals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only</a:t>
            </a:r>
            <a:endParaRPr sz="1100">
              <a:latin typeface="Cambria"/>
              <a:cs typeface="Cambria"/>
            </a:endParaRPr>
          </a:p>
          <a:p>
            <a:pPr marL="63500" marR="55880">
              <a:lnSpc>
                <a:spcPct val="102600"/>
              </a:lnSpc>
              <a:spcBef>
                <a:spcPts val="425"/>
              </a:spcBef>
            </a:pPr>
            <a:r>
              <a:rPr sz="950" spc="-5" dirty="0">
                <a:latin typeface="Trebuchet MS"/>
                <a:cs typeface="Trebuchet MS"/>
              </a:rPr>
              <a:t>E.g.,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suppose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N</a:t>
            </a:r>
            <a:r>
              <a:rPr sz="1200" i="1" spc="44" baseline="27777" dirty="0">
                <a:latin typeface="Cambria"/>
                <a:cs typeface="Cambria"/>
              </a:rPr>
              <a:t>j</a:t>
            </a:r>
            <a:r>
              <a:rPr sz="1200" i="1" spc="172" baseline="27777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considered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NN</a:t>
            </a:r>
            <a:r>
              <a:rPr sz="1100" i="1" spc="7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building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spc="-15" dirty="0">
                <a:latin typeface="Calibri"/>
                <a:cs typeface="Calibri"/>
              </a:rPr>
              <a:t>β</a:t>
            </a:r>
            <a:r>
              <a:rPr sz="1200" i="1" spc="-22" baseline="-10416" dirty="0">
                <a:latin typeface="Cambria"/>
                <a:cs typeface="Cambria"/>
              </a:rPr>
              <a:t>NN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spc="-30" dirty="0">
                <a:latin typeface="Times New Roman"/>
                <a:cs typeface="Times New Roman"/>
              </a:rPr>
              <a:t>5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5</a:t>
            </a:r>
            <a:r>
              <a:rPr sz="1100" spc="-45" dirty="0">
                <a:latin typeface="Verdana"/>
                <a:cs typeface="Verdana"/>
              </a:rPr>
              <a:t>)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P</a:t>
            </a:r>
            <a:r>
              <a:rPr sz="1100" spc="-25" dirty="0">
                <a:latin typeface="Verdana"/>
                <a:cs typeface="Verdana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building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NN</a:t>
            </a:r>
            <a:r>
              <a:rPr sz="1200" spc="-37" baseline="-10416" dirty="0">
                <a:latin typeface="Times New Roman"/>
                <a:cs typeface="Times New Roman"/>
              </a:rPr>
              <a:t>5</a:t>
            </a:r>
            <a:r>
              <a:rPr sz="1200" i="1" spc="-37" baseline="-10416" dirty="0">
                <a:latin typeface="Calibri"/>
                <a:cs typeface="Calibri"/>
              </a:rPr>
              <a:t>,</a:t>
            </a:r>
            <a:r>
              <a:rPr sz="1200" spc="-37" baseline="-10416" dirty="0">
                <a:latin typeface="Times New Roman"/>
                <a:cs typeface="Times New Roman"/>
              </a:rPr>
              <a:t>5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1100" spc="30" dirty="0">
                <a:latin typeface="Verdana"/>
                <a:cs typeface="Verdana"/>
              </a:rPr>
              <a:t>)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NN</a:t>
            </a:r>
            <a:r>
              <a:rPr sz="1200" spc="-15" baseline="-10416" dirty="0">
                <a:latin typeface="Times New Roman"/>
                <a:cs typeface="Times New Roman"/>
              </a:rPr>
              <a:t>5</a:t>
            </a:r>
            <a:r>
              <a:rPr sz="1200" i="1" spc="-15" baseline="-10416" dirty="0">
                <a:latin typeface="Calibri"/>
                <a:cs typeface="Calibri"/>
              </a:rPr>
              <a:t>,</a:t>
            </a:r>
            <a:r>
              <a:rPr sz="1200" spc="-15" baseline="-10416" dirty="0">
                <a:latin typeface="Times New Roman"/>
                <a:cs typeface="Times New Roman"/>
              </a:rPr>
              <a:t>5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building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-3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34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Inside</a:t>
            </a:r>
            <a:r>
              <a:rPr spc="50" dirty="0"/>
              <a:t> </a:t>
            </a:r>
            <a:r>
              <a:rPr spc="5" dirty="0"/>
              <a:t>Probabilities:</a:t>
            </a:r>
            <a:r>
              <a:rPr spc="145" dirty="0"/>
              <a:t> </a:t>
            </a:r>
            <a:r>
              <a:rPr spc="-15" dirty="0"/>
              <a:t>Induction</a:t>
            </a:r>
            <a:r>
              <a:rPr spc="55" dirty="0"/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78" y="1332661"/>
            <a:ext cx="514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j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903" y="762127"/>
            <a:ext cx="2472055" cy="527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31115">
              <a:lnSpc>
                <a:spcPct val="101400"/>
              </a:lnSpc>
              <a:spcBef>
                <a:spcPts val="80"/>
              </a:spcBef>
            </a:pPr>
            <a:r>
              <a:rPr sz="900" spc="25" dirty="0">
                <a:latin typeface="Trebuchet MS"/>
                <a:cs typeface="Trebuchet MS"/>
              </a:rPr>
              <a:t>Assuming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Chomsky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Normal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Form,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first</a:t>
            </a:r>
            <a:r>
              <a:rPr sz="900" spc="-25" dirty="0">
                <a:latin typeface="Trebuchet MS"/>
                <a:cs typeface="Trebuchet MS"/>
              </a:rPr>
              <a:t> rule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m</a:t>
            </a:r>
            <a:r>
              <a:rPr sz="900" spc="-10" dirty="0">
                <a:latin typeface="Trebuchet MS"/>
                <a:cs typeface="Trebuchet MS"/>
              </a:rPr>
              <a:t>ust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5" dirty="0">
                <a:latin typeface="Trebuchet MS"/>
                <a:cs typeface="Trebuchet MS"/>
              </a:rPr>
              <a:t>r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45" dirty="0">
                <a:latin typeface="Cambria"/>
                <a:cs typeface="Cambria"/>
              </a:rPr>
              <a:t>N</a:t>
            </a:r>
            <a:r>
              <a:rPr sz="1050" i="1" spc="22" baseline="27777" dirty="0">
                <a:latin typeface="Cambria"/>
                <a:cs typeface="Cambria"/>
              </a:rPr>
              <a:t>j</a:t>
            </a:r>
            <a:r>
              <a:rPr sz="1050" i="1" baseline="27777" dirty="0">
                <a:latin typeface="Cambria"/>
                <a:cs typeface="Cambria"/>
              </a:rPr>
              <a:t> </a:t>
            </a:r>
            <a:r>
              <a:rPr sz="1050" i="1" spc="-60" baseline="27777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45" dirty="0">
                <a:latin typeface="Cambria"/>
                <a:cs typeface="Cambria"/>
              </a:rPr>
              <a:t>N</a:t>
            </a:r>
            <a:r>
              <a:rPr sz="1050" i="1" baseline="27777" dirty="0">
                <a:latin typeface="Cambria"/>
                <a:cs typeface="Cambria"/>
              </a:rPr>
              <a:t>r</a:t>
            </a:r>
            <a:r>
              <a:rPr sz="1050" i="1" spc="-135" baseline="27777" dirty="0">
                <a:latin typeface="Cambria"/>
                <a:cs typeface="Cambria"/>
              </a:rPr>
              <a:t> </a:t>
            </a:r>
            <a:r>
              <a:rPr sz="1000" i="1" spc="45" dirty="0">
                <a:latin typeface="Cambria"/>
                <a:cs typeface="Cambria"/>
              </a:rPr>
              <a:t>N</a:t>
            </a:r>
            <a:r>
              <a:rPr sz="1050" i="1" spc="22" baseline="27777" dirty="0">
                <a:latin typeface="Cambria"/>
                <a:cs typeface="Cambria"/>
              </a:rPr>
              <a:t>s</a:t>
            </a:r>
            <a:endParaRPr sz="1050" baseline="27777">
              <a:latin typeface="Cambria"/>
              <a:cs typeface="Cambria"/>
            </a:endParaRPr>
          </a:p>
          <a:p>
            <a:pPr marL="735330">
              <a:lnSpc>
                <a:spcPct val="100000"/>
              </a:lnSpc>
              <a:spcBef>
                <a:spcPts val="805"/>
              </a:spcBef>
            </a:pPr>
            <a:r>
              <a:rPr sz="700" i="1" spc="-25" dirty="0">
                <a:latin typeface="Cambria"/>
                <a:cs typeface="Cambria"/>
              </a:rPr>
              <a:t>q</a:t>
            </a:r>
            <a:r>
              <a:rPr sz="700" spc="-25" dirty="0">
                <a:latin typeface="Lucida Sans Unicode"/>
                <a:cs typeface="Lucida Sans Unicode"/>
              </a:rPr>
              <a:t>−</a:t>
            </a:r>
            <a:r>
              <a:rPr sz="700" spc="-2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138" y="1151318"/>
            <a:ext cx="375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5" dirty="0">
                <a:latin typeface="Lucida Sans Unicode"/>
                <a:cs typeface="Lucida Sans Unicode"/>
              </a:rPr>
              <a:t>X</a:t>
            </a:r>
            <a:r>
              <a:rPr sz="1000" spc="690" dirty="0">
                <a:latin typeface="Lucida Sans Unicode"/>
                <a:cs typeface="Lucida Sans Unicode"/>
              </a:rPr>
              <a:t>X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03" y="1280782"/>
            <a:ext cx="9759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5190" algn="l"/>
              </a:tabLst>
            </a:pPr>
            <a:r>
              <a:rPr sz="1000" i="1" spc="-25" dirty="0">
                <a:latin typeface="Calibri"/>
                <a:cs typeface="Calibri"/>
              </a:rPr>
              <a:t>β</a:t>
            </a:r>
            <a:r>
              <a:rPr sz="1000" i="1" spc="25" dirty="0">
                <a:latin typeface="Calibri"/>
                <a:cs typeface="Calibri"/>
              </a:rPr>
              <a:t> </a:t>
            </a: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q</a:t>
            </a:r>
            <a:r>
              <a:rPr sz="1000" spc="-70" dirty="0">
                <a:latin typeface="Verdana"/>
                <a:cs typeface="Verdana"/>
              </a:rPr>
              <a:t>)</a:t>
            </a:r>
            <a:r>
              <a:rPr sz="1000" spc="-18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=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i="1" spc="50" dirty="0">
                <a:latin typeface="Cambria"/>
                <a:cs typeface="Cambria"/>
              </a:rPr>
              <a:t>P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487" y="1261427"/>
            <a:ext cx="4876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0990" algn="l"/>
              </a:tabLst>
            </a:pPr>
            <a:r>
              <a:rPr sz="700" i="1" spc="15" dirty="0">
                <a:latin typeface="Cambria"/>
                <a:cs typeface="Cambria"/>
              </a:rPr>
              <a:t>j	</a:t>
            </a:r>
            <a:r>
              <a:rPr sz="700" i="1" dirty="0">
                <a:latin typeface="Cambria"/>
                <a:cs typeface="Cambria"/>
              </a:rPr>
              <a:t>r    </a:t>
            </a:r>
            <a:r>
              <a:rPr sz="700" i="1" spc="20" dirty="0">
                <a:latin typeface="Cambria"/>
                <a:cs typeface="Cambria"/>
              </a:rPr>
              <a:t> </a:t>
            </a:r>
            <a:r>
              <a:rPr sz="700" i="1" spc="15" dirty="0">
                <a:latin typeface="Cambria"/>
                <a:cs typeface="Cambria"/>
              </a:rPr>
              <a:t>s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6084" y="1332661"/>
            <a:ext cx="6223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latin typeface="Cambria"/>
                <a:cs typeface="Cambria"/>
              </a:rPr>
              <a:t>r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306" y="1280782"/>
            <a:ext cx="9061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Cambria"/>
                <a:cs typeface="Cambria"/>
              </a:rPr>
              <a:t>N </a:t>
            </a:r>
            <a:r>
              <a:rPr sz="1000" i="1" spc="40" dirty="0">
                <a:latin typeface="Cambria"/>
                <a:cs typeface="Cambri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N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N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i="1" spc="-45" dirty="0">
                <a:latin typeface="Cambria"/>
                <a:cs typeface="Cambria"/>
              </a:rPr>
              <a:t> </a:t>
            </a:r>
            <a:r>
              <a:rPr sz="1000" spc="-70" dirty="0">
                <a:latin typeface="Verdana"/>
                <a:cs typeface="Verdana"/>
              </a:rPr>
              <a:t>)</a:t>
            </a:r>
            <a:r>
              <a:rPr sz="1000" i="1" spc="-25" dirty="0">
                <a:latin typeface="Calibri"/>
                <a:cs typeface="Calibri"/>
              </a:rPr>
              <a:t>β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Calibri"/>
                <a:cs typeface="Calibri"/>
              </a:rPr>
              <a:t> </a:t>
            </a: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p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9294" y="1332661"/>
            <a:ext cx="6223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s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3451" y="1280782"/>
            <a:ext cx="751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</a:t>
            </a:r>
            <a:r>
              <a:rPr sz="1000" spc="-70" dirty="0">
                <a:latin typeface="Verdana"/>
                <a:cs typeface="Verdana"/>
              </a:rPr>
              <a:t>)</a:t>
            </a:r>
            <a:r>
              <a:rPr sz="1000" i="1" spc="-25" dirty="0">
                <a:latin typeface="Calibri"/>
                <a:cs typeface="Calibri"/>
              </a:rPr>
              <a:t>β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70" dirty="0">
                <a:latin typeface="Verdana"/>
                <a:cs typeface="Verdana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d</a:t>
            </a:r>
            <a:r>
              <a:rPr sz="1000" i="1" spc="-114" dirty="0">
                <a:latin typeface="Cambria"/>
                <a:cs typeface="Cambria"/>
              </a:rPr>
              <a:t> </a:t>
            </a:r>
            <a:r>
              <a:rPr sz="1000" spc="35" dirty="0">
                <a:latin typeface="Verdana"/>
                <a:cs typeface="Verdana"/>
              </a:rPr>
              <a:t>+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q</a:t>
            </a:r>
            <a:r>
              <a:rPr sz="1000" spc="-7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8685" y="880059"/>
            <a:ext cx="1051560" cy="75437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7743" y="1841296"/>
            <a:ext cx="4483735" cy="841375"/>
            <a:chOff x="87743" y="1841296"/>
            <a:chExt cx="4483735" cy="841375"/>
          </a:xfrm>
        </p:grpSpPr>
        <p:sp>
          <p:nvSpPr>
            <p:cNvPr id="14" name="object 14"/>
            <p:cNvSpPr/>
            <p:nvPr/>
          </p:nvSpPr>
          <p:spPr>
            <a:xfrm>
              <a:off x="87743" y="184129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80513"/>
              <a:ext cx="101599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67813"/>
              <a:ext cx="4381715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891868"/>
              <a:ext cx="50749" cy="6886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43" y="1885708"/>
              <a:ext cx="4432935" cy="746125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09" y="1929955"/>
              <a:ext cx="0" cy="669925"/>
            </a:xfrm>
            <a:custGeom>
              <a:avLst/>
              <a:gdLst/>
              <a:ahLst/>
              <a:cxnLst/>
              <a:rect l="l" t="t" r="r" b="b"/>
              <a:pathLst>
                <a:path h="669925">
                  <a:moveTo>
                    <a:pt x="0" y="6696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9172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04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918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37677"/>
              <a:ext cx="64757" cy="647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19782"/>
              <a:ext cx="64757" cy="6475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02932" y="1462735"/>
            <a:ext cx="3034665" cy="1137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135"/>
              </a:spcBef>
            </a:pPr>
            <a:r>
              <a:rPr sz="1050" i="1" spc="22" baseline="3968" dirty="0">
                <a:latin typeface="Cambria"/>
                <a:cs typeface="Cambria"/>
              </a:rPr>
              <a:t>r</a:t>
            </a:r>
            <a:r>
              <a:rPr sz="1050" i="1" spc="22" baseline="3968" dirty="0">
                <a:latin typeface="Calibri"/>
                <a:cs typeface="Calibri"/>
              </a:rPr>
              <a:t>,</a:t>
            </a:r>
            <a:r>
              <a:rPr sz="1050" i="1" spc="22" baseline="3968" dirty="0">
                <a:latin typeface="Cambria"/>
                <a:cs typeface="Cambria"/>
              </a:rPr>
              <a:t>s</a:t>
            </a:r>
            <a:r>
              <a:rPr sz="1050" i="1" spc="247" baseline="3968" dirty="0">
                <a:latin typeface="Cambria"/>
                <a:cs typeface="Cambria"/>
              </a:rPr>
              <a:t> </a:t>
            </a:r>
            <a:r>
              <a:rPr sz="700" i="1" spc="5" dirty="0">
                <a:latin typeface="Cambria"/>
                <a:cs typeface="Cambria"/>
              </a:rPr>
              <a:t>d</a:t>
            </a:r>
            <a:r>
              <a:rPr sz="700" spc="5" dirty="0">
                <a:latin typeface="Verdana"/>
                <a:cs typeface="Verdana"/>
              </a:rPr>
              <a:t>=</a:t>
            </a:r>
            <a:r>
              <a:rPr sz="700" i="1" spc="5" dirty="0">
                <a:latin typeface="Cambria"/>
                <a:cs typeface="Cambria"/>
              </a:rPr>
              <a:t>p</a:t>
            </a:r>
            <a:endParaRPr sz="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splits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0" dirty="0">
                <a:latin typeface="Trebuchet MS"/>
                <a:cs typeface="Trebuchet MS"/>
              </a:rPr>
              <a:t> indicated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-5" dirty="0">
                <a:latin typeface="Trebuchet MS"/>
                <a:cs typeface="Trebuchet MS"/>
              </a:rPr>
              <a:t>E.g.,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huge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building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50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non-terminals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rule: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E.g.,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20" dirty="0">
                <a:latin typeface="Cambria"/>
                <a:cs typeface="Cambria"/>
              </a:rPr>
              <a:t>NP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DT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20" dirty="0">
                <a:latin typeface="Cambria"/>
                <a:cs typeface="Cambria"/>
              </a:rPr>
              <a:t>NP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mbria"/>
                <a:cs typeface="Cambria"/>
              </a:rPr>
              <a:t>DT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NNS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522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Calculation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inside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94" y="757948"/>
            <a:ext cx="3771900" cy="21221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522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Calculation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inside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912" y="1154252"/>
            <a:ext cx="3950207" cy="10932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81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Outside</a:t>
            </a:r>
            <a:r>
              <a:rPr spc="-40" dirty="0"/>
              <a:t> </a:t>
            </a:r>
            <a:r>
              <a:rPr dirty="0"/>
              <a:t>Probabilities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65175"/>
            <a:ext cx="4483735" cy="796925"/>
            <a:chOff x="87743" y="765175"/>
            <a:chExt cx="4483735" cy="796925"/>
          </a:xfrm>
        </p:grpSpPr>
        <p:sp>
          <p:nvSpPr>
            <p:cNvPr id="4" name="object 4"/>
            <p:cNvSpPr/>
            <p:nvPr/>
          </p:nvSpPr>
          <p:spPr>
            <a:xfrm>
              <a:off x="87743" y="76517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2883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992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722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9409"/>
              <a:ext cx="50749" cy="650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73112"/>
              <a:ext cx="4432935" cy="537845"/>
            </a:xfrm>
            <a:custGeom>
              <a:avLst/>
              <a:gdLst/>
              <a:ahLst/>
              <a:cxnLst/>
              <a:rect l="l" t="t" r="r" b="b"/>
              <a:pathLst>
                <a:path w="4432935" h="537844">
                  <a:moveTo>
                    <a:pt x="4432566" y="0"/>
                  </a:moveTo>
                  <a:lnTo>
                    <a:pt x="0" y="0"/>
                  </a:lnTo>
                  <a:lnTo>
                    <a:pt x="0" y="486816"/>
                  </a:lnTo>
                  <a:lnTo>
                    <a:pt x="4008" y="506541"/>
                  </a:lnTo>
                  <a:lnTo>
                    <a:pt x="14922" y="522693"/>
                  </a:lnTo>
                  <a:lnTo>
                    <a:pt x="31075" y="533607"/>
                  </a:lnTo>
                  <a:lnTo>
                    <a:pt x="50800" y="537616"/>
                  </a:lnTo>
                  <a:lnTo>
                    <a:pt x="4381766" y="537616"/>
                  </a:lnTo>
                  <a:lnTo>
                    <a:pt x="4401491" y="533607"/>
                  </a:lnTo>
                  <a:lnTo>
                    <a:pt x="4417644" y="522693"/>
                  </a:lnTo>
                  <a:lnTo>
                    <a:pt x="4428558" y="506541"/>
                  </a:lnTo>
                  <a:lnTo>
                    <a:pt x="4432566" y="4868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47509"/>
              <a:ext cx="0" cy="631825"/>
            </a:xfrm>
            <a:custGeom>
              <a:avLst/>
              <a:gdLst/>
              <a:ahLst/>
              <a:cxnLst/>
              <a:rect l="l" t="t" r="r" b="b"/>
              <a:pathLst>
                <a:path h="631825">
                  <a:moveTo>
                    <a:pt x="0" y="6314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348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221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094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7743" y="1662645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444" y="413805"/>
            <a:ext cx="2762250" cy="14217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top-down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(after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inside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probabilities)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Base 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Case</a:t>
            </a:r>
            <a:endParaRPr sz="1100">
              <a:latin typeface="Cambria"/>
              <a:cs typeface="Cambria"/>
            </a:endParaRPr>
          </a:p>
          <a:p>
            <a:pPr marL="1644650" algn="ctr">
              <a:lnSpc>
                <a:spcPct val="100000"/>
              </a:lnSpc>
              <a:spcBef>
                <a:spcPts val="83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644650" algn="ctr">
              <a:lnSpc>
                <a:spcPct val="100000"/>
              </a:lnSpc>
              <a:spcBef>
                <a:spcPts val="685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≠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Induction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706887"/>
            <a:ext cx="4483735" cy="284480"/>
            <a:chOff x="87743" y="1706887"/>
            <a:chExt cx="4483735" cy="28448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6310"/>
              <a:ext cx="4483315" cy="1648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06892"/>
              <a:ext cx="50749" cy="1826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87059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744992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732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19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068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7128" y="2041741"/>
            <a:ext cx="1914525" cy="11049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79954" y="2040153"/>
            <a:ext cx="1917699" cy="109855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97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Outside</a:t>
            </a:r>
            <a:r>
              <a:rPr spc="40" dirty="0"/>
              <a:t> </a:t>
            </a:r>
            <a:r>
              <a:rPr spc="5" dirty="0"/>
              <a:t>Probabilities:</a:t>
            </a:r>
            <a:r>
              <a:rPr spc="125" dirty="0"/>
              <a:t> </a:t>
            </a:r>
            <a:r>
              <a:rPr spc="-15" dirty="0"/>
              <a:t>Induction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28" y="632218"/>
            <a:ext cx="1914525" cy="1104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9954" y="630631"/>
            <a:ext cx="1917699" cy="1098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4382" y="2003107"/>
            <a:ext cx="723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2427" y="1870964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65" dirty="0">
                <a:latin typeface="Cambria"/>
                <a:cs typeface="Cambria"/>
              </a:rPr>
              <a:t>m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542" y="1861350"/>
            <a:ext cx="47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75" y="2202751"/>
            <a:ext cx="5054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800" i="1" spc="-60" dirty="0">
                <a:latin typeface="Cambria"/>
                <a:cs typeface="Cambria"/>
              </a:rPr>
              <a:t> </a:t>
            </a:r>
            <a:r>
              <a:rPr sz="800" i="1" spc="-5" dirty="0">
                <a:latin typeface="Calibri"/>
                <a:cs typeface="Calibri"/>
              </a:rPr>
              <a:t>,</a:t>
            </a:r>
            <a:r>
              <a:rPr sz="800" i="1" spc="-20" dirty="0">
                <a:latin typeface="Cambria"/>
                <a:cs typeface="Cambria"/>
              </a:rPr>
              <a:t>g</a:t>
            </a:r>
            <a:r>
              <a:rPr sz="800" i="1" dirty="0">
                <a:latin typeface="Cambria"/>
                <a:cs typeface="Cambria"/>
              </a:rPr>
              <a:t> </a:t>
            </a:r>
            <a:r>
              <a:rPr sz="800" i="1" spc="20" dirty="0">
                <a:latin typeface="Cambria"/>
                <a:cs typeface="Cambria"/>
              </a:rPr>
              <a:t> </a:t>
            </a:r>
            <a:r>
              <a:rPr sz="800" i="1" spc="-15" dirty="0">
                <a:latin typeface="Cambria"/>
                <a:cs typeface="Cambria"/>
              </a:rPr>
              <a:t>e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i="1" spc="-20" dirty="0">
                <a:latin typeface="Cambria"/>
                <a:cs typeface="Cambria"/>
              </a:rPr>
              <a:t>q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3244" y="206122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0319" y="1983219"/>
            <a:ext cx="556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505" algn="l"/>
              </a:tabLst>
            </a:pPr>
            <a:r>
              <a:rPr sz="800" i="1" spc="-15" dirty="0">
                <a:latin typeface="Cambria"/>
                <a:cs typeface="Cambria"/>
              </a:rPr>
              <a:t>f	</a:t>
            </a:r>
            <a:r>
              <a:rPr sz="800" i="1" spc="5" dirty="0">
                <a:latin typeface="Cambria"/>
                <a:cs typeface="Cambria"/>
              </a:rPr>
              <a:t>j    </a:t>
            </a:r>
            <a:r>
              <a:rPr sz="800" i="1" spc="-40" dirty="0">
                <a:latin typeface="Cambria"/>
                <a:cs typeface="Cambri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1786" y="206122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1088" y="2003107"/>
            <a:ext cx="1741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 </a:t>
            </a:r>
            <a:r>
              <a:rPr sz="1100" i="1" spc="-110" dirty="0">
                <a:latin typeface="Calibri"/>
                <a:cs typeface="Calibri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e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0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7397" y="2003107"/>
            <a:ext cx="191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e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542" y="2510917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+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8927" y="2710561"/>
            <a:ext cx="3733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800" i="1" spc="-60" dirty="0">
                <a:latin typeface="Cambria"/>
                <a:cs typeface="Cambria"/>
              </a:rPr>
              <a:t> </a:t>
            </a:r>
            <a:r>
              <a:rPr sz="800" i="1" spc="-5" dirty="0">
                <a:latin typeface="Calibri"/>
                <a:cs typeface="Calibri"/>
              </a:rPr>
              <a:t>,</a:t>
            </a:r>
            <a:r>
              <a:rPr sz="800" i="1" spc="-20" dirty="0">
                <a:latin typeface="Cambria"/>
                <a:cs typeface="Cambria"/>
              </a:rPr>
              <a:t>g</a:t>
            </a:r>
            <a:r>
              <a:rPr sz="800" i="1" dirty="0">
                <a:latin typeface="Cambria"/>
                <a:cs typeface="Cambria"/>
              </a:rPr>
              <a:t> 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800" i="1" spc="-15" dirty="0">
                <a:latin typeface="Cambria"/>
                <a:cs typeface="Cambria"/>
              </a:rPr>
              <a:t>e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4238" y="2370404"/>
            <a:ext cx="191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Cambria"/>
                <a:cs typeface="Cambria"/>
              </a:rPr>
              <a:t>p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694" y="2369159"/>
            <a:ext cx="407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X</a:t>
            </a: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6234" y="256903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3296" y="2491028"/>
            <a:ext cx="556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505" algn="l"/>
              </a:tabLst>
            </a:pPr>
            <a:r>
              <a:rPr sz="800" i="1" spc="-15" dirty="0">
                <a:latin typeface="Cambria"/>
                <a:cs typeface="Cambria"/>
              </a:rPr>
              <a:t>f	</a:t>
            </a:r>
            <a:r>
              <a:rPr sz="800" i="1" spc="-20" dirty="0">
                <a:latin typeface="Cambria"/>
                <a:cs typeface="Cambria"/>
              </a:rPr>
              <a:t>g    </a:t>
            </a:r>
            <a:r>
              <a:rPr sz="800" i="1" spc="-40" dirty="0">
                <a:latin typeface="Cambria"/>
                <a:cs typeface="Cambria"/>
              </a:rPr>
              <a:t> </a:t>
            </a: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4776" y="256903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4077" y="2510917"/>
            <a:ext cx="1518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 </a:t>
            </a:r>
            <a:r>
              <a:rPr sz="1100" i="1" spc="-110" dirty="0">
                <a:latin typeface="Calibri"/>
                <a:cs typeface="Calibri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e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3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7103" y="2510917"/>
            <a:ext cx="394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4" name="object 2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28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Product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-5" dirty="0"/>
              <a:t>inside-outside</a:t>
            </a:r>
            <a:r>
              <a:rPr spc="4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75729"/>
            <a:ext cx="4393565" cy="90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Calibri"/>
                <a:cs typeface="Calibri"/>
              </a:rPr>
              <a:t>α</a:t>
            </a:r>
            <a:r>
              <a:rPr sz="1200" i="1" spc="-15" baseline="-10416" dirty="0">
                <a:latin typeface="Cambria"/>
                <a:cs typeface="Cambria"/>
              </a:rPr>
              <a:t>j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-44" baseline="-10416" dirty="0">
                <a:latin typeface="Cambria"/>
                <a:cs typeface="Cambria"/>
              </a:rPr>
              <a:t>j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q</a:t>
            </a:r>
            <a:r>
              <a:rPr sz="1100" spc="-55" dirty="0">
                <a:latin typeface="Verdana"/>
                <a:cs typeface="Verdana"/>
              </a:rPr>
              <a:t>)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spc="-44" baseline="-13888" dirty="0">
                <a:latin typeface="Times New Roman"/>
                <a:cs typeface="Times New Roman"/>
              </a:rPr>
              <a:t>1</a:t>
            </a:r>
            <a:r>
              <a:rPr sz="1200" spc="-44" baseline="-13888" dirty="0">
                <a:latin typeface="Verdana"/>
                <a:cs typeface="Verdana"/>
              </a:rPr>
              <a:t>(</a:t>
            </a:r>
            <a:r>
              <a:rPr sz="1200" i="1" spc="-44" baseline="-13888" dirty="0">
                <a:latin typeface="Cambria"/>
                <a:cs typeface="Cambria"/>
              </a:rPr>
              <a:t>p</a:t>
            </a:r>
            <a:r>
              <a:rPr sz="1200" spc="-44" baseline="-13888" dirty="0">
                <a:latin typeface="Lucida Sans Unicode"/>
                <a:cs typeface="Lucida Sans Unicode"/>
              </a:rPr>
              <a:t>−</a:t>
            </a:r>
            <a:r>
              <a:rPr sz="1200" spc="-44" baseline="-13888" dirty="0">
                <a:latin typeface="Times New Roman"/>
                <a:cs typeface="Times New Roman"/>
              </a:rPr>
              <a:t>1</a:t>
            </a:r>
            <a:r>
              <a:rPr sz="1200" spc="-44" baseline="-13888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mbria"/>
                <a:cs typeface="Cambria"/>
              </a:rPr>
              <a:t>N</a:t>
            </a:r>
            <a:r>
              <a:rPr sz="1200" i="1" spc="30" baseline="31250" dirty="0">
                <a:latin typeface="Cambria"/>
                <a:cs typeface="Cambria"/>
              </a:rPr>
              <a:t>j</a:t>
            </a:r>
            <a:r>
              <a:rPr sz="1200" i="1" spc="30" baseline="-10416" dirty="0">
                <a:latin typeface="Cambria"/>
                <a:cs typeface="Cambria"/>
              </a:rPr>
              <a:t>pq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spc="-37" baseline="-13888" dirty="0">
                <a:latin typeface="Verdana"/>
                <a:cs typeface="Verdana"/>
              </a:rPr>
              <a:t>(</a:t>
            </a:r>
            <a:r>
              <a:rPr sz="1200" i="1" spc="-37" baseline="-13888" dirty="0">
                <a:latin typeface="Cambria"/>
                <a:cs typeface="Cambria"/>
              </a:rPr>
              <a:t>q</a:t>
            </a:r>
            <a:r>
              <a:rPr sz="1200" spc="-37" baseline="-13888" dirty="0">
                <a:latin typeface="Verdana"/>
                <a:cs typeface="Verdana"/>
              </a:rPr>
              <a:t>+</a:t>
            </a:r>
            <a:r>
              <a:rPr sz="1200" spc="-37" baseline="-13888" dirty="0">
                <a:latin typeface="Times New Roman"/>
                <a:cs typeface="Times New Roman"/>
              </a:rPr>
              <a:t>1</a:t>
            </a:r>
            <a:r>
              <a:rPr sz="1200" spc="-37" baseline="-13888" dirty="0">
                <a:latin typeface="Verdana"/>
                <a:cs typeface="Verdana"/>
              </a:rPr>
              <a:t>)</a:t>
            </a:r>
            <a:r>
              <a:rPr sz="1200" i="1" spc="-37" baseline="-13888" dirty="0">
                <a:latin typeface="Cambria"/>
                <a:cs typeface="Cambria"/>
              </a:rPr>
              <a:t>m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G</a:t>
            </a:r>
            <a:r>
              <a:rPr sz="1100" spc="-25" dirty="0">
                <a:latin typeface="Verdana"/>
                <a:cs typeface="Verdana"/>
              </a:rPr>
              <a:t>)</a:t>
            </a:r>
            <a:r>
              <a:rPr sz="1100" i="1" spc="-25" dirty="0">
                <a:latin typeface="Cambria"/>
                <a:cs typeface="Cambria"/>
              </a:rPr>
              <a:t>P</a:t>
            </a:r>
            <a:r>
              <a:rPr sz="1100" spc="-25" dirty="0">
                <a:latin typeface="Verdana"/>
                <a:cs typeface="Verdana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pq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N</a:t>
            </a:r>
            <a:r>
              <a:rPr sz="1200" i="1" spc="-37" baseline="31250" dirty="0">
                <a:latin typeface="Cambria"/>
                <a:cs typeface="Cambria"/>
              </a:rPr>
              <a:t>j</a:t>
            </a:r>
            <a:r>
              <a:rPr sz="1200" i="1" spc="-37" baseline="-10416" dirty="0">
                <a:latin typeface="Cambria"/>
                <a:cs typeface="Cambria"/>
              </a:rPr>
              <a:t>pq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30" dirty="0">
                <a:latin typeface="Cambria"/>
                <a:cs typeface="Cambria"/>
              </a:rPr>
              <a:t>G</a:t>
            </a:r>
            <a:r>
              <a:rPr sz="1100" spc="30" dirty="0">
                <a:latin typeface="Verdana"/>
                <a:cs typeface="Verdana"/>
              </a:rPr>
              <a:t>)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spc="-30" baseline="-10416" dirty="0">
                <a:latin typeface="Times New Roman"/>
                <a:cs typeface="Times New Roman"/>
              </a:rPr>
              <a:t>1</a:t>
            </a:r>
            <a:r>
              <a:rPr sz="1200" i="1" spc="-30" baseline="-10416" dirty="0">
                <a:latin typeface="Cambria"/>
                <a:cs typeface="Cambria"/>
              </a:rPr>
              <a:t>m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31250" dirty="0">
                <a:latin typeface="Cambria"/>
                <a:cs typeface="Cambria"/>
              </a:rPr>
              <a:t>j</a:t>
            </a:r>
            <a:r>
              <a:rPr sz="1200" i="1" spc="-7" baseline="-10416" dirty="0">
                <a:latin typeface="Cambria"/>
                <a:cs typeface="Cambria"/>
              </a:rPr>
              <a:t>pq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G</a:t>
            </a:r>
            <a:r>
              <a:rPr sz="1100" spc="-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L="38100" marR="236854">
              <a:lnSpc>
                <a:spcPct val="105700"/>
              </a:lnSpc>
              <a:spcBef>
                <a:spcPts val="91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consistent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spanning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20" dirty="0">
                <a:latin typeface="Trebuchet MS"/>
                <a:cs typeface="Trebuchet MS"/>
              </a:rPr>
              <a:t> by:</a:t>
            </a:r>
            <a:endParaRPr sz="950">
              <a:latin typeface="Trebuchet MS"/>
              <a:cs typeface="Trebuchet MS"/>
            </a:endParaRPr>
          </a:p>
          <a:p>
            <a:pPr marL="365125">
              <a:lnSpc>
                <a:spcPct val="100000"/>
              </a:lnSpc>
              <a:spcBef>
                <a:spcPts val="825"/>
              </a:spcBef>
            </a:pP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Verdana"/>
                <a:cs typeface="Verdan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spc="-30" baseline="-10416" dirty="0">
                <a:latin typeface="Times New Roman"/>
                <a:cs typeface="Times New Roman"/>
              </a:rPr>
              <a:t>1</a:t>
            </a:r>
            <a:r>
              <a:rPr sz="1200" i="1" spc="-30" baseline="-10416" dirty="0">
                <a:latin typeface="Cambria"/>
                <a:cs typeface="Cambria"/>
              </a:rPr>
              <a:t>m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N</a:t>
            </a:r>
            <a:r>
              <a:rPr sz="1200" i="1" spc="-37" baseline="-10416" dirty="0">
                <a:latin typeface="Cambria"/>
                <a:cs typeface="Cambria"/>
              </a:rPr>
              <a:t>pq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G</a:t>
            </a:r>
            <a:r>
              <a:rPr sz="1100" spc="-25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650" spc="1125" baseline="55555" dirty="0">
                <a:latin typeface="Lucida Sans Unicode"/>
                <a:cs typeface="Lucida Sans Unicode"/>
              </a:rPr>
              <a:t>X</a:t>
            </a:r>
            <a:r>
              <a:rPr sz="1650" spc="-345" baseline="555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α</a:t>
            </a:r>
            <a:r>
              <a:rPr sz="1200" i="1" spc="-15" baseline="-10416" dirty="0">
                <a:latin typeface="Cambria"/>
                <a:cs typeface="Cambria"/>
              </a:rPr>
              <a:t>j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-44" baseline="-10416" dirty="0">
                <a:latin typeface="Cambria"/>
                <a:cs typeface="Cambria"/>
              </a:rPr>
              <a:t>j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q</a:t>
            </a:r>
            <a:r>
              <a:rPr sz="1100" spc="-55" dirty="0">
                <a:latin typeface="Verdana"/>
                <a:cs typeface="Verdana"/>
              </a:rPr>
              <a:t>)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Verdana"/>
                <a:cs typeface="Verdan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N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spc="-37" baseline="-10416" dirty="0">
                <a:latin typeface="Times New Roman"/>
                <a:cs typeface="Times New Roman"/>
              </a:rPr>
              <a:t>1</a:t>
            </a:r>
            <a:r>
              <a:rPr sz="1200" i="1" spc="-37" baseline="-10416" dirty="0">
                <a:latin typeface="Cambria"/>
                <a:cs typeface="Cambria"/>
              </a:rPr>
              <a:t>m</a:t>
            </a:r>
            <a:r>
              <a:rPr sz="1100" i="1" spc="-2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N</a:t>
            </a:r>
            <a:r>
              <a:rPr sz="1200" i="1" spc="-30" baseline="-10416" dirty="0">
                <a:latin typeface="Cambria"/>
                <a:cs typeface="Cambria"/>
              </a:rPr>
              <a:t>pq</a:t>
            </a:r>
            <a:r>
              <a:rPr sz="1200" i="1" spc="172" baseline="-10416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pq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G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83" y="1929257"/>
            <a:ext cx="2917825" cy="12255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490" y="3249587"/>
            <a:ext cx="203200" cy="55880"/>
            <a:chOff x="3281490" y="324958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44659" y="325211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014" y="50799"/>
                  </a:lnTo>
                  <a:lnTo>
                    <a:pt x="43014" y="20434"/>
                  </a:lnTo>
                  <a:lnTo>
                    <a:pt x="0" y="20434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490" y="20319"/>
                  </a:moveTo>
                  <a:lnTo>
                    <a:pt x="10490" y="10159"/>
                  </a:lnTo>
                  <a:lnTo>
                    <a:pt x="53670" y="10159"/>
                  </a:lnTo>
                  <a:lnTo>
                    <a:pt x="53670" y="40639"/>
                  </a:lnTo>
                  <a:lnTo>
                    <a:pt x="43510" y="40639"/>
                  </a:lnTo>
                </a:path>
                <a:path w="64135" h="50800">
                  <a:moveTo>
                    <a:pt x="20650" y="10159"/>
                  </a:moveTo>
                  <a:lnTo>
                    <a:pt x="20650" y="0"/>
                  </a:lnTo>
                  <a:lnTo>
                    <a:pt x="63830" y="0"/>
                  </a:lnTo>
                  <a:lnTo>
                    <a:pt x="63830" y="30479"/>
                  </a:lnTo>
                  <a:lnTo>
                    <a:pt x="53670" y="304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1490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7212" y="3248315"/>
            <a:ext cx="203200" cy="58419"/>
            <a:chOff x="3547212" y="3248315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6112" y="32648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721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3412" y="32521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2922" y="3248315"/>
            <a:ext cx="203200" cy="58419"/>
            <a:chOff x="3812922" y="3248315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9122" y="325211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2922" y="32584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122" y="32902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4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6" y="3249587"/>
            <a:ext cx="238760" cy="57150"/>
            <a:chOff x="4326586" y="324958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25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1" y="325609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5" y="15189"/>
                  </a:moveTo>
                  <a:lnTo>
                    <a:pt x="30365" y="6807"/>
                  </a:lnTo>
                  <a:lnTo>
                    <a:pt x="23571" y="0"/>
                  </a:lnTo>
                  <a:lnTo>
                    <a:pt x="15176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15189"/>
                  </a:lnTo>
                  <a:lnTo>
                    <a:pt x="0" y="23571"/>
                  </a:lnTo>
                  <a:lnTo>
                    <a:pt x="6794" y="30378"/>
                  </a:lnTo>
                  <a:lnTo>
                    <a:pt x="15176" y="30378"/>
                  </a:lnTo>
                  <a:lnTo>
                    <a:pt x="23571" y="30378"/>
                  </a:lnTo>
                  <a:lnTo>
                    <a:pt x="30365" y="23571"/>
                  </a:lnTo>
                  <a:lnTo>
                    <a:pt x="30365" y="15189"/>
                  </a:lnTo>
                  <a:close/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3" y="32521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400" y="48795"/>
                  </a:lnTo>
                  <a:lnTo>
                    <a:pt x="58488" y="43338"/>
                  </a:lnTo>
                  <a:lnTo>
                    <a:pt x="64001" y="35262"/>
                  </a:lnTo>
                  <a:lnTo>
                    <a:pt x="66039" y="25399"/>
                  </a:lnTo>
                  <a:lnTo>
                    <a:pt x="64035" y="15537"/>
                  </a:lnTo>
                  <a:lnTo>
                    <a:pt x="58578" y="7461"/>
                  </a:lnTo>
                  <a:lnTo>
                    <a:pt x="50502" y="2004"/>
                  </a:lnTo>
                  <a:lnTo>
                    <a:pt x="40639" y="0"/>
                  </a:lnTo>
                  <a:lnTo>
                    <a:pt x="30777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3177" y="48795"/>
                  </a:lnTo>
                  <a:lnTo>
                    <a:pt x="175101" y="43338"/>
                  </a:lnTo>
                  <a:lnTo>
                    <a:pt x="169644" y="35262"/>
                  </a:lnTo>
                  <a:lnTo>
                    <a:pt x="167639" y="25399"/>
                  </a:lnTo>
                  <a:lnTo>
                    <a:pt x="169644" y="15537"/>
                  </a:lnTo>
                  <a:lnTo>
                    <a:pt x="175101" y="7461"/>
                  </a:lnTo>
                  <a:lnTo>
                    <a:pt x="183177" y="2004"/>
                  </a:lnTo>
                  <a:lnTo>
                    <a:pt x="193039" y="0"/>
                  </a:lnTo>
                  <a:lnTo>
                    <a:pt x="202902" y="2004"/>
                  </a:lnTo>
                  <a:lnTo>
                    <a:pt x="210978" y="7461"/>
                  </a:lnTo>
                  <a:lnTo>
                    <a:pt x="216435" y="15537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199" y="17779"/>
                  </a:lnTo>
                </a:path>
              </a:pathLst>
            </a:custGeom>
            <a:ln w="5054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90041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944842"/>
            <a:ext cx="4483735" cy="382270"/>
            <a:chOff x="87743" y="944842"/>
            <a:chExt cx="4483735" cy="38227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5410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710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0988"/>
              <a:ext cx="50749" cy="2744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44842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9890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9763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9636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9509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90777" y="949210"/>
            <a:ext cx="2026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Inside-outside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3130" y="1481785"/>
            <a:ext cx="10420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5: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425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Evidence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constituency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exists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54899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529780"/>
            <a:ext cx="20567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They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appear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environments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93229"/>
            <a:ext cx="4483735" cy="1137285"/>
            <a:chOff x="87743" y="593229"/>
            <a:chExt cx="4483735" cy="11372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22020"/>
              <a:ext cx="4483315" cy="1648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593229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76629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63132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186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059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932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784" y="926020"/>
              <a:ext cx="2983229" cy="80391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7743" y="185785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1838655"/>
            <a:ext cx="271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placed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number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different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locations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902091"/>
            <a:ext cx="4483735" cy="1274445"/>
            <a:chOff x="87743" y="1902091"/>
            <a:chExt cx="4483735" cy="127444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030882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902104"/>
              <a:ext cx="50749" cy="1919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2075154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940191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274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14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020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834" y="2234882"/>
              <a:ext cx="3036570" cy="94107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99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40" dirty="0"/>
              <a:t>to</a:t>
            </a:r>
            <a:r>
              <a:rPr spc="40" dirty="0"/>
              <a:t> </a:t>
            </a:r>
            <a:r>
              <a:rPr spc="-40" dirty="0"/>
              <a:t>get</a:t>
            </a:r>
            <a:r>
              <a:rPr spc="40" dirty="0"/>
              <a:t> </a:t>
            </a:r>
            <a:r>
              <a:rPr spc="-40" dirty="0"/>
              <a:t>the</a:t>
            </a:r>
            <a:r>
              <a:rPr spc="40" dirty="0"/>
              <a:t> </a:t>
            </a:r>
            <a:r>
              <a:rPr spc="-10" dirty="0"/>
              <a:t>rule</a:t>
            </a:r>
            <a:r>
              <a:rPr spc="40" dirty="0"/>
              <a:t> </a:t>
            </a:r>
            <a:r>
              <a:rPr spc="-10" dirty="0"/>
              <a:t>probabilities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1108"/>
            <a:ext cx="4483735" cy="800735"/>
            <a:chOff x="87743" y="741108"/>
            <a:chExt cx="4483735" cy="800735"/>
          </a:xfrm>
        </p:grpSpPr>
        <p:sp>
          <p:nvSpPr>
            <p:cNvPr id="4" name="object 4"/>
            <p:cNvSpPr/>
            <p:nvPr/>
          </p:nvSpPr>
          <p:spPr>
            <a:xfrm>
              <a:off x="87743" y="7411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41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398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271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5342"/>
              <a:ext cx="50749" cy="6544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58392"/>
              <a:ext cx="4432935" cy="532765"/>
            </a:xfrm>
            <a:custGeom>
              <a:avLst/>
              <a:gdLst/>
              <a:ahLst/>
              <a:cxnLst/>
              <a:rect l="l" t="t" r="r" b="b"/>
              <a:pathLst>
                <a:path w="4432935" h="532765">
                  <a:moveTo>
                    <a:pt x="4432566" y="0"/>
                  </a:moveTo>
                  <a:lnTo>
                    <a:pt x="0" y="0"/>
                  </a:lnTo>
                  <a:lnTo>
                    <a:pt x="0" y="481431"/>
                  </a:lnTo>
                  <a:lnTo>
                    <a:pt x="4008" y="501156"/>
                  </a:lnTo>
                  <a:lnTo>
                    <a:pt x="14922" y="517309"/>
                  </a:lnTo>
                  <a:lnTo>
                    <a:pt x="31075" y="528223"/>
                  </a:lnTo>
                  <a:lnTo>
                    <a:pt x="50800" y="532231"/>
                  </a:lnTo>
                  <a:lnTo>
                    <a:pt x="4381766" y="532231"/>
                  </a:lnTo>
                  <a:lnTo>
                    <a:pt x="4401491" y="528223"/>
                  </a:lnTo>
                  <a:lnTo>
                    <a:pt x="4417644" y="517309"/>
                  </a:lnTo>
                  <a:lnTo>
                    <a:pt x="4428558" y="501156"/>
                  </a:lnTo>
                  <a:lnTo>
                    <a:pt x="4432566" y="4814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3429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h="635635">
                  <a:moveTo>
                    <a:pt x="0" y="635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07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80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53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69650"/>
            <a:ext cx="1227455" cy="440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Parsed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10" dirty="0">
                <a:latin typeface="Trebuchet MS"/>
                <a:cs typeface="Trebuchet MS"/>
              </a:rPr>
              <a:t>You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count!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5219" y="1120622"/>
            <a:ext cx="153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457" baseline="-10101" dirty="0">
                <a:latin typeface="Cambria"/>
                <a:cs typeface="Cambria"/>
              </a:rPr>
              <a:t>P</a:t>
            </a:r>
            <a:r>
              <a:rPr sz="1100" spc="-30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9874" y="1128369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5169" y="1050874"/>
            <a:ext cx="674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200" i="1" spc="7" baseline="27777" dirty="0">
                <a:latin typeface="Cambria"/>
                <a:cs typeface="Cambria"/>
              </a:rPr>
              <a:t>j</a:t>
            </a:r>
            <a:r>
              <a:rPr sz="1200" i="1" baseline="27777" dirty="0">
                <a:latin typeface="Cambria"/>
                <a:cs typeface="Cambria"/>
              </a:rPr>
              <a:t> </a:t>
            </a:r>
            <a:r>
              <a:rPr sz="1200" i="1" spc="-97" baseline="27777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libri"/>
                <a:cs typeface="Calibri"/>
              </a:rPr>
              <a:t>δ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4983" y="1263904"/>
            <a:ext cx="795020" cy="0"/>
          </a:xfrm>
          <a:custGeom>
            <a:avLst/>
            <a:gdLst/>
            <a:ahLst/>
            <a:cxnLst/>
            <a:rect l="l" t="t" r="r" b="b"/>
            <a:pathLst>
              <a:path w="795019">
                <a:moveTo>
                  <a:pt x="0" y="0"/>
                </a:moveTo>
                <a:lnTo>
                  <a:pt x="794512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5269" y="114983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 </a:t>
            </a:r>
            <a:r>
              <a:rPr sz="1100" i="1" spc="9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libri"/>
                <a:cs typeface="Calibri"/>
              </a:rPr>
              <a:t>δ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4234" y="1311427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Calibri"/>
                <a:cs typeface="Calibri"/>
              </a:rPr>
              <a:t>γ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9748" y="1242326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9697" y="1245044"/>
            <a:ext cx="632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90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80" dirty="0">
                <a:latin typeface="Calibri"/>
                <a:cs typeface="Calibri"/>
              </a:rPr>
              <a:t>γ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743" y="1642554"/>
            <a:ext cx="4483735" cy="1268730"/>
            <a:chOff x="87743" y="1642554"/>
            <a:chExt cx="4483735" cy="1268730"/>
          </a:xfrm>
        </p:grpSpPr>
        <p:sp>
          <p:nvSpPr>
            <p:cNvPr id="24" name="object 24"/>
            <p:cNvSpPr/>
            <p:nvPr/>
          </p:nvSpPr>
          <p:spPr>
            <a:xfrm>
              <a:off x="87743" y="164255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15566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809189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96489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686788"/>
              <a:ext cx="50749" cy="11224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1859838"/>
              <a:ext cx="4432935" cy="1000760"/>
            </a:xfrm>
            <a:custGeom>
              <a:avLst/>
              <a:gdLst/>
              <a:ahLst/>
              <a:cxnLst/>
              <a:rect l="l" t="t" r="r" b="b"/>
              <a:pathLst>
                <a:path w="4432935" h="1000760">
                  <a:moveTo>
                    <a:pt x="4432566" y="0"/>
                  </a:moveTo>
                  <a:lnTo>
                    <a:pt x="0" y="0"/>
                  </a:lnTo>
                  <a:lnTo>
                    <a:pt x="0" y="949350"/>
                  </a:lnTo>
                  <a:lnTo>
                    <a:pt x="4008" y="969075"/>
                  </a:lnTo>
                  <a:lnTo>
                    <a:pt x="14922" y="985227"/>
                  </a:lnTo>
                  <a:lnTo>
                    <a:pt x="31075" y="996141"/>
                  </a:lnTo>
                  <a:lnTo>
                    <a:pt x="50800" y="1000150"/>
                  </a:lnTo>
                  <a:lnTo>
                    <a:pt x="4381766" y="1000150"/>
                  </a:lnTo>
                  <a:lnTo>
                    <a:pt x="4401491" y="996141"/>
                  </a:lnTo>
                  <a:lnTo>
                    <a:pt x="4417644" y="985227"/>
                  </a:lnTo>
                  <a:lnTo>
                    <a:pt x="4428558" y="969075"/>
                  </a:lnTo>
                  <a:lnTo>
                    <a:pt x="4432566" y="949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172487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11033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17121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699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6867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154707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364740"/>
              <a:ext cx="64757" cy="6475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574772"/>
              <a:ext cx="64757" cy="6475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5844" y="1571096"/>
            <a:ext cx="4096385" cy="12807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But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training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available?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-50" dirty="0">
                <a:latin typeface="Trebuchet MS"/>
                <a:cs typeface="Trebuchet MS"/>
              </a:rPr>
              <a:t>i.e.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gold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standard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not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known.</a:t>
            </a:r>
            <a:endParaRPr sz="950">
              <a:latin typeface="Trebuchet MS"/>
              <a:cs typeface="Trebuchet MS"/>
            </a:endParaRPr>
          </a:p>
          <a:p>
            <a:pPr marL="289560" marR="358140">
              <a:lnSpc>
                <a:spcPct val="1451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Underlying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20" dirty="0">
                <a:latin typeface="Trebuchet MS"/>
                <a:cs typeface="Trebuchet MS"/>
              </a:rPr>
              <a:t>CFG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out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i="1" spc="10" dirty="0">
                <a:latin typeface="Trebuchet MS"/>
                <a:cs typeface="Trebuchet MS"/>
              </a:rPr>
              <a:t>Maximize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likelihood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sentences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in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data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under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25" dirty="0">
                <a:latin typeface="Trebuchet MS"/>
                <a:cs typeface="Trebuchet MS"/>
              </a:rPr>
              <a:t>PCFG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constraints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9" name="object 3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32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075" y="703376"/>
            <a:ext cx="1889760" cy="1314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303" y="2296452"/>
            <a:ext cx="146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0" dirty="0">
                <a:latin typeface="Trebuchet MS"/>
                <a:cs typeface="Trebuchet MS"/>
              </a:rPr>
              <a:t>Rules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70" dirty="0">
                <a:latin typeface="Cambria"/>
                <a:cs typeface="Cambria"/>
              </a:rPr>
              <a:t>BC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003" y="2462009"/>
            <a:ext cx="746760" cy="651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59304" y="2216442"/>
            <a:ext cx="1381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0" dirty="0">
                <a:latin typeface="Trebuchet MS"/>
                <a:cs typeface="Trebuchet MS"/>
              </a:rPr>
              <a:t>Rules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2004" y="2381999"/>
            <a:ext cx="918209" cy="8115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32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394787"/>
            <a:ext cx="4340225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other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parse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i="1" spc="80" dirty="0">
                <a:latin typeface="Trebuchet MS"/>
                <a:cs typeface="Trebuchet MS"/>
              </a:rPr>
              <a:t>She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eats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pizza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without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anchovies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syntactically?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80" dirty="0">
                <a:latin typeface="Trebuchet MS"/>
                <a:cs typeface="Trebuchet MS"/>
              </a:rPr>
              <a:t>She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eats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pizza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without</a:t>
            </a:r>
            <a:r>
              <a:rPr sz="950" i="1" spc="-15" dirty="0">
                <a:latin typeface="Trebuchet MS"/>
                <a:cs typeface="Trebuchet MS"/>
              </a:rPr>
              <a:t> hesitation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830" y="923493"/>
            <a:ext cx="1882140" cy="13182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249717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2477973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New</a:t>
            </a: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Context-free</a:t>
            </a:r>
            <a:r>
              <a:rPr sz="1100" i="1" dirty="0">
                <a:solidFill>
                  <a:srgbClr val="007F00"/>
                </a:solidFill>
                <a:latin typeface="Cambria"/>
                <a:cs typeface="Cambria"/>
              </a:rPr>
              <a:t> rules: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2541409"/>
            <a:ext cx="4483735" cy="294005"/>
            <a:chOff x="87743" y="2541409"/>
            <a:chExt cx="4483735" cy="2940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670200"/>
              <a:ext cx="4483315" cy="1648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2541422"/>
              <a:ext cx="50749" cy="1919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71447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57950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566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554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5414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7290" y="2965450"/>
            <a:ext cx="674369" cy="2133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45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40" dirty="0"/>
              <a:t> </a:t>
            </a:r>
            <a:r>
              <a:rPr spc="-15" dirty="0"/>
              <a:t>model</a:t>
            </a:r>
            <a:r>
              <a:rPr spc="40" dirty="0"/>
              <a:t> </a:t>
            </a:r>
            <a:r>
              <a:rPr spc="-30" dirty="0"/>
              <a:t>parameters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665734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37806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022019"/>
            <a:ext cx="4483735" cy="907415"/>
            <a:chOff x="87743" y="1022019"/>
            <a:chExt cx="4483735" cy="907415"/>
          </a:xfrm>
        </p:grpSpPr>
        <p:sp>
          <p:nvSpPr>
            <p:cNvPr id="6" name="object 6"/>
            <p:cNvSpPr/>
            <p:nvPr/>
          </p:nvSpPr>
          <p:spPr>
            <a:xfrm>
              <a:off x="87743" y="102201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190332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1827530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1814830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066266"/>
              <a:ext cx="50749" cy="761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234605"/>
              <a:ext cx="4432935" cy="643890"/>
            </a:xfrm>
            <a:custGeom>
              <a:avLst/>
              <a:gdLst/>
              <a:ahLst/>
              <a:cxnLst/>
              <a:rect l="l" t="t" r="r" b="b"/>
              <a:pathLst>
                <a:path w="4432935" h="643889">
                  <a:moveTo>
                    <a:pt x="4432566" y="0"/>
                  </a:moveTo>
                  <a:lnTo>
                    <a:pt x="0" y="0"/>
                  </a:lnTo>
                  <a:lnTo>
                    <a:pt x="0" y="592924"/>
                  </a:lnTo>
                  <a:lnTo>
                    <a:pt x="4008" y="612649"/>
                  </a:lnTo>
                  <a:lnTo>
                    <a:pt x="14922" y="628802"/>
                  </a:lnTo>
                  <a:lnTo>
                    <a:pt x="31075" y="639716"/>
                  </a:lnTo>
                  <a:lnTo>
                    <a:pt x="50800" y="643724"/>
                  </a:lnTo>
                  <a:lnTo>
                    <a:pt x="4381766" y="643724"/>
                  </a:lnTo>
                  <a:lnTo>
                    <a:pt x="4401491" y="639716"/>
                  </a:lnTo>
                  <a:lnTo>
                    <a:pt x="4417644" y="628802"/>
                  </a:lnTo>
                  <a:lnTo>
                    <a:pt x="4428558" y="612649"/>
                  </a:lnTo>
                  <a:lnTo>
                    <a:pt x="4432566" y="5929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04353"/>
              <a:ext cx="0" cy="742315"/>
            </a:xfrm>
            <a:custGeom>
              <a:avLst/>
              <a:gdLst/>
              <a:ahLst/>
              <a:cxnLst/>
              <a:rect l="l" t="t" r="r" b="b"/>
              <a:pathLst>
                <a:path h="742314">
                  <a:moveTo>
                    <a:pt x="0" y="7422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16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789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066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744" y="403809"/>
            <a:ext cx="3642995" cy="17227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3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114"/>
              </a:spcBef>
            </a:pP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1100" i="1" spc="110" dirty="0">
                <a:latin typeface="Cambria"/>
                <a:cs typeface="Cambria"/>
              </a:rPr>
              <a:t>V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6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pizza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Requirements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non-terminal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A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derivation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724660">
              <a:lnSpc>
                <a:spcPct val="100000"/>
              </a:lnSpc>
              <a:spcBef>
                <a:spcPts val="1130"/>
              </a:spcBef>
            </a:pPr>
            <a:r>
              <a:rPr sz="1650" spc="1125" baseline="55555" dirty="0">
                <a:latin typeface="Lucida Sans Unicode"/>
                <a:cs typeface="Lucida Sans Unicode"/>
              </a:rPr>
              <a:t>X</a:t>
            </a:r>
            <a:r>
              <a:rPr sz="1650" spc="-345" baseline="55555" dirty="0">
                <a:latin typeface="Lucida Sans Unicode"/>
                <a:cs typeface="Lucida Sans Unicode"/>
              </a:rPr>
              <a:t> 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190"/>
              </a:spcBef>
            </a:pPr>
            <a:r>
              <a:rPr sz="800" i="1" spc="20" dirty="0">
                <a:latin typeface="Calibri"/>
                <a:cs typeface="Calibri"/>
              </a:rPr>
              <a:t>α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example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grammar: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0071" y="2230221"/>
            <a:ext cx="1974850" cy="3365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48383" y="2842653"/>
            <a:ext cx="876300" cy="33337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59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Likelihood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computation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790" y="858151"/>
            <a:ext cx="1840230" cy="4305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708" y="1556042"/>
            <a:ext cx="2846070" cy="11430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59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Likelihood</a:t>
            </a:r>
            <a:r>
              <a:rPr spc="15" dirty="0"/>
              <a:t> </a:t>
            </a:r>
            <a:r>
              <a:rPr spc="-30" dirty="0"/>
              <a:t>computation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3" y="664248"/>
            <a:ext cx="2861310" cy="1142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7743" y="212130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2102104"/>
            <a:ext cx="137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2165535"/>
            <a:ext cx="4483735" cy="1098550"/>
            <a:chOff x="87743" y="2165535"/>
            <a:chExt cx="4483735" cy="1098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294331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162185"/>
              <a:ext cx="101599" cy="101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149485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165553"/>
              <a:ext cx="50749" cy="9966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338603"/>
              <a:ext cx="4432935" cy="874394"/>
            </a:xfrm>
            <a:custGeom>
              <a:avLst/>
              <a:gdLst/>
              <a:ahLst/>
              <a:cxnLst/>
              <a:rect l="l" t="t" r="r" b="b"/>
              <a:pathLst>
                <a:path w="4432935" h="874394">
                  <a:moveTo>
                    <a:pt x="4432566" y="0"/>
                  </a:moveTo>
                  <a:lnTo>
                    <a:pt x="0" y="0"/>
                  </a:lnTo>
                  <a:lnTo>
                    <a:pt x="0" y="823582"/>
                  </a:lnTo>
                  <a:lnTo>
                    <a:pt x="4008" y="843306"/>
                  </a:lnTo>
                  <a:lnTo>
                    <a:pt x="14922" y="859459"/>
                  </a:lnTo>
                  <a:lnTo>
                    <a:pt x="31075" y="870373"/>
                  </a:lnTo>
                  <a:lnTo>
                    <a:pt x="50800" y="874382"/>
                  </a:lnTo>
                  <a:lnTo>
                    <a:pt x="4381766" y="874382"/>
                  </a:lnTo>
                  <a:lnTo>
                    <a:pt x="4401491" y="870373"/>
                  </a:lnTo>
                  <a:lnTo>
                    <a:pt x="4417644" y="859459"/>
                  </a:lnTo>
                  <a:lnTo>
                    <a:pt x="4428558" y="843306"/>
                  </a:lnTo>
                  <a:lnTo>
                    <a:pt x="4432566" y="82358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203640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9775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909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782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1655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00681" y="2212670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0295" y="25506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6077" y="2412542"/>
            <a:ext cx="8293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0095" algn="l"/>
              </a:tabLst>
            </a:pPr>
            <a:r>
              <a:rPr sz="800" i="1" spc="-85" dirty="0">
                <a:latin typeface="Calibri"/>
                <a:cs typeface="Calibri"/>
              </a:rPr>
              <a:t>φ	φ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354440"/>
            <a:ext cx="2916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85695" algn="l"/>
              </a:tabLst>
            </a:pPr>
            <a:r>
              <a:rPr sz="950" spc="-5" dirty="0">
                <a:latin typeface="Trebuchet MS"/>
                <a:cs typeface="Trebuchet MS"/>
              </a:rPr>
              <a:t>Probability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44" y="2609653"/>
            <a:ext cx="4366260" cy="558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13999"/>
              </a:lnSpc>
              <a:spcBef>
                <a:spcPts val="7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comprises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spc="-22" baseline="-10416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mbria"/>
                <a:cs typeface="Cambria"/>
              </a:rPr>
              <a:t>W</a:t>
            </a:r>
            <a:r>
              <a:rPr sz="1200" spc="89" baseline="-10416" dirty="0">
                <a:latin typeface="Times New Roman"/>
                <a:cs typeface="Times New Roman"/>
              </a:rPr>
              <a:t>2</a:t>
            </a:r>
            <a:r>
              <a:rPr sz="1100" i="1" spc="60" dirty="0">
                <a:latin typeface="Calibri"/>
                <a:cs typeface="Calibri"/>
              </a:rPr>
              <a:t>,...,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endParaRPr sz="950">
              <a:latin typeface="Trebuchet MS"/>
              <a:cs typeface="Trebuchet MS"/>
            </a:endParaRPr>
          </a:p>
          <a:p>
            <a:pPr marL="1253490">
              <a:lnSpc>
                <a:spcPct val="100000"/>
              </a:lnSpc>
              <a:spcBef>
                <a:spcPts val="65"/>
              </a:spcBef>
            </a:pP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60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60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5" dirty="0">
                <a:latin typeface="Cambria"/>
                <a:cs typeface="Cambria"/>
              </a:rPr>
              <a:t>W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120" dirty="0">
                <a:latin typeface="Tahoma"/>
                <a:cs typeface="Tahoma"/>
              </a:rPr>
              <a:t>)</a:t>
            </a:r>
            <a:r>
              <a:rPr sz="1100" spc="-305" dirty="0">
                <a:latin typeface="Lucida Sans Unicode"/>
                <a:cs typeface="Lucida Sans Unicode"/>
              </a:rPr>
              <a:t>··</a:t>
            </a:r>
            <a:r>
              <a:rPr sz="1100" spc="-425" dirty="0">
                <a:latin typeface="Lucida Sans Unicode"/>
                <a:cs typeface="Lucida Sans Unicode"/>
              </a:rPr>
              <a:t>·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60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2" name="object 2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830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Likelihood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maximization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51978"/>
            <a:ext cx="4483735" cy="642620"/>
            <a:chOff x="87743" y="1351978"/>
            <a:chExt cx="4483735" cy="642620"/>
          </a:xfrm>
        </p:grpSpPr>
        <p:sp>
          <p:nvSpPr>
            <p:cNvPr id="4" name="object 4"/>
            <p:cNvSpPr/>
            <p:nvPr/>
          </p:nvSpPr>
          <p:spPr>
            <a:xfrm>
              <a:off x="87743" y="13519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249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9288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8018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96212"/>
              <a:ext cx="50749" cy="4966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69275"/>
              <a:ext cx="4432935" cy="374650"/>
            </a:xfrm>
            <a:custGeom>
              <a:avLst/>
              <a:gdLst/>
              <a:ahLst/>
              <a:cxnLst/>
              <a:rect l="l" t="t" r="r" b="b"/>
              <a:pathLst>
                <a:path w="4432935" h="374650">
                  <a:moveTo>
                    <a:pt x="4432566" y="0"/>
                  </a:moveTo>
                  <a:lnTo>
                    <a:pt x="0" y="0"/>
                  </a:lnTo>
                  <a:lnTo>
                    <a:pt x="0" y="323608"/>
                  </a:lnTo>
                  <a:lnTo>
                    <a:pt x="4008" y="343333"/>
                  </a:lnTo>
                  <a:lnTo>
                    <a:pt x="14922" y="359486"/>
                  </a:lnTo>
                  <a:lnTo>
                    <a:pt x="31075" y="370400"/>
                  </a:lnTo>
                  <a:lnTo>
                    <a:pt x="50800" y="374408"/>
                  </a:lnTo>
                  <a:lnTo>
                    <a:pt x="4381766" y="374408"/>
                  </a:lnTo>
                  <a:lnTo>
                    <a:pt x="4401491" y="370400"/>
                  </a:lnTo>
                  <a:lnTo>
                    <a:pt x="4417644" y="359486"/>
                  </a:lnTo>
                  <a:lnTo>
                    <a:pt x="4428558" y="343333"/>
                  </a:lnTo>
                  <a:lnTo>
                    <a:pt x="4432566" y="32360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34300"/>
              <a:ext cx="0" cy="478155"/>
            </a:xfrm>
            <a:custGeom>
              <a:avLst/>
              <a:gdLst/>
              <a:ahLst/>
              <a:cxnLst/>
              <a:rect l="l" t="t" r="r" b="b"/>
              <a:pathLst>
                <a:path h="478155">
                  <a:moveTo>
                    <a:pt x="0" y="4776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21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089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962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744" y="1290470"/>
            <a:ext cx="4384675" cy="6146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Approach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950" spc="25" dirty="0">
                <a:latin typeface="Trebuchet MS"/>
                <a:cs typeface="Trebuchet MS"/>
              </a:rPr>
              <a:t>Sta</a:t>
            </a:r>
            <a:r>
              <a:rPr sz="950" spc="55" dirty="0">
                <a:latin typeface="Trebuchet MS"/>
                <a:cs typeface="Trebuchet MS"/>
              </a:rPr>
              <a:t>r</a:t>
            </a:r>
            <a:r>
              <a:rPr sz="950" spc="-20" dirty="0">
                <a:latin typeface="Trebuchet MS"/>
                <a:cs typeface="Trebuchet MS"/>
              </a:rPr>
              <a:t>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initial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pa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re-estimate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obtain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</a:t>
            </a:r>
            <a:r>
              <a:rPr sz="950" spc="5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pa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endParaRPr sz="1200" baseline="27777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≥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L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Repeat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until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co</a:t>
            </a:r>
            <a:r>
              <a:rPr sz="950" i="1" spc="20" dirty="0">
                <a:latin typeface="Trebuchet MS"/>
                <a:cs typeface="Trebuchet MS"/>
              </a:rPr>
              <a:t>n</a:t>
            </a:r>
            <a:r>
              <a:rPr sz="950" i="1" dirty="0">
                <a:latin typeface="Trebuchet MS"/>
                <a:cs typeface="Trebuchet MS"/>
              </a:rPr>
              <a:t>v</a:t>
            </a:r>
            <a:r>
              <a:rPr sz="950" i="1" spc="25" dirty="0">
                <a:latin typeface="Trebuchet MS"/>
                <a:cs typeface="Trebuchet MS"/>
              </a:rPr>
              <a:t>ergence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23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Parameter</a:t>
            </a:r>
            <a:r>
              <a:rPr spc="35" dirty="0"/>
              <a:t> </a:t>
            </a:r>
            <a:r>
              <a:rPr spc="-2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81516"/>
            <a:ext cx="4161790" cy="382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13999"/>
              </a:lnSpc>
              <a:spcBef>
                <a:spcPts val="75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rule probabilities 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spc="-22" baseline="-10416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spc="-60" baseline="-10416" dirty="0">
                <a:latin typeface="Times New Roman"/>
                <a:cs typeface="Times New Roman"/>
              </a:rPr>
              <a:t>2</a:t>
            </a:r>
            <a:r>
              <a:rPr sz="1200" spc="-37" baseline="-10416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W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950" spc="-5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obtained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435" y="941730"/>
            <a:ext cx="1417320" cy="632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748282"/>
            <a:ext cx="9982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count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950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2465" y="2039112"/>
            <a:ext cx="1615440" cy="7543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4" y="2944723"/>
            <a:ext cx="43802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99"/>
              </a:lnSpc>
              <a:spcBef>
                <a:spcPts val="55"/>
              </a:spcBef>
            </a:pPr>
            <a:r>
              <a:rPr sz="1100" i="1" spc="-5" dirty="0">
                <a:latin typeface="Cambria"/>
                <a:cs typeface="Cambria"/>
              </a:rPr>
              <a:t>c</a:t>
            </a:r>
            <a:r>
              <a:rPr sz="1200" i="1" spc="-7" baseline="-10416" dirty="0">
                <a:latin typeface="Calibri"/>
                <a:cs typeface="Calibri"/>
              </a:rPr>
              <a:t>φ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libri"/>
                <a:cs typeface="Calibri"/>
              </a:rPr>
              <a:t>α,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A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libri"/>
                <a:cs typeface="Calibri"/>
              </a:rPr>
              <a:t>α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generating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20" dirty="0">
                <a:latin typeface="Calibri"/>
                <a:cs typeface="Calibri"/>
              </a:rPr>
              <a:t>φ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7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20" dirty="0"/>
              <a:t> </a:t>
            </a:r>
            <a:r>
              <a:rPr spc="-5" dirty="0"/>
              <a:t>Expected</a:t>
            </a:r>
            <a:r>
              <a:rPr spc="20" dirty="0"/>
              <a:t> </a:t>
            </a:r>
            <a:r>
              <a:rPr spc="-15" dirty="0"/>
              <a:t>counts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62292"/>
            <a:ext cx="4483735" cy="645795"/>
            <a:chOff x="87743" y="462292"/>
            <a:chExt cx="4483735" cy="645795"/>
          </a:xfrm>
        </p:grpSpPr>
        <p:sp>
          <p:nvSpPr>
            <p:cNvPr id="4" name="object 4"/>
            <p:cNvSpPr/>
            <p:nvPr/>
          </p:nvSpPr>
          <p:spPr>
            <a:xfrm>
              <a:off x="87743" y="4622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531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0617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9347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6539"/>
              <a:ext cx="50749" cy="4996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9589"/>
              <a:ext cx="4432935" cy="377825"/>
            </a:xfrm>
            <a:custGeom>
              <a:avLst/>
              <a:gdLst/>
              <a:ahLst/>
              <a:cxnLst/>
              <a:rect l="l" t="t" r="r" b="b"/>
              <a:pathLst>
                <a:path w="4432935" h="377825">
                  <a:moveTo>
                    <a:pt x="4432566" y="0"/>
                  </a:moveTo>
                  <a:lnTo>
                    <a:pt x="0" y="0"/>
                  </a:lnTo>
                  <a:lnTo>
                    <a:pt x="0" y="326580"/>
                  </a:lnTo>
                  <a:lnTo>
                    <a:pt x="4008" y="346305"/>
                  </a:lnTo>
                  <a:lnTo>
                    <a:pt x="14922" y="362458"/>
                  </a:lnTo>
                  <a:lnTo>
                    <a:pt x="31075" y="373372"/>
                  </a:lnTo>
                  <a:lnTo>
                    <a:pt x="50800" y="377380"/>
                  </a:lnTo>
                  <a:lnTo>
                    <a:pt x="4381766" y="377380"/>
                  </a:lnTo>
                  <a:lnTo>
                    <a:pt x="4401491" y="373372"/>
                  </a:lnTo>
                  <a:lnTo>
                    <a:pt x="4417644" y="362458"/>
                  </a:lnTo>
                  <a:lnTo>
                    <a:pt x="4428558" y="346305"/>
                  </a:lnTo>
                  <a:lnTo>
                    <a:pt x="4432566" y="3265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4626"/>
              <a:ext cx="0" cy="480695"/>
            </a:xfrm>
            <a:custGeom>
              <a:avLst/>
              <a:gdLst/>
              <a:ahLst/>
              <a:cxnLst/>
              <a:rect l="l" t="t" r="r" b="b"/>
              <a:pathLst>
                <a:path h="480694">
                  <a:moveTo>
                    <a:pt x="0" y="48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31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9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6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76617"/>
            <a:ext cx="4483735" cy="645795"/>
            <a:chOff x="87743" y="1176617"/>
            <a:chExt cx="4483735" cy="645795"/>
          </a:xfrm>
        </p:grpSpPr>
        <p:sp>
          <p:nvSpPr>
            <p:cNvPr id="15" name="object 15"/>
            <p:cNvSpPr/>
            <p:nvPr/>
          </p:nvSpPr>
          <p:spPr>
            <a:xfrm>
              <a:off x="87743" y="11766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9629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2048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0778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851"/>
              <a:ext cx="50749" cy="4996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93901"/>
              <a:ext cx="4432935" cy="377825"/>
            </a:xfrm>
            <a:custGeom>
              <a:avLst/>
              <a:gdLst/>
              <a:ahLst/>
              <a:cxnLst/>
              <a:rect l="l" t="t" r="r" b="b"/>
              <a:pathLst>
                <a:path w="4432935" h="377825">
                  <a:moveTo>
                    <a:pt x="4432566" y="0"/>
                  </a:moveTo>
                  <a:lnTo>
                    <a:pt x="0" y="0"/>
                  </a:lnTo>
                  <a:lnTo>
                    <a:pt x="0" y="326580"/>
                  </a:lnTo>
                  <a:lnTo>
                    <a:pt x="4008" y="346305"/>
                  </a:lnTo>
                  <a:lnTo>
                    <a:pt x="14922" y="362458"/>
                  </a:lnTo>
                  <a:lnTo>
                    <a:pt x="31075" y="373372"/>
                  </a:lnTo>
                  <a:lnTo>
                    <a:pt x="50800" y="377380"/>
                  </a:lnTo>
                  <a:lnTo>
                    <a:pt x="4381766" y="377380"/>
                  </a:lnTo>
                  <a:lnTo>
                    <a:pt x="4401491" y="373372"/>
                  </a:lnTo>
                  <a:lnTo>
                    <a:pt x="4417644" y="362458"/>
                  </a:lnTo>
                  <a:lnTo>
                    <a:pt x="4428558" y="346305"/>
                  </a:lnTo>
                  <a:lnTo>
                    <a:pt x="4432566" y="3265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58938"/>
              <a:ext cx="0" cy="480695"/>
            </a:xfrm>
            <a:custGeom>
              <a:avLst/>
              <a:gdLst/>
              <a:ahLst/>
              <a:cxnLst/>
              <a:rect l="l" t="t" r="r" b="b"/>
              <a:pathLst>
                <a:path h="480694">
                  <a:moveTo>
                    <a:pt x="0" y="48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462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335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208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87743" y="189092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644" y="404848"/>
            <a:ext cx="4128770" cy="16586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9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Inside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nonterminal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derives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j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60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15" dirty="0">
                <a:latin typeface="Lucida Sans Unicode"/>
                <a:cs typeface="Lucida Sans Unicode"/>
              </a:rPr>
              <a:t>⇒</a:t>
            </a:r>
            <a:r>
              <a:rPr sz="1200" spc="-330" baseline="27777" dirty="0">
                <a:latin typeface="Lucida Sans Unicode"/>
                <a:cs typeface="Lucida Sans Unicode"/>
              </a:rPr>
              <a:t>∗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4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Outside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950" spc="25" dirty="0">
                <a:latin typeface="Trebuchet MS"/>
                <a:cs typeface="Trebuchet MS"/>
              </a:rPr>
              <a:t>Beginning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start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symbol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derive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endParaRPr sz="950">
              <a:latin typeface="Trebuchet MS"/>
              <a:cs typeface="Trebuchet MS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spc="-60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i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Times New Roman"/>
                <a:cs typeface="Times New Roman"/>
              </a:rPr>
              <a:t>1</a:t>
            </a:r>
            <a:r>
              <a:rPr sz="1100" i="1" spc="-25" dirty="0">
                <a:latin typeface="Cambria"/>
                <a:cs typeface="Cambria"/>
              </a:rPr>
              <a:t>Aw</a:t>
            </a:r>
            <a:r>
              <a:rPr sz="1200" i="1" spc="-37" baseline="-10416" dirty="0">
                <a:latin typeface="Cambria"/>
                <a:cs typeface="Cambria"/>
              </a:rPr>
              <a:t>j</a:t>
            </a:r>
            <a:r>
              <a:rPr sz="1200" spc="-37" baseline="-10416" dirty="0">
                <a:latin typeface="Tahoma"/>
                <a:cs typeface="Tahoma"/>
              </a:rPr>
              <a:t>+</a:t>
            </a:r>
            <a:r>
              <a:rPr sz="1200" spc="-37" baseline="-10416" dirty="0">
                <a:latin typeface="Times New Roman"/>
                <a:cs typeface="Times New Roman"/>
              </a:rPr>
              <a:t>1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i="1" spc="-82" baseline="-10416" dirty="0">
                <a:latin typeface="Cambria"/>
                <a:cs typeface="Cambria"/>
              </a:rPr>
              <a:t>n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libri"/>
                <a:cs typeface="Calibri"/>
              </a:rPr>
              <a:t>α</a:t>
            </a:r>
            <a:r>
              <a:rPr sz="1200" i="1" spc="22" baseline="-10416" dirty="0">
                <a:latin typeface="Cambria"/>
                <a:cs typeface="Cambria"/>
              </a:rPr>
              <a:t>ij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15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200" i="1" spc="-44" baseline="-10416" dirty="0">
                <a:latin typeface="Calibri"/>
                <a:cs typeface="Calibri"/>
              </a:rPr>
              <a:t>φ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S</a:t>
            </a:r>
            <a:r>
              <a:rPr sz="1100" spc="-30" dirty="0">
                <a:latin typeface="Lucida Sans Unicode"/>
                <a:cs typeface="Lucida Sans Unicode"/>
              </a:rPr>
              <a:t>⇒</a:t>
            </a:r>
            <a:r>
              <a:rPr sz="1200" spc="-44" baseline="27777" dirty="0">
                <a:latin typeface="Lucida Sans Unicode"/>
                <a:cs typeface="Lucida Sans Unicode"/>
              </a:rPr>
              <a:t>∗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spc="-44" baseline="-10416" dirty="0">
                <a:latin typeface="Times New Roman"/>
                <a:cs typeface="Times New Roman"/>
              </a:rPr>
              <a:t>1</a:t>
            </a:r>
            <a:r>
              <a:rPr sz="1200" spc="-37" baseline="-10416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i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Times New Roman"/>
                <a:cs typeface="Times New Roman"/>
              </a:rPr>
              <a:t>1</a:t>
            </a:r>
            <a:r>
              <a:rPr sz="1100" i="1" spc="-25" dirty="0">
                <a:latin typeface="Cambria"/>
                <a:cs typeface="Cambria"/>
              </a:rPr>
              <a:t>Aw</a:t>
            </a:r>
            <a:r>
              <a:rPr sz="1200" i="1" spc="-37" baseline="-10416" dirty="0">
                <a:latin typeface="Cambria"/>
                <a:cs typeface="Cambria"/>
              </a:rPr>
              <a:t>j</a:t>
            </a:r>
            <a:r>
              <a:rPr sz="1200" spc="-37" baseline="-10416" dirty="0">
                <a:latin typeface="Tahoma"/>
                <a:cs typeface="Tahoma"/>
              </a:rPr>
              <a:t>+</a:t>
            </a:r>
            <a:r>
              <a:rPr sz="1200" spc="-37" baseline="-10416" dirty="0">
                <a:latin typeface="Times New Roman"/>
                <a:cs typeface="Times New Roman"/>
              </a:rPr>
              <a:t>1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n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40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Expected</a:t>
            </a: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count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743" y="1935162"/>
            <a:ext cx="4483735" cy="294005"/>
            <a:chOff x="87743" y="1935162"/>
            <a:chExt cx="4483735" cy="29400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063953"/>
              <a:ext cx="4483315" cy="1648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935162"/>
              <a:ext cx="50749" cy="1919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10822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197326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60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47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351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3770" y="251075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85" dirty="0">
                <a:latin typeface="Calibri"/>
                <a:cs typeface="Calibri"/>
              </a:rPr>
              <a:t>φ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264" y="2452649"/>
            <a:ext cx="1030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 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Cambria"/>
                <a:cs typeface="Cambria"/>
              </a:rPr>
              <a:t>B</a:t>
            </a:r>
            <a:r>
              <a:rPr sz="1100" i="1" spc="85" dirty="0">
                <a:latin typeface="Cambria"/>
                <a:cs typeface="Cambria"/>
              </a:rPr>
              <a:t>C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8081" y="2328656"/>
            <a:ext cx="720090" cy="411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100" i="1" u="sng" spc="-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φ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→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</a:t>
            </a:r>
            <a:r>
              <a:rPr sz="1100" i="1" u="sng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100" i="1" dirty="0">
                <a:latin typeface="Cambria"/>
                <a:cs typeface="Cambria"/>
              </a:rPr>
              <a:t>P</a:t>
            </a:r>
            <a:r>
              <a:rPr sz="1200" i="1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57094" y="2310879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17915" y="2652293"/>
            <a:ext cx="487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spc="-35" dirty="0">
                <a:latin typeface="Cambria"/>
                <a:cs typeface="Cambria"/>
              </a:rPr>
              <a:t>k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7121" y="2510751"/>
            <a:ext cx="9277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235" algn="l"/>
                <a:tab pos="681355" algn="l"/>
              </a:tabLst>
            </a:pPr>
            <a:r>
              <a:rPr sz="800" i="1" spc="-20" dirty="0">
                <a:latin typeface="Cambria"/>
                <a:cs typeface="Cambria"/>
              </a:rPr>
              <a:t>ik	</a:t>
            </a:r>
            <a:r>
              <a:rPr sz="800" i="1" spc="5" dirty="0">
                <a:latin typeface="Cambria"/>
                <a:cs typeface="Cambria"/>
              </a:rPr>
              <a:t>ij	j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i="1" spc="-5" dirty="0">
                <a:latin typeface="Calibri"/>
                <a:cs typeface="Calibri"/>
              </a:rPr>
              <a:t>,</a:t>
            </a:r>
            <a:r>
              <a:rPr sz="800" i="1" spc="-45" dirty="0"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94965" y="2452649"/>
            <a:ext cx="1221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04569" algn="l"/>
              </a:tabLst>
            </a:pPr>
            <a:r>
              <a:rPr sz="1100" i="1" spc="25" dirty="0">
                <a:latin typeface="Calibri"/>
                <a:cs typeface="Calibri"/>
              </a:rPr>
              <a:t>α  </a:t>
            </a:r>
            <a:r>
              <a:rPr sz="1100" i="1" spc="-11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5430" y="2913443"/>
            <a:ext cx="993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i="1" spc="-60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74367" y="2816047"/>
            <a:ext cx="581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φ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→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7079" y="3008896"/>
            <a:ext cx="456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mbria"/>
                <a:cs typeface="Cambria"/>
              </a:rPr>
              <a:t>P</a:t>
            </a:r>
            <a:r>
              <a:rPr sz="1200" i="1" baseline="-10416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98495" y="2771673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1094" y="3113087"/>
            <a:ext cx="283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≤</a:t>
            </a: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16757" y="29715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4588" y="2913443"/>
            <a:ext cx="362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100" i="1" spc="165" dirty="0">
                <a:latin typeface="Calibri"/>
                <a:cs typeface="Calibri"/>
              </a:rPr>
              <a:t> 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A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0" name="object 5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555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compute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inside-outside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44" y="1218273"/>
            <a:ext cx="2784475" cy="800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Trebuchet MS"/>
                <a:cs typeface="Trebuchet MS"/>
              </a:rPr>
              <a:t>Inductively,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discussed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earlier</a:t>
            </a:r>
            <a:endParaRPr sz="950">
              <a:latin typeface="Trebuchet MS"/>
              <a:cs typeface="Trebuchet MS"/>
            </a:endParaRPr>
          </a:p>
          <a:p>
            <a:pPr marL="1887220" marR="43180" indent="-240029">
              <a:lnSpc>
                <a:spcPct val="185700"/>
              </a:lnSpc>
              <a:spcBef>
                <a:spcPts val="30"/>
              </a:spcBef>
            </a:pP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20" dirty="0">
                <a:latin typeface="Calibri"/>
                <a:cs typeface="Calibri"/>
              </a:rPr>
              <a:t>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  </a:t>
            </a: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Cambria"/>
                <a:cs typeface="Cambria"/>
              </a:rPr>
              <a:t>S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477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Constituency:</a:t>
            </a:r>
            <a:r>
              <a:rPr sz="1400" i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tool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need?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594" y="598170"/>
            <a:ext cx="2698750" cy="23558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0076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20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Modeling</a:t>
            </a:r>
            <a:r>
              <a:rPr spc="-10" dirty="0"/>
              <a:t> </a:t>
            </a:r>
            <a:r>
              <a:rPr dirty="0"/>
              <a:t>Constituency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37197"/>
            <a:ext cx="4483735" cy="457834"/>
            <a:chOff x="87743" y="637197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63719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102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928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801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81431"/>
              <a:ext cx="50749" cy="311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54506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1953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068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941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81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95616"/>
            <a:ext cx="4483735" cy="629920"/>
            <a:chOff x="87743" y="1195616"/>
            <a:chExt cx="4483735" cy="629920"/>
          </a:xfrm>
        </p:grpSpPr>
        <p:sp>
          <p:nvSpPr>
            <p:cNvPr id="15" name="object 15"/>
            <p:cNvSpPr/>
            <p:nvPr/>
          </p:nvSpPr>
          <p:spPr>
            <a:xfrm>
              <a:off x="87743" y="11956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68628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1723364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10664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239850"/>
              <a:ext cx="50749" cy="4835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412900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77937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65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525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398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1926094"/>
            <a:ext cx="4483735" cy="1141095"/>
            <a:chOff x="87743" y="1926094"/>
            <a:chExt cx="4483735" cy="1141095"/>
          </a:xfrm>
        </p:grpSpPr>
        <p:sp>
          <p:nvSpPr>
            <p:cNvPr id="26" name="object 26"/>
            <p:cNvSpPr/>
            <p:nvPr/>
          </p:nvSpPr>
          <p:spPr>
            <a:xfrm>
              <a:off x="87743" y="192609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099106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65056"/>
              <a:ext cx="101599" cy="1015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52356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970328"/>
              <a:ext cx="50749" cy="9947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143379"/>
              <a:ext cx="4432935" cy="872490"/>
            </a:xfrm>
            <a:custGeom>
              <a:avLst/>
              <a:gdLst/>
              <a:ahLst/>
              <a:cxnLst/>
              <a:rect l="l" t="t" r="r" b="b"/>
              <a:pathLst>
                <a:path w="4432935" h="872489">
                  <a:moveTo>
                    <a:pt x="4432566" y="0"/>
                  </a:moveTo>
                  <a:lnTo>
                    <a:pt x="0" y="0"/>
                  </a:lnTo>
                  <a:lnTo>
                    <a:pt x="0" y="821677"/>
                  </a:lnTo>
                  <a:lnTo>
                    <a:pt x="4008" y="841401"/>
                  </a:lnTo>
                  <a:lnTo>
                    <a:pt x="14922" y="857554"/>
                  </a:lnTo>
                  <a:lnTo>
                    <a:pt x="31075" y="868468"/>
                  </a:lnTo>
                  <a:lnTo>
                    <a:pt x="50800" y="872477"/>
                  </a:lnTo>
                  <a:lnTo>
                    <a:pt x="4381766" y="872477"/>
                  </a:lnTo>
                  <a:lnTo>
                    <a:pt x="4401491" y="868468"/>
                  </a:lnTo>
                  <a:lnTo>
                    <a:pt x="4417644" y="857554"/>
                  </a:lnTo>
                  <a:lnTo>
                    <a:pt x="4428558" y="841401"/>
                  </a:lnTo>
                  <a:lnTo>
                    <a:pt x="4432566" y="8216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08416"/>
              <a:ext cx="0" cy="975994"/>
            </a:xfrm>
            <a:custGeom>
              <a:avLst/>
              <a:gdLst/>
              <a:ahLst/>
              <a:cxnLst/>
              <a:rect l="l" t="t" r="r" b="b"/>
              <a:pathLst>
                <a:path h="975994">
                  <a:moveTo>
                    <a:pt x="0" y="9756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957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830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703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844" y="562550"/>
            <a:ext cx="4248150" cy="24269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Context-free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grammar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3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most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common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way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modeling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constituency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Consists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production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Rules</a:t>
            </a:r>
            <a:endParaRPr sz="1100">
              <a:latin typeface="Cambria"/>
              <a:cs typeface="Cambria"/>
            </a:endParaRPr>
          </a:p>
          <a:p>
            <a:pPr marL="12700" marR="97155">
              <a:lnSpc>
                <a:spcPct val="118900"/>
              </a:lnSpc>
              <a:spcBef>
                <a:spcPts val="204"/>
              </a:spcBef>
            </a:pPr>
            <a:r>
              <a:rPr sz="950" spc="40" dirty="0">
                <a:latin typeface="Tahoma"/>
                <a:cs typeface="Tahoma"/>
              </a:rPr>
              <a:t>These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rules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express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ways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which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symbols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language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5" dirty="0">
                <a:latin typeface="Tahoma"/>
                <a:cs typeface="Tahoma"/>
              </a:rPr>
              <a:t>can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30" dirty="0">
                <a:latin typeface="Tahoma"/>
                <a:cs typeface="Tahoma"/>
              </a:rPr>
              <a:t>be </a:t>
            </a:r>
            <a:r>
              <a:rPr sz="950" spc="-28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grouped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ordered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together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10"/>
              </a:spcBef>
            </a:pPr>
            <a:r>
              <a:rPr sz="950" i="1" spc="45" dirty="0">
                <a:latin typeface="Trebuchet MS"/>
                <a:cs typeface="Trebuchet MS"/>
              </a:rPr>
              <a:t>Noun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phrase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can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composed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either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ProperNoun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or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determiner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(Det)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followed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by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Nominal;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Nominal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can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more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than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nouns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ahoma"/>
                <a:cs typeface="Tahoma"/>
              </a:rPr>
              <a:t>Det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latin typeface="Cambria"/>
                <a:cs typeface="Cambria"/>
              </a:rPr>
              <a:t>NP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ProperNoun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Cambria"/>
                <a:cs typeface="Cambria"/>
              </a:rPr>
              <a:t>Nominal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ahoma"/>
                <a:cs typeface="Tahoma"/>
              </a:rPr>
              <a:t>Noun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Nominal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89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/>
              <a:t>CFG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10" dirty="0"/>
              <a:t>Languages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50227"/>
            <a:ext cx="4483735" cy="1419860"/>
            <a:chOff x="87743" y="750227"/>
            <a:chExt cx="4483735" cy="1419860"/>
          </a:xfrm>
        </p:grpSpPr>
        <p:sp>
          <p:nvSpPr>
            <p:cNvPr id="4" name="object 4"/>
            <p:cNvSpPr/>
            <p:nvPr/>
          </p:nvSpPr>
          <p:spPr>
            <a:xfrm>
              <a:off x="87743" y="750227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95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6790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520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94461"/>
              <a:ext cx="50749" cy="12734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3792"/>
              <a:ext cx="4432935" cy="1135380"/>
            </a:xfrm>
            <a:custGeom>
              <a:avLst/>
              <a:gdLst/>
              <a:ahLst/>
              <a:cxnLst/>
              <a:rect l="l" t="t" r="r" b="b"/>
              <a:pathLst>
                <a:path w="4432935" h="1135380">
                  <a:moveTo>
                    <a:pt x="4432566" y="0"/>
                  </a:moveTo>
                  <a:lnTo>
                    <a:pt x="0" y="0"/>
                  </a:lnTo>
                  <a:lnTo>
                    <a:pt x="0" y="1084110"/>
                  </a:lnTo>
                  <a:lnTo>
                    <a:pt x="4008" y="1103834"/>
                  </a:lnTo>
                  <a:lnTo>
                    <a:pt x="14922" y="1119987"/>
                  </a:lnTo>
                  <a:lnTo>
                    <a:pt x="31075" y="1130901"/>
                  </a:lnTo>
                  <a:lnTo>
                    <a:pt x="50800" y="1134910"/>
                  </a:lnTo>
                  <a:lnTo>
                    <a:pt x="4381766" y="1134910"/>
                  </a:lnTo>
                  <a:lnTo>
                    <a:pt x="4401491" y="1130901"/>
                  </a:lnTo>
                  <a:lnTo>
                    <a:pt x="4417644" y="1119987"/>
                  </a:lnTo>
                  <a:lnTo>
                    <a:pt x="4428558" y="1103834"/>
                  </a:lnTo>
                  <a:lnTo>
                    <a:pt x="4432566" y="108411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32548"/>
              <a:ext cx="0" cy="1254760"/>
            </a:xfrm>
            <a:custGeom>
              <a:avLst/>
              <a:gdLst/>
              <a:ahLst/>
              <a:cxnLst/>
              <a:rect l="l" t="t" r="r" b="b"/>
              <a:pathLst>
                <a:path h="1254760">
                  <a:moveTo>
                    <a:pt x="0" y="1254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9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07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944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3353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2331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62315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72348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270633"/>
            <a:ext cx="4483735" cy="626745"/>
            <a:chOff x="87743" y="2270633"/>
            <a:chExt cx="4483735" cy="626745"/>
          </a:xfrm>
        </p:grpSpPr>
        <p:sp>
          <p:nvSpPr>
            <p:cNvPr id="19" name="object 19"/>
            <p:cNvSpPr/>
            <p:nvPr/>
          </p:nvSpPr>
          <p:spPr>
            <a:xfrm>
              <a:off x="87743" y="227063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443645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795524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82824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314867"/>
              <a:ext cx="50749" cy="4806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487930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352967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3402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3275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31486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044" y="698662"/>
            <a:ext cx="4217670" cy="2113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25"/>
              </a:spcBef>
            </a:pPr>
            <a:r>
              <a:rPr sz="1100" i="1" spc="110" dirty="0">
                <a:solidFill>
                  <a:srgbClr val="3333B2"/>
                </a:solidFill>
                <a:latin typeface="Cambria"/>
                <a:cs typeface="Cambria"/>
              </a:rPr>
              <a:t>CFG: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40" dirty="0">
                <a:solidFill>
                  <a:srgbClr val="3333B2"/>
                </a:solidFill>
                <a:latin typeface="Cambria"/>
                <a:cs typeface="Cambria"/>
              </a:rPr>
              <a:t>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204" dirty="0">
                <a:solidFill>
                  <a:srgbClr val="3333B2"/>
                </a:solidFill>
                <a:latin typeface="Microsoft Sans Serif"/>
                <a:cs typeface="Microsoft Sans Serif"/>
              </a:rPr>
              <a:t>=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(</a:t>
            </a: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spc="-80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9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50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1100" spc="-80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9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S</a:t>
            </a:r>
            <a:r>
              <a:rPr sz="1100" spc="-80" dirty="0">
                <a:solidFill>
                  <a:srgbClr val="3333B2"/>
                </a:solidFill>
                <a:latin typeface="Lucida Sans Unicode"/>
                <a:cs typeface="Lucida Sans Unicode"/>
              </a:rPr>
              <a:t>,</a:t>
            </a:r>
            <a:r>
              <a:rPr sz="1100" spc="-229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340360">
              <a:lnSpc>
                <a:spcPct val="100000"/>
              </a:lnSpc>
              <a:spcBef>
                <a:spcPts val="320"/>
              </a:spcBef>
            </a:pPr>
            <a:r>
              <a:rPr sz="1100" i="1" spc="-5" dirty="0">
                <a:latin typeface="Cambria"/>
                <a:cs typeface="Cambria"/>
              </a:rPr>
              <a:t>T</a:t>
            </a:r>
            <a:r>
              <a:rPr sz="950" spc="-5" dirty="0">
                <a:latin typeface="Tahoma"/>
                <a:cs typeface="Tahoma"/>
              </a:rPr>
              <a:t>:</a:t>
            </a:r>
            <a:r>
              <a:rPr sz="950" spc="20" dirty="0">
                <a:latin typeface="Tahoma"/>
                <a:cs typeface="Tahoma"/>
              </a:rPr>
              <a:t> set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terminals</a:t>
            </a:r>
            <a:endParaRPr sz="95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175"/>
              </a:spcBef>
            </a:pPr>
            <a:r>
              <a:rPr sz="1100" i="1" spc="-5" dirty="0">
                <a:latin typeface="Cambria"/>
                <a:cs typeface="Cambria"/>
              </a:rPr>
              <a:t>N</a:t>
            </a:r>
            <a:r>
              <a:rPr sz="950" spc="-5" dirty="0">
                <a:latin typeface="Tahoma"/>
                <a:cs typeface="Tahoma"/>
              </a:rPr>
              <a:t>:</a:t>
            </a:r>
            <a:r>
              <a:rPr sz="950" spc="15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set</a:t>
            </a:r>
            <a:r>
              <a:rPr sz="950" spc="-4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non-terminals</a:t>
            </a:r>
            <a:endParaRPr sz="950">
              <a:latin typeface="Tahoma"/>
              <a:cs typeface="Tahoma"/>
            </a:endParaRPr>
          </a:p>
          <a:p>
            <a:pPr marL="617220" marR="55880" indent="-118110">
              <a:lnSpc>
                <a:spcPct val="108000"/>
              </a:lnSpc>
              <a:spcBef>
                <a:spcPts val="80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617855" algn="l"/>
              </a:tabLst>
            </a:pPr>
            <a:r>
              <a:rPr sz="900" spc="10" dirty="0">
                <a:latin typeface="Tahoma"/>
                <a:cs typeface="Tahoma"/>
              </a:rPr>
              <a:t>For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NLP,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we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distinguish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out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a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set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1000" i="1" spc="50" dirty="0">
                <a:latin typeface="Cambria"/>
                <a:cs typeface="Cambria"/>
              </a:rPr>
              <a:t>P</a:t>
            </a:r>
            <a:r>
              <a:rPr sz="1000" i="1" spc="5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⊂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N</a:t>
            </a:r>
            <a:r>
              <a:rPr sz="1000" i="1" spc="90" dirty="0">
                <a:latin typeface="Cambria"/>
                <a:cs typeface="Cambria"/>
              </a:rPr>
              <a:t> </a:t>
            </a:r>
            <a:r>
              <a:rPr sz="900" spc="-15" dirty="0">
                <a:latin typeface="Tahoma"/>
                <a:cs typeface="Tahoma"/>
              </a:rPr>
              <a:t>of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pre-terminals,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which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always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rewrite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35" dirty="0">
                <a:latin typeface="Tahoma"/>
                <a:cs typeface="Tahoma"/>
              </a:rPr>
              <a:t>as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terminals</a:t>
            </a:r>
            <a:endParaRPr sz="9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370"/>
              </a:spcBef>
            </a:pP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-15" dirty="0">
                <a:latin typeface="Cambria"/>
                <a:cs typeface="Cambri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950" spc="5" dirty="0">
                <a:latin typeface="Tahoma"/>
                <a:cs typeface="Tahoma"/>
              </a:rPr>
              <a:t>start</a:t>
            </a:r>
            <a:r>
              <a:rPr sz="950" spc="-4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symbol</a:t>
            </a:r>
            <a:endParaRPr sz="95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100" i="1" spc="15" dirty="0">
                <a:latin typeface="Cambria"/>
                <a:cs typeface="Cambria"/>
              </a:rPr>
              <a:t>R</a:t>
            </a:r>
            <a:r>
              <a:rPr sz="950" spc="-65" dirty="0">
                <a:latin typeface="Tahoma"/>
                <a:cs typeface="Tahoma"/>
              </a:rPr>
              <a:t>:</a:t>
            </a:r>
            <a:r>
              <a:rPr sz="950" spc="40" dirty="0">
                <a:latin typeface="Tahoma"/>
                <a:cs typeface="Tahoma"/>
              </a:rPr>
              <a:t> </a:t>
            </a:r>
            <a:r>
              <a:rPr sz="950" spc="20" dirty="0">
                <a:latin typeface="Tahoma"/>
                <a:cs typeface="Tahoma"/>
              </a:rPr>
              <a:t>Rules/productions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of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60" dirty="0">
                <a:latin typeface="Tahoma"/>
                <a:cs typeface="Tahoma"/>
              </a:rPr>
              <a:t>f</a:t>
            </a:r>
            <a:r>
              <a:rPr sz="950" spc="5" dirty="0">
                <a:latin typeface="Tahoma"/>
                <a:cs typeface="Tahoma"/>
              </a:rPr>
              <a:t>o</a:t>
            </a:r>
            <a:r>
              <a:rPr sz="950" spc="25" dirty="0">
                <a:latin typeface="Tahoma"/>
                <a:cs typeface="Tahoma"/>
              </a:rPr>
              <a:t>r</a:t>
            </a:r>
            <a:r>
              <a:rPr sz="950" spc="20" dirty="0">
                <a:latin typeface="Tahoma"/>
                <a:cs typeface="Tahoma"/>
              </a:rPr>
              <a:t>m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γ</a:t>
            </a:r>
            <a:r>
              <a:rPr sz="950" spc="-15" dirty="0">
                <a:latin typeface="Tahoma"/>
                <a:cs typeface="Tahoma"/>
              </a:rPr>
              <a:t>,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25" dirty="0">
                <a:latin typeface="Tahoma"/>
                <a:cs typeface="Tahoma"/>
              </a:rPr>
              <a:t>and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γ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-10" dirty="0">
                <a:latin typeface="Cambria"/>
                <a:cs typeface="Cambria"/>
              </a:rPr>
              <a:t> </a:t>
            </a:r>
            <a:r>
              <a:rPr sz="1100" spc="-165" dirty="0">
                <a:latin typeface="Lucida Sans Unicode"/>
                <a:cs typeface="Lucida Sans Unicode"/>
              </a:rPr>
              <a:t>∪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r>
              <a:rPr sz="1100" spc="-365" dirty="0">
                <a:latin typeface="Lucida Sans Unicode"/>
                <a:cs typeface="Lucida Sans Unicode"/>
              </a:rPr>
              <a:t>∗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154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Terminals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pre-terminals</a:t>
            </a:r>
            <a:endParaRPr sz="1100">
              <a:latin typeface="Cambria"/>
              <a:cs typeface="Cambria"/>
            </a:endParaRPr>
          </a:p>
          <a:p>
            <a:pPr marL="63500" marR="81280">
              <a:lnSpc>
                <a:spcPct val="118900"/>
              </a:lnSpc>
              <a:spcBef>
                <a:spcPts val="185"/>
              </a:spcBef>
            </a:pPr>
            <a:r>
              <a:rPr sz="950" spc="10" dirty="0">
                <a:latin typeface="Tahoma"/>
                <a:cs typeface="Tahoma"/>
              </a:rPr>
              <a:t>Terminals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mainly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correspond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words</a:t>
            </a:r>
            <a:r>
              <a:rPr sz="950" spc="-20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in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5" dirty="0">
                <a:latin typeface="Tahoma"/>
                <a:cs typeface="Tahoma"/>
              </a:rPr>
              <a:t>the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language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while</a:t>
            </a:r>
            <a:r>
              <a:rPr sz="950" spc="-1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pre-terminals </a:t>
            </a:r>
            <a:r>
              <a:rPr sz="950" spc="-285" dirty="0">
                <a:latin typeface="Tahoma"/>
                <a:cs typeface="Tahoma"/>
              </a:rPr>
              <a:t> </a:t>
            </a:r>
            <a:r>
              <a:rPr sz="950" spc="15" dirty="0">
                <a:latin typeface="Tahoma"/>
                <a:cs typeface="Tahoma"/>
              </a:rPr>
              <a:t>mainly</a:t>
            </a:r>
            <a:r>
              <a:rPr sz="950" spc="-30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correspond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-10" dirty="0">
                <a:latin typeface="Tahoma"/>
                <a:cs typeface="Tahoma"/>
              </a:rPr>
              <a:t>to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114" dirty="0">
                <a:latin typeface="Tahoma"/>
                <a:cs typeface="Tahoma"/>
              </a:rPr>
              <a:t>POS</a:t>
            </a:r>
            <a:r>
              <a:rPr sz="950" spc="-25" dirty="0">
                <a:latin typeface="Tahoma"/>
                <a:cs typeface="Tahoma"/>
              </a:rPr>
              <a:t> </a:t>
            </a:r>
            <a:r>
              <a:rPr sz="950" spc="25" dirty="0">
                <a:latin typeface="Tahoma"/>
                <a:cs typeface="Tahoma"/>
              </a:rPr>
              <a:t>categories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90064" y="3339672"/>
            <a:ext cx="22796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Syntax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3913</Words>
  <Application>Microsoft Office PowerPoint</Application>
  <PresentationFormat>Custom</PresentationFormat>
  <Paragraphs>627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</vt:lpstr>
      <vt:lpstr>Lucida Sans Unicode</vt:lpstr>
      <vt:lpstr>Microsoft Sans Serif</vt:lpstr>
      <vt:lpstr>Tahoma</vt:lpstr>
      <vt:lpstr>Times New Roman</vt:lpstr>
      <vt:lpstr>Trebuchet MS</vt:lpstr>
      <vt:lpstr>Verdana</vt:lpstr>
      <vt:lpstr>Office Theme</vt:lpstr>
      <vt:lpstr>PowerPoint Presentation</vt:lpstr>
      <vt:lpstr>What is Syntax?</vt:lpstr>
      <vt:lpstr>PowerPoint Presentation</vt:lpstr>
      <vt:lpstr>Defining the notions: Constituency</vt:lpstr>
      <vt:lpstr>Constituent Phrases</vt:lpstr>
      <vt:lpstr>PowerPoint Presentation</vt:lpstr>
      <vt:lpstr>PowerPoint Presentation</vt:lpstr>
      <vt:lpstr>Modeling Constituency</vt:lpstr>
      <vt:lpstr>CFG for Languages</vt:lpstr>
      <vt:lpstr>CFG for Languages</vt:lpstr>
      <vt:lpstr>CFG as a generator</vt:lpstr>
      <vt:lpstr>PowerPoint Presentation</vt:lpstr>
      <vt:lpstr>CFGs and Recursion</vt:lpstr>
      <vt:lpstr>What does Context stand for in CFG?</vt:lpstr>
      <vt:lpstr>PowerPoint Presentation</vt:lpstr>
      <vt:lpstr>PowerPoint Presentation</vt:lpstr>
      <vt:lpstr>PowerPoint Presentation</vt:lpstr>
      <vt:lpstr>What is Parsing?</vt:lpstr>
      <vt:lpstr>PowerPoint Presentation</vt:lpstr>
      <vt:lpstr>PowerPoint Presentation</vt:lpstr>
      <vt:lpstr>Top-Down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Top-Down vs. Bottom-Up</vt:lpstr>
      <vt:lpstr>Dynamic Programming Parsing</vt:lpstr>
      <vt:lpstr>Dynamic Programming Parsing Methods</vt:lpstr>
      <vt:lpstr>CKY Algorithm</vt:lpstr>
      <vt:lpstr>PowerPoint Presentation</vt:lpstr>
      <vt:lpstr>PowerPoint Presentation</vt:lpstr>
      <vt:lpstr>CKY Algorithm</vt:lpstr>
      <vt:lpstr>PowerPoint Presentation</vt:lpstr>
      <vt:lpstr>PowerPoint Presentation</vt:lpstr>
      <vt:lpstr>Probabilistic Context-free grammars (PCFGs)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“Book the dinner flight”</vt:lpstr>
      <vt:lpstr>Features of PCFGs</vt:lpstr>
      <vt:lpstr>Important Questions?</vt:lpstr>
      <vt:lpstr>PowerPoint Presentation</vt:lpstr>
      <vt:lpstr>PowerPoint Presentation</vt:lpstr>
      <vt:lpstr>PowerPoint Presentation</vt:lpstr>
      <vt:lpstr>Probability of a String</vt:lpstr>
      <vt:lpstr>Inside and Outside Probabilities</vt:lpstr>
      <vt:lpstr>PowerPoint Presentation</vt:lpstr>
      <vt:lpstr>PowerPoint Presentation</vt:lpstr>
      <vt:lpstr>Inside Probabilities: Base Step</vt:lpstr>
      <vt:lpstr>Inside Probabilities: Induction Step</vt:lpstr>
      <vt:lpstr>PowerPoint Presentation</vt:lpstr>
      <vt:lpstr>PowerPoint Presentation</vt:lpstr>
      <vt:lpstr>Outside Probabilities</vt:lpstr>
      <vt:lpstr>Outside Probabilities: Induction</vt:lpstr>
      <vt:lpstr>Product of inside-outside probabilities</vt:lpstr>
      <vt:lpstr>PowerPoint Presentation</vt:lpstr>
      <vt:lpstr>How to get the rule probabilities</vt:lpstr>
      <vt:lpstr>PowerPoint Presentation</vt:lpstr>
      <vt:lpstr>PowerPoint Presentation</vt:lpstr>
      <vt:lpstr>Estimating the model parameters</vt:lpstr>
      <vt:lpstr>PowerPoint Presentation</vt:lpstr>
      <vt:lpstr>Likelihood computation</vt:lpstr>
      <vt:lpstr>PowerPoint Presentation</vt:lpstr>
      <vt:lpstr>Parameter Estimation</vt:lpstr>
      <vt:lpstr>Computing Expected counts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2</cp:revision>
  <dcterms:created xsi:type="dcterms:W3CDTF">2023-12-12T16:14:07Z</dcterms:created>
  <dcterms:modified xsi:type="dcterms:W3CDTF">2023-12-12T16:55:29Z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2017-02-24T00:00:00Z</vt:filetime>
  </property>
  <property fmtid="{D5CDD505-2E9C-101B-9397-08002B2CF9AE}" pid="3" name="Creator">
    <vt:lpwstr>PDFMerge! (http://www.pdfmerge.com)</vt:lpwstr>
  </property>
  <property fmtid="{D5CDD505-2E9C-101B-9397-08002B2CF9AE}" pid="4" name="LastSaved">
    <vt:filetime>2023-12-12T00:00:00Z</vt:filetime>
  </property>
</Properties>
</file>