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67" r:id="rId4"/>
    <p:sldId id="269" r:id="rId5"/>
    <p:sldId id="272" r:id="rId6"/>
    <p:sldId id="279" r:id="rId7"/>
    <p:sldId id="283" r:id="rId8"/>
    <p:sldId id="286" r:id="rId9"/>
    <p:sldId id="292" r:id="rId10"/>
    <p:sldId id="293" r:id="rId11"/>
    <p:sldId id="295" r:id="rId12"/>
    <p:sldId id="296" r:id="rId13"/>
    <p:sldId id="303" r:id="rId14"/>
    <p:sldId id="304" r:id="rId15"/>
    <p:sldId id="305" r:id="rId16"/>
    <p:sldId id="306" r:id="rId17"/>
    <p:sldId id="307" r:id="rId18"/>
    <p:sldId id="310" r:id="rId19"/>
    <p:sldId id="311" r:id="rId20"/>
    <p:sldId id="315" r:id="rId21"/>
    <p:sldId id="316" r:id="rId22"/>
    <p:sldId id="317" r:id="rId23"/>
    <p:sldId id="318" r:id="rId24"/>
    <p:sldId id="319" r:id="rId25"/>
    <p:sldId id="320" r:id="rId26"/>
    <p:sldId id="322" r:id="rId27"/>
    <p:sldId id="326" r:id="rId28"/>
    <p:sldId id="330" r:id="rId29"/>
    <p:sldId id="333" r:id="rId30"/>
    <p:sldId id="336" r:id="rId31"/>
    <p:sldId id="338" r:id="rId32"/>
    <p:sldId id="340" r:id="rId33"/>
    <p:sldId id="341" r:id="rId34"/>
    <p:sldId id="344" r:id="rId35"/>
    <p:sldId id="348" r:id="rId36"/>
    <p:sldId id="349" r:id="rId37"/>
    <p:sldId id="351" r:id="rId38"/>
    <p:sldId id="353" r:id="rId39"/>
    <p:sldId id="354" r:id="rId40"/>
    <p:sldId id="355" r:id="rId41"/>
    <p:sldId id="356" r:id="rId42"/>
    <p:sldId id="362" r:id="rId43"/>
    <p:sldId id="364" r:id="rId44"/>
    <p:sldId id="366" r:id="rId45"/>
    <p:sldId id="367" r:id="rId46"/>
    <p:sldId id="369" r:id="rId47"/>
    <p:sldId id="373" r:id="rId48"/>
    <p:sldId id="375" r:id="rId49"/>
    <p:sldId id="376" r:id="rId50"/>
    <p:sldId id="377" r:id="rId51"/>
    <p:sldId id="381" r:id="rId52"/>
    <p:sldId id="384" r:id="rId53"/>
    <p:sldId id="386" r:id="rId54"/>
    <p:sldId id="389" r:id="rId55"/>
    <p:sldId id="391" r:id="rId56"/>
    <p:sldId id="395" r:id="rId57"/>
    <p:sldId id="397" r:id="rId58"/>
    <p:sldId id="399" r:id="rId59"/>
    <p:sldId id="401" r:id="rId60"/>
    <p:sldId id="404" r:id="rId61"/>
    <p:sldId id="408" r:id="rId62"/>
    <p:sldId id="411" r:id="rId63"/>
    <p:sldId id="414" r:id="rId64"/>
    <p:sldId id="417" r:id="rId65"/>
    <p:sldId id="418" r:id="rId66"/>
    <p:sldId id="420" r:id="rId67"/>
    <p:sldId id="422" r:id="rId68"/>
    <p:sldId id="423" r:id="rId69"/>
    <p:sldId id="426" r:id="rId70"/>
    <p:sldId id="427" r:id="rId71"/>
    <p:sldId id="428" r:id="rId72"/>
    <p:sldId id="429" r:id="rId73"/>
    <p:sldId id="430" r:id="rId74"/>
    <p:sldId id="431" r:id="rId75"/>
    <p:sldId id="433" r:id="rId76"/>
    <p:sldId id="434" r:id="rId77"/>
    <p:sldId id="438" r:id="rId78"/>
    <p:sldId id="442" r:id="rId79"/>
    <p:sldId id="447" r:id="rId80"/>
    <p:sldId id="450" r:id="rId81"/>
    <p:sldId id="455" r:id="rId82"/>
    <p:sldId id="456" r:id="rId83"/>
    <p:sldId id="457" r:id="rId84"/>
    <p:sldId id="463" r:id="rId85"/>
    <p:sldId id="466" r:id="rId86"/>
    <p:sldId id="470" r:id="rId87"/>
    <p:sldId id="471" r:id="rId88"/>
    <p:sldId id="473" r:id="rId89"/>
    <p:sldId id="477" r:id="rId90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1550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502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5844" y="1817323"/>
            <a:ext cx="3463925" cy="447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1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781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59" y="32521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799"/>
                </a:moveTo>
                <a:lnTo>
                  <a:pt x="43014" y="50799"/>
                </a:lnTo>
                <a:lnTo>
                  <a:pt x="43014" y="20434"/>
                </a:lnTo>
                <a:lnTo>
                  <a:pt x="0" y="20434"/>
                </a:lnTo>
                <a:lnTo>
                  <a:pt x="0" y="50799"/>
                </a:lnTo>
                <a:close/>
              </a:path>
              <a:path w="64135" h="50800">
                <a:moveTo>
                  <a:pt x="10490" y="20319"/>
                </a:moveTo>
                <a:lnTo>
                  <a:pt x="10490" y="10159"/>
                </a:lnTo>
                <a:lnTo>
                  <a:pt x="53670" y="10159"/>
                </a:lnTo>
                <a:lnTo>
                  <a:pt x="53670" y="40639"/>
                </a:lnTo>
                <a:lnTo>
                  <a:pt x="43510" y="40639"/>
                </a:lnTo>
              </a:path>
              <a:path w="64135" h="50800">
                <a:moveTo>
                  <a:pt x="20650" y="10159"/>
                </a:moveTo>
                <a:lnTo>
                  <a:pt x="20650" y="0"/>
                </a:lnTo>
                <a:lnTo>
                  <a:pt x="63830" y="0"/>
                </a:lnTo>
                <a:lnTo>
                  <a:pt x="63830" y="30479"/>
                </a:lnTo>
                <a:lnTo>
                  <a:pt x="53670" y="304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490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12" y="3264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1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12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22" y="325211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2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22" y="329021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25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71" y="325609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78"/>
                </a:lnTo>
                <a:lnTo>
                  <a:pt x="15176" y="30378"/>
                </a:lnTo>
                <a:lnTo>
                  <a:pt x="23571" y="30378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3" y="32521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39" y="50799"/>
                </a:moveTo>
                <a:lnTo>
                  <a:pt x="50400" y="48795"/>
                </a:lnTo>
                <a:lnTo>
                  <a:pt x="58488" y="43338"/>
                </a:lnTo>
                <a:lnTo>
                  <a:pt x="64001" y="35262"/>
                </a:lnTo>
                <a:lnTo>
                  <a:pt x="66039" y="25399"/>
                </a:lnTo>
                <a:lnTo>
                  <a:pt x="64035" y="15537"/>
                </a:lnTo>
                <a:lnTo>
                  <a:pt x="58578" y="7461"/>
                </a:lnTo>
                <a:lnTo>
                  <a:pt x="50502" y="2004"/>
                </a:lnTo>
                <a:lnTo>
                  <a:pt x="40639" y="0"/>
                </a:lnTo>
                <a:lnTo>
                  <a:pt x="30777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39" y="25399"/>
                </a:lnTo>
              </a:path>
              <a:path w="233679" h="50800">
                <a:moveTo>
                  <a:pt x="30479" y="17779"/>
                </a:moveTo>
                <a:lnTo>
                  <a:pt x="15239" y="30479"/>
                </a:lnTo>
                <a:lnTo>
                  <a:pt x="0" y="17779"/>
                </a:lnTo>
              </a:path>
              <a:path w="233679" h="50800">
                <a:moveTo>
                  <a:pt x="193039" y="50799"/>
                </a:moveTo>
                <a:lnTo>
                  <a:pt x="183177" y="48795"/>
                </a:lnTo>
                <a:lnTo>
                  <a:pt x="175101" y="43338"/>
                </a:lnTo>
                <a:lnTo>
                  <a:pt x="169644" y="35262"/>
                </a:lnTo>
                <a:lnTo>
                  <a:pt x="167639" y="25399"/>
                </a:lnTo>
                <a:lnTo>
                  <a:pt x="169644" y="15537"/>
                </a:lnTo>
                <a:lnTo>
                  <a:pt x="175101" y="7461"/>
                </a:lnTo>
                <a:lnTo>
                  <a:pt x="183177" y="2004"/>
                </a:lnTo>
                <a:lnTo>
                  <a:pt x="193039" y="0"/>
                </a:lnTo>
                <a:lnTo>
                  <a:pt x="202902" y="2004"/>
                </a:lnTo>
                <a:lnTo>
                  <a:pt x="210978" y="7461"/>
                </a:lnTo>
                <a:lnTo>
                  <a:pt x="216435" y="15537"/>
                </a:lnTo>
                <a:lnTo>
                  <a:pt x="218439" y="25399"/>
                </a:lnTo>
              </a:path>
              <a:path w="233679" h="50800">
                <a:moveTo>
                  <a:pt x="233679" y="17779"/>
                </a:moveTo>
                <a:lnTo>
                  <a:pt x="218439" y="30479"/>
                </a:lnTo>
                <a:lnTo>
                  <a:pt x="203199" y="177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781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59" y="32521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799"/>
                </a:moveTo>
                <a:lnTo>
                  <a:pt x="43014" y="50799"/>
                </a:lnTo>
                <a:lnTo>
                  <a:pt x="43014" y="20434"/>
                </a:lnTo>
                <a:lnTo>
                  <a:pt x="0" y="20434"/>
                </a:lnTo>
                <a:lnTo>
                  <a:pt x="0" y="50799"/>
                </a:lnTo>
                <a:close/>
              </a:path>
              <a:path w="64135" h="50800">
                <a:moveTo>
                  <a:pt x="10490" y="20319"/>
                </a:moveTo>
                <a:lnTo>
                  <a:pt x="10490" y="10159"/>
                </a:lnTo>
                <a:lnTo>
                  <a:pt x="53670" y="10159"/>
                </a:lnTo>
                <a:lnTo>
                  <a:pt x="53670" y="40639"/>
                </a:lnTo>
                <a:lnTo>
                  <a:pt x="43510" y="40639"/>
                </a:lnTo>
              </a:path>
              <a:path w="64135" h="50800">
                <a:moveTo>
                  <a:pt x="20650" y="10159"/>
                </a:moveTo>
                <a:lnTo>
                  <a:pt x="20650" y="0"/>
                </a:lnTo>
                <a:lnTo>
                  <a:pt x="63830" y="0"/>
                </a:lnTo>
                <a:lnTo>
                  <a:pt x="63830" y="30479"/>
                </a:lnTo>
                <a:lnTo>
                  <a:pt x="53670" y="304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490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12" y="3264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1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12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22" y="325211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2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22" y="329021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25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71" y="325609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78"/>
                </a:lnTo>
                <a:lnTo>
                  <a:pt x="15176" y="30378"/>
                </a:lnTo>
                <a:lnTo>
                  <a:pt x="23571" y="30378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3" y="32521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39" y="50799"/>
                </a:moveTo>
                <a:lnTo>
                  <a:pt x="50400" y="48795"/>
                </a:lnTo>
                <a:lnTo>
                  <a:pt x="58488" y="43338"/>
                </a:lnTo>
                <a:lnTo>
                  <a:pt x="64001" y="35262"/>
                </a:lnTo>
                <a:lnTo>
                  <a:pt x="66039" y="25399"/>
                </a:lnTo>
                <a:lnTo>
                  <a:pt x="64035" y="15537"/>
                </a:lnTo>
                <a:lnTo>
                  <a:pt x="58578" y="7461"/>
                </a:lnTo>
                <a:lnTo>
                  <a:pt x="50502" y="2004"/>
                </a:lnTo>
                <a:lnTo>
                  <a:pt x="40639" y="0"/>
                </a:lnTo>
                <a:lnTo>
                  <a:pt x="30777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39" y="25399"/>
                </a:lnTo>
              </a:path>
              <a:path w="233679" h="50800">
                <a:moveTo>
                  <a:pt x="30479" y="17779"/>
                </a:moveTo>
                <a:lnTo>
                  <a:pt x="15239" y="30479"/>
                </a:lnTo>
                <a:lnTo>
                  <a:pt x="0" y="17779"/>
                </a:lnTo>
              </a:path>
              <a:path w="233679" h="50800">
                <a:moveTo>
                  <a:pt x="193039" y="50799"/>
                </a:moveTo>
                <a:lnTo>
                  <a:pt x="183177" y="48795"/>
                </a:lnTo>
                <a:lnTo>
                  <a:pt x="175101" y="43338"/>
                </a:lnTo>
                <a:lnTo>
                  <a:pt x="169644" y="35262"/>
                </a:lnTo>
                <a:lnTo>
                  <a:pt x="167639" y="25399"/>
                </a:lnTo>
                <a:lnTo>
                  <a:pt x="169644" y="15537"/>
                </a:lnTo>
                <a:lnTo>
                  <a:pt x="175101" y="7461"/>
                </a:lnTo>
                <a:lnTo>
                  <a:pt x="183177" y="2004"/>
                </a:lnTo>
                <a:lnTo>
                  <a:pt x="193039" y="0"/>
                </a:lnTo>
                <a:lnTo>
                  <a:pt x="202902" y="2004"/>
                </a:lnTo>
                <a:lnTo>
                  <a:pt x="210978" y="7461"/>
                </a:lnTo>
                <a:lnTo>
                  <a:pt x="216435" y="15537"/>
                </a:lnTo>
                <a:lnTo>
                  <a:pt x="218439" y="25399"/>
                </a:lnTo>
              </a:path>
              <a:path w="233679" h="50800">
                <a:moveTo>
                  <a:pt x="233679" y="17779"/>
                </a:moveTo>
                <a:lnTo>
                  <a:pt x="218439" y="30479"/>
                </a:lnTo>
                <a:lnTo>
                  <a:pt x="203199" y="177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502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978001"/>
            <a:ext cx="2982595" cy="1637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2714" y="3339672"/>
            <a:ext cx="970915" cy="11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92024" y="3339672"/>
            <a:ext cx="300354" cy="11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2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slide" Target="slide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3.png"/><Relationship Id="rId10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3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3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0.png"/><Relationship Id="rId4" Type="http://schemas.openxmlformats.org/officeDocument/2006/relationships/image" Target="../media/image2.png"/><Relationship Id="rId9" Type="http://schemas.openxmlformats.org/officeDocument/2006/relationships/slide" Target="slide2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slide" Target="slide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9.png"/><Relationship Id="rId7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6.png"/><Relationship Id="rId10" Type="http://schemas.openxmlformats.org/officeDocument/2006/relationships/slide" Target="slide21.xml"/><Relationship Id="rId4" Type="http://schemas.openxmlformats.org/officeDocument/2006/relationships/image" Target="../media/image2.png"/><Relationship Id="rId9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9.png"/><Relationship Id="rId7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10" Type="http://schemas.openxmlformats.org/officeDocument/2006/relationships/slide" Target="slide21.xml"/><Relationship Id="rId4" Type="http://schemas.openxmlformats.org/officeDocument/2006/relationships/image" Target="../media/image2.png"/><Relationship Id="rId9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2.png"/><Relationship Id="rId10" Type="http://schemas.openxmlformats.org/officeDocument/2006/relationships/slide" Target="slide21.xm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4.png"/><Relationship Id="rId4" Type="http://schemas.openxmlformats.org/officeDocument/2006/relationships/image" Target="../media/image2.png"/><Relationship Id="rId9" Type="http://schemas.openxmlformats.org/officeDocument/2006/relationships/slide" Target="slide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49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5" Type="http://schemas.openxmlformats.org/officeDocument/2006/relationships/image" Target="../media/image55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56.png"/><Relationship Id="rId4" Type="http://schemas.openxmlformats.org/officeDocument/2006/relationships/image" Target="../media/image2.png"/><Relationship Id="rId9" Type="http://schemas.openxmlformats.org/officeDocument/2006/relationships/slide" Target="slide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slide" Target="slide33.xml"/><Relationship Id="rId5" Type="http://schemas.openxmlformats.org/officeDocument/2006/relationships/image" Target="../media/image60.png"/><Relationship Id="rId10" Type="http://schemas.openxmlformats.org/officeDocument/2006/relationships/image" Target="../media/image6.png"/><Relationship Id="rId4" Type="http://schemas.openxmlformats.org/officeDocument/2006/relationships/image" Target="../media/image59.png"/><Relationship Id="rId9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5" Type="http://schemas.openxmlformats.org/officeDocument/2006/relationships/image" Target="../media/image63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3.xm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5" Type="http://schemas.openxmlformats.org/officeDocument/2006/relationships/image" Target="../media/image67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8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0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7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2.png"/><Relationship Id="rId9" Type="http://schemas.openxmlformats.org/officeDocument/2006/relationships/slide" Target="slide3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3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4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slide" Target="slide3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7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73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slide" Target="slide50.xm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9.png"/><Relationship Id="rId7" Type="http://schemas.openxmlformats.org/officeDocument/2006/relationships/image" Target="../media/image79.png"/><Relationship Id="rId12" Type="http://schemas.openxmlformats.org/officeDocument/2006/relationships/slide" Target="slide5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82.png"/><Relationship Id="rId5" Type="http://schemas.openxmlformats.org/officeDocument/2006/relationships/image" Target="../media/image36.png"/><Relationship Id="rId10" Type="http://schemas.openxmlformats.org/officeDocument/2006/relationships/image" Target="../media/image81.png"/><Relationship Id="rId4" Type="http://schemas.openxmlformats.org/officeDocument/2006/relationships/image" Target="../media/image2.png"/><Relationship Id="rId9" Type="http://schemas.openxmlformats.org/officeDocument/2006/relationships/image" Target="../media/image7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0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50.xml"/><Relationship Id="rId3" Type="http://schemas.openxmlformats.org/officeDocument/2006/relationships/image" Target="../media/image1.png"/><Relationship Id="rId7" Type="http://schemas.openxmlformats.org/officeDocument/2006/relationships/image" Target="../media/image8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8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50.xml"/><Relationship Id="rId3" Type="http://schemas.openxmlformats.org/officeDocument/2006/relationships/image" Target="../media/image9.png"/><Relationship Id="rId7" Type="http://schemas.openxmlformats.org/officeDocument/2006/relationships/image" Target="../media/image7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0.xml"/><Relationship Id="rId5" Type="http://schemas.openxmlformats.org/officeDocument/2006/relationships/image" Target="../media/image86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87.png"/><Relationship Id="rId4" Type="http://schemas.openxmlformats.org/officeDocument/2006/relationships/image" Target="../media/image2.png"/><Relationship Id="rId9" Type="http://schemas.openxmlformats.org/officeDocument/2006/relationships/slide" Target="slide5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5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7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50.xml"/><Relationship Id="rId3" Type="http://schemas.openxmlformats.org/officeDocument/2006/relationships/image" Target="../media/image1.png"/><Relationship Id="rId7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9.pn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1.png"/><Relationship Id="rId10" Type="http://schemas.openxmlformats.org/officeDocument/2006/relationships/slide" Target="slide50.xml"/><Relationship Id="rId4" Type="http://schemas.openxmlformats.org/officeDocument/2006/relationships/image" Target="../media/image2.png"/><Relationship Id="rId9" Type="http://schemas.openxmlformats.org/officeDocument/2006/relationships/image" Target="../media/image9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0.xml"/><Relationship Id="rId4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0.xml"/><Relationship Id="rId5" Type="http://schemas.openxmlformats.org/officeDocument/2006/relationships/image" Target="../media/image93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0.xml"/><Relationship Id="rId5" Type="http://schemas.openxmlformats.org/officeDocument/2006/relationships/image" Target="../media/image94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6" Type="http://schemas.openxmlformats.org/officeDocument/2006/relationships/slide" Target="slide50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0.xml"/><Relationship Id="rId5" Type="http://schemas.openxmlformats.org/officeDocument/2006/relationships/image" Target="../media/image99.pn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0.xml"/><Relationship Id="rId4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0.png"/><Relationship Id="rId4" Type="http://schemas.openxmlformats.org/officeDocument/2006/relationships/image" Target="../media/image2.png"/><Relationship Id="rId9" Type="http://schemas.openxmlformats.org/officeDocument/2006/relationships/slide" Target="slide5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slide" Target="slide5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peech.sri.com/projects/srilm/" TargetMode="External"/><Relationship Id="rId5" Type="http://schemas.openxmlformats.org/officeDocument/2006/relationships/image" Target="../media/image102.png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hyperlink" Target="http://googleresearch.blogspot.in/2006/08/all-our-n-gram-are-belong-to-you.html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9.png"/><Relationship Id="rId7" Type="http://schemas.openxmlformats.org/officeDocument/2006/relationships/image" Target="../media/image10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2.png"/><Relationship Id="rId9" Type="http://schemas.openxmlformats.org/officeDocument/2006/relationships/slide" Target="slide74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slide" Target="slide74.xml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7.png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slide" Target="slide74.xml"/><Relationship Id="rId5" Type="http://schemas.openxmlformats.org/officeDocument/2006/relationships/image" Target="../media/image108.png"/><Relationship Id="rId10" Type="http://schemas.openxmlformats.org/officeDocument/2006/relationships/image" Target="../media/image1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111.png"/><Relationship Id="rId4" Type="http://schemas.openxmlformats.org/officeDocument/2006/relationships/image" Target="../media/image2.png"/><Relationship Id="rId9" Type="http://schemas.openxmlformats.org/officeDocument/2006/relationships/slide" Target="slide7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.xml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6.png"/><Relationship Id="rId5" Type="http://schemas.openxmlformats.org/officeDocument/2006/relationships/image" Target="../media/image17.png"/><Relationship Id="rId10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.png"/><Relationship Id="rId7" Type="http://schemas.openxmlformats.org/officeDocument/2006/relationships/image" Target="../media/image7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2.png"/><Relationship Id="rId9" Type="http://schemas.openxmlformats.org/officeDocument/2006/relationships/slide" Target="slide74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slide" Target="slide74.xml"/><Relationship Id="rId3" Type="http://schemas.openxmlformats.org/officeDocument/2006/relationships/image" Target="../media/image2.png"/><Relationship Id="rId7" Type="http://schemas.openxmlformats.org/officeDocument/2006/relationships/image" Target="../media/image1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slide" Target="slide7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6.png"/><Relationship Id="rId18" Type="http://schemas.openxmlformats.org/officeDocument/2006/relationships/slide" Target="slide74.xml"/><Relationship Id="rId3" Type="http://schemas.openxmlformats.org/officeDocument/2006/relationships/image" Target="../media/image1.png"/><Relationship Id="rId7" Type="http://schemas.openxmlformats.org/officeDocument/2006/relationships/image" Target="../media/image117.png"/><Relationship Id="rId12" Type="http://schemas.openxmlformats.org/officeDocument/2006/relationships/image" Target="../media/image7.png"/><Relationship Id="rId17" Type="http://schemas.openxmlformats.org/officeDocument/2006/relationships/image" Target="../media/image61.png"/><Relationship Id="rId2" Type="http://schemas.openxmlformats.org/officeDocument/2006/relationships/image" Target="../media/image120.png"/><Relationship Id="rId16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5.png"/><Relationship Id="rId5" Type="http://schemas.openxmlformats.org/officeDocument/2006/relationships/image" Target="../media/image122.png"/><Relationship Id="rId15" Type="http://schemas.openxmlformats.org/officeDocument/2006/relationships/image" Target="../media/image2.png"/><Relationship Id="rId10" Type="http://schemas.openxmlformats.org/officeDocument/2006/relationships/image" Target="../media/image124.png"/><Relationship Id="rId4" Type="http://schemas.openxmlformats.org/officeDocument/2006/relationships/image" Target="../media/image121.png"/><Relationship Id="rId9" Type="http://schemas.openxmlformats.org/officeDocument/2006/relationships/image" Target="../media/image9.png"/><Relationship Id="rId14" Type="http://schemas.openxmlformats.org/officeDocument/2006/relationships/image" Target="../media/image77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slide" Target="slide74.xml"/><Relationship Id="rId3" Type="http://schemas.openxmlformats.org/officeDocument/2006/relationships/image" Target="../media/image48.png"/><Relationship Id="rId7" Type="http://schemas.openxmlformats.org/officeDocument/2006/relationships/image" Target="../media/image131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" Target="slide74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5.xml"/><Relationship Id="rId4" Type="http://schemas.openxmlformats.org/officeDocument/2006/relationships/slide" Target="slide7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4.xml"/><Relationship Id="rId5" Type="http://schemas.openxmlformats.org/officeDocument/2006/relationships/image" Target="../media/image7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903935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48347"/>
            <a:ext cx="4483735" cy="382270"/>
            <a:chOff x="87743" y="948347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28915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16215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4493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48347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92593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798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671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544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16393" y="952715"/>
            <a:ext cx="25755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Spelling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Correction:</a:t>
            </a:r>
            <a:r>
              <a:rPr sz="1400" i="1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3130" y="1485303"/>
            <a:ext cx="1042035" cy="8013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50" dirty="0">
                <a:latin typeface="Trebuchet MS"/>
                <a:cs typeface="Trebuchet MS"/>
              </a:rPr>
              <a:t> </a:t>
            </a:r>
            <a:r>
              <a:rPr sz="700" spc="45" dirty="0">
                <a:latin typeface="Trebuchet MS"/>
                <a:cs typeface="Trebuchet MS"/>
              </a:rPr>
              <a:t>IITKGP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2: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1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Spelling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Correction: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Edit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fld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5228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Dynamic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Programming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Algorithm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994" y="793902"/>
            <a:ext cx="3867150" cy="189357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Spelling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Correction: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Edit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10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7856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Table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696" y="639216"/>
            <a:ext cx="3468624" cy="17007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5562" y="2542882"/>
            <a:ext cx="1673352" cy="45262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Spelling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Correction: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Edit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7856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Table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696" y="928967"/>
            <a:ext cx="3468624" cy="164287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Spelling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Correction: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Edit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12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7011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Computing</a:t>
            </a:r>
            <a:r>
              <a:rPr spc="-20" dirty="0"/>
              <a:t> </a:t>
            </a:r>
            <a:r>
              <a:rPr spc="-15" dirty="0"/>
              <a:t>Alignments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91374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1079294"/>
            <a:ext cx="3986529" cy="11791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R="180975" algn="ctr">
              <a:lnSpc>
                <a:spcPct val="100000"/>
              </a:lnSpc>
              <a:spcBef>
                <a:spcPts val="459"/>
              </a:spcBef>
            </a:pPr>
            <a:r>
              <a:rPr sz="950" spc="20" dirty="0">
                <a:latin typeface="Trebuchet MS"/>
                <a:cs typeface="Trebuchet MS"/>
              </a:rPr>
              <a:t>Computing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edit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distance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may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not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sufficient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some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applications</a:t>
            </a:r>
            <a:endParaRPr sz="950">
              <a:latin typeface="Trebuchet MS"/>
              <a:cs typeface="Trebuchet MS"/>
            </a:endParaRPr>
          </a:p>
          <a:p>
            <a:pPr marR="198120" algn="ctr">
              <a:lnSpc>
                <a:spcPct val="100000"/>
              </a:lnSpc>
              <a:spcBef>
                <a:spcPts val="305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540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We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often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need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to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align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characters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of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two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strings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to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each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other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25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do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this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keeping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“backtrace”</a:t>
            </a:r>
            <a:endParaRPr sz="950">
              <a:latin typeface="Trebuchet MS"/>
              <a:cs typeface="Trebuchet MS"/>
            </a:endParaRPr>
          </a:p>
          <a:p>
            <a:pPr marL="38100" marR="685800">
              <a:lnSpc>
                <a:spcPct val="131100"/>
              </a:lnSpc>
              <a:spcBef>
                <a:spcPts val="160"/>
              </a:spcBef>
            </a:pPr>
            <a:r>
              <a:rPr sz="950" spc="35" dirty="0">
                <a:latin typeface="Trebuchet MS"/>
                <a:cs typeface="Trebuchet MS"/>
              </a:rPr>
              <a:t>Every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time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enter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cell,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remember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where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came</a:t>
            </a:r>
            <a:r>
              <a:rPr sz="950" spc="-15" dirty="0">
                <a:latin typeface="Trebuchet MS"/>
                <a:cs typeface="Trebuchet MS"/>
              </a:rPr>
              <a:t> from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When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reach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end,</a:t>
            </a:r>
            <a:endParaRPr sz="95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305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547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Trace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back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0" dirty="0">
                <a:latin typeface="Trebuchet MS"/>
                <a:cs typeface="Trebuchet MS"/>
              </a:rPr>
              <a:t> path </a:t>
            </a:r>
            <a:r>
              <a:rPr sz="900" spc="-30" dirty="0">
                <a:latin typeface="Trebuchet MS"/>
                <a:cs typeface="Trebuchet MS"/>
              </a:rPr>
              <a:t>from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upper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right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corner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to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read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off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0" dirty="0">
                <a:latin typeface="Trebuchet MS"/>
                <a:cs typeface="Trebuchet MS"/>
              </a:rPr>
              <a:t> alignment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578546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788579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978368"/>
            <a:ext cx="64757" cy="6475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9" name="object 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Spelling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Correction: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Edit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7856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Table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696" y="661530"/>
            <a:ext cx="3468624" cy="17007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7611" y="2560916"/>
            <a:ext cx="1487424" cy="40233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Spelling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Correction: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Edit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14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7856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Table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516" y="661530"/>
            <a:ext cx="3300984" cy="17007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7611" y="2560916"/>
            <a:ext cx="1487424" cy="40233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Spelling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Correction: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Edit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15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210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Minimum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Backtrace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656" y="947254"/>
            <a:ext cx="4093464" cy="16184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Spelling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Correction: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Edit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16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6104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Adding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Backtrace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Minimum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063" y="843178"/>
            <a:ext cx="4011929" cy="181737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Spelling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Correction: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Edit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17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4732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The</a:t>
            </a:r>
            <a:r>
              <a:rPr spc="30" dirty="0"/>
              <a:t> </a:t>
            </a:r>
            <a:r>
              <a:rPr spc="-15" dirty="0"/>
              <a:t>distance</a:t>
            </a:r>
            <a:r>
              <a:rPr spc="30" dirty="0"/>
              <a:t> </a:t>
            </a:r>
            <a:r>
              <a:rPr spc="-30" dirty="0"/>
              <a:t>matrix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363" y="1011440"/>
            <a:ext cx="1836420" cy="13944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601199" y="1022527"/>
            <a:ext cx="1772920" cy="796290"/>
            <a:chOff x="2601199" y="1022527"/>
            <a:chExt cx="1772920" cy="796290"/>
          </a:xfrm>
        </p:grpSpPr>
        <p:sp>
          <p:nvSpPr>
            <p:cNvPr id="5" name="object 5"/>
            <p:cNvSpPr/>
            <p:nvPr/>
          </p:nvSpPr>
          <p:spPr>
            <a:xfrm>
              <a:off x="2601199" y="1022527"/>
              <a:ext cx="1722120" cy="82550"/>
            </a:xfrm>
            <a:custGeom>
              <a:avLst/>
              <a:gdLst/>
              <a:ahLst/>
              <a:cxnLst/>
              <a:rect l="l" t="t" r="r" b="b"/>
              <a:pathLst>
                <a:path w="1722120" h="82550">
                  <a:moveTo>
                    <a:pt x="167082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1721624" y="82384"/>
                  </a:lnTo>
                  <a:lnTo>
                    <a:pt x="1721624" y="50800"/>
                  </a:lnTo>
                  <a:lnTo>
                    <a:pt x="1717616" y="31075"/>
                  </a:lnTo>
                  <a:lnTo>
                    <a:pt x="1706702" y="14922"/>
                  </a:lnTo>
                  <a:lnTo>
                    <a:pt x="1690549" y="4008"/>
                  </a:lnTo>
                  <a:lnTo>
                    <a:pt x="1670824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2001" y="1717192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2801" y="1704492"/>
              <a:ext cx="1670799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2826" y="1073086"/>
              <a:ext cx="50774" cy="64410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601199" y="1066939"/>
              <a:ext cx="1722120" cy="701675"/>
            </a:xfrm>
            <a:custGeom>
              <a:avLst/>
              <a:gdLst/>
              <a:ahLst/>
              <a:cxnLst/>
              <a:rect l="l" t="t" r="r" b="b"/>
              <a:pathLst>
                <a:path w="1722120" h="701675">
                  <a:moveTo>
                    <a:pt x="1721624" y="0"/>
                  </a:moveTo>
                  <a:lnTo>
                    <a:pt x="0" y="0"/>
                  </a:lnTo>
                  <a:lnTo>
                    <a:pt x="0" y="650252"/>
                  </a:lnTo>
                  <a:lnTo>
                    <a:pt x="4008" y="669977"/>
                  </a:lnTo>
                  <a:lnTo>
                    <a:pt x="14922" y="686130"/>
                  </a:lnTo>
                  <a:lnTo>
                    <a:pt x="31075" y="697044"/>
                  </a:lnTo>
                  <a:lnTo>
                    <a:pt x="50800" y="701052"/>
                  </a:lnTo>
                  <a:lnTo>
                    <a:pt x="1670824" y="701052"/>
                  </a:lnTo>
                  <a:lnTo>
                    <a:pt x="1690549" y="697044"/>
                  </a:lnTo>
                  <a:lnTo>
                    <a:pt x="1706702" y="686130"/>
                  </a:lnTo>
                  <a:lnTo>
                    <a:pt x="1717616" y="669977"/>
                  </a:lnTo>
                  <a:lnTo>
                    <a:pt x="1721624" y="650252"/>
                  </a:lnTo>
                  <a:lnTo>
                    <a:pt x="1721624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22822" y="1111173"/>
              <a:ext cx="0" cy="625475"/>
            </a:xfrm>
            <a:custGeom>
              <a:avLst/>
              <a:gdLst/>
              <a:ahLst/>
              <a:cxnLst/>
              <a:rect l="l" t="t" r="r" b="b"/>
              <a:pathLst>
                <a:path h="625475">
                  <a:moveTo>
                    <a:pt x="0" y="62506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22822" y="10984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2822" y="10857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22822" y="10730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601199" y="1919922"/>
            <a:ext cx="1772920" cy="626110"/>
            <a:chOff x="2601199" y="1919922"/>
            <a:chExt cx="1772920" cy="626110"/>
          </a:xfrm>
        </p:grpSpPr>
        <p:sp>
          <p:nvSpPr>
            <p:cNvPr id="15" name="object 15"/>
            <p:cNvSpPr/>
            <p:nvPr/>
          </p:nvSpPr>
          <p:spPr>
            <a:xfrm>
              <a:off x="2601199" y="1919922"/>
              <a:ext cx="1722120" cy="82550"/>
            </a:xfrm>
            <a:custGeom>
              <a:avLst/>
              <a:gdLst/>
              <a:ahLst/>
              <a:cxnLst/>
              <a:rect l="l" t="t" r="r" b="b"/>
              <a:pathLst>
                <a:path w="1722120" h="82550">
                  <a:moveTo>
                    <a:pt x="167082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1721624" y="82384"/>
                  </a:lnTo>
                  <a:lnTo>
                    <a:pt x="1721624" y="50800"/>
                  </a:lnTo>
                  <a:lnTo>
                    <a:pt x="1717616" y="31075"/>
                  </a:lnTo>
                  <a:lnTo>
                    <a:pt x="1706702" y="14922"/>
                  </a:lnTo>
                  <a:lnTo>
                    <a:pt x="1690549" y="4008"/>
                  </a:lnTo>
                  <a:lnTo>
                    <a:pt x="167082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2001" y="2444013"/>
              <a:ext cx="101600" cy="1016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2801" y="2431313"/>
              <a:ext cx="1670799" cy="1143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2826" y="1970481"/>
              <a:ext cx="50774" cy="47353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601199" y="1964347"/>
              <a:ext cx="1722120" cy="530860"/>
            </a:xfrm>
            <a:custGeom>
              <a:avLst/>
              <a:gdLst/>
              <a:ahLst/>
              <a:cxnLst/>
              <a:rect l="l" t="t" r="r" b="b"/>
              <a:pathLst>
                <a:path w="1722120" h="530860">
                  <a:moveTo>
                    <a:pt x="1721624" y="0"/>
                  </a:moveTo>
                  <a:lnTo>
                    <a:pt x="0" y="0"/>
                  </a:lnTo>
                  <a:lnTo>
                    <a:pt x="0" y="479666"/>
                  </a:lnTo>
                  <a:lnTo>
                    <a:pt x="4008" y="499390"/>
                  </a:lnTo>
                  <a:lnTo>
                    <a:pt x="14922" y="515543"/>
                  </a:lnTo>
                  <a:lnTo>
                    <a:pt x="31075" y="526457"/>
                  </a:lnTo>
                  <a:lnTo>
                    <a:pt x="50800" y="530466"/>
                  </a:lnTo>
                  <a:lnTo>
                    <a:pt x="1670824" y="530466"/>
                  </a:lnTo>
                  <a:lnTo>
                    <a:pt x="1690549" y="526457"/>
                  </a:lnTo>
                  <a:lnTo>
                    <a:pt x="1706702" y="515543"/>
                  </a:lnTo>
                  <a:lnTo>
                    <a:pt x="1717616" y="499390"/>
                  </a:lnTo>
                  <a:lnTo>
                    <a:pt x="1721624" y="479666"/>
                  </a:lnTo>
                  <a:lnTo>
                    <a:pt x="1721624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2822" y="2008581"/>
              <a:ext cx="0" cy="454659"/>
            </a:xfrm>
            <a:custGeom>
              <a:avLst/>
              <a:gdLst/>
              <a:ahLst/>
              <a:cxnLst/>
              <a:rect l="l" t="t" r="r" b="b"/>
              <a:pathLst>
                <a:path h="454660">
                  <a:moveTo>
                    <a:pt x="0" y="4544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2822" y="19958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2822" y="19831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22822" y="19704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639301" y="1021265"/>
            <a:ext cx="1598930" cy="143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35" dirty="0">
                <a:latin typeface="Trebuchet MS"/>
                <a:cs typeface="Trebuchet MS"/>
              </a:rPr>
              <a:t>Every </a:t>
            </a:r>
            <a:r>
              <a:rPr sz="950" spc="20" dirty="0">
                <a:latin typeface="Trebuchet MS"/>
                <a:cs typeface="Trebuchet MS"/>
              </a:rPr>
              <a:t>non-decreasing </a:t>
            </a:r>
            <a:r>
              <a:rPr sz="950" spc="-5" dirty="0">
                <a:latin typeface="Trebuchet MS"/>
                <a:cs typeface="Trebuchet MS"/>
              </a:rPr>
              <a:t>path 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 </a:t>
            </a:r>
            <a:r>
              <a:rPr sz="950" spc="-5" dirty="0">
                <a:latin typeface="Trebuchet MS"/>
                <a:cs typeface="Trebuchet MS"/>
              </a:rPr>
              <a:t>(0,0)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25" dirty="0">
                <a:latin typeface="Trebuchet MS"/>
                <a:cs typeface="Trebuchet MS"/>
              </a:rPr>
              <a:t>(M,N) 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corresponds</a:t>
            </a:r>
            <a:r>
              <a:rPr sz="950" spc="-35" dirty="0">
                <a:latin typeface="Trebuchet MS"/>
                <a:cs typeface="Trebuchet MS"/>
              </a:rPr>
              <a:t> to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alignment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two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sequences.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rebuchet MS"/>
              <a:cs typeface="Trebuchet MS"/>
            </a:endParaRPr>
          </a:p>
          <a:p>
            <a:pPr marL="12700" marR="288925">
              <a:lnSpc>
                <a:spcPct val="118900"/>
              </a:lnSpc>
            </a:pPr>
            <a:r>
              <a:rPr sz="950" spc="60" dirty="0">
                <a:latin typeface="Trebuchet MS"/>
                <a:cs typeface="Trebuchet MS"/>
              </a:rPr>
              <a:t>An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optimal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alignment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composed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15" dirty="0">
                <a:latin typeface="Trebuchet MS"/>
                <a:cs typeface="Trebuchet MS"/>
              </a:rPr>
              <a:t>optimal 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sub-alignments.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6" name="object 2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Spelling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Correction: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Edit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4465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Result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Backtrace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265" y="1197635"/>
            <a:ext cx="2569210" cy="92900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Spelling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Correction: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Edit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19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4611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Spelling</a:t>
            </a:r>
            <a:r>
              <a:rPr spc="-30" dirty="0"/>
              <a:t> </a:t>
            </a:r>
            <a:r>
              <a:rPr spc="5" dirty="0"/>
              <a:t>Correction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24051"/>
            <a:ext cx="4483735" cy="840740"/>
            <a:chOff x="87743" y="1024051"/>
            <a:chExt cx="4483735" cy="840740"/>
          </a:xfrm>
        </p:grpSpPr>
        <p:sp>
          <p:nvSpPr>
            <p:cNvPr id="4" name="object 4"/>
            <p:cNvSpPr/>
            <p:nvPr/>
          </p:nvSpPr>
          <p:spPr>
            <a:xfrm>
              <a:off x="87743" y="1024051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8771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62709"/>
              <a:ext cx="101599" cy="1015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5000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68286"/>
              <a:ext cx="50749" cy="69442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232001"/>
              <a:ext cx="4432935" cy="581660"/>
            </a:xfrm>
            <a:custGeom>
              <a:avLst/>
              <a:gdLst/>
              <a:ahLst/>
              <a:cxnLst/>
              <a:rect l="l" t="t" r="r" b="b"/>
              <a:pathLst>
                <a:path w="4432935" h="581660">
                  <a:moveTo>
                    <a:pt x="4432566" y="0"/>
                  </a:moveTo>
                  <a:lnTo>
                    <a:pt x="0" y="0"/>
                  </a:lnTo>
                  <a:lnTo>
                    <a:pt x="0" y="530707"/>
                  </a:lnTo>
                  <a:lnTo>
                    <a:pt x="4008" y="550432"/>
                  </a:lnTo>
                  <a:lnTo>
                    <a:pt x="14922" y="566585"/>
                  </a:lnTo>
                  <a:lnTo>
                    <a:pt x="31075" y="577499"/>
                  </a:lnTo>
                  <a:lnTo>
                    <a:pt x="50800" y="581507"/>
                  </a:lnTo>
                  <a:lnTo>
                    <a:pt x="4381766" y="581507"/>
                  </a:lnTo>
                  <a:lnTo>
                    <a:pt x="4401491" y="577499"/>
                  </a:lnTo>
                  <a:lnTo>
                    <a:pt x="4417644" y="566585"/>
                  </a:lnTo>
                  <a:lnTo>
                    <a:pt x="4428558" y="550432"/>
                  </a:lnTo>
                  <a:lnTo>
                    <a:pt x="4432566" y="53070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106386"/>
              <a:ext cx="0" cy="675640"/>
            </a:xfrm>
            <a:custGeom>
              <a:avLst/>
              <a:gdLst/>
              <a:ahLst/>
              <a:cxnLst/>
              <a:rect l="l" t="t" r="r" b="b"/>
              <a:pathLst>
                <a:path h="675639">
                  <a:moveTo>
                    <a:pt x="0" y="6753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0936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0809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0682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81734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491767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701800"/>
              <a:ext cx="64757" cy="6475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7743" y="1965439"/>
            <a:ext cx="4483735" cy="1076960"/>
            <a:chOff x="87743" y="1965439"/>
            <a:chExt cx="4483735" cy="1076960"/>
          </a:xfrm>
        </p:grpSpPr>
        <p:sp>
          <p:nvSpPr>
            <p:cNvPr id="18" name="object 18"/>
            <p:cNvSpPr/>
            <p:nvPr/>
          </p:nvSpPr>
          <p:spPr>
            <a:xfrm>
              <a:off x="87743" y="1965439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44" y="2129104"/>
              <a:ext cx="4432566" cy="506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44" y="2940367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927667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0311" y="2009673"/>
              <a:ext cx="50749" cy="93069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7743" y="2173376"/>
              <a:ext cx="4432935" cy="817880"/>
            </a:xfrm>
            <a:custGeom>
              <a:avLst/>
              <a:gdLst/>
              <a:ahLst/>
              <a:cxnLst/>
              <a:rect l="l" t="t" r="r" b="b"/>
              <a:pathLst>
                <a:path w="4432935" h="817880">
                  <a:moveTo>
                    <a:pt x="4432566" y="0"/>
                  </a:moveTo>
                  <a:lnTo>
                    <a:pt x="0" y="0"/>
                  </a:lnTo>
                  <a:lnTo>
                    <a:pt x="0" y="766991"/>
                  </a:lnTo>
                  <a:lnTo>
                    <a:pt x="4008" y="786715"/>
                  </a:lnTo>
                  <a:lnTo>
                    <a:pt x="14922" y="802868"/>
                  </a:lnTo>
                  <a:lnTo>
                    <a:pt x="31075" y="813782"/>
                  </a:lnTo>
                  <a:lnTo>
                    <a:pt x="50800" y="817791"/>
                  </a:lnTo>
                  <a:lnTo>
                    <a:pt x="4381766" y="817791"/>
                  </a:lnTo>
                  <a:lnTo>
                    <a:pt x="4401491" y="813782"/>
                  </a:lnTo>
                  <a:lnTo>
                    <a:pt x="4417644" y="802868"/>
                  </a:lnTo>
                  <a:lnTo>
                    <a:pt x="4428558" y="786715"/>
                  </a:lnTo>
                  <a:lnTo>
                    <a:pt x="4432566" y="76699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047760"/>
              <a:ext cx="0" cy="911860"/>
            </a:xfrm>
            <a:custGeom>
              <a:avLst/>
              <a:gdLst/>
              <a:ahLst/>
              <a:cxnLst/>
              <a:rect l="l" t="t" r="r" b="b"/>
              <a:pathLst>
                <a:path h="911860">
                  <a:moveTo>
                    <a:pt x="0" y="9116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0350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0223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20096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223109"/>
              <a:ext cx="64757" cy="6475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2433142"/>
              <a:ext cx="64757" cy="6475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643174"/>
              <a:ext cx="64757" cy="6475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853207"/>
              <a:ext cx="64757" cy="64757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25844" y="564637"/>
            <a:ext cx="2323465" cy="23939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i="1" spc="5" dirty="0">
                <a:latin typeface="Trebuchet MS"/>
                <a:cs typeface="Trebuchet MS"/>
              </a:rPr>
              <a:t>I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35" dirty="0">
                <a:latin typeface="Trebuchet MS"/>
                <a:cs typeface="Trebuchet MS"/>
              </a:rPr>
              <a:t>am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35" dirty="0">
                <a:latin typeface="Trebuchet MS"/>
                <a:cs typeface="Trebuchet MS"/>
              </a:rPr>
              <a:t>writing</a:t>
            </a:r>
            <a:r>
              <a:rPr sz="950" i="1" spc="-20" dirty="0">
                <a:latin typeface="Trebuchet MS"/>
                <a:cs typeface="Trebuchet MS"/>
              </a:rPr>
              <a:t> this </a:t>
            </a:r>
            <a:r>
              <a:rPr sz="950" i="1" spc="-10" dirty="0">
                <a:latin typeface="Trebuchet MS"/>
                <a:cs typeface="Trebuchet MS"/>
              </a:rPr>
              <a:t>email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on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behaf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80" dirty="0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user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typed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‘behaf’.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Which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are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some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close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words?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sz="950" spc="-5" dirty="0">
                <a:latin typeface="Trebuchet MS"/>
                <a:cs typeface="Trebuchet MS"/>
              </a:rPr>
              <a:t>behalf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20" dirty="0">
                <a:latin typeface="Trebuchet MS"/>
                <a:cs typeface="Trebuchet MS"/>
              </a:rPr>
              <a:t>behave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spc="-80" dirty="0">
                <a:latin typeface="Trebuchet MS"/>
                <a:cs typeface="Trebuchet MS"/>
              </a:rPr>
              <a:t>....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Isolated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error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correction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sz="950" spc="20" dirty="0">
                <a:latin typeface="Trebuchet MS"/>
                <a:cs typeface="Trebuchet MS"/>
              </a:rPr>
              <a:t>Pick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closest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‘behaf’</a:t>
            </a:r>
            <a:endParaRPr sz="950">
              <a:latin typeface="Trebuchet MS"/>
              <a:cs typeface="Trebuchet MS"/>
            </a:endParaRPr>
          </a:p>
          <a:p>
            <a:pPr marL="289560" marR="673735">
              <a:lnSpc>
                <a:spcPct val="145100"/>
              </a:lnSpc>
            </a:pPr>
            <a:r>
              <a:rPr sz="950" spc="35" dirty="0">
                <a:latin typeface="Trebuchet MS"/>
                <a:cs typeface="Trebuchet MS"/>
              </a:rPr>
              <a:t>How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-10" dirty="0">
                <a:latin typeface="Trebuchet MS"/>
                <a:cs typeface="Trebuchet MS"/>
              </a:rPr>
              <a:t>define </a:t>
            </a:r>
            <a:r>
              <a:rPr sz="950" spc="5" dirty="0">
                <a:latin typeface="Trebuchet MS"/>
                <a:cs typeface="Trebuchet MS"/>
              </a:rPr>
              <a:t>‘closest’?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Need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b="1" spc="30" dirty="0">
                <a:latin typeface="Trebuchet MS"/>
                <a:cs typeface="Trebuchet MS"/>
              </a:rPr>
              <a:t>distance</a:t>
            </a:r>
            <a:r>
              <a:rPr sz="950" b="1" spc="-35" dirty="0">
                <a:latin typeface="Trebuchet MS"/>
                <a:cs typeface="Trebuchet MS"/>
              </a:rPr>
              <a:t> </a:t>
            </a:r>
            <a:r>
              <a:rPr sz="950" b="1" spc="5" dirty="0">
                <a:latin typeface="Trebuchet MS"/>
                <a:cs typeface="Trebuchet MS"/>
              </a:rPr>
              <a:t>metric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simplest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metric: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b="1" spc="-5" dirty="0">
                <a:latin typeface="Trebuchet MS"/>
                <a:cs typeface="Trebuchet MS"/>
              </a:rPr>
              <a:t>edit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30" dirty="0">
                <a:latin typeface="Trebuchet MS"/>
                <a:cs typeface="Trebuchet MS"/>
              </a:rPr>
              <a:t>distance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4" name="object 34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Spelling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Correction: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Edit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9626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erformance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743" y="965796"/>
            <a:ext cx="4483735" cy="462915"/>
            <a:chOff x="87743" y="965796"/>
            <a:chExt cx="4483735" cy="462915"/>
          </a:xfrm>
        </p:grpSpPr>
        <p:sp>
          <p:nvSpPr>
            <p:cNvPr id="4" name="object 4"/>
            <p:cNvSpPr/>
            <p:nvPr/>
          </p:nvSpPr>
          <p:spPr>
            <a:xfrm>
              <a:off x="87743" y="965796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24750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326514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31381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10030"/>
              <a:ext cx="50749" cy="3164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169035"/>
              <a:ext cx="4432935" cy="208279"/>
            </a:xfrm>
            <a:custGeom>
              <a:avLst/>
              <a:gdLst/>
              <a:ahLst/>
              <a:cxnLst/>
              <a:rect l="l" t="t" r="r" b="b"/>
              <a:pathLst>
                <a:path w="4432935" h="208280">
                  <a:moveTo>
                    <a:pt x="4432566" y="0"/>
                  </a:moveTo>
                  <a:lnTo>
                    <a:pt x="0" y="0"/>
                  </a:lnTo>
                  <a:lnTo>
                    <a:pt x="0" y="157480"/>
                  </a:lnTo>
                  <a:lnTo>
                    <a:pt x="4008" y="177204"/>
                  </a:lnTo>
                  <a:lnTo>
                    <a:pt x="14922" y="193357"/>
                  </a:lnTo>
                  <a:lnTo>
                    <a:pt x="31075" y="204271"/>
                  </a:lnTo>
                  <a:lnTo>
                    <a:pt x="50800" y="208280"/>
                  </a:lnTo>
                  <a:lnTo>
                    <a:pt x="4381766" y="208280"/>
                  </a:lnTo>
                  <a:lnTo>
                    <a:pt x="4401491" y="204271"/>
                  </a:lnTo>
                  <a:lnTo>
                    <a:pt x="4417644" y="193357"/>
                  </a:lnTo>
                  <a:lnTo>
                    <a:pt x="4428558" y="177204"/>
                  </a:lnTo>
                  <a:lnTo>
                    <a:pt x="4432566" y="15748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048131"/>
              <a:ext cx="0" cy="297815"/>
            </a:xfrm>
            <a:custGeom>
              <a:avLst/>
              <a:gdLst/>
              <a:ahLst/>
              <a:cxnLst/>
              <a:rect l="l" t="t" r="r" b="b"/>
              <a:pathLst>
                <a:path h="297815">
                  <a:moveTo>
                    <a:pt x="0" y="2974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0354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0227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0100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5844" y="902992"/>
            <a:ext cx="402590" cy="436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400"/>
              </a:lnSpc>
              <a:spcBef>
                <a:spcPts val="100"/>
              </a:spcBef>
            </a:pPr>
            <a:r>
              <a:rPr sz="1100" spc="-50" dirty="0">
                <a:solidFill>
                  <a:srgbClr val="3333B2"/>
                </a:solidFill>
              </a:rPr>
              <a:t>Time </a:t>
            </a:r>
            <a:r>
              <a:rPr sz="1100" spc="-45" dirty="0">
                <a:solidFill>
                  <a:srgbClr val="3333B2"/>
                </a:solidFill>
              </a:rPr>
              <a:t> </a:t>
            </a:r>
            <a:r>
              <a:rPr sz="1100" spc="100" dirty="0">
                <a:solidFill>
                  <a:srgbClr val="000000"/>
                </a:solidFill>
              </a:rPr>
              <a:t>O</a:t>
            </a:r>
            <a:r>
              <a:rPr sz="1100" i="0" spc="55" dirty="0">
                <a:solidFill>
                  <a:srgbClr val="000000"/>
                </a:solidFill>
                <a:latin typeface="Microsoft Sans Serif"/>
                <a:cs typeface="Microsoft Sans Serif"/>
              </a:rPr>
              <a:t>(</a:t>
            </a:r>
            <a:r>
              <a:rPr sz="1100" spc="-70" dirty="0">
                <a:solidFill>
                  <a:srgbClr val="000000"/>
                </a:solidFill>
              </a:rPr>
              <a:t>nm</a:t>
            </a:r>
            <a:r>
              <a:rPr sz="1100" i="0" spc="55" dirty="0">
                <a:solidFill>
                  <a:srgbClr val="000000"/>
                </a:solidFill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7743" y="1529232"/>
            <a:ext cx="4483735" cy="476884"/>
            <a:chOff x="87743" y="1529232"/>
            <a:chExt cx="4483735" cy="476884"/>
          </a:xfrm>
        </p:grpSpPr>
        <p:sp>
          <p:nvSpPr>
            <p:cNvPr id="16" name="object 16"/>
            <p:cNvSpPr/>
            <p:nvPr/>
          </p:nvSpPr>
          <p:spPr>
            <a:xfrm>
              <a:off x="87743" y="152923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702257"/>
              <a:ext cx="4432566" cy="5060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904009"/>
              <a:ext cx="101599" cy="101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891309"/>
              <a:ext cx="4381715" cy="114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573466"/>
              <a:ext cx="50749" cy="33054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7743" y="1746529"/>
              <a:ext cx="4432935" cy="208279"/>
            </a:xfrm>
            <a:custGeom>
              <a:avLst/>
              <a:gdLst/>
              <a:ahLst/>
              <a:cxnLst/>
              <a:rect l="l" t="t" r="r" b="b"/>
              <a:pathLst>
                <a:path w="4432935" h="208280">
                  <a:moveTo>
                    <a:pt x="4432566" y="0"/>
                  </a:moveTo>
                  <a:lnTo>
                    <a:pt x="0" y="0"/>
                  </a:lnTo>
                  <a:lnTo>
                    <a:pt x="0" y="157479"/>
                  </a:lnTo>
                  <a:lnTo>
                    <a:pt x="4008" y="177204"/>
                  </a:lnTo>
                  <a:lnTo>
                    <a:pt x="14922" y="193357"/>
                  </a:lnTo>
                  <a:lnTo>
                    <a:pt x="31075" y="204271"/>
                  </a:lnTo>
                  <a:lnTo>
                    <a:pt x="50800" y="208279"/>
                  </a:lnTo>
                  <a:lnTo>
                    <a:pt x="4381766" y="208279"/>
                  </a:lnTo>
                  <a:lnTo>
                    <a:pt x="4401491" y="204271"/>
                  </a:lnTo>
                  <a:lnTo>
                    <a:pt x="4417644" y="193357"/>
                  </a:lnTo>
                  <a:lnTo>
                    <a:pt x="4428558" y="177204"/>
                  </a:lnTo>
                  <a:lnTo>
                    <a:pt x="4432566" y="1574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611566"/>
              <a:ext cx="0" cy="311785"/>
            </a:xfrm>
            <a:custGeom>
              <a:avLst/>
              <a:gdLst/>
              <a:ahLst/>
              <a:cxnLst/>
              <a:rect l="l" t="t" r="r" b="b"/>
              <a:pathLst>
                <a:path h="311785">
                  <a:moveTo>
                    <a:pt x="0" y="3114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59886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58616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57346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87743" y="2106739"/>
            <a:ext cx="4483735" cy="467359"/>
            <a:chOff x="87743" y="2106739"/>
            <a:chExt cx="4483735" cy="467359"/>
          </a:xfrm>
        </p:grpSpPr>
        <p:sp>
          <p:nvSpPr>
            <p:cNvPr id="27" name="object 27"/>
            <p:cNvSpPr/>
            <p:nvPr/>
          </p:nvSpPr>
          <p:spPr>
            <a:xfrm>
              <a:off x="87743" y="2106739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270404"/>
              <a:ext cx="4432566" cy="5060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472156"/>
              <a:ext cx="101599" cy="1016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459456"/>
              <a:ext cx="4381715" cy="1143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2150973"/>
              <a:ext cx="50749" cy="32118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7743" y="2314676"/>
              <a:ext cx="4432935" cy="208279"/>
            </a:xfrm>
            <a:custGeom>
              <a:avLst/>
              <a:gdLst/>
              <a:ahLst/>
              <a:cxnLst/>
              <a:rect l="l" t="t" r="r" b="b"/>
              <a:pathLst>
                <a:path w="4432935" h="208280">
                  <a:moveTo>
                    <a:pt x="4432566" y="0"/>
                  </a:moveTo>
                  <a:lnTo>
                    <a:pt x="0" y="0"/>
                  </a:lnTo>
                  <a:lnTo>
                    <a:pt x="0" y="157479"/>
                  </a:lnTo>
                  <a:lnTo>
                    <a:pt x="4008" y="177204"/>
                  </a:lnTo>
                  <a:lnTo>
                    <a:pt x="14922" y="193357"/>
                  </a:lnTo>
                  <a:lnTo>
                    <a:pt x="31075" y="204271"/>
                  </a:lnTo>
                  <a:lnTo>
                    <a:pt x="50800" y="208279"/>
                  </a:lnTo>
                  <a:lnTo>
                    <a:pt x="4381766" y="208279"/>
                  </a:lnTo>
                  <a:lnTo>
                    <a:pt x="4401491" y="204271"/>
                  </a:lnTo>
                  <a:lnTo>
                    <a:pt x="4417644" y="193357"/>
                  </a:lnTo>
                  <a:lnTo>
                    <a:pt x="4428558" y="177204"/>
                  </a:lnTo>
                  <a:lnTo>
                    <a:pt x="4432566" y="1574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0309" y="2189061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302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309" y="217636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309" y="216366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309" y="215096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25844" y="1461780"/>
            <a:ext cx="582295" cy="1022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4785">
              <a:lnSpc>
                <a:spcPct val="127899"/>
              </a:lnSpc>
              <a:spcBef>
                <a:spcPts val="100"/>
              </a:spcBef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Space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100" dirty="0">
                <a:latin typeface="Cambria"/>
                <a:cs typeface="Cambria"/>
              </a:rPr>
              <a:t>O</a:t>
            </a:r>
            <a:r>
              <a:rPr sz="1100" spc="55" dirty="0">
                <a:latin typeface="Microsoft Sans Serif"/>
                <a:cs typeface="Microsoft Sans Serif"/>
              </a:rPr>
              <a:t>(</a:t>
            </a:r>
            <a:r>
              <a:rPr sz="1100" i="1" spc="-70" dirty="0">
                <a:latin typeface="Cambria"/>
                <a:cs typeface="Cambria"/>
              </a:rPr>
              <a:t>nm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22400"/>
              </a:lnSpc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Ba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c</a:t>
            </a:r>
            <a:r>
              <a:rPr sz="1100" i="1" spc="-55" dirty="0">
                <a:solidFill>
                  <a:srgbClr val="3333B2"/>
                </a:solidFill>
                <a:latin typeface="Cambria"/>
                <a:cs typeface="Cambria"/>
              </a:rPr>
              <a:t>kt</a:t>
            </a:r>
            <a:r>
              <a:rPr sz="1100" i="1" spc="-75" dirty="0">
                <a:solidFill>
                  <a:srgbClr val="3333B2"/>
                </a:solidFill>
                <a:latin typeface="Cambria"/>
                <a:cs typeface="Cambria"/>
              </a:rPr>
              <a:t>r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ace  </a:t>
            </a:r>
            <a:r>
              <a:rPr sz="1100" i="1" spc="100" dirty="0">
                <a:latin typeface="Cambria"/>
                <a:cs typeface="Cambria"/>
              </a:rPr>
              <a:t>O</a:t>
            </a:r>
            <a:r>
              <a:rPr sz="1100" spc="55" dirty="0">
                <a:latin typeface="Microsoft Sans Serif"/>
                <a:cs typeface="Microsoft Sans Serif"/>
              </a:rPr>
              <a:t>(</a:t>
            </a:r>
            <a:r>
              <a:rPr sz="1100" i="1" spc="-45" dirty="0">
                <a:latin typeface="Cambria"/>
                <a:cs typeface="Cambria"/>
              </a:rPr>
              <a:t>n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204" dirty="0">
                <a:latin typeface="Microsoft Sans Serif"/>
                <a:cs typeface="Microsoft Sans Serif"/>
              </a:rPr>
              <a:t>+</a:t>
            </a:r>
            <a:r>
              <a:rPr sz="1100" spc="-140" dirty="0">
                <a:latin typeface="Microsoft Sans Serif"/>
                <a:cs typeface="Microsoft Sans Serif"/>
              </a:rPr>
              <a:t> </a:t>
            </a:r>
            <a:r>
              <a:rPr sz="1100" i="1" spc="-95" dirty="0">
                <a:latin typeface="Cambria"/>
                <a:cs typeface="Cambria"/>
              </a:rPr>
              <a:t>m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9" name="object 3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Spelling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Correction: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Edit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903935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48347"/>
            <a:ext cx="4483735" cy="382270"/>
            <a:chOff x="87743" y="948347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28915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16215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4493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48347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92593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798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671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544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4910" y="952715"/>
            <a:ext cx="30384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45" dirty="0">
                <a:solidFill>
                  <a:srgbClr val="FFFFFF"/>
                </a:solidFill>
                <a:latin typeface="Cambria"/>
                <a:cs typeface="Cambria"/>
              </a:rPr>
              <a:t>Weighted</a:t>
            </a:r>
            <a:r>
              <a:rPr sz="1400" i="1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sz="1400" i="1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Distance,</a:t>
            </a:r>
            <a:r>
              <a:rPr sz="1400" i="1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Other</a:t>
            </a:r>
            <a:r>
              <a:rPr sz="1400" i="1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variations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3130" y="1485303"/>
            <a:ext cx="1042035" cy="8013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50" dirty="0">
                <a:latin typeface="Trebuchet MS"/>
                <a:cs typeface="Trebuchet MS"/>
              </a:rPr>
              <a:t> </a:t>
            </a:r>
            <a:r>
              <a:rPr sz="700" spc="45" dirty="0">
                <a:latin typeface="Trebuchet MS"/>
                <a:cs typeface="Trebuchet MS"/>
              </a:rPr>
              <a:t>IITKGP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2: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2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63611" y="3339672"/>
            <a:ext cx="12814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Weighted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Edit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Distance,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Other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739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45" dirty="0">
                <a:solidFill>
                  <a:srgbClr val="FFFFFF"/>
                </a:solidFill>
                <a:latin typeface="Cambria"/>
                <a:cs typeface="Cambria"/>
              </a:rPr>
              <a:t>Weighted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743" y="1426667"/>
            <a:ext cx="4483735" cy="455930"/>
            <a:chOff x="87743" y="1426667"/>
            <a:chExt cx="4483735" cy="455930"/>
          </a:xfrm>
        </p:grpSpPr>
        <p:sp>
          <p:nvSpPr>
            <p:cNvPr id="4" name="object 4"/>
            <p:cNvSpPr/>
            <p:nvPr/>
          </p:nvSpPr>
          <p:spPr>
            <a:xfrm>
              <a:off x="87743" y="142666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599679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80857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68157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470901"/>
              <a:ext cx="50749" cy="30995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643964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509001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4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4963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4836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4709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693697"/>
              <a:ext cx="64757" cy="6475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5844" y="1352020"/>
            <a:ext cx="2725420" cy="44704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Why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add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weights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computation?</a:t>
            </a:r>
            <a:endParaRPr sz="1100" dirty="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sz="950" spc="70" dirty="0">
                <a:latin typeface="Trebuchet MS"/>
                <a:cs typeface="Trebuchet MS"/>
              </a:rPr>
              <a:t>Some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letters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likely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mistyped.</a:t>
            </a:r>
            <a:endParaRPr sz="950" dirty="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7" name="object 1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63611" y="3339672"/>
            <a:ext cx="12814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Weighted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Edit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Distance,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Other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7387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Confusion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Matrix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Spelling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Errors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723" y="618693"/>
            <a:ext cx="3909974" cy="23701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63611" y="3339672"/>
            <a:ext cx="12814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Weighted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Edit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Distance,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Other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2871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Keyboard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Design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168" y="981506"/>
            <a:ext cx="3831335" cy="147828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63611" y="3339672"/>
            <a:ext cx="12814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Weighted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Edit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Distance,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Other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4834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45" dirty="0">
                <a:solidFill>
                  <a:srgbClr val="FFFFFF"/>
                </a:solidFill>
                <a:latin typeface="Cambria"/>
                <a:cs typeface="Cambria"/>
              </a:rPr>
              <a:t>Weighted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Minimum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074" y="627646"/>
            <a:ext cx="4072890" cy="225551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63611" y="3339672"/>
            <a:ext cx="12814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Weighted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Edit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Distance,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Other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3331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How</a:t>
            </a:r>
            <a:r>
              <a:rPr spc="40" dirty="0"/>
              <a:t> </a:t>
            </a:r>
            <a:r>
              <a:rPr spc="-40" dirty="0"/>
              <a:t>to</a:t>
            </a:r>
            <a:r>
              <a:rPr spc="45" dirty="0"/>
              <a:t> </a:t>
            </a:r>
            <a:r>
              <a:rPr spc="-15" dirty="0"/>
              <a:t>modify</a:t>
            </a:r>
            <a:r>
              <a:rPr spc="45" dirty="0"/>
              <a:t> </a:t>
            </a:r>
            <a:r>
              <a:rPr spc="-40" dirty="0"/>
              <a:t>the</a:t>
            </a:r>
            <a:r>
              <a:rPr spc="45" dirty="0"/>
              <a:t> </a:t>
            </a:r>
            <a:r>
              <a:rPr spc="-25" dirty="0"/>
              <a:t>algorithm</a:t>
            </a:r>
            <a:r>
              <a:rPr spc="45" dirty="0"/>
              <a:t> </a:t>
            </a:r>
            <a:r>
              <a:rPr spc="-40" dirty="0"/>
              <a:t>with</a:t>
            </a:r>
            <a:r>
              <a:rPr spc="45" dirty="0"/>
              <a:t> </a:t>
            </a:r>
            <a:r>
              <a:rPr dirty="0"/>
              <a:t>transpose?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670179"/>
            <a:ext cx="4483735" cy="648970"/>
            <a:chOff x="87743" y="670179"/>
            <a:chExt cx="4483735" cy="648970"/>
          </a:xfrm>
        </p:grpSpPr>
        <p:sp>
          <p:nvSpPr>
            <p:cNvPr id="4" name="object 4"/>
            <p:cNvSpPr/>
            <p:nvPr/>
          </p:nvSpPr>
          <p:spPr>
            <a:xfrm>
              <a:off x="87743" y="670179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38479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21707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20437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14413"/>
              <a:ext cx="50749" cy="50266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882764"/>
              <a:ext cx="4432935" cy="385445"/>
            </a:xfrm>
            <a:custGeom>
              <a:avLst/>
              <a:gdLst/>
              <a:ahLst/>
              <a:cxnLst/>
              <a:rect l="l" t="t" r="r" b="b"/>
              <a:pathLst>
                <a:path w="4432935" h="385444">
                  <a:moveTo>
                    <a:pt x="4432566" y="0"/>
                  </a:moveTo>
                  <a:lnTo>
                    <a:pt x="0" y="0"/>
                  </a:lnTo>
                  <a:lnTo>
                    <a:pt x="0" y="334314"/>
                  </a:lnTo>
                  <a:lnTo>
                    <a:pt x="4008" y="354039"/>
                  </a:lnTo>
                  <a:lnTo>
                    <a:pt x="14922" y="370192"/>
                  </a:lnTo>
                  <a:lnTo>
                    <a:pt x="31075" y="381106"/>
                  </a:lnTo>
                  <a:lnTo>
                    <a:pt x="50800" y="385114"/>
                  </a:lnTo>
                  <a:lnTo>
                    <a:pt x="4381766" y="385114"/>
                  </a:lnTo>
                  <a:lnTo>
                    <a:pt x="4401491" y="381106"/>
                  </a:lnTo>
                  <a:lnTo>
                    <a:pt x="4417644" y="370192"/>
                  </a:lnTo>
                  <a:lnTo>
                    <a:pt x="4428558" y="354039"/>
                  </a:lnTo>
                  <a:lnTo>
                    <a:pt x="4432566" y="33431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752513"/>
              <a:ext cx="0" cy="483870"/>
            </a:xfrm>
            <a:custGeom>
              <a:avLst/>
              <a:gdLst/>
              <a:ahLst/>
              <a:cxnLst/>
              <a:rect l="l" t="t" r="r" b="b"/>
              <a:pathLst>
                <a:path h="483869">
                  <a:moveTo>
                    <a:pt x="0" y="48361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398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271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144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944689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154722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419796"/>
            <a:ext cx="4483735" cy="1597660"/>
            <a:chOff x="87743" y="1419796"/>
            <a:chExt cx="4483735" cy="1597660"/>
          </a:xfrm>
        </p:grpSpPr>
        <p:sp>
          <p:nvSpPr>
            <p:cNvPr id="17" name="object 17"/>
            <p:cNvSpPr/>
            <p:nvPr/>
          </p:nvSpPr>
          <p:spPr>
            <a:xfrm>
              <a:off x="87743" y="141979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1592821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915589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902889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464030"/>
              <a:ext cx="50749" cy="145155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1637080"/>
              <a:ext cx="4432935" cy="1329690"/>
            </a:xfrm>
            <a:custGeom>
              <a:avLst/>
              <a:gdLst/>
              <a:ahLst/>
              <a:cxnLst/>
              <a:rect l="l" t="t" r="r" b="b"/>
              <a:pathLst>
                <a:path w="4432935" h="1329689">
                  <a:moveTo>
                    <a:pt x="4432566" y="0"/>
                  </a:moveTo>
                  <a:lnTo>
                    <a:pt x="0" y="0"/>
                  </a:lnTo>
                  <a:lnTo>
                    <a:pt x="0" y="1278509"/>
                  </a:lnTo>
                  <a:lnTo>
                    <a:pt x="4008" y="1298233"/>
                  </a:lnTo>
                  <a:lnTo>
                    <a:pt x="14922" y="1314386"/>
                  </a:lnTo>
                  <a:lnTo>
                    <a:pt x="31075" y="1325300"/>
                  </a:lnTo>
                  <a:lnTo>
                    <a:pt x="50800" y="1329309"/>
                  </a:lnTo>
                  <a:lnTo>
                    <a:pt x="4381766" y="1329309"/>
                  </a:lnTo>
                  <a:lnTo>
                    <a:pt x="4401491" y="1325300"/>
                  </a:lnTo>
                  <a:lnTo>
                    <a:pt x="4417644" y="1314386"/>
                  </a:lnTo>
                  <a:lnTo>
                    <a:pt x="4428558" y="1298233"/>
                  </a:lnTo>
                  <a:lnTo>
                    <a:pt x="4432566" y="127850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502117"/>
              <a:ext cx="0" cy="1432560"/>
            </a:xfrm>
            <a:custGeom>
              <a:avLst/>
              <a:gdLst/>
              <a:ahLst/>
              <a:cxnLst/>
              <a:rect l="l" t="t" r="r" b="b"/>
              <a:pathLst>
                <a:path h="1432560">
                  <a:moveTo>
                    <a:pt x="0" y="143252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4894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4767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4640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121346" y="1897888"/>
            <a:ext cx="148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35" dirty="0">
                <a:latin typeface="Lucida Sans Unicode"/>
                <a:cs typeface="Lucida Sans Unicode"/>
              </a:rPr>
              <a:t>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21346" y="1981009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5" dirty="0">
                <a:latin typeface="Lucida Sans Unicode"/>
                <a:cs typeface="Lucida Sans Unicode"/>
              </a:rPr>
              <a:t>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21346" y="2022576"/>
            <a:ext cx="148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35" dirty="0">
                <a:latin typeface="Lucida Sans Unicode"/>
                <a:cs typeface="Lucida Sans Unicode"/>
              </a:rPr>
              <a:t>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21346" y="2521343"/>
            <a:ext cx="148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35" dirty="0">
                <a:latin typeface="Lucida Sans Unicode"/>
                <a:cs typeface="Lucida Sans Unicode"/>
              </a:rPr>
              <a:t>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95946" y="2604465"/>
            <a:ext cx="1993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620" dirty="0">
                <a:latin typeface="Lucida Sans Unicode"/>
                <a:cs typeface="Lucida Sans Unicode"/>
              </a:rPr>
              <a:t></a:t>
            </a:r>
            <a:r>
              <a:rPr sz="1650" spc="-930" baseline="-17676" dirty="0">
                <a:latin typeface="Lucida Sans Unicode"/>
                <a:cs typeface="Lucida Sans Unicode"/>
              </a:rPr>
              <a:t></a:t>
            </a:r>
            <a:endParaRPr sz="1650" baseline="-17676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744" y="598015"/>
            <a:ext cx="2951480" cy="12649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Transpose</a:t>
            </a:r>
            <a:endParaRPr sz="1100">
              <a:latin typeface="Cambria"/>
              <a:cs typeface="Cambria"/>
            </a:endParaRPr>
          </a:p>
          <a:p>
            <a:pPr marL="327660">
              <a:lnSpc>
                <a:spcPct val="100000"/>
              </a:lnSpc>
              <a:spcBef>
                <a:spcPts val="370"/>
              </a:spcBef>
            </a:pPr>
            <a:r>
              <a:rPr sz="1100" i="1" spc="-50" dirty="0">
                <a:latin typeface="Cambria"/>
                <a:cs typeface="Cambria"/>
              </a:rPr>
              <a:t>t</a:t>
            </a:r>
            <a:r>
              <a:rPr sz="1100" i="1" spc="-75" dirty="0">
                <a:latin typeface="Cambria"/>
                <a:cs typeface="Cambria"/>
              </a:rPr>
              <a:t>r</a:t>
            </a:r>
            <a:r>
              <a:rPr sz="1100" i="1" spc="-20" dirty="0">
                <a:latin typeface="Cambria"/>
                <a:cs typeface="Cambria"/>
              </a:rPr>
              <a:t>anspose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0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27660">
              <a:lnSpc>
                <a:spcPct val="100000"/>
              </a:lnSpc>
              <a:spcBef>
                <a:spcPts val="480"/>
              </a:spcBef>
            </a:pPr>
            <a:r>
              <a:rPr sz="950" spc="40" dirty="0">
                <a:latin typeface="Trebuchet MS"/>
                <a:cs typeface="Trebuchet MS"/>
              </a:rPr>
              <a:t>Also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known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metathesis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Modification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dynamic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programmic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algorithm</a:t>
            </a:r>
            <a:endParaRPr sz="1100">
              <a:latin typeface="Cambria"/>
              <a:cs typeface="Cambria"/>
            </a:endParaRPr>
          </a:p>
          <a:p>
            <a:pPr marL="1045844">
              <a:lnSpc>
                <a:spcPct val="100000"/>
              </a:lnSpc>
              <a:spcBef>
                <a:spcPts val="810"/>
              </a:spcBef>
              <a:tabLst>
                <a:tab pos="2278380" algn="l"/>
              </a:tabLst>
            </a:pPr>
            <a:r>
              <a:rPr sz="1650" spc="-547" baseline="-25252" dirty="0">
                <a:latin typeface="Lucida Sans Unicode"/>
                <a:cs typeface="Lucida Sans Unicode"/>
              </a:rPr>
              <a:t></a:t>
            </a:r>
            <a:r>
              <a:rPr sz="1650" spc="-547" baseline="58080" dirty="0">
                <a:latin typeface="Lucida Sans Unicode"/>
                <a:cs typeface="Lucida Sans Unicode"/>
              </a:rPr>
              <a:t></a:t>
            </a:r>
            <a:r>
              <a:rPr sz="1650" spc="-547" baseline="10101" dirty="0">
                <a:latin typeface="Lucida Sans Unicode"/>
                <a:cs typeface="Lucida Sans Unicode"/>
              </a:rPr>
              <a:t></a:t>
            </a:r>
            <a:r>
              <a:rPr sz="1100" i="1" spc="-365" dirty="0">
                <a:latin typeface="Cambria"/>
                <a:cs typeface="Cambria"/>
              </a:rPr>
              <a:t>D</a:t>
            </a:r>
            <a:r>
              <a:rPr sz="1100" spc="-365" dirty="0">
                <a:latin typeface="Lucida Sans Unicode"/>
                <a:cs typeface="Lucida Sans Unicode"/>
              </a:rPr>
              <a:t>(</a:t>
            </a:r>
            <a:r>
              <a:rPr sz="1100" i="1" spc="-365" dirty="0">
                <a:latin typeface="Cambria"/>
                <a:cs typeface="Cambria"/>
              </a:rPr>
              <a:t>i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Times New Roman"/>
                <a:cs typeface="Times New Roman"/>
              </a:rPr>
              <a:t>1</a:t>
            </a:r>
            <a:r>
              <a:rPr sz="1100" i="1" spc="-5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35" dirty="0">
                <a:latin typeface="Cambria"/>
                <a:cs typeface="Cambria"/>
              </a:rPr>
              <a:t>j</a:t>
            </a:r>
            <a:r>
              <a:rPr sz="1100" spc="35" dirty="0">
                <a:latin typeface="Lucida Sans Unicode"/>
                <a:cs typeface="Lucida Sans Unicode"/>
              </a:rPr>
              <a:t>)</a:t>
            </a:r>
            <a:r>
              <a:rPr sz="1100" spc="-19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	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deletion</a:t>
            </a:r>
            <a:r>
              <a:rPr sz="1100" spc="-1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44371" y="1877568"/>
            <a:ext cx="17354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22045" algn="l"/>
              </a:tabLst>
            </a:pPr>
            <a:r>
              <a:rPr sz="1100" i="1" spc="10" dirty="0">
                <a:latin typeface="Cambria"/>
                <a:cs typeface="Cambria"/>
              </a:rPr>
              <a:t>D</a:t>
            </a:r>
            <a:r>
              <a:rPr sz="1100" spc="10" dirty="0">
                <a:latin typeface="Lucida Sans Unicode"/>
                <a:cs typeface="Lucida Sans Unicode"/>
              </a:rPr>
              <a:t>(</a:t>
            </a:r>
            <a:r>
              <a:rPr sz="1100" i="1" spc="10" dirty="0">
                <a:latin typeface="Cambria"/>
                <a:cs typeface="Cambria"/>
              </a:rPr>
              <a:t>i</a:t>
            </a:r>
            <a:r>
              <a:rPr sz="1100" i="1" spc="10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10" dirty="0">
                <a:latin typeface="Cambria"/>
                <a:cs typeface="Cambria"/>
              </a:rPr>
              <a:t>j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1</a:t>
            </a:r>
            <a:r>
              <a:rPr sz="1100" spc="30" dirty="0">
                <a:latin typeface="Lucida Sans Unicode"/>
                <a:cs typeface="Lucida Sans Unicode"/>
              </a:rPr>
              <a:t>)</a:t>
            </a:r>
            <a:r>
              <a:rPr sz="1100" spc="-19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	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insertion</a:t>
            </a:r>
            <a:r>
              <a:rPr sz="1100" spc="-1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1655" y="2181898"/>
            <a:ext cx="1755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64869" algn="l"/>
              </a:tabLst>
            </a:pPr>
            <a:r>
              <a:rPr sz="1100" i="1" spc="75" dirty="0">
                <a:latin typeface="Cambria"/>
                <a:cs typeface="Cambria"/>
              </a:rPr>
              <a:t>D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spc="-45" dirty="0">
                <a:latin typeface="Lucida Sans Unicode"/>
                <a:cs typeface="Lucida Sans Unicode"/>
              </a:rPr>
              <a:t>][</a:t>
            </a:r>
            <a:r>
              <a:rPr sz="1100" i="1" spc="10" dirty="0">
                <a:latin typeface="Cambria"/>
                <a:cs typeface="Cambria"/>
              </a:rPr>
              <a:t>j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45" dirty="0">
                <a:latin typeface="Cambria"/>
                <a:cs typeface="Cambria"/>
              </a:rPr>
              <a:t>min</a:t>
            </a:r>
            <a:r>
              <a:rPr sz="1100" i="1" dirty="0">
                <a:latin typeface="Cambria"/>
                <a:cs typeface="Cambria"/>
              </a:rPr>
              <a:t>	</a:t>
            </a:r>
            <a:r>
              <a:rPr sz="1100" i="1" spc="75" dirty="0">
                <a:latin typeface="Cambria"/>
                <a:cs typeface="Cambria"/>
              </a:rPr>
              <a:t>D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10" dirty="0">
                <a:latin typeface="Cambria"/>
                <a:cs typeface="Cambria"/>
              </a:rPr>
              <a:t>j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spc="15" dirty="0">
                <a:latin typeface="Lucida Sans Unicode"/>
                <a:cs typeface="Lucida Sans Unicode"/>
              </a:rPr>
              <a:t>)+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53970" y="1944916"/>
            <a:ext cx="137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20" dirty="0">
                <a:latin typeface="Lucida Sans Unicode"/>
                <a:cs typeface="Lucida Sans Unicode"/>
              </a:rPr>
              <a:t>(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65501" y="2085314"/>
            <a:ext cx="17087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spc="715" dirty="0">
                <a:latin typeface="Times New Roman"/>
                <a:cs typeface="Times New Roman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if</a:t>
            </a:r>
            <a:r>
              <a:rPr sz="1100" i="1" spc="-70" dirty="0">
                <a:latin typeface="Cambria"/>
                <a:cs typeface="Cambria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spc="-10" dirty="0">
                <a:latin typeface="Lucida Sans Unicode"/>
                <a:cs typeface="Lucida Sans Unicode"/>
              </a:rPr>
              <a:t>[</a:t>
            </a:r>
            <a:r>
              <a:rPr sz="1100" i="1" spc="-10" dirty="0">
                <a:latin typeface="Cambria"/>
                <a:cs typeface="Cambria"/>
              </a:rPr>
              <a:t>i</a:t>
            </a:r>
            <a:r>
              <a:rPr sz="1100" spc="-10" dirty="0">
                <a:latin typeface="Lucida Sans Unicode"/>
                <a:cs typeface="Lucida Sans Unicode"/>
              </a:rPr>
              <a:t>]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/=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-45" dirty="0">
                <a:latin typeface="Cambria"/>
                <a:cs typeface="Cambria"/>
              </a:rPr>
              <a:t>y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i="1" spc="-45" dirty="0">
                <a:latin typeface="Cambria"/>
                <a:cs typeface="Cambria"/>
              </a:rPr>
              <a:t>j</a:t>
            </a:r>
            <a:r>
              <a:rPr sz="1100" spc="-45" dirty="0">
                <a:latin typeface="Lucida Sans Unicode"/>
                <a:cs typeface="Lucida Sans Unicode"/>
              </a:rPr>
              <a:t>])(</a:t>
            </a:r>
            <a:r>
              <a:rPr sz="1100" i="1" spc="-45" dirty="0">
                <a:latin typeface="Cambria"/>
                <a:cs typeface="Cambria"/>
              </a:rPr>
              <a:t>substitution</a:t>
            </a:r>
            <a:r>
              <a:rPr sz="1100" spc="-4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65501" y="2291803"/>
            <a:ext cx="7581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Times New Roman"/>
                <a:cs typeface="Times New Roman"/>
              </a:rPr>
              <a:t>0</a:t>
            </a:r>
            <a:r>
              <a:rPr sz="1100" spc="630" dirty="0">
                <a:latin typeface="Times New Roman"/>
                <a:cs typeface="Times New Roman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otherwise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44371" y="2499550"/>
            <a:ext cx="101091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75" dirty="0">
                <a:latin typeface="Cambria"/>
                <a:cs typeface="Cambria"/>
              </a:rPr>
              <a:t>D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10" dirty="0">
                <a:latin typeface="Cambria"/>
                <a:cs typeface="Cambria"/>
              </a:rPr>
              <a:t>j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53970" y="2499550"/>
            <a:ext cx="18472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i="1" spc="10" dirty="0">
                <a:latin typeface="Cambria"/>
                <a:cs typeface="Cambria"/>
              </a:rPr>
              <a:t>j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y</a:t>
            </a:r>
            <a:r>
              <a:rPr sz="1100" spc="-45" dirty="0">
                <a:latin typeface="Lucida Sans Unicode"/>
                <a:cs typeface="Lucida Sans Unicode"/>
              </a:rPr>
              <a:t>[</a:t>
            </a:r>
            <a:r>
              <a:rPr sz="1100" i="1" spc="10" dirty="0">
                <a:latin typeface="Cambria"/>
                <a:cs typeface="Cambria"/>
              </a:rPr>
              <a:t>j</a:t>
            </a:r>
            <a:r>
              <a:rPr sz="1100" spc="-45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53970" y="2706039"/>
            <a:ext cx="8623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50" dirty="0">
                <a:latin typeface="Cambria"/>
                <a:cs typeface="Cambria"/>
              </a:rPr>
              <a:t>t</a:t>
            </a:r>
            <a:r>
              <a:rPr sz="1100" i="1" spc="-75" dirty="0">
                <a:latin typeface="Cambria"/>
                <a:cs typeface="Cambria"/>
              </a:rPr>
              <a:t>r</a:t>
            </a:r>
            <a:r>
              <a:rPr sz="1100" i="1" spc="-25" dirty="0">
                <a:latin typeface="Cambria"/>
                <a:cs typeface="Cambria"/>
              </a:rPr>
              <a:t>ansposition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42" name="object 42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1663598" y="3339672"/>
            <a:ext cx="12814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Weighted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Edit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Distance,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Other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42767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How</a:t>
            </a:r>
            <a:r>
              <a:rPr spc="45" dirty="0"/>
              <a:t> </a:t>
            </a:r>
            <a:r>
              <a:rPr spc="-40" dirty="0"/>
              <a:t>to</a:t>
            </a:r>
            <a:r>
              <a:rPr spc="50" dirty="0"/>
              <a:t> </a:t>
            </a:r>
            <a:r>
              <a:rPr spc="-30" dirty="0"/>
              <a:t>find</a:t>
            </a:r>
            <a:r>
              <a:rPr spc="50" dirty="0"/>
              <a:t> </a:t>
            </a:r>
            <a:r>
              <a:rPr spc="-10" dirty="0"/>
              <a:t>dictionary</a:t>
            </a:r>
            <a:r>
              <a:rPr spc="50" dirty="0"/>
              <a:t> </a:t>
            </a:r>
            <a:r>
              <a:rPr spc="-15" dirty="0"/>
              <a:t>entries</a:t>
            </a:r>
            <a:r>
              <a:rPr spc="50" dirty="0"/>
              <a:t> </a:t>
            </a:r>
            <a:r>
              <a:rPr spc="-40" dirty="0"/>
              <a:t>with</a:t>
            </a:r>
            <a:r>
              <a:rPr spc="50" dirty="0"/>
              <a:t> </a:t>
            </a:r>
            <a:r>
              <a:rPr spc="-15" dirty="0"/>
              <a:t>smallest</a:t>
            </a:r>
            <a:r>
              <a:rPr spc="50" dirty="0"/>
              <a:t> </a:t>
            </a:r>
            <a:r>
              <a:rPr spc="-25" dirty="0"/>
              <a:t>edit</a:t>
            </a:r>
            <a:r>
              <a:rPr spc="50" dirty="0"/>
              <a:t> </a:t>
            </a:r>
            <a:r>
              <a:rPr spc="5" dirty="0"/>
              <a:t>distance?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608330"/>
            <a:ext cx="4483735" cy="593725"/>
            <a:chOff x="87743" y="608330"/>
            <a:chExt cx="4483735" cy="593725"/>
          </a:xfrm>
        </p:grpSpPr>
        <p:sp>
          <p:nvSpPr>
            <p:cNvPr id="4" name="object 4"/>
            <p:cNvSpPr/>
            <p:nvPr/>
          </p:nvSpPr>
          <p:spPr>
            <a:xfrm>
              <a:off x="87743" y="608330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29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771995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10042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08772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652564"/>
              <a:ext cx="50749" cy="44786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816279"/>
              <a:ext cx="4432935" cy="335280"/>
            </a:xfrm>
            <a:custGeom>
              <a:avLst/>
              <a:gdLst/>
              <a:ahLst/>
              <a:cxnLst/>
              <a:rect l="l" t="t" r="r" b="b"/>
              <a:pathLst>
                <a:path w="4432935" h="335280">
                  <a:moveTo>
                    <a:pt x="4432566" y="0"/>
                  </a:moveTo>
                  <a:lnTo>
                    <a:pt x="0" y="0"/>
                  </a:lnTo>
                  <a:lnTo>
                    <a:pt x="0" y="284149"/>
                  </a:lnTo>
                  <a:lnTo>
                    <a:pt x="4008" y="303874"/>
                  </a:lnTo>
                  <a:lnTo>
                    <a:pt x="14922" y="320027"/>
                  </a:lnTo>
                  <a:lnTo>
                    <a:pt x="31075" y="330941"/>
                  </a:lnTo>
                  <a:lnTo>
                    <a:pt x="50800" y="334949"/>
                  </a:lnTo>
                  <a:lnTo>
                    <a:pt x="4381766" y="334949"/>
                  </a:lnTo>
                  <a:lnTo>
                    <a:pt x="4401491" y="330941"/>
                  </a:lnTo>
                  <a:lnTo>
                    <a:pt x="4417644" y="320027"/>
                  </a:lnTo>
                  <a:lnTo>
                    <a:pt x="4428558" y="303874"/>
                  </a:lnTo>
                  <a:lnTo>
                    <a:pt x="4432566" y="28414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690664"/>
              <a:ext cx="0" cy="429259"/>
            </a:xfrm>
            <a:custGeom>
              <a:avLst/>
              <a:gdLst/>
              <a:ahLst/>
              <a:cxnLst/>
              <a:rect l="l" t="t" r="r" b="b"/>
              <a:pathLst>
                <a:path h="429259">
                  <a:moveTo>
                    <a:pt x="0" y="42881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6779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6652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6525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87743" y="1303147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5844" y="544069"/>
            <a:ext cx="3913504" cy="93154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Naïve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Method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135"/>
              </a:spcBef>
            </a:pPr>
            <a:r>
              <a:rPr sz="950" spc="20" dirty="0">
                <a:latin typeface="Trebuchet MS"/>
                <a:cs typeface="Trebuchet MS"/>
              </a:rPr>
              <a:t>Compute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edit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ditance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query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term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0" dirty="0">
                <a:latin typeface="Trebuchet MS"/>
                <a:cs typeface="Trebuchet MS"/>
              </a:rPr>
              <a:t> dictionary </a:t>
            </a:r>
            <a:r>
              <a:rPr sz="950" spc="-20" dirty="0">
                <a:latin typeface="Trebuchet MS"/>
                <a:cs typeface="Trebuchet MS"/>
              </a:rPr>
              <a:t>term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95" dirty="0">
                <a:latin typeface="Trebuchet MS"/>
                <a:cs typeface="Trebuchet MS"/>
              </a:rPr>
              <a:t>–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exhaustive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search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i="1" spc="15" dirty="0">
                <a:solidFill>
                  <a:srgbClr val="FF0000"/>
                </a:solidFill>
                <a:latin typeface="Cambria"/>
                <a:cs typeface="Cambria"/>
              </a:rPr>
              <a:t>Can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be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made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Cambria"/>
                <a:cs typeface="Cambria"/>
              </a:rPr>
              <a:t>efficient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Cambria"/>
                <a:cs typeface="Cambria"/>
              </a:rPr>
              <a:t>if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FF0000"/>
                </a:solidFill>
                <a:latin typeface="Cambria"/>
                <a:cs typeface="Cambria"/>
              </a:rPr>
              <a:t>we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do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it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over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Cambria"/>
                <a:cs typeface="Cambria"/>
              </a:rPr>
              <a:t>trie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structure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7743" y="1347381"/>
            <a:ext cx="4483735" cy="294005"/>
            <a:chOff x="87743" y="1347381"/>
            <a:chExt cx="4483735" cy="29400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476171"/>
              <a:ext cx="4483315" cy="16480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347381"/>
              <a:ext cx="50749" cy="19199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7743" y="1520444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309" y="1385481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3727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3600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3473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68995" y="1767357"/>
            <a:ext cx="1270000" cy="1190625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6" name="object 2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663598" y="3339672"/>
            <a:ext cx="12814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Weighted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Edit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Distance,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Other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42767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How</a:t>
            </a:r>
            <a:r>
              <a:rPr spc="45" dirty="0"/>
              <a:t> </a:t>
            </a:r>
            <a:r>
              <a:rPr spc="-40" dirty="0"/>
              <a:t>to</a:t>
            </a:r>
            <a:r>
              <a:rPr spc="50" dirty="0"/>
              <a:t> </a:t>
            </a:r>
            <a:r>
              <a:rPr spc="-30" dirty="0"/>
              <a:t>find</a:t>
            </a:r>
            <a:r>
              <a:rPr spc="50" dirty="0"/>
              <a:t> </a:t>
            </a:r>
            <a:r>
              <a:rPr spc="-10" dirty="0"/>
              <a:t>dictionary</a:t>
            </a:r>
            <a:r>
              <a:rPr spc="50" dirty="0"/>
              <a:t> </a:t>
            </a:r>
            <a:r>
              <a:rPr spc="-15" dirty="0"/>
              <a:t>entries</a:t>
            </a:r>
            <a:r>
              <a:rPr spc="50" dirty="0"/>
              <a:t> </a:t>
            </a:r>
            <a:r>
              <a:rPr spc="-40" dirty="0"/>
              <a:t>with</a:t>
            </a:r>
            <a:r>
              <a:rPr spc="50" dirty="0"/>
              <a:t> </a:t>
            </a:r>
            <a:r>
              <a:rPr spc="-15" dirty="0"/>
              <a:t>smallest</a:t>
            </a:r>
            <a:r>
              <a:rPr spc="50" dirty="0"/>
              <a:t> </a:t>
            </a:r>
            <a:r>
              <a:rPr spc="-25" dirty="0"/>
              <a:t>edit</a:t>
            </a:r>
            <a:r>
              <a:rPr spc="50" dirty="0"/>
              <a:t> </a:t>
            </a:r>
            <a:r>
              <a:rPr spc="5" dirty="0"/>
              <a:t>distance?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14285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121747"/>
            <a:ext cx="4062729" cy="1134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81940">
              <a:lnSpc>
                <a:spcPct val="118900"/>
              </a:lnSpc>
              <a:spcBef>
                <a:spcPts val="90"/>
              </a:spcBef>
            </a:pPr>
            <a:r>
              <a:rPr sz="950" spc="15" dirty="0">
                <a:latin typeface="Trebuchet MS"/>
                <a:cs typeface="Trebuchet MS"/>
              </a:rPr>
              <a:t>Generate </a:t>
            </a:r>
            <a:r>
              <a:rPr sz="950" spc="-30" dirty="0">
                <a:latin typeface="Trebuchet MS"/>
                <a:cs typeface="Trebuchet MS"/>
              </a:rPr>
              <a:t>all </a:t>
            </a:r>
            <a:r>
              <a:rPr sz="950" spc="20" dirty="0">
                <a:latin typeface="Trebuchet MS"/>
                <a:cs typeface="Trebuchet MS"/>
              </a:rPr>
              <a:t>possible </a:t>
            </a:r>
            <a:r>
              <a:rPr sz="950" spc="5" dirty="0">
                <a:latin typeface="Trebuchet MS"/>
                <a:cs typeface="Trebuchet MS"/>
              </a:rPr>
              <a:t>terms </a:t>
            </a:r>
            <a:r>
              <a:rPr sz="950" spc="-35" dirty="0">
                <a:latin typeface="Trebuchet MS"/>
                <a:cs typeface="Trebuchet MS"/>
              </a:rPr>
              <a:t>with </a:t>
            </a:r>
            <a:r>
              <a:rPr sz="950" spc="35" dirty="0">
                <a:latin typeface="Trebuchet MS"/>
                <a:cs typeface="Trebuchet MS"/>
              </a:rPr>
              <a:t>an </a:t>
            </a:r>
            <a:r>
              <a:rPr sz="950" spc="-30" dirty="0">
                <a:latin typeface="Trebuchet MS"/>
                <a:cs typeface="Trebuchet MS"/>
              </a:rPr>
              <a:t>edit </a:t>
            </a:r>
            <a:r>
              <a:rPr sz="950" spc="10" dirty="0">
                <a:latin typeface="Trebuchet MS"/>
                <a:cs typeface="Trebuchet MS"/>
              </a:rPr>
              <a:t>distance </a:t>
            </a:r>
            <a:r>
              <a:rPr sz="950" spc="65" dirty="0">
                <a:latin typeface="Trebuchet MS"/>
                <a:cs typeface="Trebuchet MS"/>
              </a:rPr>
              <a:t>&lt;=2 </a:t>
            </a:r>
            <a:r>
              <a:rPr sz="950" spc="-15" dirty="0">
                <a:latin typeface="Trebuchet MS"/>
                <a:cs typeface="Trebuchet MS"/>
              </a:rPr>
              <a:t>(deletion </a:t>
            </a:r>
            <a:r>
              <a:rPr sz="950" spc="75" dirty="0">
                <a:latin typeface="Trebuchet MS"/>
                <a:cs typeface="Trebuchet MS"/>
              </a:rPr>
              <a:t>+ </a:t>
            </a:r>
            <a:r>
              <a:rPr sz="950" spc="8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transpose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+</a:t>
            </a:r>
            <a:r>
              <a:rPr sz="950" spc="-10" dirty="0">
                <a:latin typeface="Trebuchet MS"/>
                <a:cs typeface="Trebuchet MS"/>
              </a:rPr>
              <a:t> substitution </a:t>
            </a:r>
            <a:r>
              <a:rPr sz="950" spc="75" dirty="0">
                <a:latin typeface="Trebuchet MS"/>
                <a:cs typeface="Trebuchet MS"/>
              </a:rPr>
              <a:t>+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insertion)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query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term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search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them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dictionary.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  <a:spcBef>
                <a:spcPts val="300"/>
              </a:spcBef>
            </a:pPr>
            <a:r>
              <a:rPr sz="950" spc="2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length</a:t>
            </a:r>
            <a:r>
              <a:rPr sz="950" spc="-15" dirty="0">
                <a:latin typeface="Trebuchet MS"/>
                <a:cs typeface="Trebuchet MS"/>
              </a:rPr>
              <a:t> 9, </a:t>
            </a:r>
            <a:r>
              <a:rPr sz="950" dirty="0">
                <a:latin typeface="Trebuchet MS"/>
                <a:cs typeface="Trebuchet MS"/>
              </a:rPr>
              <a:t>alphabet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size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36,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will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lead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114,324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terms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search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spc="2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Chinese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alphabet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size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70,000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(Unicode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Han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Characters)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768475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150579"/>
            <a:ext cx="64757" cy="6475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8" name="object 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63611" y="3339672"/>
            <a:ext cx="12814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Weighted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Edit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Distance,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Other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42767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How</a:t>
            </a:r>
            <a:r>
              <a:rPr spc="45" dirty="0"/>
              <a:t> </a:t>
            </a:r>
            <a:r>
              <a:rPr spc="-40" dirty="0"/>
              <a:t>to</a:t>
            </a:r>
            <a:r>
              <a:rPr spc="50" dirty="0"/>
              <a:t> </a:t>
            </a:r>
            <a:r>
              <a:rPr spc="-30" dirty="0"/>
              <a:t>find</a:t>
            </a:r>
            <a:r>
              <a:rPr spc="50" dirty="0"/>
              <a:t> </a:t>
            </a:r>
            <a:r>
              <a:rPr spc="-10" dirty="0"/>
              <a:t>dictionary</a:t>
            </a:r>
            <a:r>
              <a:rPr spc="50" dirty="0"/>
              <a:t> </a:t>
            </a:r>
            <a:r>
              <a:rPr spc="-15" dirty="0"/>
              <a:t>entries</a:t>
            </a:r>
            <a:r>
              <a:rPr spc="50" dirty="0"/>
              <a:t> </a:t>
            </a:r>
            <a:r>
              <a:rPr spc="-40" dirty="0"/>
              <a:t>with</a:t>
            </a:r>
            <a:r>
              <a:rPr spc="50" dirty="0"/>
              <a:t> </a:t>
            </a:r>
            <a:r>
              <a:rPr spc="-15" dirty="0"/>
              <a:t>smallest</a:t>
            </a:r>
            <a:r>
              <a:rPr spc="50" dirty="0"/>
              <a:t> </a:t>
            </a:r>
            <a:r>
              <a:rPr spc="-25" dirty="0"/>
              <a:t>edit</a:t>
            </a:r>
            <a:r>
              <a:rPr spc="50" dirty="0"/>
              <a:t> </a:t>
            </a:r>
            <a:r>
              <a:rPr spc="5" dirty="0"/>
              <a:t>distance?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852932"/>
            <a:ext cx="4483735" cy="1012825"/>
            <a:chOff x="87743" y="852932"/>
            <a:chExt cx="4483735" cy="1012825"/>
          </a:xfrm>
        </p:grpSpPr>
        <p:sp>
          <p:nvSpPr>
            <p:cNvPr id="4" name="object 4"/>
            <p:cNvSpPr/>
            <p:nvPr/>
          </p:nvSpPr>
          <p:spPr>
            <a:xfrm>
              <a:off x="87743" y="85293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2595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63534"/>
              <a:ext cx="101599" cy="1015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5083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97178"/>
              <a:ext cx="50749" cy="86635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70229"/>
              <a:ext cx="4432935" cy="744220"/>
            </a:xfrm>
            <a:custGeom>
              <a:avLst/>
              <a:gdLst/>
              <a:ahLst/>
              <a:cxnLst/>
              <a:rect l="l" t="t" r="r" b="b"/>
              <a:pathLst>
                <a:path w="4432935" h="744219">
                  <a:moveTo>
                    <a:pt x="4432566" y="0"/>
                  </a:moveTo>
                  <a:lnTo>
                    <a:pt x="0" y="0"/>
                  </a:lnTo>
                  <a:lnTo>
                    <a:pt x="0" y="693305"/>
                  </a:lnTo>
                  <a:lnTo>
                    <a:pt x="4008" y="713030"/>
                  </a:lnTo>
                  <a:lnTo>
                    <a:pt x="14922" y="729183"/>
                  </a:lnTo>
                  <a:lnTo>
                    <a:pt x="31075" y="740097"/>
                  </a:lnTo>
                  <a:lnTo>
                    <a:pt x="50800" y="744105"/>
                  </a:lnTo>
                  <a:lnTo>
                    <a:pt x="4381766" y="744105"/>
                  </a:lnTo>
                  <a:lnTo>
                    <a:pt x="4401491" y="740097"/>
                  </a:lnTo>
                  <a:lnTo>
                    <a:pt x="4417644" y="729183"/>
                  </a:lnTo>
                  <a:lnTo>
                    <a:pt x="4428558" y="713030"/>
                  </a:lnTo>
                  <a:lnTo>
                    <a:pt x="4432566" y="69330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35266"/>
              <a:ext cx="0" cy="847725"/>
            </a:xfrm>
            <a:custGeom>
              <a:avLst/>
              <a:gdLst/>
              <a:ahLst/>
              <a:cxnLst/>
              <a:rect l="l" t="t" r="r" b="b"/>
              <a:pathLst>
                <a:path h="847725">
                  <a:moveTo>
                    <a:pt x="0" y="84731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225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098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971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122184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504302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966252"/>
            <a:ext cx="4483735" cy="338455"/>
            <a:chOff x="87743" y="1966252"/>
            <a:chExt cx="4483735" cy="338455"/>
          </a:xfrm>
        </p:grpSpPr>
        <p:sp>
          <p:nvSpPr>
            <p:cNvPr id="17" name="object 17"/>
            <p:cNvSpPr/>
            <p:nvPr/>
          </p:nvSpPr>
          <p:spPr>
            <a:xfrm>
              <a:off x="87743" y="196625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2139277"/>
              <a:ext cx="4483315" cy="16480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2010499"/>
              <a:ext cx="50749" cy="19198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2183549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2048586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20358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20231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0104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87743" y="2405215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25844" y="795474"/>
            <a:ext cx="4258310" cy="17824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Symmetric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Delete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Spelling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Correction</a:t>
            </a:r>
            <a:endParaRPr sz="1100" dirty="0">
              <a:latin typeface="Cambria"/>
              <a:cs typeface="Cambria"/>
            </a:endParaRPr>
          </a:p>
          <a:p>
            <a:pPr marL="289560" marR="5080">
              <a:lnSpc>
                <a:spcPct val="113999"/>
              </a:lnSpc>
              <a:spcBef>
                <a:spcPts val="105"/>
              </a:spcBef>
            </a:pPr>
            <a:r>
              <a:rPr sz="950" spc="15" dirty="0">
                <a:latin typeface="Trebuchet MS"/>
                <a:cs typeface="Trebuchet MS"/>
              </a:rPr>
              <a:t>Generate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terms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edit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distance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 </a:t>
            </a:r>
            <a:r>
              <a:rPr sz="950" spc="-5" dirty="0">
                <a:latin typeface="Trebuchet MS"/>
                <a:cs typeface="Trebuchet MS"/>
              </a:rPr>
              <a:t>(deletes)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dictionary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term </a:t>
            </a:r>
            <a:r>
              <a:rPr sz="950" spc="-25" dirty="0">
                <a:latin typeface="Trebuchet MS"/>
                <a:cs typeface="Trebuchet MS"/>
              </a:rPr>
              <a:t>(offline)</a:t>
            </a:r>
            <a:endParaRPr sz="950" dirty="0">
              <a:latin typeface="Trebuchet MS"/>
              <a:cs typeface="Trebuchet MS"/>
            </a:endParaRPr>
          </a:p>
          <a:p>
            <a:pPr marL="289560" marR="19050">
              <a:lnSpc>
                <a:spcPct val="113999"/>
              </a:lnSpc>
              <a:spcBef>
                <a:spcPts val="180"/>
              </a:spcBef>
            </a:pPr>
            <a:r>
              <a:rPr sz="950" spc="15" dirty="0">
                <a:latin typeface="Trebuchet MS"/>
                <a:cs typeface="Trebuchet MS"/>
              </a:rPr>
              <a:t>Generate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terms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edit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distance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≤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(deletes)</a:t>
            </a:r>
            <a:r>
              <a:rPr sz="950" spc="-15" dirty="0">
                <a:latin typeface="Trebuchet MS"/>
                <a:cs typeface="Trebuchet MS"/>
              </a:rPr>
              <a:t> from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input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terms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search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spc="-10" dirty="0">
                <a:latin typeface="Trebuchet MS"/>
                <a:cs typeface="Trebuchet MS"/>
              </a:rPr>
              <a:t>dictionary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Number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deletes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within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edit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distance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Lucida Sans Unicode"/>
                <a:cs typeface="Lucida Sans Unicode"/>
              </a:rPr>
              <a:t>≤</a:t>
            </a:r>
            <a:r>
              <a:rPr sz="1100" spc="-10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for</a:t>
            </a:r>
            <a:r>
              <a:rPr sz="1100" i="1" spc="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FF0000"/>
                </a:solidFill>
                <a:latin typeface="Cambria"/>
                <a:cs typeface="Cambria"/>
              </a:rPr>
              <a:t>word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length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9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Cambria"/>
                <a:cs typeface="Cambria"/>
              </a:rPr>
              <a:t>will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be</a:t>
            </a:r>
            <a:r>
              <a:rPr sz="1100" i="1" spc="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45</a:t>
            </a:r>
            <a:endParaRPr sz="11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100" i="1" spc="1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further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Cambria"/>
                <a:cs typeface="Cambria"/>
              </a:rPr>
              <a:t>check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required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remove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100" i="1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Cambria"/>
                <a:cs typeface="Cambria"/>
              </a:rPr>
              <a:t>false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positives</a:t>
            </a:r>
            <a:endParaRPr sz="1100" dirty="0">
              <a:latin typeface="Cambria"/>
              <a:cs typeface="Cambr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7743" y="2449449"/>
            <a:ext cx="4483735" cy="294005"/>
            <a:chOff x="87743" y="2449449"/>
            <a:chExt cx="4483735" cy="294005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2578227"/>
              <a:ext cx="4483315" cy="16482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2449449"/>
              <a:ext cx="50749" cy="19199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7743" y="2622512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0309" y="2487549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0309" y="24748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0309" y="24621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309" y="24494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6" name="object 3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663598" y="3339672"/>
            <a:ext cx="12814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Weighted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Edit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Distance,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Other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0229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Edit </a:t>
            </a:r>
            <a:r>
              <a:rPr spc="5" dirty="0"/>
              <a:t>Distance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06855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1176345"/>
            <a:ext cx="2700655" cy="9626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45100"/>
              </a:lnSpc>
              <a:spcBef>
                <a:spcPts val="90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minimum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edit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distance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two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strings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minimum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number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editing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operations</a:t>
            </a:r>
            <a:endParaRPr sz="950" dirty="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605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427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Insertion</a:t>
            </a:r>
            <a:endParaRPr sz="900" dirty="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114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41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Deletion</a:t>
            </a:r>
            <a:endParaRPr sz="900" dirty="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114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450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Substitution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516888"/>
            <a:ext cx="64757" cy="6475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Spelling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Correction: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Edit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4611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Spelling</a:t>
            </a:r>
            <a:r>
              <a:rPr spc="-30" dirty="0"/>
              <a:t> </a:t>
            </a:r>
            <a:r>
              <a:rPr spc="5" dirty="0"/>
              <a:t>Correction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129512"/>
            <a:ext cx="4483735" cy="431165"/>
            <a:chOff x="87743" y="1129512"/>
            <a:chExt cx="4483735" cy="431165"/>
          </a:xfrm>
        </p:grpSpPr>
        <p:sp>
          <p:nvSpPr>
            <p:cNvPr id="4" name="object 4"/>
            <p:cNvSpPr/>
            <p:nvPr/>
          </p:nvSpPr>
          <p:spPr>
            <a:xfrm>
              <a:off x="87743" y="112951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0253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58887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46187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73746"/>
              <a:ext cx="50749" cy="28514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346809"/>
              <a:ext cx="4432935" cy="163195"/>
            </a:xfrm>
            <a:custGeom>
              <a:avLst/>
              <a:gdLst/>
              <a:ahLst/>
              <a:cxnLst/>
              <a:rect l="l" t="t" r="r" b="b"/>
              <a:pathLst>
                <a:path w="4432935" h="163194">
                  <a:moveTo>
                    <a:pt x="4432566" y="0"/>
                  </a:moveTo>
                  <a:lnTo>
                    <a:pt x="0" y="0"/>
                  </a:lnTo>
                  <a:lnTo>
                    <a:pt x="0" y="112077"/>
                  </a:lnTo>
                  <a:lnTo>
                    <a:pt x="4008" y="131802"/>
                  </a:lnTo>
                  <a:lnTo>
                    <a:pt x="14922" y="147954"/>
                  </a:lnTo>
                  <a:lnTo>
                    <a:pt x="31075" y="158869"/>
                  </a:lnTo>
                  <a:lnTo>
                    <a:pt x="50800" y="162877"/>
                  </a:lnTo>
                  <a:lnTo>
                    <a:pt x="4381766" y="162877"/>
                  </a:lnTo>
                  <a:lnTo>
                    <a:pt x="4401491" y="158869"/>
                  </a:lnTo>
                  <a:lnTo>
                    <a:pt x="4417644" y="147954"/>
                  </a:lnTo>
                  <a:lnTo>
                    <a:pt x="4428558" y="131802"/>
                  </a:lnTo>
                  <a:lnTo>
                    <a:pt x="4432566" y="11207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211846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h="266700">
                  <a:moveTo>
                    <a:pt x="0" y="26609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991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864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1737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96542"/>
              <a:ext cx="64757" cy="64757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7743" y="1661617"/>
            <a:ext cx="4483735" cy="666750"/>
            <a:chOff x="87743" y="1661617"/>
            <a:chExt cx="4483735" cy="666750"/>
          </a:xfrm>
        </p:grpSpPr>
        <p:sp>
          <p:nvSpPr>
            <p:cNvPr id="16" name="object 16"/>
            <p:cNvSpPr/>
            <p:nvPr/>
          </p:nvSpPr>
          <p:spPr>
            <a:xfrm>
              <a:off x="87743" y="166161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1834629"/>
              <a:ext cx="4432566" cy="5060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226576"/>
              <a:ext cx="101599" cy="101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13876"/>
              <a:ext cx="4381715" cy="114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705851"/>
              <a:ext cx="50749" cy="52072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7743" y="1878901"/>
              <a:ext cx="4432935" cy="398780"/>
            </a:xfrm>
            <a:custGeom>
              <a:avLst/>
              <a:gdLst/>
              <a:ahLst/>
              <a:cxnLst/>
              <a:rect l="l" t="t" r="r" b="b"/>
              <a:pathLst>
                <a:path w="4432935" h="398780">
                  <a:moveTo>
                    <a:pt x="4432566" y="0"/>
                  </a:moveTo>
                  <a:lnTo>
                    <a:pt x="0" y="0"/>
                  </a:lnTo>
                  <a:lnTo>
                    <a:pt x="0" y="347675"/>
                  </a:lnTo>
                  <a:lnTo>
                    <a:pt x="4008" y="367399"/>
                  </a:lnTo>
                  <a:lnTo>
                    <a:pt x="14922" y="383552"/>
                  </a:lnTo>
                  <a:lnTo>
                    <a:pt x="31075" y="394466"/>
                  </a:lnTo>
                  <a:lnTo>
                    <a:pt x="50800" y="398475"/>
                  </a:lnTo>
                  <a:lnTo>
                    <a:pt x="4381766" y="398475"/>
                  </a:lnTo>
                  <a:lnTo>
                    <a:pt x="4401491" y="394466"/>
                  </a:lnTo>
                  <a:lnTo>
                    <a:pt x="4417644" y="383552"/>
                  </a:lnTo>
                  <a:lnTo>
                    <a:pt x="4428558" y="367399"/>
                  </a:lnTo>
                  <a:lnTo>
                    <a:pt x="4432566" y="34767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743938"/>
              <a:ext cx="0" cy="502284"/>
            </a:xfrm>
            <a:custGeom>
              <a:avLst/>
              <a:gdLst/>
              <a:ahLst/>
              <a:cxnLst/>
              <a:rect l="l" t="t" r="r" b="b"/>
              <a:pathLst>
                <a:path h="502285">
                  <a:moveTo>
                    <a:pt x="0" y="50168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7312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7185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7058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1927898"/>
              <a:ext cx="64757" cy="6475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2137930"/>
              <a:ext cx="64757" cy="64757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25844" y="1074264"/>
            <a:ext cx="3733165" cy="11715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Types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spelling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errors:</a:t>
            </a:r>
            <a:r>
              <a:rPr sz="1100" i="1" spc="9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Non-word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Errors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270"/>
              </a:spcBef>
            </a:pPr>
            <a:r>
              <a:rPr sz="950" spc="5" dirty="0">
                <a:latin typeface="Trebuchet MS"/>
                <a:cs typeface="Trebuchet MS"/>
              </a:rPr>
              <a:t>behaf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behalf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100" i="1" spc="-40" dirty="0">
                <a:solidFill>
                  <a:srgbClr val="007F00"/>
                </a:solidFill>
                <a:latin typeface="Cambria"/>
                <a:cs typeface="Cambria"/>
              </a:rPr>
              <a:t>Types</a:t>
            </a:r>
            <a:r>
              <a:rPr sz="1100" i="1" spc="3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007F00"/>
                </a:solidFill>
                <a:latin typeface="Cambria"/>
                <a:cs typeface="Cambria"/>
              </a:rPr>
              <a:t>of</a:t>
            </a:r>
            <a:r>
              <a:rPr sz="1100" i="1" spc="3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007F00"/>
                </a:solidFill>
                <a:latin typeface="Cambria"/>
                <a:cs typeface="Cambria"/>
              </a:rPr>
              <a:t>spelling</a:t>
            </a:r>
            <a:r>
              <a:rPr sz="1100" i="1" spc="3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007F00"/>
                </a:solidFill>
                <a:latin typeface="Cambria"/>
                <a:cs typeface="Cambria"/>
              </a:rPr>
              <a:t>errors:</a:t>
            </a:r>
            <a:r>
              <a:rPr sz="1100" i="1" spc="10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007F00"/>
                </a:solidFill>
                <a:latin typeface="Cambria"/>
                <a:cs typeface="Cambria"/>
              </a:rPr>
              <a:t>Real-word</a:t>
            </a:r>
            <a:r>
              <a:rPr sz="1100" i="1" spc="3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007F00"/>
                </a:solidFill>
                <a:latin typeface="Cambria"/>
                <a:cs typeface="Cambria"/>
              </a:rPr>
              <a:t>Errors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265"/>
              </a:spcBef>
            </a:pPr>
            <a:r>
              <a:rPr sz="950" b="1" spc="-45" dirty="0">
                <a:latin typeface="Trebuchet MS"/>
                <a:cs typeface="Trebuchet MS"/>
              </a:rPr>
              <a:t>T</a:t>
            </a:r>
            <a:r>
              <a:rPr sz="950" b="1" spc="35" dirty="0">
                <a:latin typeface="Trebuchet MS"/>
                <a:cs typeface="Trebuchet MS"/>
              </a:rPr>
              <a:t>ypographical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-20" dirty="0">
                <a:latin typeface="Trebuchet MS"/>
                <a:cs typeface="Trebuchet MS"/>
              </a:rPr>
              <a:t>er</a:t>
            </a:r>
            <a:r>
              <a:rPr sz="950" b="1" spc="-35" dirty="0">
                <a:latin typeface="Trebuchet MS"/>
                <a:cs typeface="Trebuchet MS"/>
              </a:rPr>
              <a:t>r</a:t>
            </a:r>
            <a:r>
              <a:rPr sz="950" b="1" spc="20" dirty="0">
                <a:latin typeface="Trebuchet MS"/>
                <a:cs typeface="Trebuchet MS"/>
              </a:rPr>
              <a:t>o</a:t>
            </a:r>
            <a:r>
              <a:rPr sz="950" b="1" dirty="0">
                <a:latin typeface="Trebuchet MS"/>
                <a:cs typeface="Trebuchet MS"/>
              </a:rPr>
              <a:t>r</a:t>
            </a:r>
            <a:r>
              <a:rPr sz="950" b="1" spc="55" dirty="0">
                <a:latin typeface="Trebuchet MS"/>
                <a:cs typeface="Trebuchet MS"/>
              </a:rPr>
              <a:t>s:</a:t>
            </a:r>
            <a:r>
              <a:rPr sz="950" b="1" spc="5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three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there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950" b="1" spc="35" dirty="0">
                <a:latin typeface="Trebuchet MS"/>
                <a:cs typeface="Trebuchet MS"/>
              </a:rPr>
              <a:t>Cognitive</a:t>
            </a:r>
            <a:r>
              <a:rPr sz="950" b="1" spc="-20" dirty="0">
                <a:latin typeface="Trebuchet MS"/>
                <a:cs typeface="Trebuchet MS"/>
              </a:rPr>
              <a:t> </a:t>
            </a:r>
            <a:r>
              <a:rPr sz="950" b="1" spc="15" dirty="0">
                <a:latin typeface="Trebuchet MS"/>
                <a:cs typeface="Trebuchet MS"/>
              </a:rPr>
              <a:t>errors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35" dirty="0">
                <a:latin typeface="Trebuchet MS"/>
                <a:cs typeface="Trebuchet MS"/>
              </a:rPr>
              <a:t>(homophones):</a:t>
            </a:r>
            <a:r>
              <a:rPr sz="950" b="1" spc="5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piece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peace,</a:t>
            </a:r>
            <a:r>
              <a:rPr sz="950" spc="-15" dirty="0">
                <a:latin typeface="Trebuchet MS"/>
                <a:cs typeface="Trebuchet MS"/>
              </a:rPr>
              <a:t> too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two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0" name="object 3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663598" y="3339672"/>
            <a:ext cx="12814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Weighted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Edit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Distance,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Other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8713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Non-word</a:t>
            </a:r>
            <a:r>
              <a:rPr spc="15" dirty="0"/>
              <a:t> </a:t>
            </a:r>
            <a:r>
              <a:rPr dirty="0"/>
              <a:t>spelling</a:t>
            </a:r>
            <a:r>
              <a:rPr spc="15" dirty="0"/>
              <a:t> </a:t>
            </a:r>
            <a:r>
              <a:rPr spc="-15" dirty="0"/>
              <a:t>errors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913295"/>
            <a:ext cx="4483735" cy="664845"/>
            <a:chOff x="87743" y="913295"/>
            <a:chExt cx="4483735" cy="664845"/>
          </a:xfrm>
        </p:grpSpPr>
        <p:sp>
          <p:nvSpPr>
            <p:cNvPr id="4" name="object 4"/>
            <p:cNvSpPr/>
            <p:nvPr/>
          </p:nvSpPr>
          <p:spPr>
            <a:xfrm>
              <a:off x="87743" y="91329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86320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76146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63446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57529"/>
              <a:ext cx="50749" cy="51861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130592"/>
              <a:ext cx="4432935" cy="396875"/>
            </a:xfrm>
            <a:custGeom>
              <a:avLst/>
              <a:gdLst/>
              <a:ahLst/>
              <a:cxnLst/>
              <a:rect l="l" t="t" r="r" b="b"/>
              <a:pathLst>
                <a:path w="4432935" h="396875">
                  <a:moveTo>
                    <a:pt x="4432566" y="0"/>
                  </a:moveTo>
                  <a:lnTo>
                    <a:pt x="0" y="0"/>
                  </a:lnTo>
                  <a:lnTo>
                    <a:pt x="0" y="345554"/>
                  </a:lnTo>
                  <a:lnTo>
                    <a:pt x="4008" y="365278"/>
                  </a:lnTo>
                  <a:lnTo>
                    <a:pt x="14922" y="381431"/>
                  </a:lnTo>
                  <a:lnTo>
                    <a:pt x="31075" y="392345"/>
                  </a:lnTo>
                  <a:lnTo>
                    <a:pt x="50800" y="396354"/>
                  </a:lnTo>
                  <a:lnTo>
                    <a:pt x="4381766" y="396354"/>
                  </a:lnTo>
                  <a:lnTo>
                    <a:pt x="4401491" y="392345"/>
                  </a:lnTo>
                  <a:lnTo>
                    <a:pt x="4417644" y="381431"/>
                  </a:lnTo>
                  <a:lnTo>
                    <a:pt x="4428558" y="365278"/>
                  </a:lnTo>
                  <a:lnTo>
                    <a:pt x="4432566" y="34555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95629"/>
              <a:ext cx="0" cy="499745"/>
            </a:xfrm>
            <a:custGeom>
              <a:avLst/>
              <a:gdLst/>
              <a:ahLst/>
              <a:cxnLst/>
              <a:rect l="l" t="t" r="r" b="b"/>
              <a:pathLst>
                <a:path h="499744">
                  <a:moveTo>
                    <a:pt x="0" y="49956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829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702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575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177455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87487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678876"/>
            <a:ext cx="4483735" cy="974090"/>
            <a:chOff x="87743" y="1678876"/>
            <a:chExt cx="4483735" cy="974090"/>
          </a:xfrm>
        </p:grpSpPr>
        <p:sp>
          <p:nvSpPr>
            <p:cNvPr id="17" name="object 17"/>
            <p:cNvSpPr/>
            <p:nvPr/>
          </p:nvSpPr>
          <p:spPr>
            <a:xfrm>
              <a:off x="87743" y="167887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851888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550909"/>
              <a:ext cx="101599" cy="1015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538209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723110"/>
              <a:ext cx="50749" cy="82779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1896173"/>
              <a:ext cx="4432935" cy="706120"/>
            </a:xfrm>
            <a:custGeom>
              <a:avLst/>
              <a:gdLst/>
              <a:ahLst/>
              <a:cxnLst/>
              <a:rect l="l" t="t" r="r" b="b"/>
              <a:pathLst>
                <a:path w="4432935" h="706119">
                  <a:moveTo>
                    <a:pt x="4432566" y="0"/>
                  </a:moveTo>
                  <a:lnTo>
                    <a:pt x="0" y="0"/>
                  </a:lnTo>
                  <a:lnTo>
                    <a:pt x="0" y="654735"/>
                  </a:lnTo>
                  <a:lnTo>
                    <a:pt x="4008" y="674460"/>
                  </a:lnTo>
                  <a:lnTo>
                    <a:pt x="14922" y="690613"/>
                  </a:lnTo>
                  <a:lnTo>
                    <a:pt x="31075" y="701527"/>
                  </a:lnTo>
                  <a:lnTo>
                    <a:pt x="50800" y="705535"/>
                  </a:lnTo>
                  <a:lnTo>
                    <a:pt x="4381766" y="705535"/>
                  </a:lnTo>
                  <a:lnTo>
                    <a:pt x="4401491" y="701527"/>
                  </a:lnTo>
                  <a:lnTo>
                    <a:pt x="4417644" y="690613"/>
                  </a:lnTo>
                  <a:lnTo>
                    <a:pt x="4428558" y="674460"/>
                  </a:lnTo>
                  <a:lnTo>
                    <a:pt x="4432566" y="6547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761197"/>
              <a:ext cx="0" cy="808990"/>
            </a:xfrm>
            <a:custGeom>
              <a:avLst/>
              <a:gdLst/>
              <a:ahLst/>
              <a:cxnLst/>
              <a:rect l="l" t="t" r="r" b="b"/>
              <a:pathLst>
                <a:path h="808989">
                  <a:moveTo>
                    <a:pt x="0" y="8087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7485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7358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7231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1945906"/>
              <a:ext cx="64757" cy="647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135695"/>
              <a:ext cx="64757" cy="64757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13144" y="841864"/>
            <a:ext cx="3961765" cy="172593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0"/>
              </a:spcBef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Non-word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spelling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error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detection</a:t>
            </a:r>
            <a:endParaRPr sz="1100" dirty="0">
              <a:latin typeface="Cambria"/>
              <a:cs typeface="Cambria"/>
            </a:endParaRPr>
          </a:p>
          <a:p>
            <a:pPr marL="302260" marR="1522730">
              <a:lnSpc>
                <a:spcPts val="1650"/>
              </a:lnSpc>
              <a:spcBef>
                <a:spcPts val="30"/>
              </a:spcBef>
            </a:pPr>
            <a:r>
              <a:rPr sz="950" spc="40" dirty="0">
                <a:latin typeface="Trebuchet MS"/>
                <a:cs typeface="Trebuchet MS"/>
              </a:rPr>
              <a:t>Any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not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dictionary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5" dirty="0">
                <a:latin typeface="Trebuchet MS"/>
                <a:cs typeface="Trebuchet MS"/>
              </a:rPr>
              <a:t> error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larger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dictionary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better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Non-word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spelling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error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correction</a:t>
            </a:r>
            <a:endParaRPr sz="1100" dirty="0">
              <a:latin typeface="Cambria"/>
              <a:cs typeface="Cambria"/>
            </a:endParaRPr>
          </a:p>
          <a:p>
            <a:pPr marL="302260" marR="43180">
              <a:lnSpc>
                <a:spcPct val="131100"/>
              </a:lnSpc>
              <a:spcBef>
                <a:spcPts val="65"/>
              </a:spcBef>
            </a:pPr>
            <a:r>
              <a:rPr sz="950" spc="15" dirty="0">
                <a:latin typeface="Trebuchet MS"/>
                <a:cs typeface="Trebuchet MS"/>
              </a:rPr>
              <a:t>Generate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candidates: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real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similar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error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Choose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best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one:</a:t>
            </a:r>
          </a:p>
          <a:p>
            <a:pPr marL="441959">
              <a:lnSpc>
                <a:spcPct val="100000"/>
              </a:lnSpc>
              <a:spcBef>
                <a:spcPts val="305"/>
              </a:spcBef>
            </a:pPr>
            <a:r>
              <a:rPr sz="900" spc="502" baseline="13888" dirty="0">
                <a:solidFill>
                  <a:srgbClr val="D6D6EF"/>
                </a:solidFill>
                <a:latin typeface="Lucida Sans Unicode"/>
                <a:cs typeface="Lucida Sans Unicode"/>
              </a:rPr>
              <a:t>)  </a:t>
            </a:r>
            <a:r>
              <a:rPr sz="900" spc="-37" baseline="13888" dirty="0">
                <a:solidFill>
                  <a:srgbClr val="D6D6EF"/>
                </a:solidFill>
                <a:latin typeface="Lucida Sans Unicode"/>
                <a:cs typeface="Lucida Sans Unicode"/>
              </a:rPr>
              <a:t> </a:t>
            </a:r>
            <a:r>
              <a:rPr sz="900" spc="35" dirty="0">
                <a:latin typeface="Trebuchet MS"/>
                <a:cs typeface="Trebuchet MS"/>
              </a:rPr>
              <a:t>Sho</a:t>
            </a:r>
            <a:r>
              <a:rPr sz="900" spc="60" dirty="0">
                <a:latin typeface="Trebuchet MS"/>
                <a:cs typeface="Trebuchet MS"/>
              </a:rPr>
              <a:t>r</a:t>
            </a:r>
            <a:r>
              <a:rPr sz="900" spc="-35" dirty="0">
                <a:latin typeface="Trebuchet MS"/>
                <a:cs typeface="Trebuchet MS"/>
              </a:rPr>
              <a:t>test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w</a:t>
            </a:r>
            <a:r>
              <a:rPr sz="900" spc="-15" dirty="0">
                <a:latin typeface="Trebuchet MS"/>
                <a:cs typeface="Trebuchet MS"/>
              </a:rPr>
              <a:t>eighted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45" dirty="0">
                <a:latin typeface="Trebuchet MS"/>
                <a:cs typeface="Trebuchet MS"/>
              </a:rPr>
              <a:t>edit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distance</a:t>
            </a:r>
            <a:endParaRPr sz="900" dirty="0">
              <a:latin typeface="Trebuchet MS"/>
              <a:cs typeface="Trebuchet MS"/>
            </a:endParaRPr>
          </a:p>
          <a:p>
            <a:pPr marL="441959">
              <a:lnSpc>
                <a:spcPct val="100000"/>
              </a:lnSpc>
              <a:spcBef>
                <a:spcPts val="114"/>
              </a:spcBef>
            </a:pPr>
            <a:r>
              <a:rPr sz="900" spc="502" baseline="13888" dirty="0">
                <a:solidFill>
                  <a:srgbClr val="D6D6EF"/>
                </a:solidFill>
                <a:latin typeface="Lucida Sans Unicode"/>
                <a:cs typeface="Lucida Sans Unicode"/>
              </a:rPr>
              <a:t>)</a:t>
            </a:r>
            <a:r>
              <a:rPr sz="900" spc="494" baseline="13888" dirty="0">
                <a:solidFill>
                  <a:srgbClr val="D6D6EF"/>
                </a:solidFill>
                <a:latin typeface="Lucida Sans Unicode"/>
                <a:cs typeface="Lucida Sans Unicode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Highest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noisy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channel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probabliity</a:t>
            </a:r>
            <a:endParaRPr sz="900" dirty="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1" name="object 3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663598" y="3339672"/>
            <a:ext cx="12814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Weighted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Edit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Distance,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Other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8865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Real</a:t>
            </a:r>
            <a:r>
              <a:rPr spc="30" dirty="0"/>
              <a:t> </a:t>
            </a:r>
            <a:r>
              <a:rPr spc="-35" dirty="0"/>
              <a:t>word</a:t>
            </a:r>
            <a:r>
              <a:rPr spc="30" dirty="0"/>
              <a:t> </a:t>
            </a:r>
            <a:r>
              <a:rPr dirty="0"/>
              <a:t>spelling</a:t>
            </a:r>
            <a:r>
              <a:rPr spc="30" dirty="0"/>
              <a:t> </a:t>
            </a:r>
            <a:r>
              <a:rPr spc="-15" dirty="0"/>
              <a:t>errors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46861"/>
            <a:ext cx="4483735" cy="848994"/>
            <a:chOff x="87743" y="1046861"/>
            <a:chExt cx="4483735" cy="848994"/>
          </a:xfrm>
        </p:grpSpPr>
        <p:sp>
          <p:nvSpPr>
            <p:cNvPr id="4" name="object 4"/>
            <p:cNvSpPr/>
            <p:nvPr/>
          </p:nvSpPr>
          <p:spPr>
            <a:xfrm>
              <a:off x="87743" y="104686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19873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9365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8095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91095"/>
              <a:ext cx="50749" cy="7025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264158"/>
              <a:ext cx="4432935" cy="580390"/>
            </a:xfrm>
            <a:custGeom>
              <a:avLst/>
              <a:gdLst/>
              <a:ahLst/>
              <a:cxnLst/>
              <a:rect l="l" t="t" r="r" b="b"/>
              <a:pathLst>
                <a:path w="4432935" h="580389">
                  <a:moveTo>
                    <a:pt x="4432566" y="0"/>
                  </a:moveTo>
                  <a:lnTo>
                    <a:pt x="0" y="0"/>
                  </a:lnTo>
                  <a:lnTo>
                    <a:pt x="0" y="529501"/>
                  </a:lnTo>
                  <a:lnTo>
                    <a:pt x="4008" y="549225"/>
                  </a:lnTo>
                  <a:lnTo>
                    <a:pt x="14922" y="565378"/>
                  </a:lnTo>
                  <a:lnTo>
                    <a:pt x="31075" y="576292"/>
                  </a:lnTo>
                  <a:lnTo>
                    <a:pt x="50800" y="580301"/>
                  </a:lnTo>
                  <a:lnTo>
                    <a:pt x="4381766" y="580301"/>
                  </a:lnTo>
                  <a:lnTo>
                    <a:pt x="4401491" y="576292"/>
                  </a:lnTo>
                  <a:lnTo>
                    <a:pt x="4417644" y="565378"/>
                  </a:lnTo>
                  <a:lnTo>
                    <a:pt x="4428558" y="549225"/>
                  </a:lnTo>
                  <a:lnTo>
                    <a:pt x="4432566" y="52950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129182"/>
              <a:ext cx="0" cy="683895"/>
            </a:xfrm>
            <a:custGeom>
              <a:avLst/>
              <a:gdLst/>
              <a:ahLst/>
              <a:cxnLst/>
              <a:rect l="l" t="t" r="r" b="b"/>
              <a:pathLst>
                <a:path h="683894">
                  <a:moveTo>
                    <a:pt x="0" y="68352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164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037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0910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11021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521053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731086"/>
              <a:ext cx="64757" cy="6475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7743" y="1996376"/>
            <a:ext cx="4483735" cy="455930"/>
            <a:chOff x="87743" y="1996376"/>
            <a:chExt cx="4483735" cy="455930"/>
          </a:xfrm>
        </p:grpSpPr>
        <p:sp>
          <p:nvSpPr>
            <p:cNvPr id="18" name="object 18"/>
            <p:cNvSpPr/>
            <p:nvPr/>
          </p:nvSpPr>
          <p:spPr>
            <a:xfrm>
              <a:off x="87743" y="199637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5673"/>
                  </a:lnTo>
                  <a:lnTo>
                    <a:pt x="4432566" y="185673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2169401"/>
              <a:ext cx="4432566" cy="506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350566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337866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2040623"/>
              <a:ext cx="50749" cy="30994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7743" y="2213673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078710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4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0660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0533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20406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263406"/>
              <a:ext cx="64757" cy="64757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25844" y="975403"/>
            <a:ext cx="2981960" cy="13931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For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each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w,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generate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candidate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set</a:t>
            </a:r>
            <a:endParaRPr sz="1100">
              <a:latin typeface="Cambria"/>
              <a:cs typeface="Cambria"/>
            </a:endParaRPr>
          </a:p>
          <a:p>
            <a:pPr marL="289560" marR="5080">
              <a:lnSpc>
                <a:spcPts val="1650"/>
              </a:lnSpc>
              <a:spcBef>
                <a:spcPts val="30"/>
              </a:spcBef>
            </a:pPr>
            <a:r>
              <a:rPr sz="950" spc="20" dirty="0">
                <a:latin typeface="Trebuchet MS"/>
                <a:cs typeface="Trebuchet MS"/>
              </a:rPr>
              <a:t>Find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candidate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similar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pronunciations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Find </a:t>
            </a:r>
            <a:r>
              <a:rPr sz="950" spc="5" dirty="0">
                <a:latin typeface="Trebuchet MS"/>
                <a:cs typeface="Trebuchet MS"/>
              </a:rPr>
              <a:t>candidate </a:t>
            </a:r>
            <a:r>
              <a:rPr sz="950" spc="20" dirty="0">
                <a:latin typeface="Trebuchet MS"/>
                <a:cs typeface="Trebuchet MS"/>
              </a:rPr>
              <a:t>words </a:t>
            </a:r>
            <a:r>
              <a:rPr sz="950" spc="-35" dirty="0">
                <a:latin typeface="Trebuchet MS"/>
                <a:cs typeface="Trebuchet MS"/>
              </a:rPr>
              <a:t>with </a:t>
            </a:r>
            <a:r>
              <a:rPr sz="950" spc="-5" dirty="0">
                <a:latin typeface="Trebuchet MS"/>
                <a:cs typeface="Trebuchet MS"/>
              </a:rPr>
              <a:t>similar </a:t>
            </a:r>
            <a:r>
              <a:rPr sz="950" spc="5" dirty="0">
                <a:latin typeface="Trebuchet MS"/>
                <a:cs typeface="Trebuchet MS"/>
              </a:rPr>
              <a:t>spelling 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Include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5" dirty="0">
                <a:latin typeface="Trebuchet MS"/>
                <a:cs typeface="Trebuchet MS"/>
              </a:rPr>
              <a:t>candidate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set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Choosing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best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candidate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sz="950" spc="40" dirty="0">
                <a:latin typeface="Trebuchet MS"/>
                <a:cs typeface="Trebuchet MS"/>
              </a:rPr>
              <a:t>Noisy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Channel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1" name="object 3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663598" y="3339672"/>
            <a:ext cx="12814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3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Weighted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Edit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Distance,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Other</a:t>
            </a:r>
            <a:r>
              <a:rPr sz="600" i="1" spc="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variations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903440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47851"/>
            <a:ext cx="4483735" cy="382270"/>
            <a:chOff x="87743" y="947851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28420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15720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3998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47851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92098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793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666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539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27037" y="952220"/>
            <a:ext cx="33540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Noisy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Channel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Model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Spelling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Correction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3130" y="1484807"/>
            <a:ext cx="1042035" cy="8013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50" dirty="0">
                <a:latin typeface="Trebuchet MS"/>
                <a:cs typeface="Trebuchet MS"/>
              </a:rPr>
              <a:t> </a:t>
            </a:r>
            <a:r>
              <a:rPr sz="700" spc="45" dirty="0">
                <a:latin typeface="Trebuchet MS"/>
                <a:cs typeface="Trebuchet MS"/>
              </a:rPr>
              <a:t>IITKGP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2: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3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Noisy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Channel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Model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for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Spelling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1036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Noisy</a:t>
            </a:r>
            <a:r>
              <a:rPr spc="-30" dirty="0"/>
              <a:t> </a:t>
            </a:r>
            <a:r>
              <a:rPr spc="15" dirty="0"/>
              <a:t>Channel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116596"/>
            <a:ext cx="4483735" cy="1528445"/>
            <a:chOff x="87743" y="1116596"/>
            <a:chExt cx="4483735" cy="1528445"/>
          </a:xfrm>
        </p:grpSpPr>
        <p:sp>
          <p:nvSpPr>
            <p:cNvPr id="4" name="object 4"/>
            <p:cNvSpPr/>
            <p:nvPr/>
          </p:nvSpPr>
          <p:spPr>
            <a:xfrm>
              <a:off x="87743" y="1116596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80261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543441"/>
              <a:ext cx="101599" cy="1015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530741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60830"/>
              <a:ext cx="50749" cy="138261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324533"/>
              <a:ext cx="4432935" cy="1270000"/>
            </a:xfrm>
            <a:custGeom>
              <a:avLst/>
              <a:gdLst/>
              <a:ahLst/>
              <a:cxnLst/>
              <a:rect l="l" t="t" r="r" b="b"/>
              <a:pathLst>
                <a:path w="4432935" h="1270000">
                  <a:moveTo>
                    <a:pt x="4432566" y="0"/>
                  </a:moveTo>
                  <a:lnTo>
                    <a:pt x="0" y="0"/>
                  </a:lnTo>
                  <a:lnTo>
                    <a:pt x="0" y="1218907"/>
                  </a:lnTo>
                  <a:lnTo>
                    <a:pt x="4008" y="1238632"/>
                  </a:lnTo>
                  <a:lnTo>
                    <a:pt x="14922" y="1254785"/>
                  </a:lnTo>
                  <a:lnTo>
                    <a:pt x="31075" y="1265699"/>
                  </a:lnTo>
                  <a:lnTo>
                    <a:pt x="50800" y="1269707"/>
                  </a:lnTo>
                  <a:lnTo>
                    <a:pt x="4381766" y="1269707"/>
                  </a:lnTo>
                  <a:lnTo>
                    <a:pt x="4401491" y="1265699"/>
                  </a:lnTo>
                  <a:lnTo>
                    <a:pt x="4417644" y="1254785"/>
                  </a:lnTo>
                  <a:lnTo>
                    <a:pt x="4428558" y="1238632"/>
                  </a:lnTo>
                  <a:lnTo>
                    <a:pt x="4432566" y="121890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198918"/>
              <a:ext cx="0" cy="1363980"/>
            </a:xfrm>
            <a:custGeom>
              <a:avLst/>
              <a:gdLst/>
              <a:ahLst/>
              <a:cxnLst/>
              <a:rect l="l" t="t" r="r" b="b"/>
              <a:pathLst>
                <a:path h="1363980">
                  <a:moveTo>
                    <a:pt x="0" y="136357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862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735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1608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08136" y="1990991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5" dirty="0">
                <a:latin typeface="Cambria"/>
                <a:cs typeface="Cambria"/>
              </a:rPr>
              <a:t>w</a:t>
            </a:r>
            <a:r>
              <a:rPr sz="800" spc="-110" dirty="0">
                <a:latin typeface="Lucida Sans Unicode"/>
                <a:cs typeface="Lucida Sans Unicode"/>
              </a:rPr>
              <a:t>∈</a:t>
            </a:r>
            <a:r>
              <a:rPr sz="800" i="1" spc="25" dirty="0">
                <a:latin typeface="Cambria"/>
                <a:cs typeface="Cambria"/>
              </a:rPr>
              <a:t>V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144" y="744560"/>
            <a:ext cx="2860040" cy="118872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25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see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observation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the </a:t>
            </a:r>
            <a:r>
              <a:rPr sz="950" spc="15" dirty="0">
                <a:latin typeface="Trebuchet MS"/>
                <a:cs typeface="Trebuchet MS"/>
              </a:rPr>
              <a:t>misspelled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endParaRPr sz="95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725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Find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correct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75" dirty="0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endParaRPr sz="1100">
              <a:latin typeface="Cambria"/>
              <a:cs typeface="Cambria"/>
            </a:endParaRPr>
          </a:p>
          <a:p>
            <a:pPr marL="1652905">
              <a:lnSpc>
                <a:spcPts val="1275"/>
              </a:lnSpc>
              <a:spcBef>
                <a:spcPts val="830"/>
              </a:spcBef>
            </a:pPr>
            <a:r>
              <a:rPr sz="1100" i="1" spc="-715" dirty="0">
                <a:latin typeface="Cambria"/>
                <a:cs typeface="Cambria"/>
              </a:rPr>
              <a:t>w</a:t>
            </a:r>
            <a:r>
              <a:rPr sz="1100" spc="-55" dirty="0">
                <a:latin typeface="Tahoma"/>
                <a:cs typeface="Tahoma"/>
              </a:rPr>
              <a:t>ˆ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80" dirty="0">
                <a:latin typeface="Cambria"/>
                <a:cs typeface="Cambria"/>
              </a:rPr>
              <a:t>a</a:t>
            </a:r>
            <a:r>
              <a:rPr sz="1100" spc="-90" dirty="0">
                <a:latin typeface="Cambria"/>
                <a:cs typeface="Cambria"/>
              </a:rPr>
              <a:t>r</a:t>
            </a:r>
            <a:r>
              <a:rPr sz="1100" spc="120" dirty="0">
                <a:latin typeface="Cambria"/>
                <a:cs typeface="Cambria"/>
              </a:rPr>
              <a:t>g</a:t>
            </a:r>
            <a:r>
              <a:rPr sz="1100" spc="-40" dirty="0">
                <a:latin typeface="Cambria"/>
                <a:cs typeface="Cambria"/>
              </a:rPr>
              <a:t>max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R="628650" algn="r">
              <a:lnSpc>
                <a:spcPts val="915"/>
              </a:lnSpc>
            </a:pPr>
            <a:r>
              <a:rPr sz="800" i="1" spc="-45" dirty="0">
                <a:latin typeface="Cambria"/>
                <a:cs typeface="Cambria"/>
              </a:rPr>
              <a:t>w</a:t>
            </a:r>
            <a:r>
              <a:rPr sz="800" spc="-45" dirty="0">
                <a:latin typeface="Lucida Sans Unicode"/>
                <a:cs typeface="Lucida Sans Unicode"/>
              </a:rPr>
              <a:t>∈</a:t>
            </a:r>
            <a:r>
              <a:rPr sz="800" i="1" spc="-45" dirty="0">
                <a:latin typeface="Cambria"/>
                <a:cs typeface="Cambria"/>
              </a:rPr>
              <a:t>V</a:t>
            </a:r>
            <a:endParaRPr sz="800">
              <a:latin typeface="Cambria"/>
              <a:cs typeface="Cambria"/>
            </a:endParaRPr>
          </a:p>
          <a:p>
            <a:pPr marL="1557020">
              <a:lnSpc>
                <a:spcPct val="100000"/>
              </a:lnSpc>
              <a:spcBef>
                <a:spcPts val="730"/>
              </a:spcBef>
            </a:pPr>
            <a:r>
              <a:rPr sz="1650" spc="67" baseline="-37878" dirty="0">
                <a:latin typeface="Tahoma"/>
                <a:cs typeface="Tahoma"/>
              </a:rPr>
              <a:t>=</a:t>
            </a:r>
            <a:r>
              <a:rPr sz="1650" spc="-157" baseline="-37878" dirty="0">
                <a:latin typeface="Tahoma"/>
                <a:cs typeface="Tahoma"/>
              </a:rPr>
              <a:t> </a:t>
            </a:r>
            <a:r>
              <a:rPr sz="1650" spc="-120" baseline="-37878" dirty="0">
                <a:latin typeface="Cambria"/>
                <a:cs typeface="Cambria"/>
              </a:rPr>
              <a:t>a</a:t>
            </a:r>
            <a:r>
              <a:rPr sz="1650" spc="-135" baseline="-37878" dirty="0">
                <a:latin typeface="Cambria"/>
                <a:cs typeface="Cambria"/>
              </a:rPr>
              <a:t>r</a:t>
            </a:r>
            <a:r>
              <a:rPr sz="1650" spc="179" baseline="-37878" dirty="0">
                <a:latin typeface="Cambria"/>
                <a:cs typeface="Cambria"/>
              </a:rPr>
              <a:t>g</a:t>
            </a:r>
            <a:r>
              <a:rPr sz="1650" spc="-60" baseline="-37878" dirty="0">
                <a:latin typeface="Cambria"/>
                <a:cs typeface="Cambria"/>
              </a:rPr>
              <a:t>max</a:t>
            </a:r>
            <a:r>
              <a:rPr sz="1650" spc="-187" baseline="-37878" dirty="0">
                <a:latin typeface="Cambria"/>
                <a:cs typeface="Cambria"/>
              </a:rPr>
              <a:t> </a:t>
            </a:r>
            <a:r>
              <a:rPr sz="1100" i="1" u="sng" spc="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x</a:t>
            </a:r>
            <a:r>
              <a:rPr sz="1100" u="sng" spc="-11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1100" i="1" u="sng" spc="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47607" y="1930400"/>
            <a:ext cx="2800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856" y="2261743"/>
            <a:ext cx="1262380" cy="3028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5"/>
              </a:lnSpc>
              <a:spcBef>
                <a:spcPts val="90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80" dirty="0">
                <a:latin typeface="Cambria"/>
                <a:cs typeface="Cambria"/>
              </a:rPr>
              <a:t>a</a:t>
            </a:r>
            <a:r>
              <a:rPr sz="1100" spc="-90" dirty="0">
                <a:latin typeface="Cambria"/>
                <a:cs typeface="Cambria"/>
              </a:rPr>
              <a:t>r</a:t>
            </a:r>
            <a:r>
              <a:rPr sz="1100" spc="120" dirty="0">
                <a:latin typeface="Cambria"/>
                <a:cs typeface="Cambria"/>
              </a:rPr>
              <a:t>g</a:t>
            </a:r>
            <a:r>
              <a:rPr sz="1100" spc="-40" dirty="0">
                <a:latin typeface="Cambria"/>
                <a:cs typeface="Cambria"/>
              </a:rPr>
              <a:t>max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262890">
              <a:lnSpc>
                <a:spcPts val="915"/>
              </a:lnSpc>
            </a:pPr>
            <a:r>
              <a:rPr sz="800" i="1" spc="-45" dirty="0">
                <a:latin typeface="Cambria"/>
                <a:cs typeface="Cambria"/>
              </a:rPr>
              <a:t>w</a:t>
            </a:r>
            <a:r>
              <a:rPr sz="800" spc="-45" dirty="0">
                <a:latin typeface="Lucida Sans Unicode"/>
                <a:cs typeface="Lucida Sans Unicode"/>
              </a:rPr>
              <a:t>∈</a:t>
            </a:r>
            <a:r>
              <a:rPr sz="800" i="1" spc="-45" dirty="0">
                <a:latin typeface="Cambria"/>
                <a:cs typeface="Cambria"/>
              </a:rPr>
              <a:t>V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Noisy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Channel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for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Spelling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4022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Non-word</a:t>
            </a:r>
            <a:r>
              <a:rPr spc="40" dirty="0"/>
              <a:t> </a:t>
            </a:r>
            <a:r>
              <a:rPr dirty="0"/>
              <a:t>spelling</a:t>
            </a:r>
            <a:r>
              <a:rPr spc="40" dirty="0"/>
              <a:t> </a:t>
            </a:r>
            <a:r>
              <a:rPr dirty="0"/>
              <a:t>error:</a:t>
            </a:r>
            <a:r>
              <a:rPr spc="125" dirty="0"/>
              <a:t> </a:t>
            </a:r>
            <a:r>
              <a:rPr sz="1300" spc="35" dirty="0">
                <a:latin typeface="Trebuchet MS"/>
                <a:cs typeface="Trebuchet MS"/>
              </a:rPr>
              <a:t>acress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743" y="857846"/>
            <a:ext cx="4483735" cy="432434"/>
            <a:chOff x="87743" y="857846"/>
            <a:chExt cx="4483735" cy="432434"/>
          </a:xfrm>
        </p:grpSpPr>
        <p:sp>
          <p:nvSpPr>
            <p:cNvPr id="4" name="object 4"/>
            <p:cNvSpPr/>
            <p:nvPr/>
          </p:nvSpPr>
          <p:spPr>
            <a:xfrm>
              <a:off x="87743" y="85784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3085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18833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17563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02080"/>
              <a:ext cx="50749" cy="28625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75143"/>
              <a:ext cx="4432935" cy="164465"/>
            </a:xfrm>
            <a:custGeom>
              <a:avLst/>
              <a:gdLst/>
              <a:ahLst/>
              <a:cxnLst/>
              <a:rect l="l" t="t" r="r" b="b"/>
              <a:pathLst>
                <a:path w="4432935" h="164465">
                  <a:moveTo>
                    <a:pt x="4432566" y="0"/>
                  </a:moveTo>
                  <a:lnTo>
                    <a:pt x="0" y="0"/>
                  </a:lnTo>
                  <a:lnTo>
                    <a:pt x="0" y="113195"/>
                  </a:lnTo>
                  <a:lnTo>
                    <a:pt x="4008" y="132919"/>
                  </a:lnTo>
                  <a:lnTo>
                    <a:pt x="14922" y="149072"/>
                  </a:lnTo>
                  <a:lnTo>
                    <a:pt x="31075" y="159986"/>
                  </a:lnTo>
                  <a:lnTo>
                    <a:pt x="50800" y="163995"/>
                  </a:lnTo>
                  <a:lnTo>
                    <a:pt x="4381766" y="163995"/>
                  </a:lnTo>
                  <a:lnTo>
                    <a:pt x="4401491" y="159986"/>
                  </a:lnTo>
                  <a:lnTo>
                    <a:pt x="4417644" y="149072"/>
                  </a:lnTo>
                  <a:lnTo>
                    <a:pt x="4428558" y="132919"/>
                  </a:lnTo>
                  <a:lnTo>
                    <a:pt x="4432566" y="11319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40181"/>
              <a:ext cx="0" cy="267335"/>
            </a:xfrm>
            <a:custGeom>
              <a:avLst/>
              <a:gdLst/>
              <a:ahLst/>
              <a:cxnLst/>
              <a:rect l="l" t="t" r="r" b="b"/>
              <a:pathLst>
                <a:path h="267334">
                  <a:moveTo>
                    <a:pt x="0" y="26720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274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147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020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391069"/>
            <a:ext cx="4483735" cy="455930"/>
            <a:chOff x="87743" y="1391069"/>
            <a:chExt cx="4483735" cy="455930"/>
          </a:xfrm>
        </p:grpSpPr>
        <p:sp>
          <p:nvSpPr>
            <p:cNvPr id="15" name="object 15"/>
            <p:cNvSpPr/>
            <p:nvPr/>
          </p:nvSpPr>
          <p:spPr>
            <a:xfrm>
              <a:off x="87743" y="139106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564081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45246"/>
              <a:ext cx="101599" cy="1015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32546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1435303"/>
              <a:ext cx="50749" cy="30994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608353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473390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4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4606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4479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4352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7743" y="1947976"/>
            <a:ext cx="4483735" cy="788035"/>
            <a:chOff x="87743" y="1947976"/>
            <a:chExt cx="4483735" cy="788035"/>
          </a:xfrm>
        </p:grpSpPr>
        <p:sp>
          <p:nvSpPr>
            <p:cNvPr id="26" name="object 26"/>
            <p:cNvSpPr/>
            <p:nvPr/>
          </p:nvSpPr>
          <p:spPr>
            <a:xfrm>
              <a:off x="87743" y="1947976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111641"/>
              <a:ext cx="4432566" cy="5060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634094"/>
              <a:ext cx="101599" cy="1016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621394"/>
              <a:ext cx="4381715" cy="114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992210"/>
              <a:ext cx="50749" cy="64188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7743" y="2155926"/>
              <a:ext cx="4432935" cy="529590"/>
            </a:xfrm>
            <a:custGeom>
              <a:avLst/>
              <a:gdLst/>
              <a:ahLst/>
              <a:cxnLst/>
              <a:rect l="l" t="t" r="r" b="b"/>
              <a:pathLst>
                <a:path w="4432935" h="529589">
                  <a:moveTo>
                    <a:pt x="4432566" y="0"/>
                  </a:moveTo>
                  <a:lnTo>
                    <a:pt x="0" y="0"/>
                  </a:lnTo>
                  <a:lnTo>
                    <a:pt x="0" y="478167"/>
                  </a:lnTo>
                  <a:lnTo>
                    <a:pt x="4008" y="497892"/>
                  </a:lnTo>
                  <a:lnTo>
                    <a:pt x="14922" y="514045"/>
                  </a:lnTo>
                  <a:lnTo>
                    <a:pt x="31075" y="524959"/>
                  </a:lnTo>
                  <a:lnTo>
                    <a:pt x="50800" y="528967"/>
                  </a:lnTo>
                  <a:lnTo>
                    <a:pt x="4381766" y="528967"/>
                  </a:lnTo>
                  <a:lnTo>
                    <a:pt x="4401491" y="524959"/>
                  </a:lnTo>
                  <a:lnTo>
                    <a:pt x="4417644" y="514045"/>
                  </a:lnTo>
                  <a:lnTo>
                    <a:pt x="4428558" y="497892"/>
                  </a:lnTo>
                  <a:lnTo>
                    <a:pt x="4432566" y="47816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0309" y="2030310"/>
              <a:ext cx="0" cy="622935"/>
            </a:xfrm>
            <a:custGeom>
              <a:avLst/>
              <a:gdLst/>
              <a:ahLst/>
              <a:cxnLst/>
              <a:rect l="l" t="t" r="r" b="b"/>
              <a:pathLst>
                <a:path h="622935">
                  <a:moveTo>
                    <a:pt x="0" y="62283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0309" y="20176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309" y="20049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309" y="19922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25844" y="783200"/>
            <a:ext cx="2429510" cy="186880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60" dirty="0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with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similar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spelling</a:t>
            </a:r>
            <a:endParaRPr sz="11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spc="25" dirty="0">
                <a:latin typeface="Trebuchet MS"/>
                <a:cs typeface="Trebuchet MS"/>
              </a:rPr>
              <a:t>Small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edit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distance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error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60" dirty="0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with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similar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pronuncitation</a:t>
            </a:r>
            <a:endParaRPr sz="11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spc="25" dirty="0">
                <a:latin typeface="Trebuchet MS"/>
                <a:cs typeface="Trebuchet MS"/>
              </a:rPr>
              <a:t>Small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edit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distance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pronunciation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error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 dirty="0">
              <a:latin typeface="Trebuchet MS"/>
              <a:cs typeface="Trebuchet MS"/>
            </a:endParaRPr>
          </a:p>
          <a:p>
            <a:pPr marL="12700" marR="214629">
              <a:lnSpc>
                <a:spcPct val="120800"/>
              </a:lnSpc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Damerau-Levenshtein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edit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distance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Minimum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edit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distance,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where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edits</a:t>
            </a:r>
            <a:r>
              <a:rPr sz="950" spc="-15" dirty="0">
                <a:latin typeface="Trebuchet MS"/>
                <a:cs typeface="Trebuchet MS"/>
              </a:rPr>
              <a:t> are: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Insertion, </a:t>
            </a:r>
            <a:r>
              <a:rPr sz="950" spc="-10" dirty="0">
                <a:latin typeface="Trebuchet MS"/>
                <a:cs typeface="Trebuchet MS"/>
              </a:rPr>
              <a:t>Deletion, </a:t>
            </a:r>
            <a:r>
              <a:rPr sz="950" spc="-5" dirty="0">
                <a:latin typeface="Trebuchet MS"/>
                <a:cs typeface="Trebuchet MS"/>
              </a:rPr>
              <a:t>Substitution, 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Transposition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two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adjacent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letters</a:t>
            </a:r>
            <a:endParaRPr sz="950" dirty="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8" name="object 3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Noisy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Channel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Model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for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Spelling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8028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0" dirty="0">
                <a:solidFill>
                  <a:srgbClr val="FFFFFF"/>
                </a:solidFill>
                <a:latin typeface="Cambria"/>
                <a:cs typeface="Cambria"/>
              </a:rPr>
              <a:t>Words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within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300" i="1" spc="35" dirty="0">
                <a:solidFill>
                  <a:srgbClr val="FFFFFF"/>
                </a:solidFill>
                <a:latin typeface="Trebuchet MS"/>
                <a:cs typeface="Trebuchet MS"/>
              </a:rPr>
              <a:t>acress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280" y="764705"/>
            <a:ext cx="3938270" cy="205803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Noisy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Channel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Spelling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6154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Candidate</a:t>
            </a:r>
            <a:r>
              <a:rPr spc="15" dirty="0"/>
              <a:t> </a:t>
            </a:r>
            <a:r>
              <a:rPr spc="-25" dirty="0"/>
              <a:t>generation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125131"/>
            <a:ext cx="4483735" cy="470534"/>
            <a:chOff x="87743" y="1125131"/>
            <a:chExt cx="4483735" cy="470534"/>
          </a:xfrm>
        </p:grpSpPr>
        <p:sp>
          <p:nvSpPr>
            <p:cNvPr id="4" name="object 4"/>
            <p:cNvSpPr/>
            <p:nvPr/>
          </p:nvSpPr>
          <p:spPr>
            <a:xfrm>
              <a:off x="87743" y="1125131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493888"/>
              <a:ext cx="101599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481188"/>
              <a:ext cx="4381715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1175689"/>
              <a:ext cx="50749" cy="31819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1169555"/>
              <a:ext cx="4432935" cy="375285"/>
            </a:xfrm>
            <a:custGeom>
              <a:avLst/>
              <a:gdLst/>
              <a:ahLst/>
              <a:cxnLst/>
              <a:rect l="l" t="t" r="r" b="b"/>
              <a:pathLst>
                <a:path w="4432935" h="375284">
                  <a:moveTo>
                    <a:pt x="4432566" y="0"/>
                  </a:moveTo>
                  <a:lnTo>
                    <a:pt x="0" y="0"/>
                  </a:lnTo>
                  <a:lnTo>
                    <a:pt x="0" y="324332"/>
                  </a:lnTo>
                  <a:lnTo>
                    <a:pt x="4008" y="344057"/>
                  </a:lnTo>
                  <a:lnTo>
                    <a:pt x="14922" y="360210"/>
                  </a:lnTo>
                  <a:lnTo>
                    <a:pt x="31075" y="371124"/>
                  </a:lnTo>
                  <a:lnTo>
                    <a:pt x="50800" y="375132"/>
                  </a:lnTo>
                  <a:lnTo>
                    <a:pt x="4381766" y="375132"/>
                  </a:lnTo>
                  <a:lnTo>
                    <a:pt x="4401491" y="371124"/>
                  </a:lnTo>
                  <a:lnTo>
                    <a:pt x="4417644" y="360210"/>
                  </a:lnTo>
                  <a:lnTo>
                    <a:pt x="4428558" y="344057"/>
                  </a:lnTo>
                  <a:lnTo>
                    <a:pt x="4432566" y="32433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1213789"/>
              <a:ext cx="0" cy="299720"/>
            </a:xfrm>
            <a:custGeom>
              <a:avLst/>
              <a:gdLst/>
              <a:ahLst/>
              <a:cxnLst/>
              <a:rect l="l" t="t" r="r" b="b"/>
              <a:pathLst>
                <a:path h="299719">
                  <a:moveTo>
                    <a:pt x="0" y="2991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2010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883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756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597" y="1221511"/>
              <a:ext cx="64757" cy="6475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31544"/>
              <a:ext cx="64757" cy="64757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7743" y="1696618"/>
            <a:ext cx="4483735" cy="638175"/>
            <a:chOff x="87743" y="1696618"/>
            <a:chExt cx="4483735" cy="638175"/>
          </a:xfrm>
        </p:grpSpPr>
        <p:sp>
          <p:nvSpPr>
            <p:cNvPr id="16" name="object 16"/>
            <p:cNvSpPr/>
            <p:nvPr/>
          </p:nvSpPr>
          <p:spPr>
            <a:xfrm>
              <a:off x="87743" y="169661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1869630"/>
              <a:ext cx="4432566" cy="5060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233155"/>
              <a:ext cx="101599" cy="101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2220455"/>
              <a:ext cx="4381715" cy="114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740852"/>
              <a:ext cx="50749" cy="49230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7743" y="1913915"/>
              <a:ext cx="4432935" cy="370205"/>
            </a:xfrm>
            <a:custGeom>
              <a:avLst/>
              <a:gdLst/>
              <a:ahLst/>
              <a:cxnLst/>
              <a:rect l="l" t="t" r="r" b="b"/>
              <a:pathLst>
                <a:path w="4432935" h="370205">
                  <a:moveTo>
                    <a:pt x="4432566" y="0"/>
                  </a:moveTo>
                  <a:lnTo>
                    <a:pt x="0" y="0"/>
                  </a:lnTo>
                  <a:lnTo>
                    <a:pt x="0" y="319239"/>
                  </a:lnTo>
                  <a:lnTo>
                    <a:pt x="4008" y="338964"/>
                  </a:lnTo>
                  <a:lnTo>
                    <a:pt x="14922" y="355117"/>
                  </a:lnTo>
                  <a:lnTo>
                    <a:pt x="31075" y="366031"/>
                  </a:lnTo>
                  <a:lnTo>
                    <a:pt x="50800" y="370039"/>
                  </a:lnTo>
                  <a:lnTo>
                    <a:pt x="4381766" y="370039"/>
                  </a:lnTo>
                  <a:lnTo>
                    <a:pt x="4401491" y="366031"/>
                  </a:lnTo>
                  <a:lnTo>
                    <a:pt x="4417644" y="355117"/>
                  </a:lnTo>
                  <a:lnTo>
                    <a:pt x="4428558" y="338964"/>
                  </a:lnTo>
                  <a:lnTo>
                    <a:pt x="4432566" y="31923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778952"/>
              <a:ext cx="0" cy="473709"/>
            </a:xfrm>
            <a:custGeom>
              <a:avLst/>
              <a:gdLst/>
              <a:ahLst/>
              <a:cxnLst/>
              <a:rect l="l" t="t" r="r" b="b"/>
              <a:pathLst>
                <a:path h="473710">
                  <a:moveTo>
                    <a:pt x="0" y="4732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76624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75354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74084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1960778"/>
              <a:ext cx="64757" cy="6475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170811"/>
              <a:ext cx="64757" cy="64757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25844" y="1093772"/>
            <a:ext cx="2458085" cy="1184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5080">
              <a:lnSpc>
                <a:spcPct val="125299"/>
              </a:lnSpc>
              <a:spcBef>
                <a:spcPts val="100"/>
              </a:spcBef>
            </a:pPr>
            <a:r>
              <a:rPr sz="950" spc="130" dirty="0">
                <a:latin typeface="Trebuchet MS"/>
                <a:cs typeface="Trebuchet MS"/>
              </a:rPr>
              <a:t>80%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errors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within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edit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distance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Cambria"/>
                <a:cs typeface="Cambria"/>
              </a:rPr>
              <a:t>1 </a:t>
            </a:r>
            <a:r>
              <a:rPr sz="1100" spc="-229" dirty="0">
                <a:latin typeface="Cambria"/>
                <a:cs typeface="Cambria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Almost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all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errors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within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edit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distance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Cambria"/>
                <a:cs typeface="Cambria"/>
              </a:rPr>
              <a:t>2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Allow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deletion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space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or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hyphen</a:t>
            </a:r>
            <a:endParaRPr sz="1100">
              <a:latin typeface="Cambria"/>
              <a:cs typeface="Cambria"/>
            </a:endParaRPr>
          </a:p>
          <a:p>
            <a:pPr marL="289560" marR="1057910">
              <a:lnSpc>
                <a:spcPts val="1650"/>
              </a:lnSpc>
              <a:spcBef>
                <a:spcPts val="25"/>
              </a:spcBef>
            </a:pPr>
            <a:r>
              <a:rPr sz="950" dirty="0">
                <a:latin typeface="Trebuchet MS"/>
                <a:cs typeface="Trebuchet MS"/>
              </a:rPr>
              <a:t>thisidea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idea  </a:t>
            </a:r>
            <a:r>
              <a:rPr sz="950" spc="-15" dirty="0">
                <a:latin typeface="Trebuchet MS"/>
                <a:cs typeface="Trebuchet MS"/>
              </a:rPr>
              <a:t>inlaw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in-law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0" name="object 3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Noisy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Channel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Model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for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Spelling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451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Computing</a:t>
            </a:r>
            <a:r>
              <a:rPr spc="40" dirty="0"/>
              <a:t> </a:t>
            </a:r>
            <a:r>
              <a:rPr spc="-20" dirty="0"/>
              <a:t>error</a:t>
            </a:r>
            <a:r>
              <a:rPr spc="40" dirty="0"/>
              <a:t> </a:t>
            </a:r>
            <a:r>
              <a:rPr spc="-5" dirty="0"/>
              <a:t>probability:</a:t>
            </a:r>
            <a:r>
              <a:rPr spc="125" dirty="0"/>
              <a:t> </a:t>
            </a:r>
            <a:r>
              <a:rPr spc="-5" dirty="0"/>
              <a:t>confusion</a:t>
            </a:r>
            <a:r>
              <a:rPr spc="40" dirty="0"/>
              <a:t> </a:t>
            </a:r>
            <a:r>
              <a:rPr spc="-30" dirty="0"/>
              <a:t>matrix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84300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94333"/>
            <a:ext cx="64757" cy="64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604365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814398"/>
            <a:ext cx="64757" cy="6475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7743" y="2085111"/>
            <a:ext cx="4483735" cy="280670"/>
            <a:chOff x="87743" y="2085111"/>
            <a:chExt cx="4483735" cy="280670"/>
          </a:xfrm>
        </p:grpSpPr>
        <p:sp>
          <p:nvSpPr>
            <p:cNvPr id="8" name="object 8"/>
            <p:cNvSpPr/>
            <p:nvPr/>
          </p:nvSpPr>
          <p:spPr>
            <a:xfrm>
              <a:off x="87743" y="2085111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263559"/>
              <a:ext cx="101599" cy="101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50859"/>
              <a:ext cx="4381715" cy="114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2135682"/>
              <a:ext cx="50749" cy="12787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743" y="2129536"/>
              <a:ext cx="4432935" cy="185420"/>
            </a:xfrm>
            <a:custGeom>
              <a:avLst/>
              <a:gdLst/>
              <a:ahLst/>
              <a:cxnLst/>
              <a:rect l="l" t="t" r="r" b="b"/>
              <a:pathLst>
                <a:path w="4432935" h="185419">
                  <a:moveTo>
                    <a:pt x="4432566" y="0"/>
                  </a:moveTo>
                  <a:lnTo>
                    <a:pt x="0" y="0"/>
                  </a:lnTo>
                  <a:lnTo>
                    <a:pt x="0" y="134023"/>
                  </a:lnTo>
                  <a:lnTo>
                    <a:pt x="4008" y="153747"/>
                  </a:lnTo>
                  <a:lnTo>
                    <a:pt x="14922" y="169900"/>
                  </a:lnTo>
                  <a:lnTo>
                    <a:pt x="31075" y="180814"/>
                  </a:lnTo>
                  <a:lnTo>
                    <a:pt x="50800" y="184823"/>
                  </a:lnTo>
                  <a:lnTo>
                    <a:pt x="4381766" y="184823"/>
                  </a:lnTo>
                  <a:lnTo>
                    <a:pt x="4401491" y="180814"/>
                  </a:lnTo>
                  <a:lnTo>
                    <a:pt x="4417644" y="169900"/>
                  </a:lnTo>
                  <a:lnTo>
                    <a:pt x="4428558" y="153747"/>
                  </a:lnTo>
                  <a:lnTo>
                    <a:pt x="4432566" y="13402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2173782"/>
              <a:ext cx="0" cy="109220"/>
            </a:xfrm>
            <a:custGeom>
              <a:avLst/>
              <a:gdLst/>
              <a:ahLst/>
              <a:cxnLst/>
              <a:rect l="l" t="t" r="r" b="b"/>
              <a:pathLst>
                <a:path h="109219">
                  <a:moveTo>
                    <a:pt x="0" y="10882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21610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09" y="21483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0309" y="21356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5844" y="1053790"/>
            <a:ext cx="3338829" cy="1228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560" marR="1280160">
              <a:lnSpc>
                <a:spcPct val="145100"/>
              </a:lnSpc>
              <a:spcBef>
                <a:spcPts val="90"/>
              </a:spcBef>
            </a:pPr>
            <a:r>
              <a:rPr sz="950" spc="-35" dirty="0">
                <a:latin typeface="Trebuchet MS"/>
                <a:cs typeface="Trebuchet MS"/>
              </a:rPr>
              <a:t>del[x,y]: </a:t>
            </a:r>
            <a:r>
              <a:rPr sz="950" dirty="0">
                <a:latin typeface="Trebuchet MS"/>
                <a:cs typeface="Trebuchet MS"/>
              </a:rPr>
              <a:t>count </a:t>
            </a:r>
            <a:r>
              <a:rPr sz="950" spc="5" dirty="0">
                <a:latin typeface="Trebuchet MS"/>
                <a:cs typeface="Trebuchet MS"/>
              </a:rPr>
              <a:t>(xy </a:t>
            </a:r>
            <a:r>
              <a:rPr sz="950" spc="-5" dirty="0">
                <a:latin typeface="Trebuchet MS"/>
                <a:cs typeface="Trebuchet MS"/>
              </a:rPr>
              <a:t>typed </a:t>
            </a:r>
            <a:r>
              <a:rPr sz="950" spc="75" dirty="0">
                <a:latin typeface="Trebuchet MS"/>
                <a:cs typeface="Trebuchet MS"/>
              </a:rPr>
              <a:t>as </a:t>
            </a:r>
            <a:r>
              <a:rPr sz="950" spc="-5" dirty="0">
                <a:latin typeface="Trebuchet MS"/>
                <a:cs typeface="Trebuchet MS"/>
              </a:rPr>
              <a:t>x) 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ins[x,y]: </a:t>
            </a:r>
            <a:r>
              <a:rPr sz="950" dirty="0">
                <a:latin typeface="Trebuchet MS"/>
                <a:cs typeface="Trebuchet MS"/>
              </a:rPr>
              <a:t>count </a:t>
            </a:r>
            <a:r>
              <a:rPr sz="950" spc="-5" dirty="0">
                <a:latin typeface="Trebuchet MS"/>
                <a:cs typeface="Trebuchet MS"/>
              </a:rPr>
              <a:t>(x typed </a:t>
            </a:r>
            <a:r>
              <a:rPr sz="950" spc="75" dirty="0">
                <a:latin typeface="Trebuchet MS"/>
                <a:cs typeface="Trebuchet MS"/>
              </a:rPr>
              <a:t>as </a:t>
            </a:r>
            <a:r>
              <a:rPr sz="950" spc="5" dirty="0">
                <a:latin typeface="Trebuchet MS"/>
                <a:cs typeface="Trebuchet MS"/>
              </a:rPr>
              <a:t>xy) </a:t>
            </a:r>
            <a:r>
              <a:rPr sz="950" spc="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sub[x,y]: </a:t>
            </a:r>
            <a:r>
              <a:rPr sz="950" dirty="0">
                <a:latin typeface="Trebuchet MS"/>
                <a:cs typeface="Trebuchet MS"/>
              </a:rPr>
              <a:t>count </a:t>
            </a:r>
            <a:r>
              <a:rPr sz="950" spc="-5" dirty="0">
                <a:latin typeface="Trebuchet MS"/>
                <a:cs typeface="Trebuchet MS"/>
              </a:rPr>
              <a:t>(x typed </a:t>
            </a:r>
            <a:r>
              <a:rPr sz="950" spc="75" dirty="0">
                <a:latin typeface="Trebuchet MS"/>
                <a:cs typeface="Trebuchet MS"/>
              </a:rPr>
              <a:t>as </a:t>
            </a:r>
            <a:r>
              <a:rPr sz="950" dirty="0">
                <a:latin typeface="Trebuchet MS"/>
                <a:cs typeface="Trebuchet MS"/>
              </a:rPr>
              <a:t>y) 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trans[x,y]: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count(xy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typed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yx)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50" spc="5" dirty="0">
                <a:latin typeface="Trebuchet MS"/>
                <a:cs typeface="Trebuchet MS"/>
              </a:rPr>
              <a:t>Insertion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deletion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5" dirty="0">
                <a:latin typeface="Trebuchet MS"/>
                <a:cs typeface="Trebuchet MS"/>
              </a:rPr>
              <a:t> conditioned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previous</a:t>
            </a:r>
            <a:r>
              <a:rPr sz="950" spc="-5" dirty="0">
                <a:latin typeface="Trebuchet MS"/>
                <a:cs typeface="Trebuchet MS"/>
              </a:rPr>
              <a:t> character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Noisy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Channel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for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Spelling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1341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Channel</a:t>
            </a: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model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388" y="936282"/>
            <a:ext cx="3764915" cy="166687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Noisy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Channel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Spelling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766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Minimum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Edit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Distance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861187"/>
            <a:ext cx="4483735" cy="431165"/>
            <a:chOff x="87743" y="861187"/>
            <a:chExt cx="4483735" cy="431165"/>
          </a:xfrm>
        </p:grpSpPr>
        <p:sp>
          <p:nvSpPr>
            <p:cNvPr id="5" name="object 5"/>
            <p:cNvSpPr/>
            <p:nvPr/>
          </p:nvSpPr>
          <p:spPr>
            <a:xfrm>
              <a:off x="87743" y="86118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34199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190561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177861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05421"/>
              <a:ext cx="50749" cy="2851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1078484"/>
              <a:ext cx="4432935" cy="163195"/>
            </a:xfrm>
            <a:custGeom>
              <a:avLst/>
              <a:gdLst/>
              <a:ahLst/>
              <a:cxnLst/>
              <a:rect l="l" t="t" r="r" b="b"/>
              <a:pathLst>
                <a:path w="4432935" h="163194">
                  <a:moveTo>
                    <a:pt x="4432566" y="0"/>
                  </a:moveTo>
                  <a:lnTo>
                    <a:pt x="0" y="0"/>
                  </a:lnTo>
                  <a:lnTo>
                    <a:pt x="0" y="112077"/>
                  </a:lnTo>
                  <a:lnTo>
                    <a:pt x="4008" y="131802"/>
                  </a:lnTo>
                  <a:lnTo>
                    <a:pt x="14922" y="147954"/>
                  </a:lnTo>
                  <a:lnTo>
                    <a:pt x="31075" y="158869"/>
                  </a:lnTo>
                  <a:lnTo>
                    <a:pt x="50800" y="162877"/>
                  </a:lnTo>
                  <a:lnTo>
                    <a:pt x="4381766" y="162877"/>
                  </a:lnTo>
                  <a:lnTo>
                    <a:pt x="4401491" y="158869"/>
                  </a:lnTo>
                  <a:lnTo>
                    <a:pt x="4417644" y="147954"/>
                  </a:lnTo>
                  <a:lnTo>
                    <a:pt x="4428558" y="131802"/>
                  </a:lnTo>
                  <a:lnTo>
                    <a:pt x="4432566" y="11207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3521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h="266700">
                  <a:moveTo>
                    <a:pt x="0" y="26609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308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181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9054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5844" y="786540"/>
            <a:ext cx="2339340" cy="44704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Example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dirty="0">
                <a:latin typeface="Trebuchet MS"/>
                <a:cs typeface="Trebuchet MS"/>
              </a:rPr>
              <a:t>Edit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distance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‘intention’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‘execution’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8265" y="1494129"/>
            <a:ext cx="2569210" cy="929005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8" name="object 1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Spelling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Correction: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Edit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9208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Channel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model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300" i="1" spc="35" dirty="0">
                <a:solidFill>
                  <a:srgbClr val="FFFFFF"/>
                </a:solidFill>
                <a:latin typeface="Trebuchet MS"/>
                <a:cs typeface="Trebuchet MS"/>
              </a:rPr>
              <a:t>acress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473" y="710311"/>
            <a:ext cx="3616960" cy="218948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Noisy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Channel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Spelling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6943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Noisy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channel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probability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300" i="1" spc="35" dirty="0">
                <a:solidFill>
                  <a:srgbClr val="FFFFFF"/>
                </a:solidFill>
                <a:latin typeface="Trebuchet MS"/>
                <a:cs typeface="Trebuchet MS"/>
              </a:rPr>
              <a:t>acress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1036853"/>
            <a:ext cx="4356100" cy="163131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Noisy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Channel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Spelling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3774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5" dirty="0"/>
              <a:t>Using</a:t>
            </a:r>
            <a:r>
              <a:rPr spc="35" dirty="0"/>
              <a:t> </a:t>
            </a:r>
            <a:r>
              <a:rPr spc="-20" dirty="0"/>
              <a:t>a</a:t>
            </a:r>
            <a:r>
              <a:rPr spc="40" dirty="0"/>
              <a:t> </a:t>
            </a:r>
            <a:r>
              <a:rPr spc="-25" dirty="0"/>
              <a:t>bigram</a:t>
            </a:r>
            <a:r>
              <a:rPr spc="40" dirty="0"/>
              <a:t> </a:t>
            </a:r>
            <a:r>
              <a:rPr spc="-20" dirty="0"/>
              <a:t>language</a:t>
            </a:r>
            <a:r>
              <a:rPr spc="40" dirty="0"/>
              <a:t> </a:t>
            </a:r>
            <a:r>
              <a:rPr spc="-15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99908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969398"/>
            <a:ext cx="3985895" cy="146050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950" spc="-175" dirty="0">
                <a:latin typeface="Trebuchet MS"/>
                <a:cs typeface="Trebuchet MS"/>
              </a:rPr>
              <a:t>“</a:t>
            </a:r>
            <a:r>
              <a:rPr sz="950" spc="-120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...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versatile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acress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whose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25" dirty="0">
                <a:latin typeface="Trebuchet MS"/>
                <a:cs typeface="Trebuchet MS"/>
              </a:rPr>
              <a:t>...”</a:t>
            </a:r>
            <a:endParaRPr sz="950">
              <a:latin typeface="Trebuchet MS"/>
              <a:cs typeface="Trebuchet MS"/>
            </a:endParaRPr>
          </a:p>
          <a:p>
            <a:pPr marL="38100" marR="30480">
              <a:lnSpc>
                <a:spcPct val="118900"/>
              </a:lnSpc>
              <a:spcBef>
                <a:spcPts val="300"/>
              </a:spcBef>
            </a:pPr>
            <a:r>
              <a:rPr sz="950" spc="35" dirty="0">
                <a:latin typeface="Trebuchet MS"/>
                <a:cs typeface="Trebuchet MS"/>
              </a:rPr>
              <a:t>Counts</a:t>
            </a:r>
            <a:r>
              <a:rPr sz="950" spc="-15" dirty="0">
                <a:latin typeface="Trebuchet MS"/>
                <a:cs typeface="Trebuchet MS"/>
              </a:rPr>
              <a:t> from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Corpus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Contemporary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American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English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add-1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smoothing</a:t>
            </a:r>
            <a:endParaRPr sz="95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sz="950" spc="-5" dirty="0">
                <a:latin typeface="Trebuchet MS"/>
                <a:cs typeface="Trebuchet MS"/>
              </a:rPr>
              <a:t>P(actress|versatile)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0.000021,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P(across|versatile)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0.000021</a:t>
            </a:r>
            <a:endParaRPr sz="950">
              <a:latin typeface="Trebuchet MS"/>
              <a:cs typeface="Trebuchet MS"/>
            </a:endParaRPr>
          </a:p>
          <a:p>
            <a:pPr marL="38100" marR="436245">
              <a:lnSpc>
                <a:spcPct val="128600"/>
              </a:lnSpc>
              <a:spcBef>
                <a:spcPts val="185"/>
              </a:spcBef>
            </a:pPr>
            <a:r>
              <a:rPr sz="950" spc="10" dirty="0">
                <a:latin typeface="Trebuchet MS"/>
                <a:cs typeface="Trebuchet MS"/>
              </a:rPr>
              <a:t>P(whose|actress) </a:t>
            </a:r>
            <a:r>
              <a:rPr sz="950" spc="75" dirty="0">
                <a:latin typeface="Trebuchet MS"/>
                <a:cs typeface="Trebuchet MS"/>
              </a:rPr>
              <a:t>= </a:t>
            </a:r>
            <a:r>
              <a:rPr sz="950" spc="10" dirty="0">
                <a:latin typeface="Trebuchet MS"/>
                <a:cs typeface="Trebuchet MS"/>
              </a:rPr>
              <a:t>0.0010, </a:t>
            </a:r>
            <a:r>
              <a:rPr sz="950" spc="20" dirty="0">
                <a:latin typeface="Trebuchet MS"/>
                <a:cs typeface="Trebuchet MS"/>
              </a:rPr>
              <a:t>P(whose|across) </a:t>
            </a:r>
            <a:r>
              <a:rPr sz="950" spc="75" dirty="0">
                <a:latin typeface="Trebuchet MS"/>
                <a:cs typeface="Trebuchet MS"/>
              </a:rPr>
              <a:t>= </a:t>
            </a:r>
            <a:r>
              <a:rPr sz="950" spc="30" dirty="0">
                <a:latin typeface="Trebuchet MS"/>
                <a:cs typeface="Trebuchet MS"/>
              </a:rPr>
              <a:t>0.000006 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P(“versatile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actress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whose”)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0.000021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*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0.0010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210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x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Cambria"/>
                <a:cs typeface="Cambria"/>
              </a:rPr>
              <a:t>10</a:t>
            </a:r>
            <a:r>
              <a:rPr sz="1200" spc="-75" baseline="27777" dirty="0">
                <a:latin typeface="Lucida Sans Unicode"/>
                <a:cs typeface="Lucida Sans Unicode"/>
              </a:rPr>
              <a:t>−</a:t>
            </a:r>
            <a:r>
              <a:rPr sz="1200" spc="-75" baseline="27777" dirty="0">
                <a:latin typeface="Cambria"/>
                <a:cs typeface="Cambria"/>
              </a:rPr>
              <a:t>10 </a:t>
            </a:r>
            <a:r>
              <a:rPr sz="1200" spc="-240" baseline="27777" dirty="0">
                <a:latin typeface="Cambria"/>
                <a:cs typeface="Cambria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P(“versatile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across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whose”)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0.000021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*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0.000006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1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x</a:t>
            </a:r>
            <a:r>
              <a:rPr sz="1100" spc="-40" dirty="0">
                <a:latin typeface="Cambria"/>
                <a:cs typeface="Cambria"/>
              </a:rPr>
              <a:t>10</a:t>
            </a:r>
            <a:r>
              <a:rPr sz="1200" spc="-60" baseline="27777" dirty="0">
                <a:latin typeface="Lucida Sans Unicode"/>
                <a:cs typeface="Lucida Sans Unicode"/>
              </a:rPr>
              <a:t>−</a:t>
            </a:r>
            <a:r>
              <a:rPr sz="1200" spc="-60" baseline="27777" dirty="0">
                <a:latin typeface="Cambria"/>
                <a:cs typeface="Cambria"/>
              </a:rPr>
              <a:t>10</a:t>
            </a:r>
            <a:endParaRPr sz="1200" baseline="27777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309941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692046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902079"/>
            <a:ext cx="64757" cy="647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2112111"/>
            <a:ext cx="64757" cy="6475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322144"/>
            <a:ext cx="64757" cy="64757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1" name="object 1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Noisy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Channel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Model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for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Spelling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9018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Real-word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spelling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errors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49984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560017"/>
            <a:ext cx="64757" cy="6475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7743" y="1832229"/>
            <a:ext cx="4483735" cy="284480"/>
            <a:chOff x="87743" y="1832229"/>
            <a:chExt cx="4483735" cy="284480"/>
          </a:xfrm>
        </p:grpSpPr>
        <p:sp>
          <p:nvSpPr>
            <p:cNvPr id="6" name="object 6"/>
            <p:cNvSpPr/>
            <p:nvPr/>
          </p:nvSpPr>
          <p:spPr>
            <a:xfrm>
              <a:off x="87743" y="1832229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15032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02332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882787"/>
              <a:ext cx="50749" cy="13224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1876653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920887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4">
                  <a:moveTo>
                    <a:pt x="0" y="1131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9081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8954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8827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5844" y="1219474"/>
            <a:ext cx="2931795" cy="812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560" marR="5080">
              <a:lnSpc>
                <a:spcPct val="145100"/>
              </a:lnSpc>
              <a:spcBef>
                <a:spcPts val="90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study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was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conducted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mainly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b="1" spc="20" dirty="0">
                <a:latin typeface="Trebuchet MS"/>
                <a:cs typeface="Trebuchet MS"/>
              </a:rPr>
              <a:t>be</a:t>
            </a:r>
            <a:r>
              <a:rPr sz="950" b="1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John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Black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design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b="1" spc="35" dirty="0">
                <a:latin typeface="Trebuchet MS"/>
                <a:cs typeface="Trebuchet MS"/>
              </a:rPr>
              <a:t>an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construction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system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50" spc="75" dirty="0">
                <a:latin typeface="Trebuchet MS"/>
                <a:cs typeface="Trebuchet MS"/>
              </a:rPr>
              <a:t>25-40%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spelling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errors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real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7" name="object 1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Noisy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Channel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for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Spelling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2670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Noisy</a:t>
            </a:r>
            <a:r>
              <a:rPr spc="45" dirty="0"/>
              <a:t> </a:t>
            </a:r>
            <a:r>
              <a:rPr spc="-15" dirty="0"/>
              <a:t>channel</a:t>
            </a:r>
            <a:r>
              <a:rPr spc="50" dirty="0"/>
              <a:t> </a:t>
            </a:r>
            <a:r>
              <a:rPr spc="-5" dirty="0"/>
              <a:t>for</a:t>
            </a:r>
            <a:r>
              <a:rPr spc="50" dirty="0"/>
              <a:t> </a:t>
            </a:r>
            <a:r>
              <a:rPr spc="-20" dirty="0"/>
              <a:t>real-word</a:t>
            </a:r>
            <a:r>
              <a:rPr spc="50" dirty="0"/>
              <a:t> </a:t>
            </a:r>
            <a:r>
              <a:rPr spc="10" dirty="0"/>
              <a:t>spell</a:t>
            </a:r>
            <a:r>
              <a:rPr spc="50" dirty="0"/>
              <a:t> </a:t>
            </a:r>
            <a:r>
              <a:rPr spc="-15" dirty="0"/>
              <a:t>correction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151090"/>
            <a:ext cx="4483735" cy="1144905"/>
            <a:chOff x="87743" y="1151090"/>
            <a:chExt cx="4483735" cy="1144905"/>
          </a:xfrm>
        </p:grpSpPr>
        <p:sp>
          <p:nvSpPr>
            <p:cNvPr id="4" name="object 4"/>
            <p:cNvSpPr/>
            <p:nvPr/>
          </p:nvSpPr>
          <p:spPr>
            <a:xfrm>
              <a:off x="87743" y="1151090"/>
              <a:ext cx="4432935" cy="184785"/>
            </a:xfrm>
            <a:custGeom>
              <a:avLst/>
              <a:gdLst/>
              <a:ahLst/>
              <a:cxnLst/>
              <a:rect l="l" t="t" r="r" b="b"/>
              <a:pathLst>
                <a:path w="4432935" h="18478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4213"/>
                  </a:lnTo>
                  <a:lnTo>
                    <a:pt x="4432566" y="184213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22654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194217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181517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95324"/>
              <a:ext cx="50749" cy="99889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366926"/>
              <a:ext cx="4432935" cy="878205"/>
            </a:xfrm>
            <a:custGeom>
              <a:avLst/>
              <a:gdLst/>
              <a:ahLst/>
              <a:cxnLst/>
              <a:rect l="l" t="t" r="r" b="b"/>
              <a:pathLst>
                <a:path w="4432935" h="878205">
                  <a:moveTo>
                    <a:pt x="4432566" y="0"/>
                  </a:moveTo>
                  <a:lnTo>
                    <a:pt x="0" y="0"/>
                  </a:lnTo>
                  <a:lnTo>
                    <a:pt x="0" y="827290"/>
                  </a:lnTo>
                  <a:lnTo>
                    <a:pt x="4008" y="847015"/>
                  </a:lnTo>
                  <a:lnTo>
                    <a:pt x="14922" y="863168"/>
                  </a:lnTo>
                  <a:lnTo>
                    <a:pt x="31075" y="874082"/>
                  </a:lnTo>
                  <a:lnTo>
                    <a:pt x="50800" y="878090"/>
                  </a:lnTo>
                  <a:lnTo>
                    <a:pt x="4381766" y="878090"/>
                  </a:lnTo>
                  <a:lnTo>
                    <a:pt x="4401491" y="874082"/>
                  </a:lnTo>
                  <a:lnTo>
                    <a:pt x="4417644" y="863168"/>
                  </a:lnTo>
                  <a:lnTo>
                    <a:pt x="4428558" y="847015"/>
                  </a:lnTo>
                  <a:lnTo>
                    <a:pt x="4432566" y="82729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233411"/>
              <a:ext cx="0" cy="980440"/>
            </a:xfrm>
            <a:custGeom>
              <a:avLst/>
              <a:gdLst/>
              <a:ahLst/>
              <a:cxnLst/>
              <a:rect l="l" t="t" r="r" b="b"/>
              <a:pathLst>
                <a:path h="980439">
                  <a:moveTo>
                    <a:pt x="0" y="9798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2207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2080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1953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30617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640649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850682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7744" y="1083345"/>
            <a:ext cx="2820670" cy="11233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27660" marR="224154" indent="-277495">
              <a:lnSpc>
                <a:spcPct val="126200"/>
              </a:lnSpc>
              <a:spcBef>
                <a:spcPts val="125"/>
              </a:spcBef>
            </a:pP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Given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sentence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65" dirty="0">
                <a:solidFill>
                  <a:srgbClr val="3333B2"/>
                </a:solidFill>
                <a:latin typeface="Cambria"/>
                <a:cs typeface="Cambria"/>
              </a:rPr>
              <a:t>X</a:t>
            </a:r>
            <a:r>
              <a:rPr sz="1100" i="1" spc="4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45" dirty="0">
                <a:solidFill>
                  <a:srgbClr val="3333B2"/>
                </a:solidFill>
                <a:latin typeface="Tahoma"/>
                <a:cs typeface="Tahoma"/>
              </a:rPr>
              <a:t>=</a:t>
            </a:r>
            <a:r>
              <a:rPr sz="1100" spc="-10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100" i="1" spc="-75" dirty="0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sz="1200" baseline="-10416" dirty="0">
                <a:solidFill>
                  <a:srgbClr val="3333B2"/>
                </a:solidFill>
                <a:latin typeface="Cambria"/>
                <a:cs typeface="Cambria"/>
              </a:rPr>
              <a:t>1</a:t>
            </a:r>
            <a:r>
              <a:rPr sz="1100" i="1" spc="-105" dirty="0">
                <a:solidFill>
                  <a:srgbClr val="3333B2"/>
                </a:solidFill>
                <a:latin typeface="Trebuchet MS"/>
                <a:cs typeface="Trebuchet MS"/>
              </a:rPr>
              <a:t>,</a:t>
            </a:r>
            <a:r>
              <a:rPr sz="1100" i="1" spc="-21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100" i="1" spc="-75" dirty="0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sz="1200" baseline="-10416" dirty="0">
                <a:solidFill>
                  <a:srgbClr val="3333B2"/>
                </a:solidFill>
                <a:latin typeface="Cambria"/>
                <a:cs typeface="Cambria"/>
              </a:rPr>
              <a:t>2</a:t>
            </a:r>
            <a:r>
              <a:rPr sz="1100" i="1" spc="-105" dirty="0">
                <a:solidFill>
                  <a:srgbClr val="3333B2"/>
                </a:solidFill>
                <a:latin typeface="Trebuchet MS"/>
                <a:cs typeface="Trebuchet MS"/>
              </a:rPr>
              <a:t>,</a:t>
            </a:r>
            <a:r>
              <a:rPr sz="1100" i="1" spc="-21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100" i="1" spc="-75" dirty="0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sz="1200" spc="-67" baseline="-10416" dirty="0">
                <a:solidFill>
                  <a:srgbClr val="3333B2"/>
                </a:solidFill>
                <a:latin typeface="Cambria"/>
                <a:cs typeface="Cambria"/>
              </a:rPr>
              <a:t>3</a:t>
            </a:r>
            <a:r>
              <a:rPr sz="1200" spc="-15" baseline="-10416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5" dirty="0">
                <a:solidFill>
                  <a:srgbClr val="3333B2"/>
                </a:solidFill>
                <a:latin typeface="Trebuchet MS"/>
                <a:cs typeface="Trebuchet MS"/>
              </a:rPr>
              <a:t>.</a:t>
            </a:r>
            <a:r>
              <a:rPr sz="1100" i="1" spc="-21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100" i="1" spc="-105" dirty="0">
                <a:solidFill>
                  <a:srgbClr val="3333B2"/>
                </a:solidFill>
                <a:latin typeface="Trebuchet MS"/>
                <a:cs typeface="Trebuchet MS"/>
              </a:rPr>
              <a:t>.</a:t>
            </a:r>
            <a:r>
              <a:rPr sz="1100" i="1" spc="-210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100" i="1" spc="-105" dirty="0">
                <a:solidFill>
                  <a:srgbClr val="3333B2"/>
                </a:solidFill>
                <a:latin typeface="Trebuchet MS"/>
                <a:cs typeface="Trebuchet MS"/>
              </a:rPr>
              <a:t>.</a:t>
            </a:r>
            <a:r>
              <a:rPr sz="1100" i="1" spc="-21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100" i="1" spc="-105" dirty="0">
                <a:solidFill>
                  <a:srgbClr val="3333B2"/>
                </a:solidFill>
                <a:latin typeface="Trebuchet MS"/>
                <a:cs typeface="Trebuchet MS"/>
              </a:rPr>
              <a:t>,</a:t>
            </a:r>
            <a:r>
              <a:rPr sz="1100" i="1" spc="-21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100" i="1" spc="-75" dirty="0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sz="1200" i="1" spc="-30" baseline="-10416" dirty="0">
                <a:solidFill>
                  <a:srgbClr val="3333B2"/>
                </a:solidFill>
                <a:latin typeface="Cambria"/>
                <a:cs typeface="Cambria"/>
              </a:rPr>
              <a:t>n  </a:t>
            </a:r>
            <a:r>
              <a:rPr sz="950" spc="15" dirty="0">
                <a:latin typeface="Trebuchet MS"/>
                <a:cs typeface="Trebuchet MS"/>
              </a:rPr>
              <a:t>Candidate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950" spc="-25" dirty="0">
                <a:latin typeface="Trebuchet MS"/>
                <a:cs typeface="Trebuchet MS"/>
              </a:rPr>
              <a:t>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185" dirty="0">
                <a:latin typeface="Lucida Sans Unicode"/>
                <a:cs typeface="Lucida Sans Unicode"/>
              </a:rPr>
              <a:t>{</a:t>
            </a:r>
            <a:r>
              <a:rPr sz="1100" i="1" spc="-80" dirty="0">
                <a:latin typeface="Cambria"/>
                <a:cs typeface="Cambria"/>
              </a:rPr>
              <a:t>w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baseline="27777" dirty="0">
                <a:latin typeface="Lucida Sans Unicode"/>
                <a:cs typeface="Lucida Sans Unicode"/>
              </a:rPr>
              <a:t>′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-67" baseline="27777" dirty="0">
                <a:latin typeface="Lucida Sans Unicode"/>
                <a:cs typeface="Lucida Sans Unicode"/>
              </a:rPr>
              <a:t>′</a:t>
            </a:r>
            <a:r>
              <a:rPr sz="1200" baseline="27777" dirty="0">
                <a:latin typeface="Lucida Sans Unicode"/>
                <a:cs typeface="Lucida Sans Unicode"/>
              </a:rPr>
              <a:t>′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-67" baseline="27777" dirty="0">
                <a:latin typeface="Lucida Sans Unicode"/>
                <a:cs typeface="Lucida Sans Unicode"/>
              </a:rPr>
              <a:t>′′</a:t>
            </a:r>
            <a:r>
              <a:rPr sz="1200" baseline="27777" dirty="0">
                <a:latin typeface="Lucida Sans Unicode"/>
                <a:cs typeface="Lucida Sans Unicode"/>
              </a:rPr>
              <a:t>′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0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110" dirty="0">
                <a:latin typeface="Trebuchet MS"/>
                <a:cs typeface="Trebuchet MS"/>
              </a:rPr>
              <a:t>.</a:t>
            </a:r>
            <a:r>
              <a:rPr sz="1100" spc="180" dirty="0">
                <a:latin typeface="Lucida Sans Unicode"/>
                <a:cs typeface="Lucida Sans Unicode"/>
              </a:rPr>
              <a:t>}  </a:t>
            </a:r>
            <a:r>
              <a:rPr sz="950" spc="15" dirty="0">
                <a:latin typeface="Trebuchet MS"/>
                <a:cs typeface="Trebuchet MS"/>
              </a:rPr>
              <a:t>Candidate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950" spc="-25" dirty="0">
                <a:latin typeface="Trebuchet MS"/>
                <a:cs typeface="Trebuchet MS"/>
              </a:rPr>
              <a:t>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185" dirty="0">
                <a:latin typeface="Lucida Sans Unicode"/>
                <a:cs typeface="Lucida Sans Unicode"/>
              </a:rPr>
              <a:t>{</a:t>
            </a:r>
            <a:r>
              <a:rPr sz="1100" i="1" spc="-80" dirty="0">
                <a:latin typeface="Cambria"/>
                <a:cs typeface="Cambria"/>
              </a:rPr>
              <a:t>w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baseline="27777" dirty="0">
                <a:latin typeface="Lucida Sans Unicode"/>
                <a:cs typeface="Lucida Sans Unicode"/>
              </a:rPr>
              <a:t>′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-67" baseline="27777" dirty="0">
                <a:latin typeface="Lucida Sans Unicode"/>
                <a:cs typeface="Lucida Sans Unicode"/>
              </a:rPr>
              <a:t>′</a:t>
            </a:r>
            <a:r>
              <a:rPr sz="1200" baseline="27777" dirty="0">
                <a:latin typeface="Lucida Sans Unicode"/>
                <a:cs typeface="Lucida Sans Unicode"/>
              </a:rPr>
              <a:t>′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-67" baseline="27777" dirty="0">
                <a:latin typeface="Lucida Sans Unicode"/>
                <a:cs typeface="Lucida Sans Unicode"/>
              </a:rPr>
              <a:t>′′</a:t>
            </a:r>
            <a:r>
              <a:rPr sz="1200" baseline="27777" dirty="0">
                <a:latin typeface="Lucida Sans Unicode"/>
                <a:cs typeface="Lucida Sans Unicode"/>
              </a:rPr>
              <a:t>′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0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110" dirty="0">
                <a:latin typeface="Trebuchet MS"/>
                <a:cs typeface="Trebuchet MS"/>
              </a:rPr>
              <a:t>.</a:t>
            </a:r>
            <a:r>
              <a:rPr sz="1100" spc="180" dirty="0">
                <a:latin typeface="Lucida Sans Unicode"/>
                <a:cs typeface="Lucida Sans Unicode"/>
              </a:rPr>
              <a:t>}  </a:t>
            </a:r>
            <a:r>
              <a:rPr sz="950" spc="15" dirty="0">
                <a:latin typeface="Trebuchet MS"/>
                <a:cs typeface="Trebuchet MS"/>
              </a:rPr>
              <a:t>Candidate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baseline="-10416" dirty="0">
                <a:latin typeface="Cambria"/>
                <a:cs typeface="Cambria"/>
              </a:rPr>
              <a:t>3</a:t>
            </a:r>
            <a:r>
              <a:rPr sz="950" spc="-25" dirty="0">
                <a:latin typeface="Trebuchet MS"/>
                <a:cs typeface="Trebuchet MS"/>
              </a:rPr>
              <a:t>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185" dirty="0">
                <a:latin typeface="Lucida Sans Unicode"/>
                <a:cs typeface="Lucida Sans Unicode"/>
              </a:rPr>
              <a:t>{</a:t>
            </a:r>
            <a:r>
              <a:rPr sz="1100" i="1" spc="-80" dirty="0">
                <a:latin typeface="Cambria"/>
                <a:cs typeface="Cambria"/>
              </a:rPr>
              <a:t>w</a:t>
            </a:r>
            <a:r>
              <a:rPr sz="1200" baseline="-10416" dirty="0">
                <a:latin typeface="Cambria"/>
                <a:cs typeface="Cambria"/>
              </a:rPr>
              <a:t>3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baseline="27777" dirty="0">
                <a:latin typeface="Lucida Sans Unicode"/>
                <a:cs typeface="Lucida Sans Unicode"/>
              </a:rPr>
              <a:t>′</a:t>
            </a:r>
            <a:r>
              <a:rPr sz="1200" baseline="-10416" dirty="0">
                <a:latin typeface="Cambria"/>
                <a:cs typeface="Cambria"/>
              </a:rPr>
              <a:t>3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-67" baseline="27777" dirty="0">
                <a:latin typeface="Lucida Sans Unicode"/>
                <a:cs typeface="Lucida Sans Unicode"/>
              </a:rPr>
              <a:t>′</a:t>
            </a:r>
            <a:r>
              <a:rPr sz="1200" baseline="27777" dirty="0">
                <a:latin typeface="Lucida Sans Unicode"/>
                <a:cs typeface="Lucida Sans Unicode"/>
              </a:rPr>
              <a:t>′</a:t>
            </a:r>
            <a:r>
              <a:rPr sz="1200" baseline="-10416" dirty="0">
                <a:latin typeface="Cambria"/>
                <a:cs typeface="Cambria"/>
              </a:rPr>
              <a:t>3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-67" baseline="27777" dirty="0">
                <a:latin typeface="Lucida Sans Unicode"/>
                <a:cs typeface="Lucida Sans Unicode"/>
              </a:rPr>
              <a:t>′′</a:t>
            </a:r>
            <a:r>
              <a:rPr sz="1200" baseline="27777" dirty="0">
                <a:latin typeface="Lucida Sans Unicode"/>
                <a:cs typeface="Lucida Sans Unicode"/>
              </a:rPr>
              <a:t>′</a:t>
            </a:r>
            <a:r>
              <a:rPr sz="1200" baseline="-10416" dirty="0">
                <a:latin typeface="Cambria"/>
                <a:cs typeface="Cambria"/>
              </a:rPr>
              <a:t>3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0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110" dirty="0">
                <a:latin typeface="Trebuchet MS"/>
                <a:cs typeface="Trebuchet MS"/>
              </a:rPr>
              <a:t>.</a:t>
            </a:r>
            <a:r>
              <a:rPr sz="1100" spc="18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sz="950" spc="60" dirty="0">
                <a:latin typeface="Trebuchet MS"/>
                <a:cs typeface="Trebuchet MS"/>
              </a:rPr>
              <a:t>Choose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sequence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80" dirty="0">
                <a:latin typeface="Cambria"/>
                <a:cs typeface="Cambria"/>
              </a:rPr>
              <a:t>W</a:t>
            </a:r>
            <a:r>
              <a:rPr sz="1100" i="1" spc="-45" dirty="0">
                <a:latin typeface="Cambria"/>
                <a:cs typeface="Cambria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maximizes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P</a:t>
            </a:r>
            <a:r>
              <a:rPr sz="1100" spc="5" dirty="0">
                <a:latin typeface="Tahoma"/>
                <a:cs typeface="Tahoma"/>
              </a:rPr>
              <a:t>(</a:t>
            </a:r>
            <a:r>
              <a:rPr sz="1100" i="1" spc="5" dirty="0">
                <a:latin typeface="Cambria"/>
                <a:cs typeface="Cambria"/>
              </a:rPr>
              <a:t>W</a:t>
            </a:r>
            <a:r>
              <a:rPr sz="1100" spc="5" dirty="0">
                <a:latin typeface="Lucida Sans Unicode"/>
                <a:cs typeface="Lucida Sans Unicode"/>
              </a:rPr>
              <a:t>|</a:t>
            </a:r>
            <a:r>
              <a:rPr sz="1100" i="1" spc="5" dirty="0">
                <a:latin typeface="Cambria"/>
                <a:cs typeface="Cambria"/>
              </a:rPr>
              <a:t>X</a:t>
            </a:r>
            <a:r>
              <a:rPr sz="1100" spc="5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Noisy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Channel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Model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for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Spelling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33242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Noisy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channel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real-world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spell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correction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754" y="671690"/>
            <a:ext cx="4018280" cy="23622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Noisy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Channel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Spelling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13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841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Simplification:</a:t>
            </a:r>
            <a:r>
              <a:rPr spc="130" dirty="0"/>
              <a:t> </a:t>
            </a:r>
            <a:r>
              <a:rPr spc="40" dirty="0"/>
              <a:t>One</a:t>
            </a:r>
            <a:r>
              <a:rPr spc="45" dirty="0"/>
              <a:t> </a:t>
            </a:r>
            <a:r>
              <a:rPr spc="-20" dirty="0"/>
              <a:t>error</a:t>
            </a:r>
            <a:r>
              <a:rPr spc="50" dirty="0"/>
              <a:t> </a:t>
            </a:r>
            <a:r>
              <a:rPr spc="-15" dirty="0"/>
              <a:t>per</a:t>
            </a:r>
            <a:r>
              <a:rPr spc="45" dirty="0"/>
              <a:t> </a:t>
            </a:r>
            <a:r>
              <a:rPr spc="-15" dirty="0"/>
              <a:t>sentence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12825"/>
            <a:ext cx="4483735" cy="1085850"/>
            <a:chOff x="87743" y="1012825"/>
            <a:chExt cx="4483735" cy="1085850"/>
          </a:xfrm>
        </p:grpSpPr>
        <p:sp>
          <p:nvSpPr>
            <p:cNvPr id="4" name="object 4"/>
            <p:cNvSpPr/>
            <p:nvPr/>
          </p:nvSpPr>
          <p:spPr>
            <a:xfrm>
              <a:off x="87743" y="101282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8583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996986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984286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57059"/>
              <a:ext cx="50749" cy="93992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230109"/>
              <a:ext cx="4432935" cy="817880"/>
            </a:xfrm>
            <a:custGeom>
              <a:avLst/>
              <a:gdLst/>
              <a:ahLst/>
              <a:cxnLst/>
              <a:rect l="l" t="t" r="r" b="b"/>
              <a:pathLst>
                <a:path w="4432935" h="817880">
                  <a:moveTo>
                    <a:pt x="4432566" y="0"/>
                  </a:moveTo>
                  <a:lnTo>
                    <a:pt x="0" y="0"/>
                  </a:lnTo>
                  <a:lnTo>
                    <a:pt x="0" y="766876"/>
                  </a:lnTo>
                  <a:lnTo>
                    <a:pt x="4008" y="786601"/>
                  </a:lnTo>
                  <a:lnTo>
                    <a:pt x="14922" y="802754"/>
                  </a:lnTo>
                  <a:lnTo>
                    <a:pt x="31075" y="813668"/>
                  </a:lnTo>
                  <a:lnTo>
                    <a:pt x="50800" y="817676"/>
                  </a:lnTo>
                  <a:lnTo>
                    <a:pt x="4381766" y="817676"/>
                  </a:lnTo>
                  <a:lnTo>
                    <a:pt x="4401491" y="813668"/>
                  </a:lnTo>
                  <a:lnTo>
                    <a:pt x="4417644" y="802754"/>
                  </a:lnTo>
                  <a:lnTo>
                    <a:pt x="4428558" y="786601"/>
                  </a:lnTo>
                  <a:lnTo>
                    <a:pt x="4432566" y="76687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095146"/>
              <a:ext cx="0" cy="921385"/>
            </a:xfrm>
            <a:custGeom>
              <a:avLst/>
              <a:gdLst/>
              <a:ahLst/>
              <a:cxnLst/>
              <a:rect l="l" t="t" r="r" b="b"/>
              <a:pathLst>
                <a:path h="921385">
                  <a:moveTo>
                    <a:pt x="0" y="9208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0824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0697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0570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89138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699171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909203"/>
              <a:ext cx="64757" cy="6475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7743" y="2199716"/>
            <a:ext cx="4483735" cy="303530"/>
            <a:chOff x="87743" y="2199716"/>
            <a:chExt cx="4483735" cy="303530"/>
          </a:xfrm>
        </p:grpSpPr>
        <p:sp>
          <p:nvSpPr>
            <p:cNvPr id="18" name="object 18"/>
            <p:cNvSpPr/>
            <p:nvPr/>
          </p:nvSpPr>
          <p:spPr>
            <a:xfrm>
              <a:off x="87743" y="2199716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401620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388920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2250275"/>
              <a:ext cx="50749" cy="15134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2244140"/>
              <a:ext cx="4432935" cy="208279"/>
            </a:xfrm>
            <a:custGeom>
              <a:avLst/>
              <a:gdLst/>
              <a:ahLst/>
              <a:cxnLst/>
              <a:rect l="l" t="t" r="r" b="b"/>
              <a:pathLst>
                <a:path w="4432935" h="208280">
                  <a:moveTo>
                    <a:pt x="4432566" y="0"/>
                  </a:moveTo>
                  <a:lnTo>
                    <a:pt x="0" y="0"/>
                  </a:lnTo>
                  <a:lnTo>
                    <a:pt x="0" y="157480"/>
                  </a:lnTo>
                  <a:lnTo>
                    <a:pt x="4008" y="177204"/>
                  </a:lnTo>
                  <a:lnTo>
                    <a:pt x="14922" y="193357"/>
                  </a:lnTo>
                  <a:lnTo>
                    <a:pt x="31075" y="204271"/>
                  </a:lnTo>
                  <a:lnTo>
                    <a:pt x="50800" y="208280"/>
                  </a:lnTo>
                  <a:lnTo>
                    <a:pt x="4381766" y="208280"/>
                  </a:lnTo>
                  <a:lnTo>
                    <a:pt x="4401491" y="204271"/>
                  </a:lnTo>
                  <a:lnTo>
                    <a:pt x="4417644" y="193357"/>
                  </a:lnTo>
                  <a:lnTo>
                    <a:pt x="4428558" y="177204"/>
                  </a:lnTo>
                  <a:lnTo>
                    <a:pt x="4432566" y="15748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2288375"/>
              <a:ext cx="0" cy="132715"/>
            </a:xfrm>
            <a:custGeom>
              <a:avLst/>
              <a:gdLst/>
              <a:ahLst/>
              <a:cxnLst/>
              <a:rect l="l" t="t" r="r" b="b"/>
              <a:pathLst>
                <a:path h="132714">
                  <a:moveTo>
                    <a:pt x="0" y="132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2756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2629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2502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5044" y="939010"/>
            <a:ext cx="3501390" cy="147510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20"/>
              </a:spcBef>
            </a:pP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Choose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among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all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possible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sentences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with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one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replaced</a:t>
            </a:r>
            <a:endParaRPr sz="110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415"/>
              </a:spcBef>
            </a:pPr>
            <a:r>
              <a:rPr sz="950" b="1" dirty="0">
                <a:latin typeface="Trebuchet MS"/>
                <a:cs typeface="Trebuchet MS"/>
              </a:rPr>
              <a:t>two</a:t>
            </a:r>
            <a:r>
              <a:rPr sz="950" b="1" spc="-40" dirty="0">
                <a:latin typeface="Trebuchet MS"/>
                <a:cs typeface="Trebuchet MS"/>
              </a:rPr>
              <a:t> </a:t>
            </a:r>
            <a:r>
              <a:rPr sz="950" b="1" spc="15" dirty="0">
                <a:latin typeface="Trebuchet MS"/>
                <a:cs typeface="Trebuchet MS"/>
              </a:rPr>
              <a:t>of</a:t>
            </a:r>
            <a:r>
              <a:rPr sz="950" b="1" spc="-35" dirty="0">
                <a:latin typeface="Trebuchet MS"/>
                <a:cs typeface="Trebuchet MS"/>
              </a:rPr>
              <a:t> </a:t>
            </a:r>
            <a:r>
              <a:rPr sz="950" b="1" spc="-5" dirty="0">
                <a:latin typeface="Trebuchet MS"/>
                <a:cs typeface="Trebuchet MS"/>
              </a:rPr>
              <a:t>thew</a:t>
            </a:r>
            <a:endParaRPr sz="950">
              <a:latin typeface="Trebuchet MS"/>
              <a:cs typeface="Trebuchet MS"/>
            </a:endParaRPr>
          </a:p>
          <a:p>
            <a:pPr marL="340360" marR="1818005">
              <a:lnSpc>
                <a:spcPct val="125299"/>
              </a:lnSpc>
              <a:spcBef>
                <a:spcPts val="30"/>
              </a:spcBef>
            </a:pP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-67" baseline="27777" dirty="0">
                <a:latin typeface="Lucida Sans Unicode"/>
                <a:cs typeface="Lucida Sans Unicode"/>
              </a:rPr>
              <a:t>′</a:t>
            </a:r>
            <a:r>
              <a:rPr sz="1200" baseline="27777" dirty="0">
                <a:latin typeface="Lucida Sans Unicode"/>
                <a:cs typeface="Lucida Sans Unicode"/>
              </a:rPr>
              <a:t>′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-67" baseline="-10416" dirty="0">
                <a:latin typeface="Cambria"/>
                <a:cs typeface="Cambria"/>
              </a:rPr>
              <a:t>3</a:t>
            </a:r>
            <a:r>
              <a:rPr sz="1200" baseline="-10416" dirty="0">
                <a:latin typeface="Cambria"/>
                <a:cs typeface="Cambria"/>
              </a:rPr>
              <a:t> </a:t>
            </a:r>
            <a:r>
              <a:rPr sz="1200" spc="-44" baseline="-10416" dirty="0">
                <a:latin typeface="Cambria"/>
                <a:cs typeface="Cambria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t</a:t>
            </a:r>
            <a:r>
              <a:rPr sz="950" spc="-80" dirty="0">
                <a:latin typeface="Trebuchet MS"/>
                <a:cs typeface="Trebuchet MS"/>
              </a:rPr>
              <a:t>w</a:t>
            </a:r>
            <a:r>
              <a:rPr sz="950" spc="35" dirty="0">
                <a:latin typeface="Trebuchet MS"/>
                <a:cs typeface="Trebuchet MS"/>
              </a:rPr>
              <a:t>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b="1" dirty="0">
                <a:latin typeface="Trebuchet MS"/>
                <a:cs typeface="Trebuchet MS"/>
              </a:rPr>
              <a:t>off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</a:t>
            </a:r>
            <a:r>
              <a:rPr sz="950" spc="-40" dirty="0">
                <a:latin typeface="Trebuchet MS"/>
                <a:cs typeface="Trebuchet MS"/>
              </a:rPr>
              <a:t>e</a:t>
            </a:r>
            <a:r>
              <a:rPr sz="950" dirty="0">
                <a:latin typeface="Trebuchet MS"/>
                <a:cs typeface="Trebuchet MS"/>
              </a:rPr>
              <a:t>w 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baseline="27777" dirty="0">
                <a:latin typeface="Lucida Sans Unicode"/>
                <a:cs typeface="Lucida Sans Unicode"/>
              </a:rPr>
              <a:t>′</a:t>
            </a:r>
            <a:r>
              <a:rPr sz="1200" spc="-67" baseline="-10416" dirty="0">
                <a:latin typeface="Cambria"/>
                <a:cs typeface="Cambria"/>
              </a:rPr>
              <a:t>3</a:t>
            </a:r>
            <a:r>
              <a:rPr sz="1200" baseline="-10416" dirty="0">
                <a:latin typeface="Cambria"/>
                <a:cs typeface="Cambria"/>
              </a:rPr>
              <a:t> </a:t>
            </a:r>
            <a:r>
              <a:rPr sz="1200" spc="-44" baseline="-10416" dirty="0">
                <a:latin typeface="Cambria"/>
                <a:cs typeface="Cambria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t</a:t>
            </a:r>
            <a:r>
              <a:rPr sz="950" spc="-80" dirty="0">
                <a:latin typeface="Trebuchet MS"/>
                <a:cs typeface="Trebuchet MS"/>
              </a:rPr>
              <a:t>w</a:t>
            </a:r>
            <a:r>
              <a:rPr sz="950" spc="35" dirty="0">
                <a:latin typeface="Trebuchet MS"/>
                <a:cs typeface="Trebuchet MS"/>
              </a:rPr>
              <a:t>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b="1" spc="-5" dirty="0">
                <a:latin typeface="Trebuchet MS"/>
                <a:cs typeface="Trebuchet MS"/>
              </a:rPr>
              <a:t>the 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-67" baseline="27777" dirty="0">
                <a:latin typeface="Lucida Sans Unicode"/>
                <a:cs typeface="Lucida Sans Unicode"/>
              </a:rPr>
              <a:t>′′</a:t>
            </a:r>
            <a:r>
              <a:rPr sz="1200" baseline="27777" dirty="0">
                <a:latin typeface="Lucida Sans Unicode"/>
                <a:cs typeface="Lucida Sans Unicode"/>
              </a:rPr>
              <a:t>′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-67" baseline="-10416" dirty="0">
                <a:latin typeface="Cambria"/>
                <a:cs typeface="Cambria"/>
              </a:rPr>
              <a:t>3</a:t>
            </a:r>
            <a:r>
              <a:rPr sz="1200" baseline="-10416" dirty="0">
                <a:latin typeface="Cambria"/>
                <a:cs typeface="Cambria"/>
              </a:rPr>
              <a:t> </a:t>
            </a:r>
            <a:r>
              <a:rPr sz="1200" spc="-44" baseline="-10416" dirty="0">
                <a:latin typeface="Cambria"/>
                <a:cs typeface="Cambria"/>
              </a:rPr>
              <a:t> </a:t>
            </a:r>
            <a:r>
              <a:rPr sz="950" b="1" spc="20" dirty="0">
                <a:latin typeface="Trebuchet MS"/>
                <a:cs typeface="Trebuchet MS"/>
              </a:rPr>
              <a:t>too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</a:t>
            </a:r>
            <a:r>
              <a:rPr sz="950" spc="-40" dirty="0">
                <a:latin typeface="Trebuchet MS"/>
                <a:cs typeface="Trebuchet MS"/>
              </a:rPr>
              <a:t>e</a:t>
            </a:r>
            <a:r>
              <a:rPr sz="950" dirty="0">
                <a:latin typeface="Trebuchet MS"/>
                <a:cs typeface="Trebuchet MS"/>
              </a:rPr>
              <a:t>w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</a:pPr>
            <a:r>
              <a:rPr sz="950" spc="60" dirty="0">
                <a:latin typeface="Trebuchet MS"/>
                <a:cs typeface="Trebuchet MS"/>
              </a:rPr>
              <a:t>Choose</a:t>
            </a:r>
            <a:r>
              <a:rPr sz="950" spc="-20" dirty="0">
                <a:latin typeface="Trebuchet MS"/>
                <a:cs typeface="Trebuchet MS"/>
              </a:rPr>
              <a:t> the </a:t>
            </a:r>
            <a:r>
              <a:rPr sz="950" spc="35" dirty="0">
                <a:latin typeface="Trebuchet MS"/>
                <a:cs typeface="Trebuchet MS"/>
              </a:rPr>
              <a:t>sequence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-80" dirty="0">
                <a:latin typeface="Cambria"/>
                <a:cs typeface="Cambria"/>
              </a:rPr>
              <a:t>W</a:t>
            </a:r>
            <a:r>
              <a:rPr sz="1100" i="1" spc="-50" dirty="0">
                <a:latin typeface="Cambria"/>
                <a:cs typeface="Cambria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maximizes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10" dirty="0">
                <a:latin typeface="Cambria"/>
                <a:cs typeface="Cambria"/>
              </a:rPr>
              <a:t>P</a:t>
            </a:r>
            <a:r>
              <a:rPr sz="1100" spc="10" dirty="0">
                <a:latin typeface="Tahoma"/>
                <a:cs typeface="Tahoma"/>
              </a:rPr>
              <a:t>(</a:t>
            </a:r>
            <a:r>
              <a:rPr sz="1100" i="1" spc="10" dirty="0">
                <a:latin typeface="Cambria"/>
                <a:cs typeface="Cambria"/>
              </a:rPr>
              <a:t>W</a:t>
            </a:r>
            <a:r>
              <a:rPr sz="1100" spc="10" dirty="0">
                <a:latin typeface="Lucida Sans Unicode"/>
                <a:cs typeface="Lucida Sans Unicode"/>
              </a:rPr>
              <a:t>|</a:t>
            </a:r>
            <a:r>
              <a:rPr sz="1100" i="1" spc="10" dirty="0">
                <a:latin typeface="Cambria"/>
                <a:cs typeface="Cambria"/>
              </a:rPr>
              <a:t>X</a:t>
            </a:r>
            <a:r>
              <a:rPr sz="1100" spc="1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9" name="object 2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Noisy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Channel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Model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for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Spelling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1990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Getting</a:t>
            </a:r>
            <a:r>
              <a:rPr spc="30" dirty="0"/>
              <a:t> </a:t>
            </a:r>
            <a:r>
              <a:rPr spc="-40" dirty="0"/>
              <a:t>the</a:t>
            </a:r>
            <a:r>
              <a:rPr spc="35" dirty="0"/>
              <a:t> </a:t>
            </a:r>
            <a:r>
              <a:rPr spc="-15" dirty="0"/>
              <a:t>probability</a:t>
            </a:r>
            <a:r>
              <a:rPr spc="30" dirty="0"/>
              <a:t> </a:t>
            </a:r>
            <a:r>
              <a:rPr spc="-5" dirty="0"/>
              <a:t>values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15416"/>
            <a:ext cx="4483735" cy="1463040"/>
            <a:chOff x="87743" y="715416"/>
            <a:chExt cx="4483735" cy="1463040"/>
          </a:xfrm>
        </p:grpSpPr>
        <p:sp>
          <p:nvSpPr>
            <p:cNvPr id="4" name="object 4"/>
            <p:cNvSpPr/>
            <p:nvPr/>
          </p:nvSpPr>
          <p:spPr>
            <a:xfrm>
              <a:off x="87743" y="71541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88441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76412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63712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59650"/>
              <a:ext cx="50749" cy="131676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32700"/>
              <a:ext cx="4432935" cy="1195070"/>
            </a:xfrm>
            <a:custGeom>
              <a:avLst/>
              <a:gdLst/>
              <a:ahLst/>
              <a:cxnLst/>
              <a:rect l="l" t="t" r="r" b="b"/>
              <a:pathLst>
                <a:path w="4432935" h="1195070">
                  <a:moveTo>
                    <a:pt x="4432566" y="0"/>
                  </a:moveTo>
                  <a:lnTo>
                    <a:pt x="0" y="0"/>
                  </a:lnTo>
                  <a:lnTo>
                    <a:pt x="0" y="1143711"/>
                  </a:lnTo>
                  <a:lnTo>
                    <a:pt x="4008" y="1163435"/>
                  </a:lnTo>
                  <a:lnTo>
                    <a:pt x="14922" y="1179588"/>
                  </a:lnTo>
                  <a:lnTo>
                    <a:pt x="31075" y="1190502"/>
                  </a:lnTo>
                  <a:lnTo>
                    <a:pt x="50800" y="1194511"/>
                  </a:lnTo>
                  <a:lnTo>
                    <a:pt x="4381766" y="1194511"/>
                  </a:lnTo>
                  <a:lnTo>
                    <a:pt x="4401491" y="1190502"/>
                  </a:lnTo>
                  <a:lnTo>
                    <a:pt x="4417644" y="1179588"/>
                  </a:lnTo>
                  <a:lnTo>
                    <a:pt x="4428558" y="1163435"/>
                  </a:lnTo>
                  <a:lnTo>
                    <a:pt x="4432566" y="114371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797737"/>
              <a:ext cx="0" cy="1297940"/>
            </a:xfrm>
            <a:custGeom>
              <a:avLst/>
              <a:gdLst/>
              <a:ahLst/>
              <a:cxnLst/>
              <a:rect l="l" t="t" r="r" b="b"/>
              <a:pathLst>
                <a:path h="1297939">
                  <a:moveTo>
                    <a:pt x="0" y="1297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850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723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596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2279142"/>
            <a:ext cx="4483735" cy="670560"/>
            <a:chOff x="87743" y="2279142"/>
            <a:chExt cx="4483735" cy="670560"/>
          </a:xfrm>
        </p:grpSpPr>
        <p:sp>
          <p:nvSpPr>
            <p:cNvPr id="15" name="object 15"/>
            <p:cNvSpPr/>
            <p:nvPr/>
          </p:nvSpPr>
          <p:spPr>
            <a:xfrm>
              <a:off x="87743" y="2279142"/>
              <a:ext cx="4432935" cy="182245"/>
            </a:xfrm>
            <a:custGeom>
              <a:avLst/>
              <a:gdLst/>
              <a:ahLst/>
              <a:cxnLst/>
              <a:rect l="l" t="t" r="r" b="b"/>
              <a:pathLst>
                <a:path w="4432935" h="18224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1648"/>
                  </a:lnTo>
                  <a:lnTo>
                    <a:pt x="4432566" y="181648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2448140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847733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835033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2323376"/>
              <a:ext cx="50749" cy="52435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2492425"/>
              <a:ext cx="4432935" cy="406400"/>
            </a:xfrm>
            <a:custGeom>
              <a:avLst/>
              <a:gdLst/>
              <a:ahLst/>
              <a:cxnLst/>
              <a:rect l="l" t="t" r="r" b="b"/>
              <a:pathLst>
                <a:path w="4432935" h="406400">
                  <a:moveTo>
                    <a:pt x="4432566" y="0"/>
                  </a:moveTo>
                  <a:lnTo>
                    <a:pt x="0" y="0"/>
                  </a:lnTo>
                  <a:lnTo>
                    <a:pt x="0" y="355307"/>
                  </a:lnTo>
                  <a:lnTo>
                    <a:pt x="4008" y="375032"/>
                  </a:lnTo>
                  <a:lnTo>
                    <a:pt x="14922" y="391185"/>
                  </a:lnTo>
                  <a:lnTo>
                    <a:pt x="31075" y="402099"/>
                  </a:lnTo>
                  <a:lnTo>
                    <a:pt x="50800" y="406107"/>
                  </a:lnTo>
                  <a:lnTo>
                    <a:pt x="4381766" y="406107"/>
                  </a:lnTo>
                  <a:lnTo>
                    <a:pt x="4401491" y="402099"/>
                  </a:lnTo>
                  <a:lnTo>
                    <a:pt x="4417644" y="391185"/>
                  </a:lnTo>
                  <a:lnTo>
                    <a:pt x="4428558" y="375032"/>
                  </a:lnTo>
                  <a:lnTo>
                    <a:pt x="4432566" y="35530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2361476"/>
              <a:ext cx="0" cy="505459"/>
            </a:xfrm>
            <a:custGeom>
              <a:avLst/>
              <a:gdLst/>
              <a:ahLst/>
              <a:cxnLst/>
              <a:rect l="l" t="t" r="r" b="b"/>
              <a:pathLst>
                <a:path h="505460">
                  <a:moveTo>
                    <a:pt x="0" y="50530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23487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23360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3233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2542146"/>
              <a:ext cx="64757" cy="6475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2752178"/>
              <a:ext cx="64757" cy="64757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49644" y="696201"/>
            <a:ext cx="3928745" cy="2164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Noisy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Channel</a:t>
            </a:r>
            <a:endParaRPr sz="1100" dirty="0">
              <a:latin typeface="Cambria"/>
              <a:cs typeface="Cambria"/>
            </a:endParaRPr>
          </a:p>
          <a:p>
            <a:pPr marL="1668780">
              <a:lnSpc>
                <a:spcPts val="1290"/>
              </a:lnSpc>
              <a:spcBef>
                <a:spcPts val="905"/>
              </a:spcBef>
            </a:pPr>
            <a:r>
              <a:rPr sz="1100" i="1" spc="-770" dirty="0">
                <a:latin typeface="Cambria"/>
                <a:cs typeface="Cambria"/>
              </a:rPr>
              <a:t>W</a:t>
            </a:r>
            <a:r>
              <a:rPr sz="1650" spc="-82" baseline="10101" dirty="0">
                <a:latin typeface="Tahoma"/>
                <a:cs typeface="Tahoma"/>
              </a:rPr>
              <a:t>ˆ</a:t>
            </a:r>
            <a:r>
              <a:rPr sz="1650" spc="179" baseline="10101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80" dirty="0">
                <a:latin typeface="Cambria"/>
                <a:cs typeface="Cambria"/>
              </a:rPr>
              <a:t>a</a:t>
            </a:r>
            <a:r>
              <a:rPr sz="1100" spc="-90" dirty="0">
                <a:latin typeface="Cambria"/>
                <a:cs typeface="Cambria"/>
              </a:rPr>
              <a:t>r</a:t>
            </a:r>
            <a:r>
              <a:rPr sz="1100" spc="120" dirty="0">
                <a:latin typeface="Cambria"/>
                <a:cs typeface="Cambria"/>
              </a:rPr>
              <a:t>g</a:t>
            </a:r>
            <a:r>
              <a:rPr sz="1100" spc="-40" dirty="0">
                <a:latin typeface="Cambria"/>
                <a:cs typeface="Cambria"/>
              </a:rPr>
              <a:t>max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5" dirty="0">
                <a:latin typeface="Cambria"/>
                <a:cs typeface="Cambria"/>
              </a:rPr>
              <a:t>W</a:t>
            </a:r>
            <a:r>
              <a:rPr sz="1100" spc="-114" dirty="0">
                <a:latin typeface="Lucida Sans Unicode"/>
                <a:cs typeface="Lucida Sans Unicode"/>
              </a:rPr>
              <a:t>|</a:t>
            </a:r>
            <a:r>
              <a:rPr sz="1100" i="1" spc="110" dirty="0">
                <a:latin typeface="Cambria"/>
                <a:cs typeface="Cambria"/>
              </a:rPr>
              <a:t>X</a:t>
            </a:r>
            <a:r>
              <a:rPr sz="1100" dirty="0">
                <a:latin typeface="Tahoma"/>
                <a:cs typeface="Tahoma"/>
              </a:rPr>
              <a:t>)</a:t>
            </a:r>
          </a:p>
          <a:p>
            <a:pPr marL="426720" algn="ctr">
              <a:lnSpc>
                <a:spcPts val="930"/>
              </a:lnSpc>
            </a:pPr>
            <a:r>
              <a:rPr sz="800" i="1" spc="-30" dirty="0">
                <a:latin typeface="Cambria"/>
                <a:cs typeface="Cambria"/>
              </a:rPr>
              <a:t>W</a:t>
            </a:r>
            <a:r>
              <a:rPr sz="800" spc="-30" dirty="0">
                <a:latin typeface="Lucida Sans Unicode"/>
                <a:cs typeface="Lucida Sans Unicode"/>
              </a:rPr>
              <a:t>∈</a:t>
            </a:r>
            <a:r>
              <a:rPr sz="800" i="1" spc="-30" dirty="0">
                <a:latin typeface="Cambria"/>
                <a:cs typeface="Cambria"/>
              </a:rPr>
              <a:t>S</a:t>
            </a:r>
            <a:endParaRPr sz="800" dirty="0">
              <a:latin typeface="Cambria"/>
              <a:cs typeface="Cambria"/>
            </a:endParaRPr>
          </a:p>
          <a:p>
            <a:pPr marL="88265" marR="68580">
              <a:lnSpc>
                <a:spcPct val="113999"/>
              </a:lnSpc>
              <a:spcBef>
                <a:spcPts val="190"/>
              </a:spcBef>
            </a:pPr>
            <a:r>
              <a:rPr sz="950" spc="5" dirty="0">
                <a:latin typeface="Trebuchet MS"/>
                <a:cs typeface="Trebuchet MS"/>
              </a:rPr>
              <a:t>where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65" dirty="0">
                <a:latin typeface="Cambria"/>
                <a:cs typeface="Cambria"/>
              </a:rPr>
              <a:t>X</a:t>
            </a:r>
            <a:r>
              <a:rPr sz="1100" i="1" spc="75" dirty="0">
                <a:latin typeface="Cambria"/>
                <a:cs typeface="Cambri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observed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sentence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15" dirty="0">
                <a:latin typeface="Cambria"/>
                <a:cs typeface="Cambria"/>
              </a:rPr>
              <a:t>S</a:t>
            </a:r>
            <a:r>
              <a:rPr sz="1100" i="1" spc="40" dirty="0">
                <a:latin typeface="Cambria"/>
                <a:cs typeface="Cambri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all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possible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sequences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candidate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set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 dirty="0">
              <a:latin typeface="Trebuchet MS"/>
              <a:cs typeface="Trebuchet MS"/>
            </a:endParaRPr>
          </a:p>
          <a:p>
            <a:pPr marL="1588135">
              <a:lnSpc>
                <a:spcPts val="1290"/>
              </a:lnSpc>
            </a:pP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80" dirty="0">
                <a:latin typeface="Cambria"/>
                <a:cs typeface="Cambria"/>
              </a:rPr>
              <a:t>a</a:t>
            </a:r>
            <a:r>
              <a:rPr sz="1100" spc="-90" dirty="0">
                <a:latin typeface="Cambria"/>
                <a:cs typeface="Cambria"/>
              </a:rPr>
              <a:t>r</a:t>
            </a:r>
            <a:r>
              <a:rPr sz="1100" spc="120" dirty="0">
                <a:latin typeface="Cambria"/>
                <a:cs typeface="Cambria"/>
              </a:rPr>
              <a:t>g</a:t>
            </a:r>
            <a:r>
              <a:rPr sz="1100" spc="-40" dirty="0">
                <a:latin typeface="Cambria"/>
                <a:cs typeface="Cambria"/>
              </a:rPr>
              <a:t>max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110" dirty="0">
                <a:latin typeface="Cambria"/>
                <a:cs typeface="Cambria"/>
              </a:rPr>
              <a:t>X</a:t>
            </a:r>
            <a:r>
              <a:rPr sz="1100" spc="-114" dirty="0">
                <a:latin typeface="Lucida Sans Unicode"/>
                <a:cs typeface="Lucida Sans Unicode"/>
              </a:rPr>
              <a:t>|</a:t>
            </a:r>
            <a:r>
              <a:rPr sz="1100" i="1" spc="-5" dirty="0">
                <a:latin typeface="Cambria"/>
                <a:cs typeface="Cambria"/>
              </a:rPr>
              <a:t>W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5" dirty="0">
                <a:latin typeface="Cambria"/>
                <a:cs typeface="Cambria"/>
              </a:rPr>
              <a:t>W</a:t>
            </a:r>
            <a:r>
              <a:rPr sz="1100" dirty="0">
                <a:latin typeface="Tahoma"/>
                <a:cs typeface="Tahoma"/>
              </a:rPr>
              <a:t>)</a:t>
            </a:r>
          </a:p>
          <a:p>
            <a:pPr marR="38735" algn="ctr">
              <a:lnSpc>
                <a:spcPts val="930"/>
              </a:lnSpc>
            </a:pPr>
            <a:r>
              <a:rPr sz="800" i="1" spc="-30" dirty="0">
                <a:latin typeface="Cambria"/>
                <a:cs typeface="Cambria"/>
              </a:rPr>
              <a:t>W</a:t>
            </a:r>
            <a:r>
              <a:rPr sz="800" spc="-30" dirty="0">
                <a:latin typeface="Lucida Sans Unicode"/>
                <a:cs typeface="Lucida Sans Unicode"/>
              </a:rPr>
              <a:t>∈</a:t>
            </a:r>
            <a:r>
              <a:rPr sz="800" i="1" spc="-30" dirty="0">
                <a:latin typeface="Cambria"/>
                <a:cs typeface="Cambria"/>
              </a:rPr>
              <a:t>S</a:t>
            </a:r>
            <a:endParaRPr sz="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Cambria"/>
              <a:cs typeface="Cambria"/>
            </a:endParaRPr>
          </a:p>
          <a:p>
            <a:pPr marL="88900">
              <a:lnSpc>
                <a:spcPct val="100000"/>
              </a:lnSpc>
            </a:pPr>
            <a:r>
              <a:rPr sz="1100" i="1" spc="-20" dirty="0">
                <a:solidFill>
                  <a:srgbClr val="007F00"/>
                </a:solidFill>
                <a:latin typeface="Cambria"/>
                <a:cs typeface="Cambria"/>
              </a:rPr>
              <a:t>P(X|W)</a:t>
            </a:r>
            <a:endParaRPr sz="1100" dirty="0">
              <a:latin typeface="Cambria"/>
              <a:cs typeface="Cambria"/>
            </a:endParaRPr>
          </a:p>
          <a:p>
            <a:pPr marL="365760" marR="1119505">
              <a:lnSpc>
                <a:spcPct val="131900"/>
              </a:lnSpc>
              <a:spcBef>
                <a:spcPts val="30"/>
              </a:spcBef>
            </a:pPr>
            <a:r>
              <a:rPr sz="950" spc="75" dirty="0">
                <a:latin typeface="Trebuchet MS"/>
                <a:cs typeface="Trebuchet MS"/>
              </a:rPr>
              <a:t>Same as </a:t>
            </a:r>
            <a:r>
              <a:rPr sz="950" spc="-40" dirty="0">
                <a:latin typeface="Trebuchet MS"/>
                <a:cs typeface="Trebuchet MS"/>
              </a:rPr>
              <a:t>for </a:t>
            </a:r>
            <a:r>
              <a:rPr sz="950" spc="5" dirty="0">
                <a:latin typeface="Trebuchet MS"/>
                <a:cs typeface="Trebuchet MS"/>
              </a:rPr>
              <a:t>non-word spelling </a:t>
            </a:r>
            <a:r>
              <a:rPr sz="950" spc="-10" dirty="0">
                <a:latin typeface="Trebuchet MS"/>
                <a:cs typeface="Trebuchet MS"/>
              </a:rPr>
              <a:t>correction 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Also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require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proabability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no</a:t>
            </a:r>
            <a:r>
              <a:rPr sz="950" spc="-15" dirty="0">
                <a:latin typeface="Trebuchet MS"/>
                <a:cs typeface="Trebuchet MS"/>
              </a:rPr>
              <a:t> error 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spc="-35" dirty="0">
                <a:latin typeface="Tahoma"/>
                <a:cs typeface="Tahoma"/>
              </a:rPr>
              <a:t>(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100" spc="-35" dirty="0">
                <a:latin typeface="Lucida Sans Unicode"/>
                <a:cs typeface="Lucida Sans Unicode"/>
              </a:rPr>
              <a:t>|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100" spc="-3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9" name="object 2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Noisy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Channel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Model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for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Spelling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6846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Probability</a:t>
            </a:r>
            <a:r>
              <a:rPr spc="25" dirty="0"/>
              <a:t> </a:t>
            </a:r>
            <a:r>
              <a:rPr spc="-5" dirty="0"/>
              <a:t>of</a:t>
            </a:r>
            <a:r>
              <a:rPr spc="25" dirty="0"/>
              <a:t> </a:t>
            </a:r>
            <a:r>
              <a:rPr spc="-15" dirty="0"/>
              <a:t>no</a:t>
            </a:r>
            <a:r>
              <a:rPr spc="30" dirty="0"/>
              <a:t> </a:t>
            </a:r>
            <a:r>
              <a:rPr spc="-20" dirty="0"/>
              <a:t>error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472273"/>
            <a:ext cx="4483735" cy="639445"/>
            <a:chOff x="87743" y="1472273"/>
            <a:chExt cx="4483735" cy="639445"/>
          </a:xfrm>
        </p:grpSpPr>
        <p:sp>
          <p:nvSpPr>
            <p:cNvPr id="4" name="object 4"/>
            <p:cNvSpPr/>
            <p:nvPr/>
          </p:nvSpPr>
          <p:spPr>
            <a:xfrm>
              <a:off x="87743" y="147227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645285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09927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997227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516507"/>
              <a:ext cx="50749" cy="4934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689557"/>
              <a:ext cx="4432935" cy="371475"/>
            </a:xfrm>
            <a:custGeom>
              <a:avLst/>
              <a:gdLst/>
              <a:ahLst/>
              <a:cxnLst/>
              <a:rect l="l" t="t" r="r" b="b"/>
              <a:pathLst>
                <a:path w="4432935" h="371475">
                  <a:moveTo>
                    <a:pt x="4432566" y="0"/>
                  </a:moveTo>
                  <a:lnTo>
                    <a:pt x="0" y="0"/>
                  </a:lnTo>
                  <a:lnTo>
                    <a:pt x="0" y="320370"/>
                  </a:lnTo>
                  <a:lnTo>
                    <a:pt x="4008" y="340094"/>
                  </a:lnTo>
                  <a:lnTo>
                    <a:pt x="14922" y="356247"/>
                  </a:lnTo>
                  <a:lnTo>
                    <a:pt x="31075" y="367161"/>
                  </a:lnTo>
                  <a:lnTo>
                    <a:pt x="50800" y="371170"/>
                  </a:lnTo>
                  <a:lnTo>
                    <a:pt x="4381766" y="371170"/>
                  </a:lnTo>
                  <a:lnTo>
                    <a:pt x="4401491" y="367161"/>
                  </a:lnTo>
                  <a:lnTo>
                    <a:pt x="4417644" y="356247"/>
                  </a:lnTo>
                  <a:lnTo>
                    <a:pt x="4428558" y="340094"/>
                  </a:lnTo>
                  <a:lnTo>
                    <a:pt x="4432566" y="32037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554594"/>
              <a:ext cx="0" cy="474980"/>
            </a:xfrm>
            <a:custGeom>
              <a:avLst/>
              <a:gdLst/>
              <a:ahLst/>
              <a:cxnLst/>
              <a:rect l="l" t="t" r="r" b="b"/>
              <a:pathLst>
                <a:path h="474980">
                  <a:moveTo>
                    <a:pt x="0" y="4743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54189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52919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51649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736433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946465"/>
              <a:ext cx="64757" cy="6475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5844" y="1120903"/>
            <a:ext cx="3505200" cy="93345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950" spc="20" dirty="0">
                <a:latin typeface="Trebuchet MS"/>
                <a:cs typeface="Trebuchet MS"/>
              </a:rPr>
              <a:t>What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probability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correctly </a:t>
            </a:r>
            <a:r>
              <a:rPr sz="950" spc="-5" dirty="0">
                <a:latin typeface="Trebuchet MS"/>
                <a:cs typeface="Trebuchet MS"/>
              </a:rPr>
              <a:t>typed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word?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-70" dirty="0">
                <a:latin typeface="Trebuchet MS"/>
                <a:cs typeface="Trebuchet MS"/>
              </a:rPr>
              <a:t>P(“the”|“the”)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It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may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depend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on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source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5" dirty="0">
                <a:solidFill>
                  <a:srgbClr val="3333B2"/>
                </a:solidFill>
                <a:latin typeface="Cambria"/>
                <a:cs typeface="Cambria"/>
              </a:rPr>
              <a:t>text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under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consideration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250"/>
              </a:spcBef>
            </a:pPr>
            <a:r>
              <a:rPr sz="950" spc="45" dirty="0">
                <a:latin typeface="Trebuchet MS"/>
                <a:cs typeface="Trebuchet MS"/>
              </a:rPr>
              <a:t>1</a:t>
            </a:r>
            <a:r>
              <a:rPr sz="950" spc="-15" dirty="0">
                <a:latin typeface="Trebuchet MS"/>
                <a:cs typeface="Trebuchet MS"/>
              </a:rPr>
              <a:t> error in </a:t>
            </a:r>
            <a:r>
              <a:rPr sz="950" spc="45" dirty="0">
                <a:latin typeface="Trebuchet MS"/>
                <a:cs typeface="Trebuchet MS"/>
              </a:rPr>
              <a:t>10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</a:t>
            </a:r>
            <a:r>
              <a:rPr sz="950" spc="25" dirty="0">
                <a:latin typeface="Trebuchet MS"/>
                <a:cs typeface="Trebuchet MS"/>
              </a:rPr>
              <a:t>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0.9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950" spc="45" dirty="0">
                <a:latin typeface="Trebuchet MS"/>
                <a:cs typeface="Trebuchet MS"/>
              </a:rPr>
              <a:t>1</a:t>
            </a:r>
            <a:r>
              <a:rPr sz="950" spc="-15" dirty="0">
                <a:latin typeface="Trebuchet MS"/>
                <a:cs typeface="Trebuchet MS"/>
              </a:rPr>
              <a:t> error in </a:t>
            </a:r>
            <a:r>
              <a:rPr sz="950" spc="45" dirty="0">
                <a:latin typeface="Trebuchet MS"/>
                <a:cs typeface="Trebuchet MS"/>
              </a:rPr>
              <a:t>100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</a:t>
            </a:r>
            <a:r>
              <a:rPr sz="950" spc="25" dirty="0">
                <a:latin typeface="Trebuchet MS"/>
                <a:cs typeface="Trebuchet MS"/>
              </a:rPr>
              <a:t>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0.99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8" name="object 1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Noisy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Channel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Model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for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Spelling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296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Computing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1270292"/>
            <a:ext cx="4483735" cy="847090"/>
            <a:chOff x="87743" y="1270292"/>
            <a:chExt cx="4483735" cy="847090"/>
          </a:xfrm>
        </p:grpSpPr>
        <p:sp>
          <p:nvSpPr>
            <p:cNvPr id="5" name="object 5"/>
            <p:cNvSpPr/>
            <p:nvPr/>
          </p:nvSpPr>
          <p:spPr>
            <a:xfrm>
              <a:off x="87743" y="127029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443304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15426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02726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314526"/>
              <a:ext cx="50749" cy="7009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1487576"/>
              <a:ext cx="4432935" cy="579120"/>
            </a:xfrm>
            <a:custGeom>
              <a:avLst/>
              <a:gdLst/>
              <a:ahLst/>
              <a:cxnLst/>
              <a:rect l="l" t="t" r="r" b="b"/>
              <a:pathLst>
                <a:path w="4432935" h="579119">
                  <a:moveTo>
                    <a:pt x="4432566" y="0"/>
                  </a:moveTo>
                  <a:lnTo>
                    <a:pt x="0" y="0"/>
                  </a:lnTo>
                  <a:lnTo>
                    <a:pt x="0" y="527850"/>
                  </a:lnTo>
                  <a:lnTo>
                    <a:pt x="4008" y="547574"/>
                  </a:lnTo>
                  <a:lnTo>
                    <a:pt x="14922" y="563727"/>
                  </a:lnTo>
                  <a:lnTo>
                    <a:pt x="31075" y="574641"/>
                  </a:lnTo>
                  <a:lnTo>
                    <a:pt x="50800" y="578650"/>
                  </a:lnTo>
                  <a:lnTo>
                    <a:pt x="4381766" y="578650"/>
                  </a:lnTo>
                  <a:lnTo>
                    <a:pt x="4401491" y="574641"/>
                  </a:lnTo>
                  <a:lnTo>
                    <a:pt x="4417644" y="563727"/>
                  </a:lnTo>
                  <a:lnTo>
                    <a:pt x="4428558" y="547574"/>
                  </a:lnTo>
                  <a:lnTo>
                    <a:pt x="4432566" y="52785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352613"/>
              <a:ext cx="0" cy="681990"/>
            </a:xfrm>
            <a:custGeom>
              <a:avLst/>
              <a:gdLst/>
              <a:ahLst/>
              <a:cxnLst/>
              <a:rect l="l" t="t" r="r" b="b"/>
              <a:pathLst>
                <a:path h="681989">
                  <a:moveTo>
                    <a:pt x="0" y="6818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3399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3272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3145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534452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744484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954517"/>
              <a:ext cx="64757" cy="6475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25844" y="1198834"/>
            <a:ext cx="1216025" cy="8610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Use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Language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Model</a:t>
            </a:r>
            <a:endParaRPr sz="1100">
              <a:latin typeface="Cambria"/>
              <a:cs typeface="Cambria"/>
            </a:endParaRPr>
          </a:p>
          <a:p>
            <a:pPr marL="289560" marR="448945">
              <a:lnSpc>
                <a:spcPts val="1650"/>
              </a:lnSpc>
              <a:spcBef>
                <a:spcPts val="30"/>
              </a:spcBef>
            </a:pPr>
            <a:r>
              <a:rPr sz="950" spc="30" dirty="0">
                <a:latin typeface="Trebuchet MS"/>
                <a:cs typeface="Trebuchet MS"/>
              </a:rPr>
              <a:t>Uni</a:t>
            </a:r>
            <a:r>
              <a:rPr sz="950" spc="20" dirty="0">
                <a:latin typeface="Trebuchet MS"/>
                <a:cs typeface="Trebuchet MS"/>
              </a:rPr>
              <a:t>g</a:t>
            </a:r>
            <a:r>
              <a:rPr sz="950" spc="-55" dirty="0">
                <a:latin typeface="Trebuchet MS"/>
                <a:cs typeface="Trebuchet MS"/>
              </a:rPr>
              <a:t>r</a:t>
            </a:r>
            <a:r>
              <a:rPr sz="950" spc="25" dirty="0">
                <a:latin typeface="Trebuchet MS"/>
                <a:cs typeface="Trebuchet MS"/>
              </a:rPr>
              <a:t>am  </a:t>
            </a:r>
            <a:r>
              <a:rPr sz="950" spc="20" dirty="0">
                <a:latin typeface="Trebuchet MS"/>
                <a:cs typeface="Trebuchet MS"/>
              </a:rPr>
              <a:t>Bigram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80"/>
              </a:spcBef>
            </a:pPr>
            <a:r>
              <a:rPr sz="950" spc="-80" dirty="0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0" name="object 2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597825" y="3339672"/>
            <a:ext cx="14128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Noisy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Channel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Model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for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Spelling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Correction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766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Minimum</a:t>
            </a:r>
            <a:r>
              <a:rPr spc="20" dirty="0"/>
              <a:t> </a:t>
            </a:r>
            <a:r>
              <a:rPr spc="-5" dirty="0"/>
              <a:t>Edit</a:t>
            </a:r>
            <a:r>
              <a:rPr spc="25" dirty="0"/>
              <a:t> </a:t>
            </a:r>
            <a:r>
              <a:rPr spc="5" dirty="0"/>
              <a:t>Distance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8315" y="894956"/>
            <a:ext cx="1795780" cy="89789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198484"/>
            <a:ext cx="64757" cy="647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7532" y="2086417"/>
            <a:ext cx="2632710" cy="7594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sz="950" spc="-35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operation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has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1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(Levenshtein)</a:t>
            </a:r>
            <a:endParaRPr sz="95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305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517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Distance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between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these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5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65"/>
              </a:spcBef>
            </a:pPr>
            <a:r>
              <a:rPr sz="950" spc="-35" dirty="0">
                <a:latin typeface="Trebuchet MS"/>
                <a:cs typeface="Trebuchet MS"/>
              </a:rPr>
              <a:t>If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substitution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costs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2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(alternate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version)</a:t>
            </a:r>
            <a:endParaRPr sz="95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305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517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Distance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between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these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8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565400"/>
            <a:ext cx="64757" cy="6475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8" name="object 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Spelling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Correction: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Edit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903935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48347"/>
            <a:ext cx="4483735" cy="382270"/>
            <a:chOff x="87743" y="948347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28915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16215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4493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48347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92593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798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671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544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32953" y="952715"/>
            <a:ext cx="19424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N-gram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Language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 Models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3130" y="1485303"/>
            <a:ext cx="1042035" cy="8013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50" dirty="0">
                <a:latin typeface="Trebuchet MS"/>
                <a:cs typeface="Trebuchet MS"/>
              </a:rPr>
              <a:t> </a:t>
            </a:r>
            <a:r>
              <a:rPr sz="700" spc="45" dirty="0">
                <a:latin typeface="Trebuchet MS"/>
                <a:cs typeface="Trebuchet MS"/>
              </a:rPr>
              <a:t>IITKGP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2: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4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N-gram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Language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27635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Context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Sensitive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Spelling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Correction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049883"/>
            <a:ext cx="274637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i="1" spc="30" dirty="0">
                <a:latin typeface="Trebuchet MS"/>
                <a:cs typeface="Trebuchet MS"/>
              </a:rPr>
              <a:t>The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office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is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about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50" dirty="0">
                <a:latin typeface="Trebuchet MS"/>
                <a:cs typeface="Trebuchet MS"/>
              </a:rPr>
              <a:t>fifteen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minuets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from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my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40" dirty="0">
                <a:latin typeface="Trebuchet MS"/>
                <a:cs typeface="Trebuchet MS"/>
              </a:rPr>
              <a:t>house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1226185"/>
            <a:ext cx="2222500" cy="56451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7743" y="1891969"/>
            <a:ext cx="4483735" cy="455930"/>
            <a:chOff x="87743" y="1891969"/>
            <a:chExt cx="4483735" cy="455930"/>
          </a:xfrm>
        </p:grpSpPr>
        <p:sp>
          <p:nvSpPr>
            <p:cNvPr id="6" name="object 6"/>
            <p:cNvSpPr/>
            <p:nvPr/>
          </p:nvSpPr>
          <p:spPr>
            <a:xfrm>
              <a:off x="87743" y="189196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5673"/>
                  </a:lnTo>
                  <a:lnTo>
                    <a:pt x="4432566" y="185673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2064982"/>
              <a:ext cx="4432566" cy="5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2246147"/>
              <a:ext cx="101599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2233447"/>
              <a:ext cx="4381715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1936204"/>
              <a:ext cx="50749" cy="30994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743" y="2109254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974291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4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9615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9488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09" y="19361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pc="25" dirty="0"/>
              <a:t>Use</a:t>
            </a:r>
            <a:r>
              <a:rPr spc="10" dirty="0"/>
              <a:t> </a:t>
            </a:r>
            <a:r>
              <a:rPr spc="-35" dirty="0"/>
              <a:t>a</a:t>
            </a:r>
            <a:r>
              <a:rPr spc="15" dirty="0"/>
              <a:t> </a:t>
            </a:r>
            <a:r>
              <a:rPr spc="-30" dirty="0"/>
              <a:t>Language</a:t>
            </a:r>
            <a:r>
              <a:rPr spc="15" dirty="0"/>
              <a:t> </a:t>
            </a:r>
            <a:r>
              <a:rPr spc="-5" dirty="0"/>
              <a:t>Model</a:t>
            </a: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i="0" spc="15" dirty="0">
                <a:solidFill>
                  <a:srgbClr val="000000"/>
                </a:solidFill>
                <a:latin typeface="Trebuchet MS"/>
                <a:cs typeface="Trebuchet MS"/>
              </a:rPr>
              <a:t>P(about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35" dirty="0">
                <a:solidFill>
                  <a:srgbClr val="000000"/>
                </a:solidFill>
                <a:latin typeface="Trebuchet MS"/>
                <a:cs typeface="Trebuchet MS"/>
              </a:rPr>
              <a:t>fifteen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b="1" i="0" spc="25" dirty="0">
                <a:solidFill>
                  <a:srgbClr val="000000"/>
                </a:solidFill>
                <a:latin typeface="Trebuchet MS"/>
                <a:cs typeface="Trebuchet MS"/>
              </a:rPr>
              <a:t>minutes</a:t>
            </a:r>
            <a:r>
              <a:rPr sz="950" b="1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from)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75" dirty="0">
                <a:solidFill>
                  <a:srgbClr val="000000"/>
                </a:solidFill>
                <a:latin typeface="Trebuchet MS"/>
                <a:cs typeface="Trebuchet MS"/>
              </a:rPr>
              <a:t>&gt;</a:t>
            </a:r>
            <a:r>
              <a:rPr sz="950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15" dirty="0">
                <a:solidFill>
                  <a:srgbClr val="000000"/>
                </a:solidFill>
                <a:latin typeface="Trebuchet MS"/>
                <a:cs typeface="Trebuchet MS"/>
              </a:rPr>
              <a:t>P(about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35" dirty="0">
                <a:solidFill>
                  <a:srgbClr val="000000"/>
                </a:solidFill>
                <a:latin typeface="Trebuchet MS"/>
                <a:cs typeface="Trebuchet MS"/>
              </a:rPr>
              <a:t>fifteen</a:t>
            </a:r>
            <a:r>
              <a:rPr sz="950" i="0" spc="-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b="1" i="0" spc="25" dirty="0">
                <a:solidFill>
                  <a:srgbClr val="000000"/>
                </a:solidFill>
                <a:latin typeface="Trebuchet MS"/>
                <a:cs typeface="Trebuchet MS"/>
              </a:rPr>
              <a:t>minuets</a:t>
            </a:r>
            <a:r>
              <a:rPr sz="950" b="1" i="0" spc="-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0" i="0" spc="-20" dirty="0">
                <a:solidFill>
                  <a:srgbClr val="000000"/>
                </a:solidFill>
                <a:latin typeface="Trebuchet MS"/>
                <a:cs typeface="Trebuchet MS"/>
              </a:rPr>
              <a:t>from)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8" name="object 1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N-gram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Language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4105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Probablilistic</a:t>
            </a:r>
            <a:r>
              <a:rPr spc="55" dirty="0"/>
              <a:t> </a:t>
            </a:r>
            <a:r>
              <a:rPr spc="-15" dirty="0"/>
              <a:t>Language</a:t>
            </a:r>
            <a:r>
              <a:rPr spc="55" dirty="0"/>
              <a:t> </a:t>
            </a:r>
            <a:r>
              <a:rPr spc="30" dirty="0"/>
              <a:t>Models:</a:t>
            </a:r>
            <a:r>
              <a:rPr spc="145" dirty="0"/>
              <a:t> </a:t>
            </a:r>
            <a:r>
              <a:rPr dirty="0"/>
              <a:t>Applications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42734"/>
            <a:ext cx="4483735" cy="455930"/>
            <a:chOff x="87743" y="742734"/>
            <a:chExt cx="4483735" cy="455930"/>
          </a:xfrm>
        </p:grpSpPr>
        <p:sp>
          <p:nvSpPr>
            <p:cNvPr id="4" name="object 4"/>
            <p:cNvSpPr/>
            <p:nvPr/>
          </p:nvSpPr>
          <p:spPr>
            <a:xfrm>
              <a:off x="87743" y="74273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1575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096924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08422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86968"/>
              <a:ext cx="50749" cy="30995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60031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59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25068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5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123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996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869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009764"/>
              <a:ext cx="64757" cy="64757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7743" y="1299654"/>
            <a:ext cx="4483735" cy="658495"/>
            <a:chOff x="87743" y="1299654"/>
            <a:chExt cx="4483735" cy="658495"/>
          </a:xfrm>
        </p:grpSpPr>
        <p:sp>
          <p:nvSpPr>
            <p:cNvPr id="16" name="object 16"/>
            <p:cNvSpPr/>
            <p:nvPr/>
          </p:nvSpPr>
          <p:spPr>
            <a:xfrm>
              <a:off x="87743" y="1299654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463319"/>
              <a:ext cx="4432566" cy="5060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856016"/>
              <a:ext cx="101599" cy="101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843316"/>
              <a:ext cx="4381715" cy="114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343888"/>
              <a:ext cx="50749" cy="51212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7743" y="1507591"/>
              <a:ext cx="4432935" cy="399415"/>
            </a:xfrm>
            <a:custGeom>
              <a:avLst/>
              <a:gdLst/>
              <a:ahLst/>
              <a:cxnLst/>
              <a:rect l="l" t="t" r="r" b="b"/>
              <a:pathLst>
                <a:path w="4432935" h="399414">
                  <a:moveTo>
                    <a:pt x="4432566" y="0"/>
                  </a:moveTo>
                  <a:lnTo>
                    <a:pt x="0" y="0"/>
                  </a:lnTo>
                  <a:lnTo>
                    <a:pt x="0" y="348424"/>
                  </a:lnTo>
                  <a:lnTo>
                    <a:pt x="4008" y="368149"/>
                  </a:lnTo>
                  <a:lnTo>
                    <a:pt x="14922" y="384302"/>
                  </a:lnTo>
                  <a:lnTo>
                    <a:pt x="31075" y="395216"/>
                  </a:lnTo>
                  <a:lnTo>
                    <a:pt x="50800" y="399224"/>
                  </a:lnTo>
                  <a:lnTo>
                    <a:pt x="4381766" y="399224"/>
                  </a:lnTo>
                  <a:lnTo>
                    <a:pt x="4401491" y="395216"/>
                  </a:lnTo>
                  <a:lnTo>
                    <a:pt x="4417644" y="384302"/>
                  </a:lnTo>
                  <a:lnTo>
                    <a:pt x="4428558" y="368149"/>
                  </a:lnTo>
                  <a:lnTo>
                    <a:pt x="4432566" y="3484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381988"/>
              <a:ext cx="0" cy="493395"/>
            </a:xfrm>
            <a:custGeom>
              <a:avLst/>
              <a:gdLst/>
              <a:ahLst/>
              <a:cxnLst/>
              <a:rect l="l" t="t" r="r" b="b"/>
              <a:pathLst>
                <a:path h="493394">
                  <a:moveTo>
                    <a:pt x="0" y="4930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3692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3565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3438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767357"/>
              <a:ext cx="64757" cy="64757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7743" y="2058746"/>
            <a:ext cx="4483735" cy="849630"/>
            <a:chOff x="87743" y="2058746"/>
            <a:chExt cx="4483735" cy="849630"/>
          </a:xfrm>
        </p:grpSpPr>
        <p:sp>
          <p:nvSpPr>
            <p:cNvPr id="28" name="object 28"/>
            <p:cNvSpPr/>
            <p:nvPr/>
          </p:nvSpPr>
          <p:spPr>
            <a:xfrm>
              <a:off x="87743" y="205874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5673"/>
                  </a:lnTo>
                  <a:lnTo>
                    <a:pt x="4432566" y="185673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744" y="2231758"/>
              <a:ext cx="4432566" cy="5060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806750"/>
              <a:ext cx="101599" cy="1016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794050"/>
              <a:ext cx="4381715" cy="1143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0311" y="2102980"/>
              <a:ext cx="50749" cy="70377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7743" y="2276043"/>
              <a:ext cx="4432935" cy="581660"/>
            </a:xfrm>
            <a:custGeom>
              <a:avLst/>
              <a:gdLst/>
              <a:ahLst/>
              <a:cxnLst/>
              <a:rect l="l" t="t" r="r" b="b"/>
              <a:pathLst>
                <a:path w="4432935" h="581660">
                  <a:moveTo>
                    <a:pt x="4432566" y="0"/>
                  </a:moveTo>
                  <a:lnTo>
                    <a:pt x="0" y="0"/>
                  </a:lnTo>
                  <a:lnTo>
                    <a:pt x="0" y="530707"/>
                  </a:lnTo>
                  <a:lnTo>
                    <a:pt x="4008" y="550432"/>
                  </a:lnTo>
                  <a:lnTo>
                    <a:pt x="14922" y="566585"/>
                  </a:lnTo>
                  <a:lnTo>
                    <a:pt x="31075" y="577499"/>
                  </a:lnTo>
                  <a:lnTo>
                    <a:pt x="50800" y="581507"/>
                  </a:lnTo>
                  <a:lnTo>
                    <a:pt x="4381766" y="581507"/>
                  </a:lnTo>
                  <a:lnTo>
                    <a:pt x="4401491" y="577499"/>
                  </a:lnTo>
                  <a:lnTo>
                    <a:pt x="4417644" y="566585"/>
                  </a:lnTo>
                  <a:lnTo>
                    <a:pt x="4428558" y="550432"/>
                  </a:lnTo>
                  <a:lnTo>
                    <a:pt x="4432566" y="53070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309" y="2141067"/>
              <a:ext cx="0" cy="685165"/>
            </a:xfrm>
            <a:custGeom>
              <a:avLst/>
              <a:gdLst/>
              <a:ahLst/>
              <a:cxnLst/>
              <a:rect l="l" t="t" r="r" b="b"/>
              <a:pathLst>
                <a:path h="685164">
                  <a:moveTo>
                    <a:pt x="0" y="68473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309" y="21283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309" y="21156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20309" y="21029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2325763"/>
              <a:ext cx="64757" cy="6475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2535796"/>
              <a:ext cx="64757" cy="6475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2745828"/>
              <a:ext cx="64757" cy="64757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125844" y="687512"/>
            <a:ext cx="3190240" cy="21634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Speech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Recognition</a:t>
            </a:r>
            <a:endParaRPr sz="1100" dirty="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270"/>
              </a:spcBef>
            </a:pPr>
            <a:r>
              <a:rPr sz="950" spc="35" dirty="0">
                <a:latin typeface="Trebuchet MS"/>
                <a:cs typeface="Trebuchet MS"/>
              </a:rPr>
              <a:t>P(I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sa</a:t>
            </a:r>
            <a:r>
              <a:rPr sz="950" dirty="0">
                <a:latin typeface="Trebuchet MS"/>
                <a:cs typeface="Trebuchet MS"/>
              </a:rPr>
              <a:t>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v</a:t>
            </a:r>
            <a:r>
              <a:rPr sz="950" spc="15" dirty="0">
                <a:latin typeface="Trebuchet MS"/>
                <a:cs typeface="Trebuchet MS"/>
              </a:rPr>
              <a:t>an)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&gt;</a:t>
            </a:r>
            <a:r>
              <a:rPr sz="1100" i="1" spc="-55" dirty="0">
                <a:latin typeface="Verdana"/>
                <a:cs typeface="Verdana"/>
              </a:rPr>
              <a:t>&gt;</a:t>
            </a:r>
            <a:r>
              <a:rPr sz="1100" i="1" spc="-114" dirty="0">
                <a:latin typeface="Verdana"/>
                <a:cs typeface="Verdana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P(</a:t>
            </a:r>
            <a:r>
              <a:rPr sz="950" spc="25" dirty="0">
                <a:latin typeface="Trebuchet MS"/>
                <a:cs typeface="Trebuchet MS"/>
              </a:rPr>
              <a:t>e</a:t>
            </a:r>
            <a:r>
              <a:rPr sz="950" dirty="0">
                <a:latin typeface="Trebuchet MS"/>
                <a:cs typeface="Trebuchet MS"/>
              </a:rPr>
              <a:t>y</a:t>
            </a:r>
            <a:r>
              <a:rPr sz="950" spc="65" dirty="0">
                <a:latin typeface="Trebuchet MS"/>
                <a:cs typeface="Trebuchet MS"/>
              </a:rPr>
              <a:t>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w</a:t>
            </a:r>
            <a:r>
              <a:rPr sz="950" spc="25" dirty="0">
                <a:latin typeface="Trebuchet MS"/>
                <a:cs typeface="Trebuchet MS"/>
              </a:rPr>
              <a:t>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an)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Machine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Translation</a:t>
            </a:r>
            <a:endParaRPr sz="11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950" spc="25" dirty="0">
                <a:latin typeface="Trebuchet MS"/>
                <a:cs typeface="Trebuchet MS"/>
              </a:rPr>
              <a:t>Which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sentence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plausible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target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language?</a:t>
            </a:r>
            <a:endParaRPr sz="950" dirty="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45" dirty="0">
                <a:latin typeface="Trebuchet MS"/>
                <a:cs typeface="Trebuchet MS"/>
              </a:rPr>
              <a:t>P(</a:t>
            </a:r>
            <a:r>
              <a:rPr sz="950" b="1" spc="45" dirty="0">
                <a:latin typeface="Trebuchet MS"/>
                <a:cs typeface="Trebuchet MS"/>
              </a:rPr>
              <a:t>high</a:t>
            </a:r>
            <a:r>
              <a:rPr sz="950" b="1" spc="-2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winds)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&gt;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P(</a:t>
            </a:r>
            <a:r>
              <a:rPr sz="950" b="1" spc="30" dirty="0">
                <a:latin typeface="Trebuchet MS"/>
                <a:cs typeface="Trebuchet MS"/>
              </a:rPr>
              <a:t>large</a:t>
            </a:r>
            <a:r>
              <a:rPr sz="950" b="1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winds)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15" dirty="0">
                <a:solidFill>
                  <a:srgbClr val="007F00"/>
                </a:solidFill>
                <a:latin typeface="Cambria"/>
                <a:cs typeface="Cambria"/>
              </a:rPr>
              <a:t>Other</a:t>
            </a:r>
            <a:r>
              <a:rPr sz="1100" i="1" spc="2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007F00"/>
                </a:solidFill>
                <a:latin typeface="Cambria"/>
                <a:cs typeface="Cambria"/>
              </a:rPr>
              <a:t>Applications</a:t>
            </a:r>
            <a:endParaRPr sz="1100" dirty="0">
              <a:latin typeface="Cambria"/>
              <a:cs typeface="Cambria"/>
            </a:endParaRPr>
          </a:p>
          <a:p>
            <a:pPr marL="289560" marR="841375">
              <a:lnSpc>
                <a:spcPts val="1650"/>
              </a:lnSpc>
              <a:spcBef>
                <a:spcPts val="50"/>
              </a:spcBef>
            </a:pPr>
            <a:r>
              <a:rPr sz="950" dirty="0">
                <a:latin typeface="Trebuchet MS"/>
                <a:cs typeface="Trebuchet MS"/>
              </a:rPr>
              <a:t>Context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Sensitive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Spelling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Correction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Natural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Language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Generation</a:t>
            </a:r>
            <a:endParaRPr sz="950" dirty="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80"/>
              </a:spcBef>
            </a:pPr>
            <a:r>
              <a:rPr sz="950" spc="-80" dirty="0">
                <a:latin typeface="Trebuchet MS"/>
                <a:cs typeface="Trebuchet MS"/>
              </a:rPr>
              <a:t>...</a:t>
            </a:r>
            <a:endParaRPr sz="950" dirty="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43" name="object 43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N-gram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Language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6840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Completion</a:t>
            </a:r>
            <a:r>
              <a:rPr spc="10" dirty="0"/>
              <a:t> </a:t>
            </a:r>
            <a:r>
              <a:rPr spc="-5" dirty="0"/>
              <a:t>Prediction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92225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1180171"/>
            <a:ext cx="4023360" cy="92836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sz="950" spc="45" dirty="0">
                <a:latin typeface="Trebuchet MS"/>
                <a:cs typeface="Trebuchet MS"/>
              </a:rPr>
              <a:t>Language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model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also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supports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predicting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completion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sentence.</a:t>
            </a:r>
            <a:endParaRPr sz="95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305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  </a:t>
            </a:r>
            <a:r>
              <a:rPr sz="900" spc="-37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Please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tu</a:t>
            </a:r>
            <a:r>
              <a:rPr sz="900" spc="-25" dirty="0">
                <a:latin typeface="Trebuchet MS"/>
                <a:cs typeface="Trebuchet MS"/>
              </a:rPr>
              <a:t>r</a:t>
            </a:r>
            <a:r>
              <a:rPr sz="900" spc="5" dirty="0">
                <a:latin typeface="Trebuchet MS"/>
                <a:cs typeface="Trebuchet MS"/>
              </a:rPr>
              <a:t>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off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y</a:t>
            </a:r>
            <a:r>
              <a:rPr sz="900" spc="-10" dirty="0">
                <a:latin typeface="Trebuchet MS"/>
                <a:cs typeface="Trebuchet MS"/>
              </a:rPr>
              <a:t>our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cell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85" dirty="0">
                <a:latin typeface="Trebuchet MS"/>
                <a:cs typeface="Trebuchet MS"/>
              </a:rPr>
              <a:t>...</a:t>
            </a:r>
            <a:endParaRPr sz="900">
              <a:latin typeface="Trebuchet MS"/>
              <a:cs typeface="Trebuchet MS"/>
            </a:endParaRPr>
          </a:p>
          <a:p>
            <a:pPr marL="177800">
              <a:lnSpc>
                <a:spcPct val="100000"/>
              </a:lnSpc>
              <a:spcBef>
                <a:spcPts val="114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509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Your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program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25" dirty="0">
                <a:latin typeface="Trebuchet MS"/>
                <a:cs typeface="Trebuchet MS"/>
              </a:rPr>
              <a:t>does</a:t>
            </a:r>
            <a:r>
              <a:rPr sz="900" spc="-30" dirty="0">
                <a:latin typeface="Trebuchet MS"/>
                <a:cs typeface="Trebuchet MS"/>
              </a:rPr>
              <a:t> not </a:t>
            </a:r>
            <a:r>
              <a:rPr sz="900" spc="-85" dirty="0">
                <a:latin typeface="Trebuchet MS"/>
                <a:cs typeface="Trebuchet MS"/>
              </a:rPr>
              <a:t>...</a:t>
            </a:r>
            <a:endParaRPr sz="900">
              <a:latin typeface="Trebuchet MS"/>
              <a:cs typeface="Trebuchet MS"/>
            </a:endParaRPr>
          </a:p>
          <a:p>
            <a:pPr marL="38100" marR="184785">
              <a:lnSpc>
                <a:spcPct val="118900"/>
              </a:lnSpc>
              <a:spcBef>
                <a:spcPts val="310"/>
              </a:spcBef>
            </a:pPr>
            <a:r>
              <a:rPr sz="950" i="1" spc="-10" dirty="0">
                <a:latin typeface="Trebuchet MS"/>
                <a:cs typeface="Trebuchet MS"/>
              </a:rPr>
              <a:t>Predictive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60" dirty="0">
                <a:latin typeface="Trebuchet MS"/>
                <a:cs typeface="Trebuchet MS"/>
              </a:rPr>
              <a:t>text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input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systems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guess</a:t>
            </a:r>
            <a:r>
              <a:rPr sz="950" spc="-10" dirty="0">
                <a:latin typeface="Trebuchet MS"/>
                <a:cs typeface="Trebuchet MS"/>
              </a:rPr>
              <a:t> what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you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typing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choices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how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complete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831225"/>
            <a:ext cx="64757" cy="6475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N-gram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Language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4834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Probabilistic</a:t>
            </a:r>
            <a:r>
              <a:rPr spc="45" dirty="0"/>
              <a:t> </a:t>
            </a:r>
            <a:r>
              <a:rPr spc="-15" dirty="0"/>
              <a:t>Language</a:t>
            </a:r>
            <a:r>
              <a:rPr spc="50" dirty="0"/>
              <a:t> </a:t>
            </a:r>
            <a:r>
              <a:rPr spc="5" dirty="0"/>
              <a:t>Modeling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922172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2132" y="852081"/>
            <a:ext cx="3848735" cy="18402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0"/>
              </a:spcBef>
            </a:pPr>
            <a:r>
              <a:rPr sz="950" b="1" spc="35" dirty="0">
                <a:latin typeface="Trebuchet MS"/>
                <a:cs typeface="Trebuchet MS"/>
              </a:rPr>
              <a:t>Goal:</a:t>
            </a:r>
            <a:r>
              <a:rPr sz="950" b="1" spc="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Compute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probability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sentence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sequence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words: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 dirty="0">
              <a:latin typeface="Trebuchet MS"/>
              <a:cs typeface="Trebuchet MS"/>
            </a:endParaRPr>
          </a:p>
          <a:p>
            <a:pPr marL="331470" algn="ctr">
              <a:lnSpc>
                <a:spcPct val="100000"/>
              </a:lnSpc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5" dirty="0">
                <a:latin typeface="Cambria"/>
                <a:cs typeface="Cambria"/>
              </a:rPr>
              <a:t>W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baseline="-10416" dirty="0">
                <a:latin typeface="Cambria"/>
                <a:cs typeface="Cambria"/>
              </a:rPr>
              <a:t>3</a:t>
            </a:r>
            <a:r>
              <a:rPr sz="1100" i="1" spc="20" dirty="0">
                <a:latin typeface="Verdana"/>
                <a:cs typeface="Verdana"/>
              </a:rPr>
              <a:t>,...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22" baseline="-10416" dirty="0">
                <a:latin typeface="Cambria"/>
                <a:cs typeface="Cambria"/>
              </a:rPr>
              <a:t>n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 dirty="0">
              <a:latin typeface="Verdana"/>
              <a:cs typeface="Verdana"/>
            </a:endParaRPr>
          </a:p>
          <a:p>
            <a:pPr marL="63500">
              <a:lnSpc>
                <a:spcPct val="100000"/>
              </a:lnSpc>
              <a:spcBef>
                <a:spcPts val="1235"/>
              </a:spcBef>
            </a:pPr>
            <a:r>
              <a:rPr sz="950" b="1" spc="20" dirty="0">
                <a:latin typeface="Trebuchet MS"/>
                <a:cs typeface="Trebuchet MS"/>
              </a:rPr>
              <a:t>Related</a:t>
            </a:r>
            <a:r>
              <a:rPr sz="950" b="1" spc="-20" dirty="0">
                <a:latin typeface="Trebuchet MS"/>
                <a:cs typeface="Trebuchet MS"/>
              </a:rPr>
              <a:t> </a:t>
            </a:r>
            <a:r>
              <a:rPr sz="950" b="1" spc="20" dirty="0">
                <a:latin typeface="Trebuchet MS"/>
                <a:cs typeface="Trebuchet MS"/>
              </a:rPr>
              <a:t>Task:</a:t>
            </a:r>
            <a:r>
              <a:rPr sz="950" b="1" spc="4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probability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upcoming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word: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 dirty="0">
              <a:latin typeface="Trebuchet MS"/>
              <a:cs typeface="Trebuchet MS"/>
            </a:endParaRPr>
          </a:p>
          <a:p>
            <a:pPr marL="331470" algn="ctr">
              <a:lnSpc>
                <a:spcPct val="100000"/>
              </a:lnSpc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baseline="-10416" dirty="0">
                <a:latin typeface="Cambria"/>
                <a:cs typeface="Cambria"/>
              </a:rPr>
              <a:t>4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baseline="-10416" dirty="0">
                <a:latin typeface="Cambria"/>
                <a:cs typeface="Cambria"/>
              </a:rPr>
              <a:t>3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Verdana"/>
              <a:cs typeface="Verdana"/>
            </a:endParaRPr>
          </a:p>
          <a:p>
            <a:pPr marL="63500">
              <a:lnSpc>
                <a:spcPct val="100000"/>
              </a:lnSpc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model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computes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either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these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called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b="1" spc="45" dirty="0">
                <a:latin typeface="Trebuchet MS"/>
                <a:cs typeface="Trebuchet MS"/>
              </a:rPr>
              <a:t>language</a:t>
            </a:r>
            <a:r>
              <a:rPr sz="950" b="1" spc="-10" dirty="0">
                <a:latin typeface="Trebuchet MS"/>
                <a:cs typeface="Trebuchet MS"/>
              </a:rPr>
              <a:t> </a:t>
            </a:r>
            <a:r>
              <a:rPr sz="950" b="1" spc="30" dirty="0">
                <a:latin typeface="Trebuchet MS"/>
                <a:cs typeface="Trebuchet MS"/>
              </a:rPr>
              <a:t>model</a:t>
            </a:r>
            <a:endParaRPr sz="95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754720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587256"/>
            <a:ext cx="64757" cy="6475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8" name="object 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N-gram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Language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296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Computing</a:t>
            </a:r>
            <a:r>
              <a:rPr spc="-25" dirty="0"/>
              <a:t> </a:t>
            </a:r>
            <a:r>
              <a:rPr spc="35" dirty="0"/>
              <a:t>P</a:t>
            </a:r>
            <a:r>
              <a:rPr i="0" spc="35" dirty="0">
                <a:latin typeface="Tahoma"/>
                <a:cs typeface="Tahoma"/>
              </a:rPr>
              <a:t>(</a:t>
            </a:r>
            <a:r>
              <a:rPr spc="35" dirty="0"/>
              <a:t>W</a:t>
            </a:r>
            <a:r>
              <a:rPr i="0" spc="35" dirty="0">
                <a:latin typeface="Tahoma"/>
                <a:cs typeface="Tahoma"/>
              </a:rPr>
              <a:t>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207643"/>
            <a:ext cx="4483735" cy="455930"/>
            <a:chOff x="87743" y="1207643"/>
            <a:chExt cx="4483735" cy="455930"/>
          </a:xfrm>
        </p:grpSpPr>
        <p:sp>
          <p:nvSpPr>
            <p:cNvPr id="4" name="object 4"/>
            <p:cNvSpPr/>
            <p:nvPr/>
          </p:nvSpPr>
          <p:spPr>
            <a:xfrm>
              <a:off x="87743" y="120764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80655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61833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49133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51877"/>
              <a:ext cx="50749" cy="30995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424940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59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289977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5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2772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2645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2518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764550"/>
            <a:ext cx="4483735" cy="447040"/>
            <a:chOff x="87743" y="1764550"/>
            <a:chExt cx="4483735" cy="447040"/>
          </a:xfrm>
        </p:grpSpPr>
        <p:sp>
          <p:nvSpPr>
            <p:cNvPr id="15" name="object 15"/>
            <p:cNvSpPr/>
            <p:nvPr/>
          </p:nvSpPr>
          <p:spPr>
            <a:xfrm>
              <a:off x="87743" y="1764550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928215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109393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96693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808797"/>
              <a:ext cx="50749" cy="30059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972500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846897"/>
              <a:ext cx="0" cy="281940"/>
            </a:xfrm>
            <a:custGeom>
              <a:avLst/>
              <a:gdLst/>
              <a:ahLst/>
              <a:cxnLst/>
              <a:rect l="l" t="t" r="r" b="b"/>
              <a:pathLst>
                <a:path h="281939">
                  <a:moveTo>
                    <a:pt x="0" y="28154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8341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8214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80879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5844" y="1132996"/>
            <a:ext cx="2070735" cy="99441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How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compute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joint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probability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spc="5" dirty="0">
                <a:latin typeface="Trebuchet MS"/>
                <a:cs typeface="Trebuchet MS"/>
              </a:rPr>
              <a:t>P(about,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fifteen,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minutes,</a:t>
            </a:r>
            <a:r>
              <a:rPr sz="950" spc="-20" dirty="0">
                <a:latin typeface="Trebuchet MS"/>
                <a:cs typeface="Trebuchet MS"/>
              </a:rPr>
              <a:t> from)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5" dirty="0">
                <a:solidFill>
                  <a:srgbClr val="FF0000"/>
                </a:solidFill>
                <a:latin typeface="Cambria"/>
                <a:cs typeface="Cambria"/>
              </a:rPr>
              <a:t>Basic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Idea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950" spc="35" dirty="0">
                <a:latin typeface="Trebuchet MS"/>
                <a:cs typeface="Trebuchet MS"/>
              </a:rPr>
              <a:t>Rely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Chain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Rule</a:t>
            </a:r>
            <a:r>
              <a:rPr sz="950" spc="-25" dirty="0">
                <a:latin typeface="Trebuchet MS"/>
                <a:cs typeface="Trebuchet MS"/>
              </a:rPr>
              <a:t> 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Probability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7" name="object 2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N-gram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Language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1696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The</a:t>
            </a:r>
            <a:r>
              <a:rPr spc="15" dirty="0"/>
              <a:t> </a:t>
            </a:r>
            <a:r>
              <a:rPr spc="25" dirty="0"/>
              <a:t>Chain</a:t>
            </a:r>
            <a:r>
              <a:rPr spc="15" dirty="0"/>
              <a:t> </a:t>
            </a:r>
            <a:r>
              <a:rPr spc="10" dirty="0"/>
              <a:t>Rule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699986"/>
            <a:ext cx="4432935" cy="176530"/>
          </a:xfrm>
          <a:custGeom>
            <a:avLst/>
            <a:gdLst/>
            <a:ahLst/>
            <a:cxnLst/>
            <a:rect l="l" t="t" r="r" b="b"/>
            <a:pathLst>
              <a:path w="4432935" h="17653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6314"/>
                </a:lnTo>
                <a:lnTo>
                  <a:pt x="4432566" y="17631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44" y="680770"/>
            <a:ext cx="14395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Conditional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Probabilities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744208"/>
            <a:ext cx="4483735" cy="955675"/>
            <a:chOff x="87743" y="744208"/>
            <a:chExt cx="4483735" cy="9556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63650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98244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85544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44220"/>
              <a:ext cx="50749" cy="8540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907923"/>
              <a:ext cx="4432935" cy="741680"/>
            </a:xfrm>
            <a:custGeom>
              <a:avLst/>
              <a:gdLst/>
              <a:ahLst/>
              <a:cxnLst/>
              <a:rect l="l" t="t" r="r" b="b"/>
              <a:pathLst>
                <a:path w="4432935" h="741680">
                  <a:moveTo>
                    <a:pt x="4432566" y="0"/>
                  </a:moveTo>
                  <a:lnTo>
                    <a:pt x="0" y="0"/>
                  </a:lnTo>
                  <a:lnTo>
                    <a:pt x="0" y="690321"/>
                  </a:lnTo>
                  <a:lnTo>
                    <a:pt x="4008" y="710045"/>
                  </a:lnTo>
                  <a:lnTo>
                    <a:pt x="14922" y="726198"/>
                  </a:lnTo>
                  <a:lnTo>
                    <a:pt x="31075" y="737112"/>
                  </a:lnTo>
                  <a:lnTo>
                    <a:pt x="50800" y="741121"/>
                  </a:lnTo>
                  <a:lnTo>
                    <a:pt x="4381766" y="741121"/>
                  </a:lnTo>
                  <a:lnTo>
                    <a:pt x="4401491" y="737112"/>
                  </a:lnTo>
                  <a:lnTo>
                    <a:pt x="4417644" y="726198"/>
                  </a:lnTo>
                  <a:lnTo>
                    <a:pt x="4428558" y="710045"/>
                  </a:lnTo>
                  <a:lnTo>
                    <a:pt x="4432566" y="69032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82307"/>
              <a:ext cx="0" cy="835025"/>
            </a:xfrm>
            <a:custGeom>
              <a:avLst/>
              <a:gdLst/>
              <a:ahLst/>
              <a:cxnLst/>
              <a:rect l="l" t="t" r="r" b="b"/>
              <a:pathLst>
                <a:path h="835025">
                  <a:moveTo>
                    <a:pt x="0" y="8349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696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569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7442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783664" y="992352"/>
            <a:ext cx="564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10" dirty="0">
                <a:latin typeface="Cambria"/>
                <a:cs typeface="Cambria"/>
              </a:rPr>
              <a:t>B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68270" y="898550"/>
            <a:ext cx="441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u="sng" spc="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1100" i="1" u="sng" spc="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A</a:t>
            </a:r>
            <a:r>
              <a:rPr sz="1100" i="1" u="sng" spc="-10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,</a:t>
            </a:r>
            <a:r>
              <a:rPr sz="1100" i="1" u="sng" spc="-2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i="1" u="sng" spc="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B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37485" y="1087386"/>
            <a:ext cx="3028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7743" y="1800974"/>
            <a:ext cx="4483735" cy="535305"/>
            <a:chOff x="87743" y="1800974"/>
            <a:chExt cx="4483735" cy="535305"/>
          </a:xfrm>
        </p:grpSpPr>
        <p:sp>
          <p:nvSpPr>
            <p:cNvPr id="19" name="object 19"/>
            <p:cNvSpPr/>
            <p:nvPr/>
          </p:nvSpPr>
          <p:spPr>
            <a:xfrm>
              <a:off x="87743" y="1800974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964639"/>
              <a:ext cx="4432566" cy="5060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234565"/>
              <a:ext cx="101599" cy="1016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21865"/>
              <a:ext cx="4381715" cy="114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1845208"/>
              <a:ext cx="50749" cy="38935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7743" y="2008924"/>
              <a:ext cx="4432935" cy="276860"/>
            </a:xfrm>
            <a:custGeom>
              <a:avLst/>
              <a:gdLst/>
              <a:ahLst/>
              <a:cxnLst/>
              <a:rect l="l" t="t" r="r" b="b"/>
              <a:pathLst>
                <a:path w="4432935" h="276860">
                  <a:moveTo>
                    <a:pt x="4432566" y="0"/>
                  </a:moveTo>
                  <a:lnTo>
                    <a:pt x="0" y="0"/>
                  </a:lnTo>
                  <a:lnTo>
                    <a:pt x="0" y="225640"/>
                  </a:lnTo>
                  <a:lnTo>
                    <a:pt x="4008" y="245365"/>
                  </a:lnTo>
                  <a:lnTo>
                    <a:pt x="14922" y="261518"/>
                  </a:lnTo>
                  <a:lnTo>
                    <a:pt x="31075" y="272432"/>
                  </a:lnTo>
                  <a:lnTo>
                    <a:pt x="50800" y="276440"/>
                  </a:lnTo>
                  <a:lnTo>
                    <a:pt x="4381766" y="276440"/>
                  </a:lnTo>
                  <a:lnTo>
                    <a:pt x="4401491" y="272432"/>
                  </a:lnTo>
                  <a:lnTo>
                    <a:pt x="4417644" y="261518"/>
                  </a:lnTo>
                  <a:lnTo>
                    <a:pt x="4428558" y="245365"/>
                  </a:lnTo>
                  <a:lnTo>
                    <a:pt x="4432566" y="22564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883308"/>
              <a:ext cx="0" cy="370840"/>
            </a:xfrm>
            <a:custGeom>
              <a:avLst/>
              <a:gdLst/>
              <a:ahLst/>
              <a:cxnLst/>
              <a:rect l="l" t="t" r="r" b="b"/>
              <a:pathLst>
                <a:path h="370839">
                  <a:moveTo>
                    <a:pt x="0" y="3703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8706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18579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09" y="18452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87743" y="2437282"/>
            <a:ext cx="4483735" cy="535305"/>
            <a:chOff x="87743" y="2437282"/>
            <a:chExt cx="4483735" cy="535305"/>
          </a:xfrm>
        </p:grpSpPr>
        <p:sp>
          <p:nvSpPr>
            <p:cNvPr id="30" name="object 30"/>
            <p:cNvSpPr/>
            <p:nvPr/>
          </p:nvSpPr>
          <p:spPr>
            <a:xfrm>
              <a:off x="87743" y="2437282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2600947"/>
              <a:ext cx="4432566" cy="5060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870873"/>
              <a:ext cx="101599" cy="1016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858173"/>
              <a:ext cx="4381715" cy="1143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2481529"/>
              <a:ext cx="50749" cy="38934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7743" y="2645232"/>
              <a:ext cx="4432935" cy="276860"/>
            </a:xfrm>
            <a:custGeom>
              <a:avLst/>
              <a:gdLst/>
              <a:ahLst/>
              <a:cxnLst/>
              <a:rect l="l" t="t" r="r" b="b"/>
              <a:pathLst>
                <a:path w="4432935" h="276860">
                  <a:moveTo>
                    <a:pt x="4432566" y="0"/>
                  </a:moveTo>
                  <a:lnTo>
                    <a:pt x="0" y="0"/>
                  </a:lnTo>
                  <a:lnTo>
                    <a:pt x="0" y="225640"/>
                  </a:lnTo>
                  <a:lnTo>
                    <a:pt x="4008" y="245365"/>
                  </a:lnTo>
                  <a:lnTo>
                    <a:pt x="14922" y="261518"/>
                  </a:lnTo>
                  <a:lnTo>
                    <a:pt x="31075" y="272432"/>
                  </a:lnTo>
                  <a:lnTo>
                    <a:pt x="50800" y="276440"/>
                  </a:lnTo>
                  <a:lnTo>
                    <a:pt x="4381766" y="276440"/>
                  </a:lnTo>
                  <a:lnTo>
                    <a:pt x="4401491" y="272432"/>
                  </a:lnTo>
                  <a:lnTo>
                    <a:pt x="4417644" y="261518"/>
                  </a:lnTo>
                  <a:lnTo>
                    <a:pt x="4428558" y="245365"/>
                  </a:lnTo>
                  <a:lnTo>
                    <a:pt x="4432566" y="22564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309" y="2519616"/>
              <a:ext cx="0" cy="370840"/>
            </a:xfrm>
            <a:custGeom>
              <a:avLst/>
              <a:gdLst/>
              <a:ahLst/>
              <a:cxnLst/>
              <a:rect l="l" t="t" r="r" b="b"/>
              <a:pathLst>
                <a:path h="370839">
                  <a:moveTo>
                    <a:pt x="0" y="3703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20309" y="25069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20309" y="24942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20309" y="24815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13144" y="1418742"/>
            <a:ext cx="4051300" cy="1464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0200" algn="ctr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10" dirty="0">
                <a:latin typeface="Cambria"/>
                <a:cs typeface="Cambria"/>
              </a:rPr>
              <a:t>B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10" dirty="0">
                <a:latin typeface="Cambria"/>
                <a:cs typeface="Cambria"/>
              </a:rPr>
              <a:t>B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 dirty="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  <a:spcBef>
                <a:spcPts val="1540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More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Variables</a:t>
            </a:r>
            <a:endParaRPr sz="1100" dirty="0">
              <a:latin typeface="Cambria"/>
              <a:cs typeface="Cambria"/>
            </a:endParaRPr>
          </a:p>
          <a:p>
            <a:pPr marL="330200" algn="ctr">
              <a:lnSpc>
                <a:spcPct val="100000"/>
              </a:lnSpc>
              <a:spcBef>
                <a:spcPts val="830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10" dirty="0">
                <a:latin typeface="Cambria"/>
                <a:cs typeface="Cambria"/>
              </a:rPr>
              <a:t>B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150" dirty="0">
                <a:latin typeface="Cambria"/>
                <a:cs typeface="Cambria"/>
              </a:rPr>
              <a:t>C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75" dirty="0">
                <a:latin typeface="Cambria"/>
                <a:cs typeface="Cambria"/>
              </a:rPr>
              <a:t>D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10" dirty="0">
                <a:latin typeface="Cambria"/>
                <a:cs typeface="Cambria"/>
              </a:rPr>
              <a:t>B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150" dirty="0">
                <a:latin typeface="Cambria"/>
                <a:cs typeface="Cambria"/>
              </a:rPr>
              <a:t>C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10" dirty="0">
                <a:latin typeface="Cambria"/>
                <a:cs typeface="Cambria"/>
              </a:rPr>
              <a:t>B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75" dirty="0">
                <a:latin typeface="Cambria"/>
                <a:cs typeface="Cambria"/>
              </a:rPr>
              <a:t>D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15" dirty="0">
                <a:latin typeface="Cambria"/>
                <a:cs typeface="Cambria"/>
              </a:rPr>
              <a:t>A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10" dirty="0">
                <a:latin typeface="Cambria"/>
                <a:cs typeface="Cambria"/>
              </a:rPr>
              <a:t>B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150" dirty="0">
                <a:latin typeface="Cambria"/>
                <a:cs typeface="Cambria"/>
              </a:rPr>
              <a:t>C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 dirty="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  <a:spcBef>
                <a:spcPts val="1540"/>
              </a:spcBef>
            </a:pPr>
            <a:r>
              <a:rPr sz="1100" i="1" spc="-3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5" dirty="0">
                <a:solidFill>
                  <a:srgbClr val="FF0000"/>
                </a:solidFill>
                <a:latin typeface="Cambria"/>
                <a:cs typeface="Cambria"/>
              </a:rPr>
              <a:t>Chain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Cambria"/>
                <a:cs typeface="Cambria"/>
              </a:rPr>
              <a:t>Rule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in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Cambria"/>
                <a:cs typeface="Cambria"/>
              </a:rPr>
              <a:t>General</a:t>
            </a:r>
            <a:endParaRPr sz="1100" dirty="0">
              <a:latin typeface="Cambria"/>
              <a:cs typeface="Cambria"/>
            </a:endParaRPr>
          </a:p>
          <a:p>
            <a:pPr marL="330200" algn="ctr">
              <a:lnSpc>
                <a:spcPct val="100000"/>
              </a:lnSpc>
              <a:spcBef>
                <a:spcPts val="830"/>
              </a:spcBef>
            </a:pPr>
            <a:r>
              <a:rPr sz="1100" i="1" spc="-30" dirty="0">
                <a:latin typeface="Cambria"/>
                <a:cs typeface="Cambria"/>
              </a:rPr>
              <a:t>P</a:t>
            </a:r>
            <a:r>
              <a:rPr sz="1100" spc="-30" dirty="0">
                <a:latin typeface="Verdana"/>
                <a:cs typeface="Verdana"/>
              </a:rPr>
              <a:t>(</a:t>
            </a:r>
            <a:r>
              <a:rPr sz="1100" i="1" spc="-30" dirty="0">
                <a:latin typeface="Cambria"/>
                <a:cs typeface="Cambria"/>
              </a:rPr>
              <a:t>x</a:t>
            </a:r>
            <a:r>
              <a:rPr sz="1200" spc="-44" baseline="-10416" dirty="0">
                <a:latin typeface="Cambria"/>
                <a:cs typeface="Cambria"/>
              </a:rPr>
              <a:t>1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x</a:t>
            </a:r>
            <a:r>
              <a:rPr sz="1200" spc="-60" baseline="-10416" dirty="0">
                <a:latin typeface="Cambria"/>
                <a:cs typeface="Cambria"/>
              </a:rPr>
              <a:t>2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265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65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65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65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x</a:t>
            </a:r>
            <a:r>
              <a:rPr sz="1200" i="1" spc="-44" baseline="-10416" dirty="0">
                <a:latin typeface="Cambria"/>
                <a:cs typeface="Cambria"/>
              </a:rPr>
              <a:t>n</a:t>
            </a:r>
            <a:r>
              <a:rPr sz="1100" spc="-30" dirty="0">
                <a:latin typeface="Verdana"/>
                <a:cs typeface="Verdana"/>
              </a:rPr>
              <a:t>)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P</a:t>
            </a:r>
            <a:r>
              <a:rPr sz="1100" spc="-30" dirty="0">
                <a:latin typeface="Verdana"/>
                <a:cs typeface="Verdana"/>
              </a:rPr>
              <a:t>(</a:t>
            </a:r>
            <a:r>
              <a:rPr sz="1100" i="1" spc="-30" dirty="0">
                <a:latin typeface="Cambria"/>
                <a:cs typeface="Cambria"/>
              </a:rPr>
              <a:t>x</a:t>
            </a:r>
            <a:r>
              <a:rPr sz="1200" spc="-44" baseline="-10416" dirty="0">
                <a:latin typeface="Cambria"/>
                <a:cs typeface="Cambria"/>
              </a:rPr>
              <a:t>1</a:t>
            </a:r>
            <a:r>
              <a:rPr sz="1100" spc="-30" dirty="0">
                <a:latin typeface="Verdana"/>
                <a:cs typeface="Verdana"/>
              </a:rPr>
              <a:t>)</a:t>
            </a:r>
            <a:r>
              <a:rPr sz="1100" i="1" spc="-30" dirty="0">
                <a:latin typeface="Cambria"/>
                <a:cs typeface="Cambria"/>
              </a:rPr>
              <a:t>P</a:t>
            </a:r>
            <a:r>
              <a:rPr sz="1100" spc="-30" dirty="0">
                <a:latin typeface="Verdana"/>
                <a:cs typeface="Verdana"/>
              </a:rPr>
              <a:t>(</a:t>
            </a:r>
            <a:r>
              <a:rPr sz="1100" i="1" spc="-30" dirty="0">
                <a:latin typeface="Cambria"/>
                <a:cs typeface="Cambria"/>
              </a:rPr>
              <a:t>x</a:t>
            </a:r>
            <a:r>
              <a:rPr sz="1200" spc="-44" baseline="-10416" dirty="0">
                <a:latin typeface="Cambria"/>
                <a:cs typeface="Cambria"/>
              </a:rPr>
              <a:t>2</a:t>
            </a:r>
            <a:r>
              <a:rPr sz="1100" spc="-30" dirty="0">
                <a:latin typeface="Lucida Sans Unicode"/>
                <a:cs typeface="Lucida Sans Unicode"/>
              </a:rPr>
              <a:t>|</a:t>
            </a:r>
            <a:r>
              <a:rPr sz="1100" i="1" spc="-30" dirty="0">
                <a:latin typeface="Cambria"/>
                <a:cs typeface="Cambria"/>
              </a:rPr>
              <a:t>x</a:t>
            </a:r>
            <a:r>
              <a:rPr sz="1200" spc="-44" baseline="-10416" dirty="0">
                <a:latin typeface="Cambria"/>
                <a:cs typeface="Cambria"/>
              </a:rPr>
              <a:t>1</a:t>
            </a:r>
            <a:r>
              <a:rPr sz="1100" spc="-30" dirty="0">
                <a:latin typeface="Verdana"/>
                <a:cs typeface="Verdana"/>
              </a:rPr>
              <a:t>)</a:t>
            </a:r>
            <a:r>
              <a:rPr sz="1100" i="1" spc="-30" dirty="0">
                <a:latin typeface="Cambria"/>
                <a:cs typeface="Cambria"/>
              </a:rPr>
              <a:t>P</a:t>
            </a:r>
            <a:r>
              <a:rPr sz="1100" spc="-30" dirty="0">
                <a:latin typeface="Verdana"/>
                <a:cs typeface="Verdana"/>
              </a:rPr>
              <a:t>(</a:t>
            </a:r>
            <a:r>
              <a:rPr sz="1100" i="1" spc="-30" dirty="0">
                <a:latin typeface="Cambria"/>
                <a:cs typeface="Cambria"/>
              </a:rPr>
              <a:t>x</a:t>
            </a:r>
            <a:r>
              <a:rPr sz="1200" spc="-44" baseline="-10416" dirty="0">
                <a:latin typeface="Cambria"/>
                <a:cs typeface="Cambria"/>
              </a:rPr>
              <a:t>3</a:t>
            </a:r>
            <a:r>
              <a:rPr sz="1100" spc="-30" dirty="0">
                <a:latin typeface="Lucida Sans Unicode"/>
                <a:cs typeface="Lucida Sans Unicode"/>
              </a:rPr>
              <a:t>|</a:t>
            </a:r>
            <a:r>
              <a:rPr sz="1100" i="1" spc="-30" dirty="0">
                <a:latin typeface="Cambria"/>
                <a:cs typeface="Cambria"/>
              </a:rPr>
              <a:t>x</a:t>
            </a:r>
            <a:r>
              <a:rPr sz="1200" spc="-44" baseline="-10416" dirty="0">
                <a:latin typeface="Cambria"/>
                <a:cs typeface="Cambria"/>
              </a:rPr>
              <a:t>1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x</a:t>
            </a:r>
            <a:r>
              <a:rPr sz="1200" spc="-44" baseline="-10416" dirty="0">
                <a:latin typeface="Cambria"/>
                <a:cs typeface="Cambria"/>
              </a:rPr>
              <a:t>2</a:t>
            </a:r>
            <a:r>
              <a:rPr sz="1100" spc="-30" dirty="0">
                <a:latin typeface="Verdana"/>
                <a:cs typeface="Verdana"/>
              </a:rPr>
              <a:t>)</a:t>
            </a:r>
            <a:r>
              <a:rPr sz="1100" spc="-260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60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65" dirty="0">
                <a:latin typeface="Verdana"/>
                <a:cs typeface="Verdana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P</a:t>
            </a:r>
            <a:r>
              <a:rPr sz="1100" spc="-15" dirty="0">
                <a:latin typeface="Verdana"/>
                <a:cs typeface="Verdana"/>
              </a:rPr>
              <a:t>(</a:t>
            </a:r>
            <a:r>
              <a:rPr sz="1100" i="1" spc="-15" dirty="0">
                <a:latin typeface="Cambria"/>
                <a:cs typeface="Cambria"/>
              </a:rPr>
              <a:t>x</a:t>
            </a:r>
            <a:r>
              <a:rPr sz="1200" i="1" spc="-22" baseline="-10416" dirty="0">
                <a:latin typeface="Cambria"/>
                <a:cs typeface="Cambria"/>
              </a:rPr>
              <a:t>n</a:t>
            </a:r>
            <a:r>
              <a:rPr sz="1100" spc="-15" dirty="0">
                <a:latin typeface="Lucida Sans Unicode"/>
                <a:cs typeface="Lucida Sans Unicode"/>
              </a:rPr>
              <a:t>|</a:t>
            </a:r>
            <a:r>
              <a:rPr sz="1100" i="1" spc="-15" dirty="0">
                <a:latin typeface="Cambria"/>
                <a:cs typeface="Cambria"/>
              </a:rPr>
              <a:t>x</a:t>
            </a:r>
            <a:r>
              <a:rPr sz="1200" spc="-22" baseline="-10416" dirty="0">
                <a:latin typeface="Cambria"/>
                <a:cs typeface="Cambria"/>
              </a:rPr>
              <a:t>1</a:t>
            </a:r>
            <a:r>
              <a:rPr sz="1100" i="1" spc="-15" dirty="0">
                <a:latin typeface="Verdana"/>
                <a:cs typeface="Verdana"/>
              </a:rPr>
              <a:t>,...,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x</a:t>
            </a:r>
            <a:r>
              <a:rPr sz="1200" i="1" spc="-44" baseline="-10416" dirty="0">
                <a:latin typeface="Cambria"/>
                <a:cs typeface="Cambria"/>
              </a:rPr>
              <a:t>n</a:t>
            </a:r>
            <a:r>
              <a:rPr sz="1200" spc="-44" baseline="-10416" dirty="0">
                <a:latin typeface="Lucida Sans Unicode"/>
                <a:cs typeface="Lucida Sans Unicode"/>
              </a:rPr>
              <a:t>−</a:t>
            </a:r>
            <a:r>
              <a:rPr sz="1200" spc="-44" baseline="-10416" dirty="0">
                <a:latin typeface="Cambria"/>
                <a:cs typeface="Cambria"/>
              </a:rPr>
              <a:t>1</a:t>
            </a:r>
            <a:r>
              <a:rPr sz="1100" spc="-30" dirty="0">
                <a:latin typeface="Verdana"/>
                <a:cs typeface="Verdana"/>
              </a:rPr>
              <a:t>)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42" name="object 42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N-gram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Language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4504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Probability</a:t>
            </a:r>
            <a:r>
              <a:rPr spc="35" dirty="0"/>
              <a:t> </a:t>
            </a:r>
            <a:r>
              <a:rPr spc="-5" dirty="0"/>
              <a:t>of</a:t>
            </a:r>
            <a:r>
              <a:rPr spc="40" dirty="0"/>
              <a:t> </a:t>
            </a:r>
            <a:r>
              <a:rPr spc="-25" dirty="0"/>
              <a:t>words</a:t>
            </a:r>
            <a:r>
              <a:rPr spc="35" dirty="0"/>
              <a:t> </a:t>
            </a:r>
            <a:r>
              <a:rPr spc="-10" dirty="0"/>
              <a:t>in</a:t>
            </a:r>
            <a:r>
              <a:rPr spc="40" dirty="0"/>
              <a:t> </a:t>
            </a:r>
            <a:r>
              <a:rPr spc="-10" dirty="0"/>
              <a:t>sentences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716913"/>
            <a:ext cx="4483735" cy="628015"/>
            <a:chOff x="87743" y="1716913"/>
            <a:chExt cx="4483735" cy="628015"/>
          </a:xfrm>
        </p:grpSpPr>
        <p:sp>
          <p:nvSpPr>
            <p:cNvPr id="4" name="object 4"/>
            <p:cNvSpPr/>
            <p:nvPr/>
          </p:nvSpPr>
          <p:spPr>
            <a:xfrm>
              <a:off x="87743" y="171691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88993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243175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30475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761147"/>
              <a:ext cx="50749" cy="48202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934210"/>
              <a:ext cx="4432935" cy="360045"/>
            </a:xfrm>
            <a:custGeom>
              <a:avLst/>
              <a:gdLst/>
              <a:ahLst/>
              <a:cxnLst/>
              <a:rect l="l" t="t" r="r" b="b"/>
              <a:pathLst>
                <a:path w="4432935" h="360044">
                  <a:moveTo>
                    <a:pt x="4432566" y="0"/>
                  </a:moveTo>
                  <a:lnTo>
                    <a:pt x="0" y="0"/>
                  </a:lnTo>
                  <a:lnTo>
                    <a:pt x="0" y="308965"/>
                  </a:lnTo>
                  <a:lnTo>
                    <a:pt x="4008" y="328690"/>
                  </a:lnTo>
                  <a:lnTo>
                    <a:pt x="14922" y="344843"/>
                  </a:lnTo>
                  <a:lnTo>
                    <a:pt x="31075" y="355757"/>
                  </a:lnTo>
                  <a:lnTo>
                    <a:pt x="50800" y="359765"/>
                  </a:lnTo>
                  <a:lnTo>
                    <a:pt x="4381766" y="359765"/>
                  </a:lnTo>
                  <a:lnTo>
                    <a:pt x="4401491" y="355757"/>
                  </a:lnTo>
                  <a:lnTo>
                    <a:pt x="4417644" y="344843"/>
                  </a:lnTo>
                  <a:lnTo>
                    <a:pt x="4428558" y="328690"/>
                  </a:lnTo>
                  <a:lnTo>
                    <a:pt x="4432566" y="30896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799247"/>
              <a:ext cx="0" cy="463550"/>
            </a:xfrm>
            <a:custGeom>
              <a:avLst/>
              <a:gdLst/>
              <a:ahLst/>
              <a:cxnLst/>
              <a:rect l="l" t="t" r="r" b="b"/>
              <a:pathLst>
                <a:path h="463550">
                  <a:moveTo>
                    <a:pt x="0" y="46297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7865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7738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7611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0444" y="1149121"/>
            <a:ext cx="4394835" cy="11118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75690">
              <a:lnSpc>
                <a:spcPts val="1850"/>
              </a:lnSpc>
              <a:spcBef>
                <a:spcPts val="120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-67" baseline="-10416" dirty="0">
                <a:latin typeface="Cambria"/>
                <a:cs typeface="Cambria"/>
              </a:rPr>
              <a:t>2</a:t>
            </a:r>
            <a:r>
              <a:rPr sz="1200" spc="-15" baseline="-10416" dirty="0">
                <a:latin typeface="Cambria"/>
                <a:cs typeface="Cambri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65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22" baseline="-10416" dirty="0">
                <a:latin typeface="Cambria"/>
                <a:cs typeface="Cambria"/>
              </a:rPr>
              <a:t>n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2325" spc="209" baseline="-8960" dirty="0">
                <a:latin typeface="Verdana"/>
                <a:cs typeface="Verdana"/>
              </a:rPr>
              <a:t>∏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-114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-67" baseline="-10416" dirty="0">
                <a:latin typeface="Cambria"/>
                <a:cs typeface="Cambria"/>
              </a:rPr>
              <a:t>2</a:t>
            </a:r>
            <a:r>
              <a:rPr sz="1200" spc="-15" baseline="-10416" dirty="0">
                <a:latin typeface="Cambria"/>
                <a:cs typeface="Cambri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65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30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  <a:p>
            <a:pPr marR="97790" algn="ctr">
              <a:lnSpc>
                <a:spcPts val="950"/>
              </a:lnSpc>
            </a:pP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</a:pP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P(“about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fifteen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minutes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from”)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155" dirty="0">
                <a:solidFill>
                  <a:srgbClr val="3333B2"/>
                </a:solidFill>
                <a:latin typeface="Cambria"/>
                <a:cs typeface="Cambria"/>
              </a:rPr>
              <a:t>=</a:t>
            </a:r>
            <a:endParaRPr sz="1100">
              <a:latin typeface="Cambria"/>
              <a:cs typeface="Cambria"/>
            </a:endParaRPr>
          </a:p>
          <a:p>
            <a:pPr marL="38100" marR="17780">
              <a:lnSpc>
                <a:spcPct val="118900"/>
              </a:lnSpc>
              <a:spcBef>
                <a:spcPts val="210"/>
              </a:spcBef>
            </a:pPr>
            <a:r>
              <a:rPr sz="950" spc="10" dirty="0">
                <a:latin typeface="Trebuchet MS"/>
                <a:cs typeface="Trebuchet MS"/>
              </a:rPr>
              <a:t>P(about)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x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P(fifteen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45" dirty="0">
                <a:latin typeface="Trebuchet MS"/>
                <a:cs typeface="Trebuchet MS"/>
              </a:rPr>
              <a:t>|</a:t>
            </a:r>
            <a:r>
              <a:rPr sz="950" spc="-2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about)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x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P(minutes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45" dirty="0">
                <a:latin typeface="Trebuchet MS"/>
                <a:cs typeface="Trebuchet MS"/>
              </a:rPr>
              <a:t>|</a:t>
            </a:r>
            <a:r>
              <a:rPr sz="950" spc="-2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about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fifteen)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x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P(from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45" dirty="0">
                <a:latin typeface="Trebuchet MS"/>
                <a:cs typeface="Trebuchet MS"/>
              </a:rPr>
              <a:t>|</a:t>
            </a:r>
            <a:r>
              <a:rPr sz="950" spc="-2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about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fifteen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minutes)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N-gram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Language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6746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Estimating</a:t>
            </a:r>
            <a:r>
              <a:rPr spc="40" dirty="0"/>
              <a:t> </a:t>
            </a:r>
            <a:r>
              <a:rPr spc="-5" dirty="0"/>
              <a:t>These</a:t>
            </a:r>
            <a:r>
              <a:rPr spc="45" dirty="0"/>
              <a:t> </a:t>
            </a:r>
            <a:r>
              <a:rPr spc="-5" dirty="0"/>
              <a:t>Probability</a:t>
            </a:r>
            <a:r>
              <a:rPr spc="45" dirty="0"/>
              <a:t> </a:t>
            </a:r>
            <a:r>
              <a:rPr spc="-20" dirty="0"/>
              <a:t>Values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175791"/>
            <a:ext cx="4483735" cy="525145"/>
            <a:chOff x="87743" y="1175791"/>
            <a:chExt cx="4483735" cy="525145"/>
          </a:xfrm>
        </p:grpSpPr>
        <p:sp>
          <p:nvSpPr>
            <p:cNvPr id="4" name="object 4"/>
            <p:cNvSpPr/>
            <p:nvPr/>
          </p:nvSpPr>
          <p:spPr>
            <a:xfrm>
              <a:off x="87743" y="1175791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3945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98765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86065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20025"/>
              <a:ext cx="50749" cy="3787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383728"/>
              <a:ext cx="4432935" cy="266065"/>
            </a:xfrm>
            <a:custGeom>
              <a:avLst/>
              <a:gdLst/>
              <a:ahLst/>
              <a:cxnLst/>
              <a:rect l="l" t="t" r="r" b="b"/>
              <a:pathLst>
                <a:path w="4432935" h="266064">
                  <a:moveTo>
                    <a:pt x="4432566" y="0"/>
                  </a:moveTo>
                  <a:lnTo>
                    <a:pt x="0" y="0"/>
                  </a:lnTo>
                  <a:lnTo>
                    <a:pt x="0" y="215036"/>
                  </a:lnTo>
                  <a:lnTo>
                    <a:pt x="4008" y="234761"/>
                  </a:lnTo>
                  <a:lnTo>
                    <a:pt x="14922" y="250913"/>
                  </a:lnTo>
                  <a:lnTo>
                    <a:pt x="31075" y="261827"/>
                  </a:lnTo>
                  <a:lnTo>
                    <a:pt x="50800" y="265836"/>
                  </a:lnTo>
                  <a:lnTo>
                    <a:pt x="4381766" y="265836"/>
                  </a:lnTo>
                  <a:lnTo>
                    <a:pt x="4401491" y="261827"/>
                  </a:lnTo>
                  <a:lnTo>
                    <a:pt x="4417644" y="250913"/>
                  </a:lnTo>
                  <a:lnTo>
                    <a:pt x="4428558" y="234761"/>
                  </a:lnTo>
                  <a:lnTo>
                    <a:pt x="4432566" y="21503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25812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68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2454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23272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22002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801495"/>
            <a:ext cx="4483735" cy="457834"/>
            <a:chOff x="87743" y="1801495"/>
            <a:chExt cx="4483735" cy="457834"/>
          </a:xfrm>
        </p:grpSpPr>
        <p:sp>
          <p:nvSpPr>
            <p:cNvPr id="15" name="object 15"/>
            <p:cNvSpPr/>
            <p:nvPr/>
          </p:nvSpPr>
          <p:spPr>
            <a:xfrm>
              <a:off x="87743" y="180149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974507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157171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144471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845729"/>
              <a:ext cx="50749" cy="31144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2018792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883816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4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8711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8584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8457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9644" y="1138990"/>
            <a:ext cx="3966210" cy="103505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29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Count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and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divide</a:t>
            </a:r>
            <a:endParaRPr sz="1100">
              <a:latin typeface="Cambria"/>
              <a:cs typeface="Cambria"/>
            </a:endParaRPr>
          </a:p>
          <a:p>
            <a:pPr marL="88900">
              <a:lnSpc>
                <a:spcPts val="1130"/>
              </a:lnSpc>
              <a:spcBef>
                <a:spcPts val="150"/>
              </a:spcBef>
            </a:pPr>
            <a:r>
              <a:rPr sz="1425" spc="-7" baseline="-29239" dirty="0">
                <a:latin typeface="Trebuchet MS"/>
                <a:cs typeface="Trebuchet MS"/>
              </a:rPr>
              <a:t>P(office</a:t>
            </a:r>
            <a:r>
              <a:rPr sz="1425" spc="-15" baseline="-29239" dirty="0">
                <a:latin typeface="Trebuchet MS"/>
                <a:cs typeface="Trebuchet MS"/>
              </a:rPr>
              <a:t> </a:t>
            </a:r>
            <a:r>
              <a:rPr sz="1425" spc="-367" baseline="-29239" dirty="0">
                <a:latin typeface="Trebuchet MS"/>
                <a:cs typeface="Trebuchet MS"/>
              </a:rPr>
              <a:t>|</a:t>
            </a:r>
            <a:r>
              <a:rPr sz="1425" spc="-315" baseline="-29239" dirty="0">
                <a:latin typeface="Trebuchet MS"/>
                <a:cs typeface="Trebuchet MS"/>
              </a:rPr>
              <a:t> </a:t>
            </a:r>
            <a:r>
              <a:rPr sz="1425" baseline="-29239" dirty="0">
                <a:latin typeface="Trebuchet MS"/>
                <a:cs typeface="Trebuchet MS"/>
              </a:rPr>
              <a:t>about</a:t>
            </a:r>
            <a:r>
              <a:rPr sz="1425" spc="-15" baseline="-29239" dirty="0">
                <a:latin typeface="Trebuchet MS"/>
                <a:cs typeface="Trebuchet MS"/>
              </a:rPr>
              <a:t> </a:t>
            </a:r>
            <a:r>
              <a:rPr sz="1425" spc="-52" baseline="-29239" dirty="0">
                <a:latin typeface="Trebuchet MS"/>
                <a:cs typeface="Trebuchet MS"/>
              </a:rPr>
              <a:t>fifteen</a:t>
            </a:r>
            <a:r>
              <a:rPr sz="1425" spc="-15" baseline="-29239" dirty="0">
                <a:latin typeface="Trebuchet MS"/>
                <a:cs typeface="Trebuchet MS"/>
              </a:rPr>
              <a:t> </a:t>
            </a:r>
            <a:r>
              <a:rPr sz="1425" spc="7" baseline="-29239" dirty="0">
                <a:latin typeface="Trebuchet MS"/>
                <a:cs typeface="Trebuchet MS"/>
              </a:rPr>
              <a:t>minutes</a:t>
            </a:r>
            <a:r>
              <a:rPr sz="1425" spc="-15" baseline="-29239" dirty="0">
                <a:latin typeface="Trebuchet MS"/>
                <a:cs typeface="Trebuchet MS"/>
              </a:rPr>
              <a:t> </a:t>
            </a:r>
            <a:r>
              <a:rPr sz="1425" spc="-30" baseline="-29239" dirty="0">
                <a:latin typeface="Trebuchet MS"/>
                <a:cs typeface="Trebuchet MS"/>
              </a:rPr>
              <a:t>from)</a:t>
            </a:r>
            <a:r>
              <a:rPr sz="1425" spc="-15" baseline="-29239" dirty="0">
                <a:latin typeface="Trebuchet MS"/>
                <a:cs typeface="Trebuchet MS"/>
              </a:rPr>
              <a:t> </a:t>
            </a:r>
            <a:r>
              <a:rPr sz="1425" spc="112" baseline="-29239" dirty="0">
                <a:latin typeface="Trebuchet MS"/>
                <a:cs typeface="Trebuchet MS"/>
              </a:rPr>
              <a:t>=</a:t>
            </a:r>
            <a:r>
              <a:rPr sz="1425" spc="172" baseline="-29239" dirty="0">
                <a:latin typeface="Trebuchet MS"/>
                <a:cs typeface="Trebuchet MS"/>
              </a:rPr>
              <a:t> </a:t>
            </a:r>
            <a:r>
              <a:rPr sz="700" i="1" u="sng" spc="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Count</a:t>
            </a:r>
            <a:r>
              <a:rPr sz="700" i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700" u="sng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(about</a:t>
            </a:r>
            <a:r>
              <a:rPr sz="700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700" u="sng" spc="-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fifteen</a:t>
            </a:r>
            <a:r>
              <a:rPr sz="700" u="sng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70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minutes</a:t>
            </a:r>
            <a:r>
              <a:rPr sz="700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700" u="sng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from</a:t>
            </a:r>
            <a:r>
              <a:rPr sz="700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700" u="sng" spc="-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office)</a:t>
            </a:r>
            <a:endParaRPr sz="700">
              <a:latin typeface="Trebuchet MS"/>
              <a:cs typeface="Trebuchet MS"/>
            </a:endParaRPr>
          </a:p>
          <a:p>
            <a:pPr marL="2373630">
              <a:lnSpc>
                <a:spcPts val="830"/>
              </a:lnSpc>
            </a:pPr>
            <a:r>
              <a:rPr sz="700" i="1" spc="10" dirty="0">
                <a:latin typeface="Trebuchet MS"/>
                <a:cs typeface="Trebuchet MS"/>
              </a:rPr>
              <a:t>Count</a:t>
            </a:r>
            <a:r>
              <a:rPr sz="700" i="1" spc="-15" dirty="0">
                <a:latin typeface="Trebuchet MS"/>
                <a:cs typeface="Trebuchet MS"/>
              </a:rPr>
              <a:t> </a:t>
            </a:r>
            <a:r>
              <a:rPr sz="700" spc="-5" dirty="0">
                <a:latin typeface="Trebuchet MS"/>
                <a:cs typeface="Trebuchet MS"/>
              </a:rPr>
              <a:t>(about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-30" dirty="0">
                <a:latin typeface="Trebuchet MS"/>
                <a:cs typeface="Trebuchet MS"/>
              </a:rPr>
              <a:t>fifteen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-5" dirty="0">
                <a:latin typeface="Trebuchet MS"/>
                <a:cs typeface="Trebuchet MS"/>
              </a:rPr>
              <a:t>mi</a:t>
            </a:r>
            <a:r>
              <a:rPr sz="700" spc="-15" dirty="0">
                <a:latin typeface="Trebuchet MS"/>
                <a:cs typeface="Trebuchet MS"/>
              </a:rPr>
              <a:t>n</a:t>
            </a:r>
            <a:r>
              <a:rPr sz="700" spc="5" dirty="0">
                <a:latin typeface="Trebuchet MS"/>
                <a:cs typeface="Trebuchet MS"/>
              </a:rPr>
              <a:t>utes</a:t>
            </a:r>
            <a:r>
              <a:rPr sz="700" spc="-15" dirty="0">
                <a:latin typeface="Trebuchet MS"/>
                <a:cs typeface="Trebuchet MS"/>
              </a:rPr>
              <a:t> from)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rebuchet MS"/>
              <a:cs typeface="Trebuchet MS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1100" i="1" spc="-60" dirty="0">
                <a:solidFill>
                  <a:srgbClr val="FF0000"/>
                </a:solidFill>
                <a:latin typeface="Cambria"/>
                <a:cs typeface="Cambria"/>
              </a:rPr>
              <a:t>What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problem</a:t>
            </a:r>
            <a:endParaRPr sz="1100">
              <a:latin typeface="Cambria"/>
              <a:cs typeface="Cambria"/>
            </a:endParaRPr>
          </a:p>
          <a:p>
            <a:pPr marL="88900">
              <a:lnSpc>
                <a:spcPct val="100000"/>
              </a:lnSpc>
              <a:spcBef>
                <a:spcPts val="420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may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never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see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enough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data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estimating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these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7" name="object 2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N-gram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Language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4846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Markov</a:t>
            </a:r>
            <a:r>
              <a:rPr dirty="0"/>
              <a:t> </a:t>
            </a:r>
            <a:r>
              <a:rPr spc="-15" dirty="0"/>
              <a:t>Assumption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203896"/>
            <a:ext cx="4483735" cy="455930"/>
            <a:chOff x="87743" y="1203896"/>
            <a:chExt cx="4483735" cy="455930"/>
          </a:xfrm>
        </p:grpSpPr>
        <p:sp>
          <p:nvSpPr>
            <p:cNvPr id="4" name="object 4"/>
            <p:cNvSpPr/>
            <p:nvPr/>
          </p:nvSpPr>
          <p:spPr>
            <a:xfrm>
              <a:off x="87743" y="120389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76921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58086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45386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48143"/>
              <a:ext cx="50749" cy="30994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421193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59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286230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5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2735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2608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2481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760816"/>
            <a:ext cx="4483735" cy="455930"/>
            <a:chOff x="87743" y="1760816"/>
            <a:chExt cx="4483735" cy="455930"/>
          </a:xfrm>
        </p:grpSpPr>
        <p:sp>
          <p:nvSpPr>
            <p:cNvPr id="15" name="object 15"/>
            <p:cNvSpPr/>
            <p:nvPr/>
          </p:nvSpPr>
          <p:spPr>
            <a:xfrm>
              <a:off x="87743" y="176081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933829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115007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102307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1805051"/>
              <a:ext cx="50749" cy="30995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978113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843151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4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8304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8177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8050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5844" y="1148674"/>
            <a:ext cx="3494404" cy="9874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Simplifying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Assumption:</a:t>
            </a:r>
            <a:r>
              <a:rPr sz="1100" i="1" spc="10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Use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only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previous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950" spc="-5" dirty="0">
                <a:latin typeface="Trebuchet MS"/>
                <a:cs typeface="Trebuchet MS"/>
              </a:rPr>
              <a:t>P(office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45" dirty="0">
                <a:latin typeface="Trebuchet MS"/>
                <a:cs typeface="Trebuchet MS"/>
              </a:rPr>
              <a:t>|</a:t>
            </a:r>
            <a:r>
              <a:rPr sz="950" spc="-1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about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fifteen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minutes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from)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≈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P(office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45" dirty="0">
                <a:latin typeface="Trebuchet MS"/>
                <a:cs typeface="Trebuchet MS"/>
              </a:rPr>
              <a:t>|</a:t>
            </a:r>
            <a:r>
              <a:rPr sz="950" spc="-9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from)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Or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couple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previous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950" spc="-5" dirty="0">
                <a:latin typeface="Trebuchet MS"/>
                <a:cs typeface="Trebuchet MS"/>
              </a:rPr>
              <a:t>P(office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45" dirty="0">
                <a:latin typeface="Trebuchet MS"/>
                <a:cs typeface="Trebuchet MS"/>
              </a:rPr>
              <a:t>|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about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fifteen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minutes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from)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≈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P(office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45" dirty="0">
                <a:latin typeface="Trebuchet MS"/>
                <a:cs typeface="Trebuchet MS"/>
              </a:rPr>
              <a:t>|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minutes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from)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7" name="object 2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N-gram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Language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0219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How</a:t>
            </a:r>
            <a:r>
              <a:rPr spc="40" dirty="0"/>
              <a:t> </a:t>
            </a:r>
            <a:r>
              <a:rPr spc="-40" dirty="0"/>
              <a:t>to</a:t>
            </a:r>
            <a:r>
              <a:rPr spc="45" dirty="0"/>
              <a:t> </a:t>
            </a:r>
            <a:r>
              <a:rPr spc="-30" dirty="0"/>
              <a:t>find</a:t>
            </a:r>
            <a:r>
              <a:rPr spc="45" dirty="0"/>
              <a:t> </a:t>
            </a:r>
            <a:r>
              <a:rPr spc="-40" dirty="0"/>
              <a:t>the</a:t>
            </a:r>
            <a:r>
              <a:rPr spc="45" dirty="0"/>
              <a:t> </a:t>
            </a:r>
            <a:r>
              <a:rPr spc="-15" dirty="0"/>
              <a:t>Minimum</a:t>
            </a:r>
            <a:r>
              <a:rPr spc="45" dirty="0"/>
              <a:t> </a:t>
            </a:r>
            <a:r>
              <a:rPr spc="-5" dirty="0"/>
              <a:t>Edit</a:t>
            </a:r>
            <a:r>
              <a:rPr spc="45" dirty="0"/>
              <a:t> </a:t>
            </a:r>
            <a:r>
              <a:rPr spc="20" dirty="0"/>
              <a:t>Distance?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82967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92999"/>
            <a:ext cx="64757" cy="64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503032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713065"/>
            <a:ext cx="64757" cy="647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742449"/>
            <a:ext cx="4314825" cy="107569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50" spc="35" dirty="0">
                <a:latin typeface="Trebuchet MS"/>
                <a:cs typeface="Trebuchet MS"/>
              </a:rPr>
              <a:t>Searching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path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(sequence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5" dirty="0">
                <a:latin typeface="Trebuchet MS"/>
                <a:cs typeface="Trebuchet MS"/>
              </a:rPr>
              <a:t>edits)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start </a:t>
            </a:r>
            <a:r>
              <a:rPr sz="950" i="1" spc="-10" dirty="0">
                <a:latin typeface="Trebuchet MS"/>
                <a:cs typeface="Trebuchet MS"/>
              </a:rPr>
              <a:t>string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final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string</a:t>
            </a:r>
            <a:r>
              <a:rPr sz="950" spc="-20" dirty="0">
                <a:latin typeface="Trebuchet MS"/>
                <a:cs typeface="Trebuchet MS"/>
              </a:rPr>
              <a:t>: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b="1" dirty="0">
                <a:latin typeface="Trebuchet MS"/>
                <a:cs typeface="Trebuchet MS"/>
              </a:rPr>
              <a:t>Initial</a:t>
            </a:r>
            <a:r>
              <a:rPr sz="950" b="1" spc="-25" dirty="0">
                <a:latin typeface="Trebuchet MS"/>
                <a:cs typeface="Trebuchet MS"/>
              </a:rPr>
              <a:t> </a:t>
            </a:r>
            <a:r>
              <a:rPr sz="950" b="1" spc="5" dirty="0">
                <a:latin typeface="Trebuchet MS"/>
                <a:cs typeface="Trebuchet MS"/>
              </a:rPr>
              <a:t>state:</a:t>
            </a:r>
            <a:r>
              <a:rPr sz="950" b="1" spc="4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transforming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b="1" spc="20" dirty="0">
                <a:latin typeface="Trebuchet MS"/>
                <a:cs typeface="Trebuchet MS"/>
              </a:rPr>
              <a:t>Operators:</a:t>
            </a:r>
            <a:r>
              <a:rPr sz="950" b="1" spc="6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insert,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delete,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substitute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b="1" spc="55" dirty="0">
                <a:latin typeface="Trebuchet MS"/>
                <a:cs typeface="Trebuchet MS"/>
              </a:rPr>
              <a:t>Goal</a:t>
            </a:r>
            <a:r>
              <a:rPr sz="950" b="1" spc="-20" dirty="0">
                <a:latin typeface="Trebuchet MS"/>
                <a:cs typeface="Trebuchet MS"/>
              </a:rPr>
              <a:t> </a:t>
            </a:r>
            <a:r>
              <a:rPr sz="950" b="1" spc="5" dirty="0">
                <a:latin typeface="Trebuchet MS"/>
                <a:cs typeface="Trebuchet MS"/>
              </a:rPr>
              <a:t>state:</a:t>
            </a:r>
            <a:r>
              <a:rPr sz="950" b="1" spc="4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trying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get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b="1" spc="20" dirty="0">
                <a:latin typeface="Trebuchet MS"/>
                <a:cs typeface="Trebuchet MS"/>
              </a:rPr>
              <a:t>Path</a:t>
            </a:r>
            <a:r>
              <a:rPr sz="950" b="1" spc="-10" dirty="0">
                <a:latin typeface="Trebuchet MS"/>
                <a:cs typeface="Trebuchet MS"/>
              </a:rPr>
              <a:t> </a:t>
            </a:r>
            <a:r>
              <a:rPr sz="950" b="1" spc="35" dirty="0">
                <a:latin typeface="Trebuchet MS"/>
                <a:cs typeface="Trebuchet MS"/>
              </a:rPr>
              <a:t>cost:</a:t>
            </a:r>
            <a:r>
              <a:rPr sz="950" b="1" spc="5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what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want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minimize: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number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edits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568" y="1971078"/>
            <a:ext cx="2455163" cy="56784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0" name="object 1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Spelling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Correction: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Edit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4846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Markov</a:t>
            </a:r>
            <a:r>
              <a:rPr dirty="0"/>
              <a:t> </a:t>
            </a:r>
            <a:r>
              <a:rPr spc="-15" dirty="0"/>
              <a:t>Assumption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765035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44" y="745820"/>
            <a:ext cx="2305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More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Formally:</a:t>
            </a:r>
            <a:r>
              <a:rPr sz="1100" i="1" spc="9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5" dirty="0">
                <a:solidFill>
                  <a:srgbClr val="3333B2"/>
                </a:solidFill>
                <a:latin typeface="Cambria"/>
                <a:cs typeface="Cambria"/>
              </a:rPr>
              <a:t>kth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order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Markov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Model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809250"/>
            <a:ext cx="4483735" cy="1365250"/>
            <a:chOff x="87743" y="809250"/>
            <a:chExt cx="4483735" cy="13652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38047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72487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59787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09269"/>
              <a:ext cx="50749" cy="126321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982319"/>
              <a:ext cx="4432935" cy="1141095"/>
            </a:xfrm>
            <a:custGeom>
              <a:avLst/>
              <a:gdLst/>
              <a:ahLst/>
              <a:cxnLst/>
              <a:rect l="l" t="t" r="r" b="b"/>
              <a:pathLst>
                <a:path w="4432935" h="1141095">
                  <a:moveTo>
                    <a:pt x="4432566" y="0"/>
                  </a:moveTo>
                  <a:lnTo>
                    <a:pt x="0" y="0"/>
                  </a:lnTo>
                  <a:lnTo>
                    <a:pt x="0" y="1090168"/>
                  </a:lnTo>
                  <a:lnTo>
                    <a:pt x="4008" y="1109892"/>
                  </a:lnTo>
                  <a:lnTo>
                    <a:pt x="14922" y="1126045"/>
                  </a:lnTo>
                  <a:lnTo>
                    <a:pt x="31075" y="1136959"/>
                  </a:lnTo>
                  <a:lnTo>
                    <a:pt x="50800" y="1140968"/>
                  </a:lnTo>
                  <a:lnTo>
                    <a:pt x="4381766" y="1140968"/>
                  </a:lnTo>
                  <a:lnTo>
                    <a:pt x="4401491" y="1136959"/>
                  </a:lnTo>
                  <a:lnTo>
                    <a:pt x="4417644" y="1126045"/>
                  </a:lnTo>
                  <a:lnTo>
                    <a:pt x="4428558" y="1109892"/>
                  </a:lnTo>
                  <a:lnTo>
                    <a:pt x="4432566" y="10901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47356"/>
              <a:ext cx="0" cy="1244600"/>
            </a:xfrm>
            <a:custGeom>
              <a:avLst/>
              <a:gdLst/>
              <a:ahLst/>
              <a:cxnLst/>
              <a:rect l="l" t="t" r="r" b="b"/>
              <a:pathLst>
                <a:path h="1244600">
                  <a:moveTo>
                    <a:pt x="0" y="124418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346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219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80925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5844" y="961961"/>
            <a:ext cx="67691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35" dirty="0">
                <a:latin typeface="Trebuchet MS"/>
                <a:cs typeface="Trebuchet MS"/>
              </a:rPr>
              <a:t>Chain</a:t>
            </a:r>
            <a:r>
              <a:rPr sz="950" spc="-6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Rule: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7743" y="2275217"/>
            <a:ext cx="4483735" cy="600075"/>
            <a:chOff x="87743" y="2275217"/>
            <a:chExt cx="4483735" cy="600075"/>
          </a:xfrm>
        </p:grpSpPr>
        <p:sp>
          <p:nvSpPr>
            <p:cNvPr id="17" name="object 17"/>
            <p:cNvSpPr/>
            <p:nvPr/>
          </p:nvSpPr>
          <p:spPr>
            <a:xfrm>
              <a:off x="87743" y="2275217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544" y="2773299"/>
              <a:ext cx="101599" cy="101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760599"/>
              <a:ext cx="4381715" cy="114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2325776"/>
              <a:ext cx="50749" cy="44752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7743" y="2319629"/>
              <a:ext cx="4432935" cy="504825"/>
            </a:xfrm>
            <a:custGeom>
              <a:avLst/>
              <a:gdLst/>
              <a:ahLst/>
              <a:cxnLst/>
              <a:rect l="l" t="t" r="r" b="b"/>
              <a:pathLst>
                <a:path w="4432935" h="504825">
                  <a:moveTo>
                    <a:pt x="4432566" y="0"/>
                  </a:moveTo>
                  <a:lnTo>
                    <a:pt x="0" y="0"/>
                  </a:lnTo>
                  <a:lnTo>
                    <a:pt x="0" y="453669"/>
                  </a:lnTo>
                  <a:lnTo>
                    <a:pt x="4008" y="473394"/>
                  </a:lnTo>
                  <a:lnTo>
                    <a:pt x="14922" y="489546"/>
                  </a:lnTo>
                  <a:lnTo>
                    <a:pt x="31075" y="500460"/>
                  </a:lnTo>
                  <a:lnTo>
                    <a:pt x="50800" y="504469"/>
                  </a:lnTo>
                  <a:lnTo>
                    <a:pt x="4381766" y="504469"/>
                  </a:lnTo>
                  <a:lnTo>
                    <a:pt x="4401491" y="500460"/>
                  </a:lnTo>
                  <a:lnTo>
                    <a:pt x="4417644" y="489546"/>
                  </a:lnTo>
                  <a:lnTo>
                    <a:pt x="4428558" y="473394"/>
                  </a:lnTo>
                  <a:lnTo>
                    <a:pt x="4432566" y="45366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2363863"/>
              <a:ext cx="0" cy="428625"/>
            </a:xfrm>
            <a:custGeom>
              <a:avLst/>
              <a:gdLst/>
              <a:ahLst/>
              <a:cxnLst/>
              <a:rect l="l" t="t" r="r" b="b"/>
              <a:pathLst>
                <a:path h="428625">
                  <a:moveTo>
                    <a:pt x="0" y="42848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235116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33846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32576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5044" y="1059218"/>
            <a:ext cx="3445510" cy="14122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101090">
              <a:lnSpc>
                <a:spcPts val="1850"/>
              </a:lnSpc>
              <a:spcBef>
                <a:spcPts val="120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-67" baseline="-10416" dirty="0">
                <a:latin typeface="Cambria"/>
                <a:cs typeface="Cambria"/>
              </a:rPr>
              <a:t>2</a:t>
            </a:r>
            <a:r>
              <a:rPr sz="1200" spc="-15" baseline="-10416" dirty="0">
                <a:latin typeface="Cambria"/>
                <a:cs typeface="Cambri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65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22" baseline="-10416" dirty="0">
                <a:latin typeface="Cambria"/>
                <a:cs typeface="Cambria"/>
              </a:rPr>
              <a:t>n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2325" spc="209" baseline="-8960" dirty="0">
                <a:latin typeface="Verdana"/>
                <a:cs typeface="Verdana"/>
              </a:rPr>
              <a:t>∏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-67" baseline="-10416" dirty="0">
                <a:latin typeface="Cambria"/>
                <a:cs typeface="Cambria"/>
              </a:rPr>
              <a:t>2</a:t>
            </a:r>
            <a:r>
              <a:rPr sz="1200" spc="-15" baseline="-10416" dirty="0">
                <a:latin typeface="Cambria"/>
                <a:cs typeface="Cambri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65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30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 dirty="0">
              <a:latin typeface="Verdana"/>
              <a:cs typeface="Verdana"/>
            </a:endParaRPr>
          </a:p>
          <a:p>
            <a:pPr marL="894080" algn="ctr">
              <a:lnSpc>
                <a:spcPts val="950"/>
              </a:lnSpc>
            </a:pPr>
            <a:r>
              <a:rPr sz="800" i="1" dirty="0">
                <a:latin typeface="Cambria"/>
                <a:cs typeface="Cambria"/>
              </a:rPr>
              <a:t>i</a:t>
            </a:r>
            <a:endParaRPr sz="800" dirty="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345"/>
              </a:spcBef>
            </a:pPr>
            <a:r>
              <a:rPr sz="950" spc="45" dirty="0">
                <a:latin typeface="Trebuchet MS"/>
                <a:cs typeface="Trebuchet MS"/>
              </a:rPr>
              <a:t>Using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Markov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Assumption: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only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65" dirty="0">
                <a:latin typeface="Cambria"/>
                <a:cs typeface="Cambria"/>
              </a:rPr>
              <a:t>k</a:t>
            </a:r>
            <a:r>
              <a:rPr sz="1100" i="1" spc="45" dirty="0">
                <a:latin typeface="Cambria"/>
                <a:cs typeface="Cambria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previous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endParaRPr sz="950" dirty="0">
              <a:latin typeface="Trebuchet MS"/>
              <a:cs typeface="Trebuchet MS"/>
            </a:endParaRPr>
          </a:p>
          <a:p>
            <a:pPr marL="1124585">
              <a:lnSpc>
                <a:spcPts val="1850"/>
              </a:lnSpc>
              <a:spcBef>
                <a:spcPts val="680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-67" baseline="-10416" dirty="0">
                <a:latin typeface="Cambria"/>
                <a:cs typeface="Cambria"/>
              </a:rPr>
              <a:t>2</a:t>
            </a:r>
            <a:r>
              <a:rPr sz="1200" spc="-15" baseline="-10416" dirty="0">
                <a:latin typeface="Cambria"/>
                <a:cs typeface="Cambri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65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22" baseline="-10416" dirty="0">
                <a:latin typeface="Cambria"/>
                <a:cs typeface="Cambria"/>
              </a:rPr>
              <a:t>n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≈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2325" spc="209" baseline="-8960" dirty="0">
                <a:latin typeface="Verdana"/>
                <a:cs typeface="Verdana"/>
              </a:rPr>
              <a:t>∏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30" baseline="-10416" dirty="0">
                <a:latin typeface="Lucida Sans Unicode"/>
                <a:cs typeface="Lucida Sans Unicode"/>
              </a:rPr>
              <a:t>−</a:t>
            </a:r>
            <a:r>
              <a:rPr sz="1200" i="1" spc="-67" baseline="-10416" dirty="0">
                <a:latin typeface="Cambria"/>
                <a:cs typeface="Cambria"/>
              </a:rPr>
              <a:t>k</a:t>
            </a:r>
            <a:r>
              <a:rPr sz="1200" i="1" spc="7" baseline="-10416" dirty="0">
                <a:latin typeface="Cambria"/>
                <a:cs typeface="Cambri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65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30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 dirty="0">
              <a:latin typeface="Verdana"/>
              <a:cs typeface="Verdana"/>
            </a:endParaRPr>
          </a:p>
          <a:p>
            <a:pPr marL="940435" algn="ctr">
              <a:lnSpc>
                <a:spcPts val="950"/>
              </a:lnSpc>
            </a:pPr>
            <a:r>
              <a:rPr sz="800" i="1" dirty="0">
                <a:latin typeface="Cambria"/>
                <a:cs typeface="Cambria"/>
              </a:rPr>
              <a:t>i</a:t>
            </a:r>
            <a:endParaRPr sz="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900" dirty="0">
              <a:latin typeface="Cambria"/>
              <a:cs typeface="Cambria"/>
            </a:endParaRPr>
          </a:p>
          <a:p>
            <a:pPr marL="62865">
              <a:lnSpc>
                <a:spcPct val="100000"/>
              </a:lnSpc>
              <a:spcBef>
                <a:spcPts val="750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approximate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component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20" dirty="0">
                <a:latin typeface="Trebuchet MS"/>
                <a:cs typeface="Trebuchet MS"/>
              </a:rPr>
              <a:t> the </a:t>
            </a:r>
            <a:r>
              <a:rPr sz="950" spc="-5" dirty="0">
                <a:latin typeface="Trebuchet MS"/>
                <a:cs typeface="Trebuchet MS"/>
              </a:rPr>
              <a:t>product</a:t>
            </a:r>
            <a:endParaRPr sz="950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15364" y="2593797"/>
            <a:ext cx="2377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-114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-67" baseline="-10416" dirty="0">
                <a:latin typeface="Cambria"/>
                <a:cs typeface="Cambria"/>
              </a:rPr>
              <a:t>2</a:t>
            </a:r>
            <a:r>
              <a:rPr sz="1200" spc="-15" baseline="-10416" dirty="0">
                <a:latin typeface="Cambria"/>
                <a:cs typeface="Cambri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65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30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≈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-114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30" baseline="-10416" dirty="0">
                <a:latin typeface="Lucida Sans Unicode"/>
                <a:cs typeface="Lucida Sans Unicode"/>
              </a:rPr>
              <a:t>−</a:t>
            </a:r>
            <a:r>
              <a:rPr sz="1200" i="1" spc="-67" baseline="-10416" dirty="0">
                <a:latin typeface="Cambria"/>
                <a:cs typeface="Cambria"/>
              </a:rPr>
              <a:t>k</a:t>
            </a:r>
            <a:r>
              <a:rPr sz="1200" i="1" spc="7" baseline="-10416" dirty="0">
                <a:latin typeface="Cambria"/>
                <a:cs typeface="Cambri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65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30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9" name="object 2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N-gram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Language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2122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N-Gram</a:t>
            </a:r>
            <a:r>
              <a:rPr spc="-40" dirty="0"/>
              <a:t> </a:t>
            </a:r>
            <a:r>
              <a:rPr spc="20" dirty="0"/>
              <a:t>Models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948880"/>
            <a:ext cx="4483735" cy="1089660"/>
            <a:chOff x="87743" y="948880"/>
            <a:chExt cx="4483735" cy="1089660"/>
          </a:xfrm>
        </p:grpSpPr>
        <p:sp>
          <p:nvSpPr>
            <p:cNvPr id="4" name="object 4"/>
            <p:cNvSpPr/>
            <p:nvPr/>
          </p:nvSpPr>
          <p:spPr>
            <a:xfrm>
              <a:off x="87743" y="948880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21905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93688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92418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93127"/>
              <a:ext cx="50749" cy="94376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166177"/>
              <a:ext cx="4432935" cy="821690"/>
            </a:xfrm>
            <a:custGeom>
              <a:avLst/>
              <a:gdLst/>
              <a:ahLst/>
              <a:cxnLst/>
              <a:rect l="l" t="t" r="r" b="b"/>
              <a:pathLst>
                <a:path w="4432935" h="821689">
                  <a:moveTo>
                    <a:pt x="4432566" y="0"/>
                  </a:moveTo>
                  <a:lnTo>
                    <a:pt x="0" y="0"/>
                  </a:lnTo>
                  <a:lnTo>
                    <a:pt x="0" y="770712"/>
                  </a:lnTo>
                  <a:lnTo>
                    <a:pt x="4008" y="790436"/>
                  </a:lnTo>
                  <a:lnTo>
                    <a:pt x="14922" y="806589"/>
                  </a:lnTo>
                  <a:lnTo>
                    <a:pt x="31075" y="817503"/>
                  </a:lnTo>
                  <a:lnTo>
                    <a:pt x="50800" y="821512"/>
                  </a:lnTo>
                  <a:lnTo>
                    <a:pt x="4381766" y="821512"/>
                  </a:lnTo>
                  <a:lnTo>
                    <a:pt x="4401491" y="817503"/>
                  </a:lnTo>
                  <a:lnTo>
                    <a:pt x="4417644" y="806589"/>
                  </a:lnTo>
                  <a:lnTo>
                    <a:pt x="4428558" y="790436"/>
                  </a:lnTo>
                  <a:lnTo>
                    <a:pt x="4432566" y="77071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031214"/>
              <a:ext cx="0" cy="925194"/>
            </a:xfrm>
            <a:custGeom>
              <a:avLst/>
              <a:gdLst/>
              <a:ahLst/>
              <a:cxnLst/>
              <a:rect l="l" t="t" r="r" b="b"/>
              <a:pathLst>
                <a:path h="925194">
                  <a:moveTo>
                    <a:pt x="0" y="9247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0185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0058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931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28165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638198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848231"/>
              <a:ext cx="64757" cy="6475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7743" y="2139619"/>
            <a:ext cx="4483735" cy="459740"/>
            <a:chOff x="87743" y="2139619"/>
            <a:chExt cx="4483735" cy="459740"/>
          </a:xfrm>
        </p:grpSpPr>
        <p:sp>
          <p:nvSpPr>
            <p:cNvPr id="18" name="object 18"/>
            <p:cNvSpPr/>
            <p:nvPr/>
          </p:nvSpPr>
          <p:spPr>
            <a:xfrm>
              <a:off x="87743" y="213961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5673"/>
                  </a:lnTo>
                  <a:lnTo>
                    <a:pt x="4432566" y="185673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44" y="2312632"/>
              <a:ext cx="4432566" cy="506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497518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484818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2183854"/>
              <a:ext cx="50749" cy="31366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7743" y="2356904"/>
              <a:ext cx="4432935" cy="191770"/>
            </a:xfrm>
            <a:custGeom>
              <a:avLst/>
              <a:gdLst/>
              <a:ahLst/>
              <a:cxnLst/>
              <a:rect l="l" t="t" r="r" b="b"/>
              <a:pathLst>
                <a:path w="4432935" h="191769">
                  <a:moveTo>
                    <a:pt x="4432566" y="0"/>
                  </a:moveTo>
                  <a:lnTo>
                    <a:pt x="0" y="0"/>
                  </a:lnTo>
                  <a:lnTo>
                    <a:pt x="0" y="140614"/>
                  </a:lnTo>
                  <a:lnTo>
                    <a:pt x="4008" y="160339"/>
                  </a:lnTo>
                  <a:lnTo>
                    <a:pt x="14922" y="176491"/>
                  </a:lnTo>
                  <a:lnTo>
                    <a:pt x="31075" y="187405"/>
                  </a:lnTo>
                  <a:lnTo>
                    <a:pt x="50800" y="191414"/>
                  </a:lnTo>
                  <a:lnTo>
                    <a:pt x="4381766" y="191414"/>
                  </a:lnTo>
                  <a:lnTo>
                    <a:pt x="4401491" y="187405"/>
                  </a:lnTo>
                  <a:lnTo>
                    <a:pt x="4417644" y="176491"/>
                  </a:lnTo>
                  <a:lnTo>
                    <a:pt x="4428558" y="160339"/>
                  </a:lnTo>
                  <a:lnTo>
                    <a:pt x="4432566" y="14061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221941"/>
              <a:ext cx="0" cy="294640"/>
            </a:xfrm>
            <a:custGeom>
              <a:avLst/>
              <a:gdLst/>
              <a:ahLst/>
              <a:cxnLst/>
              <a:rect l="l" t="t" r="r" b="b"/>
              <a:pathLst>
                <a:path h="294639">
                  <a:moveTo>
                    <a:pt x="0" y="2946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2092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1965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21838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25844" y="891423"/>
            <a:ext cx="3181350" cy="16256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P(office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|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about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fifteen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minutes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from)</a:t>
            </a:r>
            <a:endParaRPr sz="11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950" spc="60" dirty="0">
                <a:latin typeface="Trebuchet MS"/>
                <a:cs typeface="Trebuchet MS"/>
              </a:rPr>
              <a:t>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50" dirty="0">
                <a:latin typeface="Cambria"/>
                <a:cs typeface="Cambria"/>
              </a:rPr>
              <a:t>N</a:t>
            </a:r>
            <a:r>
              <a:rPr sz="950" spc="15" dirty="0">
                <a:latin typeface="Trebuchet MS"/>
                <a:cs typeface="Trebuchet MS"/>
              </a:rPr>
              <a:t>-g</a:t>
            </a:r>
            <a:r>
              <a:rPr sz="950" spc="-55" dirty="0">
                <a:latin typeface="Trebuchet MS"/>
                <a:cs typeface="Trebuchet MS"/>
              </a:rPr>
              <a:t>r</a:t>
            </a:r>
            <a:r>
              <a:rPr sz="950" spc="35" dirty="0">
                <a:latin typeface="Trebuchet MS"/>
                <a:cs typeface="Trebuchet MS"/>
              </a:rPr>
              <a:t>am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model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uses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only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N</a:t>
            </a:r>
            <a:r>
              <a:rPr sz="1100" i="1" spc="-30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Cambria"/>
                <a:cs typeface="Cambria"/>
              </a:rPr>
              <a:t>1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</a:t>
            </a:r>
            <a:r>
              <a:rPr sz="950" spc="25" dirty="0">
                <a:latin typeface="Trebuchet MS"/>
                <a:cs typeface="Trebuchet MS"/>
              </a:rPr>
              <a:t>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p</a:t>
            </a:r>
            <a:r>
              <a:rPr sz="950" spc="-5" dirty="0">
                <a:latin typeface="Trebuchet MS"/>
                <a:cs typeface="Trebuchet MS"/>
              </a:rPr>
              <a:t>r</a:t>
            </a:r>
            <a:r>
              <a:rPr sz="950" spc="-20" dirty="0">
                <a:latin typeface="Trebuchet MS"/>
                <a:cs typeface="Trebuchet MS"/>
              </a:rPr>
              <a:t>ior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cont</a:t>
            </a:r>
            <a:r>
              <a:rPr sz="950" spc="-30" dirty="0">
                <a:latin typeface="Trebuchet MS"/>
                <a:cs typeface="Trebuchet MS"/>
              </a:rPr>
              <a:t>e</a:t>
            </a:r>
            <a:r>
              <a:rPr sz="950" spc="-55" dirty="0">
                <a:latin typeface="Trebuchet MS"/>
                <a:cs typeface="Trebuchet MS"/>
              </a:rPr>
              <a:t>xt.</a:t>
            </a:r>
            <a:endParaRPr sz="950" dirty="0">
              <a:latin typeface="Trebuchet MS"/>
              <a:cs typeface="Trebuchet MS"/>
            </a:endParaRPr>
          </a:p>
          <a:p>
            <a:pPr marL="289560" marR="1597660">
              <a:lnSpc>
                <a:spcPts val="1650"/>
              </a:lnSpc>
              <a:spcBef>
                <a:spcPts val="114"/>
              </a:spcBef>
            </a:pPr>
            <a:r>
              <a:rPr sz="950" spc="5" dirty="0">
                <a:latin typeface="Trebuchet MS"/>
                <a:cs typeface="Trebuchet MS"/>
              </a:rPr>
              <a:t>Unigram: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P(office) 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Bi</a:t>
            </a:r>
            <a:r>
              <a:rPr sz="950" spc="35" dirty="0">
                <a:latin typeface="Trebuchet MS"/>
                <a:cs typeface="Trebuchet MS"/>
              </a:rPr>
              <a:t>g</a:t>
            </a:r>
            <a:r>
              <a:rPr sz="950" spc="-55" dirty="0">
                <a:latin typeface="Trebuchet MS"/>
                <a:cs typeface="Trebuchet MS"/>
              </a:rPr>
              <a:t>r</a:t>
            </a:r>
            <a:r>
              <a:rPr sz="950" dirty="0">
                <a:latin typeface="Trebuchet MS"/>
                <a:cs typeface="Trebuchet MS"/>
              </a:rPr>
              <a:t>am: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P(office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45" dirty="0">
                <a:latin typeface="Trebuchet MS"/>
                <a:cs typeface="Trebuchet MS"/>
              </a:rPr>
              <a:t>|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from)</a:t>
            </a:r>
            <a:endParaRPr sz="950" dirty="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75"/>
              </a:spcBef>
            </a:pPr>
            <a:r>
              <a:rPr sz="950" spc="-75" dirty="0">
                <a:latin typeface="Trebuchet MS"/>
                <a:cs typeface="Trebuchet MS"/>
              </a:rPr>
              <a:t>T</a:t>
            </a:r>
            <a:r>
              <a:rPr sz="950" spc="-35" dirty="0">
                <a:latin typeface="Trebuchet MS"/>
                <a:cs typeface="Trebuchet MS"/>
              </a:rPr>
              <a:t>r</a:t>
            </a:r>
            <a:r>
              <a:rPr sz="950" spc="5" dirty="0">
                <a:latin typeface="Trebuchet MS"/>
                <a:cs typeface="Trebuchet MS"/>
              </a:rPr>
              <a:t>i</a:t>
            </a:r>
            <a:r>
              <a:rPr sz="950" dirty="0">
                <a:latin typeface="Trebuchet MS"/>
                <a:cs typeface="Trebuchet MS"/>
              </a:rPr>
              <a:t>g</a:t>
            </a:r>
            <a:r>
              <a:rPr sz="950" spc="-55" dirty="0">
                <a:latin typeface="Trebuchet MS"/>
                <a:cs typeface="Trebuchet MS"/>
              </a:rPr>
              <a:t>r</a:t>
            </a:r>
            <a:r>
              <a:rPr sz="950" dirty="0">
                <a:latin typeface="Trebuchet MS"/>
                <a:cs typeface="Trebuchet MS"/>
              </a:rPr>
              <a:t>am: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P(office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45" dirty="0">
                <a:latin typeface="Trebuchet MS"/>
                <a:cs typeface="Trebuchet MS"/>
              </a:rPr>
              <a:t>|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mi</a:t>
            </a:r>
            <a:r>
              <a:rPr sz="950" spc="-10" dirty="0">
                <a:latin typeface="Trebuchet MS"/>
                <a:cs typeface="Trebuchet MS"/>
              </a:rPr>
              <a:t>n</a:t>
            </a:r>
            <a:r>
              <a:rPr sz="950" spc="10" dirty="0">
                <a:latin typeface="Trebuchet MS"/>
                <a:cs typeface="Trebuchet MS"/>
              </a:rPr>
              <a:t>utes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from)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Markov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Cambria"/>
                <a:cs typeface="Cambria"/>
              </a:rPr>
              <a:t>model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Cambria"/>
                <a:cs typeface="Cambria"/>
              </a:rPr>
              <a:t>Language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Cambria"/>
                <a:cs typeface="Cambria"/>
              </a:rPr>
              <a:t>Model</a:t>
            </a:r>
            <a:endParaRPr sz="11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950" spc="60" dirty="0">
                <a:latin typeface="Trebuchet MS"/>
                <a:cs typeface="Trebuchet MS"/>
              </a:rPr>
              <a:t>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15" dirty="0">
                <a:latin typeface="Cambria"/>
                <a:cs typeface="Cambria"/>
              </a:rPr>
              <a:t>N</a:t>
            </a:r>
            <a:r>
              <a:rPr sz="950" spc="15" dirty="0">
                <a:latin typeface="Trebuchet MS"/>
                <a:cs typeface="Trebuchet MS"/>
              </a:rPr>
              <a:t>-gram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model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N</a:t>
            </a:r>
            <a:r>
              <a:rPr sz="1100" i="1" spc="-2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Cambria"/>
                <a:cs typeface="Cambria"/>
              </a:rPr>
              <a:t>1</a:t>
            </a:r>
            <a:r>
              <a:rPr sz="950" spc="-15" dirty="0">
                <a:latin typeface="Trebuchet MS"/>
                <a:cs typeface="Trebuchet MS"/>
              </a:rPr>
              <a:t>-order </a:t>
            </a:r>
            <a:r>
              <a:rPr sz="950" spc="30" dirty="0">
                <a:latin typeface="Trebuchet MS"/>
                <a:cs typeface="Trebuchet MS"/>
              </a:rPr>
              <a:t>Markov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Model</a:t>
            </a:r>
            <a:endParaRPr sz="950" dirty="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0" name="object 3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N-gram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Language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2122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N-Gram</a:t>
            </a:r>
            <a:r>
              <a:rPr spc="-40" dirty="0"/>
              <a:t> </a:t>
            </a:r>
            <a:r>
              <a:rPr spc="20"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13688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083178"/>
            <a:ext cx="3823335" cy="1172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311275">
              <a:lnSpc>
                <a:spcPct val="145100"/>
              </a:lnSpc>
              <a:spcBef>
                <a:spcPts val="90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extend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trigrams,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4-grams,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5-grams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general,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insufficient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model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language: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i="1" spc="25" dirty="0">
                <a:latin typeface="Trebuchet MS"/>
                <a:cs typeface="Trebuchet MS"/>
              </a:rPr>
              <a:t>language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55" dirty="0">
                <a:latin typeface="Trebuchet MS"/>
                <a:cs typeface="Trebuchet MS"/>
              </a:rPr>
              <a:t>has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long-distance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dependencies: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</a:pPr>
            <a:r>
              <a:rPr sz="950" spc="-20" dirty="0">
                <a:latin typeface="Trebuchet MS"/>
                <a:cs typeface="Trebuchet MS"/>
              </a:rPr>
              <a:t>“The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computer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I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had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just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put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into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machine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room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60" dirty="0">
                <a:latin typeface="Trebuchet MS"/>
                <a:cs typeface="Trebuchet MS"/>
              </a:rPr>
              <a:t>fifth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floor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b="1" spc="-10" dirty="0">
                <a:latin typeface="Trebuchet MS"/>
                <a:cs typeface="Trebuchet MS"/>
              </a:rPr>
              <a:t>crashed</a:t>
            </a:r>
            <a:r>
              <a:rPr sz="950" spc="-10" dirty="0">
                <a:latin typeface="Trebuchet MS"/>
                <a:cs typeface="Trebuchet MS"/>
              </a:rPr>
              <a:t>.”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spc="15" dirty="0">
                <a:latin typeface="Trebuchet MS"/>
                <a:cs typeface="Trebuchet MS"/>
              </a:rPr>
              <a:t>In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most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applications,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get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away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N-gram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models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423720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2149983"/>
            <a:ext cx="64757" cy="6475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8" name="object 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N-gram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Language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464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Estimating</a:t>
            </a:r>
            <a:r>
              <a:rPr spc="30" dirty="0"/>
              <a:t> </a:t>
            </a:r>
            <a:r>
              <a:rPr spc="-15" dirty="0"/>
              <a:t>N-grams</a:t>
            </a:r>
            <a:r>
              <a:rPr spc="35" dirty="0"/>
              <a:t> </a:t>
            </a:r>
            <a:r>
              <a:rPr spc="-10" dirty="0"/>
              <a:t>probabilities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30084"/>
            <a:ext cx="4483735" cy="1447800"/>
            <a:chOff x="87743" y="1030084"/>
            <a:chExt cx="4483735" cy="1447800"/>
          </a:xfrm>
        </p:grpSpPr>
        <p:sp>
          <p:nvSpPr>
            <p:cNvPr id="4" name="object 4"/>
            <p:cNvSpPr/>
            <p:nvPr/>
          </p:nvSpPr>
          <p:spPr>
            <a:xfrm>
              <a:off x="87743" y="1030084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93749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375738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363038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74318"/>
              <a:ext cx="50749" cy="13014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238021"/>
              <a:ext cx="4432935" cy="1188720"/>
            </a:xfrm>
            <a:custGeom>
              <a:avLst/>
              <a:gdLst/>
              <a:ahLst/>
              <a:cxnLst/>
              <a:rect l="l" t="t" r="r" b="b"/>
              <a:pathLst>
                <a:path w="4432935" h="1188720">
                  <a:moveTo>
                    <a:pt x="4432566" y="0"/>
                  </a:moveTo>
                  <a:lnTo>
                    <a:pt x="0" y="0"/>
                  </a:lnTo>
                  <a:lnTo>
                    <a:pt x="0" y="1137716"/>
                  </a:lnTo>
                  <a:lnTo>
                    <a:pt x="4008" y="1157441"/>
                  </a:lnTo>
                  <a:lnTo>
                    <a:pt x="14922" y="1173594"/>
                  </a:lnTo>
                  <a:lnTo>
                    <a:pt x="31075" y="1184508"/>
                  </a:lnTo>
                  <a:lnTo>
                    <a:pt x="50800" y="1188516"/>
                  </a:lnTo>
                  <a:lnTo>
                    <a:pt x="4381766" y="1188516"/>
                  </a:lnTo>
                  <a:lnTo>
                    <a:pt x="4401491" y="1184508"/>
                  </a:lnTo>
                  <a:lnTo>
                    <a:pt x="4417644" y="1173594"/>
                  </a:lnTo>
                  <a:lnTo>
                    <a:pt x="4428558" y="1157441"/>
                  </a:lnTo>
                  <a:lnTo>
                    <a:pt x="4432566" y="113771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112405"/>
              <a:ext cx="0" cy="1282700"/>
            </a:xfrm>
            <a:custGeom>
              <a:avLst/>
              <a:gdLst/>
              <a:ahLst/>
              <a:cxnLst/>
              <a:rect l="l" t="t" r="r" b="b"/>
              <a:pathLst>
                <a:path h="1282700">
                  <a:moveTo>
                    <a:pt x="0" y="12823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0997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0870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0743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844" y="965837"/>
            <a:ext cx="3124200" cy="42735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Maximum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Likelihood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Estimate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950" i="1" spc="5" dirty="0">
                <a:latin typeface="Trebuchet MS"/>
                <a:cs typeface="Trebuchet MS"/>
              </a:rPr>
              <a:t>Value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50" dirty="0">
                <a:latin typeface="Trebuchet MS"/>
                <a:cs typeface="Trebuchet MS"/>
              </a:rPr>
              <a:t>that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40" dirty="0">
                <a:latin typeface="Trebuchet MS"/>
                <a:cs typeface="Trebuchet MS"/>
              </a:rPr>
              <a:t>makes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observed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data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“most</a:t>
            </a:r>
            <a:r>
              <a:rPr sz="950" i="1" spc="-20" dirty="0">
                <a:latin typeface="Trebuchet MS"/>
                <a:cs typeface="Trebuchet MS"/>
              </a:rPr>
              <a:t> probable”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88058" y="1637690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800" algn="l"/>
              </a:tabLst>
            </a:pPr>
            <a:r>
              <a:rPr sz="800" i="1" dirty="0">
                <a:latin typeface="Cambria"/>
                <a:cs typeface="Cambria"/>
              </a:rPr>
              <a:t>i	i</a:t>
            </a:r>
            <a:r>
              <a:rPr sz="800" spc="-20" dirty="0">
                <a:latin typeface="Lucida Sans Unicode"/>
                <a:cs typeface="Lucida Sans Unicode"/>
              </a:rPr>
              <a:t>−</a:t>
            </a:r>
            <a:r>
              <a:rPr sz="800" spc="-45" dirty="0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7121" y="1579575"/>
            <a:ext cx="777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72135" algn="l"/>
              </a:tabLst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	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12046" y="1543888"/>
            <a:ext cx="3702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1945" algn="l"/>
              </a:tabLst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800" u="sng" spc="-2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800" u="sng" spc="-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800" spc="-45" dirty="0">
                <a:latin typeface="Cambria"/>
                <a:cs typeface="Cambria"/>
              </a:rPr>
              <a:t>	</a:t>
            </a:r>
            <a:r>
              <a:rPr sz="800" i="1" u="sng" spc="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55431" y="1485785"/>
            <a:ext cx="8807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32460" algn="l"/>
              </a:tabLst>
            </a:pPr>
            <a:r>
              <a:rPr sz="1100" i="1" u="sng" spc="-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coun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	</a:t>
            </a:r>
            <a:r>
              <a:rPr sz="1100" i="1" u="sng" spc="-10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,</a:t>
            </a:r>
            <a:r>
              <a:rPr sz="1100" i="1" u="sng" spc="-2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20353" y="1674622"/>
            <a:ext cx="7505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Cambria"/>
                <a:cs typeface="Cambria"/>
              </a:rPr>
              <a:t>count</a:t>
            </a:r>
            <a:r>
              <a:rPr sz="1100" spc="-40" dirty="0">
                <a:latin typeface="Verdana"/>
                <a:cs typeface="Verdana"/>
              </a:rPr>
              <a:t>(</a:t>
            </a:r>
            <a:r>
              <a:rPr sz="1100" i="1" spc="-40" dirty="0">
                <a:latin typeface="Cambria"/>
                <a:cs typeface="Cambria"/>
              </a:rPr>
              <a:t>w</a:t>
            </a:r>
            <a:r>
              <a:rPr sz="1200" i="1" spc="-60" baseline="-10416" dirty="0">
                <a:latin typeface="Cambria"/>
                <a:cs typeface="Cambria"/>
              </a:rPr>
              <a:t>i</a:t>
            </a:r>
            <a:r>
              <a:rPr sz="1200" spc="-60" baseline="-10416" dirty="0">
                <a:latin typeface="Lucida Sans Unicode"/>
                <a:cs typeface="Lucida Sans Unicode"/>
              </a:rPr>
              <a:t>−</a:t>
            </a:r>
            <a:r>
              <a:rPr sz="1200" spc="-60" baseline="-10416" dirty="0">
                <a:latin typeface="Cambria"/>
                <a:cs typeface="Cambria"/>
              </a:rPr>
              <a:t>1</a:t>
            </a:r>
            <a:r>
              <a:rPr sz="1100" spc="-4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12467" y="2159292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800" algn="l"/>
              </a:tabLst>
            </a:pPr>
            <a:r>
              <a:rPr sz="800" i="1" dirty="0">
                <a:latin typeface="Cambria"/>
                <a:cs typeface="Cambria"/>
              </a:rPr>
              <a:t>i	i</a:t>
            </a:r>
            <a:r>
              <a:rPr sz="800" spc="-20" dirty="0">
                <a:latin typeface="Lucida Sans Unicode"/>
                <a:cs typeface="Lucida Sans Unicode"/>
              </a:rPr>
              <a:t>−</a:t>
            </a:r>
            <a:r>
              <a:rPr sz="800" spc="-45" dirty="0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81530" y="2101189"/>
            <a:ext cx="777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72135" algn="l"/>
              </a:tabLst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	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87637" y="2065502"/>
            <a:ext cx="3702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1945" algn="l"/>
              </a:tabLst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800" u="sng" spc="-2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800" u="sng" spc="-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800" spc="-45" dirty="0">
                <a:latin typeface="Cambria"/>
                <a:cs typeface="Cambria"/>
              </a:rPr>
              <a:t>	</a:t>
            </a:r>
            <a:r>
              <a:rPr sz="800" i="1" u="sng" spc="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79840" y="2007387"/>
            <a:ext cx="6318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3540" algn="l"/>
              </a:tabLst>
            </a:pP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i="1" spc="-75" dirty="0">
                <a:latin typeface="Cambria"/>
                <a:cs typeface="Cambria"/>
              </a:rPr>
              <a:t>	</a:t>
            </a:r>
            <a:r>
              <a:rPr sz="1100" i="1" u="sng" spc="-10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,</a:t>
            </a:r>
            <a:r>
              <a:rPr sz="1100" i="1" u="sng" spc="-2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44762" y="2196223"/>
            <a:ext cx="5016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35" dirty="0">
                <a:latin typeface="Cambria"/>
                <a:cs typeface="Cambria"/>
              </a:rPr>
              <a:t>c</a:t>
            </a:r>
            <a:r>
              <a:rPr sz="1100" spc="-35" dirty="0">
                <a:latin typeface="Verdana"/>
                <a:cs typeface="Verdana"/>
              </a:rPr>
              <a:t>(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1200" spc="-52" baseline="-10416" dirty="0">
                <a:latin typeface="Lucida Sans Unicode"/>
                <a:cs typeface="Lucida Sans Unicode"/>
              </a:rPr>
              <a:t>−</a:t>
            </a:r>
            <a:r>
              <a:rPr sz="1200" spc="-52" baseline="-10416" dirty="0">
                <a:latin typeface="Cambria"/>
                <a:cs typeface="Cambria"/>
              </a:rPr>
              <a:t>1</a:t>
            </a:r>
            <a:r>
              <a:rPr sz="1100" spc="-35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6" name="object 2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N-gram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Language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9112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An</a:t>
            </a:r>
            <a:r>
              <a:rPr spc="-2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9643" y="1028585"/>
            <a:ext cx="3702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1945" algn="l"/>
              </a:tabLst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800" u="sng" spc="-2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800" u="sng" spc="-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800" spc="-45" dirty="0">
                <a:latin typeface="Cambria"/>
                <a:cs typeface="Cambria"/>
              </a:rPr>
              <a:t>	</a:t>
            </a:r>
            <a:r>
              <a:rPr sz="800" i="1" u="sng" spc="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1833" y="970483"/>
            <a:ext cx="6318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3540" algn="l"/>
              </a:tabLst>
            </a:pP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i="1" spc="-75" dirty="0">
                <a:latin typeface="Cambria"/>
                <a:cs typeface="Cambria"/>
              </a:rPr>
              <a:t>	</a:t>
            </a:r>
            <a:r>
              <a:rPr sz="1100" i="1" u="sng" spc="-10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,</a:t>
            </a:r>
            <a:r>
              <a:rPr sz="1100" i="1" u="sng" spc="-2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6756" y="1159319"/>
            <a:ext cx="5016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35" dirty="0">
                <a:latin typeface="Cambria"/>
                <a:cs typeface="Cambria"/>
              </a:rPr>
              <a:t>c</a:t>
            </a:r>
            <a:r>
              <a:rPr sz="1100" spc="-35" dirty="0">
                <a:latin typeface="Verdana"/>
                <a:cs typeface="Verdana"/>
              </a:rPr>
              <a:t>(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1200" spc="-52" baseline="-10416" dirty="0">
                <a:latin typeface="Lucida Sans Unicode"/>
                <a:cs typeface="Lucida Sans Unicode"/>
              </a:rPr>
              <a:t>−</a:t>
            </a:r>
            <a:r>
              <a:rPr sz="1200" spc="-52" baseline="-10416" dirty="0">
                <a:latin typeface="Cambria"/>
                <a:cs typeface="Cambria"/>
              </a:rPr>
              <a:t>1</a:t>
            </a:r>
            <a:r>
              <a:rPr sz="1100" spc="-35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9304" y="818256"/>
            <a:ext cx="1586230" cy="5416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65" dirty="0">
                <a:latin typeface="Trebuchet MS"/>
                <a:cs typeface="Trebuchet MS"/>
              </a:rPr>
              <a:t>&lt;s&gt;I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am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here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&lt;/s&gt;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50" dirty="0">
                <a:latin typeface="Trebuchet MS"/>
                <a:cs typeface="Trebuchet MS"/>
              </a:rPr>
              <a:t>&lt;s&gt;who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am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I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&lt;/s&gt;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65" dirty="0">
                <a:latin typeface="Trebuchet MS"/>
                <a:cs typeface="Trebuchet MS"/>
              </a:rPr>
              <a:t>&lt;s&gt;I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would</a:t>
            </a:r>
            <a:r>
              <a:rPr sz="950" spc="-25" dirty="0">
                <a:latin typeface="Trebuchet MS"/>
                <a:cs typeface="Trebuchet MS"/>
              </a:rPr>
              <a:t> like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know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&lt;/s&gt;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743" y="1446466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0444" y="1064272"/>
            <a:ext cx="1229360" cy="554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2545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-114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30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535"/>
              </a:spcBef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Estimating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bigrams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7743" y="1490695"/>
            <a:ext cx="4483735" cy="1100455"/>
            <a:chOff x="87743" y="1490695"/>
            <a:chExt cx="4483735" cy="110045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619478"/>
              <a:ext cx="4432566" cy="506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488958"/>
              <a:ext cx="101599" cy="1016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476258"/>
              <a:ext cx="4381715" cy="114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490700"/>
              <a:ext cx="50749" cy="99825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7743" y="1663763"/>
              <a:ext cx="4432935" cy="876300"/>
            </a:xfrm>
            <a:custGeom>
              <a:avLst/>
              <a:gdLst/>
              <a:ahLst/>
              <a:cxnLst/>
              <a:rect l="l" t="t" r="r" b="b"/>
              <a:pathLst>
                <a:path w="4432935" h="876300">
                  <a:moveTo>
                    <a:pt x="4432566" y="0"/>
                  </a:moveTo>
                  <a:lnTo>
                    <a:pt x="0" y="0"/>
                  </a:lnTo>
                  <a:lnTo>
                    <a:pt x="0" y="825195"/>
                  </a:lnTo>
                  <a:lnTo>
                    <a:pt x="4008" y="844919"/>
                  </a:lnTo>
                  <a:lnTo>
                    <a:pt x="14922" y="861072"/>
                  </a:lnTo>
                  <a:lnTo>
                    <a:pt x="31075" y="871986"/>
                  </a:lnTo>
                  <a:lnTo>
                    <a:pt x="50800" y="875995"/>
                  </a:lnTo>
                  <a:lnTo>
                    <a:pt x="4381766" y="875995"/>
                  </a:lnTo>
                  <a:lnTo>
                    <a:pt x="4401491" y="871986"/>
                  </a:lnTo>
                  <a:lnTo>
                    <a:pt x="4417644" y="861072"/>
                  </a:lnTo>
                  <a:lnTo>
                    <a:pt x="4428558" y="844919"/>
                  </a:lnTo>
                  <a:lnTo>
                    <a:pt x="4432566" y="82519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09" y="1528800"/>
              <a:ext cx="0" cy="979805"/>
            </a:xfrm>
            <a:custGeom>
              <a:avLst/>
              <a:gdLst/>
              <a:ahLst/>
              <a:cxnLst/>
              <a:rect l="l" t="t" r="r" b="b"/>
              <a:pathLst>
                <a:path h="979805">
                  <a:moveTo>
                    <a:pt x="0" y="9792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0309" y="15160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0309" y="15033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0309" y="14906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25844" y="1620946"/>
            <a:ext cx="1031875" cy="88582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10" dirty="0">
                <a:latin typeface="Trebuchet MS"/>
                <a:cs typeface="Trebuchet MS"/>
              </a:rPr>
              <a:t>P(I|&lt;s&gt;)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2/3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</a:pPr>
            <a:r>
              <a:rPr sz="950" spc="-10" dirty="0">
                <a:latin typeface="Trebuchet MS"/>
                <a:cs typeface="Trebuchet MS"/>
              </a:rPr>
              <a:t>P(&lt;/s&gt;|here) </a:t>
            </a:r>
            <a:r>
              <a:rPr sz="950" spc="60" dirty="0">
                <a:latin typeface="Trebuchet MS"/>
                <a:cs typeface="Trebuchet MS"/>
              </a:rPr>
              <a:t>=1 </a:t>
            </a:r>
            <a:r>
              <a:rPr sz="950" spc="6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P(</a:t>
            </a:r>
            <a:r>
              <a:rPr sz="950" spc="35" dirty="0">
                <a:latin typeface="Trebuchet MS"/>
                <a:cs typeface="Trebuchet MS"/>
              </a:rPr>
              <a:t>w</a:t>
            </a:r>
            <a:r>
              <a:rPr sz="950" dirty="0">
                <a:latin typeface="Trebuchet MS"/>
                <a:cs typeface="Trebuchet MS"/>
              </a:rPr>
              <a:t>ould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45" dirty="0">
                <a:latin typeface="Trebuchet MS"/>
                <a:cs typeface="Trebuchet MS"/>
              </a:rPr>
              <a:t>|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1/3  </a:t>
            </a:r>
            <a:r>
              <a:rPr sz="950" spc="20" dirty="0">
                <a:latin typeface="Trebuchet MS"/>
                <a:cs typeface="Trebuchet MS"/>
              </a:rPr>
              <a:t>P(here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45" dirty="0">
                <a:latin typeface="Trebuchet MS"/>
                <a:cs typeface="Trebuchet MS"/>
              </a:rPr>
              <a:t>|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am)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1/2  </a:t>
            </a:r>
            <a:r>
              <a:rPr sz="950" spc="35" dirty="0">
                <a:latin typeface="Trebuchet MS"/>
                <a:cs typeface="Trebuchet MS"/>
              </a:rPr>
              <a:t>P(kn</a:t>
            </a:r>
            <a:r>
              <a:rPr sz="950" spc="20" dirty="0">
                <a:latin typeface="Trebuchet MS"/>
                <a:cs typeface="Trebuchet MS"/>
              </a:rPr>
              <a:t>o</a:t>
            </a:r>
            <a:r>
              <a:rPr sz="950" dirty="0">
                <a:latin typeface="Trebuchet MS"/>
                <a:cs typeface="Trebuchet MS"/>
              </a:rPr>
              <a:t>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45" dirty="0">
                <a:latin typeface="Trebuchet MS"/>
                <a:cs typeface="Trebuchet MS"/>
              </a:rPr>
              <a:t>|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li</a:t>
            </a:r>
            <a:r>
              <a:rPr sz="950" spc="-70" dirty="0">
                <a:latin typeface="Trebuchet MS"/>
                <a:cs typeface="Trebuchet MS"/>
              </a:rPr>
              <a:t>k</a:t>
            </a:r>
            <a:r>
              <a:rPr sz="950" dirty="0">
                <a:latin typeface="Trebuchet MS"/>
                <a:cs typeface="Trebuchet MS"/>
              </a:rPr>
              <a:t>e)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0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1" name="object 2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N-gram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Language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34886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Bigram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counts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5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9222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Restaurant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Sentences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949" y="1052395"/>
            <a:ext cx="3758549" cy="132368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N-gram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Language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16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24</a:t>
            </a:r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743" y="666356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60502"/>
            <a:ext cx="2373630" cy="7785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Computing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bigram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probabilities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Cambria"/>
              <a:cs typeface="Cambria"/>
            </a:endParaRPr>
          </a:p>
          <a:p>
            <a:pPr marL="43180">
              <a:lnSpc>
                <a:spcPct val="100000"/>
              </a:lnSpc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Normlize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by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unigrams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710590"/>
            <a:ext cx="4483735" cy="596265"/>
            <a:chOff x="87743" y="710590"/>
            <a:chExt cx="4483735" cy="5962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39368"/>
              <a:ext cx="4483315" cy="1648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311" y="710590"/>
              <a:ext cx="50749" cy="19199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883653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748690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7359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232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105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28" y="1041082"/>
              <a:ext cx="3300984" cy="26517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87743" y="1428864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5844" y="1409649"/>
            <a:ext cx="11912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Bigram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 Probabilities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7743" y="1473098"/>
            <a:ext cx="4483735" cy="1550035"/>
            <a:chOff x="87743" y="1473098"/>
            <a:chExt cx="4483735" cy="155003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601876"/>
              <a:ext cx="4483315" cy="1648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311" y="1473098"/>
              <a:ext cx="50749" cy="19199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7743" y="1646161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309" y="151119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4984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4857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4730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880" y="1794446"/>
              <a:ext cx="3462528" cy="1228344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6" name="object 2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N-gram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Language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25177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Computing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Sentence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Probabilities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743" y="1367307"/>
            <a:ext cx="4483735" cy="604520"/>
            <a:chOff x="87743" y="1367307"/>
            <a:chExt cx="4483735" cy="604520"/>
          </a:xfrm>
        </p:grpSpPr>
        <p:sp>
          <p:nvSpPr>
            <p:cNvPr id="4" name="object 4"/>
            <p:cNvSpPr/>
            <p:nvPr/>
          </p:nvSpPr>
          <p:spPr>
            <a:xfrm>
              <a:off x="87743" y="136730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540332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869884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85718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411554"/>
              <a:ext cx="50749" cy="45833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584604"/>
              <a:ext cx="4432935" cy="336550"/>
            </a:xfrm>
            <a:custGeom>
              <a:avLst/>
              <a:gdLst/>
              <a:ahLst/>
              <a:cxnLst/>
              <a:rect l="l" t="t" r="r" b="b"/>
              <a:pathLst>
                <a:path w="4432935" h="336550">
                  <a:moveTo>
                    <a:pt x="4432566" y="0"/>
                  </a:moveTo>
                  <a:lnTo>
                    <a:pt x="0" y="0"/>
                  </a:lnTo>
                  <a:lnTo>
                    <a:pt x="0" y="285280"/>
                  </a:lnTo>
                  <a:lnTo>
                    <a:pt x="4008" y="305004"/>
                  </a:lnTo>
                  <a:lnTo>
                    <a:pt x="14922" y="321157"/>
                  </a:lnTo>
                  <a:lnTo>
                    <a:pt x="31075" y="332071"/>
                  </a:lnTo>
                  <a:lnTo>
                    <a:pt x="50800" y="336080"/>
                  </a:lnTo>
                  <a:lnTo>
                    <a:pt x="4381766" y="336080"/>
                  </a:lnTo>
                  <a:lnTo>
                    <a:pt x="4401491" y="332071"/>
                  </a:lnTo>
                  <a:lnTo>
                    <a:pt x="4417644" y="321157"/>
                  </a:lnTo>
                  <a:lnTo>
                    <a:pt x="4428558" y="305004"/>
                  </a:lnTo>
                  <a:lnTo>
                    <a:pt x="4432566" y="28528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449641"/>
              <a:ext cx="0" cy="439420"/>
            </a:xfrm>
            <a:custGeom>
              <a:avLst/>
              <a:gdLst/>
              <a:ahLst/>
              <a:cxnLst/>
              <a:rect l="l" t="t" r="r" b="b"/>
              <a:pathLst>
                <a:path h="439419">
                  <a:moveTo>
                    <a:pt x="0" y="4392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4369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4242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4115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844" y="1292687"/>
            <a:ext cx="4345305" cy="61912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65" dirty="0">
                <a:solidFill>
                  <a:srgbClr val="3333B2"/>
                </a:solidFill>
                <a:latin typeface="Cambria"/>
                <a:cs typeface="Cambria"/>
              </a:rPr>
              <a:t>P(&lt;s&gt;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I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60" dirty="0">
                <a:solidFill>
                  <a:srgbClr val="3333B2"/>
                </a:solidFill>
                <a:latin typeface="Cambria"/>
                <a:cs typeface="Cambria"/>
              </a:rPr>
              <a:t>want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english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food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&lt;/s&gt;)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P(I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45" dirty="0">
                <a:latin typeface="Trebuchet MS"/>
                <a:cs typeface="Trebuchet MS"/>
              </a:rPr>
              <a:t>|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&lt;s&gt;)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x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P(want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45" dirty="0">
                <a:latin typeface="Trebuchet MS"/>
                <a:cs typeface="Trebuchet MS"/>
              </a:rPr>
              <a:t>|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x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P(english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45" dirty="0">
                <a:latin typeface="Trebuchet MS"/>
                <a:cs typeface="Trebuchet MS"/>
              </a:rPr>
              <a:t>|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want) </a:t>
            </a:r>
            <a:r>
              <a:rPr sz="950" spc="15" dirty="0">
                <a:latin typeface="Trebuchet MS"/>
                <a:cs typeface="Trebuchet MS"/>
              </a:rPr>
              <a:t>x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P(food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45" dirty="0">
                <a:latin typeface="Trebuchet MS"/>
                <a:cs typeface="Trebuchet MS"/>
              </a:rPr>
              <a:t>|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english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x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P(&lt;/s&gt;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45" dirty="0">
                <a:latin typeface="Trebuchet MS"/>
                <a:cs typeface="Trebuchet MS"/>
              </a:rPr>
              <a:t>|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food)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5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0.000031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N-gram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Language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0035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What</a:t>
            </a:r>
            <a:r>
              <a:rPr spc="50" dirty="0"/>
              <a:t> </a:t>
            </a:r>
            <a:r>
              <a:rPr spc="-20" dirty="0"/>
              <a:t>knowledge</a:t>
            </a:r>
            <a:r>
              <a:rPr spc="50" dirty="0"/>
              <a:t> </a:t>
            </a:r>
            <a:r>
              <a:rPr dirty="0"/>
              <a:t>does</a:t>
            </a:r>
            <a:r>
              <a:rPr spc="50" dirty="0"/>
              <a:t> </a:t>
            </a:r>
            <a:r>
              <a:rPr spc="-30" dirty="0"/>
              <a:t>n-gram</a:t>
            </a:r>
            <a:r>
              <a:rPr spc="50" dirty="0"/>
              <a:t> </a:t>
            </a:r>
            <a:r>
              <a:rPr spc="-15" dirty="0"/>
              <a:t>represent?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84732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954222"/>
            <a:ext cx="1369695" cy="149606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50" spc="-5" dirty="0">
                <a:latin typeface="Trebuchet MS"/>
                <a:cs typeface="Trebuchet MS"/>
              </a:rPr>
              <a:t>P(english|want)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.0011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spc="-5" dirty="0">
                <a:latin typeface="Trebuchet MS"/>
                <a:cs typeface="Trebuchet MS"/>
              </a:rPr>
              <a:t>P(chinese|want)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.0065</a:t>
            </a:r>
            <a:endParaRPr sz="950">
              <a:latin typeface="Trebuchet MS"/>
              <a:cs typeface="Trebuchet MS"/>
            </a:endParaRPr>
          </a:p>
          <a:p>
            <a:pPr marL="12700" marR="267970">
              <a:lnSpc>
                <a:spcPct val="145100"/>
              </a:lnSpc>
            </a:pPr>
            <a:r>
              <a:rPr sz="950" spc="-30" dirty="0">
                <a:latin typeface="Trebuchet MS"/>
                <a:cs typeface="Trebuchet MS"/>
              </a:rPr>
              <a:t>P(to|want) </a:t>
            </a:r>
            <a:r>
              <a:rPr sz="950" spc="75" dirty="0">
                <a:latin typeface="Trebuchet MS"/>
                <a:cs typeface="Trebuchet MS"/>
              </a:rPr>
              <a:t>= </a:t>
            </a:r>
            <a:r>
              <a:rPr sz="950" spc="5" dirty="0">
                <a:latin typeface="Trebuchet MS"/>
                <a:cs typeface="Trebuchet MS"/>
              </a:rPr>
              <a:t>.66 </a:t>
            </a:r>
            <a:r>
              <a:rPr sz="950" spc="10" dirty="0">
                <a:latin typeface="Trebuchet MS"/>
                <a:cs typeface="Trebuchet MS"/>
              </a:rPr>
              <a:t> P(eat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45" dirty="0">
                <a:latin typeface="Trebuchet MS"/>
                <a:cs typeface="Trebuchet MS"/>
              </a:rPr>
              <a:t>|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to)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.28  P(</a:t>
            </a:r>
            <a:r>
              <a:rPr sz="950" spc="-25" dirty="0">
                <a:latin typeface="Trebuchet MS"/>
                <a:cs typeface="Trebuchet MS"/>
              </a:rPr>
              <a:t>f</a:t>
            </a:r>
            <a:r>
              <a:rPr sz="950" spc="25" dirty="0">
                <a:latin typeface="Trebuchet MS"/>
                <a:cs typeface="Trebuchet MS"/>
              </a:rPr>
              <a:t>ood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45" dirty="0">
                <a:latin typeface="Trebuchet MS"/>
                <a:cs typeface="Trebuchet MS"/>
              </a:rPr>
              <a:t>|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to)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0  </a:t>
            </a:r>
            <a:r>
              <a:rPr sz="950" spc="25" dirty="0">
                <a:latin typeface="Trebuchet MS"/>
                <a:cs typeface="Trebuchet MS"/>
              </a:rPr>
              <a:t>P(</a:t>
            </a:r>
            <a:r>
              <a:rPr sz="950" spc="30" dirty="0">
                <a:latin typeface="Trebuchet MS"/>
                <a:cs typeface="Trebuchet MS"/>
              </a:rPr>
              <a:t>w</a:t>
            </a:r>
            <a:r>
              <a:rPr sz="950" spc="-10" dirty="0">
                <a:latin typeface="Trebuchet MS"/>
                <a:cs typeface="Trebuchet MS"/>
              </a:rPr>
              <a:t>ant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45" dirty="0">
                <a:latin typeface="Trebuchet MS"/>
                <a:cs typeface="Trebuchet MS"/>
              </a:rPr>
              <a:t>|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spend)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0  </a:t>
            </a:r>
            <a:r>
              <a:rPr sz="950" spc="125" dirty="0">
                <a:latin typeface="Trebuchet MS"/>
                <a:cs typeface="Trebuchet MS"/>
              </a:rPr>
              <a:t>P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(i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45" dirty="0">
                <a:latin typeface="Trebuchet MS"/>
                <a:cs typeface="Trebuchet MS"/>
              </a:rPr>
              <a:t>|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&lt;s&gt;)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.25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94765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504797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714830"/>
            <a:ext cx="64757" cy="647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924862"/>
            <a:ext cx="64757" cy="6475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2134895"/>
            <a:ext cx="64757" cy="6475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2344928"/>
            <a:ext cx="64757" cy="64757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2" name="object 12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N-gram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Language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19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24</a:t>
            </a:r>
          </a:p>
        </p:txBody>
      </p: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1918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Practical</a:t>
            </a:r>
            <a:r>
              <a:rPr spc="-45" dirty="0"/>
              <a:t> </a:t>
            </a:r>
            <a:r>
              <a:rPr spc="10" dirty="0"/>
              <a:t>Issues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17879"/>
            <a:ext cx="4483735" cy="922655"/>
            <a:chOff x="87743" y="1017879"/>
            <a:chExt cx="4483735" cy="922655"/>
          </a:xfrm>
        </p:grpSpPr>
        <p:sp>
          <p:nvSpPr>
            <p:cNvPr id="4" name="object 4"/>
            <p:cNvSpPr/>
            <p:nvPr/>
          </p:nvSpPr>
          <p:spPr>
            <a:xfrm>
              <a:off x="87743" y="101787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90904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838490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825790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62126"/>
              <a:ext cx="50749" cy="7763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235176"/>
              <a:ext cx="4432935" cy="654685"/>
            </a:xfrm>
            <a:custGeom>
              <a:avLst/>
              <a:gdLst/>
              <a:ahLst/>
              <a:cxnLst/>
              <a:rect l="l" t="t" r="r" b="b"/>
              <a:pathLst>
                <a:path w="4432935" h="654685">
                  <a:moveTo>
                    <a:pt x="4432566" y="0"/>
                  </a:moveTo>
                  <a:lnTo>
                    <a:pt x="0" y="0"/>
                  </a:lnTo>
                  <a:lnTo>
                    <a:pt x="0" y="603313"/>
                  </a:lnTo>
                  <a:lnTo>
                    <a:pt x="4008" y="623038"/>
                  </a:lnTo>
                  <a:lnTo>
                    <a:pt x="14922" y="639191"/>
                  </a:lnTo>
                  <a:lnTo>
                    <a:pt x="31075" y="650105"/>
                  </a:lnTo>
                  <a:lnTo>
                    <a:pt x="50800" y="654113"/>
                  </a:lnTo>
                  <a:lnTo>
                    <a:pt x="4381766" y="654113"/>
                  </a:lnTo>
                  <a:lnTo>
                    <a:pt x="4401491" y="650105"/>
                  </a:lnTo>
                  <a:lnTo>
                    <a:pt x="4417644" y="639191"/>
                  </a:lnTo>
                  <a:lnTo>
                    <a:pt x="4428558" y="623038"/>
                  </a:lnTo>
                  <a:lnTo>
                    <a:pt x="4432566" y="60331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100213"/>
              <a:ext cx="0" cy="757555"/>
            </a:xfrm>
            <a:custGeom>
              <a:avLst/>
              <a:gdLst/>
              <a:ahLst/>
              <a:cxnLst/>
              <a:rect l="l" t="t" r="r" b="b"/>
              <a:pathLst>
                <a:path h="757555">
                  <a:moveTo>
                    <a:pt x="0" y="75732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0875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0748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0621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84909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94942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2041207"/>
            <a:ext cx="4483735" cy="454659"/>
            <a:chOff x="87743" y="2041207"/>
            <a:chExt cx="4483735" cy="454659"/>
          </a:xfrm>
        </p:grpSpPr>
        <p:sp>
          <p:nvSpPr>
            <p:cNvPr id="17" name="object 17"/>
            <p:cNvSpPr/>
            <p:nvPr/>
          </p:nvSpPr>
          <p:spPr>
            <a:xfrm>
              <a:off x="87743" y="204120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214232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394026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381326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2085441"/>
              <a:ext cx="50749" cy="30858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2258504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89">
                  <a:moveTo>
                    <a:pt x="4432566" y="0"/>
                  </a:moveTo>
                  <a:lnTo>
                    <a:pt x="0" y="0"/>
                  </a:lnTo>
                  <a:lnTo>
                    <a:pt x="0" y="135521"/>
                  </a:lnTo>
                  <a:lnTo>
                    <a:pt x="4008" y="155246"/>
                  </a:lnTo>
                  <a:lnTo>
                    <a:pt x="14922" y="171399"/>
                  </a:lnTo>
                  <a:lnTo>
                    <a:pt x="31075" y="182313"/>
                  </a:lnTo>
                  <a:lnTo>
                    <a:pt x="50800" y="186321"/>
                  </a:lnTo>
                  <a:lnTo>
                    <a:pt x="4381766" y="186321"/>
                  </a:lnTo>
                  <a:lnTo>
                    <a:pt x="4401491" y="182313"/>
                  </a:lnTo>
                  <a:lnTo>
                    <a:pt x="4417644" y="171399"/>
                  </a:lnTo>
                  <a:lnTo>
                    <a:pt x="4428558" y="155246"/>
                  </a:lnTo>
                  <a:lnTo>
                    <a:pt x="4432566" y="13552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2123541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h="289560">
                  <a:moveTo>
                    <a:pt x="0" y="2895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1108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0981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0854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7744" y="943245"/>
            <a:ext cx="3807460" cy="14674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25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Everything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in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log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space</a:t>
            </a:r>
            <a:endParaRPr sz="1100">
              <a:latin typeface="Cambria"/>
              <a:cs typeface="Cambria"/>
            </a:endParaRPr>
          </a:p>
          <a:p>
            <a:pPr marL="327660">
              <a:lnSpc>
                <a:spcPct val="100000"/>
              </a:lnSpc>
              <a:spcBef>
                <a:spcPts val="425"/>
              </a:spcBef>
            </a:pPr>
            <a:r>
              <a:rPr sz="950" spc="25" dirty="0">
                <a:latin typeface="Trebuchet MS"/>
                <a:cs typeface="Trebuchet MS"/>
              </a:rPr>
              <a:t>Avoids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underflow</a:t>
            </a:r>
            <a:endParaRPr sz="950">
              <a:latin typeface="Trebuchet MS"/>
              <a:cs typeface="Trebuchet MS"/>
            </a:endParaRPr>
          </a:p>
          <a:p>
            <a:pPr marL="327660">
              <a:lnSpc>
                <a:spcPct val="100000"/>
              </a:lnSpc>
              <a:spcBef>
                <a:spcPts val="509"/>
              </a:spcBef>
            </a:pPr>
            <a:r>
              <a:rPr sz="950" spc="25" dirty="0">
                <a:latin typeface="Trebuchet MS"/>
                <a:cs typeface="Trebuchet MS"/>
              </a:rPr>
              <a:t>Adding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faster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than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multiplying</a:t>
            </a:r>
            <a:endParaRPr sz="950">
              <a:latin typeface="Trebuchet MS"/>
              <a:cs typeface="Trebuchet MS"/>
            </a:endParaRPr>
          </a:p>
          <a:p>
            <a:pPr marL="694690">
              <a:lnSpc>
                <a:spcPct val="100000"/>
              </a:lnSpc>
              <a:spcBef>
                <a:spcPts val="665"/>
              </a:spcBef>
            </a:pPr>
            <a:r>
              <a:rPr sz="1100" i="1" spc="-5" dirty="0">
                <a:latin typeface="Cambria"/>
                <a:cs typeface="Cambria"/>
              </a:rPr>
              <a:t>l</a:t>
            </a:r>
            <a:r>
              <a:rPr sz="1100" i="1" spc="-20" dirty="0">
                <a:latin typeface="Cambria"/>
                <a:cs typeface="Cambria"/>
              </a:rPr>
              <a:t>o</a:t>
            </a:r>
            <a:r>
              <a:rPr sz="1100" i="1" spc="-30" dirty="0">
                <a:latin typeface="Cambria"/>
                <a:cs typeface="Cambria"/>
              </a:rPr>
              <a:t>g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200" spc="-67" baseline="-10416" dirty="0">
                <a:latin typeface="Cambria"/>
                <a:cs typeface="Cambria"/>
              </a:rPr>
              <a:t>1</a:t>
            </a:r>
            <a:r>
              <a:rPr sz="1200" spc="37" baseline="-10416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p</a:t>
            </a:r>
            <a:r>
              <a:rPr sz="1200" spc="-67" baseline="-10416" dirty="0">
                <a:latin typeface="Cambria"/>
                <a:cs typeface="Cambria"/>
              </a:rPr>
              <a:t>2</a:t>
            </a:r>
            <a:r>
              <a:rPr sz="1200" spc="37" baseline="-10416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p</a:t>
            </a:r>
            <a:r>
              <a:rPr sz="1200" spc="-67" baseline="-10416" dirty="0">
                <a:latin typeface="Cambria"/>
                <a:cs typeface="Cambria"/>
              </a:rPr>
              <a:t>3</a:t>
            </a:r>
            <a:r>
              <a:rPr sz="1200" spc="37" baseline="-10416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×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200" baseline="-10416" dirty="0">
                <a:latin typeface="Cambria"/>
                <a:cs typeface="Cambria"/>
              </a:rPr>
              <a:t>4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Cambria"/>
                <a:cs typeface="Cambria"/>
              </a:rPr>
              <a:t>l</a:t>
            </a:r>
            <a:r>
              <a:rPr sz="1100" i="1" spc="-20" dirty="0">
                <a:latin typeface="Cambria"/>
                <a:cs typeface="Cambria"/>
              </a:rPr>
              <a:t>o</a:t>
            </a:r>
            <a:r>
              <a:rPr sz="1100" i="1" spc="-35" dirty="0">
                <a:latin typeface="Cambria"/>
                <a:cs typeface="Cambria"/>
              </a:rPr>
              <a:t>gp</a:t>
            </a:r>
            <a:r>
              <a:rPr sz="1200" spc="-67" baseline="-10416" dirty="0">
                <a:latin typeface="Cambria"/>
                <a:cs typeface="Cambria"/>
              </a:rPr>
              <a:t>1</a:t>
            </a:r>
            <a:r>
              <a:rPr sz="1200" spc="37" baseline="-10416" dirty="0">
                <a:latin typeface="Cambria"/>
                <a:cs typeface="Cambria"/>
              </a:rPr>
              <a:t> </a:t>
            </a:r>
            <a:r>
              <a:rPr sz="1100" spc="-55" dirty="0">
                <a:latin typeface="Verdana"/>
                <a:cs typeface="Verdana"/>
              </a:rPr>
              <a:t>+</a:t>
            </a:r>
            <a:r>
              <a:rPr sz="1100" spc="-235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Cambria"/>
                <a:cs typeface="Cambria"/>
              </a:rPr>
              <a:t>l</a:t>
            </a:r>
            <a:r>
              <a:rPr sz="1100" i="1" spc="-20" dirty="0">
                <a:latin typeface="Cambria"/>
                <a:cs typeface="Cambria"/>
              </a:rPr>
              <a:t>o</a:t>
            </a:r>
            <a:r>
              <a:rPr sz="1100" i="1" spc="-35" dirty="0">
                <a:latin typeface="Cambria"/>
                <a:cs typeface="Cambria"/>
              </a:rPr>
              <a:t>gp</a:t>
            </a:r>
            <a:r>
              <a:rPr sz="1200" spc="-67" baseline="-10416" dirty="0">
                <a:latin typeface="Cambria"/>
                <a:cs typeface="Cambria"/>
              </a:rPr>
              <a:t>2</a:t>
            </a:r>
            <a:r>
              <a:rPr sz="1200" spc="37" baseline="-10416" dirty="0">
                <a:latin typeface="Cambria"/>
                <a:cs typeface="Cambria"/>
              </a:rPr>
              <a:t> </a:t>
            </a:r>
            <a:r>
              <a:rPr sz="1100" spc="-55" dirty="0">
                <a:latin typeface="Verdana"/>
                <a:cs typeface="Verdana"/>
              </a:rPr>
              <a:t>+</a:t>
            </a:r>
            <a:r>
              <a:rPr sz="1100" spc="-235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Cambria"/>
                <a:cs typeface="Cambria"/>
              </a:rPr>
              <a:t>l</a:t>
            </a:r>
            <a:r>
              <a:rPr sz="1100" i="1" spc="-20" dirty="0">
                <a:latin typeface="Cambria"/>
                <a:cs typeface="Cambria"/>
              </a:rPr>
              <a:t>o</a:t>
            </a:r>
            <a:r>
              <a:rPr sz="1100" i="1" spc="-35" dirty="0">
                <a:latin typeface="Cambria"/>
                <a:cs typeface="Cambria"/>
              </a:rPr>
              <a:t>gp</a:t>
            </a:r>
            <a:r>
              <a:rPr sz="1200" spc="-67" baseline="-10416" dirty="0">
                <a:latin typeface="Cambria"/>
                <a:cs typeface="Cambria"/>
              </a:rPr>
              <a:t>3</a:t>
            </a:r>
            <a:r>
              <a:rPr sz="1200" spc="37" baseline="-10416" dirty="0">
                <a:latin typeface="Cambria"/>
                <a:cs typeface="Cambria"/>
              </a:rPr>
              <a:t> </a:t>
            </a:r>
            <a:r>
              <a:rPr sz="1100" spc="-55" dirty="0">
                <a:latin typeface="Verdana"/>
                <a:cs typeface="Verdana"/>
              </a:rPr>
              <a:t>+</a:t>
            </a:r>
            <a:r>
              <a:rPr sz="1100" spc="-235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Cambria"/>
                <a:cs typeface="Cambria"/>
              </a:rPr>
              <a:t>l</a:t>
            </a:r>
            <a:r>
              <a:rPr sz="1100" i="1" spc="-20" dirty="0">
                <a:latin typeface="Cambria"/>
                <a:cs typeface="Cambria"/>
              </a:rPr>
              <a:t>o</a:t>
            </a:r>
            <a:r>
              <a:rPr sz="1100" i="1" spc="-35" dirty="0">
                <a:latin typeface="Cambria"/>
                <a:cs typeface="Cambria"/>
              </a:rPr>
              <a:t>gp</a:t>
            </a:r>
            <a:r>
              <a:rPr sz="1200" spc="-67" baseline="-10416" dirty="0">
                <a:latin typeface="Cambria"/>
                <a:cs typeface="Cambria"/>
              </a:rPr>
              <a:t>4</a:t>
            </a:r>
            <a:endParaRPr sz="1200" baseline="-10416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1540"/>
              </a:spcBef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Handling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ze</a:t>
            </a:r>
            <a:r>
              <a:rPr sz="1100" i="1" spc="-85" dirty="0">
                <a:solidFill>
                  <a:srgbClr val="3333B2"/>
                </a:solidFill>
                <a:latin typeface="Cambria"/>
                <a:cs typeface="Cambria"/>
              </a:rPr>
              <a:t>r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os</a:t>
            </a:r>
            <a:endParaRPr sz="11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400"/>
              </a:spcBef>
            </a:pPr>
            <a:r>
              <a:rPr sz="950" spc="75" dirty="0">
                <a:latin typeface="Trebuchet MS"/>
                <a:cs typeface="Trebuchet MS"/>
              </a:rPr>
              <a:t>Use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smoothing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9" name="object 2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N-gram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Language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24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823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Minimum</a:t>
            </a:r>
            <a:r>
              <a:rPr spc="30" dirty="0"/>
              <a:t> </a:t>
            </a:r>
            <a:r>
              <a:rPr spc="-5" dirty="0"/>
              <a:t>Edit</a:t>
            </a:r>
            <a:r>
              <a:rPr spc="35" dirty="0"/>
              <a:t> </a:t>
            </a:r>
            <a:r>
              <a:rPr dirty="0"/>
              <a:t>as</a:t>
            </a:r>
            <a:r>
              <a:rPr spc="35" dirty="0"/>
              <a:t> </a:t>
            </a:r>
            <a:r>
              <a:rPr spc="-15" dirty="0"/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176515"/>
            <a:ext cx="4483735" cy="1081405"/>
            <a:chOff x="87743" y="1176515"/>
            <a:chExt cx="4483735" cy="1081405"/>
          </a:xfrm>
        </p:grpSpPr>
        <p:sp>
          <p:nvSpPr>
            <p:cNvPr id="4" name="object 4"/>
            <p:cNvSpPr/>
            <p:nvPr/>
          </p:nvSpPr>
          <p:spPr>
            <a:xfrm>
              <a:off x="87743" y="1176515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44815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156091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143391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20749"/>
              <a:ext cx="50749" cy="93534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389100"/>
              <a:ext cx="4432935" cy="817880"/>
            </a:xfrm>
            <a:custGeom>
              <a:avLst/>
              <a:gdLst/>
              <a:ahLst/>
              <a:cxnLst/>
              <a:rect l="l" t="t" r="r" b="b"/>
              <a:pathLst>
                <a:path w="4432935" h="817880">
                  <a:moveTo>
                    <a:pt x="4432566" y="0"/>
                  </a:moveTo>
                  <a:lnTo>
                    <a:pt x="0" y="0"/>
                  </a:lnTo>
                  <a:lnTo>
                    <a:pt x="0" y="766991"/>
                  </a:lnTo>
                  <a:lnTo>
                    <a:pt x="4008" y="786715"/>
                  </a:lnTo>
                  <a:lnTo>
                    <a:pt x="14922" y="802868"/>
                  </a:lnTo>
                  <a:lnTo>
                    <a:pt x="31075" y="813782"/>
                  </a:lnTo>
                  <a:lnTo>
                    <a:pt x="50800" y="817791"/>
                  </a:lnTo>
                  <a:lnTo>
                    <a:pt x="4381766" y="817791"/>
                  </a:lnTo>
                  <a:lnTo>
                    <a:pt x="4401491" y="813782"/>
                  </a:lnTo>
                  <a:lnTo>
                    <a:pt x="4417644" y="802868"/>
                  </a:lnTo>
                  <a:lnTo>
                    <a:pt x="4428558" y="786715"/>
                  </a:lnTo>
                  <a:lnTo>
                    <a:pt x="4432566" y="76699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258836"/>
              <a:ext cx="0" cy="916305"/>
            </a:xfrm>
            <a:custGeom>
              <a:avLst/>
              <a:gdLst/>
              <a:ahLst/>
              <a:cxnLst/>
              <a:rect l="l" t="t" r="r" b="b"/>
              <a:pathLst>
                <a:path h="916305">
                  <a:moveTo>
                    <a:pt x="0" y="9163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2461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2334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2207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38833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648866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858899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068931"/>
              <a:ext cx="64757" cy="6475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25844" y="1097156"/>
            <a:ext cx="2784475" cy="107696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How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navigate?</a:t>
            </a:r>
            <a:endParaRPr sz="1100" dirty="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space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all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edit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sequences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huge</a:t>
            </a:r>
            <a:endParaRPr sz="950" dirty="0">
              <a:latin typeface="Trebuchet MS"/>
              <a:cs typeface="Trebuchet MS"/>
            </a:endParaRPr>
          </a:p>
          <a:p>
            <a:pPr marL="289560" marR="5080">
              <a:lnSpc>
                <a:spcPct val="145100"/>
              </a:lnSpc>
            </a:pPr>
            <a:r>
              <a:rPr sz="950" spc="-5" dirty="0">
                <a:latin typeface="Trebuchet MS"/>
                <a:cs typeface="Trebuchet MS"/>
              </a:rPr>
              <a:t>Lot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distinct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paths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end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up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same</a:t>
            </a:r>
            <a:r>
              <a:rPr sz="950" spc="-10" dirty="0">
                <a:latin typeface="Trebuchet MS"/>
                <a:cs typeface="Trebuchet MS"/>
              </a:rPr>
              <a:t> state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Don’t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have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keep</a:t>
            </a:r>
            <a:r>
              <a:rPr sz="950" spc="-20" dirty="0">
                <a:latin typeface="Trebuchet MS"/>
                <a:cs typeface="Trebuchet MS"/>
              </a:rPr>
              <a:t> track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lang="en-IN" sz="950" spc="-25" dirty="0">
                <a:latin typeface="Trebuchet MS"/>
                <a:cs typeface="Trebuchet MS"/>
              </a:rPr>
              <a:t>o</a:t>
            </a:r>
            <a:r>
              <a:rPr sz="950" spc="-25" dirty="0">
                <a:latin typeface="Trebuchet MS"/>
                <a:cs typeface="Trebuchet MS"/>
              </a:rPr>
              <a:t>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all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them</a:t>
            </a:r>
            <a:endParaRPr sz="950" dirty="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spc="35" dirty="0">
                <a:latin typeface="Trebuchet MS"/>
                <a:cs typeface="Trebuchet MS"/>
              </a:rPr>
              <a:t>Keep</a:t>
            </a:r>
            <a:r>
              <a:rPr sz="950" spc="-20" dirty="0">
                <a:latin typeface="Trebuchet MS"/>
                <a:cs typeface="Trebuchet MS"/>
              </a:rPr>
              <a:t> track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the </a:t>
            </a:r>
            <a:r>
              <a:rPr sz="950" spc="10" dirty="0">
                <a:latin typeface="Trebuchet MS"/>
                <a:cs typeface="Trebuchet MS"/>
              </a:rPr>
              <a:t>shortest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path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state</a:t>
            </a:r>
            <a:endParaRPr sz="950" dirty="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0" name="object 2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Spelling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Correction: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Edit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0396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Language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Modeling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Toolkit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1434084"/>
            <a:ext cx="4483735" cy="437515"/>
            <a:chOff x="87743" y="1434084"/>
            <a:chExt cx="4483735" cy="437515"/>
          </a:xfrm>
        </p:grpSpPr>
        <p:sp>
          <p:nvSpPr>
            <p:cNvPr id="5" name="object 5"/>
            <p:cNvSpPr/>
            <p:nvPr/>
          </p:nvSpPr>
          <p:spPr>
            <a:xfrm>
              <a:off x="87743" y="1434084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597748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69719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57019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478318"/>
              <a:ext cx="50749" cy="2914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1642033"/>
              <a:ext cx="4432935" cy="179070"/>
            </a:xfrm>
            <a:custGeom>
              <a:avLst/>
              <a:gdLst/>
              <a:ahLst/>
              <a:cxnLst/>
              <a:rect l="l" t="t" r="r" b="b"/>
              <a:pathLst>
                <a:path w="4432935" h="179069">
                  <a:moveTo>
                    <a:pt x="4432566" y="0"/>
                  </a:moveTo>
                  <a:lnTo>
                    <a:pt x="0" y="0"/>
                  </a:lnTo>
                  <a:lnTo>
                    <a:pt x="0" y="127685"/>
                  </a:lnTo>
                  <a:lnTo>
                    <a:pt x="4008" y="147410"/>
                  </a:lnTo>
                  <a:lnTo>
                    <a:pt x="14922" y="163563"/>
                  </a:lnTo>
                  <a:lnTo>
                    <a:pt x="31075" y="174477"/>
                  </a:lnTo>
                  <a:lnTo>
                    <a:pt x="50800" y="178485"/>
                  </a:lnTo>
                  <a:lnTo>
                    <a:pt x="4381766" y="178485"/>
                  </a:lnTo>
                  <a:lnTo>
                    <a:pt x="4401491" y="174477"/>
                  </a:lnTo>
                  <a:lnTo>
                    <a:pt x="4417644" y="163563"/>
                  </a:lnTo>
                  <a:lnTo>
                    <a:pt x="4428558" y="147410"/>
                  </a:lnTo>
                  <a:lnTo>
                    <a:pt x="4432566" y="12768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516418"/>
              <a:ext cx="0" cy="272415"/>
            </a:xfrm>
            <a:custGeom>
              <a:avLst/>
              <a:gdLst/>
              <a:ahLst/>
              <a:cxnLst/>
              <a:rect l="l" t="t" r="r" b="b"/>
              <a:pathLst>
                <a:path h="272414">
                  <a:moveTo>
                    <a:pt x="0" y="27235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5037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4910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47831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5844" y="1391320"/>
            <a:ext cx="2922905" cy="4051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SRILM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100" spc="-110" dirty="0">
                <a:latin typeface="Courier New"/>
                <a:cs typeface="Courier New"/>
                <a:hlinkClick r:id="rId6"/>
              </a:rPr>
              <a:t>http://www.speech.sri.com/projects/srilm/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7" name="object 1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N-gram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Language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21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24</a:t>
            </a:r>
          </a:p>
        </p:txBody>
      </p:sp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2407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5" dirty="0"/>
              <a:t>Google</a:t>
            </a:r>
            <a:r>
              <a:rPr spc="-10" dirty="0"/>
              <a:t> </a:t>
            </a:r>
            <a:r>
              <a:rPr spc="-15" dirty="0"/>
              <a:t>N-grams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932619"/>
            <a:ext cx="2993390" cy="15773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43280">
              <a:lnSpc>
                <a:spcPct val="118900"/>
              </a:lnSpc>
              <a:spcBef>
                <a:spcPts val="90"/>
              </a:spcBef>
            </a:pPr>
            <a:r>
              <a:rPr sz="950" spc="25" dirty="0">
                <a:latin typeface="Trebuchet MS"/>
                <a:cs typeface="Trebuchet MS"/>
              </a:rPr>
              <a:t>Number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tokens: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1,024,908,267,229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Number</a:t>
            </a:r>
            <a:r>
              <a:rPr sz="950" spc="-25" dirty="0">
                <a:latin typeface="Trebuchet MS"/>
                <a:cs typeface="Trebuchet MS"/>
              </a:rPr>
              <a:t> 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sentences: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95,119,665,584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Number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unigrams: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13,588,391 </a:t>
            </a:r>
            <a:r>
              <a:rPr sz="950" spc="25" dirty="0">
                <a:latin typeface="Trebuchet MS"/>
                <a:cs typeface="Trebuchet MS"/>
              </a:rPr>
              <a:t> Number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bigrams: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314,843,401 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Number</a:t>
            </a:r>
            <a:r>
              <a:rPr sz="950" spc="-25" dirty="0">
                <a:latin typeface="Trebuchet MS"/>
                <a:cs typeface="Trebuchet MS"/>
              </a:rPr>
              <a:t> 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trigrams: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977,069,902 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Number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fourgrams: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1,313,818,354 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Number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fivegrams: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1,176,470,663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02600"/>
              </a:lnSpc>
              <a:spcBef>
                <a:spcPts val="30"/>
              </a:spcBef>
            </a:pPr>
            <a:r>
              <a:rPr sz="1100" spc="-110" dirty="0">
                <a:latin typeface="Courier New"/>
                <a:cs typeface="Courier New"/>
                <a:hlinkClick r:id="rId2"/>
              </a:rPr>
              <a:t>http://googleresearch.blogspot.in/2006/08/ </a:t>
            </a:r>
            <a:r>
              <a:rPr sz="1100" spc="-650" dirty="0">
                <a:latin typeface="Courier New"/>
                <a:cs typeface="Courier New"/>
              </a:rPr>
              <a:t> </a:t>
            </a:r>
            <a:r>
              <a:rPr sz="1100" spc="-100" dirty="0">
                <a:latin typeface="Courier New"/>
                <a:cs typeface="Courier New"/>
                <a:hlinkClick r:id="rId2"/>
              </a:rPr>
              <a:t>all-our-n-gram-are-belong-to-you.html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N-gram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Language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22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24</a:t>
            </a:r>
          </a:p>
        </p:txBody>
      </p:sp>
    </p:spTree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2618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Example</a:t>
            </a:r>
            <a:r>
              <a:rPr spc="35" dirty="0"/>
              <a:t> </a:t>
            </a:r>
            <a:r>
              <a:rPr spc="-45" dirty="0"/>
              <a:t>from</a:t>
            </a:r>
            <a:r>
              <a:rPr spc="40" dirty="0"/>
              <a:t> </a:t>
            </a:r>
            <a:r>
              <a:rPr spc="-40" dirty="0"/>
              <a:t>the</a:t>
            </a:r>
            <a:r>
              <a:rPr spc="40" dirty="0"/>
              <a:t> </a:t>
            </a:r>
            <a:r>
              <a:rPr spc="-25" dirty="0"/>
              <a:t>4-gram</a:t>
            </a:r>
            <a:r>
              <a:rPr spc="40" dirty="0"/>
              <a:t> </a:t>
            </a:r>
            <a:r>
              <a:rPr spc="-3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146386"/>
            <a:ext cx="1619250" cy="1057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25" dirty="0">
                <a:latin typeface="Trebuchet MS"/>
                <a:cs typeface="Trebuchet MS"/>
              </a:rPr>
              <a:t>serve </a:t>
            </a:r>
            <a:r>
              <a:rPr sz="950" spc="75" dirty="0">
                <a:latin typeface="Trebuchet MS"/>
                <a:cs typeface="Trebuchet MS"/>
              </a:rPr>
              <a:t>as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dirty="0">
                <a:latin typeface="Trebuchet MS"/>
                <a:cs typeface="Trebuchet MS"/>
              </a:rPr>
              <a:t>inspector </a:t>
            </a:r>
            <a:r>
              <a:rPr sz="950" spc="45" dirty="0">
                <a:latin typeface="Trebuchet MS"/>
                <a:cs typeface="Trebuchet MS"/>
              </a:rPr>
              <a:t>66 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serve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inspiration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1390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serve </a:t>
            </a:r>
            <a:r>
              <a:rPr sz="950" spc="75" dirty="0">
                <a:latin typeface="Trebuchet MS"/>
                <a:cs typeface="Trebuchet MS"/>
              </a:rPr>
              <a:t>as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installation </a:t>
            </a:r>
            <a:r>
              <a:rPr sz="950" spc="45" dirty="0">
                <a:latin typeface="Trebuchet MS"/>
                <a:cs typeface="Trebuchet MS"/>
              </a:rPr>
              <a:t>136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serve </a:t>
            </a:r>
            <a:r>
              <a:rPr sz="950" spc="75" dirty="0">
                <a:latin typeface="Trebuchet MS"/>
                <a:cs typeface="Trebuchet MS"/>
              </a:rPr>
              <a:t>as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30" dirty="0">
                <a:latin typeface="Trebuchet MS"/>
                <a:cs typeface="Trebuchet MS"/>
              </a:rPr>
              <a:t>institute </a:t>
            </a:r>
            <a:r>
              <a:rPr sz="950" spc="45" dirty="0">
                <a:latin typeface="Trebuchet MS"/>
                <a:cs typeface="Trebuchet MS"/>
              </a:rPr>
              <a:t>187 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serve </a:t>
            </a:r>
            <a:r>
              <a:rPr sz="950" spc="75" dirty="0">
                <a:latin typeface="Trebuchet MS"/>
                <a:cs typeface="Trebuchet MS"/>
              </a:rPr>
              <a:t>as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5" dirty="0">
                <a:latin typeface="Trebuchet MS"/>
                <a:cs typeface="Trebuchet MS"/>
              </a:rPr>
              <a:t>institution </a:t>
            </a:r>
            <a:r>
              <a:rPr sz="950" spc="45" dirty="0">
                <a:latin typeface="Trebuchet MS"/>
                <a:cs typeface="Trebuchet MS"/>
              </a:rPr>
              <a:t>279 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serve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institutional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461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" name="object 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N-gram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Language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23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24</a:t>
            </a:r>
          </a:p>
        </p:txBody>
      </p:sp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9900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Google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books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Ngram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Data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70" y="774649"/>
            <a:ext cx="4238371" cy="198628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91957" y="3339672"/>
            <a:ext cx="8242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N-gram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Language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24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24</a:t>
            </a:r>
          </a:p>
        </p:txBody>
      </p:sp>
    </p:spTree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903440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47851"/>
            <a:ext cx="4483735" cy="382270"/>
            <a:chOff x="87743" y="947851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28420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15720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3998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47851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92098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793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666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539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1060" y="952220"/>
            <a:ext cx="36861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Evaluation</a:t>
            </a:r>
            <a:r>
              <a:rPr sz="14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i="1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Language</a:t>
            </a:r>
            <a:r>
              <a:rPr sz="14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Models,</a:t>
            </a:r>
            <a:r>
              <a:rPr sz="1400" i="1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Basic</a:t>
            </a:r>
            <a:r>
              <a:rPr sz="1400" i="1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Smoothing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3130" y="1484807"/>
            <a:ext cx="1042035" cy="8013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50" dirty="0">
                <a:latin typeface="Trebuchet MS"/>
                <a:cs typeface="Trebuchet MS"/>
              </a:rPr>
              <a:t> </a:t>
            </a:r>
            <a:r>
              <a:rPr sz="700" spc="45" dirty="0">
                <a:latin typeface="Trebuchet MS"/>
                <a:cs typeface="Trebuchet MS"/>
              </a:rPr>
              <a:t>IITKGP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2: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5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" action="ppaction://noaction"/>
              </a:rPr>
              <a:t>Evaluation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" action="ppaction://noaction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" action="ppaction://noaction"/>
              </a:rPr>
              <a:t>of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" action="ppaction://noaction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" action="ppaction://noaction"/>
              </a:rPr>
              <a:t>Language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" action="ppaction://noaction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" action="ppaction://noaction"/>
              </a:rPr>
              <a:t>Models,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" action="ppaction://noaction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" action="ppaction://noaction"/>
              </a:rPr>
              <a:t>Basic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" action="ppaction://noaction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" action="ppaction://noaction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1069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Evaluating</a:t>
            </a:r>
            <a:r>
              <a:rPr spc="20" dirty="0"/>
              <a:t> </a:t>
            </a:r>
            <a:r>
              <a:rPr spc="-15" dirty="0"/>
              <a:t>Language</a:t>
            </a:r>
            <a:r>
              <a:rPr spc="20" dirty="0"/>
              <a:t> 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922680"/>
            <a:ext cx="4483735" cy="629920"/>
            <a:chOff x="87743" y="922680"/>
            <a:chExt cx="4483735" cy="629920"/>
          </a:xfrm>
        </p:grpSpPr>
        <p:sp>
          <p:nvSpPr>
            <p:cNvPr id="4" name="object 4"/>
            <p:cNvSpPr/>
            <p:nvPr/>
          </p:nvSpPr>
          <p:spPr>
            <a:xfrm>
              <a:off x="87743" y="922680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95692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5042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3772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66914"/>
              <a:ext cx="50749" cy="48351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139964"/>
              <a:ext cx="4432935" cy="361315"/>
            </a:xfrm>
            <a:custGeom>
              <a:avLst/>
              <a:gdLst/>
              <a:ahLst/>
              <a:cxnLst/>
              <a:rect l="l" t="t" r="r" b="b"/>
              <a:pathLst>
                <a:path w="4432935" h="361315">
                  <a:moveTo>
                    <a:pt x="4432566" y="0"/>
                  </a:moveTo>
                  <a:lnTo>
                    <a:pt x="0" y="0"/>
                  </a:lnTo>
                  <a:lnTo>
                    <a:pt x="0" y="310464"/>
                  </a:lnTo>
                  <a:lnTo>
                    <a:pt x="4008" y="330188"/>
                  </a:lnTo>
                  <a:lnTo>
                    <a:pt x="14922" y="346341"/>
                  </a:lnTo>
                  <a:lnTo>
                    <a:pt x="31075" y="357255"/>
                  </a:lnTo>
                  <a:lnTo>
                    <a:pt x="50800" y="361264"/>
                  </a:lnTo>
                  <a:lnTo>
                    <a:pt x="4381766" y="361264"/>
                  </a:lnTo>
                  <a:lnTo>
                    <a:pt x="4401491" y="357255"/>
                  </a:lnTo>
                  <a:lnTo>
                    <a:pt x="4417644" y="346341"/>
                  </a:lnTo>
                  <a:lnTo>
                    <a:pt x="4428558" y="330188"/>
                  </a:lnTo>
                  <a:lnTo>
                    <a:pt x="4432566" y="31046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005001"/>
              <a:ext cx="0" cy="464820"/>
            </a:xfrm>
            <a:custGeom>
              <a:avLst/>
              <a:gdLst/>
              <a:ahLst/>
              <a:cxnLst/>
              <a:rect l="l" t="t" r="r" b="b"/>
              <a:pathLst>
                <a:path h="464819">
                  <a:moveTo>
                    <a:pt x="0" y="4644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9230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7960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6690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653159"/>
            <a:ext cx="4483735" cy="985519"/>
            <a:chOff x="87743" y="1653159"/>
            <a:chExt cx="4483735" cy="985519"/>
          </a:xfrm>
        </p:grpSpPr>
        <p:sp>
          <p:nvSpPr>
            <p:cNvPr id="15" name="object 15"/>
            <p:cNvSpPr/>
            <p:nvPr/>
          </p:nvSpPr>
          <p:spPr>
            <a:xfrm>
              <a:off x="87743" y="165315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826171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536837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524137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697393"/>
              <a:ext cx="50749" cy="8394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870443"/>
              <a:ext cx="4432935" cy="717550"/>
            </a:xfrm>
            <a:custGeom>
              <a:avLst/>
              <a:gdLst/>
              <a:ahLst/>
              <a:cxnLst/>
              <a:rect l="l" t="t" r="r" b="b"/>
              <a:pathLst>
                <a:path w="4432935" h="717550">
                  <a:moveTo>
                    <a:pt x="4432566" y="0"/>
                  </a:moveTo>
                  <a:lnTo>
                    <a:pt x="0" y="0"/>
                  </a:lnTo>
                  <a:lnTo>
                    <a:pt x="0" y="666394"/>
                  </a:lnTo>
                  <a:lnTo>
                    <a:pt x="4008" y="686119"/>
                  </a:lnTo>
                  <a:lnTo>
                    <a:pt x="14922" y="702271"/>
                  </a:lnTo>
                  <a:lnTo>
                    <a:pt x="31075" y="713185"/>
                  </a:lnTo>
                  <a:lnTo>
                    <a:pt x="50800" y="717194"/>
                  </a:lnTo>
                  <a:lnTo>
                    <a:pt x="4381766" y="717194"/>
                  </a:lnTo>
                  <a:lnTo>
                    <a:pt x="4401491" y="713185"/>
                  </a:lnTo>
                  <a:lnTo>
                    <a:pt x="4417644" y="702271"/>
                  </a:lnTo>
                  <a:lnTo>
                    <a:pt x="4428558" y="686119"/>
                  </a:lnTo>
                  <a:lnTo>
                    <a:pt x="4432566" y="66639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735480"/>
              <a:ext cx="0" cy="820419"/>
            </a:xfrm>
            <a:custGeom>
              <a:avLst/>
              <a:gdLst/>
              <a:ahLst/>
              <a:cxnLst/>
              <a:rect l="l" t="t" r="r" b="b"/>
              <a:pathLst>
                <a:path h="820419">
                  <a:moveTo>
                    <a:pt x="0" y="82040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7227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7100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6973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920189"/>
              <a:ext cx="64757" cy="6475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2302294"/>
              <a:ext cx="64757" cy="64757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25844" y="848033"/>
            <a:ext cx="4058285" cy="173164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Does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it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prefer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good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sentences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bad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sentences?</a:t>
            </a:r>
            <a:endParaRPr sz="1100">
              <a:latin typeface="Cambria"/>
              <a:cs typeface="Cambria"/>
            </a:endParaRPr>
          </a:p>
          <a:p>
            <a:pPr marL="12700" marR="59055">
              <a:lnSpc>
                <a:spcPct val="118900"/>
              </a:lnSpc>
              <a:spcBef>
                <a:spcPts val="209"/>
              </a:spcBef>
            </a:pPr>
            <a:r>
              <a:rPr sz="950" spc="55" dirty="0">
                <a:latin typeface="Trebuchet MS"/>
                <a:cs typeface="Trebuchet MS"/>
              </a:rPr>
              <a:t>Assign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higher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probability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real (or </a:t>
            </a:r>
            <a:r>
              <a:rPr sz="950" spc="-15" dirty="0">
                <a:latin typeface="Trebuchet MS"/>
                <a:cs typeface="Trebuchet MS"/>
              </a:rPr>
              <a:t>frequently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observed)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sentences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than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ungrammatical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(or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rarely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observed)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ones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Training</a:t>
            </a:r>
            <a:r>
              <a:rPr sz="1100" i="1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sz="1100" i="1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55" dirty="0">
                <a:solidFill>
                  <a:srgbClr val="FF0000"/>
                </a:solidFill>
                <a:latin typeface="Cambria"/>
                <a:cs typeface="Cambria"/>
              </a:rPr>
              <a:t>Test</a:t>
            </a:r>
            <a:r>
              <a:rPr sz="1100" i="1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Cambria"/>
                <a:cs typeface="Cambria"/>
              </a:rPr>
              <a:t>Corpora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0"/>
              </a:spcBef>
            </a:pPr>
            <a:r>
              <a:rPr sz="950" spc="15" dirty="0">
                <a:latin typeface="Trebuchet MS"/>
                <a:cs typeface="Trebuchet MS"/>
              </a:rPr>
              <a:t>Parameters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model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trained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large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corpus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5" dirty="0">
                <a:latin typeface="Trebuchet MS"/>
                <a:cs typeface="Trebuchet MS"/>
              </a:rPr>
              <a:t>text,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called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215"/>
              </a:spcBef>
            </a:pPr>
            <a:r>
              <a:rPr sz="950" b="1" spc="15" dirty="0">
                <a:latin typeface="Trebuchet MS"/>
                <a:cs typeface="Trebuchet MS"/>
              </a:rPr>
              <a:t>training</a:t>
            </a:r>
            <a:r>
              <a:rPr sz="950" b="1" spc="-45" dirty="0">
                <a:latin typeface="Trebuchet MS"/>
                <a:cs typeface="Trebuchet MS"/>
              </a:rPr>
              <a:t> </a:t>
            </a:r>
            <a:r>
              <a:rPr sz="950" b="1" dirty="0">
                <a:latin typeface="Trebuchet MS"/>
                <a:cs typeface="Trebuchet MS"/>
              </a:rPr>
              <a:t>set</a:t>
            </a:r>
            <a:r>
              <a:rPr sz="95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10" dirty="0">
                <a:latin typeface="Trebuchet MS"/>
                <a:cs typeface="Trebuchet MS"/>
              </a:rPr>
              <a:t>Performance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tested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disjoint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(held-out)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b="1" spc="5" dirty="0">
                <a:latin typeface="Trebuchet MS"/>
                <a:cs typeface="Trebuchet MS"/>
              </a:rPr>
              <a:t>test</a:t>
            </a:r>
            <a:r>
              <a:rPr sz="950" b="1" spc="-20" dirty="0">
                <a:latin typeface="Trebuchet MS"/>
                <a:cs typeface="Trebuchet MS"/>
              </a:rPr>
              <a:t> </a:t>
            </a:r>
            <a:r>
              <a:rPr sz="950" b="1" spc="15" dirty="0">
                <a:latin typeface="Trebuchet MS"/>
                <a:cs typeface="Trebuchet MS"/>
              </a:rPr>
              <a:t>data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using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215"/>
              </a:spcBef>
            </a:pPr>
            <a:r>
              <a:rPr sz="950" b="1" spc="15" dirty="0">
                <a:latin typeface="Trebuchet MS"/>
                <a:cs typeface="Trebuchet MS"/>
              </a:rPr>
              <a:t>evaluation</a:t>
            </a:r>
            <a:r>
              <a:rPr sz="950" b="1" spc="-55" dirty="0">
                <a:latin typeface="Trebuchet MS"/>
                <a:cs typeface="Trebuchet MS"/>
              </a:rPr>
              <a:t> </a:t>
            </a:r>
            <a:r>
              <a:rPr sz="950" b="1" spc="5" dirty="0">
                <a:latin typeface="Trebuchet MS"/>
                <a:cs typeface="Trebuchet MS"/>
              </a:rPr>
              <a:t>metric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9" name="object 2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Evaluation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of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Language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Models,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Basic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9254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Extrinsic</a:t>
            </a:r>
            <a:r>
              <a:rPr spc="45" dirty="0"/>
              <a:t> </a:t>
            </a:r>
            <a:r>
              <a:rPr spc="-20" dirty="0"/>
              <a:t>evaluation</a:t>
            </a:r>
            <a:r>
              <a:rPr spc="45" dirty="0"/>
              <a:t> </a:t>
            </a:r>
            <a:r>
              <a:rPr spc="-5" dirty="0"/>
              <a:t>of</a:t>
            </a:r>
            <a:r>
              <a:rPr spc="50" dirty="0"/>
              <a:t> </a:t>
            </a:r>
            <a:r>
              <a:rPr spc="-15" dirty="0"/>
              <a:t>N-grams</a:t>
            </a:r>
            <a:r>
              <a:rPr spc="45" dirty="0"/>
              <a:t> </a:t>
            </a:r>
            <a:r>
              <a:rPr spc="-10" dirty="0"/>
              <a:t>models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189812"/>
            <a:ext cx="4483735" cy="1048385"/>
            <a:chOff x="87743" y="1189812"/>
            <a:chExt cx="4483735" cy="1048385"/>
          </a:xfrm>
        </p:grpSpPr>
        <p:sp>
          <p:nvSpPr>
            <p:cNvPr id="4" name="object 4"/>
            <p:cNvSpPr/>
            <p:nvPr/>
          </p:nvSpPr>
          <p:spPr>
            <a:xfrm>
              <a:off x="87743" y="118981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62824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136140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123440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34046"/>
              <a:ext cx="50749" cy="90209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407109"/>
              <a:ext cx="4432935" cy="780415"/>
            </a:xfrm>
            <a:custGeom>
              <a:avLst/>
              <a:gdLst/>
              <a:ahLst/>
              <a:cxnLst/>
              <a:rect l="l" t="t" r="r" b="b"/>
              <a:pathLst>
                <a:path w="4432935" h="780414">
                  <a:moveTo>
                    <a:pt x="4432566" y="0"/>
                  </a:moveTo>
                  <a:lnTo>
                    <a:pt x="0" y="0"/>
                  </a:lnTo>
                  <a:lnTo>
                    <a:pt x="0" y="729030"/>
                  </a:lnTo>
                  <a:lnTo>
                    <a:pt x="4008" y="748755"/>
                  </a:lnTo>
                  <a:lnTo>
                    <a:pt x="14922" y="764908"/>
                  </a:lnTo>
                  <a:lnTo>
                    <a:pt x="31075" y="775822"/>
                  </a:lnTo>
                  <a:lnTo>
                    <a:pt x="50800" y="779830"/>
                  </a:lnTo>
                  <a:lnTo>
                    <a:pt x="4381766" y="779830"/>
                  </a:lnTo>
                  <a:lnTo>
                    <a:pt x="4401491" y="775822"/>
                  </a:lnTo>
                  <a:lnTo>
                    <a:pt x="4417644" y="764908"/>
                  </a:lnTo>
                  <a:lnTo>
                    <a:pt x="4428558" y="748755"/>
                  </a:lnTo>
                  <a:lnTo>
                    <a:pt x="4432566" y="72903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272133"/>
              <a:ext cx="0" cy="883285"/>
            </a:xfrm>
            <a:custGeom>
              <a:avLst/>
              <a:gdLst/>
              <a:ahLst/>
              <a:cxnLst/>
              <a:rect l="l" t="t" r="r" b="b"/>
              <a:pathLst>
                <a:path h="883285">
                  <a:moveTo>
                    <a:pt x="0" y="8830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2594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2467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2340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56842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838947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048979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5844" y="1115165"/>
            <a:ext cx="3904615" cy="103886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Comparison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5" dirty="0">
                <a:solidFill>
                  <a:srgbClr val="3333B2"/>
                </a:solidFill>
                <a:latin typeface="Cambria"/>
                <a:cs typeface="Cambria"/>
              </a:rPr>
              <a:t>two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models,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and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B</a:t>
            </a:r>
            <a:endParaRPr sz="1100">
              <a:latin typeface="Cambria"/>
              <a:cs typeface="Cambria"/>
            </a:endParaRPr>
          </a:p>
          <a:p>
            <a:pPr marL="289560" marR="5080">
              <a:lnSpc>
                <a:spcPct val="118900"/>
              </a:lnSpc>
              <a:spcBef>
                <a:spcPts val="209"/>
              </a:spcBef>
            </a:pPr>
            <a:r>
              <a:rPr sz="950" spc="75" dirty="0">
                <a:latin typeface="Trebuchet MS"/>
                <a:cs typeface="Trebuchet MS"/>
              </a:rPr>
              <a:t>Use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model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tasks: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spelling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corrector,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40" dirty="0">
                <a:latin typeface="Trebuchet MS"/>
                <a:cs typeface="Trebuchet MS"/>
              </a:rPr>
              <a:t>speech </a:t>
            </a:r>
            <a:r>
              <a:rPr sz="950" i="1" spc="-270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recognizer,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machine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translation</a:t>
            </a:r>
            <a:endParaRPr sz="950">
              <a:latin typeface="Trebuchet MS"/>
              <a:cs typeface="Trebuchet MS"/>
            </a:endParaRPr>
          </a:p>
          <a:p>
            <a:pPr marL="289560" marR="1826895">
              <a:lnSpc>
                <a:spcPct val="145100"/>
              </a:lnSpc>
            </a:pPr>
            <a:r>
              <a:rPr sz="950" spc="15" dirty="0">
                <a:latin typeface="Trebuchet MS"/>
                <a:cs typeface="Trebuchet MS"/>
              </a:rPr>
              <a:t>Get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accuracy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values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14" dirty="0">
                <a:latin typeface="Trebuchet MS"/>
                <a:cs typeface="Trebuchet MS"/>
              </a:rPr>
              <a:t>B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Compare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accuracy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14" dirty="0">
                <a:latin typeface="Trebuchet MS"/>
                <a:cs typeface="Trebuchet MS"/>
              </a:rPr>
              <a:t>B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Evaluation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of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Language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Models,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Basic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3031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Intrinsic</a:t>
            </a:r>
            <a:r>
              <a:rPr spc="20" dirty="0"/>
              <a:t> </a:t>
            </a:r>
            <a:r>
              <a:rPr spc="-5" dirty="0"/>
              <a:t>evaluation:</a:t>
            </a:r>
            <a:r>
              <a:rPr spc="100" dirty="0"/>
              <a:t> </a:t>
            </a:r>
            <a:r>
              <a:rPr spc="-15" dirty="0"/>
              <a:t>Perplexity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871537"/>
            <a:ext cx="4483735" cy="1288415"/>
            <a:chOff x="87743" y="871537"/>
            <a:chExt cx="4483735" cy="1288415"/>
          </a:xfrm>
        </p:grpSpPr>
        <p:sp>
          <p:nvSpPr>
            <p:cNvPr id="4" name="object 4"/>
            <p:cNvSpPr/>
            <p:nvPr/>
          </p:nvSpPr>
          <p:spPr>
            <a:xfrm>
              <a:off x="87743" y="871537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35202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57997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45297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15771"/>
              <a:ext cx="50749" cy="11422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79474"/>
              <a:ext cx="4432935" cy="1029335"/>
            </a:xfrm>
            <a:custGeom>
              <a:avLst/>
              <a:gdLst/>
              <a:ahLst/>
              <a:cxnLst/>
              <a:rect l="l" t="t" r="r" b="b"/>
              <a:pathLst>
                <a:path w="4432935" h="1029335">
                  <a:moveTo>
                    <a:pt x="4432566" y="0"/>
                  </a:moveTo>
                  <a:lnTo>
                    <a:pt x="0" y="0"/>
                  </a:lnTo>
                  <a:lnTo>
                    <a:pt x="0" y="978522"/>
                  </a:lnTo>
                  <a:lnTo>
                    <a:pt x="4008" y="998246"/>
                  </a:lnTo>
                  <a:lnTo>
                    <a:pt x="14922" y="1014399"/>
                  </a:lnTo>
                  <a:lnTo>
                    <a:pt x="31075" y="1025313"/>
                  </a:lnTo>
                  <a:lnTo>
                    <a:pt x="50800" y="1029322"/>
                  </a:lnTo>
                  <a:lnTo>
                    <a:pt x="4381766" y="1029322"/>
                  </a:lnTo>
                  <a:lnTo>
                    <a:pt x="4401491" y="1025313"/>
                  </a:lnTo>
                  <a:lnTo>
                    <a:pt x="4417644" y="1014399"/>
                  </a:lnTo>
                  <a:lnTo>
                    <a:pt x="4428558" y="998246"/>
                  </a:lnTo>
                  <a:lnTo>
                    <a:pt x="4432566" y="97852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3858"/>
              <a:ext cx="0" cy="1123315"/>
            </a:xfrm>
            <a:custGeom>
              <a:avLst/>
              <a:gdLst/>
              <a:ahLst/>
              <a:cxnLst/>
              <a:rect l="l" t="t" r="r" b="b"/>
              <a:pathLst>
                <a:path h="1123314">
                  <a:moveTo>
                    <a:pt x="0" y="112318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11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284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157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39240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549273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759305"/>
              <a:ext cx="64757" cy="6475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7743" y="2260727"/>
            <a:ext cx="4483735" cy="454659"/>
            <a:chOff x="87743" y="2260727"/>
            <a:chExt cx="4483735" cy="454659"/>
          </a:xfrm>
        </p:grpSpPr>
        <p:sp>
          <p:nvSpPr>
            <p:cNvPr id="18" name="object 18"/>
            <p:cNvSpPr/>
            <p:nvPr/>
          </p:nvSpPr>
          <p:spPr>
            <a:xfrm>
              <a:off x="87743" y="226072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5673"/>
                  </a:lnTo>
                  <a:lnTo>
                    <a:pt x="4432566" y="185673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44" y="2433739"/>
              <a:ext cx="4432566" cy="506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44" y="2613545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600845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0311" y="2304961"/>
              <a:ext cx="50749" cy="30858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7743" y="2478024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89">
                  <a:moveTo>
                    <a:pt x="4432566" y="0"/>
                  </a:moveTo>
                  <a:lnTo>
                    <a:pt x="0" y="0"/>
                  </a:lnTo>
                  <a:lnTo>
                    <a:pt x="0" y="135521"/>
                  </a:lnTo>
                  <a:lnTo>
                    <a:pt x="4008" y="155246"/>
                  </a:lnTo>
                  <a:lnTo>
                    <a:pt x="14922" y="171399"/>
                  </a:lnTo>
                  <a:lnTo>
                    <a:pt x="31075" y="182313"/>
                  </a:lnTo>
                  <a:lnTo>
                    <a:pt x="50800" y="186321"/>
                  </a:lnTo>
                  <a:lnTo>
                    <a:pt x="4381766" y="186321"/>
                  </a:lnTo>
                  <a:lnTo>
                    <a:pt x="4401491" y="182313"/>
                  </a:lnTo>
                  <a:lnTo>
                    <a:pt x="4417644" y="171399"/>
                  </a:lnTo>
                  <a:lnTo>
                    <a:pt x="4428558" y="155246"/>
                  </a:lnTo>
                  <a:lnTo>
                    <a:pt x="4432566" y="13552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343061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h="289560">
                  <a:moveTo>
                    <a:pt x="0" y="2895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3303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3176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23049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25844" y="807276"/>
            <a:ext cx="3274695" cy="182308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Intuition:</a:t>
            </a:r>
            <a:r>
              <a:rPr sz="1100" i="1" spc="7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Shannon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Game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950" spc="35" dirty="0">
                <a:latin typeface="Trebuchet MS"/>
                <a:cs typeface="Trebuchet MS"/>
              </a:rPr>
              <a:t>How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well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predict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next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word?</a:t>
            </a:r>
            <a:endParaRPr sz="950">
              <a:latin typeface="Trebuchet MS"/>
              <a:cs typeface="Trebuchet MS"/>
            </a:endParaRPr>
          </a:p>
          <a:p>
            <a:pPr marL="289560" marR="764540">
              <a:lnSpc>
                <a:spcPct val="125299"/>
              </a:lnSpc>
              <a:spcBef>
                <a:spcPts val="30"/>
              </a:spcBef>
            </a:pPr>
            <a:r>
              <a:rPr sz="950" spc="5" dirty="0">
                <a:latin typeface="Trebuchet MS"/>
                <a:cs typeface="Trebuchet MS"/>
              </a:rPr>
              <a:t>I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always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order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pizza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cheese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04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 </a:t>
            </a:r>
            <a:r>
              <a:rPr sz="1100" i="1" spc="-3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president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India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0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950" spc="5" dirty="0">
                <a:latin typeface="Trebuchet MS"/>
                <a:cs typeface="Trebuchet MS"/>
              </a:rPr>
              <a:t>I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wrote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0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950" spc="20" dirty="0">
                <a:latin typeface="Trebuchet MS"/>
                <a:cs typeface="Trebuchet MS"/>
              </a:rPr>
              <a:t>Unigram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model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doesn’t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work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this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game.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15" dirty="0">
                <a:solidFill>
                  <a:srgbClr val="007F00"/>
                </a:solidFill>
                <a:latin typeface="Cambria"/>
                <a:cs typeface="Cambria"/>
              </a:rPr>
              <a:t>A</a:t>
            </a:r>
            <a:r>
              <a:rPr sz="1100" i="1" spc="2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007F00"/>
                </a:solidFill>
                <a:latin typeface="Cambria"/>
                <a:cs typeface="Cambria"/>
              </a:rPr>
              <a:t>better</a:t>
            </a:r>
            <a:r>
              <a:rPr sz="1100" i="1" spc="2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007F00"/>
                </a:solidFill>
                <a:latin typeface="Cambria"/>
                <a:cs typeface="Cambria"/>
              </a:rPr>
              <a:t>model</a:t>
            </a:r>
            <a:r>
              <a:rPr sz="1100" i="1" spc="2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007F00"/>
                </a:solidFill>
                <a:latin typeface="Cambria"/>
                <a:cs typeface="Cambria"/>
              </a:rPr>
              <a:t>of</a:t>
            </a:r>
            <a:r>
              <a:rPr sz="1100" i="1" spc="2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55" dirty="0">
                <a:solidFill>
                  <a:srgbClr val="007F00"/>
                </a:solidFill>
                <a:latin typeface="Cambria"/>
                <a:cs typeface="Cambria"/>
              </a:rPr>
              <a:t>text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assigns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higher</a:t>
            </a:r>
            <a:r>
              <a:rPr sz="950" spc="-15" dirty="0">
                <a:latin typeface="Trebuchet MS"/>
                <a:cs typeface="Trebuchet MS"/>
              </a:rPr>
              <a:t> probability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actual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0" name="object 3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Evaluation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of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Language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Models,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Basic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756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P</a:t>
            </a:r>
            <a:r>
              <a:rPr spc="-5" dirty="0"/>
              <a:t>erpl</a:t>
            </a:r>
            <a:r>
              <a:rPr spc="-35" dirty="0"/>
              <a:t>e</a:t>
            </a:r>
            <a:r>
              <a:rPr spc="-20" dirty="0"/>
              <a:t>xity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30021"/>
            <a:ext cx="4483735" cy="824865"/>
            <a:chOff x="87743" y="730021"/>
            <a:chExt cx="4483735" cy="824865"/>
          </a:xfrm>
        </p:grpSpPr>
        <p:sp>
          <p:nvSpPr>
            <p:cNvPr id="4" name="object 4"/>
            <p:cNvSpPr/>
            <p:nvPr/>
          </p:nvSpPr>
          <p:spPr>
            <a:xfrm>
              <a:off x="87743" y="730021"/>
              <a:ext cx="4432935" cy="202565"/>
            </a:xfrm>
            <a:custGeom>
              <a:avLst/>
              <a:gdLst/>
              <a:ahLst/>
              <a:cxnLst/>
              <a:rect l="l" t="t" r="r" b="b"/>
              <a:pathLst>
                <a:path w="4432935" h="20256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5"/>
                  </a:lnTo>
                  <a:lnTo>
                    <a:pt x="4432566" y="201955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19314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53032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40332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74255"/>
              <a:ext cx="50749" cy="67877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63599"/>
              <a:ext cx="4432935" cy="540385"/>
            </a:xfrm>
            <a:custGeom>
              <a:avLst/>
              <a:gdLst/>
              <a:ahLst/>
              <a:cxnLst/>
              <a:rect l="l" t="t" r="r" b="b"/>
              <a:pathLst>
                <a:path w="4432935" h="540385">
                  <a:moveTo>
                    <a:pt x="4432566" y="0"/>
                  </a:moveTo>
                  <a:lnTo>
                    <a:pt x="0" y="0"/>
                  </a:lnTo>
                  <a:lnTo>
                    <a:pt x="0" y="489432"/>
                  </a:lnTo>
                  <a:lnTo>
                    <a:pt x="4008" y="509157"/>
                  </a:lnTo>
                  <a:lnTo>
                    <a:pt x="14922" y="525310"/>
                  </a:lnTo>
                  <a:lnTo>
                    <a:pt x="31075" y="536224"/>
                  </a:lnTo>
                  <a:lnTo>
                    <a:pt x="50800" y="540232"/>
                  </a:lnTo>
                  <a:lnTo>
                    <a:pt x="4381766" y="540232"/>
                  </a:lnTo>
                  <a:lnTo>
                    <a:pt x="4401491" y="536224"/>
                  </a:lnTo>
                  <a:lnTo>
                    <a:pt x="4417644" y="525310"/>
                  </a:lnTo>
                  <a:lnTo>
                    <a:pt x="4428558" y="509157"/>
                  </a:lnTo>
                  <a:lnTo>
                    <a:pt x="4432566" y="48943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12355"/>
              <a:ext cx="0" cy="659765"/>
            </a:xfrm>
            <a:custGeom>
              <a:avLst/>
              <a:gdLst/>
              <a:ahLst/>
              <a:cxnLst/>
              <a:rect l="l" t="t" r="r" b="b"/>
              <a:pathLst>
                <a:path h="659765">
                  <a:moveTo>
                    <a:pt x="0" y="65972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996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869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742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844" y="463626"/>
            <a:ext cx="4300855" cy="8267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best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language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model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best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predics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unseen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test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set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Perplexity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(PP</a:t>
            </a:r>
            <a:r>
              <a:rPr sz="1100" spc="-20" dirty="0">
                <a:solidFill>
                  <a:srgbClr val="3333B2"/>
                </a:solidFill>
                <a:latin typeface="Verdana"/>
                <a:cs typeface="Verdana"/>
              </a:rPr>
              <a:t>(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sz="1100" spc="-20" dirty="0">
                <a:solidFill>
                  <a:srgbClr val="3333B2"/>
                </a:solidFill>
                <a:latin typeface="Verdana"/>
                <a:cs typeface="Verdana"/>
              </a:rPr>
              <a:t>)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)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254"/>
              </a:spcBef>
            </a:pPr>
            <a:r>
              <a:rPr sz="950" spc="-10" dirty="0">
                <a:latin typeface="Trebuchet MS"/>
                <a:cs typeface="Trebuchet MS"/>
              </a:rPr>
              <a:t>Perplexity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inverse</a:t>
            </a:r>
            <a:r>
              <a:rPr sz="950" spc="-15" dirty="0">
                <a:latin typeface="Trebuchet MS"/>
                <a:cs typeface="Trebuchet MS"/>
              </a:rPr>
              <a:t> probability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test</a:t>
            </a:r>
            <a:r>
              <a:rPr sz="950" spc="-15" dirty="0">
                <a:latin typeface="Trebuchet MS"/>
                <a:cs typeface="Trebuchet MS"/>
              </a:rPr>
              <a:t> data,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normalized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number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words: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02865" y="1331633"/>
            <a:ext cx="5683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7680" algn="l"/>
              </a:tabLst>
            </a:pPr>
            <a:r>
              <a:rPr sz="800" spc="-45" dirty="0">
                <a:latin typeface="Cambria"/>
                <a:cs typeface="Cambria"/>
              </a:rPr>
              <a:t>1   </a:t>
            </a:r>
            <a:r>
              <a:rPr sz="800" spc="70" dirty="0">
                <a:latin typeface="Cambria"/>
                <a:cs typeface="Cambria"/>
              </a:rPr>
              <a:t> </a:t>
            </a:r>
            <a:r>
              <a:rPr sz="800" spc="-45" dirty="0">
                <a:latin typeface="Cambria"/>
                <a:cs typeface="Cambria"/>
              </a:rPr>
              <a:t>2</a:t>
            </a:r>
            <a:r>
              <a:rPr sz="800" dirty="0">
                <a:latin typeface="Cambria"/>
                <a:cs typeface="Cambria"/>
              </a:rPr>
              <a:t>	</a:t>
            </a:r>
            <a:r>
              <a:rPr sz="800" i="1" spc="-10" dirty="0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00022" y="1273530"/>
            <a:ext cx="14376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5" dirty="0">
                <a:latin typeface="Cambria"/>
                <a:cs typeface="Cambria"/>
              </a:rPr>
              <a:t>W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85" dirty="0">
                <a:latin typeface="Cambria"/>
                <a:cs typeface="Cambria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0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  </a:t>
            </a:r>
            <a:r>
              <a:rPr sz="1100" i="1" spc="-100" dirty="0">
                <a:latin typeface="Cambria"/>
                <a:cs typeface="Cambria"/>
              </a:rPr>
              <a:t> 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12059" y="1253629"/>
            <a:ext cx="10413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45" dirty="0">
                <a:latin typeface="Lucida Sans Unicode"/>
                <a:cs typeface="Lucida Sans Unicode"/>
              </a:rPr>
              <a:t>−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05886" y="1239050"/>
            <a:ext cx="76200" cy="191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55"/>
              </a:lnSpc>
              <a:spcBef>
                <a:spcPts val="95"/>
              </a:spcBef>
            </a:pPr>
            <a:r>
              <a:rPr sz="600" u="sng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u="sng" spc="-3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ts val="655"/>
              </a:lnSpc>
            </a:pPr>
            <a:r>
              <a:rPr sz="600" i="1" spc="-5" dirty="0">
                <a:latin typeface="Cambria"/>
                <a:cs typeface="Cambria"/>
              </a:rPr>
              <a:t>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7743" y="1655762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5844" y="1636547"/>
            <a:ext cx="11550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rgbClr val="007F00"/>
                </a:solidFill>
                <a:latin typeface="Cambria"/>
                <a:cs typeface="Cambria"/>
              </a:rPr>
              <a:t>Applying</a:t>
            </a:r>
            <a:r>
              <a:rPr sz="1100" i="1" spc="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007F00"/>
                </a:solidFill>
                <a:latin typeface="Cambria"/>
                <a:cs typeface="Cambria"/>
              </a:rPr>
              <a:t>chain</a:t>
            </a:r>
            <a:r>
              <a:rPr sz="1100" i="1" spc="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007F00"/>
                </a:solidFill>
                <a:latin typeface="Cambria"/>
                <a:cs typeface="Cambria"/>
              </a:rPr>
              <a:t>Rule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7743" y="1699986"/>
            <a:ext cx="4483735" cy="691515"/>
            <a:chOff x="87743" y="1699986"/>
            <a:chExt cx="4483735" cy="69151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828774"/>
              <a:ext cx="4432566" cy="5060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289289"/>
              <a:ext cx="101599" cy="1016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76589"/>
              <a:ext cx="4381715" cy="114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699996"/>
              <a:ext cx="50749" cy="58929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7743" y="1873046"/>
              <a:ext cx="4432935" cy="467359"/>
            </a:xfrm>
            <a:custGeom>
              <a:avLst/>
              <a:gdLst/>
              <a:ahLst/>
              <a:cxnLst/>
              <a:rect l="l" t="t" r="r" b="b"/>
              <a:pathLst>
                <a:path w="4432935" h="467360">
                  <a:moveTo>
                    <a:pt x="4432566" y="0"/>
                  </a:moveTo>
                  <a:lnTo>
                    <a:pt x="0" y="0"/>
                  </a:lnTo>
                  <a:lnTo>
                    <a:pt x="0" y="416242"/>
                  </a:lnTo>
                  <a:lnTo>
                    <a:pt x="4008" y="435967"/>
                  </a:lnTo>
                  <a:lnTo>
                    <a:pt x="14922" y="452119"/>
                  </a:lnTo>
                  <a:lnTo>
                    <a:pt x="31075" y="463034"/>
                  </a:lnTo>
                  <a:lnTo>
                    <a:pt x="50800" y="467042"/>
                  </a:lnTo>
                  <a:lnTo>
                    <a:pt x="4381766" y="467042"/>
                  </a:lnTo>
                  <a:lnTo>
                    <a:pt x="4401491" y="463034"/>
                  </a:lnTo>
                  <a:lnTo>
                    <a:pt x="4417644" y="452119"/>
                  </a:lnTo>
                  <a:lnTo>
                    <a:pt x="4428558" y="435967"/>
                  </a:lnTo>
                  <a:lnTo>
                    <a:pt x="4432566" y="41624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1738084"/>
              <a:ext cx="0" cy="570865"/>
            </a:xfrm>
            <a:custGeom>
              <a:avLst/>
              <a:gdLst/>
              <a:ahLst/>
              <a:cxnLst/>
              <a:rect l="l" t="t" r="r" b="b"/>
              <a:pathLst>
                <a:path h="570864">
                  <a:moveTo>
                    <a:pt x="0" y="5702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09" y="17253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309" y="17126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09" y="16999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282547" y="2012873"/>
            <a:ext cx="5664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5" dirty="0">
                <a:latin typeface="Cambria"/>
                <a:cs typeface="Cambria"/>
              </a:rPr>
              <a:t>W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54466" y="1817446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0" dirty="0">
                <a:latin typeface="Lucida Sans Unicode"/>
                <a:cs typeface="Lucida Sans Unicode"/>
              </a:rPr>
              <a:t>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56435" y="1982114"/>
            <a:ext cx="18986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20" dirty="0">
                <a:latin typeface="Verdana"/>
                <a:cs typeface="Verdana"/>
              </a:rPr>
              <a:t>∏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51176" y="1919071"/>
            <a:ext cx="965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7675" algn="l"/>
                <a:tab pos="951865" algn="l"/>
              </a:tabLst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	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82126" y="2166023"/>
            <a:ext cx="6743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800" algn="l"/>
                <a:tab pos="503555" algn="l"/>
              </a:tabLst>
            </a:pPr>
            <a:r>
              <a:rPr sz="800" i="1" dirty="0">
                <a:latin typeface="Cambria"/>
                <a:cs typeface="Cambria"/>
              </a:rPr>
              <a:t>i	</a:t>
            </a:r>
            <a:r>
              <a:rPr sz="800" spc="-45" dirty="0">
                <a:latin typeface="Cambria"/>
                <a:cs typeface="Cambria"/>
              </a:rPr>
              <a:t>1	</a:t>
            </a:r>
            <a:r>
              <a:rPr sz="800" i="1" spc="-65" dirty="0">
                <a:latin typeface="Cambria"/>
                <a:cs typeface="Cambria"/>
              </a:rPr>
              <a:t>i</a:t>
            </a:r>
            <a:r>
              <a:rPr sz="800" spc="-65" dirty="0">
                <a:latin typeface="Lucida Sans Unicode"/>
                <a:cs typeface="Lucida Sans Unicode"/>
              </a:rPr>
              <a:t>−</a:t>
            </a:r>
            <a:r>
              <a:rPr sz="800" spc="-65" dirty="0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51176" y="2107907"/>
            <a:ext cx="965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98525" algn="l"/>
              </a:tabLst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85" dirty="0">
                <a:latin typeface="Cambria"/>
                <a:cs typeface="Cambria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0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	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06204" y="1817446"/>
            <a:ext cx="193675" cy="24828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ts val="630"/>
              </a:lnSpc>
              <a:spcBef>
                <a:spcPts val="590"/>
              </a:spcBef>
            </a:pPr>
            <a:r>
              <a:rPr sz="1100" spc="450" dirty="0">
                <a:latin typeface="Lucida Sans Unicode"/>
                <a:cs typeface="Lucida Sans Unicode"/>
              </a:rPr>
              <a:t> 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900" u="sng" spc="-135" baseline="462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spc="-52" baseline="4629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900" baseline="4629">
              <a:latin typeface="Cambria"/>
              <a:cs typeface="Cambria"/>
            </a:endParaRPr>
          </a:p>
          <a:p>
            <a:pPr marR="5080" algn="r">
              <a:lnSpc>
                <a:spcPts val="630"/>
              </a:lnSpc>
            </a:pPr>
            <a:r>
              <a:rPr sz="600" i="1" spc="-5" dirty="0">
                <a:latin typeface="Cambria"/>
                <a:cs typeface="Cambria"/>
              </a:rPr>
              <a:t>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7743" y="2492019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25844" y="2472804"/>
            <a:ext cx="7054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solidFill>
                  <a:srgbClr val="007F00"/>
                </a:solidFill>
                <a:latin typeface="Cambria"/>
                <a:cs typeface="Cambria"/>
              </a:rPr>
              <a:t>For</a:t>
            </a:r>
            <a:r>
              <a:rPr sz="1100" i="1" spc="-1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007F00"/>
                </a:solidFill>
                <a:latin typeface="Cambria"/>
                <a:cs typeface="Cambria"/>
              </a:rPr>
              <a:t>bigrams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7743" y="2536243"/>
            <a:ext cx="4483735" cy="691515"/>
            <a:chOff x="87743" y="2536243"/>
            <a:chExt cx="4483735" cy="691515"/>
          </a:xfrm>
        </p:grpSpPr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2665031"/>
              <a:ext cx="4432566" cy="5060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3125546"/>
              <a:ext cx="101599" cy="1016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3112846"/>
              <a:ext cx="4381715" cy="1143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2536253"/>
              <a:ext cx="50749" cy="58929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87743" y="2709303"/>
              <a:ext cx="4432935" cy="467359"/>
            </a:xfrm>
            <a:custGeom>
              <a:avLst/>
              <a:gdLst/>
              <a:ahLst/>
              <a:cxnLst/>
              <a:rect l="l" t="t" r="r" b="b"/>
              <a:pathLst>
                <a:path w="4432935" h="467360">
                  <a:moveTo>
                    <a:pt x="4432566" y="0"/>
                  </a:moveTo>
                  <a:lnTo>
                    <a:pt x="0" y="0"/>
                  </a:lnTo>
                  <a:lnTo>
                    <a:pt x="0" y="416242"/>
                  </a:lnTo>
                  <a:lnTo>
                    <a:pt x="4008" y="435967"/>
                  </a:lnTo>
                  <a:lnTo>
                    <a:pt x="14922" y="452120"/>
                  </a:lnTo>
                  <a:lnTo>
                    <a:pt x="31075" y="463034"/>
                  </a:lnTo>
                  <a:lnTo>
                    <a:pt x="50800" y="467042"/>
                  </a:lnTo>
                  <a:lnTo>
                    <a:pt x="4381766" y="467042"/>
                  </a:lnTo>
                  <a:lnTo>
                    <a:pt x="4401491" y="463034"/>
                  </a:lnTo>
                  <a:lnTo>
                    <a:pt x="4417644" y="452120"/>
                  </a:lnTo>
                  <a:lnTo>
                    <a:pt x="4428558" y="435967"/>
                  </a:lnTo>
                  <a:lnTo>
                    <a:pt x="4432566" y="41624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20309" y="2574340"/>
              <a:ext cx="0" cy="570865"/>
            </a:xfrm>
            <a:custGeom>
              <a:avLst/>
              <a:gdLst/>
              <a:ahLst/>
              <a:cxnLst/>
              <a:rect l="l" t="t" r="r" b="b"/>
              <a:pathLst>
                <a:path h="570864">
                  <a:moveTo>
                    <a:pt x="0" y="5702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20309" y="25616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20309" y="25489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20309" y="25362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445564" y="2849130"/>
            <a:ext cx="5664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5" dirty="0">
                <a:latin typeface="Cambria"/>
                <a:cs typeface="Cambria"/>
              </a:rPr>
              <a:t>W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017483" y="2653703"/>
            <a:ext cx="12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0" dirty="0">
                <a:latin typeface="Lucida Sans Unicode"/>
                <a:cs typeface="Lucida Sans Unicode"/>
              </a:rPr>
              <a:t>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119452" y="2818371"/>
            <a:ext cx="18986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20" dirty="0">
                <a:latin typeface="Verdana"/>
                <a:cs typeface="Verdana"/>
              </a:rPr>
              <a:t>∏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14206" y="2755328"/>
            <a:ext cx="6394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4480" algn="l"/>
                <a:tab pos="626110" algn="l"/>
              </a:tabLst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	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545143" y="3002280"/>
            <a:ext cx="348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800" algn="l"/>
              </a:tabLst>
            </a:pPr>
            <a:r>
              <a:rPr sz="800" i="1" dirty="0">
                <a:latin typeface="Cambria"/>
                <a:cs typeface="Cambria"/>
              </a:rPr>
              <a:t>i	</a:t>
            </a:r>
            <a:r>
              <a:rPr sz="800" i="1" spc="-65" dirty="0">
                <a:latin typeface="Cambria"/>
                <a:cs typeface="Cambria"/>
              </a:rPr>
              <a:t>i</a:t>
            </a:r>
            <a:r>
              <a:rPr sz="800" spc="-65" dirty="0">
                <a:latin typeface="Lucida Sans Unicode"/>
                <a:cs typeface="Lucida Sans Unicode"/>
              </a:rPr>
              <a:t>−</a:t>
            </a:r>
            <a:r>
              <a:rPr sz="800" spc="-65" dirty="0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14206" y="2944164"/>
            <a:ext cx="6394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72135" algn="l"/>
              </a:tabLst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	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943174" y="2653703"/>
            <a:ext cx="193675" cy="24828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ts val="630"/>
              </a:lnSpc>
              <a:spcBef>
                <a:spcPts val="590"/>
              </a:spcBef>
            </a:pPr>
            <a:r>
              <a:rPr sz="1100" spc="450" dirty="0">
                <a:latin typeface="Lucida Sans Unicode"/>
                <a:cs typeface="Lucida Sans Unicode"/>
              </a:rPr>
              <a:t> 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900" u="sng" spc="-135" baseline="462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spc="-52" baseline="4629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900" baseline="4629">
              <a:latin typeface="Cambria"/>
              <a:cs typeface="Cambria"/>
            </a:endParaRPr>
          </a:p>
          <a:p>
            <a:pPr marR="5080" algn="r">
              <a:lnSpc>
                <a:spcPts val="630"/>
              </a:lnSpc>
            </a:pPr>
            <a:r>
              <a:rPr sz="600" i="1" spc="-5" dirty="0">
                <a:latin typeface="Cambria"/>
                <a:cs typeface="Cambria"/>
              </a:rPr>
              <a:t>N</a:t>
            </a:r>
            <a:endParaRPr sz="600">
              <a:latin typeface="Cambria"/>
              <a:cs typeface="Cambria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8" name="object 5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Evaluation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of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Language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Models,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Basic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126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Example:</a:t>
            </a:r>
            <a:r>
              <a:rPr spc="125" dirty="0"/>
              <a:t> </a:t>
            </a:r>
            <a:r>
              <a:rPr spc="50" dirty="0"/>
              <a:t>A</a:t>
            </a:r>
            <a:r>
              <a:rPr spc="40" dirty="0"/>
              <a:t> </a:t>
            </a:r>
            <a:r>
              <a:rPr spc="-5" dirty="0"/>
              <a:t>Simple</a:t>
            </a:r>
            <a:r>
              <a:rPr spc="45" dirty="0"/>
              <a:t> </a:t>
            </a:r>
            <a:r>
              <a:rPr dirty="0"/>
              <a:t>Scenario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812177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664190"/>
            <a:ext cx="3615690" cy="63817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950" spc="30" dirty="0">
                <a:latin typeface="Trebuchet MS"/>
                <a:cs typeface="Trebuchet MS"/>
              </a:rPr>
              <a:t>Consider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sentence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consisting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N</a:t>
            </a:r>
            <a:r>
              <a:rPr sz="1100" i="1" spc="95" dirty="0">
                <a:latin typeface="Cambria"/>
                <a:cs typeface="Cambria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random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digits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05700"/>
              </a:lnSpc>
              <a:spcBef>
                <a:spcPts val="415"/>
              </a:spcBef>
            </a:pPr>
            <a:r>
              <a:rPr sz="950" spc="20" dirty="0">
                <a:latin typeface="Trebuchet MS"/>
                <a:cs typeface="Trebuchet MS"/>
              </a:rPr>
              <a:t>Find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perplexity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this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sentence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model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assigns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probability 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65" dirty="0">
                <a:latin typeface="Cambria"/>
                <a:cs typeface="Cambria"/>
              </a:rPr>
              <a:t>1</a:t>
            </a:r>
            <a:r>
              <a:rPr sz="1100" i="1" spc="-35" dirty="0">
                <a:latin typeface="Trebuchet MS"/>
                <a:cs typeface="Trebuchet MS"/>
              </a:rPr>
              <a:t>/</a:t>
            </a:r>
            <a:r>
              <a:rPr sz="1100" spc="-65" dirty="0">
                <a:latin typeface="Cambria"/>
                <a:cs typeface="Cambria"/>
              </a:rPr>
              <a:t>10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digit.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022210"/>
            <a:ext cx="64757" cy="6475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98610" y="1579384"/>
            <a:ext cx="5683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7680" algn="l"/>
              </a:tabLst>
            </a:pPr>
            <a:r>
              <a:rPr sz="800" spc="-45" dirty="0">
                <a:latin typeface="Cambria"/>
                <a:cs typeface="Cambria"/>
              </a:rPr>
              <a:t>1   </a:t>
            </a:r>
            <a:r>
              <a:rPr sz="800" spc="70" dirty="0">
                <a:latin typeface="Cambria"/>
                <a:cs typeface="Cambria"/>
              </a:rPr>
              <a:t> </a:t>
            </a:r>
            <a:r>
              <a:rPr sz="800" spc="-45" dirty="0">
                <a:latin typeface="Cambria"/>
                <a:cs typeface="Cambria"/>
              </a:rPr>
              <a:t>2</a:t>
            </a:r>
            <a:r>
              <a:rPr sz="800" dirty="0">
                <a:latin typeface="Cambria"/>
                <a:cs typeface="Cambria"/>
              </a:rPr>
              <a:t>	</a:t>
            </a:r>
            <a:r>
              <a:rPr sz="800" i="1" spc="-10" dirty="0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4277" y="1521282"/>
            <a:ext cx="1629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5" dirty="0">
                <a:latin typeface="Cambria"/>
                <a:cs typeface="Cambria"/>
              </a:rPr>
              <a:t>W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dirty="0">
                <a:latin typeface="Verdana"/>
                <a:cs typeface="Verdana"/>
              </a:rPr>
              <a:t>  </a:t>
            </a:r>
            <a:r>
              <a:rPr sz="1100" spc="-16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dirty="0">
                <a:latin typeface="Verdana"/>
                <a:cs typeface="Verdana"/>
              </a:rPr>
              <a:t>  </a:t>
            </a:r>
            <a:r>
              <a:rPr sz="1100" spc="-165" dirty="0">
                <a:latin typeface="Verdana"/>
                <a:cs typeface="Verdana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85" dirty="0">
                <a:latin typeface="Cambria"/>
                <a:cs typeface="Cambria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0" dirty="0">
                <a:latin typeface="Trebuchet MS"/>
                <a:cs typeface="Trebuchet MS"/>
              </a:rPr>
              <a:t> </a:t>
            </a:r>
            <a:r>
              <a:rPr sz="1100" i="1" spc="-105" dirty="0">
                <a:latin typeface="Trebuchet MS"/>
                <a:cs typeface="Trebuchet MS"/>
              </a:rPr>
              <a:t>.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  </a:t>
            </a:r>
            <a:r>
              <a:rPr sz="1100" i="1" spc="-100" dirty="0">
                <a:latin typeface="Cambria"/>
                <a:cs typeface="Cambria"/>
              </a:rPr>
              <a:t> 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07791" y="1501394"/>
            <a:ext cx="10413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45" dirty="0">
                <a:latin typeface="Lucida Sans Unicode"/>
                <a:cs typeface="Lucida Sans Unicode"/>
              </a:rPr>
              <a:t>−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1619" y="1486814"/>
            <a:ext cx="76200" cy="191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55"/>
              </a:lnSpc>
              <a:spcBef>
                <a:spcPts val="95"/>
              </a:spcBef>
            </a:pPr>
            <a:r>
              <a:rPr sz="600" u="sng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u="sng" spc="-3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  <a:p>
            <a:pPr marL="12700">
              <a:lnSpc>
                <a:spcPts val="655"/>
              </a:lnSpc>
            </a:pPr>
            <a:r>
              <a:rPr sz="600" i="1" spc="-5" dirty="0">
                <a:latin typeface="Cambria"/>
                <a:cs typeface="Cambria"/>
              </a:rPr>
              <a:t>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3384" y="1901190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67674" y="1664208"/>
            <a:ext cx="135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09" dirty="0">
                <a:latin typeface="Lucida Sans Unicode"/>
                <a:cs typeface="Lucida Sans Unicode"/>
              </a:rPr>
              <a:t>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29052" y="1807400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4407" y="1996236"/>
            <a:ext cx="164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Cambria"/>
                <a:cs typeface="Cambria"/>
              </a:rPr>
              <a:t>10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7262" y="1705775"/>
            <a:ext cx="398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604" algn="ctr">
              <a:lnSpc>
                <a:spcPts val="1210"/>
              </a:lnSpc>
              <a:spcBef>
                <a:spcPts val="9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ts val="110"/>
              </a:lnSpc>
              <a:tabLst>
                <a:tab pos="270510" algn="l"/>
              </a:tabLst>
            </a:pPr>
            <a:r>
              <a:rPr sz="1100" spc="450" dirty="0">
                <a:latin typeface="Lucida Sans Unicode"/>
                <a:cs typeface="Lucida Sans Unicode"/>
              </a:rPr>
              <a:t> 	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50108" y="1776768"/>
            <a:ext cx="933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39605" y="1735201"/>
            <a:ext cx="10413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45" dirty="0">
                <a:latin typeface="Lucida Sans Unicode"/>
                <a:cs typeface="Lucida Sans Unicode"/>
              </a:rPr>
              <a:t>−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30017" y="1664208"/>
            <a:ext cx="280035" cy="248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180"/>
              </a:lnSpc>
              <a:spcBef>
                <a:spcPts val="90"/>
              </a:spcBef>
            </a:pPr>
            <a:r>
              <a:rPr sz="1100" spc="509" dirty="0">
                <a:latin typeface="Lucida Sans Unicode"/>
                <a:cs typeface="Lucida Sans Unicode"/>
              </a:rPr>
              <a:t>!</a:t>
            </a:r>
            <a:r>
              <a:rPr sz="1650" u="sng" spc="555" baseline="25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900" u="sng" spc="-52" baseline="4629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900" baseline="4629">
              <a:latin typeface="Cambria"/>
              <a:cs typeface="Cambria"/>
            </a:endParaRPr>
          </a:p>
          <a:p>
            <a:pPr marR="5080" algn="r">
              <a:lnSpc>
                <a:spcPts val="580"/>
              </a:lnSpc>
            </a:pPr>
            <a:r>
              <a:rPr sz="600" i="1" spc="-5" dirty="0">
                <a:latin typeface="Cambria"/>
                <a:cs typeface="Cambria"/>
              </a:rPr>
              <a:t>N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33384" y="2355291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84818" y="2261501"/>
            <a:ext cx="164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1100" u="sng" spc="3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84818" y="2450338"/>
            <a:ext cx="164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Cambria"/>
                <a:cs typeface="Cambria"/>
              </a:rPr>
              <a:t>10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67674" y="2159876"/>
            <a:ext cx="398780" cy="1917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283210" algn="l"/>
              </a:tabLst>
            </a:pPr>
            <a:r>
              <a:rPr sz="1100" spc="450" dirty="0">
                <a:latin typeface="Lucida Sans Unicode"/>
                <a:cs typeface="Lucida Sans Unicode"/>
              </a:rPr>
              <a:t> 	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40520" y="2230869"/>
            <a:ext cx="1549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95" dirty="0">
                <a:latin typeface="Lucida Sans Unicode"/>
                <a:cs typeface="Lucida Sans Unicode"/>
              </a:rPr>
              <a:t>−</a:t>
            </a:r>
            <a:r>
              <a:rPr sz="800" spc="-95" dirty="0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33384" y="2631376"/>
            <a:ext cx="398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520" dirty="0">
                <a:latin typeface="Verdana"/>
                <a:cs typeface="Verdana"/>
              </a:rPr>
              <a:t> </a:t>
            </a:r>
            <a:r>
              <a:rPr sz="1100" spc="-65" dirty="0">
                <a:latin typeface="Cambria"/>
                <a:cs typeface="Cambria"/>
              </a:rPr>
              <a:t>10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5" name="object 2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Evaluation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of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Language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Models,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Basic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9813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Defining</a:t>
            </a:r>
            <a:r>
              <a:rPr spc="50" dirty="0"/>
              <a:t> </a:t>
            </a:r>
            <a:r>
              <a:rPr spc="-15" dirty="0"/>
              <a:t>Minimum</a:t>
            </a:r>
            <a:r>
              <a:rPr spc="55" dirty="0"/>
              <a:t> </a:t>
            </a:r>
            <a:r>
              <a:rPr spc="-5" dirty="0"/>
              <a:t>Edit</a:t>
            </a:r>
            <a:r>
              <a:rPr spc="55" dirty="0"/>
              <a:t> </a:t>
            </a:r>
            <a:r>
              <a:rPr spc="5" dirty="0"/>
              <a:t>Distance</a:t>
            </a:r>
            <a:r>
              <a:rPr spc="50" dirty="0"/>
              <a:t> </a:t>
            </a:r>
            <a:r>
              <a:rPr spc="-5" dirty="0"/>
              <a:t>Matrix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863079"/>
            <a:ext cx="4483735" cy="662940"/>
            <a:chOff x="87743" y="863079"/>
            <a:chExt cx="4483735" cy="662940"/>
          </a:xfrm>
        </p:grpSpPr>
        <p:sp>
          <p:nvSpPr>
            <p:cNvPr id="4" name="object 4"/>
            <p:cNvSpPr/>
            <p:nvPr/>
          </p:nvSpPr>
          <p:spPr>
            <a:xfrm>
              <a:off x="87743" y="863079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31392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2408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1138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07313"/>
              <a:ext cx="50749" cy="5167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75664"/>
              <a:ext cx="4432935" cy="399415"/>
            </a:xfrm>
            <a:custGeom>
              <a:avLst/>
              <a:gdLst/>
              <a:ahLst/>
              <a:cxnLst/>
              <a:rect l="l" t="t" r="r" b="b"/>
              <a:pathLst>
                <a:path w="4432935" h="399415">
                  <a:moveTo>
                    <a:pt x="4432566" y="0"/>
                  </a:moveTo>
                  <a:lnTo>
                    <a:pt x="0" y="0"/>
                  </a:lnTo>
                  <a:lnTo>
                    <a:pt x="0" y="348424"/>
                  </a:lnTo>
                  <a:lnTo>
                    <a:pt x="4008" y="368149"/>
                  </a:lnTo>
                  <a:lnTo>
                    <a:pt x="14922" y="384302"/>
                  </a:lnTo>
                  <a:lnTo>
                    <a:pt x="31075" y="395216"/>
                  </a:lnTo>
                  <a:lnTo>
                    <a:pt x="50800" y="399224"/>
                  </a:lnTo>
                  <a:lnTo>
                    <a:pt x="4381766" y="399224"/>
                  </a:lnTo>
                  <a:lnTo>
                    <a:pt x="4401491" y="395216"/>
                  </a:lnTo>
                  <a:lnTo>
                    <a:pt x="4417644" y="384302"/>
                  </a:lnTo>
                  <a:lnTo>
                    <a:pt x="4428558" y="368149"/>
                  </a:lnTo>
                  <a:lnTo>
                    <a:pt x="4432566" y="3484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45413"/>
              <a:ext cx="0" cy="497840"/>
            </a:xfrm>
            <a:custGeom>
              <a:avLst/>
              <a:gdLst/>
              <a:ahLst/>
              <a:cxnLst/>
              <a:rect l="l" t="t" r="r" b="b"/>
              <a:pathLst>
                <a:path h="497840">
                  <a:moveTo>
                    <a:pt x="0" y="4977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327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200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073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125397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335430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626819"/>
            <a:ext cx="4483735" cy="696595"/>
            <a:chOff x="87743" y="1626819"/>
            <a:chExt cx="4483735" cy="696595"/>
          </a:xfrm>
        </p:grpSpPr>
        <p:sp>
          <p:nvSpPr>
            <p:cNvPr id="17" name="object 17"/>
            <p:cNvSpPr/>
            <p:nvPr/>
          </p:nvSpPr>
          <p:spPr>
            <a:xfrm>
              <a:off x="87743" y="1626819"/>
              <a:ext cx="4432935" cy="202565"/>
            </a:xfrm>
            <a:custGeom>
              <a:avLst/>
              <a:gdLst/>
              <a:ahLst/>
              <a:cxnLst/>
              <a:rect l="l" t="t" r="r" b="b"/>
              <a:pathLst>
                <a:path w="4432935" h="20256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5"/>
                  </a:lnTo>
                  <a:lnTo>
                    <a:pt x="4432566" y="201955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44" y="1816112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44" y="2221598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08898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0311" y="1671053"/>
              <a:ext cx="50749" cy="55054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1860385"/>
              <a:ext cx="4432935" cy="412115"/>
            </a:xfrm>
            <a:custGeom>
              <a:avLst/>
              <a:gdLst/>
              <a:ahLst/>
              <a:cxnLst/>
              <a:rect l="l" t="t" r="r" b="b"/>
              <a:pathLst>
                <a:path w="4432935" h="412114">
                  <a:moveTo>
                    <a:pt x="4432566" y="0"/>
                  </a:moveTo>
                  <a:lnTo>
                    <a:pt x="0" y="0"/>
                  </a:lnTo>
                  <a:lnTo>
                    <a:pt x="0" y="361213"/>
                  </a:lnTo>
                  <a:lnTo>
                    <a:pt x="4008" y="380938"/>
                  </a:lnTo>
                  <a:lnTo>
                    <a:pt x="14922" y="397090"/>
                  </a:lnTo>
                  <a:lnTo>
                    <a:pt x="31075" y="408004"/>
                  </a:lnTo>
                  <a:lnTo>
                    <a:pt x="50800" y="412013"/>
                  </a:lnTo>
                  <a:lnTo>
                    <a:pt x="4381766" y="412013"/>
                  </a:lnTo>
                  <a:lnTo>
                    <a:pt x="4401491" y="408004"/>
                  </a:lnTo>
                  <a:lnTo>
                    <a:pt x="4417644" y="397090"/>
                  </a:lnTo>
                  <a:lnTo>
                    <a:pt x="4428558" y="380938"/>
                  </a:lnTo>
                  <a:lnTo>
                    <a:pt x="4432566" y="36121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709140"/>
              <a:ext cx="0" cy="532130"/>
            </a:xfrm>
            <a:custGeom>
              <a:avLst/>
              <a:gdLst/>
              <a:ahLst/>
              <a:cxnLst/>
              <a:rect l="l" t="t" r="r" b="b"/>
              <a:pathLst>
                <a:path h="532130">
                  <a:moveTo>
                    <a:pt x="0" y="53150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6964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6837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6710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1922322"/>
              <a:ext cx="64757" cy="647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2132355"/>
              <a:ext cx="64757" cy="64757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87743" y="2424328"/>
            <a:ext cx="4483735" cy="303530"/>
            <a:chOff x="87743" y="2424328"/>
            <a:chExt cx="4483735" cy="303530"/>
          </a:xfrm>
        </p:grpSpPr>
        <p:sp>
          <p:nvSpPr>
            <p:cNvPr id="30" name="object 30"/>
            <p:cNvSpPr/>
            <p:nvPr/>
          </p:nvSpPr>
          <p:spPr>
            <a:xfrm>
              <a:off x="87743" y="2424328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44" y="2626233"/>
              <a:ext cx="101599" cy="1016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613533"/>
              <a:ext cx="4381715" cy="1143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0311" y="2474887"/>
              <a:ext cx="50749" cy="15134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7743" y="2468753"/>
              <a:ext cx="4432935" cy="208279"/>
            </a:xfrm>
            <a:custGeom>
              <a:avLst/>
              <a:gdLst/>
              <a:ahLst/>
              <a:cxnLst/>
              <a:rect l="l" t="t" r="r" b="b"/>
              <a:pathLst>
                <a:path w="4432935" h="208280">
                  <a:moveTo>
                    <a:pt x="4432566" y="0"/>
                  </a:moveTo>
                  <a:lnTo>
                    <a:pt x="0" y="0"/>
                  </a:lnTo>
                  <a:lnTo>
                    <a:pt x="0" y="157479"/>
                  </a:lnTo>
                  <a:lnTo>
                    <a:pt x="4008" y="177204"/>
                  </a:lnTo>
                  <a:lnTo>
                    <a:pt x="14922" y="193357"/>
                  </a:lnTo>
                  <a:lnTo>
                    <a:pt x="31075" y="204271"/>
                  </a:lnTo>
                  <a:lnTo>
                    <a:pt x="50800" y="208279"/>
                  </a:lnTo>
                  <a:lnTo>
                    <a:pt x="4381766" y="208279"/>
                  </a:lnTo>
                  <a:lnTo>
                    <a:pt x="4401491" y="204271"/>
                  </a:lnTo>
                  <a:lnTo>
                    <a:pt x="4417644" y="193357"/>
                  </a:lnTo>
                  <a:lnTo>
                    <a:pt x="4428558" y="177204"/>
                  </a:lnTo>
                  <a:lnTo>
                    <a:pt x="4432566" y="1574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309" y="2512987"/>
              <a:ext cx="0" cy="132715"/>
            </a:xfrm>
            <a:custGeom>
              <a:avLst/>
              <a:gdLst/>
              <a:ahLst/>
              <a:cxnLst/>
              <a:rect l="l" t="t" r="r" b="b"/>
              <a:pathLst>
                <a:path h="132714">
                  <a:moveTo>
                    <a:pt x="0" y="132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309" y="25002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20309" y="24875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20309" y="24748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25844" y="803145"/>
            <a:ext cx="3522979" cy="18357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For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5" dirty="0">
                <a:solidFill>
                  <a:srgbClr val="3333B2"/>
                </a:solidFill>
                <a:latin typeface="Cambria"/>
                <a:cs typeface="Cambria"/>
              </a:rPr>
              <a:t>two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strings</a:t>
            </a:r>
            <a:endParaRPr sz="1100" dirty="0">
              <a:latin typeface="Cambria"/>
              <a:cs typeface="Cambria"/>
            </a:endParaRPr>
          </a:p>
          <a:p>
            <a:pPr marL="289560" marR="2489835">
              <a:lnSpc>
                <a:spcPts val="1650"/>
              </a:lnSpc>
              <a:spcBef>
                <a:spcPts val="50"/>
              </a:spcBef>
            </a:pPr>
            <a:r>
              <a:rPr sz="1100" i="1" spc="65" dirty="0">
                <a:latin typeface="Cambria"/>
                <a:cs typeface="Cambria"/>
              </a:rPr>
              <a:t>X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5" dirty="0">
                <a:latin typeface="Trebuchet MS"/>
                <a:cs typeface="Trebuchet MS"/>
              </a:rPr>
              <a:t>length </a:t>
            </a:r>
            <a:r>
              <a:rPr sz="1100" i="1" spc="-45" dirty="0">
                <a:latin typeface="Cambria"/>
                <a:cs typeface="Cambria"/>
              </a:rPr>
              <a:t>n </a:t>
            </a:r>
            <a:r>
              <a:rPr sz="1100" i="1" spc="-229" dirty="0">
                <a:latin typeface="Cambria"/>
                <a:cs typeface="Cambria"/>
              </a:rPr>
              <a:t> </a:t>
            </a:r>
            <a:r>
              <a:rPr sz="1100" i="1" dirty="0">
                <a:latin typeface="Cambria"/>
                <a:cs typeface="Cambria"/>
              </a:rPr>
              <a:t>Y</a:t>
            </a:r>
            <a:r>
              <a:rPr sz="1100" i="1" spc="80" dirty="0">
                <a:latin typeface="Cambria"/>
                <a:cs typeface="Cambria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length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1100" i="1" spc="-95" dirty="0">
                <a:latin typeface="Cambria"/>
                <a:cs typeface="Cambria"/>
              </a:rPr>
              <a:t>m</a:t>
            </a:r>
            <a:endParaRPr sz="11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100" i="1" spc="-185" dirty="0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define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75" dirty="0">
                <a:solidFill>
                  <a:srgbClr val="3333B2"/>
                </a:solidFill>
                <a:latin typeface="Cambria"/>
                <a:cs typeface="Cambria"/>
              </a:rPr>
              <a:t>D</a:t>
            </a:r>
            <a:r>
              <a:rPr sz="1100" spc="55" dirty="0">
                <a:solidFill>
                  <a:srgbClr val="3333B2"/>
                </a:solidFill>
                <a:latin typeface="Microsoft Sans Serif"/>
                <a:cs typeface="Microsoft Sans Serif"/>
              </a:rPr>
              <a:t>(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i</a:t>
            </a:r>
            <a:r>
              <a:rPr sz="1100" i="1" spc="-105" dirty="0">
                <a:solidFill>
                  <a:srgbClr val="3333B2"/>
                </a:solidFill>
                <a:latin typeface="Trebuchet MS"/>
                <a:cs typeface="Trebuchet MS"/>
              </a:rPr>
              <a:t>,</a:t>
            </a:r>
            <a:r>
              <a:rPr sz="1100" i="1" spc="-21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j</a:t>
            </a:r>
            <a:r>
              <a:rPr sz="1100" spc="55" dirty="0">
                <a:solidFill>
                  <a:srgbClr val="3333B2"/>
                </a:solidFill>
                <a:latin typeface="Microsoft Sans Serif"/>
                <a:cs typeface="Microsoft Sans Serif"/>
              </a:rPr>
              <a:t>)</a:t>
            </a:r>
            <a:endParaRPr sz="1100" dirty="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420"/>
              </a:spcBef>
            </a:pP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30" dirty="0">
                <a:latin typeface="Trebuchet MS"/>
                <a:cs typeface="Trebuchet MS"/>
              </a:rPr>
              <a:t>edit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distance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X</a:t>
            </a:r>
            <a:r>
              <a:rPr sz="1100" spc="-15" dirty="0">
                <a:latin typeface="Microsoft Sans Serif"/>
                <a:cs typeface="Microsoft Sans Serif"/>
              </a:rPr>
              <a:t>[</a:t>
            </a:r>
            <a:r>
              <a:rPr sz="1100" spc="-15" dirty="0">
                <a:latin typeface="Times New Roman"/>
                <a:cs typeface="Times New Roman"/>
              </a:rPr>
              <a:t>1</a:t>
            </a:r>
            <a:r>
              <a:rPr sz="1100" i="1" spc="-15" dirty="0">
                <a:latin typeface="Trebuchet MS"/>
                <a:cs typeface="Trebuchet MS"/>
              </a:rPr>
              <a:t>..</a:t>
            </a:r>
            <a:r>
              <a:rPr sz="1100" i="1" spc="-15" dirty="0">
                <a:latin typeface="Cambria"/>
                <a:cs typeface="Cambria"/>
              </a:rPr>
              <a:t>i</a:t>
            </a:r>
            <a:r>
              <a:rPr sz="1100" spc="-15" dirty="0">
                <a:latin typeface="Microsoft Sans Serif"/>
                <a:cs typeface="Microsoft Sans Serif"/>
              </a:rPr>
              <a:t>]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Y</a:t>
            </a:r>
            <a:r>
              <a:rPr sz="1100" spc="-15" dirty="0">
                <a:latin typeface="Microsoft Sans Serif"/>
                <a:cs typeface="Microsoft Sans Serif"/>
              </a:rPr>
              <a:t>[</a:t>
            </a:r>
            <a:r>
              <a:rPr sz="1100" spc="-15" dirty="0">
                <a:latin typeface="Times New Roman"/>
                <a:cs typeface="Times New Roman"/>
              </a:rPr>
              <a:t>1</a:t>
            </a:r>
            <a:r>
              <a:rPr sz="1100" i="1" spc="-15" dirty="0">
                <a:latin typeface="Trebuchet MS"/>
                <a:cs typeface="Trebuchet MS"/>
              </a:rPr>
              <a:t>..</a:t>
            </a:r>
            <a:r>
              <a:rPr sz="1100" i="1" spc="-15" dirty="0">
                <a:latin typeface="Cambria"/>
                <a:cs typeface="Cambria"/>
              </a:rPr>
              <a:t>j</a:t>
            </a:r>
            <a:r>
              <a:rPr sz="1100" spc="-15" dirty="0">
                <a:latin typeface="Microsoft Sans Serif"/>
                <a:cs typeface="Microsoft Sans Serif"/>
              </a:rPr>
              <a:t>]</a:t>
            </a:r>
            <a:endParaRPr sz="1100" dirty="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950" spc="-55" dirty="0">
                <a:latin typeface="Trebuchet MS"/>
                <a:cs typeface="Trebuchet MS"/>
              </a:rPr>
              <a:t>i.e.,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first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i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characters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65" dirty="0">
                <a:latin typeface="Cambria"/>
                <a:cs typeface="Cambria"/>
              </a:rPr>
              <a:t>X</a:t>
            </a:r>
            <a:r>
              <a:rPr sz="1100" i="1" spc="80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first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10" dirty="0">
                <a:latin typeface="Cambria"/>
                <a:cs typeface="Cambria"/>
              </a:rPr>
              <a:t>j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characters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Y</a:t>
            </a:r>
            <a:endParaRPr sz="11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950" spc="55" dirty="0">
                <a:latin typeface="Trebuchet MS"/>
                <a:cs typeface="Trebuchet MS"/>
              </a:rPr>
              <a:t>Thu</a:t>
            </a:r>
            <a:r>
              <a:rPr sz="950" spc="25" dirty="0">
                <a:latin typeface="Trebuchet MS"/>
                <a:cs typeface="Trebuchet MS"/>
              </a:rPr>
              <a:t>s</a:t>
            </a:r>
            <a:r>
              <a:rPr sz="950" spc="-8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edit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distance</a:t>
            </a:r>
            <a:r>
              <a:rPr sz="950" spc="-15" dirty="0">
                <a:latin typeface="Trebuchet MS"/>
                <a:cs typeface="Trebuchet MS"/>
              </a:rPr>
              <a:t> bet</a:t>
            </a:r>
            <a:r>
              <a:rPr sz="950" spc="-30" dirty="0">
                <a:latin typeface="Trebuchet MS"/>
                <a:cs typeface="Trebuchet MS"/>
              </a:rPr>
              <a:t>w</a:t>
            </a:r>
            <a:r>
              <a:rPr sz="950" spc="25" dirty="0">
                <a:latin typeface="Trebuchet MS"/>
                <a:cs typeface="Trebuchet MS"/>
              </a:rPr>
              <a:t>een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65" dirty="0">
                <a:latin typeface="Cambria"/>
                <a:cs typeface="Cambria"/>
              </a:rPr>
              <a:t>X</a:t>
            </a:r>
            <a:r>
              <a:rPr sz="1100" i="1" spc="75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dirty="0">
                <a:latin typeface="Cambria"/>
                <a:cs typeface="Cambria"/>
              </a:rPr>
              <a:t>Y</a:t>
            </a:r>
            <a:r>
              <a:rPr sz="1100" i="1" spc="110" dirty="0">
                <a:latin typeface="Cambria"/>
                <a:cs typeface="Cambri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75" dirty="0">
                <a:latin typeface="Cambria"/>
                <a:cs typeface="Cambria"/>
              </a:rPr>
              <a:t>D</a:t>
            </a:r>
            <a:r>
              <a:rPr sz="1100" spc="55" dirty="0">
                <a:latin typeface="Microsoft Sans Serif"/>
                <a:cs typeface="Microsoft Sans Serif"/>
              </a:rPr>
              <a:t>(</a:t>
            </a:r>
            <a:r>
              <a:rPr sz="1100" i="1" spc="-45" dirty="0">
                <a:latin typeface="Cambria"/>
                <a:cs typeface="Cambria"/>
              </a:rPr>
              <a:t>n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95" dirty="0">
                <a:latin typeface="Cambria"/>
                <a:cs typeface="Cambria"/>
              </a:rPr>
              <a:t>m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41" name="object 4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Spelling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Correction: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Edit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3920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Lower</a:t>
            </a:r>
            <a:r>
              <a:rPr spc="40" dirty="0"/>
              <a:t> </a:t>
            </a:r>
            <a:r>
              <a:rPr spc="-15" dirty="0"/>
              <a:t>perplexity</a:t>
            </a:r>
            <a:r>
              <a:rPr spc="40" dirty="0"/>
              <a:t> </a:t>
            </a:r>
            <a:r>
              <a:rPr spc="225" dirty="0"/>
              <a:t>=</a:t>
            </a:r>
            <a:r>
              <a:rPr spc="40" dirty="0"/>
              <a:t> </a:t>
            </a:r>
            <a:r>
              <a:rPr spc="-35" dirty="0"/>
              <a:t>better</a:t>
            </a:r>
            <a:r>
              <a:rPr spc="45" dirty="0"/>
              <a:t> </a:t>
            </a:r>
            <a:r>
              <a:rPr spc="-15" dirty="0"/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675614"/>
            <a:ext cx="4483735" cy="603885"/>
            <a:chOff x="87743" y="675614"/>
            <a:chExt cx="4483735" cy="603885"/>
          </a:xfrm>
        </p:grpSpPr>
        <p:sp>
          <p:nvSpPr>
            <p:cNvPr id="4" name="object 4"/>
            <p:cNvSpPr/>
            <p:nvPr/>
          </p:nvSpPr>
          <p:spPr>
            <a:xfrm>
              <a:off x="87743" y="67561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4862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17742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16472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19848"/>
              <a:ext cx="50749" cy="4575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892898"/>
              <a:ext cx="4432935" cy="335915"/>
            </a:xfrm>
            <a:custGeom>
              <a:avLst/>
              <a:gdLst/>
              <a:ahLst/>
              <a:cxnLst/>
              <a:rect l="l" t="t" r="r" b="b"/>
              <a:pathLst>
                <a:path w="4432935" h="335915">
                  <a:moveTo>
                    <a:pt x="4432566" y="0"/>
                  </a:moveTo>
                  <a:lnTo>
                    <a:pt x="0" y="0"/>
                  </a:lnTo>
                  <a:lnTo>
                    <a:pt x="0" y="284530"/>
                  </a:lnTo>
                  <a:lnTo>
                    <a:pt x="4008" y="304255"/>
                  </a:lnTo>
                  <a:lnTo>
                    <a:pt x="14922" y="320408"/>
                  </a:lnTo>
                  <a:lnTo>
                    <a:pt x="31075" y="331322"/>
                  </a:lnTo>
                  <a:lnTo>
                    <a:pt x="50800" y="335330"/>
                  </a:lnTo>
                  <a:lnTo>
                    <a:pt x="4381766" y="335330"/>
                  </a:lnTo>
                  <a:lnTo>
                    <a:pt x="4401491" y="331322"/>
                  </a:lnTo>
                  <a:lnTo>
                    <a:pt x="4417644" y="320408"/>
                  </a:lnTo>
                  <a:lnTo>
                    <a:pt x="4428558" y="304255"/>
                  </a:lnTo>
                  <a:lnTo>
                    <a:pt x="4432566" y="28453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757936"/>
              <a:ext cx="0" cy="438784"/>
            </a:xfrm>
            <a:custGeom>
              <a:avLst/>
              <a:gdLst/>
              <a:ahLst/>
              <a:cxnLst/>
              <a:rect l="l" t="t" r="r" b="b"/>
              <a:pathLst>
                <a:path h="438784">
                  <a:moveTo>
                    <a:pt x="0" y="43854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452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325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198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844" y="601800"/>
            <a:ext cx="1484630" cy="61722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WSJ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Corpus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950" b="1" spc="10" dirty="0">
                <a:latin typeface="Trebuchet MS"/>
                <a:cs typeface="Trebuchet MS"/>
              </a:rPr>
              <a:t>Training:</a:t>
            </a:r>
            <a:r>
              <a:rPr sz="950" b="1" spc="2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38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million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b="1" dirty="0">
                <a:latin typeface="Trebuchet MS"/>
                <a:cs typeface="Trebuchet MS"/>
              </a:rPr>
              <a:t>Test:</a:t>
            </a:r>
            <a:r>
              <a:rPr sz="950" b="1" spc="3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1.5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million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12088" y="1407553"/>
            <a:ext cx="2583789" cy="716889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87743" y="2379675"/>
            <a:ext cx="4483735" cy="629920"/>
            <a:chOff x="87743" y="2379675"/>
            <a:chExt cx="4483735" cy="629920"/>
          </a:xfrm>
        </p:grpSpPr>
        <p:sp>
          <p:nvSpPr>
            <p:cNvPr id="17" name="object 17"/>
            <p:cNvSpPr/>
            <p:nvPr/>
          </p:nvSpPr>
          <p:spPr>
            <a:xfrm>
              <a:off x="87743" y="237967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2552700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907436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894736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2423922"/>
              <a:ext cx="50749" cy="48351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2596972"/>
              <a:ext cx="4432935" cy="361315"/>
            </a:xfrm>
            <a:custGeom>
              <a:avLst/>
              <a:gdLst/>
              <a:ahLst/>
              <a:cxnLst/>
              <a:rect l="l" t="t" r="r" b="b"/>
              <a:pathLst>
                <a:path w="4432935" h="361314">
                  <a:moveTo>
                    <a:pt x="4432566" y="0"/>
                  </a:moveTo>
                  <a:lnTo>
                    <a:pt x="0" y="0"/>
                  </a:lnTo>
                  <a:lnTo>
                    <a:pt x="0" y="310464"/>
                  </a:lnTo>
                  <a:lnTo>
                    <a:pt x="4008" y="330188"/>
                  </a:lnTo>
                  <a:lnTo>
                    <a:pt x="14922" y="346341"/>
                  </a:lnTo>
                  <a:lnTo>
                    <a:pt x="31075" y="357255"/>
                  </a:lnTo>
                  <a:lnTo>
                    <a:pt x="50800" y="361264"/>
                  </a:lnTo>
                  <a:lnTo>
                    <a:pt x="4381766" y="361264"/>
                  </a:lnTo>
                  <a:lnTo>
                    <a:pt x="4401491" y="357255"/>
                  </a:lnTo>
                  <a:lnTo>
                    <a:pt x="4417644" y="346341"/>
                  </a:lnTo>
                  <a:lnTo>
                    <a:pt x="4428558" y="330188"/>
                  </a:lnTo>
                  <a:lnTo>
                    <a:pt x="4432566" y="31046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2462009"/>
              <a:ext cx="0" cy="464820"/>
            </a:xfrm>
            <a:custGeom>
              <a:avLst/>
              <a:gdLst/>
              <a:ahLst/>
              <a:cxnLst/>
              <a:rect l="l" t="t" r="r" b="b"/>
              <a:pathLst>
                <a:path h="464819">
                  <a:moveTo>
                    <a:pt x="0" y="4644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4493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4366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42390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25844" y="2305055"/>
            <a:ext cx="4093210" cy="61912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Unigram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perplexity:</a:t>
            </a:r>
            <a:r>
              <a:rPr sz="1100" i="1" spc="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Cambria"/>
                <a:cs typeface="Cambria"/>
              </a:rPr>
              <a:t>962?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209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model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confused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test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data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70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had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choose</a:t>
            </a:r>
            <a:r>
              <a:rPr sz="950" spc="-15" dirty="0">
                <a:latin typeface="Trebuchet MS"/>
                <a:cs typeface="Trebuchet MS"/>
              </a:rPr>
              <a:t> uniformly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independently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among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962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possibilities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word.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9" name="object 2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Evaluation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of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Language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Models,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Basic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578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The</a:t>
            </a:r>
            <a:r>
              <a:rPr spc="35" dirty="0"/>
              <a:t> </a:t>
            </a:r>
            <a:r>
              <a:rPr spc="-15" dirty="0"/>
              <a:t>Shannon</a:t>
            </a:r>
            <a:r>
              <a:rPr spc="40" dirty="0"/>
              <a:t> </a:t>
            </a:r>
            <a:r>
              <a:rPr spc="-15" dirty="0"/>
              <a:t>Visualization</a:t>
            </a:r>
            <a:r>
              <a:rPr spc="40" dirty="0"/>
              <a:t> </a:t>
            </a:r>
            <a:r>
              <a:rPr spc="-10" dirty="0"/>
              <a:t>Method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956818"/>
            <a:ext cx="4483735" cy="281940"/>
            <a:chOff x="87743" y="956818"/>
            <a:chExt cx="4483735" cy="281940"/>
          </a:xfrm>
        </p:grpSpPr>
        <p:sp>
          <p:nvSpPr>
            <p:cNvPr id="4" name="object 4"/>
            <p:cNvSpPr/>
            <p:nvPr/>
          </p:nvSpPr>
          <p:spPr>
            <a:xfrm>
              <a:off x="87743" y="956818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136751"/>
              <a:ext cx="101599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124051"/>
              <a:ext cx="4381715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1007376"/>
              <a:ext cx="50749" cy="1293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1001229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90">
                  <a:moveTo>
                    <a:pt x="4432566" y="0"/>
                  </a:moveTo>
                  <a:lnTo>
                    <a:pt x="0" y="0"/>
                  </a:lnTo>
                  <a:lnTo>
                    <a:pt x="0" y="135521"/>
                  </a:lnTo>
                  <a:lnTo>
                    <a:pt x="4008" y="155246"/>
                  </a:lnTo>
                  <a:lnTo>
                    <a:pt x="14922" y="171399"/>
                  </a:lnTo>
                  <a:lnTo>
                    <a:pt x="31075" y="182313"/>
                  </a:lnTo>
                  <a:lnTo>
                    <a:pt x="50800" y="186321"/>
                  </a:lnTo>
                  <a:lnTo>
                    <a:pt x="4381766" y="186321"/>
                  </a:lnTo>
                  <a:lnTo>
                    <a:pt x="4401491" y="182313"/>
                  </a:lnTo>
                  <a:lnTo>
                    <a:pt x="4417644" y="171399"/>
                  </a:lnTo>
                  <a:lnTo>
                    <a:pt x="4428558" y="155246"/>
                  </a:lnTo>
                  <a:lnTo>
                    <a:pt x="4432566" y="13552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1045476"/>
              <a:ext cx="0" cy="110489"/>
            </a:xfrm>
            <a:custGeom>
              <a:avLst/>
              <a:gdLst/>
              <a:ahLst/>
              <a:cxnLst/>
              <a:rect l="l" t="t" r="r" b="b"/>
              <a:pathLst>
                <a:path h="110490">
                  <a:moveTo>
                    <a:pt x="0" y="1103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03277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02007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00737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9056" y="1401241"/>
            <a:ext cx="64757" cy="6475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9056" y="1955431"/>
            <a:ext cx="64757" cy="6475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9056" y="2337536"/>
            <a:ext cx="64757" cy="64757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5" dirty="0"/>
              <a:t>Use</a:t>
            </a:r>
            <a:r>
              <a:rPr spc="-15" dirty="0"/>
              <a:t> </a:t>
            </a:r>
            <a:r>
              <a:rPr spc="-20" dirty="0"/>
              <a:t>the</a:t>
            </a:r>
            <a:r>
              <a:rPr spc="-15" dirty="0"/>
              <a:t> </a:t>
            </a:r>
            <a:r>
              <a:rPr spc="30" dirty="0"/>
              <a:t>language</a:t>
            </a:r>
            <a:r>
              <a:rPr spc="-15" dirty="0"/>
              <a:t> </a:t>
            </a:r>
            <a:r>
              <a:rPr spc="5" dirty="0"/>
              <a:t>model</a:t>
            </a:r>
            <a:r>
              <a:rPr spc="-15" dirty="0"/>
              <a:t> </a:t>
            </a:r>
            <a:r>
              <a:rPr spc="-35" dirty="0"/>
              <a:t>to</a:t>
            </a:r>
            <a:r>
              <a:rPr spc="-15" dirty="0"/>
              <a:t> </a:t>
            </a:r>
            <a:r>
              <a:rPr spc="5" dirty="0"/>
              <a:t>generate</a:t>
            </a:r>
            <a:r>
              <a:rPr spc="-10" dirty="0"/>
              <a:t> </a:t>
            </a:r>
            <a:r>
              <a:rPr dirty="0"/>
              <a:t>word</a:t>
            </a:r>
            <a:r>
              <a:rPr spc="-15" dirty="0"/>
              <a:t> </a:t>
            </a:r>
            <a:r>
              <a:rPr spc="40" dirty="0"/>
              <a:t>sequences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/>
          </a:p>
          <a:p>
            <a:pPr marL="487045" marR="1083945">
              <a:lnSpc>
                <a:spcPct val="118900"/>
              </a:lnSpc>
            </a:pPr>
            <a:r>
              <a:rPr spc="60" dirty="0"/>
              <a:t>Choose</a:t>
            </a:r>
            <a:r>
              <a:rPr spc="-35" dirty="0"/>
              <a:t> </a:t>
            </a:r>
            <a:r>
              <a:rPr spc="45" dirty="0"/>
              <a:t>a</a:t>
            </a:r>
            <a:r>
              <a:rPr spc="-35" dirty="0"/>
              <a:t> </a:t>
            </a:r>
            <a:r>
              <a:rPr spc="15" dirty="0"/>
              <a:t>random</a:t>
            </a:r>
            <a:r>
              <a:rPr spc="-30" dirty="0"/>
              <a:t> </a:t>
            </a:r>
            <a:r>
              <a:rPr spc="5" dirty="0"/>
              <a:t>bigram </a:t>
            </a:r>
            <a:r>
              <a:rPr spc="-270" dirty="0"/>
              <a:t> </a:t>
            </a:r>
            <a:r>
              <a:rPr spc="15" dirty="0"/>
              <a:t>(&lt;s&gt;,w) </a:t>
            </a:r>
            <a:r>
              <a:rPr spc="75" dirty="0"/>
              <a:t>as </a:t>
            </a:r>
            <a:r>
              <a:rPr dirty="0"/>
              <a:t>per </a:t>
            </a:r>
            <a:r>
              <a:rPr spc="-20" dirty="0"/>
              <a:t>its </a:t>
            </a:r>
            <a:r>
              <a:rPr spc="-15" dirty="0"/>
              <a:t> probability</a:t>
            </a:r>
          </a:p>
          <a:p>
            <a:pPr marL="487045" marR="1081405">
              <a:lnSpc>
                <a:spcPct val="118900"/>
              </a:lnSpc>
              <a:spcBef>
                <a:spcPts val="300"/>
              </a:spcBef>
            </a:pPr>
            <a:r>
              <a:rPr spc="60" dirty="0"/>
              <a:t>Choose</a:t>
            </a:r>
            <a:r>
              <a:rPr spc="-35" dirty="0"/>
              <a:t> </a:t>
            </a:r>
            <a:r>
              <a:rPr spc="45" dirty="0"/>
              <a:t>a</a:t>
            </a:r>
            <a:r>
              <a:rPr spc="-30" dirty="0"/>
              <a:t> </a:t>
            </a:r>
            <a:r>
              <a:rPr spc="15" dirty="0"/>
              <a:t>random</a:t>
            </a:r>
            <a:r>
              <a:rPr spc="-35" dirty="0"/>
              <a:t> </a:t>
            </a:r>
            <a:r>
              <a:rPr spc="5" dirty="0"/>
              <a:t>bigram </a:t>
            </a:r>
            <a:r>
              <a:rPr spc="-270" dirty="0"/>
              <a:t> </a:t>
            </a:r>
            <a:r>
              <a:rPr spc="-35" dirty="0"/>
              <a:t>(w,x) </a:t>
            </a:r>
            <a:r>
              <a:rPr spc="75" dirty="0"/>
              <a:t>as</a:t>
            </a:r>
            <a:r>
              <a:rPr spc="-30" dirty="0"/>
              <a:t> </a:t>
            </a:r>
            <a:r>
              <a:rPr dirty="0"/>
              <a:t>per</a:t>
            </a:r>
            <a:r>
              <a:rPr spc="-30" dirty="0"/>
              <a:t> </a:t>
            </a:r>
            <a:r>
              <a:rPr spc="-20" dirty="0"/>
              <a:t>its</a:t>
            </a:r>
            <a:r>
              <a:rPr spc="-35" dirty="0"/>
              <a:t> </a:t>
            </a:r>
            <a:r>
              <a:rPr spc="-15" dirty="0"/>
              <a:t>probability</a:t>
            </a:r>
          </a:p>
          <a:p>
            <a:pPr marL="487045">
              <a:lnSpc>
                <a:spcPct val="100000"/>
              </a:lnSpc>
              <a:spcBef>
                <a:spcPts val="515"/>
              </a:spcBef>
            </a:pPr>
            <a:r>
              <a:rPr spc="45" dirty="0"/>
              <a:t>And</a:t>
            </a:r>
            <a:r>
              <a:rPr spc="-25" dirty="0"/>
              <a:t> </a:t>
            </a:r>
            <a:r>
              <a:rPr spc="70" dirty="0"/>
              <a:t>so</a:t>
            </a:r>
            <a:r>
              <a:rPr spc="-25" dirty="0"/>
              <a:t> </a:t>
            </a:r>
            <a:r>
              <a:rPr spc="30" dirty="0"/>
              <a:t>on</a:t>
            </a:r>
            <a:r>
              <a:rPr spc="-25" dirty="0"/>
              <a:t> </a:t>
            </a:r>
            <a:r>
              <a:rPr spc="-35" dirty="0"/>
              <a:t>until</a:t>
            </a:r>
            <a:r>
              <a:rPr spc="-25" dirty="0"/>
              <a:t> </a:t>
            </a:r>
            <a:r>
              <a:rPr spc="5" dirty="0"/>
              <a:t>we</a:t>
            </a:r>
            <a:r>
              <a:rPr spc="-25" dirty="0"/>
              <a:t> </a:t>
            </a:r>
            <a:r>
              <a:rPr spc="40" dirty="0"/>
              <a:t>choose</a:t>
            </a:r>
          </a:p>
          <a:p>
            <a:pPr marL="487045">
              <a:lnSpc>
                <a:spcPct val="100000"/>
              </a:lnSpc>
              <a:spcBef>
                <a:spcPts val="215"/>
              </a:spcBef>
            </a:pPr>
            <a:r>
              <a:rPr spc="5" dirty="0"/>
              <a:t>&lt;/s&gt;</a:t>
            </a: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11018" y="1302054"/>
            <a:ext cx="1970227" cy="899769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Evaluation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of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Language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Models,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Basic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7278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Shakespeare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as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Corpus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435366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1307627"/>
            <a:ext cx="3893185" cy="6153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i="1" spc="-15" dirty="0">
                <a:latin typeface="Cambria"/>
                <a:cs typeface="Cambria"/>
              </a:rPr>
              <a:t>N</a:t>
            </a:r>
            <a:r>
              <a:rPr sz="1100" i="1" spc="85" dirty="0">
                <a:latin typeface="Cambria"/>
                <a:cs typeface="Cambria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884,647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tokens,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30" dirty="0">
                <a:latin typeface="Cambria"/>
                <a:cs typeface="Cambria"/>
              </a:rPr>
              <a:t>V</a:t>
            </a:r>
            <a:r>
              <a:rPr sz="1100" i="1" spc="105" dirty="0">
                <a:latin typeface="Cambria"/>
                <a:cs typeface="Cambria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29,066</a:t>
            </a:r>
            <a:endParaRPr sz="950">
              <a:latin typeface="Trebuchet MS"/>
              <a:cs typeface="Trebuchet MS"/>
            </a:endParaRPr>
          </a:p>
          <a:p>
            <a:pPr marL="38100" marR="30480">
              <a:lnSpc>
                <a:spcPct val="113999"/>
              </a:lnSpc>
              <a:spcBef>
                <a:spcPts val="150"/>
              </a:spcBef>
            </a:pPr>
            <a:r>
              <a:rPr sz="950" spc="40" dirty="0">
                <a:latin typeface="Trebuchet MS"/>
                <a:cs typeface="Trebuchet MS"/>
              </a:rPr>
              <a:t>Shakespeare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produced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300,000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bigram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types</a:t>
            </a:r>
            <a:r>
              <a:rPr sz="950" spc="-15" dirty="0">
                <a:latin typeface="Trebuchet MS"/>
                <a:cs typeface="Trebuchet MS"/>
              </a:rPr>
              <a:t> out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30" dirty="0">
                <a:latin typeface="Cambria"/>
                <a:cs typeface="Cambria"/>
              </a:rPr>
              <a:t>V</a:t>
            </a:r>
            <a:r>
              <a:rPr sz="1200" spc="44" baseline="27777" dirty="0">
                <a:latin typeface="Cambria"/>
                <a:cs typeface="Cambria"/>
              </a:rPr>
              <a:t>2</a:t>
            </a:r>
            <a:r>
              <a:rPr sz="1200" spc="172" baseline="27777" dirty="0">
                <a:latin typeface="Cambria"/>
                <a:cs typeface="Cambri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spc="-65" dirty="0">
                <a:latin typeface="Cambria"/>
                <a:cs typeface="Cambria"/>
              </a:rPr>
              <a:t>844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million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possible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bigrams.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645399"/>
            <a:ext cx="64757" cy="6475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Evaluation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of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Language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Models,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Basic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9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068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Approximating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Shakespeare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649414"/>
            <a:ext cx="4469460" cy="227136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Evaluation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of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Language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Basic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10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1527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Problems</a:t>
            </a:r>
            <a:r>
              <a:rPr spc="45" dirty="0"/>
              <a:t> </a:t>
            </a:r>
            <a:r>
              <a:rPr spc="-40" dirty="0"/>
              <a:t>with</a:t>
            </a:r>
            <a:r>
              <a:rPr spc="45" dirty="0"/>
              <a:t> </a:t>
            </a:r>
            <a:r>
              <a:rPr spc="-10" dirty="0"/>
              <a:t>simple</a:t>
            </a:r>
            <a:r>
              <a:rPr spc="45" dirty="0"/>
              <a:t> </a:t>
            </a:r>
            <a:r>
              <a:rPr spc="75" dirty="0"/>
              <a:t>MLE</a:t>
            </a:r>
            <a:r>
              <a:rPr spc="50" dirty="0"/>
              <a:t> </a:t>
            </a:r>
            <a:r>
              <a:rPr spc="-15" dirty="0"/>
              <a:t>estimate:</a:t>
            </a:r>
            <a:r>
              <a:rPr spc="130" dirty="0"/>
              <a:t> </a:t>
            </a:r>
            <a:r>
              <a:rPr spc="-25" dirty="0"/>
              <a:t>zeros</a:t>
            </a:r>
          </a:p>
        </p:txBody>
      </p:sp>
      <p:sp>
        <p:nvSpPr>
          <p:cNvPr id="3" name="object 3"/>
          <p:cNvSpPr/>
          <p:nvPr/>
        </p:nvSpPr>
        <p:spPr>
          <a:xfrm>
            <a:off x="285202" y="809637"/>
            <a:ext cx="1901825" cy="180975"/>
          </a:xfrm>
          <a:custGeom>
            <a:avLst/>
            <a:gdLst/>
            <a:ahLst/>
            <a:cxnLst/>
            <a:rect l="l" t="t" r="r" b="b"/>
            <a:pathLst>
              <a:path w="1901825" h="180975">
                <a:moveTo>
                  <a:pt x="1850821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0962"/>
                </a:lnTo>
                <a:lnTo>
                  <a:pt x="1901621" y="180962"/>
                </a:lnTo>
                <a:lnTo>
                  <a:pt x="1901621" y="50800"/>
                </a:lnTo>
                <a:lnTo>
                  <a:pt x="1897613" y="31075"/>
                </a:lnTo>
                <a:lnTo>
                  <a:pt x="1886699" y="14922"/>
                </a:lnTo>
                <a:lnTo>
                  <a:pt x="1870546" y="4008"/>
                </a:lnTo>
                <a:lnTo>
                  <a:pt x="1850821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3303" y="785723"/>
            <a:ext cx="6896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Training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set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5202" y="853862"/>
            <a:ext cx="1952625" cy="1034415"/>
            <a:chOff x="285202" y="853862"/>
            <a:chExt cx="1952625" cy="10344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203" y="977950"/>
              <a:ext cx="1901621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003" y="1786343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803" y="1773643"/>
              <a:ext cx="1850796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86825" y="853884"/>
              <a:ext cx="50774" cy="93245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85202" y="1022223"/>
              <a:ext cx="1901825" cy="815340"/>
            </a:xfrm>
            <a:custGeom>
              <a:avLst/>
              <a:gdLst/>
              <a:ahLst/>
              <a:cxnLst/>
              <a:rect l="l" t="t" r="r" b="b"/>
              <a:pathLst>
                <a:path w="1901825" h="815339">
                  <a:moveTo>
                    <a:pt x="1901621" y="0"/>
                  </a:moveTo>
                  <a:lnTo>
                    <a:pt x="0" y="0"/>
                  </a:lnTo>
                  <a:lnTo>
                    <a:pt x="0" y="764120"/>
                  </a:lnTo>
                  <a:lnTo>
                    <a:pt x="4008" y="783845"/>
                  </a:lnTo>
                  <a:lnTo>
                    <a:pt x="14922" y="799998"/>
                  </a:lnTo>
                  <a:lnTo>
                    <a:pt x="31075" y="810912"/>
                  </a:lnTo>
                  <a:lnTo>
                    <a:pt x="50800" y="814920"/>
                  </a:lnTo>
                  <a:lnTo>
                    <a:pt x="1850821" y="814920"/>
                  </a:lnTo>
                  <a:lnTo>
                    <a:pt x="1870546" y="810912"/>
                  </a:lnTo>
                  <a:lnTo>
                    <a:pt x="1886699" y="799998"/>
                  </a:lnTo>
                  <a:lnTo>
                    <a:pt x="1897613" y="783845"/>
                  </a:lnTo>
                  <a:lnTo>
                    <a:pt x="1901621" y="764120"/>
                  </a:lnTo>
                  <a:lnTo>
                    <a:pt x="190162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86827" y="891959"/>
              <a:ext cx="0" cy="913765"/>
            </a:xfrm>
            <a:custGeom>
              <a:avLst/>
              <a:gdLst/>
              <a:ahLst/>
              <a:cxnLst/>
              <a:rect l="l" t="t" r="r" b="b"/>
              <a:pathLst>
                <a:path h="913764">
                  <a:moveTo>
                    <a:pt x="0" y="9134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6827" y="8792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86827" y="8665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86827" y="8538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056" y="1069086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9056" y="1279118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9056" y="1489151"/>
              <a:ext cx="64757" cy="647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9056" y="1699183"/>
              <a:ext cx="64757" cy="6475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00392" y="938588"/>
            <a:ext cx="1385570" cy="86614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50" spc="-80" dirty="0">
                <a:latin typeface="Trebuchet MS"/>
                <a:cs typeface="Trebuchet MS"/>
              </a:rPr>
              <a:t>...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denied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allegations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spc="-80" dirty="0">
                <a:latin typeface="Trebuchet MS"/>
                <a:cs typeface="Trebuchet MS"/>
              </a:rPr>
              <a:t>...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denied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dirty="0">
                <a:latin typeface="Trebuchet MS"/>
                <a:cs typeface="Trebuchet MS"/>
              </a:rPr>
              <a:t>reports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spc="-80" dirty="0">
                <a:latin typeface="Trebuchet MS"/>
                <a:cs typeface="Trebuchet MS"/>
              </a:rPr>
              <a:t>...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denied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claims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950" spc="-80" dirty="0">
                <a:latin typeface="Trebuchet MS"/>
                <a:cs typeface="Trebuchet MS"/>
              </a:rPr>
              <a:t>...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denied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request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421202" y="1035329"/>
            <a:ext cx="1952625" cy="627380"/>
            <a:chOff x="2421202" y="1035329"/>
            <a:chExt cx="1952625" cy="627380"/>
          </a:xfrm>
        </p:grpSpPr>
        <p:sp>
          <p:nvSpPr>
            <p:cNvPr id="21" name="object 21"/>
            <p:cNvSpPr/>
            <p:nvPr/>
          </p:nvSpPr>
          <p:spPr>
            <a:xfrm>
              <a:off x="2421202" y="1035329"/>
              <a:ext cx="1901825" cy="172085"/>
            </a:xfrm>
            <a:custGeom>
              <a:avLst/>
              <a:gdLst/>
              <a:ahLst/>
              <a:cxnLst/>
              <a:rect l="l" t="t" r="r" b="b"/>
              <a:pathLst>
                <a:path w="1901825" h="172084">
                  <a:moveTo>
                    <a:pt x="1850821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1901621" y="171602"/>
                  </a:lnTo>
                  <a:lnTo>
                    <a:pt x="1901621" y="50800"/>
                  </a:lnTo>
                  <a:lnTo>
                    <a:pt x="1897613" y="31075"/>
                  </a:lnTo>
                  <a:lnTo>
                    <a:pt x="1886699" y="14922"/>
                  </a:lnTo>
                  <a:lnTo>
                    <a:pt x="1870546" y="4008"/>
                  </a:lnTo>
                  <a:lnTo>
                    <a:pt x="1850821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1204" y="1194282"/>
              <a:ext cx="1901621" cy="5060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72004" y="1560665"/>
              <a:ext cx="101600" cy="1016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22804" y="1547965"/>
              <a:ext cx="1850796" cy="114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22826" y="1079563"/>
              <a:ext cx="50774" cy="48110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421202" y="1238554"/>
              <a:ext cx="1901825" cy="373380"/>
            </a:xfrm>
            <a:custGeom>
              <a:avLst/>
              <a:gdLst/>
              <a:ahLst/>
              <a:cxnLst/>
              <a:rect l="l" t="t" r="r" b="b"/>
              <a:pathLst>
                <a:path w="1901825" h="373380">
                  <a:moveTo>
                    <a:pt x="1901621" y="0"/>
                  </a:moveTo>
                  <a:lnTo>
                    <a:pt x="0" y="0"/>
                  </a:lnTo>
                  <a:lnTo>
                    <a:pt x="0" y="322110"/>
                  </a:lnTo>
                  <a:lnTo>
                    <a:pt x="4008" y="341834"/>
                  </a:lnTo>
                  <a:lnTo>
                    <a:pt x="14922" y="357987"/>
                  </a:lnTo>
                  <a:lnTo>
                    <a:pt x="31075" y="368901"/>
                  </a:lnTo>
                  <a:lnTo>
                    <a:pt x="50800" y="372910"/>
                  </a:lnTo>
                  <a:lnTo>
                    <a:pt x="1850821" y="372910"/>
                  </a:lnTo>
                  <a:lnTo>
                    <a:pt x="1870546" y="368901"/>
                  </a:lnTo>
                  <a:lnTo>
                    <a:pt x="1886699" y="357987"/>
                  </a:lnTo>
                  <a:lnTo>
                    <a:pt x="1897613" y="341834"/>
                  </a:lnTo>
                  <a:lnTo>
                    <a:pt x="1901621" y="322110"/>
                  </a:lnTo>
                  <a:lnTo>
                    <a:pt x="1901621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22827" y="1117650"/>
              <a:ext cx="0" cy="462280"/>
            </a:xfrm>
            <a:custGeom>
              <a:avLst/>
              <a:gdLst/>
              <a:ahLst/>
              <a:cxnLst/>
              <a:rect l="l" t="t" r="r" b="b"/>
              <a:pathLst>
                <a:path h="462280">
                  <a:moveTo>
                    <a:pt x="0" y="46206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22827" y="11049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22827" y="10922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22827" y="10795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15057" y="1288288"/>
              <a:ext cx="64757" cy="64757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2459304" y="966370"/>
            <a:ext cx="1312545" cy="42735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i="1" spc="-130" dirty="0">
                <a:solidFill>
                  <a:srgbClr val="3333B2"/>
                </a:solidFill>
                <a:latin typeface="Cambria"/>
                <a:cs typeface="Cambria"/>
              </a:rPr>
              <a:t>T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est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Data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sz="950" spc="-80" dirty="0">
                <a:latin typeface="Trebuchet MS"/>
                <a:cs typeface="Trebuchet MS"/>
              </a:rPr>
              <a:t>...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denied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35" dirty="0">
                <a:latin typeface="Trebuchet MS"/>
                <a:cs typeface="Trebuchet MS"/>
              </a:rPr>
              <a:t> offer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615057" y="1498320"/>
            <a:ext cx="64757" cy="64757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2736392" y="1428216"/>
            <a:ext cx="10255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80" dirty="0">
                <a:latin typeface="Trebuchet MS"/>
                <a:cs typeface="Trebuchet MS"/>
              </a:rPr>
              <a:t>...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denied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loan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7743" y="1951113"/>
            <a:ext cx="4483735" cy="876300"/>
            <a:chOff x="87743" y="1951113"/>
            <a:chExt cx="4483735" cy="876300"/>
          </a:xfrm>
        </p:grpSpPr>
        <p:sp>
          <p:nvSpPr>
            <p:cNvPr id="36" name="object 36"/>
            <p:cNvSpPr/>
            <p:nvPr/>
          </p:nvSpPr>
          <p:spPr>
            <a:xfrm>
              <a:off x="87743" y="195111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744" y="2124138"/>
              <a:ext cx="4432566" cy="5060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44" y="2725369"/>
              <a:ext cx="101599" cy="1016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9344" y="2712669"/>
              <a:ext cx="4381715" cy="1143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20311" y="1995347"/>
              <a:ext cx="50749" cy="73002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7743" y="2168410"/>
              <a:ext cx="4432935" cy="608330"/>
            </a:xfrm>
            <a:custGeom>
              <a:avLst/>
              <a:gdLst/>
              <a:ahLst/>
              <a:cxnLst/>
              <a:rect l="l" t="t" r="r" b="b"/>
              <a:pathLst>
                <a:path w="4432935" h="608330">
                  <a:moveTo>
                    <a:pt x="4432566" y="0"/>
                  </a:moveTo>
                  <a:lnTo>
                    <a:pt x="0" y="0"/>
                  </a:lnTo>
                  <a:lnTo>
                    <a:pt x="0" y="556958"/>
                  </a:lnTo>
                  <a:lnTo>
                    <a:pt x="4008" y="576683"/>
                  </a:lnTo>
                  <a:lnTo>
                    <a:pt x="14922" y="592835"/>
                  </a:lnTo>
                  <a:lnTo>
                    <a:pt x="31075" y="603750"/>
                  </a:lnTo>
                  <a:lnTo>
                    <a:pt x="50800" y="607758"/>
                  </a:lnTo>
                  <a:lnTo>
                    <a:pt x="4381766" y="607758"/>
                  </a:lnTo>
                  <a:lnTo>
                    <a:pt x="4401491" y="603750"/>
                  </a:lnTo>
                  <a:lnTo>
                    <a:pt x="4417644" y="592835"/>
                  </a:lnTo>
                  <a:lnTo>
                    <a:pt x="4428558" y="576683"/>
                  </a:lnTo>
                  <a:lnTo>
                    <a:pt x="4432566" y="55695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20309" y="2033447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7109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20309" y="20207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20309" y="20080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20309" y="19953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1597" y="2218144"/>
              <a:ext cx="64757" cy="6475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1597" y="2428176"/>
              <a:ext cx="64757" cy="6475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1597" y="2638209"/>
              <a:ext cx="64757" cy="64757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125844" y="1876466"/>
            <a:ext cx="2679700" cy="8667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Zero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Cambria"/>
                <a:cs typeface="Cambria"/>
              </a:rPr>
              <a:t>probability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n-grams</a:t>
            </a:r>
            <a:endParaRPr sz="1100" dirty="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sz="950" spc="-5" dirty="0">
                <a:latin typeface="Trebuchet MS"/>
                <a:cs typeface="Trebuchet MS"/>
              </a:rPr>
              <a:t>P(of</a:t>
            </a:r>
            <a:r>
              <a:rPr sz="950" spc="-35" dirty="0">
                <a:latin typeface="Trebuchet MS"/>
                <a:cs typeface="Trebuchet MS"/>
              </a:rPr>
              <a:t>f</a:t>
            </a:r>
            <a:r>
              <a:rPr sz="950" spc="-10" dirty="0">
                <a:latin typeface="Trebuchet MS"/>
                <a:cs typeface="Trebuchet MS"/>
              </a:rPr>
              <a:t>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45" dirty="0">
                <a:latin typeface="Trebuchet MS"/>
                <a:cs typeface="Trebuchet MS"/>
              </a:rPr>
              <a:t>|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denied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0</a:t>
            </a:r>
            <a:endParaRPr sz="950" dirty="0">
              <a:latin typeface="Trebuchet MS"/>
              <a:cs typeface="Trebuchet MS"/>
            </a:endParaRPr>
          </a:p>
          <a:p>
            <a:pPr marL="289560" marR="5080">
              <a:lnSpc>
                <a:spcPct val="145100"/>
              </a:lnSpc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20" dirty="0">
                <a:latin typeface="Trebuchet MS"/>
                <a:cs typeface="Trebuchet MS"/>
              </a:rPr>
              <a:t> test </a:t>
            </a:r>
            <a:r>
              <a:rPr sz="950" spc="10" dirty="0">
                <a:latin typeface="Trebuchet MS"/>
                <a:cs typeface="Trebuchet MS"/>
              </a:rPr>
              <a:t>set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will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assigned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probability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0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15" dirty="0">
                <a:latin typeface="Trebuchet MS"/>
                <a:cs typeface="Trebuchet MS"/>
              </a:rPr>
              <a:t> perplexity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can’t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computed</a:t>
            </a:r>
            <a:endParaRPr sz="950" dirty="0">
              <a:latin typeface="Trebuchet MS"/>
              <a:cs typeface="Trebuchet M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1" name="object 5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8" action="ppaction://hlinksldjump"/>
              </a:rPr>
              <a:t>Evaluation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8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8" action="ppaction://hlinksldjump"/>
              </a:rPr>
              <a:t>of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8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8" action="ppaction://hlinksldjump"/>
              </a:rPr>
              <a:t>Language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18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8" action="ppaction://hlinksldjump"/>
              </a:rPr>
              <a:t>Models,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8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8" action="ppaction://hlinksldjump"/>
              </a:rPr>
              <a:t>Basic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18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8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23914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Language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Modeling:</a:t>
            </a:r>
            <a:r>
              <a:rPr sz="1400" i="1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Smoothing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43" y="587095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4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44" y="567880"/>
            <a:ext cx="11944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40" dirty="0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ith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spa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r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se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statistics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631329"/>
            <a:ext cx="4483735" cy="294005"/>
            <a:chOff x="87743" y="631329"/>
            <a:chExt cx="4483735" cy="2940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760120"/>
              <a:ext cx="4483315" cy="1648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311" y="631329"/>
              <a:ext cx="50749" cy="19199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804392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669429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6567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6440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6313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4113" y="1049845"/>
            <a:ext cx="678179" cy="67818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21534" y="979360"/>
            <a:ext cx="1885949" cy="800100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7743" y="1926450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5844" y="1907235"/>
            <a:ext cx="23672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Steal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probability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mass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generalize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better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9823" y="2324417"/>
            <a:ext cx="681990" cy="80010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87743" y="1970684"/>
            <a:ext cx="4483735" cy="1137285"/>
            <a:chOff x="87743" y="1970684"/>
            <a:chExt cx="4483735" cy="113728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099462"/>
              <a:ext cx="4483315" cy="1648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311" y="1970684"/>
              <a:ext cx="50749" cy="19199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7743" y="2143747"/>
              <a:ext cx="4432935" cy="69850"/>
            </a:xfrm>
            <a:custGeom>
              <a:avLst/>
              <a:gdLst/>
              <a:ahLst/>
              <a:cxnLst/>
              <a:rect l="l" t="t" r="r" b="b"/>
              <a:pathLst>
                <a:path w="4432935" h="69850">
                  <a:moveTo>
                    <a:pt x="4432566" y="0"/>
                  </a:moveTo>
                  <a:lnTo>
                    <a:pt x="0" y="0"/>
                  </a:lnTo>
                  <a:lnTo>
                    <a:pt x="0" y="18935"/>
                  </a:lnTo>
                  <a:lnTo>
                    <a:pt x="4008" y="38660"/>
                  </a:lnTo>
                  <a:lnTo>
                    <a:pt x="14922" y="54813"/>
                  </a:lnTo>
                  <a:lnTo>
                    <a:pt x="31075" y="65727"/>
                  </a:lnTo>
                  <a:lnTo>
                    <a:pt x="50800" y="69735"/>
                  </a:lnTo>
                  <a:lnTo>
                    <a:pt x="4381766" y="69735"/>
                  </a:lnTo>
                  <a:lnTo>
                    <a:pt x="4401491" y="65727"/>
                  </a:lnTo>
                  <a:lnTo>
                    <a:pt x="4417644" y="54813"/>
                  </a:lnTo>
                  <a:lnTo>
                    <a:pt x="4428558" y="38660"/>
                  </a:lnTo>
                  <a:lnTo>
                    <a:pt x="4432566" y="18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2008784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172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9960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9833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9706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13914" y="2307272"/>
              <a:ext cx="1885949" cy="800099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8" name="object 2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Evaluation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of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Language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Models,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Basic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0264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Laplace</a:t>
            </a:r>
            <a:r>
              <a:rPr spc="55" dirty="0"/>
              <a:t> </a:t>
            </a:r>
            <a:r>
              <a:rPr spc="-20" dirty="0"/>
              <a:t>Smoothing</a:t>
            </a:r>
            <a:r>
              <a:rPr spc="55" dirty="0"/>
              <a:t> </a:t>
            </a:r>
            <a:r>
              <a:rPr spc="-5" dirty="0"/>
              <a:t>(Add-one</a:t>
            </a:r>
            <a:r>
              <a:rPr spc="60" dirty="0"/>
              <a:t> </a:t>
            </a:r>
            <a:r>
              <a:rPr spc="-30" dirty="0"/>
              <a:t>estimation)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24623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132073"/>
            <a:ext cx="4036060" cy="579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10" dirty="0">
                <a:latin typeface="Trebuchet MS"/>
                <a:cs typeface="Trebuchet MS"/>
              </a:rPr>
              <a:t>Pretend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70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</a:t>
            </a:r>
            <a:r>
              <a:rPr sz="950" spc="25" dirty="0">
                <a:latin typeface="Trebuchet MS"/>
                <a:cs typeface="Trebuchet MS"/>
              </a:rPr>
              <a:t>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sa</a:t>
            </a:r>
            <a:r>
              <a:rPr sz="950" dirty="0">
                <a:latin typeface="Trebuchet MS"/>
                <a:cs typeface="Trebuchet MS"/>
              </a:rPr>
              <a:t>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</a:t>
            </a:r>
            <a:r>
              <a:rPr sz="950" dirty="0">
                <a:latin typeface="Trebuchet MS"/>
                <a:cs typeface="Trebuchet MS"/>
              </a:rPr>
              <a:t>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(N-</a:t>
            </a:r>
            <a:r>
              <a:rPr sz="950" spc="20" dirty="0">
                <a:latin typeface="Trebuchet MS"/>
                <a:cs typeface="Trebuchet MS"/>
              </a:rPr>
              <a:t>g</a:t>
            </a:r>
            <a:r>
              <a:rPr sz="950" spc="-55" dirty="0">
                <a:latin typeface="Trebuchet MS"/>
                <a:cs typeface="Trebuchet MS"/>
              </a:rPr>
              <a:t>r</a:t>
            </a:r>
            <a:r>
              <a:rPr sz="950" spc="15" dirty="0">
                <a:latin typeface="Trebuchet MS"/>
                <a:cs typeface="Trebuchet MS"/>
              </a:rPr>
              <a:t>am)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time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</a:t>
            </a:r>
            <a:r>
              <a:rPr sz="950" spc="25" dirty="0">
                <a:latin typeface="Trebuchet MS"/>
                <a:cs typeface="Trebuchet MS"/>
              </a:rPr>
              <a:t>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actually  did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spc="10" dirty="0">
                <a:latin typeface="Trebuchet MS"/>
                <a:cs typeface="Trebuchet MS"/>
              </a:rPr>
              <a:t>Just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add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all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5" dirty="0">
                <a:latin typeface="Trebuchet MS"/>
                <a:cs typeface="Trebuchet MS"/>
              </a:rPr>
              <a:t>counts!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606727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816760"/>
            <a:ext cx="64757" cy="647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77532" y="1732800"/>
            <a:ext cx="2469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spc="114" dirty="0">
                <a:latin typeface="Trebuchet MS"/>
                <a:cs typeface="Trebuchet MS"/>
              </a:rPr>
              <a:t>MLE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estimate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10" dirty="0">
                <a:latin typeface="Trebuchet MS"/>
                <a:cs typeface="Trebuchet MS"/>
              </a:rPr>
              <a:t>f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bi</a:t>
            </a:r>
            <a:r>
              <a:rPr sz="950" dirty="0">
                <a:latin typeface="Trebuchet MS"/>
                <a:cs typeface="Trebuchet MS"/>
              </a:rPr>
              <a:t>g</a:t>
            </a:r>
            <a:r>
              <a:rPr sz="950" spc="-55" dirty="0">
                <a:latin typeface="Trebuchet MS"/>
                <a:cs typeface="Trebuchet MS"/>
              </a:rPr>
              <a:t>r</a:t>
            </a:r>
            <a:r>
              <a:rPr sz="950" dirty="0">
                <a:latin typeface="Trebuchet MS"/>
                <a:cs typeface="Trebuchet MS"/>
              </a:rPr>
              <a:t>am: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200" i="1" spc="44" baseline="-10416" dirty="0">
                <a:latin typeface="Cambria"/>
                <a:cs typeface="Cambria"/>
              </a:rPr>
              <a:t>ML</a:t>
            </a:r>
            <a:r>
              <a:rPr sz="1200" i="1" spc="135" baseline="-10416" dirty="0">
                <a:latin typeface="Cambria"/>
                <a:cs typeface="Cambria"/>
              </a:rPr>
              <a:t>E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-114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217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6031" y="1743176"/>
            <a:ext cx="2730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-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600" u="sng" spc="-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600" u="sng" spc="-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600" spc="55" dirty="0">
                <a:latin typeface="Cambria"/>
                <a:cs typeface="Cambria"/>
              </a:rPr>
              <a:t>    </a:t>
            </a:r>
            <a:r>
              <a:rPr sz="600" i="1" u="sng" spc="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41751" y="1701876"/>
            <a:ext cx="4692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800" u="sng" spc="-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800" i="1" u="sng" spc="-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800" i="1" spc="-55" dirty="0">
                <a:latin typeface="Cambria"/>
                <a:cs typeface="Cambria"/>
              </a:rPr>
              <a:t>     </a:t>
            </a:r>
            <a:r>
              <a:rPr sz="800" i="1" spc="-80" dirty="0">
                <a:latin typeface="Cambria"/>
                <a:cs typeface="Cambria"/>
              </a:rPr>
              <a:t> </a:t>
            </a:r>
            <a:r>
              <a:rPr sz="800" i="1" u="sng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,</a:t>
            </a:r>
            <a:r>
              <a:rPr sz="800" i="1" u="sng" spc="-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800" i="1" spc="35" dirty="0">
                <a:latin typeface="Cambria"/>
                <a:cs typeface="Cambria"/>
              </a:rPr>
              <a:t> </a:t>
            </a:r>
            <a:r>
              <a:rPr sz="800" u="sng" spc="-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7845" y="1819719"/>
            <a:ext cx="3968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-30" dirty="0">
                <a:latin typeface="Cambria"/>
                <a:cs typeface="Cambria"/>
              </a:rPr>
              <a:t>c</a:t>
            </a:r>
            <a:r>
              <a:rPr sz="800" spc="-30" dirty="0">
                <a:latin typeface="Verdana"/>
                <a:cs typeface="Verdana"/>
              </a:rPr>
              <a:t>(</a:t>
            </a:r>
            <a:r>
              <a:rPr sz="800" i="1" spc="-30" dirty="0">
                <a:latin typeface="Cambria"/>
                <a:cs typeface="Cambria"/>
              </a:rPr>
              <a:t>w</a:t>
            </a:r>
            <a:r>
              <a:rPr sz="900" i="1" spc="-44" baseline="-13888" dirty="0">
                <a:latin typeface="Cambria"/>
                <a:cs typeface="Cambria"/>
              </a:rPr>
              <a:t>i</a:t>
            </a:r>
            <a:r>
              <a:rPr sz="900" spc="-44" baseline="-13888" dirty="0">
                <a:latin typeface="Lucida Sans Unicode"/>
                <a:cs typeface="Lucida Sans Unicode"/>
              </a:rPr>
              <a:t>−</a:t>
            </a:r>
            <a:r>
              <a:rPr sz="900" spc="-44" baseline="-13888" dirty="0">
                <a:latin typeface="Cambria"/>
                <a:cs typeface="Cambria"/>
              </a:rPr>
              <a:t>1</a:t>
            </a:r>
            <a:r>
              <a:rPr sz="800" spc="-30" dirty="0"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2086432"/>
            <a:ext cx="64757" cy="6475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77532" y="2002472"/>
            <a:ext cx="2045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spc="30" dirty="0">
                <a:latin typeface="Trebuchet MS"/>
                <a:cs typeface="Trebuchet MS"/>
              </a:rPr>
              <a:t>Add-1</a:t>
            </a:r>
            <a:r>
              <a:rPr sz="950" spc="-15" dirty="0">
                <a:latin typeface="Trebuchet MS"/>
                <a:cs typeface="Trebuchet MS"/>
              </a:rPr>
              <a:t> estimate: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200" i="1" spc="-15" baseline="-10416" dirty="0">
                <a:latin typeface="Cambria"/>
                <a:cs typeface="Cambria"/>
              </a:rPr>
              <a:t>Ad</a:t>
            </a:r>
            <a:r>
              <a:rPr sz="1200" i="1" spc="15" baseline="-10416" dirty="0">
                <a:latin typeface="Cambria"/>
                <a:cs typeface="Cambria"/>
              </a:rPr>
              <a:t>d</a:t>
            </a:r>
            <a:r>
              <a:rPr sz="1200" spc="-217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217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2981" y="2012848"/>
            <a:ext cx="27305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-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600" u="sng" spc="-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600" u="sng" spc="-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600" spc="55" dirty="0">
                <a:latin typeface="Cambria"/>
                <a:cs typeface="Cambria"/>
              </a:rPr>
              <a:t>    </a:t>
            </a:r>
            <a:r>
              <a:rPr sz="600" i="1" u="sng" spc="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18702" y="1971548"/>
            <a:ext cx="603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800" u="sng" spc="-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800" i="1" u="sng" spc="-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800" i="1" spc="-55" dirty="0">
                <a:latin typeface="Cambria"/>
                <a:cs typeface="Cambria"/>
              </a:rPr>
              <a:t>     </a:t>
            </a:r>
            <a:r>
              <a:rPr sz="800" i="1" spc="-80" dirty="0">
                <a:latin typeface="Cambria"/>
                <a:cs typeface="Cambria"/>
              </a:rPr>
              <a:t> </a:t>
            </a:r>
            <a:r>
              <a:rPr sz="800" i="1" u="sng" spc="-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,</a:t>
            </a:r>
            <a:r>
              <a:rPr sz="800" i="1" u="sng" spc="-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800" i="1" spc="35" dirty="0">
                <a:latin typeface="Cambria"/>
                <a:cs typeface="Cambria"/>
              </a:rPr>
              <a:t> </a:t>
            </a:r>
            <a:r>
              <a:rPr sz="800" u="sng" spc="-2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)+</a:t>
            </a:r>
            <a:r>
              <a:rPr sz="800" u="sng" spc="-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45283" y="2089391"/>
            <a:ext cx="5422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Cambria"/>
                <a:cs typeface="Cambria"/>
              </a:rPr>
              <a:t>c</a:t>
            </a:r>
            <a:r>
              <a:rPr sz="800" spc="-20" dirty="0">
                <a:latin typeface="Verdana"/>
                <a:cs typeface="Verdana"/>
              </a:rPr>
              <a:t>(</a:t>
            </a:r>
            <a:r>
              <a:rPr sz="800" i="1" spc="-20" dirty="0">
                <a:latin typeface="Cambria"/>
                <a:cs typeface="Cambria"/>
              </a:rPr>
              <a:t>w</a:t>
            </a:r>
            <a:r>
              <a:rPr sz="900" i="1" spc="-30" baseline="-13888" dirty="0">
                <a:latin typeface="Cambria"/>
                <a:cs typeface="Cambria"/>
              </a:rPr>
              <a:t>i</a:t>
            </a:r>
            <a:r>
              <a:rPr sz="900" spc="-30" baseline="-13888" dirty="0">
                <a:latin typeface="Lucida Sans Unicode"/>
                <a:cs typeface="Lucida Sans Unicode"/>
              </a:rPr>
              <a:t>−</a:t>
            </a:r>
            <a:r>
              <a:rPr sz="900" spc="-30" baseline="-13888" dirty="0">
                <a:latin typeface="Cambria"/>
                <a:cs typeface="Cambria"/>
              </a:rPr>
              <a:t>1</a:t>
            </a:r>
            <a:r>
              <a:rPr sz="800" spc="-20" dirty="0">
                <a:latin typeface="Verdana"/>
                <a:cs typeface="Verdana"/>
              </a:rPr>
              <a:t>)+</a:t>
            </a:r>
            <a:r>
              <a:rPr sz="800" i="1" spc="-20" dirty="0">
                <a:latin typeface="Cambria"/>
                <a:cs typeface="Cambria"/>
              </a:rPr>
              <a:t>V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7" name="object 1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Evaluation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of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Language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Models,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Basic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31750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Reconstituted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counts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as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effect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smoothing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70710" y="1739734"/>
            <a:ext cx="654685" cy="0"/>
          </a:xfrm>
          <a:custGeom>
            <a:avLst/>
            <a:gdLst/>
            <a:ahLst/>
            <a:cxnLst/>
            <a:rect l="l" t="t" r="r" b="b"/>
            <a:pathLst>
              <a:path w="654685">
                <a:moveTo>
                  <a:pt x="0" y="0"/>
                </a:moveTo>
                <a:lnTo>
                  <a:pt x="65415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744" y="1238948"/>
            <a:ext cx="3100705" cy="671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950" spc="-15" dirty="0">
                <a:latin typeface="Trebuchet MS"/>
                <a:cs typeface="Trebuchet MS"/>
              </a:rPr>
              <a:t>Effective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bigram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count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60" dirty="0">
                <a:latin typeface="Trebuchet MS"/>
                <a:cs typeface="Trebuchet MS"/>
              </a:rPr>
              <a:t>(</a:t>
            </a:r>
            <a:r>
              <a:rPr sz="1100" i="1" spc="-60" dirty="0">
                <a:latin typeface="Cambria"/>
                <a:cs typeface="Cambria"/>
              </a:rPr>
              <a:t>c</a:t>
            </a:r>
            <a:r>
              <a:rPr sz="1200" spc="-89" baseline="27777" dirty="0">
                <a:latin typeface="Lucida Sans Unicode"/>
                <a:cs typeface="Lucida Sans Unicode"/>
              </a:rPr>
              <a:t>∗</a:t>
            </a:r>
            <a:r>
              <a:rPr sz="1100" spc="-60" dirty="0">
                <a:latin typeface="Verdana"/>
                <a:cs typeface="Verdana"/>
              </a:rPr>
              <a:t>(</a:t>
            </a:r>
            <a:r>
              <a:rPr sz="1100" i="1" spc="-60" dirty="0">
                <a:latin typeface="Cambria"/>
                <a:cs typeface="Cambria"/>
              </a:rPr>
              <a:t>w</a:t>
            </a:r>
            <a:r>
              <a:rPr sz="1200" i="1" spc="-89" baseline="-10416" dirty="0">
                <a:latin typeface="Cambria"/>
                <a:cs typeface="Cambria"/>
              </a:rPr>
              <a:t>n</a:t>
            </a:r>
            <a:r>
              <a:rPr sz="1200" spc="-89" baseline="-10416" dirty="0">
                <a:latin typeface="Lucida Sans Unicode"/>
                <a:cs typeface="Lucida Sans Unicode"/>
              </a:rPr>
              <a:t>−</a:t>
            </a:r>
            <a:r>
              <a:rPr sz="1200" spc="-89" baseline="-10416" dirty="0">
                <a:latin typeface="Cambria"/>
                <a:cs typeface="Cambria"/>
              </a:rPr>
              <a:t>1</a:t>
            </a:r>
            <a:r>
              <a:rPr sz="1100" i="1" spc="-60" dirty="0">
                <a:latin typeface="Cambria"/>
                <a:cs typeface="Cambria"/>
              </a:rPr>
              <a:t>w</a:t>
            </a:r>
            <a:r>
              <a:rPr sz="1200" i="1" spc="-89" baseline="-10416" dirty="0">
                <a:latin typeface="Cambria"/>
                <a:cs typeface="Cambria"/>
              </a:rPr>
              <a:t>n</a:t>
            </a:r>
            <a:r>
              <a:rPr sz="1100" spc="-60" dirty="0">
                <a:latin typeface="Verdana"/>
                <a:cs typeface="Verdana"/>
              </a:rPr>
              <a:t>)</a:t>
            </a:r>
            <a:r>
              <a:rPr sz="950" spc="-60" dirty="0">
                <a:latin typeface="Trebuchet MS"/>
                <a:cs typeface="Trebuchet MS"/>
              </a:rPr>
              <a:t>)</a:t>
            </a:r>
            <a:endParaRPr sz="950">
              <a:latin typeface="Trebuchet MS"/>
              <a:cs typeface="Trebuchet MS"/>
            </a:endParaRPr>
          </a:p>
          <a:p>
            <a:pPr marL="1485900" marR="43180" indent="-103505">
              <a:lnSpc>
                <a:spcPct val="112599"/>
              </a:lnSpc>
              <a:spcBef>
                <a:spcPts val="800"/>
              </a:spcBef>
              <a:tabLst>
                <a:tab pos="2298065" algn="l"/>
              </a:tabLst>
            </a:pPr>
            <a:r>
              <a:rPr sz="1100" i="1" dirty="0">
                <a:latin typeface="Cambria"/>
                <a:cs typeface="Cambria"/>
              </a:rPr>
              <a:t>c</a:t>
            </a:r>
            <a:r>
              <a:rPr sz="1200" spc="-292" baseline="27777" dirty="0">
                <a:latin typeface="Lucida Sans Unicode"/>
                <a:cs typeface="Lucida Sans Unicode"/>
              </a:rPr>
              <a:t>∗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-44" baseline="-10416" dirty="0">
                <a:latin typeface="Cambria"/>
                <a:cs typeface="Cambria"/>
              </a:rPr>
              <a:t>n</a:t>
            </a:r>
            <a:r>
              <a:rPr sz="1200" spc="-217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22" baseline="-10416" dirty="0">
                <a:latin typeface="Cambria"/>
                <a:cs typeface="Cambria"/>
              </a:rPr>
              <a:t>n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650" spc="-82" baseline="-37878" dirty="0">
                <a:latin typeface="Verdana"/>
                <a:cs typeface="Verdana"/>
              </a:rPr>
              <a:t>=</a:t>
            </a:r>
            <a:r>
              <a:rPr sz="1650" spc="-37" baseline="-37878" dirty="0">
                <a:latin typeface="Verdana"/>
                <a:cs typeface="Verdana"/>
              </a:rPr>
              <a:t> </a:t>
            </a: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200" i="1" u="sng" spc="-44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n</a:t>
            </a:r>
            <a:r>
              <a:rPr sz="1200" u="sng" spc="-225" baseline="-10416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1200" u="sng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200" i="1" u="sng" spc="22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n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r>
              <a:rPr sz="1100" u="sng" spc="-2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+</a:t>
            </a:r>
            <a:r>
              <a:rPr sz="1100" u="sng" spc="-2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u="sng" spc="-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 </a:t>
            </a:r>
            <a:r>
              <a:rPr sz="1100" spc="-30" dirty="0">
                <a:latin typeface="Cambria"/>
                <a:cs typeface="Cambria"/>
              </a:rPr>
              <a:t> 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-44" baseline="-10416" dirty="0">
                <a:latin typeface="Cambria"/>
                <a:cs typeface="Cambria"/>
              </a:rPr>
              <a:t>n</a:t>
            </a:r>
            <a:r>
              <a:rPr sz="1200" spc="-217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dirty="0">
                <a:latin typeface="Verdana"/>
                <a:cs typeface="Verdana"/>
              </a:rPr>
              <a:t>	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-44" baseline="-10416" dirty="0">
                <a:latin typeface="Cambria"/>
                <a:cs typeface="Cambria"/>
              </a:rPr>
              <a:t>n</a:t>
            </a:r>
            <a:r>
              <a:rPr sz="1200" spc="-217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23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+</a:t>
            </a:r>
            <a:r>
              <a:rPr sz="1100" spc="-235" dirty="0">
                <a:latin typeface="Verdana"/>
                <a:cs typeface="Verdana"/>
              </a:rPr>
              <a:t> </a:t>
            </a:r>
            <a:r>
              <a:rPr sz="1100" i="1" spc="30" dirty="0">
                <a:latin typeface="Cambria"/>
                <a:cs typeface="Cambria"/>
              </a:rPr>
              <a:t>V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Evaluation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of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Language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Models,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Basic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14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33108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Comparing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bigrams:</a:t>
            </a:r>
            <a:r>
              <a:rPr sz="1400" i="1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Restaurant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corpus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496" y="769785"/>
            <a:ext cx="2734970" cy="9628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3429" y="1916328"/>
            <a:ext cx="2855671" cy="9436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Evaluation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of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Language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Models,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Basic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5406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More</a:t>
            </a:r>
            <a:r>
              <a:rPr spc="45" dirty="0"/>
              <a:t> </a:t>
            </a:r>
            <a:r>
              <a:rPr spc="-15" dirty="0"/>
              <a:t>general</a:t>
            </a:r>
            <a:r>
              <a:rPr spc="45" dirty="0"/>
              <a:t> </a:t>
            </a:r>
            <a:r>
              <a:rPr spc="-10" dirty="0"/>
              <a:t>formulations:</a:t>
            </a:r>
            <a:r>
              <a:rPr spc="130" dirty="0"/>
              <a:t> </a:t>
            </a:r>
            <a:r>
              <a:rPr spc="-5" dirty="0"/>
              <a:t>Add-k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7759" y="805548"/>
            <a:ext cx="110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2417" y="863650"/>
            <a:ext cx="3149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latin typeface="Cambria"/>
                <a:cs typeface="Cambria"/>
              </a:rPr>
              <a:t>Add</a:t>
            </a:r>
            <a:r>
              <a:rPr sz="800" i="1" spc="380" dirty="0">
                <a:latin typeface="Cambria"/>
                <a:cs typeface="Cambria"/>
              </a:rPr>
              <a:t> </a:t>
            </a:r>
            <a:r>
              <a:rPr sz="800" i="1" spc="-45" dirty="0">
                <a:latin typeface="Cambria"/>
                <a:cs typeface="Cambria"/>
              </a:rPr>
              <a:t>k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8216" y="863650"/>
            <a:ext cx="6261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0195" algn="l"/>
                <a:tab pos="455295" algn="l"/>
              </a:tabLst>
            </a:pPr>
            <a:r>
              <a:rPr sz="800" spc="-185" dirty="0">
                <a:latin typeface="Lucida Sans Unicode"/>
                <a:cs typeface="Lucida Sans Unicode"/>
              </a:rPr>
              <a:t>—	</a:t>
            </a:r>
            <a:r>
              <a:rPr sz="800" i="1" dirty="0">
                <a:latin typeface="Cambria"/>
                <a:cs typeface="Cambria"/>
              </a:rPr>
              <a:t>i	</a:t>
            </a:r>
            <a:r>
              <a:rPr sz="800" i="1" spc="-65" dirty="0">
                <a:latin typeface="Cambria"/>
                <a:cs typeface="Cambria"/>
              </a:rPr>
              <a:t>i</a:t>
            </a:r>
            <a:r>
              <a:rPr sz="800" spc="-65" dirty="0">
                <a:latin typeface="Lucida Sans Unicode"/>
                <a:cs typeface="Lucida Sans Unicode"/>
              </a:rPr>
              <a:t>−</a:t>
            </a:r>
            <a:r>
              <a:rPr sz="800" spc="-65" dirty="0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9851" y="805548"/>
            <a:ext cx="6934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87680" algn="l"/>
              </a:tabLst>
            </a:pP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	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3502" y="711758"/>
            <a:ext cx="4508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3540" algn="l"/>
              </a:tabLst>
            </a:pPr>
            <a:r>
              <a:rPr sz="1100" i="1" u="sng" spc="-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1100" i="1" u="sng" spc="-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i="1" spc="-50" dirty="0">
                <a:latin typeface="Cambria"/>
                <a:cs typeface="Cambria"/>
              </a:rPr>
              <a:t>	</a:t>
            </a:r>
            <a:r>
              <a:rPr sz="1100" i="1" u="sng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,</a:t>
            </a:r>
            <a:r>
              <a:rPr sz="1100" i="1" u="sng" spc="-2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1300" y="769861"/>
            <a:ext cx="3702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1945" algn="l"/>
              </a:tabLst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800" u="sng" spc="-14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800" u="sng" spc="-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800" spc="-45" dirty="0">
                <a:latin typeface="Cambria"/>
                <a:cs typeface="Cambria"/>
              </a:rPr>
              <a:t>	</a:t>
            </a:r>
            <a:r>
              <a:rPr sz="800" i="1" u="sng" spc="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48787" y="711758"/>
            <a:ext cx="4140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r>
              <a:rPr sz="1100" u="sng" spc="-2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+</a:t>
            </a:r>
            <a:r>
              <a:rPr sz="1100" u="sng" spc="-2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i="1" u="sng" spc="-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k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41943" y="900595"/>
            <a:ext cx="7943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217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23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+</a:t>
            </a:r>
            <a:r>
              <a:rPr sz="1100" spc="-235" dirty="0">
                <a:latin typeface="Verdana"/>
                <a:cs typeface="Verdana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kV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6132" y="1195730"/>
            <a:ext cx="11366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217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23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+</a:t>
            </a:r>
            <a:r>
              <a:rPr sz="1100" spc="-235" dirty="0">
                <a:latin typeface="Verdana"/>
                <a:cs typeface="Verdana"/>
              </a:rPr>
              <a:t> </a:t>
            </a:r>
            <a:r>
              <a:rPr sz="1100" i="1" spc="-95" dirty="0">
                <a:latin typeface="Cambria"/>
                <a:cs typeface="Cambria"/>
              </a:rPr>
              <a:t>m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spc="-195" dirty="0">
                <a:latin typeface="Verdana"/>
                <a:cs typeface="Verdana"/>
              </a:rPr>
              <a:t> </a:t>
            </a:r>
            <a:r>
              <a:rPr sz="1200" u="sng" spc="-67" baseline="312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1200" spc="22" baseline="31250" dirty="0">
                <a:latin typeface="Cambria"/>
                <a:cs typeface="Cambria"/>
              </a:rPr>
              <a:t> </a:t>
            </a:r>
            <a:r>
              <a:rPr sz="1100" spc="-8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14232" y="1415376"/>
            <a:ext cx="1060450" cy="0"/>
          </a:xfrm>
          <a:custGeom>
            <a:avLst/>
            <a:gdLst/>
            <a:ahLst/>
            <a:cxnLst/>
            <a:rect l="l" t="t" r="r" b="b"/>
            <a:pathLst>
              <a:path w="1060450">
                <a:moveTo>
                  <a:pt x="0" y="0"/>
                </a:moveTo>
                <a:lnTo>
                  <a:pt x="106008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57640" y="1280845"/>
            <a:ext cx="878205" cy="304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0480" algn="r">
              <a:lnSpc>
                <a:spcPts val="919"/>
              </a:lnSpc>
              <a:spcBef>
                <a:spcPts val="95"/>
              </a:spcBef>
            </a:pPr>
            <a:r>
              <a:rPr sz="800" i="1" spc="25" dirty="0">
                <a:latin typeface="Cambria"/>
                <a:cs typeface="Cambria"/>
              </a:rPr>
              <a:t>V</a:t>
            </a:r>
            <a:endParaRPr sz="800">
              <a:latin typeface="Cambria"/>
              <a:cs typeface="Cambria"/>
            </a:endParaRPr>
          </a:p>
          <a:p>
            <a:pPr marL="50800">
              <a:lnSpc>
                <a:spcPts val="1280"/>
              </a:lnSpc>
            </a:pP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217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23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+</a:t>
            </a:r>
            <a:r>
              <a:rPr sz="1100" spc="-235" dirty="0">
                <a:latin typeface="Verdana"/>
                <a:cs typeface="Verdana"/>
              </a:rPr>
              <a:t> </a:t>
            </a:r>
            <a:r>
              <a:rPr sz="1100" i="1" spc="-95" dirty="0">
                <a:latin typeface="Cambria"/>
                <a:cs typeface="Cambria"/>
              </a:rPr>
              <a:t>m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444" y="1319555"/>
            <a:ext cx="2205990" cy="481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17600">
              <a:lnSpc>
                <a:spcPct val="100000"/>
              </a:lnSpc>
              <a:spcBef>
                <a:spcPts val="90"/>
              </a:spcBef>
            </a:pPr>
            <a:r>
              <a:rPr sz="1650" i="1" spc="82" baseline="7575" dirty="0">
                <a:latin typeface="Cambria"/>
                <a:cs typeface="Cambria"/>
              </a:rPr>
              <a:t>P</a:t>
            </a:r>
            <a:r>
              <a:rPr sz="800" i="1" spc="-10" dirty="0">
                <a:latin typeface="Cambria"/>
                <a:cs typeface="Cambria"/>
              </a:rPr>
              <a:t>Ad</a:t>
            </a:r>
            <a:r>
              <a:rPr sz="800" i="1" spc="10" dirty="0">
                <a:latin typeface="Cambria"/>
                <a:cs typeface="Cambria"/>
              </a:rPr>
              <a:t>d</a:t>
            </a:r>
            <a:r>
              <a:rPr sz="800" spc="-145" dirty="0">
                <a:latin typeface="Lucida Sans Unicode"/>
                <a:cs typeface="Lucida Sans Unicode"/>
              </a:rPr>
              <a:t>−</a:t>
            </a:r>
            <a:r>
              <a:rPr sz="800" i="1" spc="15" dirty="0">
                <a:latin typeface="Cambria"/>
                <a:cs typeface="Cambria"/>
              </a:rPr>
              <a:t>k</a:t>
            </a:r>
            <a:r>
              <a:rPr sz="1650" spc="-120" baseline="7575" dirty="0">
                <a:latin typeface="Verdana"/>
                <a:cs typeface="Verdana"/>
              </a:rPr>
              <a:t>(</a:t>
            </a:r>
            <a:r>
              <a:rPr sz="1650" i="1" spc="-112" baseline="7575" dirty="0">
                <a:latin typeface="Cambria"/>
                <a:cs typeface="Cambria"/>
              </a:rPr>
              <a:t>w</a:t>
            </a:r>
            <a:r>
              <a:rPr sz="800" i="1" spc="45" dirty="0">
                <a:latin typeface="Cambria"/>
                <a:cs typeface="Cambria"/>
              </a:rPr>
              <a:t>i</a:t>
            </a:r>
            <a:r>
              <a:rPr sz="1650" spc="-172" baseline="7575" dirty="0">
                <a:latin typeface="Lucida Sans Unicode"/>
                <a:cs typeface="Lucida Sans Unicode"/>
              </a:rPr>
              <a:t>|</a:t>
            </a:r>
            <a:r>
              <a:rPr sz="1650" i="1" spc="-112" baseline="7575" dirty="0">
                <a:latin typeface="Cambria"/>
                <a:cs typeface="Cambria"/>
              </a:rPr>
              <a:t>w</a:t>
            </a:r>
            <a:r>
              <a:rPr sz="800" i="1" dirty="0">
                <a:latin typeface="Cambria"/>
                <a:cs typeface="Cambria"/>
              </a:rPr>
              <a:t>i</a:t>
            </a:r>
            <a:r>
              <a:rPr sz="800" spc="-145" dirty="0">
                <a:latin typeface="Lucida Sans Unicode"/>
                <a:cs typeface="Lucida Sans Unicode"/>
              </a:rPr>
              <a:t>−</a:t>
            </a:r>
            <a:r>
              <a:rPr sz="800" dirty="0">
                <a:latin typeface="Cambria"/>
                <a:cs typeface="Cambria"/>
              </a:rPr>
              <a:t>1</a:t>
            </a:r>
            <a:r>
              <a:rPr sz="1650" spc="-120" baseline="7575" dirty="0">
                <a:latin typeface="Verdana"/>
                <a:cs typeface="Verdana"/>
              </a:rPr>
              <a:t>)</a:t>
            </a:r>
            <a:r>
              <a:rPr sz="1650" spc="-217" baseline="7575" dirty="0">
                <a:latin typeface="Verdana"/>
                <a:cs typeface="Verdana"/>
              </a:rPr>
              <a:t> </a:t>
            </a:r>
            <a:r>
              <a:rPr sz="1650" spc="-82" baseline="7575" dirty="0">
                <a:latin typeface="Verdana"/>
                <a:cs typeface="Verdana"/>
              </a:rPr>
              <a:t>=</a:t>
            </a:r>
            <a:endParaRPr sz="1650" baseline="7575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135"/>
              </a:spcBef>
            </a:pPr>
            <a:r>
              <a:rPr sz="950" spc="20" dirty="0">
                <a:latin typeface="Trebuchet MS"/>
                <a:cs typeface="Trebuchet MS"/>
              </a:rPr>
              <a:t>Unigram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prior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smoothing: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2766" y="1989455"/>
            <a:ext cx="9213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88975" algn="l"/>
              </a:tabLst>
            </a:pPr>
            <a:r>
              <a:rPr sz="1100" i="1" spc="55" dirty="0">
                <a:latin typeface="Cambria"/>
                <a:cs typeface="Cambria"/>
              </a:rPr>
              <a:t>P	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7412" y="2047570"/>
            <a:ext cx="10864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0570" algn="l"/>
                <a:tab pos="915669" algn="l"/>
              </a:tabLst>
            </a:pPr>
            <a:r>
              <a:rPr sz="800" i="1" spc="-10" dirty="0">
                <a:latin typeface="Cambria"/>
                <a:cs typeface="Cambria"/>
              </a:rPr>
              <a:t>UnigramPrior	</a:t>
            </a:r>
            <a:r>
              <a:rPr sz="800" i="1" dirty="0">
                <a:latin typeface="Cambria"/>
                <a:cs typeface="Cambria"/>
              </a:rPr>
              <a:t>i	</a:t>
            </a:r>
            <a:r>
              <a:rPr sz="800" i="1" spc="-65" dirty="0">
                <a:latin typeface="Cambria"/>
                <a:cs typeface="Cambria"/>
              </a:rPr>
              <a:t>i</a:t>
            </a:r>
            <a:r>
              <a:rPr sz="800" spc="-65" dirty="0">
                <a:latin typeface="Lucida Sans Unicode"/>
                <a:cs typeface="Lucida Sans Unicode"/>
              </a:rPr>
              <a:t>−</a:t>
            </a:r>
            <a:r>
              <a:rPr sz="800" spc="-65" dirty="0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98523" y="1989455"/>
            <a:ext cx="474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8605" algn="l"/>
              </a:tabLst>
            </a:pPr>
            <a:r>
              <a:rPr sz="1100" i="1" spc="-75" dirty="0">
                <a:latin typeface="Cambria"/>
                <a:cs typeface="Cambria"/>
              </a:rPr>
              <a:t>w	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14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=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93048" y="1895665"/>
            <a:ext cx="2336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00858" y="1953768"/>
            <a:ext cx="3702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1945" algn="l"/>
              </a:tabLst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800" u="sng" spc="-14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800" u="sng" spc="-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800" spc="-45" dirty="0">
                <a:latin typeface="Cambria"/>
                <a:cs typeface="Cambria"/>
              </a:rPr>
              <a:t>	</a:t>
            </a:r>
            <a:r>
              <a:rPr sz="800" i="1" u="sng" spc="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76307" y="1953768"/>
            <a:ext cx="603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64574" y="1895665"/>
            <a:ext cx="825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u="sng" spc="-10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,</a:t>
            </a:r>
            <a:r>
              <a:rPr sz="1100" i="1" u="sng" spc="-2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r>
              <a:rPr sz="1100" u="sng" spc="-2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+</a:t>
            </a:r>
            <a:r>
              <a:rPr sz="1100" u="sng" spc="-2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i="1" u="sng" spc="-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mP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17609" y="2084501"/>
            <a:ext cx="748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-80" dirty="0">
                <a:latin typeface="Verdana"/>
                <a:cs typeface="Verdan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217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-80" dirty="0">
                <a:latin typeface="Verdana"/>
                <a:cs typeface="Verdana"/>
              </a:rPr>
              <a:t>)</a:t>
            </a:r>
            <a:r>
              <a:rPr sz="1100" spc="-235" dirty="0">
                <a:latin typeface="Verdana"/>
                <a:cs typeface="Verdana"/>
              </a:rPr>
              <a:t> </a:t>
            </a:r>
            <a:r>
              <a:rPr sz="1100" spc="-55" dirty="0">
                <a:latin typeface="Verdana"/>
                <a:cs typeface="Verdana"/>
              </a:rPr>
              <a:t>+</a:t>
            </a:r>
            <a:r>
              <a:rPr sz="1100" spc="-235" dirty="0">
                <a:latin typeface="Verdana"/>
                <a:cs typeface="Verdana"/>
              </a:rPr>
              <a:t> </a:t>
            </a:r>
            <a:r>
              <a:rPr sz="1100" i="1" spc="-95" dirty="0">
                <a:latin typeface="Cambria"/>
                <a:cs typeface="Cambria"/>
              </a:rPr>
              <a:t>m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7743" y="2553220"/>
            <a:ext cx="4483735" cy="455930"/>
            <a:chOff x="87743" y="2553220"/>
            <a:chExt cx="4483735" cy="455930"/>
          </a:xfrm>
        </p:grpSpPr>
        <p:sp>
          <p:nvSpPr>
            <p:cNvPr id="24" name="object 24"/>
            <p:cNvSpPr/>
            <p:nvPr/>
          </p:nvSpPr>
          <p:spPr>
            <a:xfrm>
              <a:off x="87743" y="2553220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5673"/>
                  </a:lnTo>
                  <a:lnTo>
                    <a:pt x="4432566" y="185673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726245"/>
              <a:ext cx="4432566" cy="5060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907411"/>
              <a:ext cx="101599" cy="1016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894711"/>
              <a:ext cx="4381715" cy="114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2597454"/>
              <a:ext cx="50749" cy="30995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7743" y="2770517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09" y="2635554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4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0309" y="26228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0309" y="26101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0309" y="25974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25844" y="2478573"/>
            <a:ext cx="1853564" cy="44704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1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good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value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65" dirty="0">
                <a:solidFill>
                  <a:srgbClr val="FF0000"/>
                </a:solidFill>
                <a:latin typeface="Cambria"/>
                <a:cs typeface="Cambria"/>
              </a:rPr>
              <a:t>k</a:t>
            </a:r>
            <a:r>
              <a:rPr sz="1100" i="1" spc="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FF0000"/>
                </a:solidFill>
                <a:latin typeface="Cambria"/>
                <a:cs typeface="Cambria"/>
              </a:rPr>
              <a:t>or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FF0000"/>
                </a:solidFill>
                <a:latin typeface="Cambria"/>
                <a:cs typeface="Cambria"/>
              </a:rPr>
              <a:t>m?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spc="70" dirty="0">
                <a:latin typeface="Trebuchet MS"/>
                <a:cs typeface="Trebuchet MS"/>
              </a:rPr>
              <a:t>Can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optimized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held-out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set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6" name="object 3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528660" y="3339672"/>
            <a:ext cx="155130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Evaluation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of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Language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Models,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Basic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Smoothing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6219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Computing</a:t>
            </a:r>
            <a:r>
              <a:rPr spc="35" dirty="0"/>
              <a:t> </a:t>
            </a:r>
            <a:r>
              <a:rPr spc="-15" dirty="0"/>
              <a:t>Minimum</a:t>
            </a:r>
            <a:r>
              <a:rPr spc="35" dirty="0"/>
              <a:t> </a:t>
            </a:r>
            <a:r>
              <a:rPr spc="-5" dirty="0"/>
              <a:t>Edit</a:t>
            </a:r>
            <a:r>
              <a:rPr spc="35" dirty="0"/>
              <a:t> </a:t>
            </a:r>
            <a:r>
              <a:rPr spc="5" dirty="0"/>
              <a:t>Distance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69263"/>
            <a:ext cx="4483735" cy="1349375"/>
            <a:chOff x="87743" y="1069263"/>
            <a:chExt cx="4483735" cy="1349375"/>
          </a:xfrm>
        </p:grpSpPr>
        <p:sp>
          <p:nvSpPr>
            <p:cNvPr id="4" name="object 4"/>
            <p:cNvSpPr/>
            <p:nvPr/>
          </p:nvSpPr>
          <p:spPr>
            <a:xfrm>
              <a:off x="87743" y="1069263"/>
              <a:ext cx="4432935" cy="180975"/>
            </a:xfrm>
            <a:custGeom>
              <a:avLst/>
              <a:gdLst/>
              <a:ahLst/>
              <a:cxnLst/>
              <a:rect l="l" t="t" r="r" b="b"/>
              <a:pathLst>
                <a:path w="4432935" h="18097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0962"/>
                  </a:lnTo>
                  <a:lnTo>
                    <a:pt x="4432566" y="18096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3757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316950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304250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13510"/>
              <a:ext cx="50749" cy="12034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281849"/>
              <a:ext cx="4432935" cy="1086485"/>
            </a:xfrm>
            <a:custGeom>
              <a:avLst/>
              <a:gdLst/>
              <a:ahLst/>
              <a:cxnLst/>
              <a:rect l="l" t="t" r="r" b="b"/>
              <a:pathLst>
                <a:path w="4432935" h="1086485">
                  <a:moveTo>
                    <a:pt x="4432566" y="0"/>
                  </a:moveTo>
                  <a:lnTo>
                    <a:pt x="0" y="0"/>
                  </a:lnTo>
                  <a:lnTo>
                    <a:pt x="0" y="1035100"/>
                  </a:lnTo>
                  <a:lnTo>
                    <a:pt x="4008" y="1054825"/>
                  </a:lnTo>
                  <a:lnTo>
                    <a:pt x="14922" y="1070978"/>
                  </a:lnTo>
                  <a:lnTo>
                    <a:pt x="31075" y="1081892"/>
                  </a:lnTo>
                  <a:lnTo>
                    <a:pt x="50800" y="1085900"/>
                  </a:lnTo>
                  <a:lnTo>
                    <a:pt x="4381766" y="1085900"/>
                  </a:lnTo>
                  <a:lnTo>
                    <a:pt x="4401491" y="1081892"/>
                  </a:lnTo>
                  <a:lnTo>
                    <a:pt x="4417644" y="1070978"/>
                  </a:lnTo>
                  <a:lnTo>
                    <a:pt x="4428558" y="1054825"/>
                  </a:lnTo>
                  <a:lnTo>
                    <a:pt x="4432566" y="103510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151585"/>
              <a:ext cx="0" cy="1184910"/>
            </a:xfrm>
            <a:custGeom>
              <a:avLst/>
              <a:gdLst/>
              <a:ahLst/>
              <a:cxnLst/>
              <a:rect l="l" t="t" r="r" b="b"/>
              <a:pathLst>
                <a:path h="1184910">
                  <a:moveTo>
                    <a:pt x="0" y="118441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388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261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11349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43787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553819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743608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13144" y="997125"/>
            <a:ext cx="4084954" cy="133286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70"/>
              </a:spcBef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Dynamic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Programming</a:t>
            </a:r>
            <a:endParaRPr sz="1100">
              <a:latin typeface="Cambria"/>
              <a:cs typeface="Cambria"/>
            </a:endParaRPr>
          </a:p>
          <a:p>
            <a:pPr marL="302260">
              <a:lnSpc>
                <a:spcPct val="100000"/>
              </a:lnSpc>
              <a:spcBef>
                <a:spcPts val="370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ta</a:t>
            </a:r>
            <a:r>
              <a:rPr sz="950" spc="-40" dirty="0">
                <a:latin typeface="Trebuchet MS"/>
                <a:cs typeface="Trebuchet MS"/>
              </a:rPr>
              <a:t>b</a:t>
            </a:r>
            <a:r>
              <a:rPr sz="950" spc="-10" dirty="0">
                <a:latin typeface="Trebuchet MS"/>
                <a:cs typeface="Trebuchet MS"/>
              </a:rPr>
              <a:t>ular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computation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75" dirty="0">
                <a:latin typeface="Cambria"/>
                <a:cs typeface="Cambria"/>
              </a:rPr>
              <a:t>D</a:t>
            </a:r>
            <a:r>
              <a:rPr sz="1100" spc="55" dirty="0">
                <a:latin typeface="Microsoft Sans Serif"/>
                <a:cs typeface="Microsoft Sans Serif"/>
              </a:rPr>
              <a:t>(</a:t>
            </a:r>
            <a:r>
              <a:rPr sz="1100" i="1" spc="-45" dirty="0">
                <a:latin typeface="Cambria"/>
                <a:cs typeface="Cambria"/>
              </a:rPr>
              <a:t>n</a:t>
            </a:r>
            <a:r>
              <a:rPr sz="1100" i="1" spc="-105" dirty="0">
                <a:latin typeface="Trebuchet MS"/>
                <a:cs typeface="Trebuchet MS"/>
              </a:rPr>
              <a:t>,</a:t>
            </a:r>
            <a:r>
              <a:rPr sz="1100" i="1" spc="-215" dirty="0">
                <a:latin typeface="Trebuchet MS"/>
                <a:cs typeface="Trebuchet MS"/>
              </a:rPr>
              <a:t> </a:t>
            </a:r>
            <a:r>
              <a:rPr sz="1100" i="1" spc="-95" dirty="0">
                <a:latin typeface="Cambria"/>
                <a:cs typeface="Cambria"/>
              </a:rPr>
              <a:t>m</a:t>
            </a:r>
            <a:r>
              <a:rPr sz="1100" spc="55" dirty="0">
                <a:latin typeface="Microsoft Sans Serif"/>
                <a:cs typeface="Microsoft Sans Serif"/>
              </a:rPr>
              <a:t>)</a:t>
            </a:r>
            <a:endParaRPr sz="1100">
              <a:latin typeface="Microsoft Sans Serif"/>
              <a:cs typeface="Microsoft Sans Serif"/>
            </a:endParaRPr>
          </a:p>
          <a:p>
            <a:pPr marL="302260" marR="642620">
              <a:lnSpc>
                <a:spcPct val="131100"/>
              </a:lnSpc>
              <a:spcBef>
                <a:spcPts val="125"/>
              </a:spcBef>
            </a:pPr>
            <a:r>
              <a:rPr sz="950" spc="30" dirty="0">
                <a:latin typeface="Trebuchet MS"/>
                <a:cs typeface="Trebuchet MS"/>
              </a:rPr>
              <a:t>Solving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problems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combining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solutions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subproblems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Bottom-up</a:t>
            </a:r>
            <a:endParaRPr sz="950">
              <a:latin typeface="Trebuchet MS"/>
              <a:cs typeface="Trebuchet MS"/>
            </a:endParaRPr>
          </a:p>
          <a:p>
            <a:pPr marL="441959">
              <a:lnSpc>
                <a:spcPts val="1200"/>
              </a:lnSpc>
              <a:spcBef>
                <a:spcPts val="204"/>
              </a:spcBef>
            </a:pPr>
            <a:r>
              <a:rPr sz="900" spc="502" baseline="13888" dirty="0">
                <a:solidFill>
                  <a:srgbClr val="D6D6EF"/>
                </a:solidFill>
                <a:latin typeface="Lucida Sans Unicode"/>
                <a:cs typeface="Lucida Sans Unicode"/>
              </a:rPr>
              <a:t>)  </a:t>
            </a:r>
            <a:r>
              <a:rPr sz="900" spc="-37" baseline="13888" dirty="0">
                <a:solidFill>
                  <a:srgbClr val="D6D6EF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latin typeface="Trebuchet MS"/>
                <a:cs typeface="Trebuchet MS"/>
              </a:rPr>
              <a:t>Compute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i="1" spc="70" dirty="0">
                <a:latin typeface="Cambria"/>
                <a:cs typeface="Cambria"/>
              </a:rPr>
              <a:t>D</a:t>
            </a:r>
            <a:r>
              <a:rPr sz="1000" spc="50" dirty="0">
                <a:latin typeface="Microsoft Sans Serif"/>
                <a:cs typeface="Microsoft Sans Serif"/>
              </a:rPr>
              <a:t>(</a:t>
            </a:r>
            <a:r>
              <a:rPr sz="1000" i="1" spc="5" dirty="0">
                <a:latin typeface="Cambria"/>
                <a:cs typeface="Cambria"/>
              </a:rPr>
              <a:t>i</a:t>
            </a:r>
            <a:r>
              <a:rPr sz="1000" i="1" spc="-95" dirty="0">
                <a:latin typeface="Trebuchet MS"/>
                <a:cs typeface="Trebuchet MS"/>
              </a:rPr>
              <a:t>,</a:t>
            </a:r>
            <a:r>
              <a:rPr sz="1000" i="1" spc="-195" dirty="0">
                <a:latin typeface="Trebuchet MS"/>
                <a:cs typeface="Trebuchet MS"/>
              </a:rPr>
              <a:t> </a:t>
            </a:r>
            <a:r>
              <a:rPr sz="1000" i="1" spc="10" dirty="0">
                <a:latin typeface="Cambria"/>
                <a:cs typeface="Cambria"/>
              </a:rPr>
              <a:t>j</a:t>
            </a:r>
            <a:r>
              <a:rPr sz="1000" spc="50" dirty="0">
                <a:latin typeface="Microsoft Sans Serif"/>
                <a:cs typeface="Microsoft Sans Serif"/>
              </a:rPr>
              <a:t>)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900" spc="-114" dirty="0">
                <a:latin typeface="Trebuchet MS"/>
                <a:cs typeface="Trebuchet MS"/>
              </a:rPr>
              <a:t>f</a:t>
            </a:r>
            <a:r>
              <a:rPr sz="900" spc="-20" dirty="0">
                <a:latin typeface="Trebuchet MS"/>
                <a:cs typeface="Trebuchet MS"/>
              </a:rPr>
              <a:t>or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small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i="1" spc="5" dirty="0">
                <a:latin typeface="Cambria"/>
                <a:cs typeface="Cambria"/>
              </a:rPr>
              <a:t>i</a:t>
            </a:r>
            <a:r>
              <a:rPr sz="1000" i="1" spc="-95" dirty="0">
                <a:latin typeface="Trebuchet MS"/>
                <a:cs typeface="Trebuchet MS"/>
              </a:rPr>
              <a:t>,</a:t>
            </a:r>
            <a:r>
              <a:rPr sz="1000" i="1" spc="-195" dirty="0">
                <a:latin typeface="Trebuchet MS"/>
                <a:cs typeface="Trebuchet MS"/>
              </a:rPr>
              <a:t> </a:t>
            </a:r>
            <a:r>
              <a:rPr sz="1000" i="1" spc="10" dirty="0">
                <a:latin typeface="Cambria"/>
                <a:cs typeface="Cambria"/>
              </a:rPr>
              <a:t>j</a:t>
            </a:r>
            <a:endParaRPr sz="1000">
              <a:latin typeface="Cambria"/>
              <a:cs typeface="Cambria"/>
            </a:endParaRPr>
          </a:p>
          <a:p>
            <a:pPr marL="441959">
              <a:lnSpc>
                <a:spcPts val="1195"/>
              </a:lnSpc>
            </a:pPr>
            <a:r>
              <a:rPr sz="900" spc="502" baseline="13888" dirty="0">
                <a:solidFill>
                  <a:srgbClr val="D6D6EF"/>
                </a:solidFill>
                <a:latin typeface="Lucida Sans Unicode"/>
                <a:cs typeface="Lucida Sans Unicode"/>
              </a:rPr>
              <a:t>)</a:t>
            </a:r>
            <a:r>
              <a:rPr sz="900" spc="532" baseline="13888" dirty="0">
                <a:solidFill>
                  <a:srgbClr val="D6D6EF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latin typeface="Trebuchet MS"/>
                <a:cs typeface="Trebuchet MS"/>
              </a:rPr>
              <a:t>Compute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larger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i="1" spc="10" dirty="0">
                <a:latin typeface="Cambria"/>
                <a:cs typeface="Cambria"/>
              </a:rPr>
              <a:t>D</a:t>
            </a:r>
            <a:r>
              <a:rPr sz="1000" spc="10" dirty="0">
                <a:latin typeface="Microsoft Sans Serif"/>
                <a:cs typeface="Microsoft Sans Serif"/>
              </a:rPr>
              <a:t>(</a:t>
            </a:r>
            <a:r>
              <a:rPr sz="1000" i="1" spc="10" dirty="0">
                <a:latin typeface="Cambria"/>
                <a:cs typeface="Cambria"/>
              </a:rPr>
              <a:t>i</a:t>
            </a:r>
            <a:r>
              <a:rPr sz="1000" i="1" spc="10" dirty="0">
                <a:latin typeface="Trebuchet MS"/>
                <a:cs typeface="Trebuchet MS"/>
              </a:rPr>
              <a:t>,</a:t>
            </a:r>
            <a:r>
              <a:rPr sz="1000" i="1" spc="-195" dirty="0">
                <a:latin typeface="Trebuchet MS"/>
                <a:cs typeface="Trebuchet MS"/>
              </a:rPr>
              <a:t> </a:t>
            </a:r>
            <a:r>
              <a:rPr sz="1000" i="1" spc="30" dirty="0">
                <a:latin typeface="Cambria"/>
                <a:cs typeface="Cambria"/>
              </a:rPr>
              <a:t>j</a:t>
            </a:r>
            <a:r>
              <a:rPr sz="1000" spc="30" dirty="0">
                <a:latin typeface="Microsoft Sans Serif"/>
                <a:cs typeface="Microsoft Sans Serif"/>
              </a:rPr>
              <a:t>)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900" spc="2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previously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5" dirty="0">
                <a:latin typeface="Trebuchet MS"/>
                <a:cs typeface="Trebuchet MS"/>
              </a:rPr>
              <a:t>computed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smaller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values</a:t>
            </a:r>
            <a:endParaRPr sz="900">
              <a:latin typeface="Trebuchet MS"/>
              <a:cs typeface="Trebuchet MS"/>
            </a:endParaRPr>
          </a:p>
          <a:p>
            <a:pPr marL="441959">
              <a:lnSpc>
                <a:spcPts val="1200"/>
              </a:lnSpc>
            </a:pPr>
            <a:r>
              <a:rPr sz="900" spc="502" baseline="13888" dirty="0">
                <a:solidFill>
                  <a:srgbClr val="D6D6EF"/>
                </a:solidFill>
                <a:latin typeface="Lucida Sans Unicode"/>
                <a:cs typeface="Lucida Sans Unicode"/>
              </a:rPr>
              <a:t>)</a:t>
            </a:r>
            <a:r>
              <a:rPr sz="900" spc="532" baseline="13888" dirty="0">
                <a:solidFill>
                  <a:srgbClr val="D6D6EF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latin typeface="Trebuchet MS"/>
                <a:cs typeface="Trebuchet MS"/>
              </a:rPr>
              <a:t>Compute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i="1" spc="10" dirty="0">
                <a:latin typeface="Cambria"/>
                <a:cs typeface="Cambria"/>
              </a:rPr>
              <a:t>D</a:t>
            </a:r>
            <a:r>
              <a:rPr sz="1000" spc="10" dirty="0">
                <a:latin typeface="Microsoft Sans Serif"/>
                <a:cs typeface="Microsoft Sans Serif"/>
              </a:rPr>
              <a:t>(</a:t>
            </a:r>
            <a:r>
              <a:rPr sz="1000" i="1" spc="10" dirty="0">
                <a:latin typeface="Cambria"/>
                <a:cs typeface="Cambria"/>
              </a:rPr>
              <a:t>i</a:t>
            </a:r>
            <a:r>
              <a:rPr sz="1000" i="1" spc="10" dirty="0">
                <a:latin typeface="Trebuchet MS"/>
                <a:cs typeface="Trebuchet MS"/>
              </a:rPr>
              <a:t>,</a:t>
            </a:r>
            <a:r>
              <a:rPr sz="1000" i="1" spc="-195" dirty="0">
                <a:latin typeface="Trebuchet MS"/>
                <a:cs typeface="Trebuchet MS"/>
              </a:rPr>
              <a:t> </a:t>
            </a:r>
            <a:r>
              <a:rPr sz="1000" i="1" spc="30" dirty="0">
                <a:latin typeface="Cambria"/>
                <a:cs typeface="Cambria"/>
              </a:rPr>
              <a:t>j</a:t>
            </a:r>
            <a:r>
              <a:rPr sz="1000" spc="30" dirty="0">
                <a:latin typeface="Microsoft Sans Serif"/>
                <a:cs typeface="Microsoft Sans Serif"/>
              </a:rPr>
              <a:t>)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for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all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1000" i="1" spc="5" dirty="0">
                <a:latin typeface="Cambria"/>
                <a:cs typeface="Cambria"/>
              </a:rPr>
              <a:t>i</a:t>
            </a:r>
            <a:r>
              <a:rPr sz="1000" i="1" spc="25" dirty="0">
                <a:latin typeface="Cambria"/>
                <a:cs typeface="Cambria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and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i="1" spc="10" dirty="0">
                <a:latin typeface="Cambria"/>
                <a:cs typeface="Cambria"/>
              </a:rPr>
              <a:t>j</a:t>
            </a:r>
            <a:r>
              <a:rPr sz="1000" i="1" spc="25" dirty="0">
                <a:latin typeface="Cambria"/>
                <a:cs typeface="Cambria"/>
              </a:rPr>
              <a:t> </a:t>
            </a:r>
            <a:r>
              <a:rPr sz="900" spc="-75" dirty="0">
                <a:latin typeface="Trebuchet MS"/>
                <a:cs typeface="Trebuchet MS"/>
              </a:rPr>
              <a:t>till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you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get </a:t>
            </a:r>
            <a:r>
              <a:rPr sz="900" spc="-5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1000" i="1" spc="-5" dirty="0">
                <a:latin typeface="Cambria"/>
                <a:cs typeface="Cambria"/>
              </a:rPr>
              <a:t>D</a:t>
            </a:r>
            <a:r>
              <a:rPr sz="1000" spc="-5" dirty="0">
                <a:latin typeface="Microsoft Sans Serif"/>
                <a:cs typeface="Microsoft Sans Serif"/>
              </a:rPr>
              <a:t>(</a:t>
            </a:r>
            <a:r>
              <a:rPr sz="1000" i="1" spc="-5" dirty="0">
                <a:latin typeface="Cambria"/>
                <a:cs typeface="Cambria"/>
              </a:rPr>
              <a:t>n</a:t>
            </a:r>
            <a:r>
              <a:rPr sz="1000" i="1" spc="-5" dirty="0">
                <a:latin typeface="Trebuchet MS"/>
                <a:cs typeface="Trebuchet MS"/>
              </a:rPr>
              <a:t>,</a:t>
            </a:r>
            <a:r>
              <a:rPr sz="1000" i="1" spc="-195" dirty="0">
                <a:latin typeface="Trebuchet MS"/>
                <a:cs typeface="Trebuchet MS"/>
              </a:rPr>
              <a:t> </a:t>
            </a:r>
            <a:r>
              <a:rPr sz="1000" i="1" spc="-15" dirty="0">
                <a:latin typeface="Cambria"/>
                <a:cs typeface="Cambria"/>
              </a:rPr>
              <a:t>m</a:t>
            </a:r>
            <a:r>
              <a:rPr sz="1000" spc="-15" dirty="0">
                <a:latin typeface="Microsoft Sans Serif"/>
                <a:cs typeface="Microsoft Sans Serif"/>
              </a:rPr>
              <a:t>)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760054" y="3339672"/>
            <a:ext cx="108839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Spelling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Correction: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Edit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Distance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20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5477</Words>
  <Application>Microsoft Office PowerPoint</Application>
  <PresentationFormat>Custom</PresentationFormat>
  <Paragraphs>879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9" baseType="lpstr">
      <vt:lpstr>Calibri</vt:lpstr>
      <vt:lpstr>Cambria</vt:lpstr>
      <vt:lpstr>Courier New</vt:lpstr>
      <vt:lpstr>Lucida Sans Unicode</vt:lpstr>
      <vt:lpstr>Microsoft Sans Serif</vt:lpstr>
      <vt:lpstr>Tahoma</vt:lpstr>
      <vt:lpstr>Times New Roman</vt:lpstr>
      <vt:lpstr>Trebuchet MS</vt:lpstr>
      <vt:lpstr>Verdana</vt:lpstr>
      <vt:lpstr>Office Theme</vt:lpstr>
      <vt:lpstr>PowerPoint Presentation</vt:lpstr>
      <vt:lpstr>Spelling Correction</vt:lpstr>
      <vt:lpstr>Edit Distance</vt:lpstr>
      <vt:lpstr>PowerPoint Presentation</vt:lpstr>
      <vt:lpstr>Minimum Edit Distance</vt:lpstr>
      <vt:lpstr>How to find the Minimum Edit Distance?</vt:lpstr>
      <vt:lpstr>Minimum Edit as Search</vt:lpstr>
      <vt:lpstr>Defining Minimum Edit Distance Matrix</vt:lpstr>
      <vt:lpstr>Computing Minimum Edit Distance</vt:lpstr>
      <vt:lpstr>PowerPoint Presentation</vt:lpstr>
      <vt:lpstr>PowerPoint Presentation</vt:lpstr>
      <vt:lpstr>PowerPoint Presentation</vt:lpstr>
      <vt:lpstr>Computing Alignments</vt:lpstr>
      <vt:lpstr>PowerPoint Presentation</vt:lpstr>
      <vt:lpstr>PowerPoint Presentation</vt:lpstr>
      <vt:lpstr>PowerPoint Presentation</vt:lpstr>
      <vt:lpstr>PowerPoint Presentation</vt:lpstr>
      <vt:lpstr>The distance matrix</vt:lpstr>
      <vt:lpstr>PowerPoint Presentation</vt:lpstr>
      <vt:lpstr>Time  O(nm)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modify the algorithm with transpose?</vt:lpstr>
      <vt:lpstr>How to find dictionary entries with smallest edit distance?</vt:lpstr>
      <vt:lpstr>How to find dictionary entries with smallest edit distance?</vt:lpstr>
      <vt:lpstr>How to find dictionary entries with smallest edit distance?</vt:lpstr>
      <vt:lpstr>Spelling Correction</vt:lpstr>
      <vt:lpstr>Non-word spelling errors</vt:lpstr>
      <vt:lpstr>Real word spelling errors</vt:lpstr>
      <vt:lpstr>PowerPoint Presentation</vt:lpstr>
      <vt:lpstr>Noisy Channel</vt:lpstr>
      <vt:lpstr>Non-word spelling error: acress</vt:lpstr>
      <vt:lpstr>PowerPoint Presentation</vt:lpstr>
      <vt:lpstr>Candidate generation</vt:lpstr>
      <vt:lpstr>Computing error probability: confusion matrix</vt:lpstr>
      <vt:lpstr>PowerPoint Presentation</vt:lpstr>
      <vt:lpstr>PowerPoint Presentation</vt:lpstr>
      <vt:lpstr>PowerPoint Presentation</vt:lpstr>
      <vt:lpstr>Using a bigram language model</vt:lpstr>
      <vt:lpstr>PowerPoint Presentation</vt:lpstr>
      <vt:lpstr>Noisy channel for real-word spell correction</vt:lpstr>
      <vt:lpstr>PowerPoint Presentation</vt:lpstr>
      <vt:lpstr>Simplification: One error per sentence</vt:lpstr>
      <vt:lpstr>Getting the probability values</vt:lpstr>
      <vt:lpstr>Probability of no error</vt:lpstr>
      <vt:lpstr>PowerPoint Presentation</vt:lpstr>
      <vt:lpstr>PowerPoint Presentation</vt:lpstr>
      <vt:lpstr>PowerPoint Presentation</vt:lpstr>
      <vt:lpstr>Probablilistic Language Models: Applications</vt:lpstr>
      <vt:lpstr>Completion Prediction</vt:lpstr>
      <vt:lpstr>Probabilistic Language Modeling</vt:lpstr>
      <vt:lpstr>Computing P(W)</vt:lpstr>
      <vt:lpstr>The Chain Rule</vt:lpstr>
      <vt:lpstr>Probability of words in sentences</vt:lpstr>
      <vt:lpstr>Estimating These Probability Values</vt:lpstr>
      <vt:lpstr>Markov Assumption</vt:lpstr>
      <vt:lpstr>Markov Assumption</vt:lpstr>
      <vt:lpstr>N-Gram Models</vt:lpstr>
      <vt:lpstr>N-Gram Models</vt:lpstr>
      <vt:lpstr>Estimating N-grams probabilities</vt:lpstr>
      <vt:lpstr>An Example</vt:lpstr>
      <vt:lpstr>PowerPoint Presentation</vt:lpstr>
      <vt:lpstr>PowerPoint Presentation</vt:lpstr>
      <vt:lpstr>PowerPoint Presentation</vt:lpstr>
      <vt:lpstr>What knowledge does n-gram represent?</vt:lpstr>
      <vt:lpstr>Practical Issues</vt:lpstr>
      <vt:lpstr>PowerPoint Presentation</vt:lpstr>
      <vt:lpstr>Google N-grams</vt:lpstr>
      <vt:lpstr>Example from the 4-gram data</vt:lpstr>
      <vt:lpstr>PowerPoint Presentation</vt:lpstr>
      <vt:lpstr>PowerPoint Presentation</vt:lpstr>
      <vt:lpstr>Evaluating Language Model</vt:lpstr>
      <vt:lpstr>Extrinsic evaluation of N-grams models</vt:lpstr>
      <vt:lpstr>Intrinsic evaluation: Perplexity</vt:lpstr>
      <vt:lpstr>Perplexity</vt:lpstr>
      <vt:lpstr>Example: A Simple Scenario</vt:lpstr>
      <vt:lpstr>Lower perplexity = better model</vt:lpstr>
      <vt:lpstr>The Shannon Visualization Method</vt:lpstr>
      <vt:lpstr>PowerPoint Presentation</vt:lpstr>
      <vt:lpstr>PowerPoint Presentation</vt:lpstr>
      <vt:lpstr>Problems with simple MLE estimate: zeros</vt:lpstr>
      <vt:lpstr>PowerPoint Presentation</vt:lpstr>
      <vt:lpstr>Laplace Smoothing (Add-one estimation)</vt:lpstr>
      <vt:lpstr>PowerPoint Presentation</vt:lpstr>
      <vt:lpstr>PowerPoint Presentation</vt:lpstr>
      <vt:lpstr>More general formulations: Add-k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Goyal</dc:creator>
  <cp:lastModifiedBy>ASUS</cp:lastModifiedBy>
  <cp:revision>1</cp:revision>
  <dcterms:created xsi:type="dcterms:W3CDTF">2023-12-12T15:39:20Z</dcterms:created>
  <dcterms:modified xsi:type="dcterms:W3CDTF">2023-12-12T15:54:58Z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2017-01-02T00:00:00Z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2023-12-12T00:00:00Z</vt:filetime>
  </property>
</Properties>
</file>