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5" r:id="rId7"/>
    <p:sldId id="266" r:id="rId8"/>
    <p:sldId id="267" r:id="rId9"/>
    <p:sldId id="271" r:id="rId10"/>
    <p:sldId id="277" r:id="rId11"/>
    <p:sldId id="281" r:id="rId12"/>
    <p:sldId id="283" r:id="rId13"/>
    <p:sldId id="286" r:id="rId14"/>
    <p:sldId id="290" r:id="rId15"/>
    <p:sldId id="293" r:id="rId16"/>
    <p:sldId id="294" r:id="rId17"/>
    <p:sldId id="297" r:id="rId18"/>
    <p:sldId id="298" r:id="rId19"/>
    <p:sldId id="299" r:id="rId20"/>
    <p:sldId id="302" r:id="rId21"/>
    <p:sldId id="303" r:id="rId22"/>
    <p:sldId id="305" r:id="rId23"/>
    <p:sldId id="307" r:id="rId24"/>
    <p:sldId id="313" r:id="rId25"/>
    <p:sldId id="315" r:id="rId26"/>
    <p:sldId id="319" r:id="rId27"/>
    <p:sldId id="321" r:id="rId28"/>
    <p:sldId id="326" r:id="rId29"/>
    <p:sldId id="328" r:id="rId30"/>
    <p:sldId id="331" r:id="rId31"/>
    <p:sldId id="335" r:id="rId32"/>
    <p:sldId id="340" r:id="rId33"/>
    <p:sldId id="343" r:id="rId34"/>
    <p:sldId id="345" r:id="rId35"/>
    <p:sldId id="351" r:id="rId36"/>
    <p:sldId id="355" r:id="rId37"/>
    <p:sldId id="358" r:id="rId38"/>
    <p:sldId id="359" r:id="rId39"/>
    <p:sldId id="363" r:id="rId40"/>
    <p:sldId id="364" r:id="rId41"/>
    <p:sldId id="366" r:id="rId42"/>
    <p:sldId id="368" r:id="rId43"/>
    <p:sldId id="369" r:id="rId44"/>
    <p:sldId id="370" r:id="rId45"/>
    <p:sldId id="371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7" r:id="rId58"/>
    <p:sldId id="389" r:id="rId59"/>
    <p:sldId id="390" r:id="rId60"/>
    <p:sldId id="394" r:id="rId61"/>
    <p:sldId id="395" r:id="rId62"/>
    <p:sldId id="397" r:id="rId63"/>
    <p:sldId id="404" r:id="rId64"/>
    <p:sldId id="406" r:id="rId65"/>
    <p:sldId id="410" r:id="rId66"/>
    <p:sldId id="411" r:id="rId67"/>
    <p:sldId id="412" r:id="rId68"/>
    <p:sldId id="414" r:id="rId69"/>
    <p:sldId id="416" r:id="rId70"/>
    <p:sldId id="419" r:id="rId71"/>
    <p:sldId id="425" r:id="rId72"/>
    <p:sldId id="430" r:id="rId73"/>
    <p:sldId id="432" r:id="rId74"/>
    <p:sldId id="433" r:id="rId75"/>
    <p:sldId id="438" r:id="rId76"/>
    <p:sldId id="442" r:id="rId77"/>
    <p:sldId id="444" r:id="rId78"/>
    <p:sldId id="445" r:id="rId79"/>
    <p:sldId id="447" r:id="rId80"/>
    <p:sldId id="449" r:id="rId81"/>
    <p:sldId id="451" r:id="rId82"/>
    <p:sldId id="455" r:id="rId83"/>
    <p:sldId id="456" r:id="rId84"/>
    <p:sldId id="460" r:id="rId85"/>
    <p:sldId id="464" r:id="rId86"/>
    <p:sldId id="465" r:id="rId87"/>
    <p:sldId id="466" r:id="rId88"/>
    <p:sldId id="467" r:id="rId89"/>
    <p:sldId id="468" r:id="rId90"/>
    <p:sldId id="469" r:id="rId9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5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5396" y="32624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5"/>
                </a:moveTo>
                <a:lnTo>
                  <a:pt x="43014" y="30365"/>
                </a:lnTo>
                <a:lnTo>
                  <a:pt x="43014" y="0"/>
                </a:lnTo>
                <a:lnTo>
                  <a:pt x="0" y="0"/>
                </a:lnTo>
                <a:lnTo>
                  <a:pt x="0" y="30365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5781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93582" y="32584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44659" y="32521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799"/>
                </a:moveTo>
                <a:lnTo>
                  <a:pt x="43014" y="50799"/>
                </a:lnTo>
                <a:lnTo>
                  <a:pt x="43014" y="20434"/>
                </a:lnTo>
                <a:lnTo>
                  <a:pt x="0" y="20434"/>
                </a:lnTo>
                <a:lnTo>
                  <a:pt x="0" y="50799"/>
                </a:lnTo>
                <a:close/>
              </a:path>
              <a:path w="64135" h="50800">
                <a:moveTo>
                  <a:pt x="10490" y="20319"/>
                </a:moveTo>
                <a:lnTo>
                  <a:pt x="10490" y="10159"/>
                </a:lnTo>
                <a:lnTo>
                  <a:pt x="53670" y="10159"/>
                </a:lnTo>
                <a:lnTo>
                  <a:pt x="53670" y="40639"/>
                </a:lnTo>
                <a:lnTo>
                  <a:pt x="43510" y="40639"/>
                </a:lnTo>
              </a:path>
              <a:path w="64135" h="50800">
                <a:moveTo>
                  <a:pt x="20650" y="10159"/>
                </a:moveTo>
                <a:lnTo>
                  <a:pt x="20650" y="0"/>
                </a:lnTo>
                <a:lnTo>
                  <a:pt x="63830" y="0"/>
                </a:lnTo>
                <a:lnTo>
                  <a:pt x="63830" y="30479"/>
                </a:lnTo>
                <a:lnTo>
                  <a:pt x="53670" y="304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81490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6112" y="3264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721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23412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9122" y="32521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2922" y="32584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  <a:path w="203200" h="38100">
                <a:moveTo>
                  <a:pt x="177800" y="0"/>
                </a:moveTo>
                <a:lnTo>
                  <a:pt x="177800" y="38099"/>
                </a:lnTo>
                <a:lnTo>
                  <a:pt x="203200" y="19049"/>
                </a:lnTo>
                <a:lnTo>
                  <a:pt x="1778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9122" y="32902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4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4831" y="32521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25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19"/>
                </a:lnTo>
              </a:path>
            </a:pathLst>
          </a:custGeom>
          <a:ln w="759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71" y="325609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5" y="15189"/>
                </a:moveTo>
                <a:lnTo>
                  <a:pt x="30365" y="6807"/>
                </a:lnTo>
                <a:lnTo>
                  <a:pt x="23571" y="0"/>
                </a:lnTo>
                <a:lnTo>
                  <a:pt x="15176" y="0"/>
                </a:lnTo>
                <a:lnTo>
                  <a:pt x="6794" y="0"/>
                </a:lnTo>
                <a:lnTo>
                  <a:pt x="0" y="6807"/>
                </a:lnTo>
                <a:lnTo>
                  <a:pt x="0" y="15189"/>
                </a:lnTo>
                <a:lnTo>
                  <a:pt x="0" y="23571"/>
                </a:lnTo>
                <a:lnTo>
                  <a:pt x="6794" y="30378"/>
                </a:lnTo>
                <a:lnTo>
                  <a:pt x="15176" y="30378"/>
                </a:lnTo>
                <a:lnTo>
                  <a:pt x="23571" y="30378"/>
                </a:lnTo>
                <a:lnTo>
                  <a:pt x="30365" y="23571"/>
                </a:lnTo>
                <a:lnTo>
                  <a:pt x="30365" y="15189"/>
                </a:lnTo>
                <a:close/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3" y="32521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39" y="50799"/>
                </a:moveTo>
                <a:lnTo>
                  <a:pt x="50400" y="48795"/>
                </a:lnTo>
                <a:lnTo>
                  <a:pt x="58488" y="43338"/>
                </a:lnTo>
                <a:lnTo>
                  <a:pt x="64001" y="35262"/>
                </a:lnTo>
                <a:lnTo>
                  <a:pt x="66039" y="25399"/>
                </a:lnTo>
                <a:lnTo>
                  <a:pt x="64035" y="15537"/>
                </a:lnTo>
                <a:lnTo>
                  <a:pt x="58578" y="7461"/>
                </a:lnTo>
                <a:lnTo>
                  <a:pt x="50502" y="2004"/>
                </a:lnTo>
                <a:lnTo>
                  <a:pt x="40639" y="0"/>
                </a:lnTo>
                <a:lnTo>
                  <a:pt x="30777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39" y="25399"/>
                </a:lnTo>
              </a:path>
              <a:path w="233679" h="50800">
                <a:moveTo>
                  <a:pt x="30479" y="17779"/>
                </a:moveTo>
                <a:lnTo>
                  <a:pt x="15239" y="30479"/>
                </a:lnTo>
                <a:lnTo>
                  <a:pt x="0" y="17779"/>
                </a:lnTo>
              </a:path>
              <a:path w="233679" h="50800">
                <a:moveTo>
                  <a:pt x="193039" y="50799"/>
                </a:moveTo>
                <a:lnTo>
                  <a:pt x="183177" y="48795"/>
                </a:lnTo>
                <a:lnTo>
                  <a:pt x="175101" y="43338"/>
                </a:lnTo>
                <a:lnTo>
                  <a:pt x="169644" y="35262"/>
                </a:lnTo>
                <a:lnTo>
                  <a:pt x="167639" y="25399"/>
                </a:lnTo>
                <a:lnTo>
                  <a:pt x="169644" y="15537"/>
                </a:lnTo>
                <a:lnTo>
                  <a:pt x="175101" y="7461"/>
                </a:lnTo>
                <a:lnTo>
                  <a:pt x="183177" y="2004"/>
                </a:lnTo>
                <a:lnTo>
                  <a:pt x="193039" y="0"/>
                </a:lnTo>
                <a:lnTo>
                  <a:pt x="202902" y="2004"/>
                </a:lnTo>
                <a:lnTo>
                  <a:pt x="210978" y="7461"/>
                </a:lnTo>
                <a:lnTo>
                  <a:pt x="216435" y="15537"/>
                </a:lnTo>
                <a:lnTo>
                  <a:pt x="218439" y="25399"/>
                </a:lnTo>
              </a:path>
              <a:path w="233679" h="50800">
                <a:moveTo>
                  <a:pt x="233679" y="17779"/>
                </a:moveTo>
                <a:lnTo>
                  <a:pt x="218439" y="30479"/>
                </a:lnTo>
                <a:lnTo>
                  <a:pt x="203199" y="17779"/>
                </a:lnTo>
              </a:path>
            </a:pathLst>
          </a:custGeom>
          <a:ln w="5054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502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444" y="651989"/>
            <a:ext cx="2986405" cy="979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2714" y="3339672"/>
            <a:ext cx="97091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2024" y="3339672"/>
            <a:ext cx="3003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0" dirty="0"/>
              <a:t>‹#›</a:t>
            </a:fld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1.xml"/><Relationship Id="rId5" Type="http://schemas.openxmlformats.org/officeDocument/2006/relationships/image" Target="../media/image33.png"/><Relationship Id="rId10" Type="http://schemas.openxmlformats.org/officeDocument/2006/relationships/image" Target="../media/image3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9.png"/><Relationship Id="rId5" Type="http://schemas.openxmlformats.org/officeDocument/2006/relationships/image" Target="../media/image3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3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19.xml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8.png"/><Relationship Id="rId10" Type="http://schemas.openxmlformats.org/officeDocument/2006/relationships/slide" Target="slide19.xml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2.png"/><Relationship Id="rId4" Type="http://schemas.openxmlformats.org/officeDocument/2006/relationships/image" Target="../media/image2.png"/><Relationship Id="rId9" Type="http://schemas.openxmlformats.org/officeDocument/2006/relationships/slide" Target="slide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4.png"/><Relationship Id="rId10" Type="http://schemas.openxmlformats.org/officeDocument/2006/relationships/slide" Target="slide19.xml"/><Relationship Id="rId4" Type="http://schemas.openxmlformats.org/officeDocument/2006/relationships/image" Target="../media/image2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9.png"/><Relationship Id="rId7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9.png"/><Relationship Id="rId10" Type="http://schemas.openxmlformats.org/officeDocument/2006/relationships/slide" Target="slide19.xml"/><Relationship Id="rId4" Type="http://schemas.openxmlformats.org/officeDocument/2006/relationships/image" Target="../media/image2.png"/><Relationship Id="rId9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6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slide" Target="slide19.xml"/><Relationship Id="rId5" Type="http://schemas.openxmlformats.org/officeDocument/2006/relationships/image" Target="../media/image62.png"/><Relationship Id="rId10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19.xml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.png"/><Relationship Id="rId4" Type="http://schemas.openxmlformats.org/officeDocument/2006/relationships/image" Target="../media/image67.png"/><Relationship Id="rId9" Type="http://schemas.openxmlformats.org/officeDocument/2006/relationships/slide" Target="slide1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slide" Target="slide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5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38.xml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slide" Target="slide3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2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8.xml"/><Relationship Id="rId5" Type="http://schemas.openxmlformats.org/officeDocument/2006/relationships/image" Target="../media/image88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3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9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research.att.com/~fsmtools/fsm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hyperlink" Target="http://www.openfst.org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73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5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3.png"/><Relationship Id="rId10" Type="http://schemas.openxmlformats.org/officeDocument/2006/relationships/slide" Target="slide56.xml"/><Relationship Id="rId4" Type="http://schemas.openxmlformats.org/officeDocument/2006/relationships/image" Target="../media/image2.png"/><Relationship Id="rId9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17.png"/><Relationship Id="rId7" Type="http://schemas.openxmlformats.org/officeDocument/2006/relationships/image" Target="../media/image9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1.png"/><Relationship Id="rId7" Type="http://schemas.openxmlformats.org/officeDocument/2006/relationships/image" Target="../media/image9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0.png"/><Relationship Id="rId4" Type="http://schemas.openxmlformats.org/officeDocument/2006/relationships/image" Target="../media/image2.png"/><Relationship Id="rId9" Type="http://schemas.openxmlformats.org/officeDocument/2006/relationships/slide" Target="slide5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1.png"/><Relationship Id="rId7" Type="http://schemas.openxmlformats.org/officeDocument/2006/relationships/image" Target="../media/image1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3.png"/><Relationship Id="rId4" Type="http://schemas.openxmlformats.org/officeDocument/2006/relationships/image" Target="../media/image2.png"/><Relationship Id="rId9" Type="http://schemas.openxmlformats.org/officeDocument/2006/relationships/slide" Target="slide56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4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12" Type="http://schemas.openxmlformats.org/officeDocument/2006/relationships/slide" Target="slide5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05.png"/><Relationship Id="rId10" Type="http://schemas.openxmlformats.org/officeDocument/2006/relationships/image" Target="../media/image106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slide" Target="slide56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56.xml"/><Relationship Id="rId5" Type="http://schemas.openxmlformats.org/officeDocument/2006/relationships/image" Target="../media/image108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0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12" Type="http://schemas.openxmlformats.org/officeDocument/2006/relationships/slide" Target="slide5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52.png"/><Relationship Id="rId5" Type="http://schemas.openxmlformats.org/officeDocument/2006/relationships/image" Target="../media/image110.pn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2.png"/><Relationship Id="rId4" Type="http://schemas.openxmlformats.org/officeDocument/2006/relationships/image" Target="../media/image2.png"/><Relationship Id="rId9" Type="http://schemas.openxmlformats.org/officeDocument/2006/relationships/slide" Target="slide5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90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7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slide" Target="slide7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7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slide" Target="slide7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40.png"/><Relationship Id="rId5" Type="http://schemas.openxmlformats.org/officeDocument/2006/relationships/image" Target="../media/image119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5.xml"/><Relationship Id="rId5" Type="http://schemas.openxmlformats.org/officeDocument/2006/relationships/slide" Target="slide74.xml"/><Relationship Id="rId4" Type="http://schemas.openxmlformats.org/officeDocument/2006/relationships/image" Target="../media/image12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2.png"/><Relationship Id="rId10" Type="http://schemas.openxmlformats.org/officeDocument/2006/relationships/slide" Target="slide74.xml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4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slide" Target="slide74.xml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4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1.xml"/><Relationship Id="rId4" Type="http://schemas.openxmlformats.org/officeDocument/2006/relationships/slide" Target="slide7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222" y="952220"/>
            <a:ext cx="37877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Language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Modelling:</a:t>
            </a:r>
            <a:r>
              <a:rPr sz="1400" i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Advanced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Smoothing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3: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fld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Kneser-Ney</a:t>
            </a:r>
            <a:r>
              <a:rPr spc="-30" dirty="0"/>
              <a:t> </a:t>
            </a:r>
            <a:r>
              <a:rPr spc="-20" dirty="0"/>
              <a:t>Smoothing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34225"/>
            <a:ext cx="4483735" cy="862330"/>
            <a:chOff x="87743" y="734225"/>
            <a:chExt cx="4483735" cy="862330"/>
          </a:xfrm>
        </p:grpSpPr>
        <p:sp>
          <p:nvSpPr>
            <p:cNvPr id="4" name="object 4"/>
            <p:cNvSpPr/>
            <p:nvPr/>
          </p:nvSpPr>
          <p:spPr>
            <a:xfrm>
              <a:off x="87743" y="734225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9317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9440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8170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78459"/>
              <a:ext cx="50749" cy="7159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37450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5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5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16546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6969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03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911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784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8718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97216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07248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697139"/>
            <a:ext cx="4483735" cy="1224280"/>
            <a:chOff x="87743" y="1697139"/>
            <a:chExt cx="4483735" cy="1224280"/>
          </a:xfrm>
        </p:grpSpPr>
        <p:sp>
          <p:nvSpPr>
            <p:cNvPr id="18" name="object 18"/>
            <p:cNvSpPr/>
            <p:nvPr/>
          </p:nvSpPr>
          <p:spPr>
            <a:xfrm>
              <a:off x="87743" y="1697139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886432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819514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06814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41373"/>
              <a:ext cx="50749" cy="10781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1930704"/>
              <a:ext cx="4432935" cy="939800"/>
            </a:xfrm>
            <a:custGeom>
              <a:avLst/>
              <a:gdLst/>
              <a:ahLst/>
              <a:cxnLst/>
              <a:rect l="l" t="t" r="r" b="b"/>
              <a:pathLst>
                <a:path w="4432935" h="939800">
                  <a:moveTo>
                    <a:pt x="4432566" y="0"/>
                  </a:moveTo>
                  <a:lnTo>
                    <a:pt x="0" y="0"/>
                  </a:lnTo>
                  <a:lnTo>
                    <a:pt x="0" y="888809"/>
                  </a:lnTo>
                  <a:lnTo>
                    <a:pt x="4008" y="908534"/>
                  </a:lnTo>
                  <a:lnTo>
                    <a:pt x="14922" y="924687"/>
                  </a:lnTo>
                  <a:lnTo>
                    <a:pt x="31075" y="935601"/>
                  </a:lnTo>
                  <a:lnTo>
                    <a:pt x="50800" y="939609"/>
                  </a:lnTo>
                  <a:lnTo>
                    <a:pt x="4381766" y="939609"/>
                  </a:lnTo>
                  <a:lnTo>
                    <a:pt x="4401491" y="935601"/>
                  </a:lnTo>
                  <a:lnTo>
                    <a:pt x="4417644" y="924687"/>
                  </a:lnTo>
                  <a:lnTo>
                    <a:pt x="4428558" y="908534"/>
                  </a:lnTo>
                  <a:lnTo>
                    <a:pt x="4432566" y="88880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79460"/>
              <a:ext cx="0" cy="1059180"/>
            </a:xfrm>
            <a:custGeom>
              <a:avLst/>
              <a:gdLst/>
              <a:ahLst/>
              <a:cxnLst/>
              <a:rect l="l" t="t" r="r" b="b"/>
              <a:pathLst>
                <a:path h="1059180">
                  <a:moveTo>
                    <a:pt x="0" y="105910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667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540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74136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20267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412708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5044" y="665252"/>
            <a:ext cx="4312285" cy="21666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4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340360">
              <a:lnSpc>
                <a:spcPct val="100000"/>
              </a:lnSpc>
              <a:spcBef>
                <a:spcPts val="350"/>
              </a:spcBef>
            </a:pPr>
            <a:r>
              <a:rPr sz="950" spc="55" dirty="0">
                <a:latin typeface="Trebuchet MS"/>
                <a:cs typeface="Trebuchet MS"/>
              </a:rPr>
              <a:t>Shannon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game: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I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can’t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see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without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my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reading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80" dirty="0">
                <a:latin typeface="Trebuchet MS"/>
                <a:cs typeface="Trebuchet MS"/>
              </a:rPr>
              <a:t>...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glasses/Francisco?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509"/>
              </a:spcBef>
            </a:pPr>
            <a:r>
              <a:rPr sz="950" spc="-15" dirty="0">
                <a:latin typeface="Trebuchet MS"/>
                <a:cs typeface="Trebuchet MS"/>
              </a:rPr>
              <a:t>“Francisco”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“glasses”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515"/>
              </a:spcBef>
            </a:pPr>
            <a:r>
              <a:rPr sz="950" i="1" dirty="0">
                <a:latin typeface="Trebuchet MS"/>
                <a:cs typeface="Trebuchet MS"/>
              </a:rPr>
              <a:t>But</a:t>
            </a:r>
            <a:r>
              <a:rPr sz="950" i="1" spc="-15" dirty="0">
                <a:latin typeface="Trebuchet MS"/>
                <a:cs typeface="Trebuchet MS"/>
              </a:rPr>
              <a:t> “Francisco” </a:t>
            </a:r>
            <a:r>
              <a:rPr sz="950" i="1" spc="-5" dirty="0">
                <a:latin typeface="Trebuchet MS"/>
                <a:cs typeface="Trebuchet MS"/>
              </a:rPr>
              <a:t>mostly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follows</a:t>
            </a:r>
            <a:r>
              <a:rPr sz="950" i="1" spc="-15" dirty="0">
                <a:latin typeface="Trebuchet MS"/>
                <a:cs typeface="Trebuchet MS"/>
              </a:rPr>
              <a:t> “San”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</a:pP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1100" spc="35" dirty="0">
                <a:solidFill>
                  <a:srgbClr val="3333B2"/>
                </a:solidFill>
                <a:latin typeface="Lucida Sans Unicode"/>
                <a:cs typeface="Lucida Sans Unicode"/>
              </a:rPr>
              <a:t>(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spc="35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:</a:t>
            </a:r>
            <a:r>
              <a:rPr sz="1100" i="1" spc="8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“How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likely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333B2"/>
                </a:solidFill>
                <a:latin typeface="Cambria"/>
                <a:cs typeface="Cambria"/>
              </a:rPr>
              <a:t>w?”</a:t>
            </a:r>
            <a:endParaRPr sz="1100">
              <a:latin typeface="Cambria"/>
              <a:cs typeface="Cambria"/>
            </a:endParaRPr>
          </a:p>
          <a:p>
            <a:pPr marL="340360" marR="55880" indent="-277495">
              <a:lnSpc>
                <a:spcPts val="1650"/>
              </a:lnSpc>
              <a:spcBef>
                <a:spcPts val="200"/>
              </a:spcBef>
            </a:pPr>
            <a:r>
              <a:rPr sz="950" spc="5" dirty="0">
                <a:latin typeface="Trebuchet MS"/>
                <a:cs typeface="Trebuchet MS"/>
              </a:rPr>
              <a:t>Instead,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continuation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: </a:t>
            </a:r>
            <a:r>
              <a:rPr sz="950" spc="-20" dirty="0">
                <a:latin typeface="Trebuchet MS"/>
                <a:cs typeface="Trebuchet MS"/>
              </a:rPr>
              <a:t>“How </a:t>
            </a:r>
            <a:r>
              <a:rPr sz="950" spc="-25" dirty="0">
                <a:latin typeface="Trebuchet MS"/>
                <a:cs typeface="Trebuchet MS"/>
              </a:rPr>
              <a:t>likely </a:t>
            </a:r>
            <a:r>
              <a:rPr sz="950" spc="25" dirty="0">
                <a:latin typeface="Trebuchet MS"/>
                <a:cs typeface="Trebuchet MS"/>
              </a:rPr>
              <a:t>is </a:t>
            </a:r>
            <a:r>
              <a:rPr sz="1100" i="1" spc="-75" dirty="0">
                <a:latin typeface="Cambria"/>
                <a:cs typeface="Cambria"/>
              </a:rPr>
              <a:t>w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15" dirty="0">
                <a:latin typeface="Trebuchet MS"/>
                <a:cs typeface="Trebuchet MS"/>
              </a:rPr>
              <a:t>appear </a:t>
            </a:r>
            <a:r>
              <a:rPr sz="950" spc="75" dirty="0">
                <a:latin typeface="Trebuchet MS"/>
                <a:cs typeface="Trebuchet MS"/>
              </a:rPr>
              <a:t>as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dirty="0">
                <a:latin typeface="Trebuchet MS"/>
                <a:cs typeface="Trebuchet MS"/>
              </a:rPr>
              <a:t>novel </a:t>
            </a:r>
            <a:r>
              <a:rPr sz="950" spc="-5" dirty="0">
                <a:latin typeface="Trebuchet MS"/>
                <a:cs typeface="Trebuchet MS"/>
              </a:rPr>
              <a:t>continuation?” </a:t>
            </a:r>
            <a:r>
              <a:rPr sz="950" spc="-28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spc="-20" dirty="0">
                <a:latin typeface="Trebuchet MS"/>
                <a:cs typeface="Trebuchet MS"/>
              </a:rPr>
              <a:t>ord,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n</a:t>
            </a:r>
            <a:r>
              <a:rPr sz="950" spc="10" dirty="0">
                <a:latin typeface="Trebuchet MS"/>
                <a:cs typeface="Trebuchet MS"/>
              </a:rPr>
              <a:t>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types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completes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75"/>
              </a:spcBef>
            </a:pPr>
            <a:r>
              <a:rPr sz="950" spc="35" dirty="0">
                <a:latin typeface="Trebuchet MS"/>
                <a:cs typeface="Trebuchet MS"/>
              </a:rPr>
              <a:t>Every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type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novel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continuation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1195070">
              <a:lnSpc>
                <a:spcPct val="100000"/>
              </a:lnSpc>
            </a:pP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continuation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25" dirty="0">
                <a:latin typeface="SimSun"/>
                <a:cs typeface="SimSun"/>
              </a:rPr>
              <a:t>∝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|{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200" spc="-15" baseline="-10416" dirty="0"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200" spc="172" baseline="-10416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spc="-30" baseline="-10416" dirty="0">
                <a:latin typeface="Cambria"/>
                <a:cs typeface="Cambria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spc="5" dirty="0">
                <a:latin typeface="Cambria"/>
                <a:cs typeface="Cambria"/>
              </a:rPr>
              <a:t>0</a:t>
            </a:r>
            <a:r>
              <a:rPr sz="1100" spc="5" dirty="0">
                <a:latin typeface="Lucida Sans Unicode"/>
                <a:cs typeface="Lucida Sans Unicode"/>
              </a:rPr>
              <a:t>}|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Kneser-Ney</a:t>
            </a:r>
            <a:r>
              <a:rPr spc="-30" dirty="0"/>
              <a:t> </a:t>
            </a:r>
            <a:r>
              <a:rPr spc="-20" dirty="0"/>
              <a:t>Smoothing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83831"/>
            <a:ext cx="4483735" cy="544830"/>
            <a:chOff x="87743" y="683831"/>
            <a:chExt cx="4483735" cy="544830"/>
          </a:xfrm>
        </p:grpSpPr>
        <p:sp>
          <p:nvSpPr>
            <p:cNvPr id="4" name="object 4"/>
            <p:cNvSpPr/>
            <p:nvPr/>
          </p:nvSpPr>
          <p:spPr>
            <a:xfrm>
              <a:off x="87743" y="68383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684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12676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11406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28065"/>
              <a:ext cx="50749" cy="3987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01128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59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66153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30">
                  <a:moveTo>
                    <a:pt x="0" y="3796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534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407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280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329499"/>
            <a:ext cx="4483735" cy="1111250"/>
            <a:chOff x="87743" y="1329499"/>
            <a:chExt cx="4483735" cy="1111250"/>
          </a:xfrm>
        </p:grpSpPr>
        <p:sp>
          <p:nvSpPr>
            <p:cNvPr id="15" name="object 15"/>
            <p:cNvSpPr/>
            <p:nvPr/>
          </p:nvSpPr>
          <p:spPr>
            <a:xfrm>
              <a:off x="87743" y="132949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50251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33899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2629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373733"/>
              <a:ext cx="50749" cy="9652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546783"/>
              <a:ext cx="4432935" cy="843280"/>
            </a:xfrm>
            <a:custGeom>
              <a:avLst/>
              <a:gdLst/>
              <a:ahLst/>
              <a:cxnLst/>
              <a:rect l="l" t="t" r="r" b="b"/>
              <a:pathLst>
                <a:path w="4432935" h="843280">
                  <a:moveTo>
                    <a:pt x="4432566" y="0"/>
                  </a:moveTo>
                  <a:lnTo>
                    <a:pt x="0" y="0"/>
                  </a:lnTo>
                  <a:lnTo>
                    <a:pt x="0" y="792213"/>
                  </a:lnTo>
                  <a:lnTo>
                    <a:pt x="4008" y="811937"/>
                  </a:lnTo>
                  <a:lnTo>
                    <a:pt x="14922" y="828090"/>
                  </a:lnTo>
                  <a:lnTo>
                    <a:pt x="31075" y="839004"/>
                  </a:lnTo>
                  <a:lnTo>
                    <a:pt x="50800" y="843013"/>
                  </a:lnTo>
                  <a:lnTo>
                    <a:pt x="4381766" y="843013"/>
                  </a:lnTo>
                  <a:lnTo>
                    <a:pt x="4401491" y="839004"/>
                  </a:lnTo>
                  <a:lnTo>
                    <a:pt x="4417644" y="828090"/>
                  </a:lnTo>
                  <a:lnTo>
                    <a:pt x="4428558" y="811937"/>
                  </a:lnTo>
                  <a:lnTo>
                    <a:pt x="4432566" y="79221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411820"/>
              <a:ext cx="0" cy="946785"/>
            </a:xfrm>
            <a:custGeom>
              <a:avLst/>
              <a:gdLst/>
              <a:ahLst/>
              <a:cxnLst/>
              <a:rect l="l" t="t" r="r" b="b"/>
              <a:pathLst>
                <a:path h="946785">
                  <a:moveTo>
                    <a:pt x="0" y="9462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3991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3864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37371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541727"/>
            <a:ext cx="4483735" cy="455295"/>
            <a:chOff x="87743" y="2541727"/>
            <a:chExt cx="4483735" cy="455295"/>
          </a:xfrm>
        </p:grpSpPr>
        <p:sp>
          <p:nvSpPr>
            <p:cNvPr id="26" name="object 26"/>
            <p:cNvSpPr/>
            <p:nvPr/>
          </p:nvSpPr>
          <p:spPr>
            <a:xfrm>
              <a:off x="87743" y="254172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895117"/>
              <a:ext cx="101599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82417"/>
              <a:ext cx="4381715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592285"/>
              <a:ext cx="50749" cy="3028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586151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630385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2837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6176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6049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5922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644" y="664616"/>
            <a:ext cx="4434840" cy="2248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How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many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times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does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appear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novel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continuation?</a:t>
            </a:r>
            <a:endParaRPr sz="1100" dirty="0">
              <a:latin typeface="Cambria"/>
              <a:cs typeface="Cambria"/>
            </a:endParaRPr>
          </a:p>
          <a:p>
            <a:pPr marL="73660" algn="ctr">
              <a:lnSpc>
                <a:spcPct val="100000"/>
              </a:lnSpc>
              <a:spcBef>
                <a:spcPts val="905"/>
              </a:spcBef>
            </a:pP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200" i="1" spc="-15" baseline="-10416" dirty="0">
                <a:latin typeface="Cambria"/>
                <a:cs typeface="Cambria"/>
              </a:rPr>
              <a:t>continuation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25" dirty="0">
                <a:latin typeface="SimSun"/>
                <a:cs typeface="SimSun"/>
              </a:rPr>
              <a:t>∝</a:t>
            </a:r>
            <a:r>
              <a:rPr sz="1100" spc="-305" dirty="0">
                <a:latin typeface="SimSun"/>
                <a:cs typeface="SimSun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|{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200" spc="-15" baseline="-10416" dirty="0"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200" spc="165" baseline="-10416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200" i="1" spc="-30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spc="-30" baseline="-10416" dirty="0">
                <a:latin typeface="Cambria"/>
                <a:cs typeface="Cambria"/>
              </a:rPr>
              <a:t>1</a:t>
            </a:r>
            <a:r>
              <a:rPr sz="1100" i="1" spc="-2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5" dirty="0">
                <a:latin typeface="Cambria"/>
                <a:cs typeface="Cambria"/>
              </a:rPr>
              <a:t>0</a:t>
            </a:r>
            <a:r>
              <a:rPr sz="1100" spc="5" dirty="0">
                <a:latin typeface="Lucida Sans Unicode"/>
                <a:cs typeface="Lucida Sans Unicode"/>
              </a:rPr>
              <a:t>}|</a:t>
            </a:r>
            <a:endParaRPr sz="1100" dirty="0">
              <a:latin typeface="Lucida Sans Unicode"/>
              <a:cs typeface="Lucida Sans Unicode"/>
            </a:endParaRPr>
          </a:p>
          <a:p>
            <a:pPr marL="88900">
              <a:lnSpc>
                <a:spcPct val="100000"/>
              </a:lnSpc>
              <a:spcBef>
                <a:spcPts val="154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Normalized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by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total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number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bigram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types</a:t>
            </a:r>
            <a:endParaRPr sz="1100" dirty="0">
              <a:latin typeface="Cambria"/>
              <a:cs typeface="Cambria"/>
            </a:endParaRPr>
          </a:p>
          <a:p>
            <a:pPr marL="73660" algn="ctr">
              <a:lnSpc>
                <a:spcPct val="100000"/>
              </a:lnSpc>
              <a:spcBef>
                <a:spcPts val="905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spc="35" dirty="0">
                <a:latin typeface="Lucida Sans Unicode"/>
                <a:cs typeface="Lucida Sans Unicode"/>
              </a:rPr>
              <a:t>}|</a:t>
            </a:r>
            <a:endParaRPr sz="1100" dirty="0">
              <a:latin typeface="Lucida Sans Unicode"/>
              <a:cs typeface="Lucida Sans Unicode"/>
            </a:endParaRPr>
          </a:p>
          <a:p>
            <a:pPr marR="834390" algn="r">
              <a:lnSpc>
                <a:spcPct val="100000"/>
              </a:lnSpc>
              <a:spcBef>
                <a:spcPts val="1600"/>
              </a:spcBef>
              <a:tabLst>
                <a:tab pos="2691765" algn="l"/>
              </a:tabLst>
            </a:pPr>
            <a:r>
              <a:rPr sz="1650" i="1" spc="82" baseline="-37878" dirty="0">
                <a:latin typeface="Cambria"/>
                <a:cs typeface="Cambria"/>
              </a:rPr>
              <a:t>P</a:t>
            </a:r>
            <a:r>
              <a:rPr sz="1200" i="1" spc="-37" baseline="-62500" dirty="0">
                <a:latin typeface="Cambria"/>
                <a:cs typeface="Cambria"/>
              </a:rPr>
              <a:t>continuatio</a:t>
            </a:r>
            <a:r>
              <a:rPr sz="1200" i="1" spc="30" baseline="-62500" dirty="0">
                <a:latin typeface="Cambria"/>
                <a:cs typeface="Cambria"/>
              </a:rPr>
              <a:t>n</a:t>
            </a:r>
            <a:r>
              <a:rPr sz="1650" spc="97" baseline="-37878" dirty="0">
                <a:latin typeface="Lucida Sans Unicode"/>
                <a:cs typeface="Lucida Sans Unicode"/>
              </a:rPr>
              <a:t>(</a:t>
            </a:r>
            <a:r>
              <a:rPr sz="1650" i="1" spc="-112" baseline="-37878" dirty="0">
                <a:latin typeface="Cambria"/>
                <a:cs typeface="Cambria"/>
              </a:rPr>
              <a:t>w</a:t>
            </a:r>
            <a:r>
              <a:rPr sz="1650" spc="97" baseline="-37878" dirty="0">
                <a:latin typeface="Lucida Sans Unicode"/>
                <a:cs typeface="Lucida Sans Unicode"/>
              </a:rPr>
              <a:t>)</a:t>
            </a:r>
            <a:r>
              <a:rPr sz="1650" spc="-157" baseline="-37878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650" spc="15" baseline="-37878" dirty="0">
                <a:latin typeface="Lucida Sans Unicode"/>
                <a:cs typeface="Lucida Sans Unicode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14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u="sng" spc="1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{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200" u="sng" spc="-30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sng" spc="-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200" u="sng" spc="-89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: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200" u="sng" spc="-30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&gt;</a:t>
            </a:r>
            <a:r>
              <a:rPr sz="1100" i="1" u="sng" spc="-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100" u="sng" spc="18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}</a:t>
            </a:r>
            <a:r>
              <a:rPr sz="1100" u="sng" spc="-11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	</a:t>
            </a:r>
            <a:endParaRPr sz="1100" dirty="0">
              <a:latin typeface="Lucida Sans Unicode"/>
              <a:cs typeface="Lucida Sans Unicode"/>
            </a:endParaRPr>
          </a:p>
          <a:p>
            <a:pPr marR="834390" algn="r">
              <a:lnSpc>
                <a:spcPct val="100000"/>
              </a:lnSpc>
              <a:spcBef>
                <a:spcPts val="165"/>
              </a:spcBef>
            </a:pP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j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75" baseline="-10416" dirty="0">
                <a:latin typeface="Cambria"/>
                <a:cs typeface="Cambria"/>
              </a:rPr>
              <a:t>j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spc="35" dirty="0">
                <a:latin typeface="Lucida Sans Unicode"/>
                <a:cs typeface="Lucida Sans Unicode"/>
              </a:rPr>
              <a:t>}|</a:t>
            </a:r>
            <a:endParaRPr sz="1100" dirty="0">
              <a:latin typeface="Lucida Sans Unicode"/>
              <a:cs typeface="Lucida Sans Unicode"/>
            </a:endParaRPr>
          </a:p>
          <a:p>
            <a:pPr marL="88900" marR="17780">
              <a:lnSpc>
                <a:spcPct val="118900"/>
              </a:lnSpc>
              <a:spcBef>
                <a:spcPts val="176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frequent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(Francisco)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occurring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context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(San)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will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low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continuation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7" name="object 3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Kneser-Ney</a:t>
            </a:r>
            <a:r>
              <a:rPr spc="-30" dirty="0"/>
              <a:t> </a:t>
            </a:r>
            <a:r>
              <a:rPr spc="-20"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047" y="1261605"/>
            <a:ext cx="777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82" baseline="7575" dirty="0">
                <a:latin typeface="Cambria"/>
                <a:cs typeface="Cambria"/>
              </a:rPr>
              <a:t>P</a:t>
            </a:r>
            <a:r>
              <a:rPr sz="800" i="1" spc="20" dirty="0">
                <a:latin typeface="Cambria"/>
                <a:cs typeface="Cambria"/>
              </a:rPr>
              <a:t>KN</a:t>
            </a:r>
            <a:r>
              <a:rPr sz="800" i="1" spc="-80" dirty="0">
                <a:latin typeface="Cambria"/>
                <a:cs typeface="Cambria"/>
              </a:rPr>
              <a:t> </a:t>
            </a:r>
            <a:r>
              <a:rPr sz="1650" spc="97" baseline="7575" dirty="0">
                <a:latin typeface="Lucida Sans Unicode"/>
                <a:cs typeface="Lucida Sans Unicode"/>
              </a:rPr>
              <a:t>(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spc="45" dirty="0">
                <a:latin typeface="Cambria"/>
                <a:cs typeface="Cambria"/>
              </a:rPr>
              <a:t>i</a:t>
            </a:r>
            <a:r>
              <a:rPr sz="1650" spc="-172" baseline="7575" dirty="0">
                <a:latin typeface="Lucida Sans Unicode"/>
                <a:cs typeface="Lucida Sans Unicode"/>
              </a:rPr>
              <a:t>|</a:t>
            </a:r>
            <a:r>
              <a:rPr sz="1650" i="1" spc="-112" baseline="7575" dirty="0">
                <a:latin typeface="Cambria"/>
                <a:cs typeface="Cambria"/>
              </a:rPr>
              <a:t>w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786" y="1240828"/>
            <a:ext cx="2178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1178" y="1147038"/>
            <a:ext cx="5187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max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4090" y="1205141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806" y="1147038"/>
            <a:ext cx="655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0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689" y="1335875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spc="7" baseline="-10416" dirty="0">
                <a:latin typeface="Lucida Sans Unicode"/>
                <a:cs typeface="Lucida Sans Unicode"/>
              </a:rPr>
              <a:t>−</a:t>
            </a:r>
            <a:r>
              <a:rPr sz="1200" spc="7" baseline="-10416" dirty="0">
                <a:latin typeface="Cambria"/>
                <a:cs typeface="Cambria"/>
              </a:rPr>
              <a:t>1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2168" y="1298930"/>
            <a:ext cx="102044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4325" algn="l"/>
                <a:tab pos="979169" algn="l"/>
              </a:tabLst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	</a:t>
            </a:r>
            <a:r>
              <a:rPr sz="800" i="1" spc="-25" dirty="0">
                <a:latin typeface="Cambria"/>
                <a:cs typeface="Cambria"/>
              </a:rPr>
              <a:t>continuation	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829" y="1240828"/>
            <a:ext cx="1430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5145" algn="l"/>
                <a:tab pos="1181735" algn="l"/>
              </a:tabLst>
            </a:pP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170" dirty="0">
                <a:latin typeface="SimSun"/>
                <a:cs typeface="SimSun"/>
              </a:rPr>
              <a:t>λ</a:t>
            </a:r>
            <a:r>
              <a:rPr sz="1100" spc="-170" dirty="0">
                <a:latin typeface="Lucida Sans Unicode"/>
                <a:cs typeface="Lucida Sans Unicode"/>
              </a:rPr>
              <a:t>(</a:t>
            </a:r>
            <a:r>
              <a:rPr sz="1100" i="1" spc="-170" dirty="0">
                <a:latin typeface="Cambria"/>
                <a:cs typeface="Cambria"/>
              </a:rPr>
              <a:t>w	</a:t>
            </a:r>
            <a:r>
              <a:rPr sz="1100" spc="60" dirty="0">
                <a:latin typeface="Lucida Sans Unicode"/>
                <a:cs typeface="Lucida Sans Unicode"/>
              </a:rPr>
              <a:t>)</a:t>
            </a:r>
            <a:r>
              <a:rPr sz="1100" i="1" spc="60" dirty="0">
                <a:latin typeface="Cambria"/>
                <a:cs typeface="Cambria"/>
              </a:rPr>
              <a:t>P	</a:t>
            </a:r>
            <a:r>
              <a:rPr sz="1100" spc="-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i="1" spc="-45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568551"/>
            <a:ext cx="1511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5" dirty="0">
                <a:latin typeface="SimSun"/>
                <a:cs typeface="SimSun"/>
              </a:rPr>
              <a:t>λ</a:t>
            </a:r>
            <a:r>
              <a:rPr sz="1100" spc="-280" dirty="0">
                <a:latin typeface="SimSun"/>
                <a:cs typeface="SimSun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</a:t>
            </a:r>
            <a:r>
              <a:rPr sz="950" spc="25" dirty="0">
                <a:latin typeface="Trebuchet MS"/>
                <a:cs typeface="Trebuchet MS"/>
              </a:rPr>
              <a:t>r</a:t>
            </a:r>
            <a:r>
              <a:rPr sz="950" spc="5" dirty="0">
                <a:latin typeface="Trebuchet MS"/>
                <a:cs typeface="Trebuchet MS"/>
              </a:rPr>
              <a:t>malizing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constant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8917" y="2030882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spc="7" baseline="-10416" dirty="0">
                <a:latin typeface="Lucida Sans Unicode"/>
                <a:cs typeface="Lucida Sans Unicode"/>
              </a:rPr>
              <a:t>−</a:t>
            </a:r>
            <a:r>
              <a:rPr sz="1200" spc="7" baseline="-10416" dirty="0">
                <a:latin typeface="Cambria"/>
                <a:cs typeface="Cambria"/>
              </a:rPr>
              <a:t>1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458" y="1842058"/>
            <a:ext cx="23596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62305">
              <a:lnSpc>
                <a:spcPts val="1030"/>
              </a:lnSpc>
              <a:spcBef>
                <a:spcPts val="90"/>
              </a:spcBef>
              <a:tabLst>
                <a:tab pos="838200" algn="l"/>
                <a:tab pos="1087755" algn="l"/>
              </a:tabLst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	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ts val="1030"/>
              </a:lnSpc>
              <a:tabLst>
                <a:tab pos="1102995" algn="l"/>
              </a:tabLst>
            </a:pPr>
            <a:r>
              <a:rPr sz="1100" spc="-505" dirty="0">
                <a:latin typeface="SimSun"/>
                <a:cs typeface="SimSun"/>
              </a:rPr>
              <a:t>λ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100" dirty="0">
                <a:latin typeface="Verdana"/>
                <a:cs typeface="Verdana"/>
              </a:rPr>
              <a:t>,</a:t>
            </a:r>
            <a:r>
              <a:rPr sz="1100" i="1" spc="-270" dirty="0">
                <a:latin typeface="Verdana"/>
                <a:cs typeface="Verdan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spc="35" dirty="0">
                <a:latin typeface="Lucida Sans Unicode"/>
                <a:cs typeface="Lucida Sans Unicode"/>
              </a:rPr>
              <a:t>}|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488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Model</a:t>
            </a:r>
            <a:r>
              <a:rPr spc="-5" dirty="0"/>
              <a:t> Combination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22756"/>
            <a:ext cx="4483735" cy="830580"/>
            <a:chOff x="87743" y="1122756"/>
            <a:chExt cx="4483735" cy="830580"/>
          </a:xfrm>
        </p:grpSpPr>
        <p:sp>
          <p:nvSpPr>
            <p:cNvPr id="4" name="object 4"/>
            <p:cNvSpPr/>
            <p:nvPr/>
          </p:nvSpPr>
          <p:spPr>
            <a:xfrm>
              <a:off x="87743" y="112275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864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5119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3849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6990"/>
              <a:ext cx="50749" cy="6841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0693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5077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6651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923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96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697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042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9045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053920"/>
            <a:ext cx="4483735" cy="284480"/>
            <a:chOff x="87743" y="2053920"/>
            <a:chExt cx="4483735" cy="284480"/>
          </a:xfrm>
        </p:grpSpPr>
        <p:sp>
          <p:nvSpPr>
            <p:cNvPr id="17" name="object 17"/>
            <p:cNvSpPr/>
            <p:nvPr/>
          </p:nvSpPr>
          <p:spPr>
            <a:xfrm>
              <a:off x="87743" y="205392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36724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4024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104479"/>
              <a:ext cx="50749" cy="1322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098344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142579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1131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1298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171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104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844" y="1058509"/>
            <a:ext cx="4010660" cy="11950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As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increases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power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(expressiveness)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N-gram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increases</a:t>
            </a:r>
            <a:endParaRPr sz="950">
              <a:latin typeface="Trebuchet MS"/>
              <a:cs typeface="Trebuchet MS"/>
            </a:endParaRPr>
          </a:p>
          <a:p>
            <a:pPr marL="289560" marR="173355">
              <a:lnSpc>
                <a:spcPct val="118900"/>
              </a:lnSpc>
              <a:spcBef>
                <a:spcPts val="295"/>
              </a:spcBef>
            </a:pPr>
            <a:r>
              <a:rPr sz="950" spc="1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accurate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parameters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40" dirty="0">
                <a:latin typeface="Trebuchet MS"/>
                <a:cs typeface="Trebuchet MS"/>
              </a:rPr>
              <a:t>sparse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decreases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(i.e.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smoothing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gets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worse).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general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approach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results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multiple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N-gram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models.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99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Backoff</a:t>
            </a:r>
            <a:r>
              <a:rPr spc="40" dirty="0"/>
              <a:t> </a:t>
            </a:r>
            <a:r>
              <a:rPr spc="-25" dirty="0"/>
              <a:t>and</a:t>
            </a:r>
            <a:r>
              <a:rPr spc="40" dirty="0"/>
              <a:t> </a:t>
            </a:r>
            <a:r>
              <a:rPr spc="-20" dirty="0"/>
              <a:t>Interpolation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97623"/>
            <a:ext cx="4483735" cy="454659"/>
            <a:chOff x="87743" y="897623"/>
            <a:chExt cx="4483735" cy="454659"/>
          </a:xfrm>
        </p:grpSpPr>
        <p:sp>
          <p:nvSpPr>
            <p:cNvPr id="4" name="object 4"/>
            <p:cNvSpPr/>
            <p:nvPr/>
          </p:nvSpPr>
          <p:spPr>
            <a:xfrm>
              <a:off x="87743" y="89762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7063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5044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3774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41857"/>
              <a:ext cx="50749" cy="3085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14920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90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9957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672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545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418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453159"/>
            <a:ext cx="4483735" cy="667385"/>
            <a:chOff x="87743" y="1453159"/>
            <a:chExt cx="4483735" cy="667385"/>
          </a:xfrm>
        </p:grpSpPr>
        <p:sp>
          <p:nvSpPr>
            <p:cNvPr id="15" name="object 15"/>
            <p:cNvSpPr/>
            <p:nvPr/>
          </p:nvSpPr>
          <p:spPr>
            <a:xfrm>
              <a:off x="87743" y="145315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626184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01888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0618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497406"/>
              <a:ext cx="50749" cy="5214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670456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1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1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3549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5227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5100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4973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720189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30222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7743" y="2221611"/>
            <a:ext cx="4483735" cy="454659"/>
            <a:chOff x="87743" y="2221611"/>
            <a:chExt cx="4483735" cy="454659"/>
          </a:xfrm>
        </p:grpSpPr>
        <p:sp>
          <p:nvSpPr>
            <p:cNvPr id="28" name="object 28"/>
            <p:cNvSpPr/>
            <p:nvPr/>
          </p:nvSpPr>
          <p:spPr>
            <a:xfrm>
              <a:off x="87743" y="222161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394623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74417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61717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265845"/>
              <a:ext cx="50749" cy="30857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438895"/>
              <a:ext cx="4432935" cy="186690"/>
            </a:xfrm>
            <a:custGeom>
              <a:avLst/>
              <a:gdLst/>
              <a:ahLst/>
              <a:cxnLst/>
              <a:rect l="l" t="t" r="r" b="b"/>
              <a:pathLst>
                <a:path w="4432935" h="186689">
                  <a:moveTo>
                    <a:pt x="4432566" y="0"/>
                  </a:moveTo>
                  <a:lnTo>
                    <a:pt x="0" y="0"/>
                  </a:lnTo>
                  <a:lnTo>
                    <a:pt x="0" y="135521"/>
                  </a:lnTo>
                  <a:lnTo>
                    <a:pt x="4008" y="155246"/>
                  </a:lnTo>
                  <a:lnTo>
                    <a:pt x="14922" y="171399"/>
                  </a:lnTo>
                  <a:lnTo>
                    <a:pt x="31075" y="182313"/>
                  </a:lnTo>
                  <a:lnTo>
                    <a:pt x="50800" y="186321"/>
                  </a:lnTo>
                  <a:lnTo>
                    <a:pt x="4381766" y="186321"/>
                  </a:lnTo>
                  <a:lnTo>
                    <a:pt x="4401491" y="182313"/>
                  </a:lnTo>
                  <a:lnTo>
                    <a:pt x="4417644" y="171399"/>
                  </a:lnTo>
                  <a:lnTo>
                    <a:pt x="4428558" y="155246"/>
                  </a:lnTo>
                  <a:lnTo>
                    <a:pt x="4432566" y="1355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30393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2895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2912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2785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26583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5844" y="826165"/>
            <a:ext cx="2974975" cy="17646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It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might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help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less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20" dirty="0">
                <a:latin typeface="Trebuchet MS"/>
                <a:cs typeface="Trebuchet MS"/>
              </a:rPr>
              <a:t>when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you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haven’t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learned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much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larger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contexts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Backoff</a:t>
            </a:r>
            <a:endParaRPr sz="1100">
              <a:latin typeface="Cambria"/>
              <a:cs typeface="Cambria"/>
            </a:endParaRPr>
          </a:p>
          <a:p>
            <a:pPr marL="289560" marR="582295">
              <a:lnSpc>
                <a:spcPts val="1650"/>
              </a:lnSpc>
              <a:spcBef>
                <a:spcPts val="55"/>
              </a:spcBef>
            </a:pPr>
            <a:r>
              <a:rPr sz="950" spc="50" dirty="0">
                <a:latin typeface="Trebuchet MS"/>
                <a:cs typeface="Trebuchet MS"/>
              </a:rPr>
              <a:t>use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65" dirty="0">
                <a:latin typeface="Trebuchet MS"/>
                <a:cs typeface="Trebuchet MS"/>
              </a:rPr>
              <a:t>r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dirty="0">
                <a:latin typeface="Trebuchet MS"/>
                <a:cs typeface="Trebuchet MS"/>
              </a:rPr>
              <a:t>g</a:t>
            </a:r>
            <a:r>
              <a:rPr sz="950" spc="-55" dirty="0">
                <a:latin typeface="Trebuchet MS"/>
                <a:cs typeface="Trebuchet MS"/>
              </a:rPr>
              <a:t>r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y</a:t>
            </a:r>
            <a:r>
              <a:rPr sz="950" spc="30" dirty="0">
                <a:latin typeface="Trebuchet MS"/>
                <a:cs typeface="Trebuchet MS"/>
              </a:rPr>
              <a:t>ou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h</a:t>
            </a:r>
            <a:r>
              <a:rPr sz="950" spc="15" dirty="0">
                <a:latin typeface="Trebuchet MS"/>
                <a:cs typeface="Trebuchet MS"/>
              </a:rPr>
              <a:t>a</a:t>
            </a:r>
            <a:r>
              <a:rPr sz="950" dirty="0">
                <a:latin typeface="Trebuchet MS"/>
                <a:cs typeface="Trebuchet MS"/>
              </a:rPr>
              <a:t>v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</a:t>
            </a:r>
            <a:r>
              <a:rPr sz="950" spc="10" dirty="0">
                <a:latin typeface="Trebuchet MS"/>
                <a:cs typeface="Trebuchet MS"/>
              </a:rPr>
              <a:t>vidence  </a:t>
            </a:r>
            <a:r>
              <a:rPr sz="950" dirty="0">
                <a:latin typeface="Trebuchet MS"/>
                <a:cs typeface="Trebuchet MS"/>
              </a:rPr>
              <a:t>otherwise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bigram,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unigram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Interpolation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-5" dirty="0">
                <a:latin typeface="Trebuchet MS"/>
                <a:cs typeface="Trebuchet MS"/>
              </a:rPr>
              <a:t>mix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unigram,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bigram,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trigram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0" name="object 4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573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Ba</a:t>
            </a:r>
            <a:r>
              <a:rPr spc="-20" dirty="0"/>
              <a:t>c</a:t>
            </a:r>
            <a:r>
              <a:rPr spc="-75" dirty="0"/>
              <a:t>k</a:t>
            </a:r>
            <a:r>
              <a:rPr spc="-5" dirty="0"/>
              <a:t>o</a:t>
            </a:r>
            <a:r>
              <a:rPr spc="-35" dirty="0"/>
              <a:t>f</a:t>
            </a:r>
            <a:r>
              <a:rPr spc="-15" dirty="0"/>
              <a:t>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593521"/>
            <a:ext cx="4483735" cy="1047115"/>
            <a:chOff x="87743" y="593521"/>
            <a:chExt cx="4483735" cy="1047115"/>
          </a:xfrm>
        </p:grpSpPr>
        <p:sp>
          <p:nvSpPr>
            <p:cNvPr id="4" name="object 4"/>
            <p:cNvSpPr/>
            <p:nvPr/>
          </p:nvSpPr>
          <p:spPr>
            <a:xfrm>
              <a:off x="87743" y="593521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828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3875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2605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37755"/>
              <a:ext cx="50749" cy="9010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7087"/>
              <a:ext cx="4432935" cy="762635"/>
            </a:xfrm>
            <a:custGeom>
              <a:avLst/>
              <a:gdLst/>
              <a:ahLst/>
              <a:cxnLst/>
              <a:rect l="l" t="t" r="r" b="b"/>
              <a:pathLst>
                <a:path w="4432935" h="762635">
                  <a:moveTo>
                    <a:pt x="4432566" y="0"/>
                  </a:moveTo>
                  <a:lnTo>
                    <a:pt x="0" y="0"/>
                  </a:lnTo>
                  <a:lnTo>
                    <a:pt x="0" y="711669"/>
                  </a:lnTo>
                  <a:lnTo>
                    <a:pt x="4008" y="731394"/>
                  </a:lnTo>
                  <a:lnTo>
                    <a:pt x="14922" y="747547"/>
                  </a:lnTo>
                  <a:lnTo>
                    <a:pt x="31075" y="758461"/>
                  </a:lnTo>
                  <a:lnTo>
                    <a:pt x="50800" y="762469"/>
                  </a:lnTo>
                  <a:lnTo>
                    <a:pt x="4381766" y="762469"/>
                  </a:lnTo>
                  <a:lnTo>
                    <a:pt x="4401491" y="758461"/>
                  </a:lnTo>
                  <a:lnTo>
                    <a:pt x="4417644" y="747547"/>
                  </a:lnTo>
                  <a:lnTo>
                    <a:pt x="4428558" y="731394"/>
                  </a:lnTo>
                  <a:lnTo>
                    <a:pt x="4432566" y="71166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75843"/>
              <a:ext cx="0" cy="882015"/>
            </a:xfrm>
            <a:custGeom>
              <a:avLst/>
              <a:gdLst/>
              <a:ahLst/>
              <a:cxnLst/>
              <a:rect l="l" t="t" r="r" b="b"/>
              <a:pathLst>
                <a:path h="882015">
                  <a:moveTo>
                    <a:pt x="0" y="88196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631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504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377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88902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1130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41487"/>
            <a:ext cx="4483735" cy="1391285"/>
            <a:chOff x="87743" y="1741487"/>
            <a:chExt cx="4483735" cy="1391285"/>
          </a:xfrm>
        </p:grpSpPr>
        <p:sp>
          <p:nvSpPr>
            <p:cNvPr id="17" name="object 17"/>
            <p:cNvSpPr/>
            <p:nvPr/>
          </p:nvSpPr>
          <p:spPr>
            <a:xfrm>
              <a:off x="87743" y="1741487"/>
              <a:ext cx="4432935" cy="202565"/>
            </a:xfrm>
            <a:custGeom>
              <a:avLst/>
              <a:gdLst/>
              <a:ahLst/>
              <a:cxnLst/>
              <a:rect l="l" t="t" r="r" b="b"/>
              <a:pathLst>
                <a:path w="4432935" h="20256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1955"/>
                  </a:lnTo>
                  <a:lnTo>
                    <a:pt x="4432566" y="201955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930780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3030575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3017875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785721"/>
              <a:ext cx="50749" cy="12448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975053"/>
              <a:ext cx="4432935" cy="1106805"/>
            </a:xfrm>
            <a:custGeom>
              <a:avLst/>
              <a:gdLst/>
              <a:ahLst/>
              <a:cxnLst/>
              <a:rect l="l" t="t" r="r" b="b"/>
              <a:pathLst>
                <a:path w="4432935" h="1106805">
                  <a:moveTo>
                    <a:pt x="4432566" y="0"/>
                  </a:moveTo>
                  <a:lnTo>
                    <a:pt x="0" y="0"/>
                  </a:lnTo>
                  <a:lnTo>
                    <a:pt x="0" y="1055522"/>
                  </a:lnTo>
                  <a:lnTo>
                    <a:pt x="4008" y="1075247"/>
                  </a:lnTo>
                  <a:lnTo>
                    <a:pt x="14922" y="1091399"/>
                  </a:lnTo>
                  <a:lnTo>
                    <a:pt x="31075" y="1102313"/>
                  </a:lnTo>
                  <a:lnTo>
                    <a:pt x="50800" y="1106322"/>
                  </a:lnTo>
                  <a:lnTo>
                    <a:pt x="4381766" y="1106322"/>
                  </a:lnTo>
                  <a:lnTo>
                    <a:pt x="4401491" y="1102313"/>
                  </a:lnTo>
                  <a:lnTo>
                    <a:pt x="4417644" y="1091399"/>
                  </a:lnTo>
                  <a:lnTo>
                    <a:pt x="4428558" y="1075247"/>
                  </a:lnTo>
                  <a:lnTo>
                    <a:pt x="4432566" y="10555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23796"/>
              <a:ext cx="0" cy="1226185"/>
            </a:xfrm>
            <a:custGeom>
              <a:avLst/>
              <a:gdLst/>
              <a:ahLst/>
              <a:cxnLst/>
              <a:rect l="l" t="t" r="r" b="b"/>
              <a:pathLst>
                <a:path h="1226185">
                  <a:moveTo>
                    <a:pt x="0" y="12258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111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984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8570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5694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26697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725000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1597" y="2935033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544" y="529740"/>
            <a:ext cx="4499610" cy="2513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20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Estimating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1100" spc="-10" dirty="0">
                <a:solidFill>
                  <a:srgbClr val="3333B2"/>
                </a:solidFill>
                <a:latin typeface="Lucida Sans Unicode"/>
                <a:cs typeface="Lucida Sans Unicode"/>
              </a:rPr>
              <a:t>(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15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spc="-10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15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200" spc="-15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solidFill>
                  <a:srgbClr val="3333B2"/>
                </a:solidFill>
                <a:latin typeface="Cambria"/>
                <a:cs typeface="Cambria"/>
              </a:rPr>
              <a:t>2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15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200" spc="-15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solidFill>
                  <a:srgbClr val="3333B2"/>
                </a:solidFill>
                <a:latin typeface="Cambria"/>
                <a:cs typeface="Cambria"/>
              </a:rPr>
              <a:t>1</a:t>
            </a:r>
            <a:r>
              <a:rPr sz="1100" spc="-10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03860" marR="119380">
              <a:lnSpc>
                <a:spcPct val="102600"/>
              </a:lnSpc>
              <a:spcBef>
                <a:spcPts val="384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200" spc="-15" baseline="-10416" dirty="0"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latin typeface="Cambria"/>
                <a:cs typeface="Cambria"/>
              </a:rPr>
              <a:t>2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200" spc="-15" baseline="-10416" dirty="0"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bigram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probbaility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200" spc="-7" baseline="-10416" dirty="0">
                <a:latin typeface="Lucida Sans Unicode"/>
                <a:cs typeface="Lucida Sans Unicode"/>
              </a:rPr>
              <a:t>−</a:t>
            </a:r>
            <a:r>
              <a:rPr sz="1200" spc="-7" baseline="-10416" dirty="0">
                <a:latin typeface="Cambria"/>
                <a:cs typeface="Cambria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03860" marR="132715">
              <a:lnSpc>
                <a:spcPct val="102699"/>
              </a:lnSpc>
              <a:spcBef>
                <a:spcPts val="295"/>
              </a:spcBef>
            </a:pPr>
            <a:r>
              <a:rPr sz="950" spc="-35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200" i="1" spc="-15" baseline="-10416" dirty="0">
                <a:latin typeface="Cambria"/>
                <a:cs typeface="Cambria"/>
              </a:rPr>
              <a:t>i</a:t>
            </a:r>
            <a:r>
              <a:rPr sz="1200" spc="-15" baseline="-10416" dirty="0">
                <a:latin typeface="Lucida Sans Unicode"/>
                <a:cs typeface="Lucida Sans Unicode"/>
              </a:rPr>
              <a:t>−</a:t>
            </a:r>
            <a:r>
              <a:rPr sz="1200" spc="-15" baseline="-10416" dirty="0">
                <a:latin typeface="Cambria"/>
                <a:cs typeface="Cambria"/>
              </a:rPr>
              <a:t>1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,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unigram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1100" i="1" spc="30" dirty="0">
                <a:latin typeface="Cambria"/>
                <a:cs typeface="Cambria"/>
              </a:rPr>
              <a:t>P</a:t>
            </a:r>
            <a:r>
              <a:rPr sz="1100" spc="30" dirty="0">
                <a:latin typeface="Lucida Sans Unicode"/>
                <a:cs typeface="Lucida Sans Unicode"/>
              </a:rPr>
              <a:t>(</a:t>
            </a:r>
            <a:r>
              <a:rPr sz="1100" i="1" spc="30" dirty="0">
                <a:latin typeface="Cambria"/>
                <a:cs typeface="Cambria"/>
              </a:rPr>
              <a:t>w</a:t>
            </a:r>
            <a:r>
              <a:rPr sz="1200" i="1" spc="44" baseline="-10416" dirty="0">
                <a:latin typeface="Cambria"/>
                <a:cs typeface="Cambria"/>
              </a:rPr>
              <a:t>i</a:t>
            </a:r>
            <a:r>
              <a:rPr sz="1100" spc="3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Lucida Sans Unicode"/>
              <a:cs typeface="Lucida Sans Unicode"/>
            </a:endParaRPr>
          </a:p>
          <a:p>
            <a:pPr marL="127000">
              <a:lnSpc>
                <a:spcPct val="100000"/>
              </a:lnSpc>
            </a:pPr>
            <a:r>
              <a:rPr sz="1650" i="1" baseline="7575" dirty="0">
                <a:solidFill>
                  <a:srgbClr val="007F00"/>
                </a:solidFill>
                <a:latin typeface="Cambria"/>
                <a:cs typeface="Cambria"/>
              </a:rPr>
              <a:t>P</a:t>
            </a:r>
            <a:r>
              <a:rPr sz="800" i="1" dirty="0">
                <a:solidFill>
                  <a:srgbClr val="007F00"/>
                </a:solidFill>
                <a:latin typeface="Cambria"/>
                <a:cs typeface="Cambria"/>
              </a:rPr>
              <a:t>bo</a:t>
            </a:r>
            <a:r>
              <a:rPr sz="165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(</a:t>
            </a:r>
            <a:r>
              <a:rPr sz="165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8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165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|</a:t>
            </a:r>
            <a:r>
              <a:rPr sz="165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8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800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800" dirty="0">
                <a:solidFill>
                  <a:srgbClr val="007F00"/>
                </a:solidFill>
                <a:latin typeface="Cambria"/>
                <a:cs typeface="Cambria"/>
              </a:rPr>
              <a:t>2</a:t>
            </a:r>
            <a:r>
              <a:rPr sz="1650" i="1" baseline="7575" dirty="0">
                <a:solidFill>
                  <a:srgbClr val="007F00"/>
                </a:solidFill>
                <a:latin typeface="Cambria"/>
                <a:cs typeface="Cambria"/>
              </a:rPr>
              <a:t>w</a:t>
            </a:r>
            <a:r>
              <a:rPr sz="800" i="1" dirty="0">
                <a:solidFill>
                  <a:srgbClr val="007F00"/>
                </a:solidFill>
                <a:latin typeface="Cambria"/>
                <a:cs typeface="Cambria"/>
              </a:rPr>
              <a:t>i</a:t>
            </a:r>
            <a:r>
              <a:rPr sz="800" dirty="0">
                <a:solidFill>
                  <a:srgbClr val="007F00"/>
                </a:solidFill>
                <a:latin typeface="Lucida Sans Unicode"/>
                <a:cs typeface="Lucida Sans Unicode"/>
              </a:rPr>
              <a:t>−</a:t>
            </a:r>
            <a:r>
              <a:rPr sz="800" dirty="0">
                <a:solidFill>
                  <a:srgbClr val="007F00"/>
                </a:solidFill>
                <a:latin typeface="Cambria"/>
                <a:cs typeface="Cambria"/>
              </a:rPr>
              <a:t>1</a:t>
            </a:r>
            <a:r>
              <a:rPr sz="1650" baseline="7575" dirty="0">
                <a:solidFill>
                  <a:srgbClr val="007F00"/>
                </a:solidFill>
                <a:latin typeface="Lucida Sans Unicode"/>
                <a:cs typeface="Lucida Sans Unicode"/>
              </a:rPr>
              <a:t>)</a:t>
            </a:r>
            <a:r>
              <a:rPr sz="1650" i="1" baseline="7575" dirty="0">
                <a:solidFill>
                  <a:srgbClr val="007F00"/>
                </a:solidFill>
                <a:latin typeface="Cambria"/>
                <a:cs typeface="Cambria"/>
              </a:rPr>
              <a:t>=</a:t>
            </a:r>
            <a:endParaRPr sz="1650" baseline="7575">
              <a:latin typeface="Cambria"/>
              <a:cs typeface="Cambria"/>
            </a:endParaRPr>
          </a:p>
          <a:p>
            <a:pPr marL="403860">
              <a:lnSpc>
                <a:spcPct val="100000"/>
              </a:lnSpc>
              <a:spcBef>
                <a:spcPts val="409"/>
              </a:spcBef>
            </a:pPr>
            <a:r>
              <a:rPr sz="1100" i="1" spc="-555" dirty="0">
                <a:latin typeface="Cambria"/>
                <a:cs typeface="Cambria"/>
              </a:rPr>
              <a:t>P</a:t>
            </a:r>
            <a:r>
              <a:rPr sz="1650" spc="-112" baseline="10101" dirty="0">
                <a:latin typeface="Lucida Sans Unicode"/>
                <a:cs typeface="Lucida Sans Unicode"/>
              </a:rPr>
              <a:t>ˆ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2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  <a:p>
            <a:pPr marL="40386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SimSun"/>
                <a:cs typeface="SimSun"/>
              </a:rPr>
              <a:t>λ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i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i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Cambria"/>
                <a:cs typeface="Cambria"/>
              </a:rPr>
              <a:t>2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Cambria"/>
                <a:cs typeface="Cambria"/>
              </a:rPr>
              <a:t>P</a:t>
            </a:r>
            <a:r>
              <a:rPr sz="1200" i="1" spc="-44" baseline="-10416" dirty="0">
                <a:latin typeface="Cambria"/>
                <a:cs typeface="Cambria"/>
              </a:rPr>
              <a:t>bo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i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i</a:t>
            </a:r>
            <a:r>
              <a:rPr sz="1200" spc="-44" baseline="-10416" dirty="0">
                <a:latin typeface="Lucida Sans Unicode"/>
                <a:cs typeface="Lucida Sans Unicode"/>
              </a:rPr>
              <a:t>−</a:t>
            </a:r>
            <a:r>
              <a:rPr sz="1200" spc="-44" baseline="-10416" dirty="0">
                <a:latin typeface="Cambria"/>
                <a:cs typeface="Cambria"/>
              </a:rPr>
              <a:t>1</a:t>
            </a: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</a:t>
            </a:r>
            <a:endParaRPr sz="950">
              <a:latin typeface="Trebuchet MS"/>
              <a:cs typeface="Trebuchet MS"/>
            </a:endParaRPr>
          </a:p>
          <a:p>
            <a:pPr marL="403860" marR="2550795" indent="-277495">
              <a:lnSpc>
                <a:spcPct val="125299"/>
              </a:lnSpc>
              <a:spcBef>
                <a:spcPts val="300"/>
              </a:spcBef>
            </a:pPr>
            <a:r>
              <a:rPr sz="950" spc="5" dirty="0">
                <a:latin typeface="Trebuchet MS"/>
                <a:cs typeface="Trebuchet MS"/>
              </a:rPr>
              <a:t>where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200" i="1" spc="-7" baseline="-10416" dirty="0">
                <a:latin typeface="Cambria"/>
                <a:cs typeface="Cambria"/>
              </a:rPr>
              <a:t>bo</a:t>
            </a:r>
            <a:r>
              <a:rPr sz="1100" spc="-5" dirty="0">
                <a:latin typeface="Lucida Sans Unicode"/>
                <a:cs typeface="Lucida Sans Unicode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100" spc="-5" dirty="0">
                <a:latin typeface="Lucida Sans Unicode"/>
                <a:cs typeface="Lucida Sans Unicode"/>
              </a:rPr>
              <a:t>|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200" i="1" spc="-7" baseline="-10416" dirty="0">
                <a:latin typeface="Cambria"/>
                <a:cs typeface="Cambria"/>
              </a:rPr>
              <a:t>i</a:t>
            </a:r>
            <a:r>
              <a:rPr sz="1200" spc="-7" baseline="-10416" dirty="0">
                <a:latin typeface="Lucida Sans Unicode"/>
                <a:cs typeface="Lucida Sans Unicode"/>
              </a:rPr>
              <a:t>−</a:t>
            </a:r>
            <a:r>
              <a:rPr sz="1200" spc="-7" baseline="-10416" dirty="0">
                <a:latin typeface="Cambria"/>
                <a:cs typeface="Cambria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 </a:t>
            </a:r>
            <a:r>
              <a:rPr sz="950" spc="80" dirty="0">
                <a:latin typeface="Trebuchet MS"/>
                <a:cs typeface="Trebuchet MS"/>
              </a:rPr>
              <a:t> </a:t>
            </a:r>
            <a:r>
              <a:rPr sz="1100" i="1" spc="-555" dirty="0">
                <a:latin typeface="Cambria"/>
                <a:cs typeface="Cambria"/>
              </a:rPr>
              <a:t>P</a:t>
            </a:r>
            <a:r>
              <a:rPr sz="1650" spc="-112" baseline="10101" dirty="0">
                <a:latin typeface="Lucida Sans Unicode"/>
                <a:cs typeface="Lucida Sans Unicode"/>
              </a:rPr>
              <a:t>ˆ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10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spc="-40" dirty="0">
                <a:latin typeface="Cambria"/>
                <a:cs typeface="Cambria"/>
              </a:rPr>
              <a:t>0  </a:t>
            </a:r>
            <a:r>
              <a:rPr sz="1100" spc="-505" dirty="0">
                <a:latin typeface="SimSun"/>
                <a:cs typeface="SimSun"/>
              </a:rPr>
              <a:t>λ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3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Cambria"/>
                <a:cs typeface="Cambria"/>
              </a:rPr>
              <a:t>1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i="1" spc="-555" dirty="0">
                <a:latin typeface="Cambria"/>
                <a:cs typeface="Cambria"/>
              </a:rPr>
              <a:t>P</a:t>
            </a:r>
            <a:r>
              <a:rPr sz="1650" spc="-112" baseline="10101" dirty="0">
                <a:latin typeface="Lucida Sans Unicode"/>
                <a:cs typeface="Lucida Sans Unicode"/>
              </a:rPr>
              <a:t>ˆ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otherwise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3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27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Example</a:t>
            </a:r>
            <a:r>
              <a:rPr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22295"/>
            <a:ext cx="4243705" cy="3829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75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suppose</a:t>
            </a:r>
            <a:r>
              <a:rPr sz="950" spc="-15" dirty="0">
                <a:latin typeface="Trebuchet MS"/>
                <a:cs typeface="Trebuchet MS"/>
              </a:rPr>
              <a:t> there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a</a:t>
            </a:r>
            <a:r>
              <a:rPr sz="950" spc="-5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b</a:t>
            </a:r>
            <a:r>
              <a:rPr sz="950" spc="-5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d</a:t>
            </a:r>
            <a:r>
              <a:rPr sz="950" spc="-45" dirty="0">
                <a:latin typeface="Trebuchet MS"/>
                <a:cs typeface="Trebuchet MS"/>
              </a:rPr>
              <a:t>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You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provided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following </a:t>
            </a:r>
            <a:r>
              <a:rPr sz="950" dirty="0">
                <a:latin typeface="Trebuchet MS"/>
                <a:cs typeface="Trebuchet MS"/>
              </a:rPr>
              <a:t>counts.</a:t>
            </a:r>
            <a:endParaRPr sz="9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4720" y="1259700"/>
          <a:ext cx="3032757" cy="885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count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count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n-gram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count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35" dirty="0">
                          <a:latin typeface="Trebuchet MS"/>
                          <a:cs typeface="Trebuchet MS"/>
                        </a:rPr>
                        <a:t>aba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4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30" dirty="0">
                          <a:latin typeface="Trebuchet MS"/>
                          <a:cs typeface="Trebuchet MS"/>
                        </a:rPr>
                        <a:t>ba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5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a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8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12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20" dirty="0">
                          <a:latin typeface="Trebuchet MS"/>
                          <a:cs typeface="Trebuchet MS"/>
                        </a:rPr>
                        <a:t>abb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bb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3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b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9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abc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5" dirty="0">
                          <a:latin typeface="Trebuchet MS"/>
                          <a:cs typeface="Trebuchet MS"/>
                        </a:rPr>
                        <a:t>bc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c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8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13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25" dirty="0">
                          <a:latin typeface="Trebuchet MS"/>
                          <a:cs typeface="Trebuchet MS"/>
                        </a:rPr>
                        <a:t>abd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15" dirty="0">
                          <a:latin typeface="Trebuchet MS"/>
                          <a:cs typeface="Trebuchet MS"/>
                        </a:rPr>
                        <a:t>bd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d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7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5044" y="2261517"/>
            <a:ext cx="4106545" cy="530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 marR="30480">
              <a:lnSpc>
                <a:spcPct val="105700"/>
              </a:lnSpc>
              <a:spcBef>
                <a:spcPts val="125"/>
              </a:spcBef>
            </a:pPr>
            <a:r>
              <a:rPr sz="950" spc="75" dirty="0">
                <a:latin typeface="Trebuchet MS"/>
                <a:cs typeface="Trebuchet MS"/>
              </a:rPr>
              <a:t>Use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5" dirty="0">
                <a:latin typeface="Trebuchet MS"/>
                <a:cs typeface="Trebuchet MS"/>
              </a:rPr>
              <a:t>recursive </a:t>
            </a:r>
            <a:r>
              <a:rPr sz="950" spc="-25" dirty="0">
                <a:latin typeface="Trebuchet MS"/>
                <a:cs typeface="Trebuchet MS"/>
              </a:rPr>
              <a:t>definition of </a:t>
            </a:r>
            <a:r>
              <a:rPr sz="950" spc="-10" dirty="0">
                <a:latin typeface="Trebuchet MS"/>
                <a:cs typeface="Trebuchet MS"/>
              </a:rPr>
              <a:t>backoff </a:t>
            </a:r>
            <a:r>
              <a:rPr sz="950" spc="15" dirty="0">
                <a:latin typeface="Trebuchet MS"/>
                <a:cs typeface="Trebuchet MS"/>
              </a:rPr>
              <a:t>smoothing </a:t>
            </a:r>
            <a:r>
              <a:rPr sz="950" spc="-35" dirty="0">
                <a:latin typeface="Trebuchet MS"/>
                <a:cs typeface="Trebuchet MS"/>
              </a:rPr>
              <a:t>to </a:t>
            </a:r>
            <a:r>
              <a:rPr sz="950" spc="-10" dirty="0">
                <a:latin typeface="Trebuchet MS"/>
                <a:cs typeface="Trebuchet MS"/>
              </a:rPr>
              <a:t>obtain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distribution,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200" i="1" spc="-22" baseline="-10416" dirty="0">
                <a:latin typeface="Cambria"/>
                <a:cs typeface="Cambria"/>
              </a:rPr>
              <a:t>backoff</a:t>
            </a:r>
            <a:r>
              <a:rPr sz="1200" i="1" spc="-15" baseline="-10416" dirty="0">
                <a:latin typeface="Cambria"/>
                <a:cs typeface="Cambria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Cambria"/>
                <a:cs typeface="Cambria"/>
              </a:rPr>
              <a:t>2</a:t>
            </a:r>
            <a:r>
              <a:rPr sz="1100" i="1" spc="-25" dirty="0">
                <a:latin typeface="Cambria"/>
                <a:cs typeface="Cambria"/>
              </a:rPr>
              <a:t>w</a:t>
            </a:r>
            <a:r>
              <a:rPr sz="1200" i="1" spc="-37" baseline="-10416" dirty="0">
                <a:latin typeface="Cambria"/>
                <a:cs typeface="Cambria"/>
              </a:rPr>
              <a:t>n</a:t>
            </a:r>
            <a:r>
              <a:rPr sz="1200" spc="-37" baseline="-10416" dirty="0">
                <a:latin typeface="Lucida Sans Unicode"/>
                <a:cs typeface="Lucida Sans Unicode"/>
              </a:rPr>
              <a:t>−</a:t>
            </a:r>
            <a:r>
              <a:rPr sz="1200" spc="-37" baseline="-10416" dirty="0">
                <a:latin typeface="Cambria"/>
                <a:cs typeface="Cambria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950" spc="-2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200" spc="-67" baseline="-10416" dirty="0"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r>
              <a:rPr sz="1200" spc="-15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200" spc="-67" baseline="-10416" dirty="0"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200" spc="-22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a</a:t>
            </a:r>
            <a:r>
              <a:rPr sz="950" spc="-55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950" spc="40" dirty="0">
                <a:latin typeface="Trebuchet MS"/>
                <a:cs typeface="Trebuchet MS"/>
              </a:rPr>
              <a:t>Also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assume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55" dirty="0">
                <a:latin typeface="Cambria"/>
                <a:cs typeface="Cambria"/>
              </a:rPr>
              <a:t>P</a:t>
            </a:r>
            <a:r>
              <a:rPr sz="1650" spc="-112" baseline="10101" dirty="0">
                <a:latin typeface="Lucida Sans Unicode"/>
                <a:cs typeface="Lucida Sans Unicode"/>
              </a:rPr>
              <a:t>ˆ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x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i="1" spc="45" dirty="0">
                <a:latin typeface="Verdana"/>
                <a:cs typeface="Verdana"/>
              </a:rPr>
              <a:t>/</a:t>
            </a:r>
            <a:r>
              <a:rPr sz="1100" spc="-65" dirty="0">
                <a:latin typeface="Cambria"/>
                <a:cs typeface="Cambria"/>
              </a:rPr>
              <a:t>8</a:t>
            </a:r>
            <a:r>
              <a:rPr sz="950" spc="-80" dirty="0">
                <a:latin typeface="Trebuchet MS"/>
                <a:cs typeface="Trebuchet MS"/>
              </a:rPr>
              <a:t>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18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30" dirty="0"/>
              <a:t> </a:t>
            </a:r>
            <a:r>
              <a:rPr spc="-20" dirty="0"/>
              <a:t>Interpolation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16432"/>
            <a:ext cx="4483735" cy="1090930"/>
            <a:chOff x="87743" y="816432"/>
            <a:chExt cx="4483735" cy="1090930"/>
          </a:xfrm>
        </p:grpSpPr>
        <p:sp>
          <p:nvSpPr>
            <p:cNvPr id="4" name="object 4"/>
            <p:cNvSpPr/>
            <p:nvPr/>
          </p:nvSpPr>
          <p:spPr>
            <a:xfrm>
              <a:off x="87743" y="81643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944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05571"/>
              <a:ext cx="101599" cy="101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9287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60666"/>
              <a:ext cx="50749" cy="9449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33716"/>
              <a:ext cx="4432935" cy="822960"/>
            </a:xfrm>
            <a:custGeom>
              <a:avLst/>
              <a:gdLst/>
              <a:ahLst/>
              <a:cxnLst/>
              <a:rect l="l" t="t" r="r" b="b"/>
              <a:pathLst>
                <a:path w="4432935" h="822960">
                  <a:moveTo>
                    <a:pt x="4432566" y="0"/>
                  </a:moveTo>
                  <a:lnTo>
                    <a:pt x="0" y="0"/>
                  </a:lnTo>
                  <a:lnTo>
                    <a:pt x="0" y="771855"/>
                  </a:lnTo>
                  <a:lnTo>
                    <a:pt x="4008" y="791579"/>
                  </a:lnTo>
                  <a:lnTo>
                    <a:pt x="14922" y="807732"/>
                  </a:lnTo>
                  <a:lnTo>
                    <a:pt x="31075" y="818646"/>
                  </a:lnTo>
                  <a:lnTo>
                    <a:pt x="50800" y="822655"/>
                  </a:lnTo>
                  <a:lnTo>
                    <a:pt x="4381766" y="822655"/>
                  </a:lnTo>
                  <a:lnTo>
                    <a:pt x="4401491" y="818646"/>
                  </a:lnTo>
                  <a:lnTo>
                    <a:pt x="4417644" y="807732"/>
                  </a:lnTo>
                  <a:lnTo>
                    <a:pt x="4428558" y="791579"/>
                  </a:lnTo>
                  <a:lnTo>
                    <a:pt x="4432566" y="77185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8753"/>
              <a:ext cx="0" cy="926465"/>
            </a:xfrm>
            <a:custGeom>
              <a:avLst/>
              <a:gdLst/>
              <a:ahLst/>
              <a:cxnLst/>
              <a:rect l="l" t="t" r="r" b="b"/>
              <a:pathLst>
                <a:path h="926464">
                  <a:moveTo>
                    <a:pt x="0" y="92586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86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733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606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2008301"/>
            <a:ext cx="4483735" cy="789940"/>
            <a:chOff x="87743" y="2008301"/>
            <a:chExt cx="4483735" cy="789940"/>
          </a:xfrm>
        </p:grpSpPr>
        <p:sp>
          <p:nvSpPr>
            <p:cNvPr id="15" name="object 15"/>
            <p:cNvSpPr/>
            <p:nvPr/>
          </p:nvSpPr>
          <p:spPr>
            <a:xfrm>
              <a:off x="87743" y="2008301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17196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696210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83510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052535"/>
              <a:ext cx="50749" cy="6436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216238"/>
              <a:ext cx="4432935" cy="530860"/>
            </a:xfrm>
            <a:custGeom>
              <a:avLst/>
              <a:gdLst/>
              <a:ahLst/>
              <a:cxnLst/>
              <a:rect l="l" t="t" r="r" b="b"/>
              <a:pathLst>
                <a:path w="4432935" h="530860">
                  <a:moveTo>
                    <a:pt x="4432566" y="0"/>
                  </a:moveTo>
                  <a:lnTo>
                    <a:pt x="0" y="0"/>
                  </a:lnTo>
                  <a:lnTo>
                    <a:pt x="0" y="479971"/>
                  </a:lnTo>
                  <a:lnTo>
                    <a:pt x="4008" y="499695"/>
                  </a:lnTo>
                  <a:lnTo>
                    <a:pt x="14922" y="515848"/>
                  </a:lnTo>
                  <a:lnTo>
                    <a:pt x="31075" y="526762"/>
                  </a:lnTo>
                  <a:lnTo>
                    <a:pt x="50800" y="530771"/>
                  </a:lnTo>
                  <a:lnTo>
                    <a:pt x="4381766" y="530771"/>
                  </a:lnTo>
                  <a:lnTo>
                    <a:pt x="4401491" y="526762"/>
                  </a:lnTo>
                  <a:lnTo>
                    <a:pt x="4417644" y="515848"/>
                  </a:lnTo>
                  <a:lnTo>
                    <a:pt x="4428558" y="499695"/>
                  </a:lnTo>
                  <a:lnTo>
                    <a:pt x="4432566" y="47997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2090635"/>
              <a:ext cx="0" cy="624840"/>
            </a:xfrm>
            <a:custGeom>
              <a:avLst/>
              <a:gdLst/>
              <a:ahLst/>
              <a:cxnLst/>
              <a:rect l="l" t="t" r="r" b="b"/>
              <a:pathLst>
                <a:path h="624839">
                  <a:moveTo>
                    <a:pt x="0" y="6246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0779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0652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5253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344" y="797217"/>
            <a:ext cx="4211320" cy="191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Simple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Interpolation</a:t>
            </a:r>
            <a:endParaRPr sz="1100">
              <a:latin typeface="Cambria"/>
              <a:cs typeface="Cambria"/>
            </a:endParaRPr>
          </a:p>
          <a:p>
            <a:pPr marL="271780" algn="ctr">
              <a:lnSpc>
                <a:spcPct val="100000"/>
              </a:lnSpc>
              <a:spcBef>
                <a:spcPts val="905"/>
              </a:spcBef>
            </a:pPr>
            <a:r>
              <a:rPr sz="1100" i="1" spc="-65" dirty="0">
                <a:latin typeface="Cambria"/>
                <a:cs typeface="Cambria"/>
              </a:rPr>
              <a:t>P</a:t>
            </a:r>
            <a:r>
              <a:rPr sz="1650" spc="-97" baseline="10101" dirty="0">
                <a:latin typeface="Lucida Sans Unicode"/>
                <a:cs typeface="Lucida Sans Unicode"/>
              </a:rPr>
              <a:t>˜</a:t>
            </a:r>
            <a:r>
              <a:rPr sz="1100" spc="-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200" spc="-97" baseline="-10416" dirty="0">
                <a:latin typeface="Lucida Sans Unicode"/>
                <a:cs typeface="Lucida Sans Unicode"/>
              </a:rPr>
              <a:t>−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200" spc="-97" baseline="-10416" dirty="0">
                <a:latin typeface="Lucida Sans Unicode"/>
                <a:cs typeface="Lucida Sans Unicode"/>
              </a:rPr>
              <a:t>−</a:t>
            </a:r>
            <a:r>
              <a:rPr sz="1200" spc="-97" baseline="-10416" dirty="0">
                <a:latin typeface="Cambria"/>
                <a:cs typeface="Cambria"/>
              </a:rPr>
              <a:t>2</a:t>
            </a:r>
            <a:r>
              <a:rPr sz="1100" spc="-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SimSun"/>
                <a:cs typeface="SimSun"/>
              </a:rPr>
              <a:t>λ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r>
              <a:rPr sz="1100" i="1" spc="-45" dirty="0">
                <a:latin typeface="Cambria"/>
                <a:cs typeface="Cambria"/>
              </a:rPr>
              <a:t>P</a:t>
            </a:r>
            <a:r>
              <a:rPr sz="1100" spc="-45" dirty="0">
                <a:latin typeface="Lucida Sans Unicode"/>
                <a:cs typeface="Lucida Sans Unicode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100" spc="-45" dirty="0">
                <a:latin typeface="Lucida Sans Unicode"/>
                <a:cs typeface="Lucida Sans Unicode"/>
              </a:rPr>
              <a:t>|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200" spc="-67" baseline="-10416" dirty="0"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r>
              <a:rPr sz="1100" i="1" spc="-45" dirty="0">
                <a:latin typeface="Cambria"/>
                <a:cs typeface="Cambria"/>
              </a:rPr>
              <a:t>w</a:t>
            </a:r>
            <a:r>
              <a:rPr sz="1200" i="1" spc="-67" baseline="-10416" dirty="0">
                <a:latin typeface="Cambria"/>
                <a:cs typeface="Cambria"/>
              </a:rPr>
              <a:t>n</a:t>
            </a:r>
            <a:r>
              <a:rPr sz="1200" spc="-67" baseline="-10416" dirty="0"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latin typeface="Cambria"/>
                <a:cs typeface="Cambria"/>
              </a:rPr>
              <a:t>2</a:t>
            </a:r>
            <a:r>
              <a:rPr sz="1100" spc="-45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SimSun"/>
                <a:cs typeface="SimSun"/>
              </a:rPr>
              <a:t>λ</a:t>
            </a:r>
            <a:r>
              <a:rPr sz="1200" spc="-75" baseline="-10416" dirty="0">
                <a:latin typeface="Cambria"/>
                <a:cs typeface="Cambria"/>
              </a:rPr>
              <a:t>2</a:t>
            </a:r>
            <a:r>
              <a:rPr sz="1100" i="1" spc="-50" dirty="0">
                <a:latin typeface="Cambria"/>
                <a:cs typeface="Cambria"/>
              </a:rPr>
              <a:t>P</a:t>
            </a:r>
            <a:r>
              <a:rPr sz="1100" spc="-50" dirty="0">
                <a:latin typeface="Lucida Sans Unicode"/>
                <a:cs typeface="Lucida Sans Unicode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w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w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Cambria"/>
                <a:cs typeface="Cambria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)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SimSun"/>
                <a:cs typeface="SimSun"/>
              </a:rPr>
              <a:t>λ</a:t>
            </a:r>
            <a:r>
              <a:rPr sz="1200" spc="-82" baseline="-10416" dirty="0">
                <a:latin typeface="Cambria"/>
                <a:cs typeface="Cambria"/>
              </a:rPr>
              <a:t>3</a:t>
            </a:r>
            <a:r>
              <a:rPr sz="1100" i="1" spc="-55" dirty="0">
                <a:latin typeface="Cambria"/>
                <a:cs typeface="Cambria"/>
              </a:rPr>
              <a:t>P</a:t>
            </a:r>
            <a:r>
              <a:rPr sz="1100" spc="-55" dirty="0">
                <a:latin typeface="Lucida Sans Unicode"/>
                <a:cs typeface="Lucida Sans Unicode"/>
              </a:rPr>
              <a:t>(</a:t>
            </a:r>
            <a:r>
              <a:rPr sz="1100" i="1" spc="-55" dirty="0">
                <a:latin typeface="Cambria"/>
                <a:cs typeface="Cambria"/>
              </a:rPr>
              <a:t>w</a:t>
            </a:r>
            <a:r>
              <a:rPr sz="1200" i="1" spc="-82" baseline="-10416" dirty="0">
                <a:latin typeface="Cambria"/>
                <a:cs typeface="Cambria"/>
              </a:rPr>
              <a:t>n</a:t>
            </a:r>
            <a:r>
              <a:rPr sz="1100" spc="-5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71780" algn="ctr">
              <a:lnSpc>
                <a:spcPts val="1855"/>
              </a:lnSpc>
              <a:spcBef>
                <a:spcPts val="1585"/>
              </a:spcBef>
            </a:pPr>
            <a:r>
              <a:rPr sz="2325" spc="-465" baseline="-8960" dirty="0">
                <a:latin typeface="SimSun"/>
                <a:cs typeface="SimSun"/>
              </a:rPr>
              <a:t>∑</a:t>
            </a:r>
            <a:r>
              <a:rPr sz="1100" spc="-505" dirty="0">
                <a:latin typeface="SimSun"/>
                <a:cs typeface="SimSun"/>
              </a:rPr>
              <a:t>λ</a:t>
            </a:r>
            <a:r>
              <a:rPr sz="1200" i="1" baseline="-10416" dirty="0">
                <a:latin typeface="Cambria"/>
                <a:cs typeface="Cambria"/>
              </a:rPr>
              <a:t>i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endParaRPr sz="1100">
              <a:latin typeface="Cambria"/>
              <a:cs typeface="Cambria"/>
            </a:endParaRPr>
          </a:p>
          <a:p>
            <a:pPr marR="84455" algn="ctr">
              <a:lnSpc>
                <a:spcPts val="955"/>
              </a:lnSpc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Lambdas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1100">
              <a:latin typeface="Cambria"/>
              <a:cs typeface="Cambria"/>
            </a:endParaRPr>
          </a:p>
          <a:p>
            <a:pPr marL="271780" algn="ctr">
              <a:lnSpc>
                <a:spcPct val="100000"/>
              </a:lnSpc>
              <a:spcBef>
                <a:spcPts val="830"/>
              </a:spcBef>
            </a:pPr>
            <a:r>
              <a:rPr sz="1100" i="1" spc="-65" dirty="0">
                <a:latin typeface="Cambria"/>
                <a:cs typeface="Cambria"/>
              </a:rPr>
              <a:t>P</a:t>
            </a:r>
            <a:r>
              <a:rPr sz="1650" spc="-97" baseline="10101" dirty="0">
                <a:latin typeface="Lucida Sans Unicode"/>
                <a:cs typeface="Lucida Sans Unicode"/>
              </a:rPr>
              <a:t>˜</a:t>
            </a:r>
            <a:r>
              <a:rPr sz="1100" spc="-65" dirty="0">
                <a:latin typeface="Lucida Sans Unicode"/>
                <a:cs typeface="Lucida Sans Unicode"/>
              </a:rPr>
              <a:t>(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100" spc="-65" dirty="0">
                <a:latin typeface="Lucida Sans Unicode"/>
                <a:cs typeface="Lucida Sans Unicode"/>
              </a:rPr>
              <a:t>|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200" spc="-97" baseline="-10416" dirty="0">
                <a:latin typeface="Lucida Sans Unicode"/>
                <a:cs typeface="Lucida Sans Unicode"/>
              </a:rPr>
              <a:t>−</a:t>
            </a:r>
            <a:r>
              <a:rPr sz="1200" spc="-97" baseline="-10416" dirty="0">
                <a:latin typeface="Cambria"/>
                <a:cs typeface="Cambria"/>
              </a:rPr>
              <a:t>1</a:t>
            </a:r>
            <a:r>
              <a:rPr sz="1100" i="1" spc="-65" dirty="0">
                <a:latin typeface="Cambria"/>
                <a:cs typeface="Cambria"/>
              </a:rPr>
              <a:t>w</a:t>
            </a:r>
            <a:r>
              <a:rPr sz="1200" i="1" spc="-97" baseline="-10416" dirty="0">
                <a:latin typeface="Cambria"/>
                <a:cs typeface="Cambria"/>
              </a:rPr>
              <a:t>n</a:t>
            </a:r>
            <a:r>
              <a:rPr sz="1200" spc="-97" baseline="-10416" dirty="0">
                <a:latin typeface="Lucida Sans Unicode"/>
                <a:cs typeface="Lucida Sans Unicode"/>
              </a:rPr>
              <a:t>−</a:t>
            </a:r>
            <a:r>
              <a:rPr sz="1200" spc="-97" baseline="-10416" dirty="0">
                <a:latin typeface="Cambria"/>
                <a:cs typeface="Cambria"/>
              </a:rPr>
              <a:t>2</a:t>
            </a:r>
            <a:r>
              <a:rPr sz="1100" spc="-65" dirty="0">
                <a:latin typeface="Lucida Sans Unicode"/>
                <a:cs typeface="Lucida Sans Unicode"/>
              </a:rPr>
              <a:t>)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85" dirty="0">
                <a:latin typeface="SimSun"/>
                <a:cs typeface="SimSun"/>
              </a:rPr>
              <a:t>λ</a:t>
            </a:r>
            <a:r>
              <a:rPr sz="1200" spc="-127" baseline="-10416" dirty="0">
                <a:latin typeface="Cambria"/>
                <a:cs typeface="Cambria"/>
              </a:rPr>
              <a:t>1</a:t>
            </a:r>
            <a:r>
              <a:rPr sz="1100" spc="-85" dirty="0">
                <a:latin typeface="Lucida Sans Unicode"/>
                <a:cs typeface="Lucida Sans Unicode"/>
              </a:rPr>
              <a:t>(</a:t>
            </a:r>
            <a:r>
              <a:rPr sz="1100" i="1" spc="-85" dirty="0">
                <a:latin typeface="Cambria"/>
                <a:cs typeface="Cambria"/>
              </a:rPr>
              <a:t>w</a:t>
            </a:r>
            <a:r>
              <a:rPr sz="1200" i="1" spc="-127" baseline="-10416" dirty="0">
                <a:latin typeface="Cambria"/>
                <a:cs typeface="Cambria"/>
              </a:rPr>
              <a:t>n</a:t>
            </a:r>
            <a:r>
              <a:rPr sz="1200" spc="-127" baseline="-10416" dirty="0">
                <a:latin typeface="Lucida Sans Unicode"/>
                <a:cs typeface="Lucida Sans Unicode"/>
              </a:rPr>
              <a:t>−</a:t>
            </a:r>
            <a:r>
              <a:rPr sz="1200" spc="-127" baseline="-10416" dirty="0">
                <a:latin typeface="Cambria"/>
                <a:cs typeface="Cambria"/>
              </a:rPr>
              <a:t>2</a:t>
            </a:r>
            <a:r>
              <a:rPr sz="1100" i="1" spc="-85" dirty="0">
                <a:latin typeface="Verdana"/>
                <a:cs typeface="Verdana"/>
              </a:rPr>
              <a:t>,</a:t>
            </a:r>
            <a:r>
              <a:rPr sz="1100" i="1" spc="-265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Cambria"/>
                <a:cs typeface="Cambria"/>
              </a:rPr>
              <a:t>1</a:t>
            </a:r>
            <a:r>
              <a:rPr sz="1100" spc="-15" dirty="0">
                <a:latin typeface="Lucida Sans Unicode"/>
                <a:cs typeface="Lucida Sans Unicode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Cambria"/>
                <a:cs typeface="Cambria"/>
              </a:rPr>
              <a:t>1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Cambria"/>
                <a:cs typeface="Cambria"/>
              </a:rPr>
              <a:t>2</a:t>
            </a:r>
            <a:r>
              <a:rPr sz="1100" spc="-1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271780" algn="ctr">
              <a:lnSpc>
                <a:spcPct val="100000"/>
              </a:lnSpc>
              <a:spcBef>
                <a:spcPts val="685"/>
              </a:spcBef>
            </a:pPr>
            <a:r>
              <a:rPr sz="1100" spc="-80" dirty="0">
                <a:latin typeface="Lucida Sans Unicode"/>
                <a:cs typeface="Lucida Sans Unicode"/>
              </a:rPr>
              <a:t>+</a:t>
            </a:r>
            <a:r>
              <a:rPr sz="1100" spc="-80" dirty="0">
                <a:latin typeface="SimSun"/>
                <a:cs typeface="SimSun"/>
              </a:rPr>
              <a:t>λ</a:t>
            </a:r>
            <a:r>
              <a:rPr sz="1200" spc="-120" baseline="-10416" dirty="0">
                <a:latin typeface="Cambria"/>
                <a:cs typeface="Cambria"/>
              </a:rPr>
              <a:t>2</a:t>
            </a:r>
            <a:r>
              <a:rPr sz="1100" spc="-80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200" i="1" spc="-120" baseline="-10416" dirty="0">
                <a:latin typeface="Cambria"/>
                <a:cs typeface="Cambria"/>
              </a:rPr>
              <a:t>n</a:t>
            </a:r>
            <a:r>
              <a:rPr sz="1200" spc="-120" baseline="-10416" dirty="0">
                <a:latin typeface="Lucida Sans Unicode"/>
                <a:cs typeface="Lucida Sans Unicode"/>
              </a:rPr>
              <a:t>−</a:t>
            </a:r>
            <a:r>
              <a:rPr sz="1200" spc="-120" baseline="-10416" dirty="0">
                <a:latin typeface="Cambria"/>
                <a:cs typeface="Cambria"/>
              </a:rPr>
              <a:t>2</a:t>
            </a:r>
            <a:r>
              <a:rPr sz="1100" i="1" spc="-80" dirty="0">
                <a:latin typeface="Verdana"/>
                <a:cs typeface="Verdana"/>
              </a:rPr>
              <a:t>,</a:t>
            </a:r>
            <a:r>
              <a:rPr sz="1100" i="1" spc="-260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Cambria"/>
                <a:cs typeface="Cambria"/>
              </a:rPr>
              <a:t>1</a:t>
            </a:r>
            <a:r>
              <a:rPr sz="1100" spc="-15" dirty="0">
                <a:latin typeface="Lucida Sans Unicode"/>
                <a:cs typeface="Lucida Sans Unicode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Lucida Sans Unicode"/>
                <a:cs typeface="Lucida Sans Unicode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w</a:t>
            </a:r>
            <a:r>
              <a:rPr sz="1200" i="1" spc="-22" baseline="-10416" dirty="0">
                <a:latin typeface="Cambria"/>
                <a:cs typeface="Cambria"/>
              </a:rPr>
              <a:t>n</a:t>
            </a:r>
            <a:r>
              <a:rPr sz="1200" spc="-22" baseline="-10416" dirty="0">
                <a:latin typeface="Lucida Sans Unicode"/>
                <a:cs typeface="Lucida Sans Unicode"/>
              </a:rPr>
              <a:t>−</a:t>
            </a:r>
            <a:r>
              <a:rPr sz="1200" spc="-22" baseline="-10416" dirty="0">
                <a:latin typeface="Cambria"/>
                <a:cs typeface="Cambria"/>
              </a:rPr>
              <a:t>1</a:t>
            </a:r>
            <a:r>
              <a:rPr sz="1100" spc="-15" dirty="0">
                <a:latin typeface="Lucida Sans Unicode"/>
                <a:cs typeface="Lucida Sans Unicode"/>
              </a:rPr>
              <a:t>)</a:t>
            </a:r>
            <a:r>
              <a:rPr sz="1100" spc="-19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-85" dirty="0">
                <a:latin typeface="SimSun"/>
                <a:cs typeface="SimSun"/>
              </a:rPr>
              <a:t>λ</a:t>
            </a:r>
            <a:r>
              <a:rPr sz="1200" spc="-127" baseline="-10416" dirty="0">
                <a:latin typeface="Cambria"/>
                <a:cs typeface="Cambria"/>
              </a:rPr>
              <a:t>3</a:t>
            </a:r>
            <a:r>
              <a:rPr sz="1100" spc="-85" dirty="0">
                <a:latin typeface="Lucida Sans Unicode"/>
                <a:cs typeface="Lucida Sans Unicode"/>
              </a:rPr>
              <a:t>(</a:t>
            </a:r>
            <a:r>
              <a:rPr sz="1100" i="1" spc="-85" dirty="0">
                <a:latin typeface="Cambria"/>
                <a:cs typeface="Cambria"/>
              </a:rPr>
              <a:t>w</a:t>
            </a:r>
            <a:r>
              <a:rPr sz="1200" i="1" spc="-127" baseline="-10416" dirty="0">
                <a:latin typeface="Cambria"/>
                <a:cs typeface="Cambria"/>
              </a:rPr>
              <a:t>n</a:t>
            </a:r>
            <a:r>
              <a:rPr sz="1200" spc="-127" baseline="-10416" dirty="0">
                <a:latin typeface="Lucida Sans Unicode"/>
                <a:cs typeface="Lucida Sans Unicode"/>
              </a:rPr>
              <a:t>−</a:t>
            </a:r>
            <a:r>
              <a:rPr sz="1200" spc="-127" baseline="-10416" dirty="0">
                <a:latin typeface="Cambria"/>
                <a:cs typeface="Cambria"/>
              </a:rPr>
              <a:t>2</a:t>
            </a:r>
            <a:r>
              <a:rPr sz="1100" i="1" spc="-85" dirty="0">
                <a:latin typeface="Verdana"/>
                <a:cs typeface="Verdana"/>
              </a:rPr>
              <a:t>,</a:t>
            </a:r>
            <a:r>
              <a:rPr sz="1100" i="1" spc="-260" dirty="0">
                <a:latin typeface="Verdana"/>
                <a:cs typeface="Verdana"/>
              </a:rPr>
              <a:t> 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n</a:t>
            </a:r>
            <a:r>
              <a:rPr sz="1200" spc="7" baseline="-10416" dirty="0">
                <a:latin typeface="Lucida Sans Unicode"/>
                <a:cs typeface="Lucida Sans Unicode"/>
              </a:rPr>
              <a:t>−</a:t>
            </a:r>
            <a:r>
              <a:rPr sz="1200" spc="7" baseline="-10416" dirty="0">
                <a:latin typeface="Cambria"/>
                <a:cs typeface="Cambria"/>
              </a:rPr>
              <a:t>1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n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3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Setting</a:t>
            </a:r>
            <a:r>
              <a:rPr spc="40" dirty="0"/>
              <a:t> </a:t>
            </a:r>
            <a:r>
              <a:rPr spc="-40" dirty="0"/>
              <a:t>the</a:t>
            </a:r>
            <a:r>
              <a:rPr spc="40" dirty="0"/>
              <a:t> </a:t>
            </a:r>
            <a:r>
              <a:rPr spc="-25" dirty="0"/>
              <a:t>lambda</a:t>
            </a:r>
            <a:r>
              <a:rPr spc="40" dirty="0"/>
              <a:t> </a:t>
            </a:r>
            <a:r>
              <a:rPr spc="-5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53464"/>
            <a:ext cx="4483735" cy="889000"/>
            <a:chOff x="87743" y="1253464"/>
            <a:chExt cx="4483735" cy="889000"/>
          </a:xfrm>
        </p:grpSpPr>
        <p:sp>
          <p:nvSpPr>
            <p:cNvPr id="4" name="object 4"/>
            <p:cNvSpPr/>
            <p:nvPr/>
          </p:nvSpPr>
          <p:spPr>
            <a:xfrm>
              <a:off x="87743" y="125346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42648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04064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2794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97698"/>
              <a:ext cx="50749" cy="7429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70761"/>
              <a:ext cx="4432935" cy="621030"/>
            </a:xfrm>
            <a:custGeom>
              <a:avLst/>
              <a:gdLst/>
              <a:ahLst/>
              <a:cxnLst/>
              <a:rect l="l" t="t" r="r" b="b"/>
              <a:pathLst>
                <a:path w="4432935" h="621030">
                  <a:moveTo>
                    <a:pt x="4432566" y="0"/>
                  </a:moveTo>
                  <a:lnTo>
                    <a:pt x="0" y="0"/>
                  </a:lnTo>
                  <a:lnTo>
                    <a:pt x="0" y="569887"/>
                  </a:lnTo>
                  <a:lnTo>
                    <a:pt x="4008" y="589611"/>
                  </a:lnTo>
                  <a:lnTo>
                    <a:pt x="14922" y="605764"/>
                  </a:lnTo>
                  <a:lnTo>
                    <a:pt x="31075" y="616678"/>
                  </a:lnTo>
                  <a:lnTo>
                    <a:pt x="50800" y="620687"/>
                  </a:lnTo>
                  <a:lnTo>
                    <a:pt x="4381766" y="620687"/>
                  </a:lnTo>
                  <a:lnTo>
                    <a:pt x="4401491" y="616678"/>
                  </a:lnTo>
                  <a:lnTo>
                    <a:pt x="4417644" y="605764"/>
                  </a:lnTo>
                  <a:lnTo>
                    <a:pt x="4428558" y="589611"/>
                  </a:lnTo>
                  <a:lnTo>
                    <a:pt x="4432566" y="56988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335786"/>
              <a:ext cx="0" cy="724535"/>
            </a:xfrm>
            <a:custGeom>
              <a:avLst/>
              <a:gdLst/>
              <a:ahLst/>
              <a:cxnLst/>
              <a:rect l="l" t="t" r="r" b="b"/>
              <a:pathLst>
                <a:path h="724535">
                  <a:moveTo>
                    <a:pt x="0" y="72391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3230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10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976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4195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51990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86774"/>
            <a:ext cx="3670935" cy="87312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Use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a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held-out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289560" marR="602615" indent="-277495">
              <a:lnSpc>
                <a:spcPts val="1650"/>
              </a:lnSpc>
              <a:spcBef>
                <a:spcPts val="140"/>
              </a:spcBef>
            </a:pPr>
            <a:r>
              <a:rPr sz="950" spc="60" dirty="0">
                <a:latin typeface="Trebuchet MS"/>
                <a:cs typeface="Trebuchet MS"/>
              </a:rPr>
              <a:t>Choose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00" dirty="0">
                <a:latin typeface="SimSun"/>
                <a:cs typeface="SimSun"/>
              </a:rPr>
              <a:t>λ</a:t>
            </a:r>
            <a:r>
              <a:rPr sz="950" spc="-200" dirty="0">
                <a:latin typeface="Trebuchet MS"/>
                <a:cs typeface="Trebuchet MS"/>
              </a:rPr>
              <a:t>s</a:t>
            </a:r>
            <a:r>
              <a:rPr sz="950" spc="-18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maximize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held-out</a:t>
            </a:r>
            <a:r>
              <a:rPr sz="950" spc="-15" dirty="0">
                <a:latin typeface="Trebuchet MS"/>
                <a:cs typeface="Trebuchet MS"/>
              </a:rPr>
              <a:t> data: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N-gram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training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29"/>
              </a:spcBef>
            </a:pPr>
            <a:r>
              <a:rPr sz="950" spc="45" dirty="0">
                <a:latin typeface="Trebuchet MS"/>
                <a:cs typeface="Trebuchet MS"/>
              </a:rPr>
              <a:t>Search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505" dirty="0">
                <a:latin typeface="SimSun"/>
                <a:cs typeface="SimSun"/>
              </a:rPr>
              <a:t>λ</a:t>
            </a:r>
            <a:r>
              <a:rPr sz="950" spc="105" dirty="0">
                <a:latin typeface="Trebuchet MS"/>
                <a:cs typeface="Trebuchet MS"/>
              </a:rPr>
              <a:t>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</a:t>
            </a:r>
            <a:r>
              <a:rPr sz="950" spc="-10" dirty="0">
                <a:latin typeface="Trebuchet MS"/>
                <a:cs typeface="Trebuchet MS"/>
              </a:rPr>
              <a:t>v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largest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held-out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72374" y="952220"/>
            <a:ext cx="2063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Computational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3: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837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Advanced</a:t>
            </a:r>
            <a:r>
              <a:rPr spc="30" dirty="0"/>
              <a:t> </a:t>
            </a:r>
            <a:r>
              <a:rPr spc="-20" dirty="0"/>
              <a:t>smoothing</a:t>
            </a:r>
            <a:r>
              <a:rPr spc="35" dirty="0"/>
              <a:t> </a:t>
            </a:r>
            <a:r>
              <a:rPr spc="-20" dirty="0"/>
              <a:t>algorithms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35278"/>
            <a:ext cx="4483735" cy="666115"/>
            <a:chOff x="87743" y="1035278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10352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082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950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680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79512"/>
              <a:ext cx="50749" cy="5199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52575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17612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5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049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922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795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02308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12341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802219"/>
            <a:ext cx="4483735" cy="667385"/>
            <a:chOff x="87743" y="1802219"/>
            <a:chExt cx="4483735" cy="667385"/>
          </a:xfrm>
        </p:grpSpPr>
        <p:sp>
          <p:nvSpPr>
            <p:cNvPr id="17" name="object 17"/>
            <p:cNvSpPr/>
            <p:nvPr/>
          </p:nvSpPr>
          <p:spPr>
            <a:xfrm>
              <a:off x="87743" y="180221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975243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367940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55240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846465"/>
              <a:ext cx="50749" cy="52147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19516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84553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718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591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464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279281"/>
              <a:ext cx="64757" cy="647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25844" y="960631"/>
            <a:ext cx="3373120" cy="142367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Examples</a:t>
            </a:r>
            <a:endParaRPr sz="1100">
              <a:latin typeface="Cambria"/>
              <a:cs typeface="Cambria"/>
            </a:endParaRPr>
          </a:p>
          <a:p>
            <a:pPr marL="289560" marR="2388870">
              <a:lnSpc>
                <a:spcPts val="1650"/>
              </a:lnSpc>
              <a:spcBef>
                <a:spcPts val="55"/>
              </a:spcBef>
            </a:pPr>
            <a:r>
              <a:rPr sz="950" spc="35" dirty="0">
                <a:latin typeface="Trebuchet MS"/>
                <a:cs typeface="Trebuchet MS"/>
              </a:rPr>
              <a:t>Good-</a:t>
            </a:r>
            <a:r>
              <a:rPr sz="950" spc="-75" dirty="0">
                <a:latin typeface="Trebuchet MS"/>
                <a:cs typeface="Trebuchet MS"/>
              </a:rPr>
              <a:t>T</a:t>
            </a:r>
            <a:r>
              <a:rPr sz="950" spc="-10" dirty="0">
                <a:latin typeface="Trebuchet MS"/>
                <a:cs typeface="Trebuchet MS"/>
              </a:rPr>
              <a:t>u</a:t>
            </a:r>
            <a:r>
              <a:rPr sz="950" dirty="0">
                <a:latin typeface="Trebuchet MS"/>
                <a:cs typeface="Trebuchet MS"/>
              </a:rPr>
              <a:t>r</a:t>
            </a:r>
            <a:r>
              <a:rPr sz="950" spc="10" dirty="0">
                <a:latin typeface="Trebuchet MS"/>
                <a:cs typeface="Trebuchet MS"/>
              </a:rPr>
              <a:t>ing  </a:t>
            </a:r>
            <a:r>
              <a:rPr sz="950" spc="35" dirty="0">
                <a:latin typeface="Trebuchet MS"/>
                <a:cs typeface="Trebuchet MS"/>
              </a:rPr>
              <a:t>Kneser-Ney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Good-Turing:</a:t>
            </a:r>
            <a:r>
              <a:rPr sz="1100" i="1" spc="8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007F00"/>
                </a:solidFill>
                <a:latin typeface="Cambria"/>
                <a:cs typeface="Cambria"/>
              </a:rPr>
              <a:t>Basic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Intuition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75" dirty="0">
                <a:latin typeface="Trebuchet MS"/>
                <a:cs typeface="Trebuchet MS"/>
              </a:rPr>
              <a:t>Use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things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once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help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estimate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things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9245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Morphology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91539"/>
            <a:ext cx="4483735" cy="666115"/>
            <a:chOff x="87743" y="1091539"/>
            <a:chExt cx="4483735" cy="666115"/>
          </a:xfrm>
        </p:grpSpPr>
        <p:sp>
          <p:nvSpPr>
            <p:cNvPr id="4" name="object 4"/>
            <p:cNvSpPr/>
            <p:nvPr/>
          </p:nvSpPr>
          <p:spPr>
            <a:xfrm>
              <a:off x="87743" y="109153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6455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5574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4304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35773"/>
              <a:ext cx="50749" cy="5199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08823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73861"/>
              <a:ext cx="0" cy="501015"/>
            </a:xfrm>
            <a:custGeom>
              <a:avLst/>
              <a:gdLst/>
              <a:ahLst/>
              <a:cxnLst/>
              <a:rect l="l" t="t" r="r" b="b"/>
              <a:pathLst>
                <a:path h="501014">
                  <a:moveTo>
                    <a:pt x="0" y="500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611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484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357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5855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6858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858479"/>
            <a:ext cx="4483735" cy="1084580"/>
            <a:chOff x="87743" y="1858479"/>
            <a:chExt cx="4483735" cy="1084580"/>
          </a:xfrm>
        </p:grpSpPr>
        <p:sp>
          <p:nvSpPr>
            <p:cNvPr id="17" name="object 17"/>
            <p:cNvSpPr/>
            <p:nvPr/>
          </p:nvSpPr>
          <p:spPr>
            <a:xfrm>
              <a:off x="87743" y="18584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031492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4139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2869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902714"/>
              <a:ext cx="50749" cy="93868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75776"/>
              <a:ext cx="4432935" cy="816610"/>
            </a:xfrm>
            <a:custGeom>
              <a:avLst/>
              <a:gdLst/>
              <a:ahLst/>
              <a:cxnLst/>
              <a:rect l="l" t="t" r="r" b="b"/>
              <a:pathLst>
                <a:path w="4432935" h="816610">
                  <a:moveTo>
                    <a:pt x="4432566" y="0"/>
                  </a:moveTo>
                  <a:lnTo>
                    <a:pt x="0" y="0"/>
                  </a:lnTo>
                  <a:lnTo>
                    <a:pt x="0" y="765619"/>
                  </a:lnTo>
                  <a:lnTo>
                    <a:pt x="4008" y="785344"/>
                  </a:lnTo>
                  <a:lnTo>
                    <a:pt x="14922" y="801497"/>
                  </a:lnTo>
                  <a:lnTo>
                    <a:pt x="31075" y="812411"/>
                  </a:lnTo>
                  <a:lnTo>
                    <a:pt x="50800" y="816419"/>
                  </a:lnTo>
                  <a:lnTo>
                    <a:pt x="4381766" y="816419"/>
                  </a:lnTo>
                  <a:lnTo>
                    <a:pt x="4401491" y="812411"/>
                  </a:lnTo>
                  <a:lnTo>
                    <a:pt x="4417644" y="801497"/>
                  </a:lnTo>
                  <a:lnTo>
                    <a:pt x="4428558" y="785344"/>
                  </a:lnTo>
                  <a:lnTo>
                    <a:pt x="4432566" y="7656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40814"/>
              <a:ext cx="0" cy="920115"/>
            </a:xfrm>
            <a:custGeom>
              <a:avLst/>
              <a:gdLst/>
              <a:ahLst/>
              <a:cxnLst/>
              <a:rect l="l" t="t" r="r" b="b"/>
              <a:pathLst>
                <a:path h="920114">
                  <a:moveTo>
                    <a:pt x="0" y="9196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281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15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02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33267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542705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752737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5844" y="630613"/>
            <a:ext cx="4100829" cy="2227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Morphology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studies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internal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how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built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up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smaller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meaningful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called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spc="40" dirty="0">
                <a:latin typeface="Trebuchet MS"/>
                <a:cs typeface="Trebuchet MS"/>
              </a:rPr>
              <a:t>morphemes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dogs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45" dirty="0">
                <a:latin typeface="Trebuchet MS"/>
                <a:cs typeface="Trebuchet MS"/>
              </a:rPr>
              <a:t>2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morphemes,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‘dog’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‘s’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55" dirty="0">
                <a:latin typeface="Trebuchet MS"/>
                <a:cs typeface="Trebuchet MS"/>
              </a:rPr>
              <a:t>‘s’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plu</a:t>
            </a:r>
            <a:r>
              <a:rPr sz="950" spc="-25" dirty="0">
                <a:latin typeface="Trebuchet MS"/>
                <a:cs typeface="Trebuchet MS"/>
              </a:rPr>
              <a:t>r</a:t>
            </a:r>
            <a:r>
              <a:rPr sz="950" spc="-10" dirty="0">
                <a:latin typeface="Trebuchet MS"/>
                <a:cs typeface="Trebuchet MS"/>
              </a:rPr>
              <a:t>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</a:t>
            </a:r>
            <a:r>
              <a:rPr sz="950" spc="15" dirty="0">
                <a:latin typeface="Trebuchet MS"/>
                <a:cs typeface="Trebuchet MS"/>
              </a:rPr>
              <a:t>r</a:t>
            </a:r>
            <a:r>
              <a:rPr sz="950" spc="-10" dirty="0">
                <a:latin typeface="Trebuchet MS"/>
                <a:cs typeface="Trebuchet MS"/>
              </a:rPr>
              <a:t>ker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nouns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unladylike</a:t>
            </a:r>
            <a:endParaRPr sz="1100">
              <a:latin typeface="Cambria"/>
              <a:cs typeface="Cambria"/>
            </a:endParaRPr>
          </a:p>
          <a:p>
            <a:pPr marR="3313429" algn="r">
              <a:lnSpc>
                <a:spcPct val="100000"/>
              </a:lnSpc>
              <a:spcBef>
                <a:spcPts val="400"/>
              </a:spcBef>
            </a:pPr>
            <a:r>
              <a:rPr sz="950" spc="45" dirty="0">
                <a:latin typeface="Trebuchet MS"/>
                <a:cs typeface="Trebuchet MS"/>
              </a:rPr>
              <a:t>3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</a:t>
            </a:r>
            <a:r>
              <a:rPr sz="950" spc="30" dirty="0">
                <a:latin typeface="Trebuchet MS"/>
                <a:cs typeface="Trebuchet MS"/>
              </a:rPr>
              <a:t>r</a:t>
            </a:r>
            <a:r>
              <a:rPr sz="950" spc="35" dirty="0">
                <a:latin typeface="Trebuchet MS"/>
                <a:cs typeface="Trebuchet MS"/>
              </a:rPr>
              <a:t>phemes</a:t>
            </a:r>
            <a:endParaRPr sz="950">
              <a:latin typeface="Trebuchet MS"/>
              <a:cs typeface="Trebuchet MS"/>
            </a:endParaRPr>
          </a:p>
          <a:p>
            <a:pPr marR="3359150" algn="r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un-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-65" dirty="0">
                <a:latin typeface="Trebuchet MS"/>
                <a:cs typeface="Trebuchet MS"/>
              </a:rPr>
              <a:t>‘not’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5" dirty="0">
                <a:latin typeface="Trebuchet MS"/>
                <a:cs typeface="Trebuchet MS"/>
              </a:rPr>
              <a:t>lady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‘well-behaved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woman’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25" dirty="0">
                <a:latin typeface="Trebuchet MS"/>
                <a:cs typeface="Trebuchet MS"/>
              </a:rPr>
              <a:t>-like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‘having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characteristic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of’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876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Allomorphs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1546809"/>
            <a:ext cx="4483735" cy="453390"/>
            <a:chOff x="87743" y="1546809"/>
            <a:chExt cx="4483735" cy="453390"/>
          </a:xfrm>
        </p:grpSpPr>
        <p:sp>
          <p:nvSpPr>
            <p:cNvPr id="4" name="object 4"/>
            <p:cNvSpPr/>
            <p:nvPr/>
          </p:nvSpPr>
          <p:spPr>
            <a:xfrm>
              <a:off x="87743" y="154680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1982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981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854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591043"/>
              <a:ext cx="50749" cy="3070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764106"/>
              <a:ext cx="4432935" cy="185420"/>
            </a:xfrm>
            <a:custGeom>
              <a:avLst/>
              <a:gdLst/>
              <a:ahLst/>
              <a:cxnLst/>
              <a:rect l="l" t="t" r="r" b="b"/>
              <a:pathLst>
                <a:path w="4432935" h="185419">
                  <a:moveTo>
                    <a:pt x="4432566" y="0"/>
                  </a:moveTo>
                  <a:lnTo>
                    <a:pt x="0" y="0"/>
                  </a:lnTo>
                  <a:lnTo>
                    <a:pt x="0" y="134023"/>
                  </a:lnTo>
                  <a:lnTo>
                    <a:pt x="4008" y="153747"/>
                  </a:lnTo>
                  <a:lnTo>
                    <a:pt x="14922" y="169900"/>
                  </a:lnTo>
                  <a:lnTo>
                    <a:pt x="31075" y="180814"/>
                  </a:lnTo>
                  <a:lnTo>
                    <a:pt x="50800" y="184823"/>
                  </a:lnTo>
                  <a:lnTo>
                    <a:pt x="4381766" y="184823"/>
                  </a:lnTo>
                  <a:lnTo>
                    <a:pt x="4401491" y="180814"/>
                  </a:lnTo>
                  <a:lnTo>
                    <a:pt x="4417644" y="169900"/>
                  </a:lnTo>
                  <a:lnTo>
                    <a:pt x="4428558" y="153747"/>
                  </a:lnTo>
                  <a:lnTo>
                    <a:pt x="4432566" y="13402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629143"/>
              <a:ext cx="0" cy="288290"/>
            </a:xfrm>
            <a:custGeom>
              <a:avLst/>
              <a:gdLst/>
              <a:ahLst/>
              <a:cxnLst/>
              <a:rect l="l" t="t" r="r" b="b"/>
              <a:pathLst>
                <a:path h="288289">
                  <a:moveTo>
                    <a:pt x="0" y="2880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6164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037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5910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10969"/>
              <a:ext cx="64757" cy="6475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844" y="1195439"/>
            <a:ext cx="3994150" cy="7207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950" spc="5" dirty="0">
                <a:latin typeface="Trebuchet MS"/>
                <a:cs typeface="Trebuchet MS"/>
              </a:rPr>
              <a:t>Variants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morpheme,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cannot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replaced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another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4445" algn="ctr">
              <a:lnSpc>
                <a:spcPct val="100000"/>
              </a:lnSpc>
              <a:spcBef>
                <a:spcPts val="400"/>
              </a:spcBef>
            </a:pPr>
            <a:r>
              <a:rPr sz="950" dirty="0">
                <a:latin typeface="Trebuchet MS"/>
                <a:cs typeface="Trebuchet MS"/>
              </a:rPr>
              <a:t>opposite: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un-happy,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in-comprehensible,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im-possible,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ir-rational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098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Bound</a:t>
            </a:r>
            <a:r>
              <a:rPr spc="30" dirty="0"/>
              <a:t> </a:t>
            </a:r>
            <a:r>
              <a:rPr spc="-25" dirty="0"/>
              <a:t>and</a:t>
            </a:r>
            <a:r>
              <a:rPr spc="35" dirty="0"/>
              <a:t> </a:t>
            </a:r>
            <a:r>
              <a:rPr spc="-5" dirty="0"/>
              <a:t>Free</a:t>
            </a:r>
            <a:r>
              <a:rPr spc="35" dirty="0"/>
              <a:t> </a:t>
            </a:r>
            <a:r>
              <a:rPr spc="-5" dirty="0"/>
              <a:t>Morphemes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75004"/>
            <a:ext cx="4483735" cy="620395"/>
            <a:chOff x="87743" y="1075004"/>
            <a:chExt cx="4483735" cy="620395"/>
          </a:xfrm>
        </p:grpSpPr>
        <p:sp>
          <p:nvSpPr>
            <p:cNvPr id="4" name="object 4"/>
            <p:cNvSpPr/>
            <p:nvPr/>
          </p:nvSpPr>
          <p:spPr>
            <a:xfrm>
              <a:off x="87743" y="107500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866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341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071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9251"/>
              <a:ext cx="50749" cy="4741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295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57338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4">
                  <a:moveTo>
                    <a:pt x="0" y="4551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446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319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19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96148"/>
            <a:ext cx="4483735" cy="614045"/>
            <a:chOff x="87743" y="1796148"/>
            <a:chExt cx="4483735" cy="614045"/>
          </a:xfrm>
        </p:grpSpPr>
        <p:sp>
          <p:nvSpPr>
            <p:cNvPr id="15" name="object 15"/>
            <p:cNvSpPr/>
            <p:nvPr/>
          </p:nvSpPr>
          <p:spPr>
            <a:xfrm>
              <a:off x="87743" y="1796148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55101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08339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95639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40382"/>
              <a:ext cx="50749" cy="4679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99373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78469"/>
              <a:ext cx="0" cy="448945"/>
            </a:xfrm>
            <a:custGeom>
              <a:avLst/>
              <a:gdLst/>
              <a:ahLst/>
              <a:cxnLst/>
              <a:rect l="l" t="t" r="r" b="b"/>
              <a:pathLst>
                <a:path h="448944">
                  <a:moveTo>
                    <a:pt x="0" y="4489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657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530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403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010770"/>
            <a:ext cx="4303395" cy="13157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Bound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25" dirty="0">
                <a:latin typeface="Trebuchet MS"/>
                <a:cs typeface="Trebuchet MS"/>
              </a:rPr>
              <a:t>Cannot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itself.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40" dirty="0">
                <a:latin typeface="Trebuchet MS"/>
                <a:cs typeface="Trebuchet MS"/>
              </a:rPr>
              <a:t>-s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(dog-s),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-ly</a:t>
            </a:r>
            <a:r>
              <a:rPr sz="950" i="1" spc="-20" dirty="0">
                <a:latin typeface="Trebuchet MS"/>
                <a:cs typeface="Trebuchet MS"/>
              </a:rPr>
              <a:t> (quick-ly), </a:t>
            </a:r>
            <a:r>
              <a:rPr sz="950" i="1" spc="10" dirty="0">
                <a:latin typeface="Trebuchet MS"/>
                <a:cs typeface="Trebuchet MS"/>
              </a:rPr>
              <a:t>-ed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(walk-ed)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Free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7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itself;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often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other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morphemes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too.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40" dirty="0">
                <a:latin typeface="Trebuchet MS"/>
                <a:cs typeface="Trebuchet MS"/>
              </a:rPr>
              <a:t>house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(house-s),</a:t>
            </a:r>
            <a:r>
              <a:rPr sz="950" i="1" spc="-15" dirty="0">
                <a:latin typeface="Trebuchet MS"/>
                <a:cs typeface="Trebuchet MS"/>
              </a:rPr>
              <a:t> walk (walk-ed), </a:t>
            </a:r>
            <a:r>
              <a:rPr sz="950" i="1" spc="-60" dirty="0">
                <a:latin typeface="Trebuchet MS"/>
                <a:cs typeface="Trebuchet MS"/>
              </a:rPr>
              <a:t>of,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the,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or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973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Stems</a:t>
            </a:r>
            <a:r>
              <a:rPr spc="15" dirty="0"/>
              <a:t> </a:t>
            </a:r>
            <a:r>
              <a:rPr spc="-25" dirty="0"/>
              <a:t>and</a:t>
            </a:r>
            <a:r>
              <a:rPr spc="15" dirty="0"/>
              <a:t> </a:t>
            </a:r>
            <a:r>
              <a:rPr spc="-5" dirty="0"/>
              <a:t>Affixes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9606"/>
            <a:ext cx="4483735" cy="839469"/>
            <a:chOff x="87743" y="1119606"/>
            <a:chExt cx="4483735" cy="839469"/>
          </a:xfrm>
        </p:grpSpPr>
        <p:sp>
          <p:nvSpPr>
            <p:cNvPr id="4" name="object 4"/>
            <p:cNvSpPr/>
            <p:nvPr/>
          </p:nvSpPr>
          <p:spPr>
            <a:xfrm>
              <a:off x="87743" y="111960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9263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574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447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3840"/>
              <a:ext cx="50749" cy="6935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6903"/>
              <a:ext cx="4432935" cy="571500"/>
            </a:xfrm>
            <a:custGeom>
              <a:avLst/>
              <a:gdLst/>
              <a:ahLst/>
              <a:cxnLst/>
              <a:rect l="l" t="t" r="r" b="b"/>
              <a:pathLst>
                <a:path w="4432935" h="571500">
                  <a:moveTo>
                    <a:pt x="4432566" y="0"/>
                  </a:moveTo>
                  <a:lnTo>
                    <a:pt x="0" y="0"/>
                  </a:lnTo>
                  <a:lnTo>
                    <a:pt x="0" y="520496"/>
                  </a:lnTo>
                  <a:lnTo>
                    <a:pt x="4008" y="540221"/>
                  </a:lnTo>
                  <a:lnTo>
                    <a:pt x="14922" y="556374"/>
                  </a:lnTo>
                  <a:lnTo>
                    <a:pt x="31075" y="567288"/>
                  </a:lnTo>
                  <a:lnTo>
                    <a:pt x="50800" y="571296"/>
                  </a:lnTo>
                  <a:lnTo>
                    <a:pt x="4381766" y="571296"/>
                  </a:lnTo>
                  <a:lnTo>
                    <a:pt x="4401491" y="567288"/>
                  </a:lnTo>
                  <a:lnTo>
                    <a:pt x="4417644" y="556374"/>
                  </a:lnTo>
                  <a:lnTo>
                    <a:pt x="4428558" y="540221"/>
                  </a:lnTo>
                  <a:lnTo>
                    <a:pt x="4432566" y="5204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1940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92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65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383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663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9666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2060130"/>
            <a:ext cx="4483735" cy="283210"/>
            <a:chOff x="87743" y="2060130"/>
            <a:chExt cx="4483735" cy="283210"/>
          </a:xfrm>
        </p:grpSpPr>
        <p:sp>
          <p:nvSpPr>
            <p:cNvPr id="17" name="object 17"/>
            <p:cNvSpPr/>
            <p:nvPr/>
          </p:nvSpPr>
          <p:spPr>
            <a:xfrm>
              <a:off x="87743" y="206013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241435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8735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110689"/>
              <a:ext cx="50749" cy="1307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2104542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2148789"/>
              <a:ext cx="0" cy="111760"/>
            </a:xfrm>
            <a:custGeom>
              <a:avLst/>
              <a:gdLst/>
              <a:ahLst/>
              <a:cxnLst/>
              <a:rect l="l" t="t" r="r" b="b"/>
              <a:pathLst>
                <a:path h="111760">
                  <a:moveTo>
                    <a:pt x="0" y="11169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2136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123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110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5844" y="1044959"/>
            <a:ext cx="4301490" cy="12147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Stems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Affixes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0" dirty="0">
                <a:latin typeface="Trebuchet MS"/>
                <a:cs typeface="Trebuchet MS"/>
              </a:rPr>
              <a:t>Stems</a:t>
            </a:r>
            <a:r>
              <a:rPr sz="950" spc="-15" dirty="0">
                <a:latin typeface="Trebuchet MS"/>
                <a:cs typeface="Trebuchet MS"/>
              </a:rPr>
              <a:t> (roots):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meaning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bearing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units</a:t>
            </a:r>
          </a:p>
          <a:p>
            <a:pPr marL="289560" marR="5080">
              <a:lnSpc>
                <a:spcPct val="118900"/>
              </a:lnSpc>
              <a:spcBef>
                <a:spcPts val="295"/>
              </a:spcBef>
            </a:pPr>
            <a:r>
              <a:rPr sz="950" spc="-10" dirty="0">
                <a:latin typeface="Trebuchet MS"/>
                <a:cs typeface="Trebuchet MS"/>
              </a:rPr>
              <a:t>Affixes: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pieces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 err="1">
                <a:latin typeface="Trebuchet MS"/>
                <a:cs typeface="Trebuchet MS"/>
              </a:rPr>
              <a:t>adherin</a:t>
            </a:r>
            <a:r>
              <a:rPr lang="en-IN" sz="950" spc="15" dirty="0">
                <a:latin typeface="Trebuchet MS"/>
                <a:cs typeface="Trebuchet MS"/>
              </a:rPr>
              <a:t>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stems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change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their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meanings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grammatical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functions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Trebuchet MS"/>
                <a:cs typeface="Trebuchet MS"/>
              </a:rPr>
              <a:t>Mostly,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stems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free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morphemes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affixes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bound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morphemes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32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Types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5" dirty="0"/>
              <a:t>affixes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9202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899472"/>
            <a:ext cx="3528060" cy="168846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15" dirty="0">
                <a:latin typeface="Trebuchet MS"/>
                <a:cs typeface="Trebuchet MS"/>
              </a:rPr>
              <a:t>Prefix: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un-,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anti-,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(a-,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ati-,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pra-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10" dirty="0">
                <a:latin typeface="Trebuchet MS"/>
                <a:cs typeface="Trebuchet MS"/>
              </a:rPr>
              <a:t>un-happy,</a:t>
            </a:r>
            <a:r>
              <a:rPr sz="950" i="1" spc="-35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pre-existing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10" dirty="0">
                <a:latin typeface="Trebuchet MS"/>
                <a:cs typeface="Trebuchet MS"/>
              </a:rPr>
              <a:t>Suffix: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-ity,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-ation,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etc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(-taa,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-ke,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-ka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30" dirty="0">
                <a:latin typeface="Trebuchet MS"/>
                <a:cs typeface="Trebuchet MS"/>
              </a:rPr>
              <a:t>talk-ing,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qui</a:t>
            </a:r>
            <a:r>
              <a:rPr sz="950" i="1" spc="-20" dirty="0">
                <a:latin typeface="Trebuchet MS"/>
                <a:cs typeface="Trebuchet MS"/>
              </a:rPr>
              <a:t>ck-ly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30" dirty="0">
                <a:latin typeface="Trebuchet MS"/>
                <a:cs typeface="Trebuchet MS"/>
              </a:rPr>
              <a:t>Infix: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‘</a:t>
            </a:r>
            <a:r>
              <a:rPr sz="950" i="1" spc="-80" dirty="0">
                <a:latin typeface="Trebuchet MS"/>
                <a:cs typeface="Trebuchet MS"/>
              </a:rPr>
              <a:t>n</a:t>
            </a:r>
            <a:r>
              <a:rPr sz="950" spc="-80" dirty="0">
                <a:latin typeface="Trebuchet MS"/>
                <a:cs typeface="Trebuchet MS"/>
              </a:rPr>
              <a:t>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‘</a:t>
            </a:r>
            <a:r>
              <a:rPr sz="950" i="1" spc="-50" dirty="0">
                <a:latin typeface="Trebuchet MS"/>
                <a:cs typeface="Trebuchet MS"/>
              </a:rPr>
              <a:t>vindati</a:t>
            </a:r>
            <a:r>
              <a:rPr sz="950" spc="-50" dirty="0">
                <a:latin typeface="Trebuchet MS"/>
                <a:cs typeface="Trebuchet MS"/>
              </a:rPr>
              <a:t>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(he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knows),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contrasted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vid </a:t>
            </a:r>
            <a:r>
              <a:rPr sz="950" spc="-30" dirty="0">
                <a:latin typeface="Trebuchet MS"/>
                <a:cs typeface="Trebuchet MS"/>
              </a:rPr>
              <a:t>(to</a:t>
            </a:r>
            <a:r>
              <a:rPr sz="950" spc="-10" dirty="0">
                <a:latin typeface="Trebuchet MS"/>
                <a:cs typeface="Trebuchet MS"/>
              </a:rPr>
              <a:t> know).</a:t>
            </a:r>
            <a:endParaRPr sz="950">
              <a:latin typeface="Trebuchet MS"/>
              <a:cs typeface="Trebuchet MS"/>
            </a:endParaRPr>
          </a:p>
          <a:p>
            <a:pPr marL="12700" marR="1148080">
              <a:lnSpc>
                <a:spcPts val="1350"/>
              </a:lnSpc>
              <a:spcBef>
                <a:spcPts val="85"/>
              </a:spcBef>
            </a:pPr>
            <a:r>
              <a:rPr sz="950" i="1" spc="-5" dirty="0">
                <a:latin typeface="Trebuchet MS"/>
                <a:cs typeface="Trebuchet MS"/>
              </a:rPr>
              <a:t>Philippines: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50" dirty="0">
                <a:latin typeface="Trebuchet MS"/>
                <a:cs typeface="Trebuchet MS"/>
              </a:rPr>
              <a:t>basa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‘read’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b-um-asa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‘read’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English: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abso-bloody-lutely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(emphasis)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950" spc="10" dirty="0">
                <a:latin typeface="Trebuchet MS"/>
                <a:cs typeface="Trebuchet MS"/>
              </a:rPr>
              <a:t>Circumfixes</a:t>
            </a:r>
            <a:r>
              <a:rPr sz="950" spc="-25" dirty="0">
                <a:latin typeface="Trebuchet MS"/>
                <a:cs typeface="Trebuchet MS"/>
              </a:rPr>
              <a:t> - </a:t>
            </a:r>
            <a:r>
              <a:rPr sz="950" spc="25" dirty="0">
                <a:latin typeface="Trebuchet MS"/>
                <a:cs typeface="Trebuchet MS"/>
              </a:rPr>
              <a:t>precedes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follows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stem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dirty="0">
                <a:latin typeface="Trebuchet MS"/>
                <a:cs typeface="Trebuchet MS"/>
              </a:rPr>
              <a:t>Dutch:</a:t>
            </a:r>
            <a:r>
              <a:rPr sz="950" i="1" spc="5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berg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‘mountain’,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ge-berg-te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‘mountains’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74127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756232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310409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91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Content</a:t>
            </a:r>
            <a:r>
              <a:rPr spc="35" dirty="0"/>
              <a:t> </a:t>
            </a:r>
            <a:r>
              <a:rPr spc="-25" dirty="0"/>
              <a:t>and</a:t>
            </a:r>
            <a:r>
              <a:rPr spc="40" dirty="0"/>
              <a:t> </a:t>
            </a:r>
            <a:r>
              <a:rPr spc="-15" dirty="0"/>
              <a:t>functional</a:t>
            </a:r>
            <a:r>
              <a:rPr spc="40" dirty="0"/>
              <a:t> </a:t>
            </a:r>
            <a:r>
              <a:rPr spc="-25" dirty="0"/>
              <a:t>morphemes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68755"/>
            <a:ext cx="4483735" cy="620395"/>
            <a:chOff x="87743" y="1068755"/>
            <a:chExt cx="4483735" cy="620395"/>
          </a:xfrm>
        </p:grpSpPr>
        <p:sp>
          <p:nvSpPr>
            <p:cNvPr id="4" name="object 4"/>
            <p:cNvSpPr/>
            <p:nvPr/>
          </p:nvSpPr>
          <p:spPr>
            <a:xfrm>
              <a:off x="87743" y="10687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4178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72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745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3002"/>
              <a:ext cx="50749" cy="4742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6065"/>
              <a:ext cx="4432935" cy="352425"/>
            </a:xfrm>
            <a:custGeom>
              <a:avLst/>
              <a:gdLst/>
              <a:ahLst/>
              <a:cxnLst/>
              <a:rect l="l" t="t" r="r" b="b"/>
              <a:pathLst>
                <a:path w="4432935" h="352425">
                  <a:moveTo>
                    <a:pt x="4432566" y="0"/>
                  </a:moveTo>
                  <a:lnTo>
                    <a:pt x="0" y="0"/>
                  </a:lnTo>
                  <a:lnTo>
                    <a:pt x="0" y="301167"/>
                  </a:lnTo>
                  <a:lnTo>
                    <a:pt x="4008" y="320892"/>
                  </a:lnTo>
                  <a:lnTo>
                    <a:pt x="14922" y="337045"/>
                  </a:lnTo>
                  <a:lnTo>
                    <a:pt x="31075" y="347959"/>
                  </a:lnTo>
                  <a:lnTo>
                    <a:pt x="50800" y="351967"/>
                  </a:lnTo>
                  <a:lnTo>
                    <a:pt x="4381766" y="351967"/>
                  </a:lnTo>
                  <a:lnTo>
                    <a:pt x="4401491" y="347959"/>
                  </a:lnTo>
                  <a:lnTo>
                    <a:pt x="4417644" y="337045"/>
                  </a:lnTo>
                  <a:lnTo>
                    <a:pt x="4428558" y="320892"/>
                  </a:lnTo>
                  <a:lnTo>
                    <a:pt x="4432566" y="30116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51089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4">
                  <a:moveTo>
                    <a:pt x="0" y="4551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383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256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129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89950"/>
            <a:ext cx="4483735" cy="629920"/>
            <a:chOff x="87743" y="1789950"/>
            <a:chExt cx="4483735" cy="629920"/>
          </a:xfrm>
        </p:grpSpPr>
        <p:sp>
          <p:nvSpPr>
            <p:cNvPr id="15" name="object 15"/>
            <p:cNvSpPr/>
            <p:nvPr/>
          </p:nvSpPr>
          <p:spPr>
            <a:xfrm>
              <a:off x="87743" y="178995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6297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17711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5011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34197"/>
              <a:ext cx="50749" cy="4835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07247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72284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59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46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34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744" y="994135"/>
            <a:ext cx="1884680" cy="13398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Content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morphemes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Carry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semantic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content</a:t>
            </a:r>
            <a:endParaRPr sz="95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950" i="1" spc="-25" dirty="0">
                <a:latin typeface="Trebuchet MS"/>
                <a:cs typeface="Trebuchet MS"/>
              </a:rPr>
              <a:t>car,</a:t>
            </a:r>
            <a:r>
              <a:rPr sz="950" i="1" spc="-4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-able,</a:t>
            </a:r>
            <a:r>
              <a:rPr sz="950" i="1" spc="-4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un-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Functional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morphemes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950" spc="15" dirty="0">
                <a:latin typeface="Trebuchet MS"/>
                <a:cs typeface="Trebuchet MS"/>
              </a:rPr>
              <a:t>Provide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grammatical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i="1" spc="40" dirty="0">
                <a:latin typeface="Trebuchet MS"/>
                <a:cs typeface="Trebuchet MS"/>
              </a:rPr>
              <a:t>-s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35" dirty="0">
                <a:latin typeface="Trebuchet MS"/>
                <a:cs typeface="Trebuchet MS"/>
              </a:rPr>
              <a:t>(plural),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0" dirty="0">
                <a:latin typeface="Trebuchet MS"/>
                <a:cs typeface="Trebuchet MS"/>
              </a:rPr>
              <a:t>-s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(3</a:t>
            </a:r>
            <a:r>
              <a:rPr sz="1200" i="1" spc="-22" baseline="27777" dirty="0">
                <a:latin typeface="Cambria"/>
                <a:cs typeface="Cambria"/>
              </a:rPr>
              <a:t>rd</a:t>
            </a:r>
            <a:r>
              <a:rPr sz="1200" i="1" spc="7" baseline="27777" dirty="0">
                <a:latin typeface="Cambria"/>
                <a:cs typeface="Cambria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singular)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095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Inflectional</a:t>
            </a:r>
            <a:r>
              <a:rPr spc="60" dirty="0"/>
              <a:t> </a:t>
            </a:r>
            <a:r>
              <a:rPr spc="-25" dirty="0"/>
              <a:t>and</a:t>
            </a:r>
            <a:r>
              <a:rPr spc="60" dirty="0"/>
              <a:t> </a:t>
            </a:r>
            <a:r>
              <a:rPr dirty="0"/>
              <a:t>Derivational</a:t>
            </a:r>
            <a:r>
              <a:rPr spc="60" dirty="0"/>
              <a:t> </a:t>
            </a:r>
            <a:r>
              <a:rPr dirty="0"/>
              <a:t>Morphology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47877"/>
            <a:ext cx="4483735" cy="629920"/>
            <a:chOff x="87743" y="1047877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104787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2088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7563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6293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2111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65174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30211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175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04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21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78355"/>
            <a:ext cx="4483735" cy="972185"/>
            <a:chOff x="87743" y="1778355"/>
            <a:chExt cx="4483735" cy="972185"/>
          </a:xfrm>
        </p:grpSpPr>
        <p:sp>
          <p:nvSpPr>
            <p:cNvPr id="15" name="object 15"/>
            <p:cNvSpPr/>
            <p:nvPr/>
          </p:nvSpPr>
          <p:spPr>
            <a:xfrm>
              <a:off x="87743" y="177835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51380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544" y="264877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3607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822602"/>
              <a:ext cx="50749" cy="8261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95652"/>
              <a:ext cx="4432935" cy="704215"/>
            </a:xfrm>
            <a:custGeom>
              <a:avLst/>
              <a:gdLst/>
              <a:ahLst/>
              <a:cxnLst/>
              <a:rect l="l" t="t" r="r" b="b"/>
              <a:pathLst>
                <a:path w="4432935" h="704214">
                  <a:moveTo>
                    <a:pt x="4432566" y="0"/>
                  </a:moveTo>
                  <a:lnTo>
                    <a:pt x="0" y="0"/>
                  </a:lnTo>
                  <a:lnTo>
                    <a:pt x="0" y="653122"/>
                  </a:lnTo>
                  <a:lnTo>
                    <a:pt x="4008" y="672847"/>
                  </a:lnTo>
                  <a:lnTo>
                    <a:pt x="14922" y="689000"/>
                  </a:lnTo>
                  <a:lnTo>
                    <a:pt x="31075" y="699914"/>
                  </a:lnTo>
                  <a:lnTo>
                    <a:pt x="50800" y="703922"/>
                  </a:lnTo>
                  <a:lnTo>
                    <a:pt x="4381766" y="703922"/>
                  </a:lnTo>
                  <a:lnTo>
                    <a:pt x="4401491" y="699914"/>
                  </a:lnTo>
                  <a:lnTo>
                    <a:pt x="4417644" y="689000"/>
                  </a:lnTo>
                  <a:lnTo>
                    <a:pt x="4428558" y="672847"/>
                  </a:lnTo>
                  <a:lnTo>
                    <a:pt x="4432566" y="65312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60689"/>
              <a:ext cx="0" cy="807720"/>
            </a:xfrm>
            <a:custGeom>
              <a:avLst/>
              <a:gdLst/>
              <a:ahLst/>
              <a:cxnLst/>
              <a:rect l="l" t="t" r="r" b="b"/>
              <a:pathLst>
                <a:path h="807719">
                  <a:moveTo>
                    <a:pt x="0" y="80713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479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352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225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693660"/>
            <a:ext cx="4137660" cy="197294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950" spc="-15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relationship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among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Inflectional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morphology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5" dirty="0">
                <a:latin typeface="Trebuchet MS"/>
                <a:cs typeface="Trebuchet MS"/>
              </a:rPr>
              <a:t>Grammatical: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number, </a:t>
            </a:r>
            <a:r>
              <a:rPr sz="950" spc="-5" dirty="0">
                <a:latin typeface="Trebuchet MS"/>
                <a:cs typeface="Trebuchet MS"/>
              </a:rPr>
              <a:t>tense,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case,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gender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25" dirty="0">
                <a:latin typeface="Trebuchet MS"/>
                <a:cs typeface="Trebuchet MS"/>
              </a:rPr>
              <a:t>Creates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bring,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brought,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brings,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bringing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Derivational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morphology</a:t>
            </a:r>
            <a:endParaRPr sz="1100">
              <a:latin typeface="Cambria"/>
              <a:cs typeface="Cambria"/>
            </a:endParaRPr>
          </a:p>
          <a:p>
            <a:pPr marL="12700" marR="238125">
              <a:lnSpc>
                <a:spcPct val="118900"/>
              </a:lnSpc>
              <a:spcBef>
                <a:spcPts val="204"/>
              </a:spcBef>
            </a:pPr>
            <a:r>
              <a:rPr sz="950" spc="25" dirty="0">
                <a:latin typeface="Trebuchet MS"/>
                <a:cs typeface="Trebuchet MS"/>
              </a:rPr>
              <a:t>Creates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changing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part-of-speech: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logic,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logical,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illogical,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illogicality,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logician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-5" dirty="0">
                <a:latin typeface="Trebuchet MS"/>
                <a:cs typeface="Trebuchet MS"/>
              </a:rPr>
              <a:t>Fairly </a:t>
            </a:r>
            <a:r>
              <a:rPr sz="950" spc="5" dirty="0">
                <a:latin typeface="Trebuchet MS"/>
                <a:cs typeface="Trebuchet MS"/>
              </a:rPr>
              <a:t>systematic </a:t>
            </a:r>
            <a:r>
              <a:rPr sz="950" spc="-30" dirty="0">
                <a:latin typeface="Trebuchet MS"/>
                <a:cs typeface="Trebuchet MS"/>
              </a:rPr>
              <a:t>but </a:t>
            </a:r>
            <a:r>
              <a:rPr sz="950" spc="45" dirty="0">
                <a:latin typeface="Trebuchet MS"/>
                <a:cs typeface="Trebuchet MS"/>
              </a:rPr>
              <a:t>some </a:t>
            </a:r>
            <a:r>
              <a:rPr sz="950" dirty="0">
                <a:latin typeface="Trebuchet MS"/>
                <a:cs typeface="Trebuchet MS"/>
              </a:rPr>
              <a:t>derivations </a:t>
            </a:r>
            <a:r>
              <a:rPr sz="950" spc="15" dirty="0">
                <a:latin typeface="Trebuchet MS"/>
                <a:cs typeface="Trebuchet MS"/>
              </a:rPr>
              <a:t>missing: </a:t>
            </a:r>
            <a:r>
              <a:rPr sz="950" i="1" spc="15" dirty="0">
                <a:latin typeface="Trebuchet MS"/>
                <a:cs typeface="Trebuchet MS"/>
              </a:rPr>
              <a:t>sincere </a:t>
            </a:r>
            <a:r>
              <a:rPr sz="950" i="1" spc="-25" dirty="0">
                <a:latin typeface="Trebuchet MS"/>
                <a:cs typeface="Trebuchet MS"/>
              </a:rPr>
              <a:t>- </a:t>
            </a:r>
            <a:r>
              <a:rPr sz="950" i="1" spc="-30" dirty="0">
                <a:latin typeface="Trebuchet MS"/>
                <a:cs typeface="Trebuchet MS"/>
              </a:rPr>
              <a:t>sincerity, </a:t>
            </a:r>
            <a:r>
              <a:rPr sz="950" i="1" spc="35" dirty="0">
                <a:latin typeface="Trebuchet MS"/>
                <a:cs typeface="Trebuchet MS"/>
              </a:rPr>
              <a:t>scarce </a:t>
            </a:r>
            <a:r>
              <a:rPr sz="950" i="1" spc="-25" dirty="0">
                <a:latin typeface="Trebuchet MS"/>
                <a:cs typeface="Trebuchet MS"/>
              </a:rPr>
              <a:t>-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scarcity,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curious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curiosity,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fierce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fiercity?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63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Morphological</a:t>
            </a:r>
            <a:r>
              <a:rPr spc="-5" dirty="0"/>
              <a:t> </a:t>
            </a:r>
            <a:r>
              <a:rPr dirty="0"/>
              <a:t>processes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24750"/>
            <a:ext cx="4483735" cy="656590"/>
            <a:chOff x="87743" y="1024750"/>
            <a:chExt cx="4483735" cy="656590"/>
          </a:xfrm>
        </p:grpSpPr>
        <p:sp>
          <p:nvSpPr>
            <p:cNvPr id="4" name="object 4"/>
            <p:cNvSpPr/>
            <p:nvPr/>
          </p:nvSpPr>
          <p:spPr>
            <a:xfrm>
              <a:off x="87743" y="102475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884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7962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6692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68984"/>
              <a:ext cx="50749" cy="5106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32700"/>
              <a:ext cx="4432935" cy="398145"/>
            </a:xfrm>
            <a:custGeom>
              <a:avLst/>
              <a:gdLst/>
              <a:ahLst/>
              <a:cxnLst/>
              <a:rect l="l" t="t" r="r" b="b"/>
              <a:pathLst>
                <a:path w="4432935" h="398144">
                  <a:moveTo>
                    <a:pt x="4432566" y="0"/>
                  </a:moveTo>
                  <a:lnTo>
                    <a:pt x="0" y="0"/>
                  </a:lnTo>
                  <a:lnTo>
                    <a:pt x="0" y="346925"/>
                  </a:lnTo>
                  <a:lnTo>
                    <a:pt x="4008" y="366650"/>
                  </a:lnTo>
                  <a:lnTo>
                    <a:pt x="14922" y="382803"/>
                  </a:lnTo>
                  <a:lnTo>
                    <a:pt x="31075" y="393717"/>
                  </a:lnTo>
                  <a:lnTo>
                    <a:pt x="50800" y="397725"/>
                  </a:lnTo>
                  <a:lnTo>
                    <a:pt x="4381766" y="397725"/>
                  </a:lnTo>
                  <a:lnTo>
                    <a:pt x="4401491" y="393717"/>
                  </a:lnTo>
                  <a:lnTo>
                    <a:pt x="4417644" y="382803"/>
                  </a:lnTo>
                  <a:lnTo>
                    <a:pt x="4428558" y="366650"/>
                  </a:lnTo>
                  <a:lnTo>
                    <a:pt x="4432566" y="34692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07084"/>
              <a:ext cx="0" cy="492125"/>
            </a:xfrm>
            <a:custGeom>
              <a:avLst/>
              <a:gdLst/>
              <a:ahLst/>
              <a:cxnLst/>
              <a:rect l="l" t="t" r="r" b="b"/>
              <a:pathLst>
                <a:path h="492125">
                  <a:moveTo>
                    <a:pt x="0" y="49159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943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816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6898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92465"/>
              <a:ext cx="64757" cy="6475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743" y="1782343"/>
            <a:ext cx="4483735" cy="703580"/>
            <a:chOff x="87743" y="1782343"/>
            <a:chExt cx="4483735" cy="703580"/>
          </a:xfrm>
        </p:grpSpPr>
        <p:sp>
          <p:nvSpPr>
            <p:cNvPr id="16" name="object 16"/>
            <p:cNvSpPr/>
            <p:nvPr/>
          </p:nvSpPr>
          <p:spPr>
            <a:xfrm>
              <a:off x="87743" y="178234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83726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71026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32914"/>
              <a:ext cx="50749" cy="55081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826768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6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6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71002"/>
              <a:ext cx="0" cy="532130"/>
            </a:xfrm>
            <a:custGeom>
              <a:avLst/>
              <a:gdLst/>
              <a:ahLst/>
              <a:cxnLst/>
              <a:rect l="l" t="t" r="r" b="b"/>
              <a:pathLst>
                <a:path h="532130">
                  <a:moveTo>
                    <a:pt x="0" y="5317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583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456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329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086533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96566"/>
              <a:ext cx="64757" cy="647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25844" y="960516"/>
            <a:ext cx="4249420" cy="14439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Concatenation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25" dirty="0">
                <a:latin typeface="Trebuchet MS"/>
                <a:cs typeface="Trebuchet MS"/>
              </a:rPr>
              <a:t>Adding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continuous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affixes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-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common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process: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25" dirty="0">
                <a:latin typeface="Trebuchet MS"/>
                <a:cs typeface="Trebuchet MS"/>
              </a:rPr>
              <a:t>hope+less,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un+happy,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anti+capital+ist+s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rebuchet MS"/>
              <a:cs typeface="Trebuchet MS"/>
            </a:endParaRPr>
          </a:p>
          <a:p>
            <a:pPr marL="289560" marR="5080" indent="-277495">
              <a:lnSpc>
                <a:spcPct val="145100"/>
              </a:lnSpc>
            </a:pPr>
            <a:r>
              <a:rPr sz="950" spc="-15" dirty="0">
                <a:latin typeface="Trebuchet MS"/>
                <a:cs typeface="Trebuchet MS"/>
              </a:rPr>
              <a:t>Often, there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phonological/graphemic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changes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morpheme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boundaries: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book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5" dirty="0">
                <a:latin typeface="Trebuchet MS"/>
                <a:cs typeface="Trebuchet MS"/>
              </a:rPr>
              <a:t>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[s],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shoe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5" dirty="0">
                <a:latin typeface="Trebuchet MS"/>
                <a:cs typeface="Trebuchet MS"/>
              </a:rPr>
              <a:t>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[z]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365"/>
              </a:spcBef>
            </a:pPr>
            <a:r>
              <a:rPr sz="950" spc="25" dirty="0">
                <a:latin typeface="Trebuchet MS"/>
                <a:cs typeface="Trebuchet MS"/>
              </a:rPr>
              <a:t>hap</a:t>
            </a:r>
            <a:r>
              <a:rPr sz="950" spc="-5" dirty="0">
                <a:latin typeface="Trebuchet MS"/>
                <a:cs typeface="Trebuchet MS"/>
              </a:rPr>
              <a:t>p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+er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happier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63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Morphological</a:t>
            </a:r>
            <a:r>
              <a:rPr spc="-5" dirty="0"/>
              <a:t> </a:t>
            </a:r>
            <a:r>
              <a:rPr dirty="0"/>
              <a:t>processes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2989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73022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8305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993087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1022446"/>
            <a:ext cx="4237990" cy="1247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marR="808990" indent="-277495">
              <a:lnSpc>
                <a:spcPct val="145100"/>
              </a:lnSpc>
              <a:spcBef>
                <a:spcPts val="90"/>
              </a:spcBef>
            </a:pPr>
            <a:r>
              <a:rPr sz="950" b="1" spc="25" dirty="0">
                <a:latin typeface="Trebuchet MS"/>
                <a:cs typeface="Trebuchet MS"/>
              </a:rPr>
              <a:t>Reduplication:</a:t>
            </a:r>
            <a:r>
              <a:rPr sz="950" b="1" spc="4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entire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doubled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Nama: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‘go’</a:t>
            </a:r>
            <a:r>
              <a:rPr sz="950" spc="-15" dirty="0">
                <a:latin typeface="Trebuchet MS"/>
                <a:cs typeface="Trebuchet MS"/>
              </a:rPr>
              <a:t> (look),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‘go-go’ </a:t>
            </a:r>
            <a:r>
              <a:rPr sz="950" spc="5" dirty="0">
                <a:latin typeface="Trebuchet MS"/>
                <a:cs typeface="Trebuchet MS"/>
              </a:rPr>
              <a:t>(examine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attention)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Tagalog: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‘basa’</a:t>
            </a:r>
            <a:r>
              <a:rPr sz="950" spc="-15" dirty="0">
                <a:latin typeface="Trebuchet MS"/>
                <a:cs typeface="Trebuchet MS"/>
              </a:rPr>
              <a:t> (read), ‘ba-basa’(will </a:t>
            </a:r>
            <a:r>
              <a:rPr sz="950" spc="5" dirty="0">
                <a:latin typeface="Trebuchet MS"/>
                <a:cs typeface="Trebuchet MS"/>
              </a:rPr>
              <a:t>read)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Sanskrit: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‘pac’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(cook),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05" dirty="0">
                <a:latin typeface="Trebuchet MS"/>
                <a:cs typeface="Trebuchet MS"/>
              </a:rPr>
              <a:t>‘papa¯</a:t>
            </a:r>
            <a:r>
              <a:rPr sz="950" spc="-18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ca’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(perfect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form,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cooked)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Phrasal</a:t>
            </a:r>
            <a:r>
              <a:rPr sz="950" spc="-10" dirty="0">
                <a:latin typeface="Trebuchet MS"/>
                <a:cs typeface="Trebuchet MS"/>
              </a:rPr>
              <a:t> reduplication </a:t>
            </a:r>
            <a:r>
              <a:rPr sz="950" spc="-15" dirty="0">
                <a:latin typeface="Trebuchet MS"/>
                <a:cs typeface="Trebuchet MS"/>
              </a:rPr>
              <a:t>(Telugu):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i="1" spc="-95" dirty="0">
                <a:latin typeface="Trebuchet MS"/>
                <a:cs typeface="Trebuchet MS"/>
              </a:rPr>
              <a:t>pillava¯</a:t>
            </a:r>
            <a:r>
              <a:rPr sz="950" i="1" spc="-180" dirty="0">
                <a:latin typeface="Trebuchet MS"/>
                <a:cs typeface="Trebuchet MS"/>
              </a:rPr>
              <a:t> </a:t>
            </a:r>
            <a:r>
              <a:rPr sz="950" i="1" spc="-265" dirty="0">
                <a:latin typeface="Trebuchet MS"/>
                <a:cs typeface="Trebuchet MS"/>
              </a:rPr>
              <a:t>d</a:t>
            </a:r>
            <a:r>
              <a:rPr sz="1425" i="1" spc="-397" baseline="-14619" dirty="0">
                <a:latin typeface="Trebuchet MS"/>
                <a:cs typeface="Trebuchet MS"/>
              </a:rPr>
              <a:t>.</a:t>
            </a:r>
            <a:r>
              <a:rPr sz="1425" i="1" spc="-300" baseline="-14619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u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14" dirty="0">
                <a:latin typeface="Trebuchet MS"/>
                <a:cs typeface="Trebuchet MS"/>
              </a:rPr>
              <a:t>nad</a:t>
            </a:r>
            <a:r>
              <a:rPr sz="1425" i="1" spc="-172" baseline="-14619" dirty="0">
                <a:latin typeface="Trebuchet MS"/>
                <a:cs typeface="Trebuchet MS"/>
              </a:rPr>
              <a:t>.</a:t>
            </a:r>
            <a:r>
              <a:rPr sz="1425" i="1" spc="-142" baseline="-14619" dirty="0">
                <a:latin typeface="Trebuchet MS"/>
                <a:cs typeface="Trebuchet MS"/>
              </a:rPr>
              <a:t> </a:t>
            </a:r>
            <a:r>
              <a:rPr sz="950" i="1" spc="-120" dirty="0">
                <a:latin typeface="Trebuchet MS"/>
                <a:cs typeface="Trebuchet MS"/>
              </a:rPr>
              <a:t>ustu¯</a:t>
            </a:r>
            <a:r>
              <a:rPr sz="950" i="1" spc="95" dirty="0">
                <a:latin typeface="Trebuchet MS"/>
                <a:cs typeface="Trebuchet MS"/>
              </a:rPr>
              <a:t> </a:t>
            </a:r>
            <a:r>
              <a:rPr sz="950" i="1" spc="-114" dirty="0">
                <a:latin typeface="Trebuchet MS"/>
                <a:cs typeface="Trebuchet MS"/>
              </a:rPr>
              <a:t>nad</a:t>
            </a:r>
            <a:r>
              <a:rPr sz="1425" i="1" spc="-172" baseline="-14619" dirty="0">
                <a:latin typeface="Trebuchet MS"/>
                <a:cs typeface="Trebuchet MS"/>
              </a:rPr>
              <a:t>.</a:t>
            </a:r>
            <a:r>
              <a:rPr sz="1425" i="1" spc="-142" baseline="-14619" dirty="0">
                <a:latin typeface="Trebuchet MS"/>
                <a:cs typeface="Trebuchet MS"/>
              </a:rPr>
              <a:t> </a:t>
            </a:r>
            <a:r>
              <a:rPr sz="950" i="1" spc="-120" dirty="0">
                <a:latin typeface="Trebuchet MS"/>
                <a:cs typeface="Trebuchet MS"/>
              </a:rPr>
              <a:t>ustu¯</a:t>
            </a:r>
            <a:r>
              <a:rPr sz="950" i="1" spc="100" dirty="0">
                <a:latin typeface="Trebuchet MS"/>
                <a:cs typeface="Trebuchet MS"/>
              </a:rPr>
              <a:t> </a:t>
            </a:r>
            <a:r>
              <a:rPr sz="950" i="1" spc="-120" dirty="0">
                <a:latin typeface="Trebuchet MS"/>
                <a:cs typeface="Trebuchet MS"/>
              </a:rPr>
              <a:t>pad</a:t>
            </a:r>
            <a:r>
              <a:rPr sz="1425" i="1" spc="-179" baseline="-14619" dirty="0">
                <a:latin typeface="Trebuchet MS"/>
                <a:cs typeface="Trebuchet MS"/>
              </a:rPr>
              <a:t>.</a:t>
            </a:r>
            <a:r>
              <a:rPr sz="1425" i="1" spc="-142" baseline="-14619" dirty="0">
                <a:latin typeface="Trebuchet MS"/>
                <a:cs typeface="Trebuchet MS"/>
              </a:rPr>
              <a:t> </a:t>
            </a:r>
            <a:r>
              <a:rPr sz="950" i="1" spc="-75" dirty="0">
                <a:latin typeface="Trebuchet MS"/>
                <a:cs typeface="Trebuchet MS"/>
              </a:rPr>
              <a:t>i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85" dirty="0">
                <a:latin typeface="Trebuchet MS"/>
                <a:cs typeface="Trebuchet MS"/>
              </a:rPr>
              <a:t>po¯</a:t>
            </a:r>
            <a:r>
              <a:rPr sz="950" i="1" spc="-180" dirty="0">
                <a:latin typeface="Trebuchet MS"/>
                <a:cs typeface="Trebuchet MS"/>
              </a:rPr>
              <a:t> ya¯</a:t>
            </a:r>
            <a:r>
              <a:rPr sz="950" i="1" spc="-175" dirty="0">
                <a:latin typeface="Trebuchet MS"/>
                <a:cs typeface="Trebuchet MS"/>
              </a:rPr>
              <a:t> </a:t>
            </a:r>
            <a:r>
              <a:rPr sz="950" i="1" spc="-265" dirty="0">
                <a:latin typeface="Trebuchet MS"/>
                <a:cs typeface="Trebuchet MS"/>
              </a:rPr>
              <a:t>d</a:t>
            </a:r>
            <a:r>
              <a:rPr sz="1425" i="1" spc="-397" baseline="-14619" dirty="0">
                <a:latin typeface="Trebuchet MS"/>
                <a:cs typeface="Trebuchet MS"/>
              </a:rPr>
              <a:t>.</a:t>
            </a:r>
            <a:r>
              <a:rPr sz="1425" i="1" spc="-270" baseline="-14619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u</a:t>
            </a:r>
            <a:endParaRPr sz="950">
              <a:latin typeface="Trebuchet MS"/>
              <a:cs typeface="Trebuchet MS"/>
            </a:endParaRPr>
          </a:p>
          <a:p>
            <a:pPr marL="314960">
              <a:lnSpc>
                <a:spcPct val="100000"/>
              </a:lnSpc>
              <a:spcBef>
                <a:spcPts val="215"/>
              </a:spcBef>
            </a:pPr>
            <a:r>
              <a:rPr sz="950" spc="20" dirty="0">
                <a:latin typeface="Trebuchet MS"/>
                <a:cs typeface="Trebuchet MS"/>
              </a:rPr>
              <a:t>(The</a:t>
            </a:r>
            <a:r>
              <a:rPr sz="950" spc="-15" dirty="0">
                <a:latin typeface="Trebuchet MS"/>
                <a:cs typeface="Trebuchet MS"/>
              </a:rPr>
              <a:t> child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-35" dirty="0">
                <a:latin typeface="Trebuchet MS"/>
                <a:cs typeface="Trebuchet MS"/>
              </a:rPr>
              <a:t>ell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</a:t>
            </a:r>
            <a:r>
              <a:rPr sz="950" spc="10" dirty="0">
                <a:latin typeface="Trebuchet MS"/>
                <a:cs typeface="Trebuchet MS"/>
              </a:rPr>
              <a:t>own</a:t>
            </a:r>
            <a:r>
              <a:rPr sz="950" spc="-15" dirty="0">
                <a:latin typeface="Trebuchet MS"/>
                <a:cs typeface="Trebuchet MS"/>
              </a:rPr>
              <a:t> while w</a:t>
            </a:r>
            <a:r>
              <a:rPr sz="950" dirty="0">
                <a:latin typeface="Trebuchet MS"/>
                <a:cs typeface="Trebuchet MS"/>
              </a:rPr>
              <a:t>alking)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863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Morphological</a:t>
            </a:r>
            <a:r>
              <a:rPr spc="-5" dirty="0"/>
              <a:t> </a:t>
            </a:r>
            <a:r>
              <a:rPr dirty="0"/>
              <a:t>processes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66190"/>
            <a:ext cx="4483735" cy="629920"/>
            <a:chOff x="87743" y="1066190"/>
            <a:chExt cx="4483735" cy="629920"/>
          </a:xfrm>
        </p:grpSpPr>
        <p:sp>
          <p:nvSpPr>
            <p:cNvPr id="4" name="object 4"/>
            <p:cNvSpPr/>
            <p:nvPr/>
          </p:nvSpPr>
          <p:spPr>
            <a:xfrm>
              <a:off x="87743" y="106619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921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9395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8125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10424"/>
              <a:ext cx="50749" cy="483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83487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48524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358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231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104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796681"/>
            <a:ext cx="4483735" cy="626745"/>
            <a:chOff x="87743" y="1796681"/>
            <a:chExt cx="4483735" cy="626745"/>
          </a:xfrm>
        </p:grpSpPr>
        <p:sp>
          <p:nvSpPr>
            <p:cNvPr id="15" name="object 15"/>
            <p:cNvSpPr/>
            <p:nvPr/>
          </p:nvSpPr>
          <p:spPr>
            <a:xfrm>
              <a:off x="87743" y="17966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969693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21572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08872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840915"/>
              <a:ext cx="50749" cy="4806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2013978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879015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866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536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409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991543"/>
            <a:ext cx="2541270" cy="134683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Suppletion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-35" dirty="0">
                <a:latin typeface="Trebuchet MS"/>
                <a:cs typeface="Trebuchet MS"/>
              </a:rPr>
              <a:t>‘irregular’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relation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50" dirty="0">
                <a:latin typeface="Trebuchet MS"/>
                <a:cs typeface="Trebuchet MS"/>
              </a:rPr>
              <a:t>go</a:t>
            </a:r>
            <a:r>
              <a:rPr sz="950" i="1" spc="-25" dirty="0">
                <a:latin typeface="Trebuchet MS"/>
                <a:cs typeface="Trebuchet MS"/>
              </a:rPr>
              <a:t> - </a:t>
            </a:r>
            <a:r>
              <a:rPr sz="950" i="1" spc="-30" dirty="0">
                <a:latin typeface="Trebuchet MS"/>
                <a:cs typeface="Trebuchet MS"/>
              </a:rPr>
              <a:t>went,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good</a:t>
            </a:r>
            <a:r>
              <a:rPr sz="950" i="1" spc="-25" dirty="0">
                <a:latin typeface="Trebuchet MS"/>
                <a:cs typeface="Trebuchet MS"/>
              </a:rPr>
              <a:t> - </a:t>
            </a:r>
            <a:r>
              <a:rPr sz="950" i="1" spc="-40" dirty="0">
                <a:latin typeface="Trebuchet MS"/>
                <a:cs typeface="Trebuchet MS"/>
              </a:rPr>
              <a:t>better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Morpheme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internal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changes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changes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internally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30" dirty="0">
                <a:latin typeface="Trebuchet MS"/>
                <a:cs typeface="Trebuchet MS"/>
              </a:rPr>
              <a:t>sing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60" dirty="0">
                <a:latin typeface="Trebuchet MS"/>
                <a:cs typeface="Trebuchet MS"/>
              </a:rPr>
              <a:t>sang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sung,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man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men,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goose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-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5" dirty="0">
                <a:latin typeface="Trebuchet MS"/>
                <a:cs typeface="Trebuchet MS"/>
              </a:rPr>
              <a:t>geese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502"/>
            <a:ext cx="2216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N</a:t>
            </a:r>
            <a:r>
              <a:rPr sz="1650" spc="89" baseline="-10101" dirty="0"/>
              <a:t>c</a:t>
            </a:r>
            <a:r>
              <a:rPr sz="1400" spc="60" dirty="0"/>
              <a:t>:</a:t>
            </a:r>
            <a:r>
              <a:rPr sz="1400" spc="125" dirty="0"/>
              <a:t> </a:t>
            </a:r>
            <a:r>
              <a:rPr sz="1400" spc="-10" dirty="0"/>
              <a:t>Frequency</a:t>
            </a:r>
            <a:r>
              <a:rPr sz="1400" spc="45" dirty="0"/>
              <a:t> </a:t>
            </a:r>
            <a:r>
              <a:rPr sz="1400" spc="-5" dirty="0"/>
              <a:t>of</a:t>
            </a:r>
            <a:r>
              <a:rPr sz="1400" spc="50" dirty="0"/>
              <a:t> </a:t>
            </a:r>
            <a:r>
              <a:rPr sz="1400" spc="-20" dirty="0"/>
              <a:t>frequency</a:t>
            </a:r>
            <a:r>
              <a:rPr sz="1400" spc="45" dirty="0"/>
              <a:t> </a:t>
            </a:r>
            <a:r>
              <a:rPr sz="1400" spc="30" dirty="0"/>
              <a:t>c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87743" y="709917"/>
            <a:ext cx="4483735" cy="776605"/>
            <a:chOff x="87743" y="709917"/>
            <a:chExt cx="4483735" cy="776605"/>
          </a:xfrm>
        </p:grpSpPr>
        <p:sp>
          <p:nvSpPr>
            <p:cNvPr id="4" name="object 4"/>
            <p:cNvSpPr/>
            <p:nvPr/>
          </p:nvSpPr>
          <p:spPr>
            <a:xfrm>
              <a:off x="87743" y="70991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8294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384566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71866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4151"/>
              <a:ext cx="50749" cy="6304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27214"/>
              <a:ext cx="4432935" cy="508634"/>
            </a:xfrm>
            <a:custGeom>
              <a:avLst/>
              <a:gdLst/>
              <a:ahLst/>
              <a:cxnLst/>
              <a:rect l="l" t="t" r="r" b="b"/>
              <a:pathLst>
                <a:path w="4432935" h="508634">
                  <a:moveTo>
                    <a:pt x="4432566" y="0"/>
                  </a:moveTo>
                  <a:lnTo>
                    <a:pt x="0" y="0"/>
                  </a:lnTo>
                  <a:lnTo>
                    <a:pt x="0" y="457352"/>
                  </a:lnTo>
                  <a:lnTo>
                    <a:pt x="4008" y="477077"/>
                  </a:lnTo>
                  <a:lnTo>
                    <a:pt x="14922" y="493229"/>
                  </a:lnTo>
                  <a:lnTo>
                    <a:pt x="31075" y="504143"/>
                  </a:lnTo>
                  <a:lnTo>
                    <a:pt x="50800" y="508152"/>
                  </a:lnTo>
                  <a:lnTo>
                    <a:pt x="4381766" y="508152"/>
                  </a:lnTo>
                  <a:lnTo>
                    <a:pt x="4401491" y="504143"/>
                  </a:lnTo>
                  <a:lnTo>
                    <a:pt x="4417644" y="493229"/>
                  </a:lnTo>
                  <a:lnTo>
                    <a:pt x="4428558" y="477077"/>
                  </a:lnTo>
                  <a:lnTo>
                    <a:pt x="4432566" y="45735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92251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61136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79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68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41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7743" y="1587296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744" y="635297"/>
            <a:ext cx="1174750" cy="1124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Sentences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here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950" spc="50" dirty="0">
                <a:latin typeface="Trebuchet MS"/>
                <a:cs typeface="Trebuchet MS"/>
              </a:rPr>
              <a:t>&lt;s&gt;who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am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 marL="50165">
              <a:lnSpc>
                <a:spcPct val="100000"/>
              </a:lnSpc>
              <a:spcBef>
                <a:spcPts val="215"/>
              </a:spcBef>
            </a:pPr>
            <a:r>
              <a:rPr sz="950" spc="65" dirty="0">
                <a:latin typeface="Trebuchet MS"/>
                <a:cs typeface="Trebuchet MS"/>
              </a:rPr>
              <a:t>&lt;s&gt;I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&lt;/s&gt;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Computing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N</a:t>
            </a:r>
            <a:r>
              <a:rPr sz="1200" i="1" spc="-7" baseline="-10416" dirty="0">
                <a:solidFill>
                  <a:srgbClr val="3333B2"/>
                </a:solidFill>
                <a:latin typeface="Cambria"/>
                <a:cs typeface="Cambria"/>
              </a:rPr>
              <a:t>c</a:t>
            </a:r>
            <a:endParaRPr sz="1200" baseline="-10416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743" y="1631517"/>
            <a:ext cx="4483735" cy="1326515"/>
            <a:chOff x="87743" y="1631517"/>
            <a:chExt cx="4483735" cy="132651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60309"/>
              <a:ext cx="4432566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55976"/>
              <a:ext cx="101599" cy="10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43276"/>
              <a:ext cx="4381715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631531"/>
              <a:ext cx="50749" cy="12244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7743" y="1804581"/>
              <a:ext cx="4432935" cy="1102360"/>
            </a:xfrm>
            <a:custGeom>
              <a:avLst/>
              <a:gdLst/>
              <a:ahLst/>
              <a:cxnLst/>
              <a:rect l="l" t="t" r="r" b="b"/>
              <a:pathLst>
                <a:path w="4432935" h="1102360">
                  <a:moveTo>
                    <a:pt x="4432566" y="0"/>
                  </a:moveTo>
                  <a:lnTo>
                    <a:pt x="0" y="0"/>
                  </a:lnTo>
                  <a:lnTo>
                    <a:pt x="0" y="1051394"/>
                  </a:lnTo>
                  <a:lnTo>
                    <a:pt x="4008" y="1071119"/>
                  </a:lnTo>
                  <a:lnTo>
                    <a:pt x="14922" y="1087272"/>
                  </a:lnTo>
                  <a:lnTo>
                    <a:pt x="31075" y="1098186"/>
                  </a:lnTo>
                  <a:lnTo>
                    <a:pt x="50800" y="1102194"/>
                  </a:lnTo>
                  <a:lnTo>
                    <a:pt x="4381766" y="1102194"/>
                  </a:lnTo>
                  <a:lnTo>
                    <a:pt x="4401491" y="1098186"/>
                  </a:lnTo>
                  <a:lnTo>
                    <a:pt x="4417644" y="1087272"/>
                  </a:lnTo>
                  <a:lnTo>
                    <a:pt x="4428558" y="1071119"/>
                  </a:lnTo>
                  <a:lnTo>
                    <a:pt x="4432566" y="10513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69618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12054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569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442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6315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80161" y="1785613"/>
          <a:ext cx="3216910" cy="114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1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I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3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43815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35" dirty="0">
                          <a:latin typeface="Trebuchet MS"/>
                          <a:cs typeface="Trebuchet MS"/>
                        </a:rPr>
                        <a:t>am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2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3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spc="10" dirty="0">
                          <a:latin typeface="Trebuchet MS"/>
                          <a:cs typeface="Trebuchet MS"/>
                        </a:rPr>
                        <a:t>here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15"/>
                        </a:lnSpc>
                      </a:pPr>
                      <a:r>
                        <a:rPr sz="11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baseline="-10416" dirty="0">
                          <a:latin typeface="Cambria"/>
                          <a:cs typeface="Cambria"/>
                        </a:rPr>
                        <a:t>1 </a:t>
                      </a:r>
                      <a:r>
                        <a:rPr sz="12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Cambria"/>
                          <a:cs typeface="Cambria"/>
                        </a:rPr>
                        <a:t>4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8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950" spc="20" dirty="0">
                          <a:latin typeface="Trebuchet MS"/>
                          <a:cs typeface="Trebuchet MS"/>
                        </a:rPr>
                        <a:t>who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15"/>
                        </a:lnSpc>
                      </a:pPr>
                      <a:r>
                        <a:rPr sz="11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baseline="-10416" dirty="0">
                          <a:latin typeface="Cambria"/>
                          <a:cs typeface="Cambria"/>
                        </a:rPr>
                        <a:t>2 </a:t>
                      </a:r>
                      <a:r>
                        <a:rPr sz="12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072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would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15"/>
                        </a:lnSpc>
                      </a:pPr>
                      <a:r>
                        <a:rPr sz="1100" i="1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200" baseline="-10416" dirty="0">
                          <a:latin typeface="Cambria"/>
                          <a:cs typeface="Cambria"/>
                        </a:rPr>
                        <a:t>3 </a:t>
                      </a:r>
                      <a:r>
                        <a:rPr sz="1200" spc="-89" baseline="-10416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=</a:t>
                      </a: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Cambria"/>
                          <a:cs typeface="Cambria"/>
                        </a:rPr>
                        <a:t>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30">
                <a:tc>
                  <a:txBody>
                    <a:bodyPr/>
                    <a:lstStyle/>
                    <a:p>
                      <a:pPr marR="36195" algn="ct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Trebuchet MS"/>
                          <a:cs typeface="Trebuchet MS"/>
                        </a:rPr>
                        <a:t>like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95"/>
                        </a:lnSpc>
                      </a:pPr>
                      <a:r>
                        <a:rPr sz="950" dirty="0">
                          <a:latin typeface="Trebuchet MS"/>
                          <a:cs typeface="Trebuchet MS"/>
                        </a:rPr>
                        <a:t>1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8" name="object 2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12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0" dirty="0"/>
              <a:t>d</a:t>
            </a:r>
            <a:r>
              <a:rPr spc="50" dirty="0"/>
              <a:t> </a:t>
            </a:r>
            <a:r>
              <a:rPr spc="-20" dirty="0"/>
              <a:t>F</a:t>
            </a:r>
            <a:r>
              <a:rPr spc="-25" dirty="0"/>
              <a:t>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08939"/>
            <a:ext cx="4483735" cy="1443355"/>
            <a:chOff x="87743" y="808939"/>
            <a:chExt cx="4483735" cy="1443355"/>
          </a:xfrm>
        </p:grpSpPr>
        <p:sp>
          <p:nvSpPr>
            <p:cNvPr id="4" name="object 4"/>
            <p:cNvSpPr/>
            <p:nvPr/>
          </p:nvSpPr>
          <p:spPr>
            <a:xfrm>
              <a:off x="87743" y="80893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8196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505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378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53186"/>
              <a:ext cx="50749" cy="12973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26236"/>
              <a:ext cx="4432935" cy="1175385"/>
            </a:xfrm>
            <a:custGeom>
              <a:avLst/>
              <a:gdLst/>
              <a:ahLst/>
              <a:cxnLst/>
              <a:rect l="l" t="t" r="r" b="b"/>
              <a:pathLst>
                <a:path w="4432935" h="1175385">
                  <a:moveTo>
                    <a:pt x="4432566" y="0"/>
                  </a:moveTo>
                  <a:lnTo>
                    <a:pt x="0" y="0"/>
                  </a:lnTo>
                  <a:lnTo>
                    <a:pt x="0" y="1124292"/>
                  </a:lnTo>
                  <a:lnTo>
                    <a:pt x="4008" y="1144017"/>
                  </a:lnTo>
                  <a:lnTo>
                    <a:pt x="14922" y="1160170"/>
                  </a:lnTo>
                  <a:lnTo>
                    <a:pt x="31075" y="1171084"/>
                  </a:lnTo>
                  <a:lnTo>
                    <a:pt x="50800" y="1175092"/>
                  </a:lnTo>
                  <a:lnTo>
                    <a:pt x="4381766" y="1175092"/>
                  </a:lnTo>
                  <a:lnTo>
                    <a:pt x="4401491" y="1171084"/>
                  </a:lnTo>
                  <a:lnTo>
                    <a:pt x="4417644" y="1160170"/>
                  </a:lnTo>
                  <a:lnTo>
                    <a:pt x="4428558" y="1144017"/>
                  </a:lnTo>
                  <a:lnTo>
                    <a:pt x="4432566" y="1124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91273"/>
              <a:ext cx="0" cy="1278890"/>
            </a:xfrm>
            <a:custGeom>
              <a:avLst/>
              <a:gdLst/>
              <a:ahLst/>
              <a:cxnLst/>
              <a:rect l="l" t="t" r="r" b="b"/>
              <a:pathLst>
                <a:path h="1278889">
                  <a:moveTo>
                    <a:pt x="0" y="12783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785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65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53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5808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6811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87813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88172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353246"/>
            <a:ext cx="4483735" cy="455930"/>
            <a:chOff x="87743" y="2353246"/>
            <a:chExt cx="4483735" cy="455930"/>
          </a:xfrm>
        </p:grpSpPr>
        <p:sp>
          <p:nvSpPr>
            <p:cNvPr id="19" name="object 19"/>
            <p:cNvSpPr/>
            <p:nvPr/>
          </p:nvSpPr>
          <p:spPr>
            <a:xfrm>
              <a:off x="87743" y="235324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526271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07436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94736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397480"/>
              <a:ext cx="50749" cy="30995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570543"/>
              <a:ext cx="4432935" cy="187960"/>
            </a:xfrm>
            <a:custGeom>
              <a:avLst/>
              <a:gdLst/>
              <a:ahLst/>
              <a:cxnLst/>
              <a:rect l="l" t="t" r="r" b="b"/>
              <a:pathLst>
                <a:path w="4432935" h="187960">
                  <a:moveTo>
                    <a:pt x="4432566" y="0"/>
                  </a:moveTo>
                  <a:lnTo>
                    <a:pt x="0" y="0"/>
                  </a:lnTo>
                  <a:lnTo>
                    <a:pt x="0" y="136893"/>
                  </a:lnTo>
                  <a:lnTo>
                    <a:pt x="4008" y="156617"/>
                  </a:lnTo>
                  <a:lnTo>
                    <a:pt x="14922" y="172770"/>
                  </a:lnTo>
                  <a:lnTo>
                    <a:pt x="31075" y="183684"/>
                  </a:lnTo>
                  <a:lnTo>
                    <a:pt x="50800" y="187693"/>
                  </a:lnTo>
                  <a:lnTo>
                    <a:pt x="4381766" y="187693"/>
                  </a:lnTo>
                  <a:lnTo>
                    <a:pt x="4401491" y="183684"/>
                  </a:lnTo>
                  <a:lnTo>
                    <a:pt x="4417644" y="172770"/>
                  </a:lnTo>
                  <a:lnTo>
                    <a:pt x="4428558" y="156617"/>
                  </a:lnTo>
                  <a:lnTo>
                    <a:pt x="4432566" y="1368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43558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09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4228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4101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3974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5844" y="734304"/>
            <a:ext cx="2628900" cy="19913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Compounding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9"/>
              </a:spcBef>
            </a:pPr>
            <a:r>
              <a:rPr sz="950" spc="4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formed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combining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Example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20" dirty="0">
                <a:latin typeface="Trebuchet MS"/>
                <a:cs typeface="Trebuchet MS"/>
              </a:rPr>
              <a:t>English:</a:t>
            </a:r>
            <a:endParaRPr sz="950">
              <a:latin typeface="Trebuchet MS"/>
              <a:cs typeface="Trebuchet MS"/>
            </a:endParaRPr>
          </a:p>
          <a:p>
            <a:pPr marL="289560" marR="728345">
              <a:lnSpc>
                <a:spcPct val="125299"/>
              </a:lnSpc>
              <a:spcBef>
                <a:spcPts val="30"/>
              </a:spcBef>
            </a:pPr>
            <a:r>
              <a:rPr sz="950" spc="-10" dirty="0">
                <a:latin typeface="Trebuchet MS"/>
                <a:cs typeface="Trebuchet MS"/>
              </a:rPr>
              <a:t>Adj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Adj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Adj: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bitter-sweet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N: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rain-bow</a:t>
            </a:r>
            <a:endParaRPr sz="950">
              <a:latin typeface="Trebuchet MS"/>
              <a:cs typeface="Trebuchet MS"/>
            </a:endParaRPr>
          </a:p>
          <a:p>
            <a:pPr marL="289560" marR="1042035">
              <a:lnSpc>
                <a:spcPct val="125299"/>
              </a:lnSpc>
            </a:pPr>
            <a:r>
              <a:rPr sz="950" spc="95" dirty="0">
                <a:latin typeface="Trebuchet MS"/>
                <a:cs typeface="Trebuchet MS"/>
              </a:rPr>
              <a:t>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0" dirty="0">
                <a:latin typeface="Trebuchet MS"/>
                <a:cs typeface="Trebuchet MS"/>
              </a:rPr>
              <a:t>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V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pi</a:t>
            </a:r>
            <a:r>
              <a:rPr sz="950" spc="-30" dirty="0">
                <a:latin typeface="Trebuchet MS"/>
                <a:cs typeface="Trebuchet MS"/>
              </a:rPr>
              <a:t>c</a:t>
            </a:r>
            <a:r>
              <a:rPr sz="950" spc="10" dirty="0">
                <a:latin typeface="Trebuchet MS"/>
                <a:cs typeface="Trebuchet MS"/>
              </a:rPr>
              <a:t>k-po</a:t>
            </a:r>
            <a:r>
              <a:rPr sz="950" spc="-10" dirty="0">
                <a:latin typeface="Trebuchet MS"/>
                <a:cs typeface="Trebuchet MS"/>
              </a:rPr>
              <a:t>ck</a:t>
            </a:r>
            <a:r>
              <a:rPr sz="950" spc="-35" dirty="0">
                <a:latin typeface="Trebuchet MS"/>
                <a:cs typeface="Trebuchet MS"/>
              </a:rPr>
              <a:t>et  </a:t>
            </a:r>
            <a:r>
              <a:rPr sz="950" spc="125" dirty="0">
                <a:latin typeface="Trebuchet MS"/>
                <a:cs typeface="Trebuchet MS"/>
              </a:rPr>
              <a:t>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95" dirty="0">
                <a:latin typeface="Trebuchet MS"/>
                <a:cs typeface="Trebuchet MS"/>
              </a:rPr>
              <a:t>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V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</a:t>
            </a:r>
            <a:r>
              <a:rPr sz="950" dirty="0">
                <a:latin typeface="Trebuchet MS"/>
                <a:cs typeface="Trebuchet MS"/>
              </a:rPr>
              <a:t>ver-do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100" i="1" spc="-25" dirty="0">
                <a:solidFill>
                  <a:srgbClr val="FF0000"/>
                </a:solidFill>
                <a:latin typeface="Cambria"/>
                <a:cs typeface="Cambria"/>
              </a:rPr>
              <a:t>Particular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1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languages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i="1" spc="-15" dirty="0">
                <a:latin typeface="Trebuchet MS"/>
                <a:cs typeface="Trebuchet MS"/>
              </a:rPr>
              <a:t>room-temperature</a:t>
            </a:r>
            <a:r>
              <a:rPr sz="950" spc="-15" dirty="0">
                <a:latin typeface="Trebuchet MS"/>
                <a:cs typeface="Trebuchet MS"/>
              </a:rPr>
              <a:t>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Hindi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translation?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212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W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20" dirty="0"/>
              <a:t>d</a:t>
            </a:r>
            <a:r>
              <a:rPr spc="50" dirty="0"/>
              <a:t> </a:t>
            </a:r>
            <a:r>
              <a:rPr spc="-20" dirty="0"/>
              <a:t>F</a:t>
            </a:r>
            <a:r>
              <a:rPr spc="-25" dirty="0"/>
              <a:t>ormation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70140"/>
            <a:ext cx="4483735" cy="457834"/>
            <a:chOff x="87743" y="670140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67014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316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25829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13129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4375"/>
              <a:ext cx="50749" cy="31145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87450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5247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397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270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143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228547"/>
            <a:ext cx="4483735" cy="1061085"/>
            <a:chOff x="87743" y="1228547"/>
            <a:chExt cx="4483735" cy="1061085"/>
          </a:xfrm>
        </p:grpSpPr>
        <p:sp>
          <p:nvSpPr>
            <p:cNvPr id="15" name="object 15"/>
            <p:cNvSpPr/>
            <p:nvPr/>
          </p:nvSpPr>
          <p:spPr>
            <a:xfrm>
              <a:off x="87743" y="122854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401572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88019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75319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272794"/>
              <a:ext cx="50749" cy="9152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445844"/>
              <a:ext cx="4432935" cy="793115"/>
            </a:xfrm>
            <a:custGeom>
              <a:avLst/>
              <a:gdLst/>
              <a:ahLst/>
              <a:cxnLst/>
              <a:rect l="l" t="t" r="r" b="b"/>
              <a:pathLst>
                <a:path w="4432935" h="793114">
                  <a:moveTo>
                    <a:pt x="4432566" y="0"/>
                  </a:moveTo>
                  <a:lnTo>
                    <a:pt x="0" y="0"/>
                  </a:lnTo>
                  <a:lnTo>
                    <a:pt x="0" y="742175"/>
                  </a:lnTo>
                  <a:lnTo>
                    <a:pt x="4008" y="761899"/>
                  </a:lnTo>
                  <a:lnTo>
                    <a:pt x="14922" y="778052"/>
                  </a:lnTo>
                  <a:lnTo>
                    <a:pt x="31075" y="788966"/>
                  </a:lnTo>
                  <a:lnTo>
                    <a:pt x="50800" y="792975"/>
                  </a:lnTo>
                  <a:lnTo>
                    <a:pt x="4381766" y="792975"/>
                  </a:lnTo>
                  <a:lnTo>
                    <a:pt x="4401491" y="788966"/>
                  </a:lnTo>
                  <a:lnTo>
                    <a:pt x="4417644" y="778052"/>
                  </a:lnTo>
                  <a:lnTo>
                    <a:pt x="4428558" y="761899"/>
                  </a:lnTo>
                  <a:lnTo>
                    <a:pt x="4432566" y="74217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310868"/>
              <a:ext cx="0" cy="896619"/>
            </a:xfrm>
            <a:custGeom>
              <a:avLst/>
              <a:gdLst/>
              <a:ahLst/>
              <a:cxnLst/>
              <a:rect l="l" t="t" r="r" b="b"/>
              <a:pathLst>
                <a:path h="896619">
                  <a:moveTo>
                    <a:pt x="0" y="8962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981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854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727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705610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1915642"/>
              <a:ext cx="64757" cy="647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125675"/>
              <a:ext cx="64757" cy="6475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87743" y="2390749"/>
            <a:ext cx="4483735" cy="626745"/>
            <a:chOff x="87743" y="2390749"/>
            <a:chExt cx="4483735" cy="626745"/>
          </a:xfrm>
        </p:grpSpPr>
        <p:sp>
          <p:nvSpPr>
            <p:cNvPr id="29" name="object 29"/>
            <p:cNvSpPr/>
            <p:nvPr/>
          </p:nvSpPr>
          <p:spPr>
            <a:xfrm>
              <a:off x="87743" y="239074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85673"/>
                  </a:lnTo>
                  <a:lnTo>
                    <a:pt x="4432566" y="185673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563761"/>
              <a:ext cx="4432566" cy="5060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15640"/>
              <a:ext cx="101599" cy="101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02940"/>
              <a:ext cx="4381715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2434983"/>
              <a:ext cx="50749" cy="48065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7743" y="2608046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473083"/>
              <a:ext cx="0" cy="461645"/>
            </a:xfrm>
            <a:custGeom>
              <a:avLst/>
              <a:gdLst/>
              <a:ahLst/>
              <a:cxnLst/>
              <a:rect l="l" t="t" r="r" b="b"/>
              <a:pathLst>
                <a:path h="461644">
                  <a:moveTo>
                    <a:pt x="0" y="4616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4603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4476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309" y="24349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5844" y="595494"/>
            <a:ext cx="4283075" cy="23368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Acronyms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i="1" spc="-5" dirty="0">
                <a:latin typeface="Trebuchet MS"/>
                <a:cs typeface="Trebuchet MS"/>
              </a:rPr>
              <a:t>laser:</a:t>
            </a:r>
            <a:r>
              <a:rPr sz="950" i="1" spc="6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Light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Amplification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Simulated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Emission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Radiation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Blending</a:t>
            </a:r>
            <a:endParaRPr sz="1100">
              <a:latin typeface="Cambria"/>
              <a:cs typeface="Cambria"/>
            </a:endParaRPr>
          </a:p>
          <a:p>
            <a:pPr marL="289560" marR="1967864" indent="-277495">
              <a:lnSpc>
                <a:spcPct val="131900"/>
              </a:lnSpc>
              <a:spcBef>
                <a:spcPts val="55"/>
              </a:spcBef>
            </a:pPr>
            <a:r>
              <a:rPr sz="950" spc="25" dirty="0">
                <a:latin typeface="Trebuchet MS"/>
                <a:cs typeface="Trebuchet MS"/>
              </a:rPr>
              <a:t>Parts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different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combined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breakfast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lunch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brunch</a:t>
            </a:r>
            <a:endParaRPr sz="950">
              <a:latin typeface="Trebuchet MS"/>
              <a:cs typeface="Trebuchet MS"/>
            </a:endParaRPr>
          </a:p>
          <a:p>
            <a:pPr marL="289560" marR="2746375">
              <a:lnSpc>
                <a:spcPct val="125299"/>
              </a:lnSpc>
            </a:pPr>
            <a:r>
              <a:rPr sz="950" spc="45" dirty="0">
                <a:latin typeface="Trebuchet MS"/>
                <a:cs typeface="Trebuchet MS"/>
              </a:rPr>
              <a:t>smo</a:t>
            </a:r>
            <a:r>
              <a:rPr sz="950" spc="20" dirty="0">
                <a:latin typeface="Trebuchet MS"/>
                <a:cs typeface="Trebuchet MS"/>
              </a:rPr>
              <a:t>k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10" dirty="0">
                <a:latin typeface="Trebuchet MS"/>
                <a:cs typeface="Trebuchet MS"/>
              </a:rPr>
              <a:t>f</a:t>
            </a:r>
            <a:r>
              <a:rPr sz="950" spc="50" dirty="0">
                <a:latin typeface="Trebuchet MS"/>
                <a:cs typeface="Trebuchet MS"/>
              </a:rPr>
              <a:t>og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smog  </a:t>
            </a:r>
            <a:r>
              <a:rPr sz="950" spc="-10" dirty="0">
                <a:latin typeface="Trebuchet MS"/>
                <a:cs typeface="Trebuchet MS"/>
              </a:rPr>
              <a:t>motor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hotel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motel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Clipping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950" spc="30" dirty="0">
                <a:latin typeface="Trebuchet MS"/>
                <a:cs typeface="Trebuchet MS"/>
              </a:rPr>
              <a:t>Longer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shortened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30" dirty="0">
                <a:latin typeface="Trebuchet MS"/>
                <a:cs typeface="Trebuchet MS"/>
              </a:rPr>
              <a:t>doctor,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laboratory,</a:t>
            </a:r>
            <a:r>
              <a:rPr sz="950" i="1" spc="-10" dirty="0">
                <a:latin typeface="Trebuchet MS"/>
                <a:cs typeface="Trebuchet MS"/>
              </a:rPr>
              <a:t> advertisement, </a:t>
            </a:r>
            <a:r>
              <a:rPr sz="950" i="1" spc="-35" dirty="0">
                <a:latin typeface="Trebuchet MS"/>
                <a:cs typeface="Trebuchet MS"/>
              </a:rPr>
              <a:t>dormitory,</a:t>
            </a:r>
            <a:r>
              <a:rPr sz="950" i="1" spc="-10" dirty="0">
                <a:latin typeface="Trebuchet MS"/>
                <a:cs typeface="Trebuchet MS"/>
              </a:rPr>
              <a:t> examination, bicycle, </a:t>
            </a:r>
            <a:r>
              <a:rPr sz="950" i="1" spc="-30" dirty="0">
                <a:latin typeface="Trebuchet MS"/>
                <a:cs typeface="Trebuchet MS"/>
              </a:rPr>
              <a:t>refrigerator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1" name="object 4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51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Processing</a:t>
            </a:r>
            <a:r>
              <a:rPr dirty="0"/>
              <a:t> </a:t>
            </a:r>
            <a:r>
              <a:rPr spc="-15" dirty="0"/>
              <a:t>morphology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46264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62304"/>
            <a:ext cx="291020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56335">
              <a:lnSpc>
                <a:spcPct val="102600"/>
              </a:lnSpc>
              <a:spcBef>
                <a:spcPts val="55"/>
              </a:spcBef>
            </a:pPr>
            <a:r>
              <a:rPr sz="950" spc="-5" dirty="0">
                <a:latin typeface="Trebuchet MS"/>
                <a:cs typeface="Trebuchet MS"/>
              </a:rPr>
              <a:t>Lemmatization: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</a:t>
            </a:r>
            <a:r>
              <a:rPr sz="950" dirty="0">
                <a:latin typeface="Trebuchet MS"/>
                <a:cs typeface="Trebuchet MS"/>
              </a:rPr>
              <a:t>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lemma 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{</a:t>
            </a:r>
            <a:r>
              <a:rPr sz="950" spc="10" dirty="0">
                <a:latin typeface="Trebuchet MS"/>
                <a:cs typeface="Trebuchet MS"/>
              </a:rPr>
              <a:t>see,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saw</a:t>
            </a:r>
            <a:r>
              <a:rPr sz="1100" spc="30" dirty="0">
                <a:latin typeface="Lucida Sans Unicode"/>
                <a:cs typeface="Lucida Sans Unicode"/>
              </a:rPr>
              <a:t>}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Morphological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analysis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setOf(lemma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+tag)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&lt;</a:t>
            </a:r>
            <a:r>
              <a:rPr sz="950" spc="-25" dirty="0">
                <a:latin typeface="Trebuchet MS"/>
                <a:cs typeface="Trebuchet MS"/>
              </a:rPr>
              <a:t>see,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verb.past</a:t>
            </a:r>
            <a:r>
              <a:rPr sz="1100" spc="-30" dirty="0">
                <a:latin typeface="Lucida Sans Unicode"/>
                <a:cs typeface="Lucida Sans Unicode"/>
              </a:rPr>
              <a:t>&gt;</a:t>
            </a:r>
            <a:r>
              <a:rPr sz="950" spc="-3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&lt;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saw,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noun.sg</a:t>
            </a:r>
            <a:r>
              <a:rPr sz="1100" dirty="0">
                <a:latin typeface="Lucida Sans Unicode"/>
                <a:cs typeface="Lucida Sans Unicode"/>
              </a:rPr>
              <a:t>&gt;}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28369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10473"/>
            <a:ext cx="64757" cy="647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1726526"/>
            <a:ext cx="2219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10" dirty="0">
                <a:latin typeface="Trebuchet MS"/>
                <a:cs typeface="Trebuchet MS"/>
              </a:rPr>
              <a:t>Tagging: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tag, </a:t>
            </a:r>
            <a:r>
              <a:rPr sz="950" spc="25" dirty="0">
                <a:latin typeface="Trebuchet MS"/>
                <a:cs typeface="Trebuchet MS"/>
              </a:rPr>
              <a:t>considers</a:t>
            </a:r>
            <a:r>
              <a:rPr sz="950" spc="-20" dirty="0">
                <a:latin typeface="Trebuchet MS"/>
                <a:cs typeface="Trebuchet MS"/>
              </a:rPr>
              <a:t> context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834559"/>
            <a:ext cx="2587625" cy="6762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40"/>
              </a:spcBef>
            </a:pPr>
            <a:r>
              <a:rPr sz="950" spc="-5" dirty="0">
                <a:latin typeface="Trebuchet MS"/>
                <a:cs typeface="Trebuchet MS"/>
              </a:rPr>
              <a:t>Peter </a:t>
            </a:r>
            <a:r>
              <a:rPr sz="950" i="1" spc="45" dirty="0">
                <a:latin typeface="Trebuchet MS"/>
                <a:cs typeface="Trebuchet MS"/>
              </a:rPr>
              <a:t>saw </a:t>
            </a:r>
            <a:r>
              <a:rPr sz="950" dirty="0">
                <a:latin typeface="Trebuchet MS"/>
                <a:cs typeface="Trebuchet MS"/>
              </a:rPr>
              <a:t>her </a:t>
            </a:r>
            <a:r>
              <a:rPr sz="1100" spc="15" dirty="0">
                <a:latin typeface="Lucida Sans Unicode"/>
                <a:cs typeface="Lucida Sans Unicode"/>
              </a:rPr>
              <a:t>→ </a:t>
            </a:r>
            <a:r>
              <a:rPr sz="1100" dirty="0">
                <a:latin typeface="Lucida Sans Unicode"/>
                <a:cs typeface="Lucida Sans Unicode"/>
              </a:rPr>
              <a:t>{ </a:t>
            </a:r>
            <a:r>
              <a:rPr sz="1100" spc="-25" dirty="0">
                <a:latin typeface="Lucida Sans Unicode"/>
                <a:cs typeface="Lucida Sans Unicode"/>
              </a:rPr>
              <a:t>&lt;</a:t>
            </a:r>
            <a:r>
              <a:rPr sz="950" spc="-25" dirty="0">
                <a:latin typeface="Trebuchet MS"/>
                <a:cs typeface="Trebuchet MS"/>
              </a:rPr>
              <a:t>see, verb.past</a:t>
            </a:r>
            <a:r>
              <a:rPr sz="1100" spc="-25" dirty="0">
                <a:latin typeface="Lucida Sans Unicode"/>
                <a:cs typeface="Lucida Sans Unicode"/>
              </a:rPr>
              <a:t>&gt;} 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Morpheme</a:t>
            </a:r>
            <a:r>
              <a:rPr sz="950" dirty="0">
                <a:latin typeface="Trebuchet MS"/>
                <a:cs typeface="Trebuchet MS"/>
              </a:rPr>
              <a:t> segmentation: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de-nation-al-iz-ation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Generation: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see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verb.past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saw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192591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402624"/>
            <a:ext cx="64757" cy="6475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2" name="object 1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97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What</a:t>
            </a:r>
            <a:r>
              <a:rPr spc="25" dirty="0"/>
              <a:t> </a:t>
            </a:r>
            <a:r>
              <a:rPr spc="-30" dirty="0"/>
              <a:t>are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25" dirty="0"/>
              <a:t> </a:t>
            </a:r>
            <a:r>
              <a:rPr spc="5" dirty="0"/>
              <a:t>applications?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8252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89972"/>
            <a:ext cx="2252980" cy="9620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-5" dirty="0">
                <a:latin typeface="Trebuchet MS"/>
                <a:cs typeface="Trebuchet MS"/>
              </a:rPr>
              <a:t>Text-to-speech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synthesis: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15" dirty="0">
                <a:latin typeface="Trebuchet MS"/>
                <a:cs typeface="Trebuchet MS"/>
              </a:rPr>
              <a:t>lead: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noun?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10" dirty="0">
                <a:latin typeface="Trebuchet MS"/>
                <a:cs typeface="Trebuchet MS"/>
              </a:rPr>
              <a:t>read:</a:t>
            </a:r>
            <a:r>
              <a:rPr sz="950" i="1" spc="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present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past?</a:t>
            </a:r>
            <a:endParaRPr sz="950" dirty="0">
              <a:latin typeface="Trebuchet MS"/>
              <a:cs typeface="Trebuchet MS"/>
            </a:endParaRPr>
          </a:p>
          <a:p>
            <a:pPr marL="12700" marR="5080">
              <a:lnSpc>
                <a:spcPct val="145100"/>
              </a:lnSpc>
            </a:pPr>
            <a:r>
              <a:rPr sz="950" spc="45" dirty="0">
                <a:latin typeface="Trebuchet MS"/>
                <a:cs typeface="Trebuchet MS"/>
              </a:rPr>
              <a:t>Search </a:t>
            </a:r>
            <a:r>
              <a:rPr sz="950" spc="30" dirty="0">
                <a:latin typeface="Trebuchet MS"/>
                <a:cs typeface="Trebuchet MS"/>
              </a:rPr>
              <a:t>and </a:t>
            </a:r>
            <a:r>
              <a:rPr sz="950" spc="-15" dirty="0">
                <a:latin typeface="Trebuchet MS"/>
                <a:cs typeface="Trebuchet MS"/>
              </a:rPr>
              <a:t>information </a:t>
            </a:r>
            <a:r>
              <a:rPr sz="950" spc="-25" dirty="0">
                <a:latin typeface="Trebuchet MS"/>
                <a:cs typeface="Trebuchet MS"/>
              </a:rPr>
              <a:t>retrieval 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Machine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translation,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grammar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correction</a:t>
            </a:r>
            <a:endParaRPr sz="95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836699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2046732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79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Morphological</a:t>
            </a:r>
            <a:r>
              <a:rPr spc="-5" dirty="0"/>
              <a:t> </a:t>
            </a:r>
            <a:r>
              <a:rPr spc="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58" y="649465"/>
            <a:ext cx="2965450" cy="12763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178913"/>
            <a:ext cx="4483735" cy="964565"/>
            <a:chOff x="87743" y="2178913"/>
            <a:chExt cx="4483735" cy="964565"/>
          </a:xfrm>
        </p:grpSpPr>
        <p:sp>
          <p:nvSpPr>
            <p:cNvPr id="5" name="object 5"/>
            <p:cNvSpPr/>
            <p:nvPr/>
          </p:nvSpPr>
          <p:spPr>
            <a:xfrm>
              <a:off x="87743" y="217891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342578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04147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02877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223147"/>
              <a:ext cx="50749" cy="8183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386850"/>
              <a:ext cx="4432935" cy="705485"/>
            </a:xfrm>
            <a:custGeom>
              <a:avLst/>
              <a:gdLst/>
              <a:ahLst/>
              <a:cxnLst/>
              <a:rect l="l" t="t" r="r" b="b"/>
              <a:pathLst>
                <a:path w="4432935" h="705485">
                  <a:moveTo>
                    <a:pt x="4432566" y="0"/>
                  </a:moveTo>
                  <a:lnTo>
                    <a:pt x="0" y="0"/>
                  </a:lnTo>
                  <a:lnTo>
                    <a:pt x="0" y="654621"/>
                  </a:lnTo>
                  <a:lnTo>
                    <a:pt x="4008" y="674346"/>
                  </a:lnTo>
                  <a:lnTo>
                    <a:pt x="14922" y="690499"/>
                  </a:lnTo>
                  <a:lnTo>
                    <a:pt x="31075" y="701413"/>
                  </a:lnTo>
                  <a:lnTo>
                    <a:pt x="50800" y="705421"/>
                  </a:lnTo>
                  <a:lnTo>
                    <a:pt x="4381766" y="705421"/>
                  </a:lnTo>
                  <a:lnTo>
                    <a:pt x="4401491" y="701413"/>
                  </a:lnTo>
                  <a:lnTo>
                    <a:pt x="4417644" y="690499"/>
                  </a:lnTo>
                  <a:lnTo>
                    <a:pt x="4428558" y="674346"/>
                  </a:lnTo>
                  <a:lnTo>
                    <a:pt x="4432566" y="6546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261247"/>
              <a:ext cx="0" cy="799465"/>
            </a:xfrm>
            <a:custGeom>
              <a:avLst/>
              <a:gdLst/>
              <a:ahLst/>
              <a:cxnLst/>
              <a:rect l="l" t="t" r="r" b="b"/>
              <a:pathLst>
                <a:path h="799464">
                  <a:moveTo>
                    <a:pt x="0" y="79927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2485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2358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2231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2114652"/>
            <a:ext cx="4319270" cy="9436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Goal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35"/>
              </a:spcBef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take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those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first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column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produce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those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second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column.</a:t>
            </a:r>
            <a:endParaRPr sz="950">
              <a:latin typeface="Trebuchet MS"/>
              <a:cs typeface="Trebuchet MS"/>
            </a:endParaRPr>
          </a:p>
          <a:p>
            <a:pPr marL="12700" marR="439420">
              <a:lnSpc>
                <a:spcPct val="118900"/>
              </a:lnSpc>
            </a:pPr>
            <a:r>
              <a:rPr sz="950" spc="-5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contains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stem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additional </a:t>
            </a:r>
            <a:r>
              <a:rPr sz="950" spc="-20" dirty="0">
                <a:latin typeface="Trebuchet MS"/>
                <a:cs typeface="Trebuchet MS"/>
              </a:rPr>
              <a:t>information;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+N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noun,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+SG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singular,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+PL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plural,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85" dirty="0">
                <a:latin typeface="Trebuchet MS"/>
                <a:cs typeface="Trebuchet MS"/>
              </a:rPr>
              <a:t>+V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264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Issues</a:t>
            </a:r>
            <a:r>
              <a:rPr spc="-40" dirty="0"/>
              <a:t> </a:t>
            </a:r>
            <a:r>
              <a:rPr spc="-10" dirty="0"/>
              <a:t>involved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94524"/>
            <a:ext cx="4483735" cy="452120"/>
            <a:chOff x="87743" y="894524"/>
            <a:chExt cx="4483735" cy="452120"/>
          </a:xfrm>
        </p:grpSpPr>
        <p:sp>
          <p:nvSpPr>
            <p:cNvPr id="4" name="object 4"/>
            <p:cNvSpPr/>
            <p:nvPr/>
          </p:nvSpPr>
          <p:spPr>
            <a:xfrm>
              <a:off x="87743" y="89452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45044"/>
              <a:ext cx="101599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32344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45083"/>
              <a:ext cx="50749" cy="2999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938949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83183"/>
              <a:ext cx="0" cy="281305"/>
            </a:xfrm>
            <a:custGeom>
              <a:avLst/>
              <a:gdLst/>
              <a:ahLst/>
              <a:cxnLst/>
              <a:rect l="l" t="t" r="r" b="b"/>
              <a:pathLst>
                <a:path h="281305">
                  <a:moveTo>
                    <a:pt x="0" y="2809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704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77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450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7743" y="1447762"/>
            <a:ext cx="4483735" cy="454025"/>
            <a:chOff x="87743" y="1447762"/>
            <a:chExt cx="4483735" cy="454025"/>
          </a:xfrm>
        </p:grpSpPr>
        <p:sp>
          <p:nvSpPr>
            <p:cNvPr id="14" name="object 14"/>
            <p:cNvSpPr/>
            <p:nvPr/>
          </p:nvSpPr>
          <p:spPr>
            <a:xfrm>
              <a:off x="87743" y="144776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1799780"/>
              <a:ext cx="101599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787080"/>
              <a:ext cx="4381715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498333"/>
              <a:ext cx="50749" cy="30144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43" y="1492186"/>
              <a:ext cx="4432935" cy="358775"/>
            </a:xfrm>
            <a:custGeom>
              <a:avLst/>
              <a:gdLst/>
              <a:ahLst/>
              <a:cxnLst/>
              <a:rect l="l" t="t" r="r" b="b"/>
              <a:pathLst>
                <a:path w="4432935" h="358775">
                  <a:moveTo>
                    <a:pt x="4432566" y="0"/>
                  </a:moveTo>
                  <a:lnTo>
                    <a:pt x="0" y="0"/>
                  </a:lnTo>
                  <a:lnTo>
                    <a:pt x="0" y="307594"/>
                  </a:lnTo>
                  <a:lnTo>
                    <a:pt x="4008" y="327318"/>
                  </a:lnTo>
                  <a:lnTo>
                    <a:pt x="14922" y="343471"/>
                  </a:lnTo>
                  <a:lnTo>
                    <a:pt x="31075" y="354385"/>
                  </a:lnTo>
                  <a:lnTo>
                    <a:pt x="50800" y="358394"/>
                  </a:lnTo>
                  <a:lnTo>
                    <a:pt x="4381766" y="358394"/>
                  </a:lnTo>
                  <a:lnTo>
                    <a:pt x="4401491" y="354385"/>
                  </a:lnTo>
                  <a:lnTo>
                    <a:pt x="4417644" y="343471"/>
                  </a:lnTo>
                  <a:lnTo>
                    <a:pt x="4428558" y="327318"/>
                  </a:lnTo>
                  <a:lnTo>
                    <a:pt x="4432566" y="30759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0309" y="1536420"/>
              <a:ext cx="0" cy="282575"/>
            </a:xfrm>
            <a:custGeom>
              <a:avLst/>
              <a:gdLst/>
              <a:ahLst/>
              <a:cxnLst/>
              <a:rect l="l" t="t" r="r" b="b"/>
              <a:pathLst>
                <a:path h="282575">
                  <a:moveTo>
                    <a:pt x="0" y="2824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0309" y="15237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5110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4983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7743" y="2002510"/>
            <a:ext cx="4483735" cy="678180"/>
            <a:chOff x="87743" y="2002510"/>
            <a:chExt cx="4483735" cy="678180"/>
          </a:xfrm>
        </p:grpSpPr>
        <p:sp>
          <p:nvSpPr>
            <p:cNvPr id="24" name="object 24"/>
            <p:cNvSpPr/>
            <p:nvPr/>
          </p:nvSpPr>
          <p:spPr>
            <a:xfrm>
              <a:off x="87743" y="200251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2579077"/>
              <a:ext cx="101599" cy="1016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2566377"/>
              <a:ext cx="4381715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053069"/>
              <a:ext cx="50749" cy="5260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7743" y="2046935"/>
              <a:ext cx="4432935" cy="583565"/>
            </a:xfrm>
            <a:custGeom>
              <a:avLst/>
              <a:gdLst/>
              <a:ahLst/>
              <a:cxnLst/>
              <a:rect l="l" t="t" r="r" b="b"/>
              <a:pathLst>
                <a:path w="4432935" h="583564">
                  <a:moveTo>
                    <a:pt x="4432566" y="0"/>
                  </a:moveTo>
                  <a:lnTo>
                    <a:pt x="0" y="0"/>
                  </a:lnTo>
                  <a:lnTo>
                    <a:pt x="0" y="532142"/>
                  </a:lnTo>
                  <a:lnTo>
                    <a:pt x="4008" y="551867"/>
                  </a:lnTo>
                  <a:lnTo>
                    <a:pt x="14922" y="568020"/>
                  </a:lnTo>
                  <a:lnTo>
                    <a:pt x="31075" y="578934"/>
                  </a:lnTo>
                  <a:lnTo>
                    <a:pt x="50800" y="582942"/>
                  </a:lnTo>
                  <a:lnTo>
                    <a:pt x="4381766" y="582942"/>
                  </a:lnTo>
                  <a:lnTo>
                    <a:pt x="4401491" y="578934"/>
                  </a:lnTo>
                  <a:lnTo>
                    <a:pt x="4417644" y="568020"/>
                  </a:lnTo>
                  <a:lnTo>
                    <a:pt x="4428558" y="551867"/>
                  </a:lnTo>
                  <a:lnTo>
                    <a:pt x="4432566" y="5321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09116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69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0784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0657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530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096655"/>
              <a:ext cx="64757" cy="647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306688"/>
              <a:ext cx="64757" cy="6475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516721"/>
              <a:ext cx="64757" cy="6475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25844" y="901852"/>
            <a:ext cx="1584960" cy="1722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25" dirty="0">
                <a:latin typeface="Trebuchet MS"/>
                <a:cs typeface="Trebuchet MS"/>
              </a:rPr>
              <a:t>b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20" dirty="0">
                <a:latin typeface="Trebuchet MS"/>
                <a:cs typeface="Trebuchet MS"/>
              </a:rPr>
              <a:t>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</a:t>
            </a:r>
            <a:r>
              <a:rPr sz="950" spc="-5" dirty="0">
                <a:latin typeface="Trebuchet MS"/>
                <a:cs typeface="Trebuchet MS"/>
              </a:rPr>
              <a:t>o</a:t>
            </a:r>
            <a:r>
              <a:rPr sz="950" spc="60" dirty="0">
                <a:latin typeface="Trebuchet MS"/>
                <a:cs typeface="Trebuchet MS"/>
              </a:rPr>
              <a:t>ys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spc="-40" dirty="0">
                <a:latin typeface="Trebuchet MS"/>
                <a:cs typeface="Trebuchet MS"/>
              </a:rPr>
              <a:t>fly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flys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flies </a:t>
            </a:r>
            <a:r>
              <a:rPr sz="950" dirty="0">
                <a:latin typeface="Trebuchet MS"/>
                <a:cs typeface="Trebuchet MS"/>
              </a:rPr>
              <a:t>(y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i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r</a:t>
            </a:r>
            <a:r>
              <a:rPr sz="950" spc="-10" dirty="0">
                <a:latin typeface="Trebuchet MS"/>
                <a:cs typeface="Trebuchet MS"/>
              </a:rPr>
              <a:t>ule)</a:t>
            </a:r>
            <a:endParaRPr sz="950">
              <a:latin typeface="Trebuchet MS"/>
              <a:cs typeface="Trebuchet MS"/>
            </a:endParaRPr>
          </a:p>
          <a:p>
            <a:pPr marL="12700" marR="527685">
              <a:lnSpc>
                <a:spcPct val="102699"/>
              </a:lnSpc>
              <a:spcBef>
                <a:spcPts val="1645"/>
              </a:spcBef>
            </a:pPr>
            <a:r>
              <a:rPr sz="950" spc="-20" dirty="0">
                <a:latin typeface="Trebuchet MS"/>
                <a:cs typeface="Trebuchet MS"/>
              </a:rPr>
              <a:t>Toiling </a:t>
            </a:r>
            <a:r>
              <a:rPr sz="1100" spc="15" dirty="0">
                <a:latin typeface="Lucida Sans Unicode"/>
                <a:cs typeface="Lucida Sans Unicode"/>
              </a:rPr>
              <a:t>→ </a:t>
            </a:r>
            <a:r>
              <a:rPr sz="950" spc="-50" dirty="0">
                <a:latin typeface="Trebuchet MS"/>
                <a:cs typeface="Trebuchet MS"/>
              </a:rPr>
              <a:t>toil 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Du</a:t>
            </a:r>
            <a:r>
              <a:rPr sz="950" spc="30" dirty="0">
                <a:latin typeface="Trebuchet MS"/>
                <a:cs typeface="Trebuchet MS"/>
              </a:rPr>
              <a:t>c</a:t>
            </a:r>
            <a:r>
              <a:rPr sz="950" spc="-5" dirty="0">
                <a:latin typeface="Trebuchet MS"/>
                <a:cs typeface="Trebuchet MS"/>
              </a:rPr>
              <a:t>kling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du</a:t>
            </a:r>
            <a:r>
              <a:rPr sz="950" spc="-5" dirty="0">
                <a:latin typeface="Trebuchet MS"/>
                <a:cs typeface="Trebuchet MS"/>
              </a:rPr>
              <a:t>c</a:t>
            </a:r>
            <a:r>
              <a:rPr sz="950" spc="45" dirty="0">
                <a:latin typeface="Trebuchet MS"/>
                <a:cs typeface="Trebuchet MS"/>
              </a:rPr>
              <a:t>kl?</a:t>
            </a:r>
            <a:endParaRPr sz="950">
              <a:latin typeface="Trebuchet MS"/>
              <a:cs typeface="Trebuchet MS"/>
            </a:endParaRPr>
          </a:p>
          <a:p>
            <a:pPr marL="289560" marR="311785">
              <a:lnSpc>
                <a:spcPct val="125299"/>
              </a:lnSpc>
              <a:spcBef>
                <a:spcPts val="1380"/>
              </a:spcBef>
            </a:pPr>
            <a:r>
              <a:rPr sz="950" spc="-15" dirty="0">
                <a:latin typeface="Trebuchet MS"/>
                <a:cs typeface="Trebuchet MS"/>
              </a:rPr>
              <a:t>Getter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er  </a:t>
            </a:r>
            <a:r>
              <a:rPr sz="950" spc="35" dirty="0">
                <a:latin typeface="Trebuchet MS"/>
                <a:cs typeface="Trebuchet MS"/>
              </a:rPr>
              <a:t>Doer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er  </a:t>
            </a:r>
            <a:r>
              <a:rPr sz="950" spc="30" dirty="0">
                <a:latin typeface="Trebuchet MS"/>
                <a:cs typeface="Trebuchet MS"/>
              </a:rPr>
              <a:t>Beer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+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er?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50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Knowledge</a:t>
            </a:r>
            <a:r>
              <a:rPr spc="-35" dirty="0"/>
              <a:t> </a:t>
            </a:r>
            <a:r>
              <a:rPr spc="-10" dirty="0"/>
              <a:t>Required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58508"/>
            <a:ext cx="4483735" cy="625475"/>
            <a:chOff x="87743" y="458508"/>
            <a:chExt cx="4483735" cy="625475"/>
          </a:xfrm>
        </p:grpSpPr>
        <p:sp>
          <p:nvSpPr>
            <p:cNvPr id="4" name="object 4"/>
            <p:cNvSpPr/>
            <p:nvPr/>
          </p:nvSpPr>
          <p:spPr>
            <a:xfrm>
              <a:off x="87743" y="45850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3153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8190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6920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02742"/>
              <a:ext cx="50749" cy="4791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75805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40842"/>
              <a:ext cx="0" cy="460375"/>
            </a:xfrm>
            <a:custGeom>
              <a:avLst/>
              <a:gdLst/>
              <a:ahLst/>
              <a:cxnLst/>
              <a:rect l="l" t="t" r="r" b="b"/>
              <a:pathLst>
                <a:path h="460375">
                  <a:moveTo>
                    <a:pt x="0" y="4601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281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154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027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46670"/>
            <a:ext cx="4483735" cy="800100"/>
            <a:chOff x="87743" y="1146670"/>
            <a:chExt cx="4483735" cy="800100"/>
          </a:xfrm>
        </p:grpSpPr>
        <p:sp>
          <p:nvSpPr>
            <p:cNvPr id="15" name="object 15"/>
            <p:cNvSpPr/>
            <p:nvPr/>
          </p:nvSpPr>
          <p:spPr>
            <a:xfrm>
              <a:off x="87743" y="114667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19695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84500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83230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190904"/>
              <a:ext cx="50749" cy="6541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363967"/>
              <a:ext cx="4432935" cy="532130"/>
            </a:xfrm>
            <a:custGeom>
              <a:avLst/>
              <a:gdLst/>
              <a:ahLst/>
              <a:cxnLst/>
              <a:rect l="l" t="t" r="r" b="b"/>
              <a:pathLst>
                <a:path w="4432935" h="532130">
                  <a:moveTo>
                    <a:pt x="4432566" y="0"/>
                  </a:moveTo>
                  <a:lnTo>
                    <a:pt x="0" y="0"/>
                  </a:lnTo>
                  <a:lnTo>
                    <a:pt x="0" y="481037"/>
                  </a:lnTo>
                  <a:lnTo>
                    <a:pt x="4008" y="500762"/>
                  </a:lnTo>
                  <a:lnTo>
                    <a:pt x="14922" y="516915"/>
                  </a:lnTo>
                  <a:lnTo>
                    <a:pt x="31075" y="527829"/>
                  </a:lnTo>
                  <a:lnTo>
                    <a:pt x="50800" y="531837"/>
                  </a:lnTo>
                  <a:lnTo>
                    <a:pt x="4381766" y="531837"/>
                  </a:lnTo>
                  <a:lnTo>
                    <a:pt x="4401491" y="527829"/>
                  </a:lnTo>
                  <a:lnTo>
                    <a:pt x="4417644" y="516915"/>
                  </a:lnTo>
                  <a:lnTo>
                    <a:pt x="4428558" y="500762"/>
                  </a:lnTo>
                  <a:lnTo>
                    <a:pt x="4432566" y="48103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28991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h="635635">
                  <a:moveTo>
                    <a:pt x="0" y="6350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162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035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1908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009775"/>
            <a:ext cx="4483735" cy="638175"/>
            <a:chOff x="87743" y="2009775"/>
            <a:chExt cx="4483735" cy="638175"/>
          </a:xfrm>
        </p:grpSpPr>
        <p:sp>
          <p:nvSpPr>
            <p:cNvPr id="26" name="object 26"/>
            <p:cNvSpPr/>
            <p:nvPr/>
          </p:nvSpPr>
          <p:spPr>
            <a:xfrm>
              <a:off x="87743" y="200977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182799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46311"/>
              <a:ext cx="101599" cy="1015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33611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054009"/>
              <a:ext cx="50749" cy="49230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227072"/>
              <a:ext cx="4432935" cy="370205"/>
            </a:xfrm>
            <a:custGeom>
              <a:avLst/>
              <a:gdLst/>
              <a:ahLst/>
              <a:cxnLst/>
              <a:rect l="l" t="t" r="r" b="b"/>
              <a:pathLst>
                <a:path w="4432935" h="370205">
                  <a:moveTo>
                    <a:pt x="4432566" y="0"/>
                  </a:moveTo>
                  <a:lnTo>
                    <a:pt x="0" y="0"/>
                  </a:lnTo>
                  <a:lnTo>
                    <a:pt x="0" y="319239"/>
                  </a:lnTo>
                  <a:lnTo>
                    <a:pt x="4008" y="338964"/>
                  </a:lnTo>
                  <a:lnTo>
                    <a:pt x="14922" y="355117"/>
                  </a:lnTo>
                  <a:lnTo>
                    <a:pt x="31075" y="366031"/>
                  </a:lnTo>
                  <a:lnTo>
                    <a:pt x="50800" y="370039"/>
                  </a:lnTo>
                  <a:lnTo>
                    <a:pt x="4381766" y="370039"/>
                  </a:lnTo>
                  <a:lnTo>
                    <a:pt x="4401491" y="366031"/>
                  </a:lnTo>
                  <a:lnTo>
                    <a:pt x="4417644" y="355117"/>
                  </a:lnTo>
                  <a:lnTo>
                    <a:pt x="4428558" y="338964"/>
                  </a:lnTo>
                  <a:lnTo>
                    <a:pt x="4432566" y="3192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092109"/>
              <a:ext cx="0" cy="473709"/>
            </a:xfrm>
            <a:custGeom>
              <a:avLst/>
              <a:gdLst/>
              <a:ahLst/>
              <a:cxnLst/>
              <a:rect l="l" t="t" r="r" b="b"/>
              <a:pathLst>
                <a:path h="473710">
                  <a:moveTo>
                    <a:pt x="0" y="473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0794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0667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05400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273934"/>
              <a:ext cx="64757" cy="6475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483967"/>
              <a:ext cx="64757" cy="6475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87743" y="2711081"/>
            <a:ext cx="4483735" cy="745490"/>
            <a:chOff x="87743" y="2711081"/>
            <a:chExt cx="4483735" cy="745490"/>
          </a:xfrm>
        </p:grpSpPr>
        <p:sp>
          <p:nvSpPr>
            <p:cNvPr id="39" name="object 39"/>
            <p:cNvSpPr/>
            <p:nvPr/>
          </p:nvSpPr>
          <p:spPr>
            <a:xfrm>
              <a:off x="87743" y="271108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2884093"/>
              <a:ext cx="4432566" cy="5060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755315"/>
              <a:ext cx="50736" cy="70068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7743" y="2928378"/>
              <a:ext cx="4432935" cy="527685"/>
            </a:xfrm>
            <a:custGeom>
              <a:avLst/>
              <a:gdLst/>
              <a:ahLst/>
              <a:cxnLst/>
              <a:rect l="l" t="t" r="r" b="b"/>
              <a:pathLst>
                <a:path w="4432935" h="527685">
                  <a:moveTo>
                    <a:pt x="4432566" y="0"/>
                  </a:moveTo>
                  <a:lnTo>
                    <a:pt x="0" y="0"/>
                  </a:lnTo>
                  <a:lnTo>
                    <a:pt x="0" y="527621"/>
                  </a:lnTo>
                  <a:lnTo>
                    <a:pt x="4432566" y="52762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0309" y="2793403"/>
              <a:ext cx="0" cy="554355"/>
            </a:xfrm>
            <a:custGeom>
              <a:avLst/>
              <a:gdLst/>
              <a:ahLst/>
              <a:cxnLst/>
              <a:rect l="l" t="t" r="r" b="b"/>
              <a:pathLst>
                <a:path h="554354">
                  <a:moveTo>
                    <a:pt x="0" y="0"/>
                  </a:moveTo>
                  <a:lnTo>
                    <a:pt x="0" y="553796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20309" y="2780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0309" y="27680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20309" y="27553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3197898"/>
              <a:ext cx="64757" cy="64757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7743" y="387077"/>
            <a:ext cx="4432935" cy="291655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50800" marR="2524125">
              <a:lnSpc>
                <a:spcPct val="124600"/>
              </a:lnSpc>
              <a:spcBef>
                <a:spcPts val="17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Knowledge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stems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roots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Duck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possible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root,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duckl</a:t>
            </a:r>
            <a:r>
              <a:rPr sz="950" spc="-15" dirty="0">
                <a:latin typeface="Trebuchet MS"/>
                <a:cs typeface="Trebuchet MS"/>
              </a:rPr>
              <a:t>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i="1" spc="60" dirty="0">
                <a:latin typeface="Trebuchet MS"/>
                <a:cs typeface="Trebuchet MS"/>
              </a:rPr>
              <a:t>We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need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dictionary </a:t>
            </a:r>
            <a:r>
              <a:rPr sz="950" i="1" spc="-10" dirty="0">
                <a:latin typeface="Trebuchet MS"/>
                <a:cs typeface="Trebuchet MS"/>
              </a:rPr>
              <a:t>(lexicon)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Morphotactics</a:t>
            </a:r>
            <a:endParaRPr sz="1100">
              <a:latin typeface="Cambria"/>
              <a:cs typeface="Cambria"/>
            </a:endParaRPr>
          </a:p>
          <a:p>
            <a:pPr marL="50800" marR="353060">
              <a:lnSpc>
                <a:spcPct val="118900"/>
              </a:lnSpc>
              <a:spcBef>
                <a:spcPts val="204"/>
              </a:spcBef>
            </a:pPr>
            <a:r>
              <a:rPr sz="950" spc="25" dirty="0">
                <a:latin typeface="Trebuchet MS"/>
                <a:cs typeface="Trebuchet MS"/>
              </a:rPr>
              <a:t>Which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class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morphemes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follow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other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morphemes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inside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word?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215"/>
              </a:spcBef>
            </a:pPr>
            <a:r>
              <a:rPr sz="950" i="1" spc="25" dirty="0">
                <a:latin typeface="Trebuchet MS"/>
                <a:cs typeface="Trebuchet MS"/>
              </a:rPr>
              <a:t>Ex:</a:t>
            </a:r>
            <a:r>
              <a:rPr sz="950" i="1" spc="4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plural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morpheme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follows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noun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Only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endings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go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on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some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400"/>
              </a:spcBef>
            </a:pPr>
            <a:r>
              <a:rPr sz="950" i="1" spc="20" dirty="0">
                <a:latin typeface="Trebuchet MS"/>
                <a:cs typeface="Trebuchet MS"/>
              </a:rPr>
              <a:t>Do+er</a:t>
            </a:r>
            <a:r>
              <a:rPr sz="950" spc="20" dirty="0">
                <a:latin typeface="Trebuchet MS"/>
                <a:cs typeface="Trebuchet MS"/>
              </a:rPr>
              <a:t>:</a:t>
            </a:r>
            <a:r>
              <a:rPr sz="950" spc="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ok</a:t>
            </a:r>
            <a:endParaRPr sz="95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509"/>
              </a:spcBef>
            </a:pPr>
            <a:r>
              <a:rPr sz="950" i="1" spc="15" dirty="0">
                <a:latin typeface="Trebuchet MS"/>
                <a:cs typeface="Trebuchet MS"/>
              </a:rPr>
              <a:t>Be+er</a:t>
            </a:r>
            <a:r>
              <a:rPr sz="950" spc="15" dirty="0">
                <a:latin typeface="Trebuchet MS"/>
                <a:cs typeface="Trebuchet MS"/>
              </a:rPr>
              <a:t>: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not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so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101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Spelling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change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rules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900" spc="-15" dirty="0">
                <a:latin typeface="Trebuchet MS"/>
                <a:cs typeface="Trebuchet MS"/>
              </a:rPr>
              <a:t>Adjust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the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surface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form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using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spelling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15" dirty="0">
                <a:latin typeface="Trebuchet MS"/>
                <a:cs typeface="Trebuchet MS"/>
              </a:rPr>
              <a:t>change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" dirty="0">
                <a:latin typeface="Trebuchet MS"/>
                <a:cs typeface="Trebuchet MS"/>
              </a:rPr>
              <a:t>rules</a:t>
            </a:r>
            <a:endParaRPr sz="900">
              <a:latin typeface="Trebuchet MS"/>
              <a:cs typeface="Trebuchet MS"/>
            </a:endParaRPr>
          </a:p>
          <a:p>
            <a:pPr marL="327660">
              <a:lnSpc>
                <a:spcPct val="100000"/>
              </a:lnSpc>
              <a:spcBef>
                <a:spcPts val="615"/>
              </a:spcBef>
            </a:pPr>
            <a:r>
              <a:rPr sz="900" spc="-5" dirty="0">
                <a:latin typeface="Trebuchet MS"/>
                <a:cs typeface="Trebuchet MS"/>
              </a:rPr>
              <a:t>Get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+</a:t>
            </a:r>
            <a:r>
              <a:rPr sz="900" spc="-25" dirty="0">
                <a:latin typeface="Trebuchet MS"/>
                <a:cs typeface="Trebuchet MS"/>
              </a:rPr>
              <a:t> er </a:t>
            </a:r>
            <a:r>
              <a:rPr sz="1000" spc="20" dirty="0">
                <a:latin typeface="Lucida Sans Unicode"/>
                <a:cs typeface="Lucida Sans Unicode"/>
              </a:rPr>
              <a:t>→</a:t>
            </a:r>
            <a:r>
              <a:rPr sz="1000" spc="-70" dirty="0">
                <a:latin typeface="Lucida Sans Unicode"/>
                <a:cs typeface="Lucida Sans Unicode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getter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50" name="object 5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5632" y="3384415"/>
            <a:ext cx="817244" cy="14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35"/>
              </a:lnSpc>
              <a:tabLst>
                <a:tab pos="554355" algn="l"/>
              </a:tabLst>
            </a:pPr>
            <a:r>
              <a:rPr sz="900" spc="45" dirty="0">
                <a:latin typeface="Trebuchet MS"/>
                <a:cs typeface="Trebuchet MS"/>
              </a:rPr>
              <a:t>F</a:t>
            </a:r>
            <a:r>
              <a:rPr sz="900" spc="-15" dirty="0">
                <a:latin typeface="Trebuchet MS"/>
                <a:cs typeface="Trebuchet MS"/>
              </a:rPr>
              <a:t>o</a:t>
            </a:r>
            <a:r>
              <a:rPr sz="900" spc="-5" dirty="0">
                <a:latin typeface="Trebuchet MS"/>
                <a:cs typeface="Trebuchet MS"/>
              </a:rPr>
              <a:t>x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Trebuchet MS"/>
                <a:cs typeface="Trebuchet MS"/>
              </a:rPr>
              <a:t>+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80" dirty="0">
                <a:latin typeface="Trebuchet MS"/>
                <a:cs typeface="Trebuchet MS"/>
              </a:rPr>
              <a:t>s</a:t>
            </a:r>
            <a:r>
              <a:rPr sz="900" dirty="0">
                <a:latin typeface="Trebuchet MS"/>
                <a:cs typeface="Trebuchet MS"/>
              </a:rPr>
              <a:t>	</a:t>
            </a:r>
            <a:r>
              <a:rPr sz="900" spc="-114" dirty="0">
                <a:latin typeface="Trebuchet MS"/>
                <a:cs typeface="Trebuchet MS"/>
              </a:rPr>
              <a:t>f</a:t>
            </a:r>
            <a:r>
              <a:rPr sz="900" spc="-15" dirty="0">
                <a:latin typeface="Trebuchet MS"/>
                <a:cs typeface="Trebuchet MS"/>
              </a:rPr>
              <a:t>o</a:t>
            </a:r>
            <a:r>
              <a:rPr sz="900" spc="-35" dirty="0">
                <a:latin typeface="Trebuchet MS"/>
                <a:cs typeface="Trebuchet MS"/>
              </a:rPr>
              <a:t>x</a:t>
            </a:r>
            <a:r>
              <a:rPr sz="900" spc="45" dirty="0">
                <a:latin typeface="Trebuchet MS"/>
                <a:cs typeface="Trebuchet MS"/>
              </a:rPr>
              <a:t>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830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Why</a:t>
            </a:r>
            <a:r>
              <a:rPr spc="45" dirty="0"/>
              <a:t> </a:t>
            </a:r>
            <a:r>
              <a:rPr spc="5" dirty="0"/>
              <a:t>can’t</a:t>
            </a:r>
            <a:r>
              <a:rPr spc="45" dirty="0"/>
              <a:t> </a:t>
            </a:r>
            <a:r>
              <a:rPr spc="-20" dirty="0"/>
              <a:t>this</a:t>
            </a:r>
            <a:r>
              <a:rPr spc="50" dirty="0"/>
              <a:t> </a:t>
            </a:r>
            <a:r>
              <a:rPr spc="-10" dirty="0"/>
              <a:t>be</a:t>
            </a:r>
            <a:r>
              <a:rPr spc="45" dirty="0"/>
              <a:t> </a:t>
            </a:r>
            <a:r>
              <a:rPr spc="-50" dirty="0"/>
              <a:t>put</a:t>
            </a:r>
            <a:r>
              <a:rPr spc="50" dirty="0"/>
              <a:t> </a:t>
            </a:r>
            <a:r>
              <a:rPr spc="-10" dirty="0"/>
              <a:t>in</a:t>
            </a:r>
            <a:r>
              <a:rPr spc="45" dirty="0"/>
              <a:t> </a:t>
            </a:r>
            <a:r>
              <a:rPr spc="-20" dirty="0"/>
              <a:t>a</a:t>
            </a:r>
            <a:r>
              <a:rPr spc="50" dirty="0"/>
              <a:t> </a:t>
            </a:r>
            <a:r>
              <a:rPr spc="-5" dirty="0"/>
              <a:t>big</a:t>
            </a:r>
            <a:r>
              <a:rPr spc="45" dirty="0"/>
              <a:t> </a:t>
            </a:r>
            <a:r>
              <a:rPr spc="20" dirty="0"/>
              <a:t>lexicon?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07211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17243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799348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7743" y="2071560"/>
            <a:ext cx="4483735" cy="259715"/>
            <a:chOff x="87743" y="2071560"/>
            <a:chExt cx="4483735" cy="259715"/>
          </a:xfrm>
        </p:grpSpPr>
        <p:sp>
          <p:nvSpPr>
            <p:cNvPr id="7" name="object 7"/>
            <p:cNvSpPr/>
            <p:nvPr/>
          </p:nvSpPr>
          <p:spPr>
            <a:xfrm>
              <a:off x="87743" y="207156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229192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122131"/>
              <a:ext cx="4381715" cy="2086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115997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4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16023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147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34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221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1076700"/>
            <a:ext cx="4165600" cy="11944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605"/>
              </a:spcBef>
            </a:pPr>
            <a:r>
              <a:rPr sz="950" spc="20" dirty="0">
                <a:latin typeface="Trebuchet MS"/>
                <a:cs typeface="Trebuchet MS"/>
              </a:rPr>
              <a:t>English: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317,477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90,196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entries,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ratio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3.5:1</a:t>
            </a:r>
            <a:endParaRPr sz="950" dirty="0">
              <a:latin typeface="Trebuchet MS"/>
              <a:cs typeface="Trebuchet MS"/>
            </a:endParaRPr>
          </a:p>
          <a:p>
            <a:pPr marL="289560" marR="72390">
              <a:lnSpc>
                <a:spcPct val="118900"/>
              </a:lnSpc>
              <a:spcBef>
                <a:spcPts val="300"/>
              </a:spcBef>
            </a:pPr>
            <a:r>
              <a:rPr sz="950" spc="10" dirty="0">
                <a:latin typeface="Trebuchet MS"/>
                <a:cs typeface="Trebuchet MS"/>
              </a:rPr>
              <a:t>Sanskrit: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lexicon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170,000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entries,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ratio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64.7:1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5" dirty="0">
                <a:latin typeface="Trebuchet MS"/>
                <a:cs typeface="Trebuchet MS"/>
              </a:rPr>
              <a:t>New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forms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created, </a:t>
            </a:r>
            <a:r>
              <a:rPr sz="950" spc="20" dirty="0">
                <a:latin typeface="Trebuchet MS"/>
                <a:cs typeface="Trebuchet MS"/>
              </a:rPr>
              <a:t>compounding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50" i="1" spc="60" dirty="0">
                <a:latin typeface="Trebuchet MS"/>
                <a:cs typeface="Trebuchet MS"/>
              </a:rPr>
              <a:t>One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of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most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common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methods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finite-state-machines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6709" y="3339672"/>
            <a:ext cx="87503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Computational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19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57732" y="952220"/>
            <a:ext cx="269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Finite-state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methods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3: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3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85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Finite</a:t>
            </a:r>
            <a:r>
              <a:rPr spc="30" dirty="0"/>
              <a:t> </a:t>
            </a:r>
            <a:r>
              <a:rPr spc="-30" dirty="0"/>
              <a:t>State</a:t>
            </a:r>
            <a:r>
              <a:rPr spc="30" dirty="0"/>
              <a:t> </a:t>
            </a:r>
            <a:r>
              <a:rPr spc="-35" dirty="0"/>
              <a:t>Automaton</a:t>
            </a:r>
            <a:r>
              <a:rPr spc="35" dirty="0"/>
              <a:t> </a:t>
            </a:r>
            <a:r>
              <a:rPr spc="30" dirty="0"/>
              <a:t>(FSA)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94" y="515747"/>
            <a:ext cx="3749040" cy="10629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1695246"/>
            <a:ext cx="4483735" cy="1421130"/>
            <a:chOff x="87743" y="1695246"/>
            <a:chExt cx="4483735" cy="1421130"/>
          </a:xfrm>
        </p:grpSpPr>
        <p:sp>
          <p:nvSpPr>
            <p:cNvPr id="5" name="object 5"/>
            <p:cNvSpPr/>
            <p:nvPr/>
          </p:nvSpPr>
          <p:spPr>
            <a:xfrm>
              <a:off x="87743" y="1695246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858911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014319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001619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739480"/>
              <a:ext cx="50749" cy="12748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903171"/>
              <a:ext cx="4432935" cy="1162050"/>
            </a:xfrm>
            <a:custGeom>
              <a:avLst/>
              <a:gdLst/>
              <a:ahLst/>
              <a:cxnLst/>
              <a:rect l="l" t="t" r="r" b="b"/>
              <a:pathLst>
                <a:path w="4432935" h="1162050">
                  <a:moveTo>
                    <a:pt x="4432566" y="0"/>
                  </a:moveTo>
                  <a:lnTo>
                    <a:pt x="0" y="0"/>
                  </a:lnTo>
                  <a:lnTo>
                    <a:pt x="0" y="1111148"/>
                  </a:lnTo>
                  <a:lnTo>
                    <a:pt x="4008" y="1130873"/>
                  </a:lnTo>
                  <a:lnTo>
                    <a:pt x="14922" y="1147025"/>
                  </a:lnTo>
                  <a:lnTo>
                    <a:pt x="31075" y="1157939"/>
                  </a:lnTo>
                  <a:lnTo>
                    <a:pt x="50800" y="1161948"/>
                  </a:lnTo>
                  <a:lnTo>
                    <a:pt x="4381766" y="1161948"/>
                  </a:lnTo>
                  <a:lnTo>
                    <a:pt x="4401491" y="1157939"/>
                  </a:lnTo>
                  <a:lnTo>
                    <a:pt x="4417644" y="1147025"/>
                  </a:lnTo>
                  <a:lnTo>
                    <a:pt x="4428558" y="1130873"/>
                  </a:lnTo>
                  <a:lnTo>
                    <a:pt x="4432566" y="111114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777555"/>
              <a:ext cx="0" cy="1256030"/>
            </a:xfrm>
            <a:custGeom>
              <a:avLst/>
              <a:gdLst/>
              <a:ahLst/>
              <a:cxnLst/>
              <a:rect l="l" t="t" r="r" b="b"/>
              <a:pathLst>
                <a:path h="1256030">
                  <a:moveTo>
                    <a:pt x="0" y="12558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7648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75215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73945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5291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62949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545054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755087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25844" y="1630999"/>
            <a:ext cx="4311015" cy="14014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is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50" dirty="0">
                <a:solidFill>
                  <a:srgbClr val="3333B2"/>
                </a:solidFill>
                <a:latin typeface="Cambria"/>
                <a:cs typeface="Cambria"/>
              </a:rPr>
              <a:t>FSA?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kind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directed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graph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55" dirty="0">
                <a:latin typeface="Trebuchet MS"/>
                <a:cs typeface="Trebuchet MS"/>
              </a:rPr>
              <a:t>Nodes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called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states,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edges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(possibly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empty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65"/>
              </a:spcBef>
            </a:pPr>
            <a:r>
              <a:rPr sz="1100" i="1" spc="-45" dirty="0">
                <a:latin typeface="Arial"/>
                <a:cs typeface="Arial"/>
              </a:rPr>
              <a:t>s</a:t>
            </a:r>
            <a:r>
              <a:rPr sz="950" spc="-4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sz="950" spc="5" dirty="0">
                <a:latin typeface="Trebuchet MS"/>
                <a:cs typeface="Trebuchet MS"/>
              </a:rPr>
              <a:t>Start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accepting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states</a:t>
            </a:r>
            <a:endParaRPr sz="950">
              <a:latin typeface="Trebuchet MS"/>
              <a:cs typeface="Trebuchet MS"/>
            </a:endParaRPr>
          </a:p>
          <a:p>
            <a:pPr marL="289560" marR="340995">
              <a:lnSpc>
                <a:spcPct val="118900"/>
              </a:lnSpc>
              <a:spcBef>
                <a:spcPts val="300"/>
              </a:spcBef>
            </a:pPr>
            <a:r>
              <a:rPr sz="950" spc="40" dirty="0">
                <a:latin typeface="Trebuchet MS"/>
                <a:cs typeface="Trebuchet MS"/>
              </a:rPr>
              <a:t>Recognizes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 </a:t>
            </a:r>
            <a:r>
              <a:rPr sz="950" spc="25" dirty="0">
                <a:latin typeface="Trebuchet MS"/>
                <a:cs typeface="Trebuchet MS"/>
              </a:rPr>
              <a:t>languages,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i.e.,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languages</a:t>
            </a:r>
            <a:r>
              <a:rPr sz="950" dirty="0">
                <a:latin typeface="Trebuchet MS"/>
                <a:cs typeface="Trebuchet MS"/>
              </a:rPr>
              <a:t> specified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expressions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9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Good</a:t>
            </a:r>
            <a:r>
              <a:rPr spc="40" dirty="0"/>
              <a:t> </a:t>
            </a:r>
            <a:r>
              <a:rPr spc="-30" dirty="0"/>
              <a:t>Turing</a:t>
            </a:r>
            <a:r>
              <a:rPr spc="45" dirty="0"/>
              <a:t> </a:t>
            </a:r>
            <a:r>
              <a:rPr spc="-20" dirty="0"/>
              <a:t>Estimation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87120"/>
            <a:ext cx="4483735" cy="1004569"/>
            <a:chOff x="87743" y="687120"/>
            <a:chExt cx="4483735" cy="1004569"/>
          </a:xfrm>
        </p:grpSpPr>
        <p:sp>
          <p:nvSpPr>
            <p:cNvPr id="4" name="object 4"/>
            <p:cNvSpPr/>
            <p:nvPr/>
          </p:nvSpPr>
          <p:spPr>
            <a:xfrm>
              <a:off x="87743" y="687120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078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986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7716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31355"/>
              <a:ext cx="50749" cy="858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95057"/>
              <a:ext cx="4432935" cy="746125"/>
            </a:xfrm>
            <a:custGeom>
              <a:avLst/>
              <a:gdLst/>
              <a:ahLst/>
              <a:cxnLst/>
              <a:rect l="l" t="t" r="r" b="b"/>
              <a:pathLst>
                <a:path w="4432935" h="746125">
                  <a:moveTo>
                    <a:pt x="4432566" y="0"/>
                  </a:moveTo>
                  <a:lnTo>
                    <a:pt x="0" y="0"/>
                  </a:lnTo>
                  <a:lnTo>
                    <a:pt x="0" y="694804"/>
                  </a:lnTo>
                  <a:lnTo>
                    <a:pt x="4008" y="714528"/>
                  </a:lnTo>
                  <a:lnTo>
                    <a:pt x="14922" y="730681"/>
                  </a:lnTo>
                  <a:lnTo>
                    <a:pt x="31075" y="741595"/>
                  </a:lnTo>
                  <a:lnTo>
                    <a:pt x="50800" y="745604"/>
                  </a:lnTo>
                  <a:lnTo>
                    <a:pt x="4381766" y="745604"/>
                  </a:lnTo>
                  <a:lnTo>
                    <a:pt x="4401491" y="741595"/>
                  </a:lnTo>
                  <a:lnTo>
                    <a:pt x="4417644" y="730681"/>
                  </a:lnTo>
                  <a:lnTo>
                    <a:pt x="4428558" y="714528"/>
                  </a:lnTo>
                  <a:lnTo>
                    <a:pt x="4432566" y="6948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69454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h="839469">
                  <a:moveTo>
                    <a:pt x="0" y="8394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567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440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313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702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29131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92579"/>
            <a:ext cx="4483735" cy="1199515"/>
            <a:chOff x="87743" y="1792579"/>
            <a:chExt cx="4483735" cy="1199515"/>
          </a:xfrm>
        </p:grpSpPr>
        <p:sp>
          <p:nvSpPr>
            <p:cNvPr id="17" name="object 17"/>
            <p:cNvSpPr/>
            <p:nvPr/>
          </p:nvSpPr>
          <p:spPr>
            <a:xfrm>
              <a:off x="87743" y="179257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965604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890177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77477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36826"/>
              <a:ext cx="50749" cy="1053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09876"/>
              <a:ext cx="4432935" cy="931544"/>
            </a:xfrm>
            <a:custGeom>
              <a:avLst/>
              <a:gdLst/>
              <a:ahLst/>
              <a:cxnLst/>
              <a:rect l="l" t="t" r="r" b="b"/>
              <a:pathLst>
                <a:path w="4432935" h="931544">
                  <a:moveTo>
                    <a:pt x="4432566" y="0"/>
                  </a:moveTo>
                  <a:lnTo>
                    <a:pt x="0" y="0"/>
                  </a:lnTo>
                  <a:lnTo>
                    <a:pt x="0" y="880300"/>
                  </a:lnTo>
                  <a:lnTo>
                    <a:pt x="4008" y="900025"/>
                  </a:lnTo>
                  <a:lnTo>
                    <a:pt x="14922" y="916178"/>
                  </a:lnTo>
                  <a:lnTo>
                    <a:pt x="31075" y="927092"/>
                  </a:lnTo>
                  <a:lnTo>
                    <a:pt x="50800" y="931100"/>
                  </a:lnTo>
                  <a:lnTo>
                    <a:pt x="4381766" y="931100"/>
                  </a:lnTo>
                  <a:lnTo>
                    <a:pt x="4401491" y="927092"/>
                  </a:lnTo>
                  <a:lnTo>
                    <a:pt x="4417644" y="916178"/>
                  </a:lnTo>
                  <a:lnTo>
                    <a:pt x="4428558" y="900025"/>
                  </a:lnTo>
                  <a:lnTo>
                    <a:pt x="4432566" y="880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74913"/>
              <a:ext cx="0" cy="1034415"/>
            </a:xfrm>
            <a:custGeom>
              <a:avLst/>
              <a:gdLst/>
              <a:ahLst/>
              <a:cxnLst/>
              <a:rect l="l" t="t" r="r" b="b"/>
              <a:pathLst>
                <a:path h="1034414">
                  <a:moveTo>
                    <a:pt x="0" y="10343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622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49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36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2344" y="638997"/>
            <a:ext cx="4392295" cy="22707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31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Idea</a:t>
            </a:r>
            <a:endParaRPr sz="1100" dirty="0">
              <a:latin typeface="Cambria"/>
              <a:cs typeface="Cambria"/>
            </a:endParaRPr>
          </a:p>
          <a:p>
            <a:pPr marL="353060" marR="43180">
              <a:lnSpc>
                <a:spcPct val="102600"/>
              </a:lnSpc>
              <a:spcBef>
                <a:spcPts val="185"/>
              </a:spcBef>
            </a:pPr>
            <a:r>
              <a:rPr sz="950" spc="10" dirty="0">
                <a:latin typeface="Trebuchet MS"/>
                <a:cs typeface="Trebuchet MS"/>
              </a:rPr>
              <a:t>Reallocate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mass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950" spc="15" dirty="0">
                <a:latin typeface="Trebuchet MS"/>
                <a:cs typeface="Trebuchet MS"/>
              </a:rPr>
              <a:t>grams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occur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r</a:t>
            </a:r>
            <a:r>
              <a:rPr sz="1100" i="1" spc="-70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1</a:t>
            </a:r>
            <a:r>
              <a:rPr sz="1100" spc="3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950" spc="15" dirty="0">
                <a:latin typeface="Trebuchet MS"/>
                <a:cs typeface="Trebuchet MS"/>
              </a:rPr>
              <a:t>grams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occur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r</a:t>
            </a:r>
            <a:r>
              <a:rPr sz="1100" i="1" spc="55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</a:p>
          <a:p>
            <a:pPr marL="353060" marR="82550">
              <a:lnSpc>
                <a:spcPct val="1026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particular,</a:t>
            </a:r>
            <a:r>
              <a:rPr sz="950" spc="-10" dirty="0">
                <a:latin typeface="Trebuchet MS"/>
                <a:cs typeface="Trebuchet MS"/>
              </a:rPr>
              <a:t> reallocate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mass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950" spc="15" dirty="0">
                <a:latin typeface="Trebuchet MS"/>
                <a:cs typeface="Trebuchet MS"/>
              </a:rPr>
              <a:t>grams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950" spc="15" dirty="0">
                <a:latin typeface="Trebuchet MS"/>
                <a:cs typeface="Trebuchet MS"/>
              </a:rPr>
              <a:t>grams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never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endParaRPr sz="950" dirty="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  <a:spcBef>
                <a:spcPts val="148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Adjusted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count</a:t>
            </a:r>
            <a:endParaRPr sz="1100" dirty="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31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adjusted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count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14" dirty="0">
                <a:latin typeface="Cambria"/>
                <a:cs typeface="Cambria"/>
              </a:rPr>
              <a:t>c</a:t>
            </a:r>
            <a:r>
              <a:rPr sz="1200" spc="-172" baseline="27777" dirty="0">
                <a:latin typeface="Lucida Sans Unicode"/>
                <a:cs typeface="Lucida Sans Unicode"/>
              </a:rPr>
              <a:t>∗</a:t>
            </a:r>
            <a:r>
              <a:rPr sz="1200" spc="-104" baseline="27777" dirty="0">
                <a:latin typeface="Lucida Sans Unicode"/>
                <a:cs typeface="Lucida Sans Unicode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computed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as:</a:t>
            </a:r>
            <a:endParaRPr sz="950" dirty="0">
              <a:latin typeface="Trebuchet MS"/>
              <a:cs typeface="Trebuchet MS"/>
            </a:endParaRPr>
          </a:p>
          <a:p>
            <a:pPr marL="69215" algn="ctr">
              <a:lnSpc>
                <a:spcPct val="100000"/>
              </a:lnSpc>
              <a:spcBef>
                <a:spcPts val="900"/>
              </a:spcBef>
            </a:pPr>
            <a:r>
              <a:rPr sz="1650" i="1" spc="7" baseline="-37878" dirty="0">
                <a:latin typeface="Cambria"/>
                <a:cs typeface="Cambria"/>
              </a:rPr>
              <a:t>c</a:t>
            </a:r>
            <a:r>
              <a:rPr sz="1200" spc="-359" baseline="-20833" dirty="0">
                <a:latin typeface="Lucida Sans Unicode"/>
                <a:cs typeface="Lucida Sans Unicode"/>
              </a:rPr>
              <a:t>∗</a:t>
            </a:r>
            <a:r>
              <a:rPr sz="1200" spc="52" baseline="-20833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650" spc="15" baseline="-37878" dirty="0">
                <a:latin typeface="Lucida Sans Unicode"/>
                <a:cs typeface="Lucida Sans Unicode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spc="-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200" baseline="-10416" dirty="0">
              <a:latin typeface="Cambria"/>
              <a:cs typeface="Cambria"/>
            </a:endParaRPr>
          </a:p>
          <a:p>
            <a:pPr marL="372110" algn="ctr">
              <a:lnSpc>
                <a:spcPct val="100000"/>
              </a:lnSpc>
              <a:spcBef>
                <a:spcPts val="165"/>
              </a:spcBef>
            </a:pP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c</a:t>
            </a:r>
            <a:endParaRPr sz="1200" baseline="-10416" dirty="0">
              <a:latin typeface="Cambria"/>
              <a:cs typeface="Cambria"/>
            </a:endParaRPr>
          </a:p>
          <a:p>
            <a:pPr marL="76200">
              <a:lnSpc>
                <a:spcPct val="100000"/>
              </a:lnSpc>
              <a:spcBef>
                <a:spcPts val="775"/>
              </a:spcBef>
            </a:pP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c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15" dirty="0">
                <a:latin typeface="Cambria"/>
                <a:cs typeface="Cambria"/>
              </a:rPr>
              <a:t>n</a:t>
            </a:r>
            <a:r>
              <a:rPr sz="1100" spc="15" dirty="0">
                <a:latin typeface="Lucida Sans Unicode"/>
                <a:cs typeface="Lucida Sans Unicode"/>
              </a:rPr>
              <a:t>−</a:t>
            </a:r>
            <a:r>
              <a:rPr sz="950" spc="15" dirty="0">
                <a:latin typeface="Trebuchet MS"/>
                <a:cs typeface="Trebuchet MS"/>
              </a:rPr>
              <a:t>grams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exactly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dirty="0">
                <a:latin typeface="Trebuchet MS"/>
                <a:cs typeface="Trebuchet MS"/>
              </a:rPr>
              <a:t>times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53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FSA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84" y="1022337"/>
            <a:ext cx="3398519" cy="15544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94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FSA</a:t>
            </a:r>
            <a:r>
              <a:rPr spc="35" dirty="0"/>
              <a:t> </a:t>
            </a:r>
            <a:r>
              <a:rPr spc="-5" dirty="0"/>
              <a:t>for</a:t>
            </a:r>
            <a:r>
              <a:rPr spc="35" dirty="0"/>
              <a:t> </a:t>
            </a:r>
            <a:r>
              <a:rPr spc="10" dirty="0"/>
              <a:t>English</a:t>
            </a:r>
            <a:r>
              <a:rPr spc="35" dirty="0"/>
              <a:t> </a:t>
            </a:r>
            <a:r>
              <a:rPr dirty="0"/>
              <a:t>Adjectives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44" y="738682"/>
            <a:ext cx="3891280" cy="13106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257272"/>
            <a:ext cx="4483735" cy="615950"/>
            <a:chOff x="87743" y="2257272"/>
            <a:chExt cx="4483735" cy="615950"/>
          </a:xfrm>
        </p:grpSpPr>
        <p:sp>
          <p:nvSpPr>
            <p:cNvPr id="5" name="object 5"/>
            <p:cNvSpPr/>
            <p:nvPr/>
          </p:nvSpPr>
          <p:spPr>
            <a:xfrm>
              <a:off x="87743" y="225727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42093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77130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75860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301506"/>
              <a:ext cx="50749" cy="469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65209"/>
              <a:ext cx="4432935" cy="357505"/>
            </a:xfrm>
            <a:custGeom>
              <a:avLst/>
              <a:gdLst/>
              <a:ahLst/>
              <a:cxnLst/>
              <a:rect l="l" t="t" r="r" b="b"/>
              <a:pathLst>
                <a:path w="4432935" h="357505">
                  <a:moveTo>
                    <a:pt x="4432566" y="0"/>
                  </a:moveTo>
                  <a:lnTo>
                    <a:pt x="0" y="0"/>
                  </a:lnTo>
                  <a:lnTo>
                    <a:pt x="0" y="306095"/>
                  </a:lnTo>
                  <a:lnTo>
                    <a:pt x="4008" y="325820"/>
                  </a:lnTo>
                  <a:lnTo>
                    <a:pt x="14922" y="341972"/>
                  </a:lnTo>
                  <a:lnTo>
                    <a:pt x="31075" y="352886"/>
                  </a:lnTo>
                  <a:lnTo>
                    <a:pt x="50800" y="356895"/>
                  </a:lnTo>
                  <a:lnTo>
                    <a:pt x="4381766" y="356895"/>
                  </a:lnTo>
                  <a:lnTo>
                    <a:pt x="4401491" y="352886"/>
                  </a:lnTo>
                  <a:lnTo>
                    <a:pt x="4417644" y="341972"/>
                  </a:lnTo>
                  <a:lnTo>
                    <a:pt x="4428558" y="325820"/>
                  </a:lnTo>
                  <a:lnTo>
                    <a:pt x="4432566" y="3060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39594"/>
              <a:ext cx="0" cy="450850"/>
            </a:xfrm>
            <a:custGeom>
              <a:avLst/>
              <a:gdLst/>
              <a:ahLst/>
              <a:cxnLst/>
              <a:rect l="l" t="t" r="r" b="b"/>
              <a:pathLst>
                <a:path h="450850">
                  <a:moveTo>
                    <a:pt x="0" y="45076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268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3141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3014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2196214"/>
            <a:ext cx="3994150" cy="5930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i="1" spc="-18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</a:t>
            </a:r>
            <a:r>
              <a:rPr sz="1100" i="1" spc="-65" dirty="0">
                <a:solidFill>
                  <a:srgbClr val="3333B2"/>
                </a:solidFill>
                <a:latin typeface="Cambria"/>
                <a:cs typeface="Cambria"/>
              </a:rPr>
              <a:t>r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modeled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110"/>
              </a:spcBef>
            </a:pPr>
            <a:r>
              <a:rPr sz="950" spc="-15" dirty="0">
                <a:latin typeface="Trebuchet MS"/>
                <a:cs typeface="Trebuchet MS"/>
              </a:rPr>
              <a:t>happy,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happier,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happiest,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real,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unreal,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cool,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coolly,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clear,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clearly,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unclear,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unclearly,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08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Morphotactics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96530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506562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778774"/>
            <a:ext cx="4483735" cy="418465"/>
            <a:chOff x="87743" y="1778774"/>
            <a:chExt cx="4483735" cy="418465"/>
          </a:xfrm>
        </p:grpSpPr>
        <p:sp>
          <p:nvSpPr>
            <p:cNvPr id="6" name="object 6"/>
            <p:cNvSpPr/>
            <p:nvPr/>
          </p:nvSpPr>
          <p:spPr>
            <a:xfrm>
              <a:off x="87743" y="1778774"/>
              <a:ext cx="4432935" cy="172085"/>
            </a:xfrm>
            <a:custGeom>
              <a:avLst/>
              <a:gdLst/>
              <a:ahLst/>
              <a:cxnLst/>
              <a:rect l="l" t="t" r="r" b="b"/>
              <a:pathLst>
                <a:path w="4432935" h="17208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1602"/>
                  </a:lnTo>
                  <a:lnTo>
                    <a:pt x="4432566" y="171602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937727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095207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082507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823008"/>
              <a:ext cx="50749" cy="2721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982012"/>
              <a:ext cx="4432935" cy="164465"/>
            </a:xfrm>
            <a:custGeom>
              <a:avLst/>
              <a:gdLst/>
              <a:ahLst/>
              <a:cxnLst/>
              <a:rect l="l" t="t" r="r" b="b"/>
              <a:pathLst>
                <a:path w="4432935" h="164464">
                  <a:moveTo>
                    <a:pt x="4432566" y="0"/>
                  </a:moveTo>
                  <a:lnTo>
                    <a:pt x="0" y="0"/>
                  </a:lnTo>
                  <a:lnTo>
                    <a:pt x="0" y="113195"/>
                  </a:lnTo>
                  <a:lnTo>
                    <a:pt x="4008" y="132919"/>
                  </a:lnTo>
                  <a:lnTo>
                    <a:pt x="14922" y="149072"/>
                  </a:lnTo>
                  <a:lnTo>
                    <a:pt x="31075" y="159986"/>
                  </a:lnTo>
                  <a:lnTo>
                    <a:pt x="50800" y="163995"/>
                  </a:lnTo>
                  <a:lnTo>
                    <a:pt x="4381766" y="163995"/>
                  </a:lnTo>
                  <a:lnTo>
                    <a:pt x="4401491" y="159986"/>
                  </a:lnTo>
                  <a:lnTo>
                    <a:pt x="4417644" y="149072"/>
                  </a:lnTo>
                  <a:lnTo>
                    <a:pt x="4428558" y="132919"/>
                  </a:lnTo>
                  <a:lnTo>
                    <a:pt x="4432566" y="1131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861108"/>
              <a:ext cx="0" cy="253365"/>
            </a:xfrm>
            <a:custGeom>
              <a:avLst/>
              <a:gdLst/>
              <a:ahLst/>
              <a:cxnLst/>
              <a:rect l="l" t="t" r="r" b="b"/>
              <a:pathLst>
                <a:path h="253364">
                  <a:moveTo>
                    <a:pt x="0" y="2531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8484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8357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8230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844" y="1166020"/>
            <a:ext cx="4173220" cy="970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>
              <a:lnSpc>
                <a:spcPct val="1451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last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examples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parts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morphotactics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what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information </a:t>
            </a:r>
            <a:r>
              <a:rPr sz="950" dirty="0">
                <a:latin typeface="Trebuchet MS"/>
                <a:cs typeface="Trebuchet MS"/>
              </a:rPr>
              <a:t>about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irregular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roots?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Lexicon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7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include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lexicon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145" dirty="0">
                <a:latin typeface="Trebuchet MS"/>
                <a:cs typeface="Trebuchet MS"/>
              </a:rPr>
              <a:t>FSA?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53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75" dirty="0">
                <a:solidFill>
                  <a:srgbClr val="FFFFFF"/>
                </a:solidFill>
                <a:latin typeface="Cambria"/>
                <a:cs typeface="Cambria"/>
              </a:rPr>
              <a:t>FSA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784" y="1022337"/>
            <a:ext cx="3398519" cy="15544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0313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After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adding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mini-lexicon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84" y="739889"/>
            <a:ext cx="4008120" cy="19862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11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Some</a:t>
            </a:r>
            <a:r>
              <a:rPr spc="40" dirty="0"/>
              <a:t> </a:t>
            </a:r>
            <a:r>
              <a:rPr spc="-20" dirty="0"/>
              <a:t>properties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45" dirty="0"/>
              <a:t> </a:t>
            </a:r>
            <a:r>
              <a:rPr spc="70" dirty="0"/>
              <a:t>FSAs:</a:t>
            </a:r>
            <a:r>
              <a:rPr spc="125" dirty="0"/>
              <a:t> </a:t>
            </a:r>
            <a:r>
              <a:rPr dirty="0"/>
              <a:t>Elegance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7137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78822"/>
            <a:ext cx="4077970" cy="1516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6854">
              <a:lnSpc>
                <a:spcPct val="118900"/>
              </a:lnSpc>
              <a:spcBef>
                <a:spcPts val="90"/>
              </a:spcBef>
            </a:pPr>
            <a:r>
              <a:rPr sz="950" spc="30" dirty="0">
                <a:latin typeface="Trebuchet MS"/>
                <a:cs typeface="Trebuchet MS"/>
              </a:rPr>
              <a:t>Recognizing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problem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solved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10" dirty="0">
                <a:latin typeface="Trebuchet MS"/>
                <a:cs typeface="Trebuchet MS"/>
              </a:rPr>
              <a:t>linear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(independent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size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automaton)</a:t>
            </a:r>
            <a:endParaRPr sz="950">
              <a:latin typeface="Trebuchet MS"/>
              <a:cs typeface="Trebuchet MS"/>
            </a:endParaRPr>
          </a:p>
          <a:p>
            <a:pPr marL="12700" marR="508634">
              <a:lnSpc>
                <a:spcPct val="118900"/>
              </a:lnSpc>
              <a:spcBef>
                <a:spcPts val="300"/>
              </a:spcBef>
            </a:pPr>
            <a:r>
              <a:rPr sz="950" spc="15" dirty="0">
                <a:latin typeface="Trebuchet MS"/>
                <a:cs typeface="Trebuchet MS"/>
              </a:rPr>
              <a:t>There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algorithm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transform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unique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equivalent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3999"/>
              </a:lnSpc>
              <a:spcBef>
                <a:spcPts val="180"/>
              </a:spcBef>
            </a:pP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FSA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deterministic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has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no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empty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950" spc="-35" dirty="0">
                <a:latin typeface="Trebuchet MS"/>
                <a:cs typeface="Trebuchet MS"/>
              </a:rPr>
              <a:t>)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transition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symbol,</a:t>
            </a:r>
            <a:r>
              <a:rPr sz="950" spc="-15" dirty="0">
                <a:latin typeface="Trebuchet MS"/>
                <a:cs typeface="Trebuchet MS"/>
              </a:rPr>
              <a:t> there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applicable</a:t>
            </a:r>
            <a:r>
              <a:rPr sz="950" spc="-15" dirty="0">
                <a:latin typeface="Trebuchet MS"/>
                <a:cs typeface="Trebuchet MS"/>
              </a:rPr>
              <a:t> transition</a:t>
            </a:r>
            <a:endParaRPr sz="950">
              <a:latin typeface="Trebuchet MS"/>
              <a:cs typeface="Trebuchet MS"/>
            </a:endParaRPr>
          </a:p>
          <a:p>
            <a:pPr marL="12700" marR="680085">
              <a:lnSpc>
                <a:spcPct val="118900"/>
              </a:lnSpc>
              <a:spcBef>
                <a:spcPts val="295"/>
              </a:spcBef>
            </a:pPr>
            <a:r>
              <a:rPr sz="950" spc="35" dirty="0">
                <a:latin typeface="Trebuchet MS"/>
                <a:cs typeface="Trebuchet MS"/>
              </a:rPr>
              <a:t>Every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non-deterministic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automaton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transformed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deterministic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5347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597" y="1835581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597" y="2217699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6100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But</a:t>
            </a:r>
            <a:r>
              <a:rPr spc="-40" dirty="0"/>
              <a:t> </a:t>
            </a:r>
            <a:r>
              <a:rPr spc="75" dirty="0"/>
              <a:t>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568932"/>
            <a:ext cx="4483735" cy="658495"/>
            <a:chOff x="87743" y="1568932"/>
            <a:chExt cx="4483735" cy="658495"/>
          </a:xfrm>
        </p:grpSpPr>
        <p:sp>
          <p:nvSpPr>
            <p:cNvPr id="4" name="object 4"/>
            <p:cNvSpPr/>
            <p:nvPr/>
          </p:nvSpPr>
          <p:spPr>
            <a:xfrm>
              <a:off x="87743" y="156893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73259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2529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1259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613166"/>
              <a:ext cx="50749" cy="512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776869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4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651266"/>
              <a:ext cx="0" cy="493395"/>
            </a:xfrm>
            <a:custGeom>
              <a:avLst/>
              <a:gdLst/>
              <a:ahLst/>
              <a:cxnLst/>
              <a:rect l="l" t="t" r="r" b="b"/>
              <a:pathLst>
                <a:path h="493394">
                  <a:moveTo>
                    <a:pt x="0" y="4930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6385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6258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6131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2660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36635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07993"/>
            <a:ext cx="3963670" cy="10337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125" dirty="0">
                <a:latin typeface="Trebuchet MS"/>
                <a:cs typeface="Trebuchet MS"/>
              </a:rPr>
              <a:t>FSAs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recognizers/generators.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transducers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build </a:t>
            </a:r>
            <a:r>
              <a:rPr sz="950" spc="15" dirty="0">
                <a:latin typeface="Trebuchet MS"/>
                <a:cs typeface="Trebuchet MS"/>
              </a:rPr>
              <a:t>Morphological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Analyzers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Finite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State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Transducers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45"/>
              </a:spcBef>
            </a:pPr>
            <a:r>
              <a:rPr sz="950" spc="-5" dirty="0">
                <a:latin typeface="Trebuchet MS"/>
                <a:cs typeface="Trebuchet MS"/>
              </a:rPr>
              <a:t>Translate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strings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strings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dirty="0">
                <a:latin typeface="Trebuchet MS"/>
                <a:cs typeface="Trebuchet MS"/>
              </a:rPr>
              <a:t>another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language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5" dirty="0">
                <a:latin typeface="Trebuchet MS"/>
                <a:cs typeface="Trebuchet MS"/>
              </a:rPr>
              <a:t>Like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FSA,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edge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associated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two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strings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226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FST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944" y="764273"/>
            <a:ext cx="4008119" cy="1986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652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Two-level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morphology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94951"/>
            <a:ext cx="4356735" cy="713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265">
              <a:lnSpc>
                <a:spcPct val="1189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cats</a:t>
            </a:r>
            <a:r>
              <a:rPr sz="950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cat+N+PL</a:t>
            </a:r>
            <a:r>
              <a:rPr sz="950" spc="35" dirty="0">
                <a:latin typeface="Trebuchet MS"/>
                <a:cs typeface="Trebuchet MS"/>
              </a:rPr>
              <a:t>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talling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cat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plural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noun.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this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via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version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b="1" dirty="0">
                <a:latin typeface="Trebuchet MS"/>
                <a:cs typeface="Trebuchet MS"/>
              </a:rPr>
              <a:t>two-level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morphology</a:t>
            </a:r>
            <a:r>
              <a:rPr sz="950" spc="30" dirty="0">
                <a:latin typeface="Trebuchet MS"/>
                <a:cs typeface="Trebuchet MS"/>
              </a:rPr>
              <a:t>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correspondence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lexical </a:t>
            </a:r>
            <a:r>
              <a:rPr sz="950" spc="-20" dirty="0">
                <a:latin typeface="Trebuchet MS"/>
                <a:cs typeface="Trebuchet MS"/>
              </a:rPr>
              <a:t>level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(morphemes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features)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surface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level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(actual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spelling).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501" y="1825269"/>
            <a:ext cx="2489200" cy="4572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1940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Intermediate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tape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Spelling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change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rules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824" y="1269238"/>
            <a:ext cx="3500119" cy="716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97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Good</a:t>
            </a:r>
            <a:r>
              <a:rPr spc="40" dirty="0"/>
              <a:t> </a:t>
            </a:r>
            <a:r>
              <a:rPr spc="-30" dirty="0"/>
              <a:t>Turing</a:t>
            </a:r>
            <a:r>
              <a:rPr spc="45" dirty="0"/>
              <a:t> </a:t>
            </a:r>
            <a:r>
              <a:rPr spc="-20" dirty="0"/>
              <a:t>Estimation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1834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844" y="892619"/>
            <a:ext cx="136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Good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Turing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Smoothing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956052"/>
            <a:ext cx="4483735" cy="935990"/>
            <a:chOff x="87743" y="956052"/>
            <a:chExt cx="4483735" cy="9359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484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9019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77492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6068"/>
              <a:ext cx="50749" cy="8341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129119"/>
              <a:ext cx="4432935" cy="712470"/>
            </a:xfrm>
            <a:custGeom>
              <a:avLst/>
              <a:gdLst/>
              <a:ahLst/>
              <a:cxnLst/>
              <a:rect l="l" t="t" r="r" b="b"/>
              <a:pathLst>
                <a:path w="4432935" h="712469">
                  <a:moveTo>
                    <a:pt x="4432566" y="0"/>
                  </a:moveTo>
                  <a:lnTo>
                    <a:pt x="0" y="0"/>
                  </a:lnTo>
                  <a:lnTo>
                    <a:pt x="0" y="661073"/>
                  </a:lnTo>
                  <a:lnTo>
                    <a:pt x="4008" y="680797"/>
                  </a:lnTo>
                  <a:lnTo>
                    <a:pt x="14922" y="696950"/>
                  </a:lnTo>
                  <a:lnTo>
                    <a:pt x="31075" y="707864"/>
                  </a:lnTo>
                  <a:lnTo>
                    <a:pt x="50800" y="711873"/>
                  </a:lnTo>
                  <a:lnTo>
                    <a:pt x="4381766" y="711873"/>
                  </a:lnTo>
                  <a:lnTo>
                    <a:pt x="4401491" y="707864"/>
                  </a:lnTo>
                  <a:lnTo>
                    <a:pt x="4417644" y="696950"/>
                  </a:lnTo>
                  <a:lnTo>
                    <a:pt x="4428558" y="680797"/>
                  </a:lnTo>
                  <a:lnTo>
                    <a:pt x="4432566" y="66107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94156"/>
              <a:ext cx="0" cy="815340"/>
            </a:xfrm>
            <a:custGeom>
              <a:avLst/>
              <a:gdLst/>
              <a:ahLst/>
              <a:cxnLst/>
              <a:rect l="l" t="t" r="r" b="b"/>
              <a:pathLst>
                <a:path h="815339">
                  <a:moveTo>
                    <a:pt x="0" y="8150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814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68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9560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444" y="1129741"/>
            <a:ext cx="1895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200" spc="-960" baseline="27777" dirty="0">
                <a:latin typeface="Lucida Sans Unicode"/>
                <a:cs typeface="Lucida Sans Unicode"/>
              </a:rPr>
              <a:t>∗</a:t>
            </a:r>
            <a:r>
              <a:rPr sz="1200" i="1" spc="67" baseline="-20833" dirty="0">
                <a:latin typeface="Cambria"/>
                <a:cs typeface="Cambria"/>
              </a:rPr>
              <a:t>GT</a:t>
            </a:r>
            <a:r>
              <a:rPr sz="1200" i="1" spc="-97" baseline="-20833" dirty="0">
                <a:latin typeface="Cambria"/>
                <a:cs typeface="Cambria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(things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frequency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950" spc="-25" dirty="0">
                <a:latin typeface="Trebuchet MS"/>
                <a:cs typeface="Trebuchet MS"/>
              </a:rPr>
              <a:t>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=</a:t>
            </a:r>
            <a:r>
              <a:rPr sz="950" spc="105" dirty="0">
                <a:latin typeface="Trebuchet MS"/>
                <a:cs typeface="Trebuchet MS"/>
              </a:rPr>
              <a:t> </a:t>
            </a:r>
            <a:r>
              <a:rPr sz="1200" i="1" baseline="31250" dirty="0">
                <a:latin typeface="Cambria"/>
                <a:cs typeface="Cambria"/>
              </a:rPr>
              <a:t>c</a:t>
            </a:r>
            <a:r>
              <a:rPr sz="900" spc="-270" baseline="64814" dirty="0">
                <a:latin typeface="Lucida Sans Unicode"/>
                <a:cs typeface="Lucida Sans Unicode"/>
              </a:rPr>
              <a:t>∗</a:t>
            </a:r>
            <a:endParaRPr sz="900" baseline="64814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74418" y="124635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2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69528" y="1214869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2760" y="1411907"/>
            <a:ext cx="106108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sz="1650" i="1" spc="7" baseline="-37878" dirty="0">
                <a:latin typeface="Cambria"/>
                <a:cs typeface="Cambria"/>
              </a:rPr>
              <a:t>c</a:t>
            </a:r>
            <a:r>
              <a:rPr sz="1200" spc="-359" baseline="-20833" dirty="0">
                <a:latin typeface="Lucida Sans Unicode"/>
                <a:cs typeface="Lucida Sans Unicode"/>
              </a:rPr>
              <a:t>∗</a:t>
            </a:r>
            <a:r>
              <a:rPr sz="1200" spc="52" baseline="-20833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650" spc="15" baseline="-37878" dirty="0">
                <a:latin typeface="Lucida Sans Unicode"/>
                <a:cs typeface="Lucida Sans Unicode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spc="-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200" baseline="-10416">
              <a:latin typeface="Cambria"/>
              <a:cs typeface="Cambria"/>
            </a:endParaRPr>
          </a:p>
          <a:p>
            <a:pPr marL="612775">
              <a:lnSpc>
                <a:spcPct val="100000"/>
              </a:lnSpc>
              <a:spcBef>
                <a:spcPts val="170"/>
              </a:spcBef>
            </a:pP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c</a:t>
            </a:r>
            <a:endParaRPr sz="1200" baseline="-10416">
              <a:latin typeface="Cambria"/>
              <a:cs typeface="Cambr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7743" y="1992922"/>
            <a:ext cx="4432935" cy="186055"/>
          </a:xfrm>
          <a:custGeom>
            <a:avLst/>
            <a:gdLst/>
            <a:ahLst/>
            <a:cxnLst/>
            <a:rect l="l" t="t" r="r" b="b"/>
            <a:pathLst>
              <a:path w="4432935" h="1860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5674"/>
                </a:lnTo>
                <a:lnTo>
                  <a:pt x="4432566" y="18567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844" y="1973707"/>
            <a:ext cx="764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sz="1100" i="1" spc="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sz="11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Lucida Sans Unicode"/>
                <a:cs typeface="Lucida Sans Unicode"/>
              </a:rPr>
              <a:t>=</a:t>
            </a:r>
            <a:r>
              <a:rPr sz="1100" spc="-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>
                <a:solidFill>
                  <a:srgbClr val="FF0000"/>
                </a:solidFill>
                <a:latin typeface="Cambria"/>
                <a:cs typeface="Cambria"/>
              </a:rPr>
              <a:t>0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743" y="2037151"/>
            <a:ext cx="4483735" cy="617855"/>
            <a:chOff x="87743" y="2037151"/>
            <a:chExt cx="4483735" cy="6178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165934"/>
              <a:ext cx="4432566" cy="506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53106"/>
              <a:ext cx="101599" cy="1015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40406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037156"/>
              <a:ext cx="50749" cy="5159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2210219"/>
              <a:ext cx="4432935" cy="393700"/>
            </a:xfrm>
            <a:custGeom>
              <a:avLst/>
              <a:gdLst/>
              <a:ahLst/>
              <a:cxnLst/>
              <a:rect l="l" t="t" r="r" b="b"/>
              <a:pathLst>
                <a:path w="4432935" h="393700">
                  <a:moveTo>
                    <a:pt x="4432566" y="0"/>
                  </a:moveTo>
                  <a:lnTo>
                    <a:pt x="0" y="0"/>
                  </a:lnTo>
                  <a:lnTo>
                    <a:pt x="0" y="342887"/>
                  </a:lnTo>
                  <a:lnTo>
                    <a:pt x="4008" y="362611"/>
                  </a:lnTo>
                  <a:lnTo>
                    <a:pt x="14922" y="378764"/>
                  </a:lnTo>
                  <a:lnTo>
                    <a:pt x="31075" y="389678"/>
                  </a:lnTo>
                  <a:lnTo>
                    <a:pt x="50800" y="393687"/>
                  </a:lnTo>
                  <a:lnTo>
                    <a:pt x="4381766" y="393687"/>
                  </a:lnTo>
                  <a:lnTo>
                    <a:pt x="4401491" y="389678"/>
                  </a:lnTo>
                  <a:lnTo>
                    <a:pt x="4417644" y="378764"/>
                  </a:lnTo>
                  <a:lnTo>
                    <a:pt x="4428558" y="362611"/>
                  </a:lnTo>
                  <a:lnTo>
                    <a:pt x="4432566" y="34288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075256"/>
              <a:ext cx="0" cy="497205"/>
            </a:xfrm>
            <a:custGeom>
              <a:avLst/>
              <a:gdLst/>
              <a:ahLst/>
              <a:cxnLst/>
              <a:rect l="l" t="t" r="r" b="b"/>
              <a:pathLst>
                <a:path h="497205">
                  <a:moveTo>
                    <a:pt x="0" y="4969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0625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09" y="20498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09" y="203715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0489" y="2195449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40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61718" y="2186787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29231" y="2228100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0489" y="2293543"/>
            <a:ext cx="17633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2750" algn="l"/>
              </a:tabLst>
            </a:pPr>
            <a:r>
              <a:rPr sz="1200" i="1" spc="157" baseline="3472" dirty="0">
                <a:latin typeface="Cambria"/>
                <a:cs typeface="Cambria"/>
              </a:rPr>
              <a:t>G</a:t>
            </a:r>
            <a:r>
              <a:rPr sz="1200" i="1" spc="-30" baseline="3472" dirty="0">
                <a:latin typeface="Cambria"/>
                <a:cs typeface="Cambria"/>
              </a:rPr>
              <a:t>T	</a:t>
            </a:r>
            <a:r>
              <a:rPr sz="800" i="1" spc="-10" dirty="0">
                <a:latin typeface="Cambria"/>
                <a:cs typeface="Cambria"/>
              </a:rPr>
              <a:t>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5844" y="2208415"/>
            <a:ext cx="3949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0665" algn="l"/>
                <a:tab pos="1910080" algn="l"/>
              </a:tabLst>
            </a:pPr>
            <a:r>
              <a:rPr sz="1100" i="1" spc="55" dirty="0">
                <a:latin typeface="Cambria"/>
                <a:cs typeface="Cambria"/>
              </a:rPr>
              <a:t>P	</a:t>
            </a:r>
            <a:r>
              <a:rPr sz="950" spc="5" dirty="0">
                <a:latin typeface="Trebuchet MS"/>
                <a:cs typeface="Trebuchet MS"/>
              </a:rPr>
              <a:t>(things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frequency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c</a:t>
            </a:r>
            <a:r>
              <a:rPr sz="950" spc="-10" dirty="0">
                <a:latin typeface="Trebuchet MS"/>
                <a:cs typeface="Trebuchet MS"/>
              </a:rPr>
              <a:t>) </a:t>
            </a:r>
            <a:r>
              <a:rPr sz="950" spc="75" dirty="0">
                <a:latin typeface="Trebuchet MS"/>
                <a:cs typeface="Trebuchet MS"/>
              </a:rPr>
              <a:t>=	</a:t>
            </a:r>
            <a:r>
              <a:rPr sz="950" spc="5" dirty="0">
                <a:latin typeface="Trebuchet MS"/>
                <a:cs typeface="Trebuchet MS"/>
              </a:rPr>
              <a:t>where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95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denotes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total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5844" y="2394343"/>
            <a:ext cx="20802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Trebuchet MS"/>
                <a:cs typeface="Trebuchet MS"/>
              </a:rPr>
              <a:t>bigrams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actually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occur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8" name="object 3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38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English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Nominal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Inflection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FST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584" y="844537"/>
            <a:ext cx="4170680" cy="17780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356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Spelling</a:t>
            </a:r>
            <a:r>
              <a:rPr spc="-1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03655"/>
            <a:ext cx="42583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spelling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change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rule </a:t>
            </a:r>
            <a:r>
              <a:rPr sz="950" dirty="0">
                <a:latin typeface="Trebuchet MS"/>
                <a:cs typeface="Trebuchet MS"/>
              </a:rPr>
              <a:t>would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insert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appropriate </a:t>
            </a:r>
            <a:r>
              <a:rPr sz="950" spc="-10" dirty="0">
                <a:latin typeface="Trebuchet MS"/>
                <a:cs typeface="Trebuchet MS"/>
              </a:rPr>
              <a:t>environment.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824" y="1281430"/>
            <a:ext cx="3500119" cy="9855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093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Rule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Handling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743" y="1431099"/>
            <a:ext cx="4483735" cy="445134"/>
            <a:chOff x="87743" y="1431099"/>
            <a:chExt cx="4483735" cy="445134"/>
          </a:xfrm>
        </p:grpSpPr>
        <p:sp>
          <p:nvSpPr>
            <p:cNvPr id="5" name="object 5"/>
            <p:cNvSpPr/>
            <p:nvPr/>
          </p:nvSpPr>
          <p:spPr>
            <a:xfrm>
              <a:off x="87743" y="1431099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594764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74215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61515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475333"/>
              <a:ext cx="50749" cy="2988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163904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432566" y="0"/>
                  </a:moveTo>
                  <a:lnTo>
                    <a:pt x="0" y="0"/>
                  </a:lnTo>
                  <a:lnTo>
                    <a:pt x="0" y="135166"/>
                  </a:lnTo>
                  <a:lnTo>
                    <a:pt x="4008" y="154890"/>
                  </a:lnTo>
                  <a:lnTo>
                    <a:pt x="14922" y="171043"/>
                  </a:lnTo>
                  <a:lnTo>
                    <a:pt x="31075" y="181957"/>
                  </a:lnTo>
                  <a:lnTo>
                    <a:pt x="50800" y="185966"/>
                  </a:lnTo>
                  <a:lnTo>
                    <a:pt x="4381766" y="185966"/>
                  </a:lnTo>
                  <a:lnTo>
                    <a:pt x="4401491" y="181957"/>
                  </a:lnTo>
                  <a:lnTo>
                    <a:pt x="4417644" y="171043"/>
                  </a:lnTo>
                  <a:lnTo>
                    <a:pt x="4428558" y="154890"/>
                  </a:lnTo>
                  <a:lnTo>
                    <a:pt x="4432566" y="1351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513433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2798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5007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4880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4753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5844" y="1382989"/>
            <a:ext cx="3372485" cy="4159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Rule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Notation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spc="1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3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Arial"/>
                <a:cs typeface="Arial"/>
              </a:rPr>
              <a:t>/</a:t>
            </a:r>
            <a:r>
              <a:rPr sz="1100" i="1" spc="30" dirty="0">
                <a:latin typeface="Cambria"/>
                <a:cs typeface="Cambria"/>
              </a:rPr>
              <a:t>c</a:t>
            </a:r>
            <a:r>
              <a:rPr sz="950" spc="30" dirty="0">
                <a:latin typeface="Trebuchet MS"/>
                <a:cs typeface="Trebuchet MS"/>
              </a:rPr>
              <a:t>_</a:t>
            </a:r>
            <a:r>
              <a:rPr sz="1100" i="1" spc="30" dirty="0">
                <a:latin typeface="Cambria"/>
                <a:cs typeface="Cambria"/>
              </a:rPr>
              <a:t>d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“rewrite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b</a:t>
            </a:r>
            <a:r>
              <a:rPr sz="1100" i="1" spc="30" dirty="0">
                <a:latin typeface="Cambria"/>
                <a:cs typeface="Cambria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when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it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occurs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between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3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20" dirty="0">
                <a:latin typeface="Cambria"/>
                <a:cs typeface="Cambria"/>
              </a:rPr>
              <a:t>d</a:t>
            </a:r>
            <a:r>
              <a:rPr sz="950" spc="-120" dirty="0">
                <a:latin typeface="Trebuchet MS"/>
                <a:cs typeface="Trebuchet MS"/>
              </a:rPr>
              <a:t>.”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6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5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Morphological</a:t>
            </a:r>
            <a:r>
              <a:rPr spc="40" dirty="0"/>
              <a:t> </a:t>
            </a:r>
            <a:r>
              <a:rPr spc="20" dirty="0"/>
              <a:t>Analysis:</a:t>
            </a:r>
            <a:r>
              <a:rPr spc="130" dirty="0"/>
              <a:t> </a:t>
            </a:r>
            <a:r>
              <a:rPr spc="-10" dirty="0"/>
              <a:t>Approaches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205547"/>
            <a:ext cx="4483735" cy="1009015"/>
            <a:chOff x="87743" y="1205547"/>
            <a:chExt cx="4483735" cy="1009015"/>
          </a:xfrm>
        </p:grpSpPr>
        <p:sp>
          <p:nvSpPr>
            <p:cNvPr id="4" name="object 4"/>
            <p:cNvSpPr/>
            <p:nvPr/>
          </p:nvSpPr>
          <p:spPr>
            <a:xfrm>
              <a:off x="87743" y="1205547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855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1254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09984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9781"/>
              <a:ext cx="50749" cy="8627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22831"/>
              <a:ext cx="4432935" cy="741045"/>
            </a:xfrm>
            <a:custGeom>
              <a:avLst/>
              <a:gdLst/>
              <a:ahLst/>
              <a:cxnLst/>
              <a:rect l="l" t="t" r="r" b="b"/>
              <a:pathLst>
                <a:path w="4432935" h="741044">
                  <a:moveTo>
                    <a:pt x="4432566" y="0"/>
                  </a:moveTo>
                  <a:lnTo>
                    <a:pt x="0" y="0"/>
                  </a:lnTo>
                  <a:lnTo>
                    <a:pt x="0" y="689711"/>
                  </a:lnTo>
                  <a:lnTo>
                    <a:pt x="4008" y="709436"/>
                  </a:lnTo>
                  <a:lnTo>
                    <a:pt x="14922" y="725589"/>
                  </a:lnTo>
                  <a:lnTo>
                    <a:pt x="31075" y="736503"/>
                  </a:lnTo>
                  <a:lnTo>
                    <a:pt x="50800" y="740511"/>
                  </a:lnTo>
                  <a:lnTo>
                    <a:pt x="4381766" y="740511"/>
                  </a:lnTo>
                  <a:lnTo>
                    <a:pt x="4401491" y="736503"/>
                  </a:lnTo>
                  <a:lnTo>
                    <a:pt x="4417644" y="725589"/>
                  </a:lnTo>
                  <a:lnTo>
                    <a:pt x="4428558" y="709436"/>
                  </a:lnTo>
                  <a:lnTo>
                    <a:pt x="4432566" y="68971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7869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h="843914">
                  <a:moveTo>
                    <a:pt x="0" y="8437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751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624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9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970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51812"/>
              <a:ext cx="64757" cy="6475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5844" y="1134089"/>
            <a:ext cx="4356735" cy="9950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65" dirty="0">
                <a:solidFill>
                  <a:srgbClr val="3333B2"/>
                </a:solidFill>
                <a:latin typeface="Cambria"/>
                <a:cs typeface="Cambria"/>
              </a:rPr>
              <a:t>Two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different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ways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address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phonological/graphemic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variations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185"/>
              </a:spcBef>
            </a:pPr>
            <a:r>
              <a:rPr sz="950" spc="5" dirty="0">
                <a:latin typeface="Trebuchet MS"/>
                <a:cs typeface="Trebuchet MS"/>
              </a:rPr>
              <a:t>Linguistic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approach: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phonological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component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accompanying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simple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concatenative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process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attaching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ending</a:t>
            </a:r>
            <a:endParaRPr sz="950">
              <a:latin typeface="Trebuchet MS"/>
              <a:cs typeface="Trebuchet MS"/>
            </a:endParaRPr>
          </a:p>
          <a:p>
            <a:pPr marL="289560" marR="366395">
              <a:lnSpc>
                <a:spcPct val="118900"/>
              </a:lnSpc>
              <a:spcBef>
                <a:spcPts val="300"/>
              </a:spcBef>
            </a:pPr>
            <a:r>
              <a:rPr sz="950" spc="25" dirty="0">
                <a:latin typeface="Trebuchet MS"/>
                <a:cs typeface="Trebuchet MS"/>
              </a:rPr>
              <a:t>Engineering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approach: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Phonological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changes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irregularities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factored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into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endings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higher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paradigms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8" name="object 1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32029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Different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mbria"/>
                <a:cs typeface="Cambria"/>
              </a:rPr>
              <a:t>Approaches: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4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Czech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01" y="920991"/>
            <a:ext cx="3835609" cy="17637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148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Tools</a:t>
            </a:r>
            <a:r>
              <a:rPr dirty="0"/>
              <a:t> </a:t>
            </a:r>
            <a:r>
              <a:rPr spc="-5" dirty="0"/>
              <a:t>Available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36956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91732"/>
            <a:ext cx="3063875" cy="7397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50" spc="10" dirty="0">
                <a:latin typeface="Trebuchet MS"/>
                <a:cs typeface="Trebuchet MS"/>
              </a:rPr>
              <a:t>AT&amp;T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FSM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Library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Lextools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-110" dirty="0">
                <a:latin typeface="Courier New"/>
                <a:cs typeface="Courier New"/>
                <a:hlinkClick r:id="rId3"/>
              </a:rPr>
              <a:t>http://www2.research.att.com/~fsmtools/fsm/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75" dirty="0">
                <a:latin typeface="Trebuchet MS"/>
                <a:cs typeface="Trebuchet MS"/>
              </a:rPr>
              <a:t>OpenFST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(Google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NYU)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-110" dirty="0">
                <a:latin typeface="Courier New"/>
                <a:cs typeface="Courier New"/>
                <a:hlinkClick r:id="rId4"/>
              </a:rPr>
              <a:t>http://www.openfst.org/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751673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35607" y="3339672"/>
            <a:ext cx="113728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Finite-state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methods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morphology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18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40218" y="952220"/>
            <a:ext cx="2127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3: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2211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Part-of-Speech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(POS)</a:t>
            </a:r>
            <a:r>
              <a:rPr sz="1400" i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43" y="680923"/>
            <a:ext cx="4483735" cy="448309"/>
            <a:chOff x="87743" y="680923"/>
            <a:chExt cx="4483735" cy="448309"/>
          </a:xfrm>
        </p:grpSpPr>
        <p:sp>
          <p:nvSpPr>
            <p:cNvPr id="4" name="object 4"/>
            <p:cNvSpPr/>
            <p:nvPr/>
          </p:nvSpPr>
          <p:spPr>
            <a:xfrm>
              <a:off x="87743" y="68092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4458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02726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01456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25170"/>
              <a:ext cx="50749" cy="3020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88885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63270"/>
              <a:ext cx="0" cy="283210"/>
            </a:xfrm>
            <a:custGeom>
              <a:avLst/>
              <a:gdLst/>
              <a:ahLst/>
              <a:cxnLst/>
              <a:rect l="l" t="t" r="r" b="b"/>
              <a:pathLst>
                <a:path h="283209">
                  <a:moveTo>
                    <a:pt x="0" y="28304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505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378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25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616688"/>
            <a:ext cx="3578225" cy="4273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Task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text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English,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identify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parts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speech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8433" y="1413992"/>
            <a:ext cx="2743200" cy="13398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7" name="object 1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144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Parts</a:t>
            </a:r>
            <a:r>
              <a:rPr spc="35" dirty="0"/>
              <a:t> </a:t>
            </a:r>
            <a:r>
              <a:rPr spc="-5" dirty="0"/>
              <a:t>of</a:t>
            </a:r>
            <a:r>
              <a:rPr spc="35" dirty="0"/>
              <a:t> </a:t>
            </a:r>
            <a:r>
              <a:rPr spc="15" dirty="0"/>
              <a:t>Speech:</a:t>
            </a:r>
            <a:r>
              <a:rPr spc="114" dirty="0"/>
              <a:t> </a:t>
            </a:r>
            <a:r>
              <a:rPr spc="15" dirty="0"/>
              <a:t>How</a:t>
            </a:r>
            <a:r>
              <a:rPr spc="35" dirty="0"/>
              <a:t> </a:t>
            </a:r>
            <a:r>
              <a:rPr dirty="0"/>
              <a:t>many?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04456"/>
            <a:ext cx="4483735" cy="1045210"/>
            <a:chOff x="87743" y="804456"/>
            <a:chExt cx="4483735" cy="1045210"/>
          </a:xfrm>
        </p:grpSpPr>
        <p:sp>
          <p:nvSpPr>
            <p:cNvPr id="4" name="object 4"/>
            <p:cNvSpPr/>
            <p:nvPr/>
          </p:nvSpPr>
          <p:spPr>
            <a:xfrm>
              <a:off x="87743" y="80445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97748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74791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73521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848690"/>
              <a:ext cx="50749" cy="8992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21740"/>
              <a:ext cx="4432935" cy="777240"/>
            </a:xfrm>
            <a:custGeom>
              <a:avLst/>
              <a:gdLst/>
              <a:ahLst/>
              <a:cxnLst/>
              <a:rect l="l" t="t" r="r" b="b"/>
              <a:pathLst>
                <a:path w="4432935" h="777239">
                  <a:moveTo>
                    <a:pt x="4432566" y="0"/>
                  </a:moveTo>
                  <a:lnTo>
                    <a:pt x="0" y="0"/>
                  </a:lnTo>
                  <a:lnTo>
                    <a:pt x="0" y="726173"/>
                  </a:lnTo>
                  <a:lnTo>
                    <a:pt x="4008" y="745897"/>
                  </a:lnTo>
                  <a:lnTo>
                    <a:pt x="14922" y="762050"/>
                  </a:lnTo>
                  <a:lnTo>
                    <a:pt x="31075" y="772964"/>
                  </a:lnTo>
                  <a:lnTo>
                    <a:pt x="50800" y="776973"/>
                  </a:lnTo>
                  <a:lnTo>
                    <a:pt x="4381766" y="776973"/>
                  </a:lnTo>
                  <a:lnTo>
                    <a:pt x="4401491" y="772964"/>
                  </a:lnTo>
                  <a:lnTo>
                    <a:pt x="4417644" y="762050"/>
                  </a:lnTo>
                  <a:lnTo>
                    <a:pt x="4428558" y="745897"/>
                  </a:lnTo>
                  <a:lnTo>
                    <a:pt x="4432566" y="72617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886777"/>
              <a:ext cx="0" cy="880744"/>
            </a:xfrm>
            <a:custGeom>
              <a:avLst/>
              <a:gdLst/>
              <a:ahLst/>
              <a:cxnLst/>
              <a:rect l="l" t="t" r="r" b="b"/>
              <a:pathLst>
                <a:path h="880744">
                  <a:moveTo>
                    <a:pt x="0" y="8801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8740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8613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8486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06861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7864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60753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950643"/>
            <a:ext cx="4483735" cy="865505"/>
            <a:chOff x="87743" y="1950643"/>
            <a:chExt cx="4483735" cy="865505"/>
          </a:xfrm>
        </p:grpSpPr>
        <p:sp>
          <p:nvSpPr>
            <p:cNvPr id="18" name="object 18"/>
            <p:cNvSpPr/>
            <p:nvPr/>
          </p:nvSpPr>
          <p:spPr>
            <a:xfrm>
              <a:off x="87743" y="195064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799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799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114308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714167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01467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994878"/>
              <a:ext cx="50749" cy="7192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158581"/>
              <a:ext cx="4432935" cy="606425"/>
            </a:xfrm>
            <a:custGeom>
              <a:avLst/>
              <a:gdLst/>
              <a:ahLst/>
              <a:cxnLst/>
              <a:rect l="l" t="t" r="r" b="b"/>
              <a:pathLst>
                <a:path w="4432935" h="606425">
                  <a:moveTo>
                    <a:pt x="4432566" y="0"/>
                  </a:moveTo>
                  <a:lnTo>
                    <a:pt x="0" y="0"/>
                  </a:lnTo>
                  <a:lnTo>
                    <a:pt x="0" y="555586"/>
                  </a:lnTo>
                  <a:lnTo>
                    <a:pt x="4008" y="575311"/>
                  </a:lnTo>
                  <a:lnTo>
                    <a:pt x="14922" y="591464"/>
                  </a:lnTo>
                  <a:lnTo>
                    <a:pt x="31075" y="602378"/>
                  </a:lnTo>
                  <a:lnTo>
                    <a:pt x="50800" y="606386"/>
                  </a:lnTo>
                  <a:lnTo>
                    <a:pt x="4381766" y="606386"/>
                  </a:lnTo>
                  <a:lnTo>
                    <a:pt x="4401491" y="602378"/>
                  </a:lnTo>
                  <a:lnTo>
                    <a:pt x="4417644" y="591464"/>
                  </a:lnTo>
                  <a:lnTo>
                    <a:pt x="4428558" y="575311"/>
                  </a:lnTo>
                  <a:lnTo>
                    <a:pt x="4432566" y="55558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032965"/>
              <a:ext cx="0" cy="700405"/>
            </a:xfrm>
            <a:custGeom>
              <a:avLst/>
              <a:gdLst/>
              <a:ahLst/>
              <a:cxnLst/>
              <a:rect l="l" t="t" r="r" b="b"/>
              <a:pathLst>
                <a:path h="700405">
                  <a:moveTo>
                    <a:pt x="0" y="7002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0202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0075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948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205444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415476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2625509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732998"/>
            <a:ext cx="4291330" cy="19977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Open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class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(content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words)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20" dirty="0">
                <a:latin typeface="Trebuchet MS"/>
                <a:cs typeface="Trebuchet MS"/>
              </a:rPr>
              <a:t>nouns,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verbs,</a:t>
            </a:r>
            <a:r>
              <a:rPr sz="950" spc="-15" dirty="0">
                <a:latin typeface="Trebuchet MS"/>
                <a:cs typeface="Trebuchet MS"/>
              </a:rPr>
              <a:t> adjectives, </a:t>
            </a:r>
            <a:r>
              <a:rPr sz="950" spc="20" dirty="0">
                <a:latin typeface="Trebuchet MS"/>
                <a:cs typeface="Trebuchet MS"/>
              </a:rPr>
              <a:t>adverbs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dirty="0">
                <a:latin typeface="Trebuchet MS"/>
                <a:cs typeface="Trebuchet MS"/>
              </a:rPr>
              <a:t>mostly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content-bearing: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they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refer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objects,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actions,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features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world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25" dirty="0">
                <a:latin typeface="Trebuchet MS"/>
                <a:cs typeface="Trebuchet MS"/>
              </a:rPr>
              <a:t>open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class</a:t>
            </a:r>
            <a:r>
              <a:rPr sz="950" spc="25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since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added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Closed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class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25"/>
              </a:spcBef>
            </a:pPr>
            <a:r>
              <a:rPr sz="950" spc="15" dirty="0">
                <a:latin typeface="Trebuchet MS"/>
                <a:cs typeface="Trebuchet MS"/>
              </a:rPr>
              <a:t>pronouns,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determiners,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prepositions,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connectives,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15" dirty="0">
                <a:latin typeface="Trebuchet MS"/>
                <a:cs typeface="Trebuchet MS"/>
              </a:rPr>
              <a:t>there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limited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i="1" spc="-5" dirty="0">
                <a:latin typeface="Trebuchet MS"/>
                <a:cs typeface="Trebuchet MS"/>
              </a:rPr>
              <a:t>mostly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functional:</a:t>
            </a:r>
            <a:r>
              <a:rPr sz="950" i="1" spc="5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5" dirty="0">
                <a:latin typeface="Trebuchet MS"/>
                <a:cs typeface="Trebuchet MS"/>
              </a:rPr>
              <a:t>tie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concepts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sentence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together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079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5" dirty="0">
                <a:solidFill>
                  <a:srgbClr val="FFFFFF"/>
                </a:solidFill>
                <a:latin typeface="Cambria"/>
                <a:cs typeface="Cambria"/>
              </a:rPr>
              <a:t>examples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84" y="1042657"/>
            <a:ext cx="2951480" cy="12395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08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Complications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19682"/>
            <a:ext cx="4483735" cy="664845"/>
            <a:chOff x="87743" y="1119682"/>
            <a:chExt cx="4483735" cy="664845"/>
          </a:xfrm>
        </p:grpSpPr>
        <p:sp>
          <p:nvSpPr>
            <p:cNvPr id="4" name="object 4"/>
            <p:cNvSpPr/>
            <p:nvPr/>
          </p:nvSpPr>
          <p:spPr>
            <a:xfrm>
              <a:off x="87743" y="111968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9270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8291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7021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63917"/>
              <a:ext cx="50749" cy="5189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36979"/>
              <a:ext cx="4432935" cy="396875"/>
            </a:xfrm>
            <a:custGeom>
              <a:avLst/>
              <a:gdLst/>
              <a:ahLst/>
              <a:cxnLst/>
              <a:rect l="l" t="t" r="r" b="b"/>
              <a:pathLst>
                <a:path w="4432935" h="396875">
                  <a:moveTo>
                    <a:pt x="4432566" y="0"/>
                  </a:moveTo>
                  <a:lnTo>
                    <a:pt x="0" y="0"/>
                  </a:lnTo>
                  <a:lnTo>
                    <a:pt x="0" y="345935"/>
                  </a:lnTo>
                  <a:lnTo>
                    <a:pt x="4008" y="365659"/>
                  </a:lnTo>
                  <a:lnTo>
                    <a:pt x="14922" y="381812"/>
                  </a:lnTo>
                  <a:lnTo>
                    <a:pt x="31075" y="392726"/>
                  </a:lnTo>
                  <a:lnTo>
                    <a:pt x="50800" y="396735"/>
                  </a:lnTo>
                  <a:lnTo>
                    <a:pt x="4381766" y="396735"/>
                  </a:lnTo>
                  <a:lnTo>
                    <a:pt x="4401491" y="392726"/>
                  </a:lnTo>
                  <a:lnTo>
                    <a:pt x="4417644" y="381812"/>
                  </a:lnTo>
                  <a:lnTo>
                    <a:pt x="4428558" y="365659"/>
                  </a:lnTo>
                  <a:lnTo>
                    <a:pt x="4432566" y="34593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02017"/>
              <a:ext cx="0" cy="500380"/>
            </a:xfrm>
            <a:custGeom>
              <a:avLst/>
              <a:gdLst/>
              <a:ahLst/>
              <a:cxnLst/>
              <a:rect l="l" t="t" r="r" b="b"/>
              <a:pathLst>
                <a:path h="500380">
                  <a:moveTo>
                    <a:pt x="0" y="4999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893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766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6391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422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94256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885645"/>
            <a:ext cx="4483735" cy="457834"/>
            <a:chOff x="87743" y="1885645"/>
            <a:chExt cx="4483735" cy="457834"/>
          </a:xfrm>
        </p:grpSpPr>
        <p:sp>
          <p:nvSpPr>
            <p:cNvPr id="17" name="object 17"/>
            <p:cNvSpPr/>
            <p:nvPr/>
          </p:nvSpPr>
          <p:spPr>
            <a:xfrm>
              <a:off x="87743" y="188564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058657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41321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28621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929879"/>
              <a:ext cx="50749" cy="31144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102942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967966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552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425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298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44" y="1066924"/>
            <a:ext cx="4121785" cy="1193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What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about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high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frequency?</a:t>
            </a:r>
            <a:endParaRPr sz="1100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250"/>
              </a:spcBef>
            </a:pPr>
            <a:r>
              <a:rPr sz="950" spc="70" dirty="0">
                <a:latin typeface="Trebuchet MS"/>
                <a:cs typeface="Trebuchet MS"/>
              </a:rPr>
              <a:t>F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small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950" spc="-80" dirty="0">
                <a:latin typeface="Trebuchet MS"/>
                <a:cs typeface="Trebuchet MS"/>
              </a:rPr>
              <a:t>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200" i="1" spc="7" baseline="-10416" dirty="0">
                <a:latin typeface="Cambria"/>
                <a:cs typeface="Cambria"/>
              </a:rPr>
              <a:t>c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97" baseline="-10416" dirty="0">
                <a:latin typeface="Cambria"/>
                <a:cs typeface="Cambri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200" i="1" spc="7" baseline="-10416" dirty="0">
                <a:latin typeface="Cambria"/>
                <a:cs typeface="Cambria"/>
              </a:rPr>
              <a:t>c</a:t>
            </a:r>
            <a:r>
              <a:rPr sz="1200" baseline="-10416" dirty="0">
                <a:latin typeface="Verdana"/>
                <a:cs typeface="Verdana"/>
              </a:rPr>
              <a:t>+</a:t>
            </a:r>
            <a:r>
              <a:rPr sz="1200" spc="-67" baseline="-10416" dirty="0">
                <a:latin typeface="Cambria"/>
                <a:cs typeface="Cambria"/>
              </a:rPr>
              <a:t>1</a:t>
            </a:r>
            <a:endParaRPr sz="1200" baseline="-10416">
              <a:latin typeface="Cambria"/>
              <a:cs typeface="Cambri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large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950" spc="-35" dirty="0">
                <a:latin typeface="Trebuchet MS"/>
                <a:cs typeface="Trebuchet MS"/>
              </a:rPr>
              <a:t>,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too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jumpy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Simple</a:t>
            </a:r>
            <a:r>
              <a:rPr sz="1100" i="1" spc="1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007F00"/>
                </a:solidFill>
                <a:latin typeface="Cambria"/>
                <a:cs typeface="Cambria"/>
              </a:rPr>
              <a:t>Good-Turing</a:t>
            </a:r>
            <a:endParaRPr sz="11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</a:pPr>
            <a:r>
              <a:rPr sz="950" spc="30" dirty="0">
                <a:latin typeface="Trebuchet MS"/>
                <a:cs typeface="Trebuchet MS"/>
              </a:rPr>
              <a:t>Replace</a:t>
            </a:r>
            <a:r>
              <a:rPr sz="950" spc="-10" dirty="0">
                <a:latin typeface="Trebuchet MS"/>
                <a:cs typeface="Trebuchet MS"/>
              </a:rPr>
              <a:t> empirical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N</a:t>
            </a:r>
            <a:r>
              <a:rPr sz="1200" i="1" spc="-44" baseline="-10416" dirty="0">
                <a:latin typeface="Cambria"/>
                <a:cs typeface="Cambria"/>
              </a:rPr>
              <a:t>k</a:t>
            </a:r>
            <a:r>
              <a:rPr sz="1200" i="1" spc="44" baseline="-10416" dirty="0">
                <a:latin typeface="Cambria"/>
                <a:cs typeface="Cambria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best-fit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power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law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once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r>
              <a:rPr sz="950" spc="-5" dirty="0">
                <a:latin typeface="Trebuchet MS"/>
                <a:cs typeface="Trebuchet MS"/>
              </a:rPr>
              <a:t> get</a:t>
            </a:r>
            <a:r>
              <a:rPr sz="950" spc="-10" dirty="0">
                <a:latin typeface="Trebuchet MS"/>
                <a:cs typeface="Trebuchet MS"/>
              </a:rPr>
              <a:t> unreliable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9" name="object 2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389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POS</a:t>
            </a:r>
            <a:r>
              <a:rPr spc="40" dirty="0"/>
              <a:t> </a:t>
            </a:r>
            <a:r>
              <a:rPr spc="-10" dirty="0"/>
              <a:t>tagging:</a:t>
            </a:r>
            <a:r>
              <a:rPr spc="120" dirty="0"/>
              <a:t> </a:t>
            </a:r>
            <a:r>
              <a:rPr spc="20" dirty="0"/>
              <a:t>Choosing</a:t>
            </a:r>
            <a:r>
              <a:rPr spc="40" dirty="0"/>
              <a:t> </a:t>
            </a:r>
            <a:r>
              <a:rPr spc="-20" dirty="0"/>
              <a:t>a</a:t>
            </a:r>
            <a:r>
              <a:rPr spc="40" dirty="0"/>
              <a:t> </a:t>
            </a:r>
            <a:r>
              <a:rPr spc="-35" dirty="0"/>
              <a:t>tagset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59154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9187"/>
            <a:ext cx="64757" cy="647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51292"/>
            <a:ext cx="64757" cy="647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7743" y="2095588"/>
            <a:ext cx="4483735" cy="457834"/>
            <a:chOff x="87743" y="2095588"/>
            <a:chExt cx="4483735" cy="457834"/>
          </a:xfrm>
        </p:grpSpPr>
        <p:sp>
          <p:nvSpPr>
            <p:cNvPr id="7" name="object 7"/>
            <p:cNvSpPr/>
            <p:nvPr/>
          </p:nvSpPr>
          <p:spPr>
            <a:xfrm>
              <a:off x="87743" y="209558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" y="2268601"/>
              <a:ext cx="4432566" cy="506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544" y="2451265"/>
              <a:ext cx="101599" cy="101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44" y="2438565"/>
              <a:ext cx="4381715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2139823"/>
              <a:ext cx="50749" cy="31144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743" y="2312885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17791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1652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21525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09" y="21398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5844" y="928644"/>
            <a:ext cx="4215130" cy="1539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889000">
              <a:lnSpc>
                <a:spcPct val="145100"/>
              </a:lnSpc>
              <a:spcBef>
                <a:spcPts val="90"/>
              </a:spcBef>
            </a:pPr>
            <a:r>
              <a:rPr sz="950" spc="-20" dirty="0">
                <a:latin typeface="Trebuchet MS"/>
                <a:cs typeface="Trebuchet MS"/>
              </a:rPr>
              <a:t>To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tagging,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standard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needs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chosen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Could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pick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very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coarse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tagsets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sz="950" i="1" spc="10" dirty="0">
                <a:latin typeface="Trebuchet MS"/>
                <a:cs typeface="Trebuchet MS"/>
              </a:rPr>
              <a:t>N,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V</a:t>
            </a:r>
            <a:r>
              <a:rPr sz="950" i="1" spc="-80" dirty="0">
                <a:latin typeface="Trebuchet MS"/>
                <a:cs typeface="Trebuchet MS"/>
              </a:rPr>
              <a:t>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Adj,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Adv</a:t>
            </a:r>
            <a:endParaRPr sz="950">
              <a:latin typeface="Trebuchet MS"/>
              <a:cs typeface="Trebuchet MS"/>
            </a:endParaRPr>
          </a:p>
          <a:p>
            <a:pPr marL="289560" marR="5080">
              <a:lnSpc>
                <a:spcPct val="118900"/>
              </a:lnSpc>
              <a:spcBef>
                <a:spcPts val="300"/>
              </a:spcBef>
            </a:pPr>
            <a:r>
              <a:rPr sz="950" spc="4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commonly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used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finer</a:t>
            </a:r>
            <a:r>
              <a:rPr sz="950" spc="-5" dirty="0">
                <a:latin typeface="Trebuchet MS"/>
                <a:cs typeface="Trebuchet MS"/>
              </a:rPr>
              <a:t> grained,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“UPenn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TreeBank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tagset”,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45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Nice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FF0000"/>
                </a:solidFill>
                <a:latin typeface="Cambria"/>
                <a:cs typeface="Cambria"/>
              </a:rPr>
              <a:t>Tutorial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FF0000"/>
                </a:solidFill>
                <a:latin typeface="Cambria"/>
                <a:cs typeface="Cambria"/>
              </a:rPr>
              <a:t>on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FF0000"/>
                </a:solidFill>
                <a:latin typeface="Cambria"/>
                <a:cs typeface="Cambria"/>
              </a:rPr>
              <a:t>POS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tags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i="1" spc="-25" dirty="0">
                <a:latin typeface="Trebuchet MS"/>
                <a:cs typeface="Trebuchet MS"/>
              </a:rPr>
              <a:t>https://sites.google.com/site/partofspeechhelp/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1583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UPenn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TreeBank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5" dirty="0">
                <a:solidFill>
                  <a:srgbClr val="FFFFFF"/>
                </a:solidFill>
                <a:latin typeface="Cambria"/>
                <a:cs typeface="Cambria"/>
              </a:rPr>
              <a:t>tag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set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768" y="589229"/>
            <a:ext cx="3129991" cy="25374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44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Using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10" dirty="0"/>
              <a:t>UPenn</a:t>
            </a:r>
            <a:r>
              <a:rPr spc="40" dirty="0"/>
              <a:t> </a:t>
            </a:r>
            <a:r>
              <a:rPr spc="-35" dirty="0"/>
              <a:t>tagset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34478"/>
            <a:ext cx="4483735" cy="457834"/>
            <a:chOff x="87743" y="1134478"/>
            <a:chExt cx="4483735" cy="457834"/>
          </a:xfrm>
        </p:grpSpPr>
        <p:sp>
          <p:nvSpPr>
            <p:cNvPr id="4" name="object 4"/>
            <p:cNvSpPr/>
            <p:nvPr/>
          </p:nvSpPr>
          <p:spPr>
            <a:xfrm>
              <a:off x="87743" y="1134478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07490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9015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7745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78712"/>
              <a:ext cx="50749" cy="3114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51775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1679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041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914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7870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692884"/>
            <a:ext cx="4483735" cy="628015"/>
            <a:chOff x="87743" y="1692884"/>
            <a:chExt cx="4483735" cy="628015"/>
          </a:xfrm>
        </p:grpSpPr>
        <p:sp>
          <p:nvSpPr>
            <p:cNvPr id="15" name="object 15"/>
            <p:cNvSpPr/>
            <p:nvPr/>
          </p:nvSpPr>
          <p:spPr>
            <a:xfrm>
              <a:off x="87743" y="169288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86589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19147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06447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737118"/>
              <a:ext cx="50749" cy="4820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910181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775218"/>
              <a:ext cx="0" cy="463550"/>
            </a:xfrm>
            <a:custGeom>
              <a:avLst/>
              <a:gdLst/>
              <a:ahLst/>
              <a:cxnLst/>
              <a:rect l="l" t="t" r="r" b="b"/>
              <a:pathLst>
                <a:path h="463550">
                  <a:moveTo>
                    <a:pt x="0" y="46297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762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498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371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5844" y="1059831"/>
            <a:ext cx="4093210" cy="11772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Sentence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grand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jury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commented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number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other</a:t>
            </a:r>
            <a:r>
              <a:rPr sz="950" spc="-10" dirty="0">
                <a:latin typeface="Trebuchet MS"/>
                <a:cs typeface="Trebuchet MS"/>
              </a:rPr>
              <a:t> topics.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55" dirty="0">
                <a:solidFill>
                  <a:srgbClr val="007F00"/>
                </a:solidFill>
                <a:latin typeface="Cambria"/>
                <a:cs typeface="Cambria"/>
              </a:rPr>
              <a:t>POS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tagged</a:t>
            </a:r>
            <a:r>
              <a:rPr sz="1100" i="1" spc="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007F00"/>
                </a:solidFill>
                <a:latin typeface="Cambria"/>
                <a:cs typeface="Cambria"/>
              </a:rPr>
              <a:t>sentence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8900"/>
              </a:lnSpc>
              <a:spcBef>
                <a:spcPts val="204"/>
              </a:spcBef>
            </a:pPr>
            <a:r>
              <a:rPr sz="950" spc="5" dirty="0">
                <a:latin typeface="Trebuchet MS"/>
                <a:cs typeface="Trebuchet MS"/>
              </a:rPr>
              <a:t>The/DT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grand/JJ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jury/NN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commmented/VBD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on/IN</a:t>
            </a:r>
            <a:r>
              <a:rPr sz="950" spc="-5" dirty="0">
                <a:latin typeface="Trebuchet MS"/>
                <a:cs typeface="Trebuchet MS"/>
              </a:rPr>
              <a:t> a/DT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number/NN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of/IN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other/JJ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topics/NNS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30" dirty="0">
                <a:latin typeface="Trebuchet MS"/>
                <a:cs typeface="Trebuchet MS"/>
              </a:rPr>
              <a:t>./.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7" name="object 2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69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Why</a:t>
            </a:r>
            <a:r>
              <a:rPr spc="40" dirty="0"/>
              <a:t> </a:t>
            </a:r>
            <a:r>
              <a:rPr spc="20" dirty="0"/>
              <a:t>is</a:t>
            </a:r>
            <a:r>
              <a:rPr spc="40" dirty="0"/>
              <a:t> </a:t>
            </a:r>
            <a:r>
              <a:rPr spc="100" dirty="0"/>
              <a:t>POS</a:t>
            </a:r>
            <a:r>
              <a:rPr spc="40" dirty="0"/>
              <a:t> </a:t>
            </a:r>
            <a:r>
              <a:rPr spc="-30" dirty="0"/>
              <a:t>tagging</a:t>
            </a:r>
            <a:r>
              <a:rPr spc="45" dirty="0"/>
              <a:t> </a:t>
            </a:r>
            <a:r>
              <a:rPr dirty="0"/>
              <a:t>hard?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60742"/>
            <a:ext cx="4483735" cy="1062355"/>
            <a:chOff x="87743" y="960742"/>
            <a:chExt cx="4483735" cy="1062355"/>
          </a:xfrm>
        </p:grpSpPr>
        <p:sp>
          <p:nvSpPr>
            <p:cNvPr id="4" name="object 4"/>
            <p:cNvSpPr/>
            <p:nvPr/>
          </p:nvSpPr>
          <p:spPr>
            <a:xfrm>
              <a:off x="87743" y="96074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133754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2133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0863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04976"/>
              <a:ext cx="50749" cy="9163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78026"/>
              <a:ext cx="4432935" cy="794385"/>
            </a:xfrm>
            <a:custGeom>
              <a:avLst/>
              <a:gdLst/>
              <a:ahLst/>
              <a:cxnLst/>
              <a:rect l="l" t="t" r="r" b="b"/>
              <a:pathLst>
                <a:path w="4432935" h="794385">
                  <a:moveTo>
                    <a:pt x="4432566" y="0"/>
                  </a:moveTo>
                  <a:lnTo>
                    <a:pt x="0" y="0"/>
                  </a:lnTo>
                  <a:lnTo>
                    <a:pt x="0" y="743305"/>
                  </a:lnTo>
                  <a:lnTo>
                    <a:pt x="4008" y="763030"/>
                  </a:lnTo>
                  <a:lnTo>
                    <a:pt x="14922" y="779183"/>
                  </a:lnTo>
                  <a:lnTo>
                    <a:pt x="31075" y="790097"/>
                  </a:lnTo>
                  <a:lnTo>
                    <a:pt x="50800" y="794105"/>
                  </a:lnTo>
                  <a:lnTo>
                    <a:pt x="4381766" y="794105"/>
                  </a:lnTo>
                  <a:lnTo>
                    <a:pt x="4401491" y="790097"/>
                  </a:lnTo>
                  <a:lnTo>
                    <a:pt x="4417644" y="779183"/>
                  </a:lnTo>
                  <a:lnTo>
                    <a:pt x="4428558" y="763030"/>
                  </a:lnTo>
                  <a:lnTo>
                    <a:pt x="4432566" y="74330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043063"/>
              <a:ext cx="0" cy="897890"/>
            </a:xfrm>
            <a:custGeom>
              <a:avLst/>
              <a:gdLst/>
              <a:ahLst/>
              <a:cxnLst/>
              <a:rect l="l" t="t" r="r" b="b"/>
              <a:pathLst>
                <a:path h="897889">
                  <a:moveTo>
                    <a:pt x="0" y="897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030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0176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049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227772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37805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47837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857870"/>
              <a:ext cx="64757" cy="6475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7743" y="2124062"/>
            <a:ext cx="4483735" cy="457834"/>
            <a:chOff x="87743" y="2124062"/>
            <a:chExt cx="4483735" cy="457834"/>
          </a:xfrm>
        </p:grpSpPr>
        <p:sp>
          <p:nvSpPr>
            <p:cNvPr id="19" name="object 19"/>
            <p:cNvSpPr/>
            <p:nvPr/>
          </p:nvSpPr>
          <p:spPr>
            <a:xfrm>
              <a:off x="87743" y="212406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297074"/>
              <a:ext cx="4432566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479738"/>
              <a:ext cx="101599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467038"/>
              <a:ext cx="4381715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168296"/>
              <a:ext cx="50749" cy="3114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2341359"/>
              <a:ext cx="4432935" cy="189230"/>
            </a:xfrm>
            <a:custGeom>
              <a:avLst/>
              <a:gdLst/>
              <a:ahLst/>
              <a:cxnLst/>
              <a:rect l="l" t="t" r="r" b="b"/>
              <a:pathLst>
                <a:path w="4432935" h="189230">
                  <a:moveTo>
                    <a:pt x="4432566" y="0"/>
                  </a:moveTo>
                  <a:lnTo>
                    <a:pt x="0" y="0"/>
                  </a:lnTo>
                  <a:lnTo>
                    <a:pt x="0" y="138379"/>
                  </a:lnTo>
                  <a:lnTo>
                    <a:pt x="4008" y="158103"/>
                  </a:lnTo>
                  <a:lnTo>
                    <a:pt x="14922" y="174256"/>
                  </a:lnTo>
                  <a:lnTo>
                    <a:pt x="31075" y="185170"/>
                  </a:lnTo>
                  <a:lnTo>
                    <a:pt x="50800" y="189179"/>
                  </a:lnTo>
                  <a:lnTo>
                    <a:pt x="4381766" y="189179"/>
                  </a:lnTo>
                  <a:lnTo>
                    <a:pt x="4401491" y="185170"/>
                  </a:lnTo>
                  <a:lnTo>
                    <a:pt x="4417644" y="174256"/>
                  </a:lnTo>
                  <a:lnTo>
                    <a:pt x="4428558" y="158103"/>
                  </a:lnTo>
                  <a:lnTo>
                    <a:pt x="4432566" y="13837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0638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4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1936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1809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09" y="21682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25844" y="886095"/>
            <a:ext cx="3340735" cy="16103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Words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often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have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more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than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one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333B2"/>
                </a:solidFill>
                <a:latin typeface="Cambria"/>
                <a:cs typeface="Cambria"/>
              </a:rPr>
              <a:t>POS: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950" i="1" spc="25" dirty="0">
                <a:solidFill>
                  <a:srgbClr val="3333B2"/>
                </a:solidFill>
                <a:latin typeface="Trebuchet MS"/>
                <a:cs typeface="Trebuchet MS"/>
              </a:rPr>
              <a:t>back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back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door: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back/JJ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75" dirty="0">
                <a:latin typeface="Trebuchet MS"/>
                <a:cs typeface="Trebuchet MS"/>
              </a:rPr>
              <a:t>On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my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back: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back/NN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Win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dirty="0">
                <a:latin typeface="Trebuchet MS"/>
                <a:cs typeface="Trebuchet MS"/>
              </a:rPr>
              <a:t>voters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back: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back/RB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30" dirty="0">
                <a:latin typeface="Trebuchet MS"/>
                <a:cs typeface="Trebuchet MS"/>
              </a:rPr>
              <a:t>Promised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back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bill: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back/VB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55" dirty="0">
                <a:solidFill>
                  <a:srgbClr val="FF0000"/>
                </a:solidFill>
                <a:latin typeface="Cambria"/>
                <a:cs typeface="Cambria"/>
              </a:rPr>
              <a:t>POS</a:t>
            </a:r>
            <a:r>
              <a:rPr sz="1100" i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tagging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FF0000"/>
                </a:solidFill>
                <a:latin typeface="Cambria"/>
                <a:cs typeface="Cambria"/>
              </a:rPr>
              <a:t>problem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50" spc="-20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determine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particular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instance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39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Ambiguous</a:t>
            </a:r>
            <a:r>
              <a:rPr spc="45" dirty="0"/>
              <a:t> </a:t>
            </a:r>
            <a:r>
              <a:rPr spc="-35" dirty="0"/>
              <a:t>word</a:t>
            </a:r>
            <a:r>
              <a:rPr spc="45" dirty="0"/>
              <a:t> </a:t>
            </a:r>
            <a:r>
              <a:rPr spc="-20" dirty="0"/>
              <a:t>types</a:t>
            </a:r>
            <a:r>
              <a:rPr spc="40" dirty="0"/>
              <a:t> </a:t>
            </a:r>
            <a:r>
              <a:rPr spc="-10" dirty="0"/>
              <a:t>in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5" dirty="0"/>
              <a:t> </a:t>
            </a:r>
            <a:r>
              <a:rPr spc="-25" dirty="0"/>
              <a:t>Brown</a:t>
            </a:r>
            <a:r>
              <a:rPr spc="45" dirty="0"/>
              <a:t> </a:t>
            </a:r>
            <a:r>
              <a:rPr spc="25" dirty="0"/>
              <a:t>Corpus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468020"/>
            <a:ext cx="4483735" cy="877569"/>
            <a:chOff x="87743" y="468020"/>
            <a:chExt cx="4483735" cy="877569"/>
          </a:xfrm>
        </p:grpSpPr>
        <p:sp>
          <p:nvSpPr>
            <p:cNvPr id="4" name="object 4"/>
            <p:cNvSpPr/>
            <p:nvPr/>
          </p:nvSpPr>
          <p:spPr>
            <a:xfrm>
              <a:off x="87743" y="4680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41032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24376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23106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512254"/>
              <a:ext cx="50749" cy="7315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685304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550341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69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537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5249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5122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73503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945070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55103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393373"/>
            <a:ext cx="2378710" cy="8667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Ambiguity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Brown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corpus</a:t>
            </a:r>
            <a:endParaRPr sz="1100">
              <a:latin typeface="Cambria"/>
              <a:cs typeface="Cambria"/>
            </a:endParaRPr>
          </a:p>
          <a:p>
            <a:pPr marL="289560" marR="5080">
              <a:lnSpc>
                <a:spcPts val="1650"/>
              </a:lnSpc>
              <a:spcBef>
                <a:spcPts val="30"/>
              </a:spcBef>
            </a:pPr>
            <a:r>
              <a:rPr sz="950" spc="130" dirty="0">
                <a:latin typeface="Trebuchet MS"/>
                <a:cs typeface="Trebuchet MS"/>
              </a:rPr>
              <a:t>40%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10" dirty="0">
                <a:latin typeface="Trebuchet MS"/>
                <a:cs typeface="Trebuchet MS"/>
              </a:rPr>
              <a:t>tokens are </a:t>
            </a:r>
            <a:r>
              <a:rPr sz="950" spc="30" dirty="0">
                <a:latin typeface="Trebuchet MS"/>
                <a:cs typeface="Trebuchet MS"/>
              </a:rPr>
              <a:t>ambiguous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12%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10" dirty="0">
                <a:latin typeface="Trebuchet MS"/>
                <a:cs typeface="Trebuchet MS"/>
              </a:rPr>
              <a:t>types are </a:t>
            </a:r>
            <a:r>
              <a:rPr sz="950" spc="30" dirty="0">
                <a:latin typeface="Trebuchet MS"/>
                <a:cs typeface="Trebuchet MS"/>
              </a:rPr>
              <a:t>ambiguous 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Breakdown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ambiguous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types: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4801" y="1495437"/>
            <a:ext cx="2727959" cy="162052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0" name="object 2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33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How</a:t>
            </a:r>
            <a:r>
              <a:rPr spc="40" dirty="0"/>
              <a:t> </a:t>
            </a:r>
            <a:r>
              <a:rPr spc="-20" dirty="0"/>
              <a:t>bad</a:t>
            </a:r>
            <a:r>
              <a:rPr spc="40" dirty="0"/>
              <a:t> </a:t>
            </a:r>
            <a:r>
              <a:rPr spc="20" dirty="0"/>
              <a:t>is</a:t>
            </a:r>
            <a:r>
              <a:rPr spc="45" dirty="0"/>
              <a:t> </a:t>
            </a:r>
            <a:r>
              <a:rPr spc="-40" dirty="0"/>
              <a:t>the</a:t>
            </a:r>
            <a:r>
              <a:rPr spc="40" dirty="0"/>
              <a:t> </a:t>
            </a:r>
            <a:r>
              <a:rPr spc="-25" dirty="0"/>
              <a:t>ambiguity</a:t>
            </a:r>
            <a:r>
              <a:rPr spc="45" dirty="0"/>
              <a:t> </a:t>
            </a:r>
            <a:r>
              <a:rPr spc="-5" dirty="0"/>
              <a:t>problem?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144867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52317"/>
            <a:ext cx="4079240" cy="13061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55" dirty="0">
                <a:latin typeface="Trebuchet MS"/>
                <a:cs typeface="Trebuchet MS"/>
              </a:rPr>
              <a:t>One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usually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others.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</a:pPr>
            <a:r>
              <a:rPr sz="950" spc="15" dirty="0">
                <a:latin typeface="Trebuchet MS"/>
                <a:cs typeface="Trebuchet MS"/>
              </a:rPr>
              <a:t>In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25" dirty="0">
                <a:latin typeface="Trebuchet MS"/>
                <a:cs typeface="Trebuchet MS"/>
              </a:rPr>
              <a:t>Brown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corpus,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race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noun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30" dirty="0">
                <a:latin typeface="Trebuchet MS"/>
                <a:cs typeface="Trebuchet MS"/>
              </a:rPr>
              <a:t>98%</a:t>
            </a:r>
            <a:r>
              <a:rPr sz="950" spc="-25" dirty="0">
                <a:latin typeface="Trebuchet MS"/>
                <a:cs typeface="Trebuchet MS"/>
              </a:rPr>
              <a:t> of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time,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verb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75" dirty="0">
                <a:latin typeface="Trebuchet MS"/>
                <a:cs typeface="Trebuchet MS"/>
              </a:rPr>
              <a:t>2%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time</a:t>
            </a:r>
            <a:endParaRPr sz="950">
              <a:latin typeface="Trebuchet MS"/>
              <a:cs typeface="Trebuchet MS"/>
            </a:endParaRPr>
          </a:p>
          <a:p>
            <a:pPr marL="12700" marR="22860">
              <a:lnSpc>
                <a:spcPct val="118900"/>
              </a:lnSpc>
              <a:spcBef>
                <a:spcPts val="3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tagger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English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simply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chooses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achieve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good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performance</a:t>
            </a:r>
            <a:endParaRPr sz="950">
              <a:latin typeface="Trebuchet MS"/>
              <a:cs typeface="Trebuchet MS"/>
            </a:endParaRPr>
          </a:p>
          <a:p>
            <a:pPr marL="12700" marR="240029">
              <a:lnSpc>
                <a:spcPct val="118900"/>
              </a:lnSpc>
              <a:spcBef>
                <a:spcPts val="300"/>
              </a:spcBef>
            </a:pPr>
            <a:r>
              <a:rPr sz="950" spc="40" dirty="0">
                <a:latin typeface="Trebuchet MS"/>
                <a:cs typeface="Trebuchet MS"/>
              </a:rPr>
              <a:t>Any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new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approach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should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compared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against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unigram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baseline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(assigning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token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tag)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699044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81149"/>
            <a:ext cx="64757" cy="647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8" name="object 8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10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Deciding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15" dirty="0"/>
              <a:t>correct</a:t>
            </a:r>
            <a:r>
              <a:rPr spc="30" dirty="0"/>
              <a:t> </a:t>
            </a:r>
            <a:r>
              <a:rPr spc="100" dirty="0"/>
              <a:t>POS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94320"/>
            <a:ext cx="4483735" cy="1036955"/>
            <a:chOff x="87743" y="1194320"/>
            <a:chExt cx="4483735" cy="1036955"/>
          </a:xfrm>
        </p:grpSpPr>
        <p:sp>
          <p:nvSpPr>
            <p:cNvPr id="4" name="object 4"/>
            <p:cNvSpPr/>
            <p:nvPr/>
          </p:nvSpPr>
          <p:spPr>
            <a:xfrm>
              <a:off x="87743" y="1194320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6734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29370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16670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38567"/>
              <a:ext cx="50749" cy="8908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11617"/>
              <a:ext cx="4432935" cy="768985"/>
            </a:xfrm>
            <a:custGeom>
              <a:avLst/>
              <a:gdLst/>
              <a:ahLst/>
              <a:cxnLst/>
              <a:rect l="l" t="t" r="r" b="b"/>
              <a:pathLst>
                <a:path w="4432935" h="768985">
                  <a:moveTo>
                    <a:pt x="4432566" y="0"/>
                  </a:moveTo>
                  <a:lnTo>
                    <a:pt x="0" y="0"/>
                  </a:lnTo>
                  <a:lnTo>
                    <a:pt x="0" y="717753"/>
                  </a:lnTo>
                  <a:lnTo>
                    <a:pt x="4008" y="737477"/>
                  </a:lnTo>
                  <a:lnTo>
                    <a:pt x="14922" y="753630"/>
                  </a:lnTo>
                  <a:lnTo>
                    <a:pt x="31075" y="764544"/>
                  </a:lnTo>
                  <a:lnTo>
                    <a:pt x="50800" y="768553"/>
                  </a:lnTo>
                  <a:lnTo>
                    <a:pt x="4381766" y="768553"/>
                  </a:lnTo>
                  <a:lnTo>
                    <a:pt x="4401491" y="764544"/>
                  </a:lnTo>
                  <a:lnTo>
                    <a:pt x="4417644" y="753630"/>
                  </a:lnTo>
                  <a:lnTo>
                    <a:pt x="4428558" y="737477"/>
                  </a:lnTo>
                  <a:lnTo>
                    <a:pt x="4432566" y="71775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76654"/>
              <a:ext cx="0" cy="871855"/>
            </a:xfrm>
            <a:custGeom>
              <a:avLst/>
              <a:gdLst/>
              <a:ahLst/>
              <a:cxnLst/>
              <a:rect l="l" t="t" r="r" b="b"/>
              <a:pathLst>
                <a:path h="871855">
                  <a:moveTo>
                    <a:pt x="0" y="8717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63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512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38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135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671383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2053488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1119700"/>
            <a:ext cx="4249420" cy="10388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difficult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even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people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Mrs./NNP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Shaefer/NNP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never/RB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got/VBD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around/_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to/TO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joining/VBG.</a:t>
            </a:r>
            <a:endParaRPr sz="950">
              <a:latin typeface="Trebuchet MS"/>
              <a:cs typeface="Trebuchet MS"/>
            </a:endParaRPr>
          </a:p>
          <a:p>
            <a:pPr marL="289560" marR="438784">
              <a:lnSpc>
                <a:spcPct val="118900"/>
              </a:lnSpc>
              <a:spcBef>
                <a:spcPts val="295"/>
              </a:spcBef>
            </a:pPr>
            <a:r>
              <a:rPr sz="950" spc="-15" dirty="0">
                <a:latin typeface="Trebuchet MS"/>
                <a:cs typeface="Trebuchet MS"/>
              </a:rPr>
              <a:t>All/DT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we/PRP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gotta/VBN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do/VB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is/VBZ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go/VB</a:t>
            </a:r>
            <a:r>
              <a:rPr sz="950" spc="-10" dirty="0">
                <a:latin typeface="Trebuchet MS"/>
                <a:cs typeface="Trebuchet MS"/>
              </a:rPr>
              <a:t> around/_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the/DT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corner/NN.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Chateau/NNP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Petrus/NNP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costs/VBZ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around/_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2500/CD.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11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906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Deciding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15" dirty="0"/>
              <a:t>correct</a:t>
            </a:r>
            <a:r>
              <a:rPr spc="30" dirty="0"/>
              <a:t> </a:t>
            </a:r>
            <a:r>
              <a:rPr spc="100" dirty="0"/>
              <a:t>POS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199286"/>
            <a:ext cx="4483735" cy="1024255"/>
            <a:chOff x="87743" y="1199286"/>
            <a:chExt cx="4483735" cy="1024255"/>
          </a:xfrm>
        </p:grpSpPr>
        <p:sp>
          <p:nvSpPr>
            <p:cNvPr id="4" name="object 4"/>
            <p:cNvSpPr/>
            <p:nvPr/>
          </p:nvSpPr>
          <p:spPr>
            <a:xfrm>
              <a:off x="87743" y="119928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372298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121928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109228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243520"/>
              <a:ext cx="50749" cy="8784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416583"/>
              <a:ext cx="4432935" cy="756285"/>
            </a:xfrm>
            <a:custGeom>
              <a:avLst/>
              <a:gdLst/>
              <a:ahLst/>
              <a:cxnLst/>
              <a:rect l="l" t="t" r="r" b="b"/>
              <a:pathLst>
                <a:path w="4432935" h="756285">
                  <a:moveTo>
                    <a:pt x="4432566" y="0"/>
                  </a:moveTo>
                  <a:lnTo>
                    <a:pt x="0" y="0"/>
                  </a:lnTo>
                  <a:lnTo>
                    <a:pt x="0" y="705345"/>
                  </a:lnTo>
                  <a:lnTo>
                    <a:pt x="4008" y="725069"/>
                  </a:lnTo>
                  <a:lnTo>
                    <a:pt x="14922" y="741222"/>
                  </a:lnTo>
                  <a:lnTo>
                    <a:pt x="31075" y="752136"/>
                  </a:lnTo>
                  <a:lnTo>
                    <a:pt x="50800" y="756145"/>
                  </a:lnTo>
                  <a:lnTo>
                    <a:pt x="4381766" y="756145"/>
                  </a:lnTo>
                  <a:lnTo>
                    <a:pt x="4401491" y="752136"/>
                  </a:lnTo>
                  <a:lnTo>
                    <a:pt x="4417644" y="741222"/>
                  </a:lnTo>
                  <a:lnTo>
                    <a:pt x="4428558" y="725069"/>
                  </a:lnTo>
                  <a:lnTo>
                    <a:pt x="4432566" y="7053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281620"/>
              <a:ext cx="0" cy="859790"/>
            </a:xfrm>
            <a:custGeom>
              <a:avLst/>
              <a:gdLst/>
              <a:ahLst/>
              <a:cxnLst/>
              <a:rect l="l" t="t" r="r" b="b"/>
              <a:pathLst>
                <a:path h="859789">
                  <a:moveTo>
                    <a:pt x="0" y="85935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2689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2562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2435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466316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676349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058454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1124639"/>
            <a:ext cx="4352925" cy="10388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Can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be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difficult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even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for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people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25" dirty="0">
                <a:latin typeface="Trebuchet MS"/>
                <a:cs typeface="Trebuchet MS"/>
              </a:rPr>
              <a:t>Mrs./NNP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Shaefer/NNP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never/RB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got/VBD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around/RP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to/TO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joining/VBG.</a:t>
            </a:r>
            <a:endParaRPr sz="950">
              <a:latin typeface="Trebuchet MS"/>
              <a:cs typeface="Trebuchet MS"/>
            </a:endParaRPr>
          </a:p>
          <a:p>
            <a:pPr marL="289560" marR="487045">
              <a:lnSpc>
                <a:spcPct val="118900"/>
              </a:lnSpc>
              <a:spcBef>
                <a:spcPts val="295"/>
              </a:spcBef>
            </a:pPr>
            <a:r>
              <a:rPr sz="950" spc="-15" dirty="0">
                <a:latin typeface="Trebuchet MS"/>
                <a:cs typeface="Trebuchet MS"/>
              </a:rPr>
              <a:t>All/DT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we/PRP</a:t>
            </a:r>
            <a:r>
              <a:rPr sz="950" dirty="0">
                <a:latin typeface="Trebuchet MS"/>
                <a:cs typeface="Trebuchet MS"/>
              </a:rPr>
              <a:t> gotta/VBN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do/VB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is/VBZ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go/VB</a:t>
            </a:r>
            <a:r>
              <a:rPr sz="950" spc="-5" dirty="0">
                <a:latin typeface="Trebuchet MS"/>
                <a:cs typeface="Trebuchet MS"/>
              </a:rPr>
              <a:t> around/IN</a:t>
            </a:r>
            <a:r>
              <a:rPr sz="95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the/DT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corner/NN.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25" dirty="0">
                <a:latin typeface="Trebuchet MS"/>
                <a:cs typeface="Trebuchet MS"/>
              </a:rPr>
              <a:t>Chateau/NNP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Petrus/NNP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costs/VBZ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around/RB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2500/CD.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12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19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Relevant</a:t>
            </a:r>
            <a:r>
              <a:rPr spc="40" dirty="0"/>
              <a:t> </a:t>
            </a:r>
            <a:r>
              <a:rPr spc="-20" dirty="0"/>
              <a:t>knowledge</a:t>
            </a:r>
            <a:r>
              <a:rPr spc="40" dirty="0"/>
              <a:t> </a:t>
            </a:r>
            <a:r>
              <a:rPr spc="-5" dirty="0"/>
              <a:t>for</a:t>
            </a:r>
            <a:r>
              <a:rPr spc="40" dirty="0"/>
              <a:t> </a:t>
            </a:r>
            <a:r>
              <a:rPr spc="100" dirty="0"/>
              <a:t>POS</a:t>
            </a:r>
            <a:r>
              <a:rPr spc="40" dirty="0"/>
              <a:t> </a:t>
            </a:r>
            <a:r>
              <a:rPr spc="-30" dirty="0"/>
              <a:t>tagging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0991"/>
            <a:ext cx="4483735" cy="877569"/>
            <a:chOff x="87743" y="870991"/>
            <a:chExt cx="4483735" cy="877569"/>
          </a:xfrm>
        </p:grpSpPr>
        <p:sp>
          <p:nvSpPr>
            <p:cNvPr id="4" name="object 4"/>
            <p:cNvSpPr/>
            <p:nvPr/>
          </p:nvSpPr>
          <p:spPr>
            <a:xfrm>
              <a:off x="87743" y="87099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400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4674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3404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5225"/>
              <a:ext cx="50749" cy="731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88288"/>
              <a:ext cx="4432935" cy="609600"/>
            </a:xfrm>
            <a:custGeom>
              <a:avLst/>
              <a:gdLst/>
              <a:ahLst/>
              <a:cxnLst/>
              <a:rect l="l" t="t" r="r" b="b"/>
              <a:pathLst>
                <a:path w="4432935" h="609600">
                  <a:moveTo>
                    <a:pt x="4432566" y="0"/>
                  </a:moveTo>
                  <a:lnTo>
                    <a:pt x="0" y="0"/>
                  </a:lnTo>
                  <a:lnTo>
                    <a:pt x="0" y="558457"/>
                  </a:lnTo>
                  <a:lnTo>
                    <a:pt x="4008" y="578181"/>
                  </a:lnTo>
                  <a:lnTo>
                    <a:pt x="14922" y="594334"/>
                  </a:lnTo>
                  <a:lnTo>
                    <a:pt x="31075" y="605248"/>
                  </a:lnTo>
                  <a:lnTo>
                    <a:pt x="50800" y="609257"/>
                  </a:lnTo>
                  <a:lnTo>
                    <a:pt x="4381766" y="609257"/>
                  </a:lnTo>
                  <a:lnTo>
                    <a:pt x="4401491" y="605248"/>
                  </a:lnTo>
                  <a:lnTo>
                    <a:pt x="4417644" y="594334"/>
                  </a:lnTo>
                  <a:lnTo>
                    <a:pt x="4428558" y="578181"/>
                  </a:lnTo>
                  <a:lnTo>
                    <a:pt x="4432566" y="55845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3325"/>
              <a:ext cx="0" cy="712470"/>
            </a:xfrm>
            <a:custGeom>
              <a:avLst/>
              <a:gdLst/>
              <a:ahLst/>
              <a:cxnLst/>
              <a:rect l="l" t="t" r="r" b="b"/>
              <a:pathLst>
                <a:path h="712469">
                  <a:moveTo>
                    <a:pt x="0" y="71246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06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79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522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3802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34805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558086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849463"/>
            <a:ext cx="4483735" cy="866775"/>
            <a:chOff x="87743" y="1849463"/>
            <a:chExt cx="4483735" cy="866775"/>
          </a:xfrm>
        </p:grpSpPr>
        <p:sp>
          <p:nvSpPr>
            <p:cNvPr id="18" name="object 18"/>
            <p:cNvSpPr/>
            <p:nvPr/>
          </p:nvSpPr>
          <p:spPr>
            <a:xfrm>
              <a:off x="87743" y="1849463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2013127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614371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01671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0311" y="1893709"/>
              <a:ext cx="50749" cy="7206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057412"/>
              <a:ext cx="4432935" cy="608330"/>
            </a:xfrm>
            <a:custGeom>
              <a:avLst/>
              <a:gdLst/>
              <a:ahLst/>
              <a:cxnLst/>
              <a:rect l="l" t="t" r="r" b="b"/>
              <a:pathLst>
                <a:path w="4432935" h="608330">
                  <a:moveTo>
                    <a:pt x="4432566" y="0"/>
                  </a:moveTo>
                  <a:lnTo>
                    <a:pt x="0" y="0"/>
                  </a:lnTo>
                  <a:lnTo>
                    <a:pt x="0" y="556958"/>
                  </a:lnTo>
                  <a:lnTo>
                    <a:pt x="4008" y="576683"/>
                  </a:lnTo>
                  <a:lnTo>
                    <a:pt x="14922" y="592836"/>
                  </a:lnTo>
                  <a:lnTo>
                    <a:pt x="31075" y="603750"/>
                  </a:lnTo>
                  <a:lnTo>
                    <a:pt x="50800" y="607758"/>
                  </a:lnTo>
                  <a:lnTo>
                    <a:pt x="4381766" y="607758"/>
                  </a:lnTo>
                  <a:lnTo>
                    <a:pt x="4401491" y="603750"/>
                  </a:lnTo>
                  <a:lnTo>
                    <a:pt x="4417644" y="592836"/>
                  </a:lnTo>
                  <a:lnTo>
                    <a:pt x="4428558" y="576683"/>
                  </a:lnTo>
                  <a:lnTo>
                    <a:pt x="4432566" y="55695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31797"/>
              <a:ext cx="0" cy="701675"/>
            </a:xfrm>
            <a:custGeom>
              <a:avLst/>
              <a:gdLst/>
              <a:ahLst/>
              <a:cxnLst/>
              <a:rect l="l" t="t" r="r" b="b"/>
              <a:pathLst>
                <a:path h="701675">
                  <a:moveTo>
                    <a:pt x="0" y="7016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190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063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89369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107146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317178"/>
              <a:ext cx="64757" cy="6475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527211"/>
              <a:ext cx="64757" cy="6475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844" y="796344"/>
            <a:ext cx="3583940" cy="18357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itself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70" dirty="0">
                <a:latin typeface="Trebuchet MS"/>
                <a:cs typeface="Trebuchet MS"/>
              </a:rPr>
              <a:t>Some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nouns,</a:t>
            </a:r>
            <a:r>
              <a:rPr sz="950" spc="-20" dirty="0">
                <a:latin typeface="Trebuchet MS"/>
                <a:cs typeface="Trebuchet MS"/>
              </a:rPr>
              <a:t> e.g.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arrow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70" dirty="0">
                <a:latin typeface="Trebuchet MS"/>
                <a:cs typeface="Trebuchet MS"/>
              </a:rPr>
              <a:t>Some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ambiguous,</a:t>
            </a:r>
            <a:r>
              <a:rPr sz="950" spc="-20" dirty="0">
                <a:latin typeface="Trebuchet MS"/>
                <a:cs typeface="Trebuchet MS"/>
              </a:rPr>
              <a:t> e.g.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like,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flies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help,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70" dirty="0">
                <a:latin typeface="Trebuchet MS"/>
                <a:cs typeface="Trebuchet MS"/>
              </a:rPr>
              <a:t>if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another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3333B2"/>
                </a:solidFill>
                <a:latin typeface="Cambria"/>
                <a:cs typeface="Cambria"/>
              </a:rPr>
              <a:t>Local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context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50"/>
              </a:spcBef>
            </a:pPr>
            <a:r>
              <a:rPr sz="950" spc="-15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determiners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rarely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follow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other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-15" dirty="0">
                <a:latin typeface="Trebuchet MS"/>
                <a:cs typeface="Trebuchet MS"/>
              </a:rPr>
              <a:t>Two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base</a:t>
            </a:r>
            <a:r>
              <a:rPr sz="950" spc="-20" dirty="0">
                <a:latin typeface="Trebuchet MS"/>
                <a:cs typeface="Trebuchet MS"/>
              </a:rPr>
              <a:t> form </a:t>
            </a:r>
            <a:r>
              <a:rPr sz="950" spc="20" dirty="0">
                <a:latin typeface="Trebuchet MS"/>
                <a:cs typeface="Trebuchet MS"/>
              </a:rPr>
              <a:t>verbs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rarely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follow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other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dirty="0">
                <a:latin typeface="Trebuchet MS"/>
                <a:cs typeface="Trebuchet MS"/>
              </a:rPr>
              <a:t>Determiner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almost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always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followed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by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adjective</a:t>
            </a:r>
            <a:r>
              <a:rPr sz="950" spc="-5" dirty="0">
                <a:latin typeface="Trebuchet MS"/>
                <a:cs typeface="Trebuchet MS"/>
              </a:rPr>
              <a:t> or </a:t>
            </a:r>
            <a:r>
              <a:rPr sz="950" spc="25" dirty="0">
                <a:latin typeface="Trebuchet MS"/>
                <a:cs typeface="Trebuchet MS"/>
              </a:rPr>
              <a:t>noun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3" name="object 33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260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0" dirty="0"/>
              <a:t>POS</a:t>
            </a:r>
            <a:r>
              <a:rPr spc="25" dirty="0"/>
              <a:t> </a:t>
            </a:r>
            <a:r>
              <a:rPr spc="-10" dirty="0"/>
              <a:t>tagging:</a:t>
            </a:r>
            <a:r>
              <a:rPr spc="110" dirty="0"/>
              <a:t> </a:t>
            </a:r>
            <a:r>
              <a:rPr spc="-60" dirty="0"/>
              <a:t>Two</a:t>
            </a:r>
            <a:r>
              <a:rPr spc="25" dirty="0"/>
              <a:t> </a:t>
            </a:r>
            <a:r>
              <a:rPr spc="-15" dirty="0"/>
              <a:t>approaches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907453"/>
            <a:ext cx="4483735" cy="667385"/>
            <a:chOff x="87743" y="907453"/>
            <a:chExt cx="4483735" cy="667385"/>
          </a:xfrm>
        </p:grpSpPr>
        <p:sp>
          <p:nvSpPr>
            <p:cNvPr id="4" name="object 4"/>
            <p:cNvSpPr/>
            <p:nvPr/>
          </p:nvSpPr>
          <p:spPr>
            <a:xfrm>
              <a:off x="87743" y="90745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80465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7316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6046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51687"/>
              <a:ext cx="50749" cy="521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124737"/>
              <a:ext cx="4432935" cy="399415"/>
            </a:xfrm>
            <a:custGeom>
              <a:avLst/>
              <a:gdLst/>
              <a:ahLst/>
              <a:cxnLst/>
              <a:rect l="l" t="t" r="r" b="b"/>
              <a:pathLst>
                <a:path w="4432935" h="399415">
                  <a:moveTo>
                    <a:pt x="4432566" y="0"/>
                  </a:moveTo>
                  <a:lnTo>
                    <a:pt x="0" y="0"/>
                  </a:lnTo>
                  <a:lnTo>
                    <a:pt x="0" y="348424"/>
                  </a:lnTo>
                  <a:lnTo>
                    <a:pt x="4008" y="368149"/>
                  </a:lnTo>
                  <a:lnTo>
                    <a:pt x="14922" y="384302"/>
                  </a:lnTo>
                  <a:lnTo>
                    <a:pt x="31075" y="395216"/>
                  </a:lnTo>
                  <a:lnTo>
                    <a:pt x="50800" y="399224"/>
                  </a:lnTo>
                  <a:lnTo>
                    <a:pt x="4381766" y="399224"/>
                  </a:lnTo>
                  <a:lnTo>
                    <a:pt x="4401491" y="395216"/>
                  </a:lnTo>
                  <a:lnTo>
                    <a:pt x="4417644" y="384302"/>
                  </a:lnTo>
                  <a:lnTo>
                    <a:pt x="4428558" y="368149"/>
                  </a:lnTo>
                  <a:lnTo>
                    <a:pt x="4432566" y="34842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89774"/>
              <a:ext cx="0" cy="502920"/>
            </a:xfrm>
            <a:custGeom>
              <a:avLst/>
              <a:gdLst/>
              <a:ahLst/>
              <a:cxnLst/>
              <a:rect l="l" t="t" r="r" b="b"/>
              <a:pathLst>
                <a:path h="502919">
                  <a:moveTo>
                    <a:pt x="0" y="5024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77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643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516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74483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84515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675892"/>
            <a:ext cx="4483735" cy="985519"/>
            <a:chOff x="87743" y="1675892"/>
            <a:chExt cx="4483735" cy="985519"/>
          </a:xfrm>
        </p:grpSpPr>
        <p:sp>
          <p:nvSpPr>
            <p:cNvPr id="17" name="object 17"/>
            <p:cNvSpPr/>
            <p:nvPr/>
          </p:nvSpPr>
          <p:spPr>
            <a:xfrm>
              <a:off x="87743" y="1675892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848904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559672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46972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1720126"/>
              <a:ext cx="50749" cy="8395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1893176"/>
              <a:ext cx="4432935" cy="717550"/>
            </a:xfrm>
            <a:custGeom>
              <a:avLst/>
              <a:gdLst/>
              <a:ahLst/>
              <a:cxnLst/>
              <a:rect l="l" t="t" r="r" b="b"/>
              <a:pathLst>
                <a:path w="4432935" h="717550">
                  <a:moveTo>
                    <a:pt x="4432566" y="0"/>
                  </a:moveTo>
                  <a:lnTo>
                    <a:pt x="0" y="0"/>
                  </a:lnTo>
                  <a:lnTo>
                    <a:pt x="0" y="666495"/>
                  </a:lnTo>
                  <a:lnTo>
                    <a:pt x="4008" y="686220"/>
                  </a:lnTo>
                  <a:lnTo>
                    <a:pt x="14922" y="702373"/>
                  </a:lnTo>
                  <a:lnTo>
                    <a:pt x="31075" y="713287"/>
                  </a:lnTo>
                  <a:lnTo>
                    <a:pt x="50800" y="717295"/>
                  </a:lnTo>
                  <a:lnTo>
                    <a:pt x="4381766" y="717295"/>
                  </a:lnTo>
                  <a:lnTo>
                    <a:pt x="4401491" y="713287"/>
                  </a:lnTo>
                  <a:lnTo>
                    <a:pt x="4417644" y="702373"/>
                  </a:lnTo>
                  <a:lnTo>
                    <a:pt x="4428558" y="686220"/>
                  </a:lnTo>
                  <a:lnTo>
                    <a:pt x="4432566" y="66649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758213"/>
              <a:ext cx="0" cy="821055"/>
            </a:xfrm>
            <a:custGeom>
              <a:avLst/>
              <a:gdLst/>
              <a:ahLst/>
              <a:cxnLst/>
              <a:rect l="l" t="t" r="r" b="b"/>
              <a:pathLst>
                <a:path h="821055">
                  <a:moveTo>
                    <a:pt x="0" y="8205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7455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732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720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942922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597" y="2325027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832806"/>
            <a:ext cx="4227195" cy="17722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Rule-based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Approach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25"/>
              </a:spcBef>
            </a:pPr>
            <a:r>
              <a:rPr sz="950" spc="55" dirty="0">
                <a:latin typeface="Trebuchet MS"/>
                <a:cs typeface="Trebuchet MS"/>
              </a:rPr>
              <a:t>Assign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in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input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potential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endParaRPr sz="950" dirty="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09"/>
              </a:spcBef>
            </a:pPr>
            <a:r>
              <a:rPr sz="950" spc="30" dirty="0">
                <a:latin typeface="Trebuchet MS"/>
                <a:cs typeface="Trebuchet MS"/>
              </a:rPr>
              <a:t>Then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winnow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down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-30" dirty="0">
                <a:latin typeface="Trebuchet MS"/>
                <a:cs typeface="Trebuchet MS"/>
              </a:rPr>
              <a:t>list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single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hand-written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Statistical</a:t>
            </a:r>
            <a:r>
              <a:rPr sz="1100" i="1" spc="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tagging</a:t>
            </a:r>
            <a:endParaRPr sz="1100" dirty="0">
              <a:latin typeface="Cambria"/>
              <a:cs typeface="Cambria"/>
            </a:endParaRPr>
          </a:p>
          <a:p>
            <a:pPr marL="289560" marR="5080">
              <a:lnSpc>
                <a:spcPct val="118900"/>
              </a:lnSpc>
              <a:spcBef>
                <a:spcPts val="210"/>
              </a:spcBef>
            </a:pPr>
            <a:r>
              <a:rPr sz="950" spc="15" dirty="0">
                <a:latin typeface="Trebuchet MS"/>
                <a:cs typeface="Trebuchet MS"/>
              </a:rPr>
              <a:t>Get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training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corpus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tagged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5" dirty="0">
                <a:latin typeface="Trebuchet MS"/>
                <a:cs typeface="Trebuchet MS"/>
              </a:rPr>
              <a:t>text,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learn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transformation </a:t>
            </a:r>
            <a:r>
              <a:rPr sz="950" spc="10" dirty="0">
                <a:latin typeface="Trebuchet MS"/>
                <a:cs typeface="Trebuchet MS"/>
              </a:rPr>
              <a:t>rules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from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5" dirty="0">
                <a:latin typeface="Trebuchet MS"/>
                <a:cs typeface="Trebuchet MS"/>
              </a:rPr>
              <a:t> frequent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(TBL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tagger)</a:t>
            </a:r>
            <a:endParaRPr sz="950" dirty="0">
              <a:latin typeface="Trebuchet MS"/>
              <a:cs typeface="Trebuchet MS"/>
            </a:endParaRPr>
          </a:p>
          <a:p>
            <a:pPr marL="289560" marR="13970">
              <a:lnSpc>
                <a:spcPct val="102600"/>
              </a:lnSpc>
              <a:spcBef>
                <a:spcPts val="330"/>
              </a:spcBef>
            </a:pPr>
            <a:r>
              <a:rPr sz="950" spc="-10" dirty="0">
                <a:latin typeface="Trebuchet MS"/>
                <a:cs typeface="Trebuchet MS"/>
              </a:rPr>
              <a:t>Probabilistic: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Find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most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likely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114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sequence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W</a:t>
            </a:r>
            <a:endParaRPr sz="1100" dirty="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403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Good-Turing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numbers:</a:t>
            </a:r>
            <a:r>
              <a:rPr sz="1400" i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903" y="1324208"/>
            <a:ext cx="1790064" cy="7086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5"/>
              </a:spcBef>
            </a:pPr>
            <a:r>
              <a:rPr sz="950" spc="45" dirty="0">
                <a:latin typeface="Trebuchet MS"/>
                <a:cs typeface="Trebuchet MS"/>
              </a:rPr>
              <a:t>22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105" dirty="0">
                <a:latin typeface="Trebuchet MS"/>
                <a:cs typeface="Trebuchet MS"/>
              </a:rPr>
              <a:t>AP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Neswire</a:t>
            </a:r>
            <a:endParaRPr sz="950">
              <a:latin typeface="Trebuchet MS"/>
              <a:cs typeface="Trebuchet MS"/>
            </a:endParaRPr>
          </a:p>
          <a:p>
            <a:pPr marL="447040">
              <a:lnSpc>
                <a:spcPct val="100000"/>
              </a:lnSpc>
              <a:spcBef>
                <a:spcPts val="735"/>
              </a:spcBef>
            </a:pPr>
            <a:r>
              <a:rPr sz="1650" i="1" spc="7" baseline="-37878" dirty="0">
                <a:latin typeface="Cambria"/>
                <a:cs typeface="Cambria"/>
              </a:rPr>
              <a:t>c</a:t>
            </a:r>
            <a:r>
              <a:rPr sz="1200" spc="-359" baseline="-20833" dirty="0">
                <a:latin typeface="Lucida Sans Unicode"/>
                <a:cs typeface="Lucida Sans Unicode"/>
              </a:rPr>
              <a:t>∗</a:t>
            </a:r>
            <a:r>
              <a:rPr sz="1200" spc="52" baseline="-20833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650" spc="15" baseline="-37878" dirty="0">
                <a:latin typeface="Lucida Sans Unicode"/>
                <a:cs typeface="Lucida Sans Unicode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spc="-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200" baseline="-10416">
              <a:latin typeface="Cambria"/>
              <a:cs typeface="Cambria"/>
            </a:endParaRPr>
          </a:p>
          <a:p>
            <a:pPr marL="367665" algn="ctr">
              <a:lnSpc>
                <a:spcPct val="100000"/>
              </a:lnSpc>
              <a:spcBef>
                <a:spcPts val="165"/>
              </a:spcBef>
            </a:pP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c</a:t>
            </a:r>
            <a:endParaRPr sz="1200" baseline="-10416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154" y="895870"/>
            <a:ext cx="1318259" cy="168783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889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0" dirty="0"/>
              <a:t>TBL</a:t>
            </a:r>
            <a:r>
              <a:rPr spc="-20" dirty="0"/>
              <a:t> </a:t>
            </a:r>
            <a:r>
              <a:rPr spc="-45" dirty="0"/>
              <a:t>Tagger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52156"/>
            <a:ext cx="4483735" cy="639445"/>
            <a:chOff x="87743" y="1052156"/>
            <a:chExt cx="4483735" cy="639445"/>
          </a:xfrm>
        </p:grpSpPr>
        <p:sp>
          <p:nvSpPr>
            <p:cNvPr id="4" name="object 4"/>
            <p:cNvSpPr/>
            <p:nvPr/>
          </p:nvSpPr>
          <p:spPr>
            <a:xfrm>
              <a:off x="87743" y="1052156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2518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589824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577124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096391"/>
              <a:ext cx="50749" cy="4934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269454"/>
              <a:ext cx="4432935" cy="371475"/>
            </a:xfrm>
            <a:custGeom>
              <a:avLst/>
              <a:gdLst/>
              <a:ahLst/>
              <a:cxnLst/>
              <a:rect l="l" t="t" r="r" b="b"/>
              <a:pathLst>
                <a:path w="4432935" h="371475">
                  <a:moveTo>
                    <a:pt x="4432566" y="0"/>
                  </a:moveTo>
                  <a:lnTo>
                    <a:pt x="0" y="0"/>
                  </a:lnTo>
                  <a:lnTo>
                    <a:pt x="0" y="320370"/>
                  </a:lnTo>
                  <a:lnTo>
                    <a:pt x="4008" y="340094"/>
                  </a:lnTo>
                  <a:lnTo>
                    <a:pt x="14922" y="356247"/>
                  </a:lnTo>
                  <a:lnTo>
                    <a:pt x="31075" y="367161"/>
                  </a:lnTo>
                  <a:lnTo>
                    <a:pt x="50800" y="371170"/>
                  </a:lnTo>
                  <a:lnTo>
                    <a:pt x="4381766" y="371170"/>
                  </a:lnTo>
                  <a:lnTo>
                    <a:pt x="4401491" y="367161"/>
                  </a:lnTo>
                  <a:lnTo>
                    <a:pt x="4417644" y="356247"/>
                  </a:lnTo>
                  <a:lnTo>
                    <a:pt x="4428558" y="340094"/>
                  </a:lnTo>
                  <a:lnTo>
                    <a:pt x="4432566" y="3203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34491"/>
              <a:ext cx="0" cy="474980"/>
            </a:xfrm>
            <a:custGeom>
              <a:avLst/>
              <a:gdLst/>
              <a:ahLst/>
              <a:cxnLst/>
              <a:rect l="l" t="t" r="r" b="b"/>
              <a:pathLst>
                <a:path h="474980">
                  <a:moveTo>
                    <a:pt x="0" y="4743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217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090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0963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16317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26349"/>
              <a:ext cx="64757" cy="6475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743" y="1792541"/>
            <a:ext cx="4483735" cy="652145"/>
            <a:chOff x="87743" y="1792541"/>
            <a:chExt cx="4483735" cy="652145"/>
          </a:xfrm>
        </p:grpSpPr>
        <p:sp>
          <p:nvSpPr>
            <p:cNvPr id="17" name="object 17"/>
            <p:cNvSpPr/>
            <p:nvPr/>
          </p:nvSpPr>
          <p:spPr>
            <a:xfrm>
              <a:off x="87743" y="179254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1965566"/>
              <a:ext cx="4432566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342616"/>
              <a:ext cx="101599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29916"/>
              <a:ext cx="4381715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836788"/>
              <a:ext cx="50749" cy="5058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7743" y="2009851"/>
              <a:ext cx="4432935" cy="384175"/>
            </a:xfrm>
            <a:custGeom>
              <a:avLst/>
              <a:gdLst/>
              <a:ahLst/>
              <a:cxnLst/>
              <a:rect l="l" t="t" r="r" b="b"/>
              <a:pathLst>
                <a:path w="4432935" h="384175">
                  <a:moveTo>
                    <a:pt x="4432566" y="0"/>
                  </a:moveTo>
                  <a:lnTo>
                    <a:pt x="0" y="0"/>
                  </a:lnTo>
                  <a:lnTo>
                    <a:pt x="0" y="332765"/>
                  </a:lnTo>
                  <a:lnTo>
                    <a:pt x="4008" y="352490"/>
                  </a:lnTo>
                  <a:lnTo>
                    <a:pt x="14922" y="368642"/>
                  </a:lnTo>
                  <a:lnTo>
                    <a:pt x="31075" y="379556"/>
                  </a:lnTo>
                  <a:lnTo>
                    <a:pt x="50800" y="383565"/>
                  </a:lnTo>
                  <a:lnTo>
                    <a:pt x="4381766" y="383565"/>
                  </a:lnTo>
                  <a:lnTo>
                    <a:pt x="4401491" y="379556"/>
                  </a:lnTo>
                  <a:lnTo>
                    <a:pt x="4417644" y="368642"/>
                  </a:lnTo>
                  <a:lnTo>
                    <a:pt x="4428558" y="352490"/>
                  </a:lnTo>
                  <a:lnTo>
                    <a:pt x="4432566" y="3327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874875"/>
              <a:ext cx="0" cy="487045"/>
            </a:xfrm>
            <a:custGeom>
              <a:avLst/>
              <a:gdLst/>
              <a:ahLst/>
              <a:cxnLst/>
              <a:rect l="l" t="t" r="r" b="b"/>
              <a:pathLst>
                <a:path h="487044">
                  <a:moveTo>
                    <a:pt x="0" y="4867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8621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8494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83677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056701"/>
              <a:ext cx="64757" cy="647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266734"/>
              <a:ext cx="64757" cy="6475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844" y="980699"/>
            <a:ext cx="2962910" cy="13938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Label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set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0" dirty="0">
                <a:solidFill>
                  <a:srgbClr val="3333B2"/>
                </a:solidFill>
                <a:latin typeface="Cambria"/>
                <a:cs typeface="Cambria"/>
              </a:rPr>
              <a:t>with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most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frequent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tags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0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was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rusted.</a:t>
            </a:r>
            <a:endParaRPr sz="950">
              <a:latin typeface="Trebuchet MS"/>
              <a:cs typeface="Trebuchet MS"/>
            </a:endParaRPr>
          </a:p>
          <a:p>
            <a:pPr marL="289560">
              <a:lnSpc>
                <a:spcPct val="100000"/>
              </a:lnSpc>
              <a:spcBef>
                <a:spcPts val="515"/>
              </a:spcBef>
            </a:pPr>
            <a:r>
              <a:rPr sz="950" spc="5" dirty="0">
                <a:latin typeface="Trebuchet MS"/>
                <a:cs typeface="Trebuchet MS"/>
              </a:rPr>
              <a:t>The/DT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can/MD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was/VBD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rusted/VBD.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Add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transformation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rules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reduce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training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mistakes</a:t>
            </a:r>
            <a:endParaRPr sz="1100">
              <a:latin typeface="Cambria"/>
              <a:cs typeface="Cambria"/>
            </a:endParaRPr>
          </a:p>
          <a:p>
            <a:pPr marL="289560" marR="1623695">
              <a:lnSpc>
                <a:spcPts val="1650"/>
              </a:lnSpc>
              <a:spcBef>
                <a:spcPts val="20"/>
              </a:spcBef>
            </a:pPr>
            <a:r>
              <a:rPr sz="950" spc="135" dirty="0">
                <a:latin typeface="Trebuchet MS"/>
                <a:cs typeface="Trebuchet MS"/>
              </a:rPr>
              <a:t>MD </a:t>
            </a:r>
            <a:r>
              <a:rPr sz="1100" spc="35" dirty="0">
                <a:latin typeface="Lucida Sans Unicode"/>
                <a:cs typeface="Lucida Sans Unicode"/>
              </a:rPr>
              <a:t>→</a:t>
            </a:r>
            <a:r>
              <a:rPr sz="950" spc="35" dirty="0">
                <a:latin typeface="Trebuchet MS"/>
                <a:cs typeface="Trebuchet MS"/>
              </a:rPr>
              <a:t>NN: </a:t>
            </a:r>
            <a:r>
              <a:rPr sz="950" spc="70" dirty="0">
                <a:latin typeface="Trebuchet MS"/>
                <a:cs typeface="Trebuchet MS"/>
              </a:rPr>
              <a:t>DT_ </a:t>
            </a:r>
            <a:r>
              <a:rPr sz="950" spc="75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VBD</a:t>
            </a:r>
            <a:r>
              <a:rPr sz="1100" spc="70" dirty="0">
                <a:latin typeface="Lucida Sans Unicode"/>
                <a:cs typeface="Lucida Sans Unicode"/>
              </a:rPr>
              <a:t>→</a:t>
            </a:r>
            <a:r>
              <a:rPr sz="950" spc="70" dirty="0">
                <a:latin typeface="Trebuchet MS"/>
                <a:cs typeface="Trebuchet MS"/>
              </a:rPr>
              <a:t>VBN:</a:t>
            </a:r>
            <a:r>
              <a:rPr sz="950" spc="-65" dirty="0">
                <a:latin typeface="Trebuchet MS"/>
                <a:cs typeface="Trebuchet MS"/>
              </a:rPr>
              <a:t> </a:t>
            </a:r>
            <a:r>
              <a:rPr sz="950" spc="95" dirty="0">
                <a:latin typeface="Trebuchet MS"/>
                <a:cs typeface="Trebuchet MS"/>
              </a:rPr>
              <a:t>VBD_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1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40436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spc="55" dirty="0"/>
              <a:t> </a:t>
            </a:r>
            <a:r>
              <a:rPr spc="-20" dirty="0"/>
              <a:t>Tagging:</a:t>
            </a:r>
            <a:r>
              <a:rPr spc="145" dirty="0"/>
              <a:t> </a:t>
            </a:r>
            <a:r>
              <a:rPr spc="-60" dirty="0"/>
              <a:t>Two</a:t>
            </a:r>
            <a:r>
              <a:rPr spc="60" dirty="0"/>
              <a:t> </a:t>
            </a:r>
            <a:r>
              <a:rPr spc="-30" dirty="0"/>
              <a:t>different</a:t>
            </a:r>
            <a:r>
              <a:rPr spc="55" dirty="0"/>
              <a:t> </a:t>
            </a:r>
            <a:r>
              <a:rPr spc="-5" dirty="0"/>
              <a:t>families</a:t>
            </a:r>
            <a:r>
              <a:rPr spc="60" dirty="0"/>
              <a:t> </a:t>
            </a:r>
            <a:r>
              <a:rPr spc="-5" dirty="0"/>
              <a:t>of</a:t>
            </a:r>
            <a:r>
              <a:rPr spc="60" dirty="0"/>
              <a:t> </a:t>
            </a:r>
            <a:r>
              <a:rPr spc="-1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617004"/>
            <a:ext cx="4483735" cy="467359"/>
            <a:chOff x="87743" y="617004"/>
            <a:chExt cx="4483735" cy="467359"/>
          </a:xfrm>
        </p:grpSpPr>
        <p:sp>
          <p:nvSpPr>
            <p:cNvPr id="4" name="object 4"/>
            <p:cNvSpPr/>
            <p:nvPr/>
          </p:nvSpPr>
          <p:spPr>
            <a:xfrm>
              <a:off x="87743" y="617004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29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80669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982433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969733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661251"/>
              <a:ext cx="50749" cy="3211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824954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80"/>
                  </a:lnTo>
                  <a:lnTo>
                    <a:pt x="4008" y="177204"/>
                  </a:lnTo>
                  <a:lnTo>
                    <a:pt x="14922" y="193357"/>
                  </a:lnTo>
                  <a:lnTo>
                    <a:pt x="31075" y="204271"/>
                  </a:lnTo>
                  <a:lnTo>
                    <a:pt x="50800" y="208280"/>
                  </a:lnTo>
                  <a:lnTo>
                    <a:pt x="4381766" y="208280"/>
                  </a:lnTo>
                  <a:lnTo>
                    <a:pt x="4401491" y="204271"/>
                  </a:lnTo>
                  <a:lnTo>
                    <a:pt x="4417644" y="193357"/>
                  </a:lnTo>
                  <a:lnTo>
                    <a:pt x="4428558" y="177204"/>
                  </a:lnTo>
                  <a:lnTo>
                    <a:pt x="4432566" y="15748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699338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59">
                  <a:moveTo>
                    <a:pt x="0" y="3021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6866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6739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6612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185164"/>
            <a:ext cx="4483735" cy="1181735"/>
            <a:chOff x="87743" y="1185164"/>
            <a:chExt cx="4483735" cy="1181735"/>
          </a:xfrm>
        </p:grpSpPr>
        <p:sp>
          <p:nvSpPr>
            <p:cNvPr id="15" name="object 15"/>
            <p:cNvSpPr/>
            <p:nvPr/>
          </p:nvSpPr>
          <p:spPr>
            <a:xfrm>
              <a:off x="87743" y="118516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358176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64854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52154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229398"/>
              <a:ext cx="50749" cy="10354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402448"/>
              <a:ext cx="4432935" cy="913765"/>
            </a:xfrm>
            <a:custGeom>
              <a:avLst/>
              <a:gdLst/>
              <a:ahLst/>
              <a:cxnLst/>
              <a:rect l="l" t="t" r="r" b="b"/>
              <a:pathLst>
                <a:path w="4432935" h="913764">
                  <a:moveTo>
                    <a:pt x="4432566" y="0"/>
                  </a:moveTo>
                  <a:lnTo>
                    <a:pt x="0" y="0"/>
                  </a:lnTo>
                  <a:lnTo>
                    <a:pt x="0" y="862406"/>
                  </a:lnTo>
                  <a:lnTo>
                    <a:pt x="4008" y="882130"/>
                  </a:lnTo>
                  <a:lnTo>
                    <a:pt x="14922" y="898283"/>
                  </a:lnTo>
                  <a:lnTo>
                    <a:pt x="31075" y="909197"/>
                  </a:lnTo>
                  <a:lnTo>
                    <a:pt x="50800" y="913206"/>
                  </a:lnTo>
                  <a:lnTo>
                    <a:pt x="4381766" y="913206"/>
                  </a:lnTo>
                  <a:lnTo>
                    <a:pt x="4401491" y="909197"/>
                  </a:lnTo>
                  <a:lnTo>
                    <a:pt x="4417644" y="898283"/>
                  </a:lnTo>
                  <a:lnTo>
                    <a:pt x="4428558" y="882130"/>
                  </a:lnTo>
                  <a:lnTo>
                    <a:pt x="4432566" y="86240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267485"/>
              <a:ext cx="0" cy="1016635"/>
            </a:xfrm>
            <a:custGeom>
              <a:avLst/>
              <a:gdLst/>
              <a:ahLst/>
              <a:cxnLst/>
              <a:rect l="l" t="t" r="r" b="b"/>
              <a:pathLst>
                <a:path h="1016635">
                  <a:moveTo>
                    <a:pt x="0" y="10164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2547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2420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2293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451432"/>
              <a:ext cx="64757" cy="647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597" y="1661464"/>
              <a:ext cx="64757" cy="64757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87743" y="2467584"/>
            <a:ext cx="4483735" cy="629920"/>
            <a:chOff x="87743" y="2467584"/>
            <a:chExt cx="4483735" cy="629920"/>
          </a:xfrm>
        </p:grpSpPr>
        <p:sp>
          <p:nvSpPr>
            <p:cNvPr id="28" name="object 28"/>
            <p:cNvSpPr/>
            <p:nvPr/>
          </p:nvSpPr>
          <p:spPr>
            <a:xfrm>
              <a:off x="87743" y="246758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744" y="2640596"/>
              <a:ext cx="4432566" cy="5060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544" y="2995345"/>
              <a:ext cx="101599" cy="101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82645"/>
              <a:ext cx="4381715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20311" y="2511818"/>
              <a:ext cx="50749" cy="4835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743" y="2684881"/>
              <a:ext cx="4432935" cy="361315"/>
            </a:xfrm>
            <a:custGeom>
              <a:avLst/>
              <a:gdLst/>
              <a:ahLst/>
              <a:cxnLst/>
              <a:rect l="l" t="t" r="r" b="b"/>
              <a:pathLst>
                <a:path w="4432935" h="361314">
                  <a:moveTo>
                    <a:pt x="4432566" y="0"/>
                  </a:moveTo>
                  <a:lnTo>
                    <a:pt x="0" y="0"/>
                  </a:lnTo>
                  <a:lnTo>
                    <a:pt x="0" y="310464"/>
                  </a:lnTo>
                  <a:lnTo>
                    <a:pt x="4008" y="330188"/>
                  </a:lnTo>
                  <a:lnTo>
                    <a:pt x="14922" y="346341"/>
                  </a:lnTo>
                  <a:lnTo>
                    <a:pt x="31075" y="357255"/>
                  </a:lnTo>
                  <a:lnTo>
                    <a:pt x="50800" y="361264"/>
                  </a:lnTo>
                  <a:lnTo>
                    <a:pt x="4381766" y="361264"/>
                  </a:lnTo>
                  <a:lnTo>
                    <a:pt x="4401491" y="357255"/>
                  </a:lnTo>
                  <a:lnTo>
                    <a:pt x="4417644" y="346341"/>
                  </a:lnTo>
                  <a:lnTo>
                    <a:pt x="4428558" y="330188"/>
                  </a:lnTo>
                  <a:lnTo>
                    <a:pt x="4432566" y="31046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549918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19">
                  <a:moveTo>
                    <a:pt x="0" y="4644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25372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309" y="25245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309" y="251181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25844" y="558924"/>
            <a:ext cx="4145279" cy="24530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Problem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3333B2"/>
                </a:solidFill>
                <a:latin typeface="Cambria"/>
                <a:cs typeface="Cambria"/>
              </a:rPr>
              <a:t>at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hand</a:t>
            </a:r>
            <a:endParaRPr sz="11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{</a:t>
            </a:r>
            <a:r>
              <a:rPr sz="1100" spc="-20" dirty="0">
                <a:latin typeface="Trebuchet MS"/>
                <a:cs typeface="Trebuchet MS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d</a:t>
            </a:r>
            <a:r>
              <a:rPr sz="1100" spc="-2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" dirty="0">
                <a:latin typeface="Trebuchet MS"/>
                <a:cs typeface="Trebuchet MS"/>
              </a:rPr>
              <a:t>)</a:t>
            </a:r>
            <a:r>
              <a:rPr sz="1100" spc="5" dirty="0">
                <a:latin typeface="Lucida Sans Unicode"/>
                <a:cs typeface="Lucida Sans Unicode"/>
              </a:rPr>
              <a:t>}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paired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observations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</a:t>
            </a:r>
            <a:r>
              <a:rPr sz="1100" i="1" spc="65" dirty="0">
                <a:latin typeface="Cambria"/>
                <a:cs typeface="Cambria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classes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c</a:t>
            </a:r>
            <a:r>
              <a:rPr sz="950" spc="-35" dirty="0">
                <a:latin typeface="Trebuchet MS"/>
                <a:cs typeface="Trebuchet MS"/>
              </a:rPr>
              <a:t>.</a:t>
            </a:r>
            <a:endParaRPr sz="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Different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instances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007F00"/>
                </a:solidFill>
                <a:latin typeface="Cambria"/>
                <a:cs typeface="Cambria"/>
              </a:rPr>
              <a:t>of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007F00"/>
                </a:solidFill>
                <a:latin typeface="Cambria"/>
                <a:cs typeface="Cambria"/>
              </a:rPr>
              <a:t>d</a:t>
            </a:r>
            <a:r>
              <a:rPr sz="1100" i="1" spc="5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007F00"/>
                </a:solidFill>
                <a:latin typeface="Cambria"/>
                <a:cs typeface="Cambria"/>
              </a:rPr>
              <a:t>and</a:t>
            </a:r>
            <a:r>
              <a:rPr sz="1100" i="1" spc="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5" dirty="0">
                <a:solidFill>
                  <a:srgbClr val="007F00"/>
                </a:solidFill>
                <a:latin typeface="Cambria"/>
                <a:cs typeface="Cambria"/>
              </a:rPr>
              <a:t>c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415"/>
              </a:spcBef>
            </a:pPr>
            <a:r>
              <a:rPr sz="950" b="1" spc="20" dirty="0">
                <a:latin typeface="Trebuchet MS"/>
                <a:cs typeface="Trebuchet MS"/>
              </a:rPr>
              <a:t>Part-of-Speech</a:t>
            </a:r>
            <a:r>
              <a:rPr sz="950" b="1" spc="-15" dirty="0">
                <a:latin typeface="Trebuchet MS"/>
                <a:cs typeface="Trebuchet MS"/>
              </a:rPr>
              <a:t> </a:t>
            </a:r>
            <a:r>
              <a:rPr sz="950" b="1" spc="35" dirty="0">
                <a:latin typeface="Trebuchet MS"/>
                <a:cs typeface="Trebuchet MS"/>
              </a:rPr>
              <a:t>Tagging</a:t>
            </a:r>
            <a:r>
              <a:rPr sz="950" spc="35" dirty="0">
                <a:latin typeface="Trebuchet MS"/>
                <a:cs typeface="Trebuchet MS"/>
              </a:rPr>
              <a:t>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tags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hidden.</a:t>
            </a:r>
            <a:endParaRPr sz="950" dirty="0">
              <a:latin typeface="Trebuchet MS"/>
              <a:cs typeface="Trebuchet MS"/>
            </a:endParaRPr>
          </a:p>
          <a:p>
            <a:pPr marL="289560" marR="250825">
              <a:lnSpc>
                <a:spcPct val="118900"/>
              </a:lnSpc>
              <a:spcBef>
                <a:spcPts val="300"/>
              </a:spcBef>
            </a:pPr>
            <a:r>
              <a:rPr sz="950" b="1" spc="-25" dirty="0">
                <a:latin typeface="Trebuchet MS"/>
                <a:cs typeface="Trebuchet MS"/>
              </a:rPr>
              <a:t>Text</a:t>
            </a:r>
            <a:r>
              <a:rPr sz="950" b="1" spc="-20" dirty="0">
                <a:latin typeface="Trebuchet MS"/>
                <a:cs typeface="Trebuchet MS"/>
              </a:rPr>
              <a:t> </a:t>
            </a:r>
            <a:r>
              <a:rPr sz="950" b="1" spc="30" dirty="0">
                <a:latin typeface="Trebuchet MS"/>
                <a:cs typeface="Trebuchet MS"/>
              </a:rPr>
              <a:t>Classification</a:t>
            </a:r>
            <a:r>
              <a:rPr sz="950" spc="30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sentences/documents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20" dirty="0">
                <a:latin typeface="Trebuchet MS"/>
                <a:cs typeface="Trebuchet MS"/>
              </a:rPr>
              <a:t> 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category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hidden.</a:t>
            </a:r>
            <a:endParaRPr sz="950" dirty="0">
              <a:latin typeface="Trebuchet MS"/>
              <a:cs typeface="Trebuchet MS"/>
            </a:endParaRPr>
          </a:p>
          <a:p>
            <a:pPr marL="289560" marR="958850">
              <a:lnSpc>
                <a:spcPct val="118900"/>
              </a:lnSpc>
            </a:pPr>
            <a:r>
              <a:rPr sz="950" spc="25" dirty="0">
                <a:latin typeface="Trebuchet MS"/>
                <a:cs typeface="Trebuchet MS"/>
              </a:rPr>
              <a:t>Categories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positive/negative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sentiments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sports/politics/business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documents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80" dirty="0">
                <a:latin typeface="Trebuchet MS"/>
                <a:cs typeface="Trebuchet MS"/>
              </a:rPr>
              <a:t>...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6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Cambria"/>
                <a:cs typeface="Cambria"/>
              </a:rPr>
              <a:t>gives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Cambria"/>
                <a:cs typeface="Cambria"/>
              </a:rPr>
              <a:t>rise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1100" i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5" dirty="0">
                <a:solidFill>
                  <a:srgbClr val="FF0000"/>
                </a:solidFill>
                <a:latin typeface="Cambria"/>
                <a:cs typeface="Cambria"/>
              </a:rPr>
              <a:t>two</a:t>
            </a:r>
            <a:r>
              <a:rPr sz="1100" i="1" spc="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FF0000"/>
                </a:solidFill>
                <a:latin typeface="Cambria"/>
                <a:cs typeface="Cambria"/>
              </a:rPr>
              <a:t>families?</a:t>
            </a:r>
            <a:endParaRPr sz="1100" dirty="0">
              <a:latin typeface="Cambria"/>
              <a:cs typeface="Cambria"/>
            </a:endParaRPr>
          </a:p>
          <a:p>
            <a:pPr marL="12700" marR="100965">
              <a:lnSpc>
                <a:spcPct val="118900"/>
              </a:lnSpc>
              <a:spcBef>
                <a:spcPts val="204"/>
              </a:spcBef>
            </a:pPr>
            <a:r>
              <a:rPr sz="950" i="1" dirty="0">
                <a:latin typeface="Trebuchet MS"/>
                <a:cs typeface="Trebuchet MS"/>
              </a:rPr>
              <a:t>Whether</a:t>
            </a:r>
            <a:r>
              <a:rPr sz="950" i="1" spc="-20" dirty="0">
                <a:latin typeface="Trebuchet MS"/>
                <a:cs typeface="Trebuchet MS"/>
              </a:rPr>
              <a:t> they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generate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25" dirty="0">
                <a:latin typeface="Trebuchet MS"/>
                <a:cs typeface="Trebuchet MS"/>
              </a:rPr>
              <a:t>observed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5" dirty="0">
                <a:latin typeface="Trebuchet MS"/>
                <a:cs typeface="Trebuchet MS"/>
              </a:rPr>
              <a:t>data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from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hidden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stuff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or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hidden </a:t>
            </a:r>
            <a:r>
              <a:rPr sz="950" i="1" spc="-275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structure </a:t>
            </a:r>
            <a:r>
              <a:rPr sz="950" i="1" spc="10" dirty="0">
                <a:latin typeface="Trebuchet MS"/>
                <a:cs typeface="Trebuchet MS"/>
              </a:rPr>
              <a:t>given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35" dirty="0">
                <a:latin typeface="Trebuchet MS"/>
                <a:cs typeface="Trebuchet MS"/>
              </a:rPr>
              <a:t>data?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0" name="object 4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584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Generative</a:t>
            </a:r>
            <a:r>
              <a:rPr spc="50" dirty="0"/>
              <a:t> </a:t>
            </a:r>
            <a:r>
              <a:rPr spc="30" dirty="0"/>
              <a:t>vs.</a:t>
            </a:r>
            <a:r>
              <a:rPr spc="135" dirty="0"/>
              <a:t> </a:t>
            </a:r>
            <a:r>
              <a:rPr spc="5" dirty="0"/>
              <a:t>Conditional</a:t>
            </a:r>
            <a:r>
              <a:rPr spc="50" dirty="0"/>
              <a:t> </a:t>
            </a:r>
            <a:r>
              <a:rPr spc="20" dirty="0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709295"/>
            <a:ext cx="4483735" cy="797560"/>
            <a:chOff x="87743" y="709295"/>
            <a:chExt cx="4483735" cy="797560"/>
          </a:xfrm>
        </p:grpSpPr>
        <p:sp>
          <p:nvSpPr>
            <p:cNvPr id="4" name="object 4"/>
            <p:cNvSpPr/>
            <p:nvPr/>
          </p:nvSpPr>
          <p:spPr>
            <a:xfrm>
              <a:off x="87743" y="709295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78306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05115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392415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53541"/>
              <a:ext cx="50749" cy="6515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922578"/>
              <a:ext cx="4432935" cy="533400"/>
            </a:xfrm>
            <a:custGeom>
              <a:avLst/>
              <a:gdLst/>
              <a:ahLst/>
              <a:cxnLst/>
              <a:rect l="l" t="t" r="r" b="b"/>
              <a:pathLst>
                <a:path w="4432935" h="533400">
                  <a:moveTo>
                    <a:pt x="4432566" y="0"/>
                  </a:moveTo>
                  <a:lnTo>
                    <a:pt x="0" y="0"/>
                  </a:lnTo>
                  <a:lnTo>
                    <a:pt x="0" y="482536"/>
                  </a:lnTo>
                  <a:lnTo>
                    <a:pt x="4008" y="502261"/>
                  </a:lnTo>
                  <a:lnTo>
                    <a:pt x="14922" y="518414"/>
                  </a:lnTo>
                  <a:lnTo>
                    <a:pt x="31075" y="529328"/>
                  </a:lnTo>
                  <a:lnTo>
                    <a:pt x="50800" y="533336"/>
                  </a:lnTo>
                  <a:lnTo>
                    <a:pt x="4381766" y="533336"/>
                  </a:lnTo>
                  <a:lnTo>
                    <a:pt x="4401491" y="529328"/>
                  </a:lnTo>
                  <a:lnTo>
                    <a:pt x="4417644" y="518414"/>
                  </a:lnTo>
                  <a:lnTo>
                    <a:pt x="4428558" y="502261"/>
                  </a:lnTo>
                  <a:lnTo>
                    <a:pt x="4432566" y="48253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791629"/>
              <a:ext cx="0" cy="633095"/>
            </a:xfrm>
            <a:custGeom>
              <a:avLst/>
              <a:gdLst/>
              <a:ahLst/>
              <a:cxnLst/>
              <a:rect l="l" t="t" r="r" b="b"/>
              <a:pathLst>
                <a:path h="633094">
                  <a:moveTo>
                    <a:pt x="0" y="6325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789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662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535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7743" y="1607845"/>
            <a:ext cx="4483735" cy="795020"/>
            <a:chOff x="87743" y="1607845"/>
            <a:chExt cx="4483735" cy="795020"/>
          </a:xfrm>
        </p:grpSpPr>
        <p:sp>
          <p:nvSpPr>
            <p:cNvPr id="15" name="object 15"/>
            <p:cNvSpPr/>
            <p:nvPr/>
          </p:nvSpPr>
          <p:spPr>
            <a:xfrm>
              <a:off x="87743" y="1607845"/>
              <a:ext cx="4432935" cy="182245"/>
            </a:xfrm>
            <a:custGeom>
              <a:avLst/>
              <a:gdLst/>
              <a:ahLst/>
              <a:cxnLst/>
              <a:rect l="l" t="t" r="r" b="b"/>
              <a:pathLst>
                <a:path w="4432935" h="182244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1648"/>
                  </a:lnTo>
                  <a:lnTo>
                    <a:pt x="4432566" y="181648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1776844"/>
              <a:ext cx="4432566" cy="50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300795"/>
              <a:ext cx="101599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88095"/>
              <a:ext cx="4381715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0311" y="1652079"/>
              <a:ext cx="50749" cy="6487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743" y="1821129"/>
              <a:ext cx="4432935" cy="530860"/>
            </a:xfrm>
            <a:custGeom>
              <a:avLst/>
              <a:gdLst/>
              <a:ahLst/>
              <a:cxnLst/>
              <a:rect l="l" t="t" r="r" b="b"/>
              <a:pathLst>
                <a:path w="4432935" h="530860">
                  <a:moveTo>
                    <a:pt x="4432566" y="0"/>
                  </a:moveTo>
                  <a:lnTo>
                    <a:pt x="0" y="0"/>
                  </a:lnTo>
                  <a:lnTo>
                    <a:pt x="0" y="479666"/>
                  </a:lnTo>
                  <a:lnTo>
                    <a:pt x="4008" y="499390"/>
                  </a:lnTo>
                  <a:lnTo>
                    <a:pt x="14922" y="515543"/>
                  </a:lnTo>
                  <a:lnTo>
                    <a:pt x="31075" y="526457"/>
                  </a:lnTo>
                  <a:lnTo>
                    <a:pt x="50800" y="530466"/>
                  </a:lnTo>
                  <a:lnTo>
                    <a:pt x="4381766" y="530466"/>
                  </a:lnTo>
                  <a:lnTo>
                    <a:pt x="4401491" y="526457"/>
                  </a:lnTo>
                  <a:lnTo>
                    <a:pt x="4417644" y="515543"/>
                  </a:lnTo>
                  <a:lnTo>
                    <a:pt x="4428558" y="499390"/>
                  </a:lnTo>
                  <a:lnTo>
                    <a:pt x="4432566" y="47966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0309" y="1690179"/>
              <a:ext cx="0" cy="629920"/>
            </a:xfrm>
            <a:custGeom>
              <a:avLst/>
              <a:gdLst/>
              <a:ahLst/>
              <a:cxnLst/>
              <a:rect l="l" t="t" r="r" b="b"/>
              <a:pathLst>
                <a:path h="629919">
                  <a:moveTo>
                    <a:pt x="0" y="6296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0309" y="16774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20309" y="16647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65207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87743" y="2503513"/>
            <a:ext cx="4483735" cy="455295"/>
            <a:chOff x="87743" y="2503513"/>
            <a:chExt cx="4483735" cy="455295"/>
          </a:xfrm>
        </p:grpSpPr>
        <p:sp>
          <p:nvSpPr>
            <p:cNvPr id="26" name="object 26"/>
            <p:cNvSpPr/>
            <p:nvPr/>
          </p:nvSpPr>
          <p:spPr>
            <a:xfrm>
              <a:off x="87743" y="250351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56903"/>
              <a:ext cx="101599" cy="1016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844203"/>
              <a:ext cx="4381715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0311" y="2554084"/>
              <a:ext cx="50749" cy="3028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7743" y="2547937"/>
              <a:ext cx="4432935" cy="360045"/>
            </a:xfrm>
            <a:custGeom>
              <a:avLst/>
              <a:gdLst/>
              <a:ahLst/>
              <a:cxnLst/>
              <a:rect l="l" t="t" r="r" b="b"/>
              <a:pathLst>
                <a:path w="4432935" h="360044">
                  <a:moveTo>
                    <a:pt x="4432566" y="0"/>
                  </a:moveTo>
                  <a:lnTo>
                    <a:pt x="0" y="0"/>
                  </a:lnTo>
                  <a:lnTo>
                    <a:pt x="0" y="308965"/>
                  </a:lnTo>
                  <a:lnTo>
                    <a:pt x="4008" y="328690"/>
                  </a:lnTo>
                  <a:lnTo>
                    <a:pt x="14922" y="344843"/>
                  </a:lnTo>
                  <a:lnTo>
                    <a:pt x="31075" y="355757"/>
                  </a:lnTo>
                  <a:lnTo>
                    <a:pt x="50800" y="359765"/>
                  </a:lnTo>
                  <a:lnTo>
                    <a:pt x="4381766" y="359765"/>
                  </a:lnTo>
                  <a:lnTo>
                    <a:pt x="4401491" y="355757"/>
                  </a:lnTo>
                  <a:lnTo>
                    <a:pt x="4417644" y="344843"/>
                  </a:lnTo>
                  <a:lnTo>
                    <a:pt x="4428558" y="328690"/>
                  </a:lnTo>
                  <a:lnTo>
                    <a:pt x="4432566" y="3089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09" y="2592171"/>
              <a:ext cx="0" cy="283845"/>
            </a:xfrm>
            <a:custGeom>
              <a:avLst/>
              <a:gdLst/>
              <a:ahLst/>
              <a:cxnLst/>
              <a:rect l="l" t="t" r="r" b="b"/>
              <a:pathLst>
                <a:path h="283844">
                  <a:moveTo>
                    <a:pt x="0" y="2837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257947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25667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255407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5844" y="639134"/>
            <a:ext cx="4250055" cy="22358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Generative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(Joint)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Models</a:t>
            </a:r>
            <a:endParaRPr sz="1100" dirty="0">
              <a:latin typeface="Cambria"/>
              <a:cs typeface="Cambria"/>
            </a:endParaRPr>
          </a:p>
          <a:p>
            <a:pPr marL="12700" marR="80010">
              <a:lnSpc>
                <a:spcPct val="105700"/>
              </a:lnSpc>
              <a:spcBef>
                <a:spcPts val="325"/>
              </a:spcBef>
            </a:pPr>
            <a:r>
              <a:rPr sz="950" spc="15" dirty="0">
                <a:latin typeface="Trebuchet MS"/>
                <a:cs typeface="Trebuchet MS"/>
              </a:rPr>
              <a:t>Generate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observed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from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stuff,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0" dirty="0">
                <a:latin typeface="Trebuchet MS"/>
                <a:cs typeface="Trebuchet MS"/>
              </a:rPr>
              <a:t>i.e.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observations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class: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d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c</a:t>
            </a:r>
            <a:r>
              <a:rPr sz="1100" spc="10" dirty="0">
                <a:latin typeface="Trebuchet MS"/>
                <a:cs typeface="Trebuchet MS"/>
              </a:rPr>
              <a:t>)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 </a:t>
            </a:r>
            <a:r>
              <a:rPr sz="950" spc="5" dirty="0">
                <a:latin typeface="Trebuchet MS"/>
                <a:cs typeface="Trebuchet MS"/>
              </a:rPr>
              <a:t>terms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d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100" spc="-20" dirty="0">
                <a:latin typeface="Trebuchet MS"/>
                <a:cs typeface="Trebuchet MS"/>
              </a:rPr>
              <a:t>)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-20" dirty="0">
                <a:latin typeface="Trebuchet MS"/>
                <a:cs typeface="Trebuchet MS"/>
              </a:rPr>
              <a:t>e.g.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Naïve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Bayes’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classifiers,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Models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etc.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Discriminative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(Conditional)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Models</a:t>
            </a:r>
            <a:endParaRPr sz="1100" dirty="0">
              <a:latin typeface="Cambria"/>
              <a:cs typeface="Cambria"/>
            </a:endParaRPr>
          </a:p>
          <a:p>
            <a:pPr marL="12700" marR="55244">
              <a:lnSpc>
                <a:spcPct val="105700"/>
              </a:lnSpc>
              <a:spcBef>
                <a:spcPts val="305"/>
              </a:spcBef>
            </a:pPr>
            <a:r>
              <a:rPr sz="950" spc="-5" dirty="0">
                <a:latin typeface="Trebuchet MS"/>
                <a:cs typeface="Trebuchet MS"/>
              </a:rPr>
              <a:t>Take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given,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put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over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structure </a:t>
            </a:r>
            <a:r>
              <a:rPr sz="950" spc="1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data: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Trebuchet MS"/>
                <a:cs typeface="Trebuchet MS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c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d</a:t>
            </a:r>
            <a:r>
              <a:rPr sz="1100" spc="-20" dirty="0">
                <a:latin typeface="Trebuchet MS"/>
                <a:cs typeface="Trebuchet MS"/>
              </a:rPr>
              <a:t>)</a:t>
            </a: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-20" dirty="0">
                <a:latin typeface="Trebuchet MS"/>
                <a:cs typeface="Trebuchet MS"/>
              </a:rPr>
              <a:t>e.g.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Logistic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regression,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maximum</a:t>
            </a:r>
            <a:r>
              <a:rPr sz="950" spc="-10" dirty="0">
                <a:latin typeface="Trebuchet MS"/>
                <a:cs typeface="Trebuchet MS"/>
              </a:rPr>
              <a:t> entropy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models,</a:t>
            </a:r>
            <a:r>
              <a:rPr sz="950" spc="-10" dirty="0">
                <a:latin typeface="Trebuchet MS"/>
                <a:cs typeface="Trebuchet MS"/>
              </a:rPr>
              <a:t> conditional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random</a:t>
            </a:r>
            <a:r>
              <a:rPr sz="950" spc="-10" dirty="0">
                <a:latin typeface="Trebuchet MS"/>
                <a:cs typeface="Trebuchet MS"/>
              </a:rPr>
              <a:t> fields</a:t>
            </a:r>
            <a:endParaRPr sz="9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2700" marR="525780">
              <a:lnSpc>
                <a:spcPct val="118900"/>
              </a:lnSpc>
            </a:pPr>
            <a:r>
              <a:rPr sz="950" i="1" spc="80" dirty="0">
                <a:latin typeface="Trebuchet MS"/>
                <a:cs typeface="Trebuchet MS"/>
              </a:rPr>
              <a:t>SVMs,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perceptron,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etc.</a:t>
            </a:r>
            <a:r>
              <a:rPr sz="950" i="1" spc="6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 </a:t>
            </a:r>
            <a:r>
              <a:rPr sz="950" i="1" spc="-15" dirty="0">
                <a:latin typeface="Trebuchet MS"/>
                <a:cs typeface="Trebuchet MS"/>
              </a:rPr>
              <a:t>discriminative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classifiers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40" dirty="0">
                <a:latin typeface="Trebuchet MS"/>
                <a:cs typeface="Trebuchet MS"/>
              </a:rPr>
              <a:t>but</a:t>
            </a:r>
            <a:r>
              <a:rPr sz="950" i="1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not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directly </a:t>
            </a:r>
            <a:r>
              <a:rPr sz="950" i="1" spc="-270" dirty="0">
                <a:latin typeface="Trebuchet MS"/>
                <a:cs typeface="Trebuchet MS"/>
              </a:rPr>
              <a:t> </a:t>
            </a:r>
            <a:r>
              <a:rPr sz="950" i="1" spc="-20" dirty="0">
                <a:latin typeface="Trebuchet MS"/>
                <a:cs typeface="Trebuchet MS"/>
              </a:rPr>
              <a:t>probabilistic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7" name="object 3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9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796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Generative</a:t>
            </a:r>
            <a:r>
              <a:rPr spc="40" dirty="0"/>
              <a:t> </a:t>
            </a:r>
            <a:r>
              <a:rPr spc="30" dirty="0"/>
              <a:t>vs.</a:t>
            </a:r>
            <a:r>
              <a:rPr spc="130" dirty="0"/>
              <a:t> </a:t>
            </a:r>
            <a:r>
              <a:rPr dirty="0"/>
              <a:t>Discriminative</a:t>
            </a:r>
            <a:r>
              <a:rPr spc="45" dirty="0"/>
              <a:t> </a:t>
            </a:r>
            <a:r>
              <a:rPr spc="2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34" y="571982"/>
            <a:ext cx="3845560" cy="14071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7743" y="2282482"/>
            <a:ext cx="4483735" cy="1014730"/>
            <a:chOff x="87743" y="2282482"/>
            <a:chExt cx="4483735" cy="1014730"/>
          </a:xfrm>
        </p:grpSpPr>
        <p:sp>
          <p:nvSpPr>
            <p:cNvPr id="5" name="object 5"/>
            <p:cNvSpPr/>
            <p:nvPr/>
          </p:nvSpPr>
          <p:spPr>
            <a:xfrm>
              <a:off x="87743" y="2282482"/>
              <a:ext cx="4432935" cy="176530"/>
            </a:xfrm>
            <a:custGeom>
              <a:avLst/>
              <a:gdLst/>
              <a:ahLst/>
              <a:cxnLst/>
              <a:rect l="l" t="t" r="r" b="b"/>
              <a:pathLst>
                <a:path w="4432935" h="17653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6314"/>
                  </a:lnTo>
                  <a:lnTo>
                    <a:pt x="4432566" y="17631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2446147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3195193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3182493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2326716"/>
              <a:ext cx="50749" cy="8684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90419"/>
              <a:ext cx="4432935" cy="755650"/>
            </a:xfrm>
            <a:custGeom>
              <a:avLst/>
              <a:gdLst/>
              <a:ahLst/>
              <a:cxnLst/>
              <a:rect l="l" t="t" r="r" b="b"/>
              <a:pathLst>
                <a:path w="4432935" h="755650">
                  <a:moveTo>
                    <a:pt x="4432566" y="0"/>
                  </a:moveTo>
                  <a:lnTo>
                    <a:pt x="0" y="0"/>
                  </a:lnTo>
                  <a:lnTo>
                    <a:pt x="0" y="704773"/>
                  </a:lnTo>
                  <a:lnTo>
                    <a:pt x="4008" y="724498"/>
                  </a:lnTo>
                  <a:lnTo>
                    <a:pt x="14922" y="740651"/>
                  </a:lnTo>
                  <a:lnTo>
                    <a:pt x="31075" y="751565"/>
                  </a:lnTo>
                  <a:lnTo>
                    <a:pt x="50800" y="755573"/>
                  </a:lnTo>
                  <a:lnTo>
                    <a:pt x="4381766" y="755573"/>
                  </a:lnTo>
                  <a:lnTo>
                    <a:pt x="4401491" y="751565"/>
                  </a:lnTo>
                  <a:lnTo>
                    <a:pt x="4417644" y="740651"/>
                  </a:lnTo>
                  <a:lnTo>
                    <a:pt x="4428558" y="724498"/>
                  </a:lnTo>
                  <a:lnTo>
                    <a:pt x="4432566" y="70477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364803"/>
              <a:ext cx="0" cy="849630"/>
            </a:xfrm>
            <a:custGeom>
              <a:avLst/>
              <a:gdLst/>
              <a:ahLst/>
              <a:cxnLst/>
              <a:rect l="l" t="t" r="r" b="b"/>
              <a:pathLst>
                <a:path h="849630">
                  <a:moveTo>
                    <a:pt x="0" y="8494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3521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3394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232670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552357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934462"/>
              <a:ext cx="64757" cy="6475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844" y="2224415"/>
            <a:ext cx="4185920" cy="9874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i="1" spc="-5" dirty="0">
                <a:solidFill>
                  <a:srgbClr val="3333B2"/>
                </a:solidFill>
                <a:latin typeface="Cambria"/>
                <a:cs typeface="Cambria"/>
              </a:rPr>
              <a:t>Joint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vs.</a:t>
            </a:r>
            <a:r>
              <a:rPr sz="1100" i="1" spc="10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conditional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endParaRPr sz="1100" dirty="0">
              <a:latin typeface="Cambria"/>
              <a:cs typeface="Cambria"/>
            </a:endParaRPr>
          </a:p>
          <a:p>
            <a:pPr marL="289560" marR="28575">
              <a:lnSpc>
                <a:spcPct val="113999"/>
              </a:lnSpc>
              <a:spcBef>
                <a:spcPts val="11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i="1" spc="-55" dirty="0">
                <a:latin typeface="Trebuchet MS"/>
                <a:cs typeface="Trebuchet MS"/>
              </a:rPr>
              <a:t>joint</a:t>
            </a:r>
            <a:r>
              <a:rPr sz="950" i="1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gives</a:t>
            </a:r>
            <a:r>
              <a:rPr sz="950" spc="-10" dirty="0">
                <a:latin typeface="Trebuchet MS"/>
                <a:cs typeface="Trebuchet MS"/>
              </a:rPr>
              <a:t> probabilities </a:t>
            </a:r>
            <a:r>
              <a:rPr sz="1100" i="1" spc="-5" dirty="0">
                <a:latin typeface="Cambria"/>
                <a:cs typeface="Cambria"/>
              </a:rPr>
              <a:t>P</a:t>
            </a:r>
            <a:r>
              <a:rPr sz="1100" spc="-5" dirty="0">
                <a:latin typeface="Trebuchet MS"/>
                <a:cs typeface="Trebuchet MS"/>
              </a:rPr>
              <a:t>(</a:t>
            </a:r>
            <a:r>
              <a:rPr sz="1100" i="1" spc="-5" dirty="0">
                <a:latin typeface="Cambria"/>
                <a:cs typeface="Cambria"/>
              </a:rPr>
              <a:t>d</a:t>
            </a:r>
            <a:r>
              <a:rPr sz="1100" spc="-5" dirty="0">
                <a:latin typeface="Lucida Sans Unicode"/>
                <a:cs typeface="Lucida Sans Unicode"/>
              </a:rPr>
              <a:t>,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Cambria"/>
                <a:cs typeface="Cambria"/>
              </a:rPr>
              <a:t>c</a:t>
            </a:r>
            <a:r>
              <a:rPr sz="1100" spc="10" dirty="0">
                <a:latin typeface="Trebuchet MS"/>
                <a:cs typeface="Trebuchet MS"/>
              </a:rPr>
              <a:t>)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tries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maximize</a:t>
            </a:r>
            <a:r>
              <a:rPr sz="950" spc="-10" dirty="0">
                <a:latin typeface="Trebuchet MS"/>
                <a:cs typeface="Trebuchet MS"/>
              </a:rPr>
              <a:t> this </a:t>
            </a:r>
            <a:r>
              <a:rPr sz="950" spc="-45" dirty="0">
                <a:latin typeface="Trebuchet MS"/>
                <a:cs typeface="Trebuchet MS"/>
              </a:rPr>
              <a:t>joint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likelihood.</a:t>
            </a:r>
            <a:endParaRPr sz="950" dirty="0">
              <a:latin typeface="Trebuchet MS"/>
              <a:cs typeface="Trebuchet MS"/>
            </a:endParaRPr>
          </a:p>
          <a:p>
            <a:pPr marL="289560" marR="5080">
              <a:lnSpc>
                <a:spcPct val="113999"/>
              </a:lnSpc>
              <a:spcBef>
                <a:spcPts val="18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i="1" spc="-15" dirty="0">
                <a:latin typeface="Trebuchet MS"/>
                <a:cs typeface="Trebuchet MS"/>
              </a:rPr>
              <a:t>conditional</a:t>
            </a:r>
            <a:r>
              <a:rPr sz="950" i="1" spc="-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gives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 </a:t>
            </a:r>
            <a:r>
              <a:rPr sz="1100" i="1" spc="-25" dirty="0">
                <a:latin typeface="Cambria"/>
                <a:cs typeface="Cambria"/>
              </a:rPr>
              <a:t>P</a:t>
            </a:r>
            <a:r>
              <a:rPr sz="1100" spc="-25" dirty="0">
                <a:latin typeface="Trebuchet MS"/>
                <a:cs typeface="Trebuchet MS"/>
              </a:rPr>
              <a:t>(</a:t>
            </a:r>
            <a:r>
              <a:rPr sz="1100" i="1" spc="-25" dirty="0">
                <a:latin typeface="Cambria"/>
                <a:cs typeface="Cambria"/>
              </a:rPr>
              <a:t>c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Cambria"/>
                <a:cs typeface="Cambria"/>
              </a:rPr>
              <a:t>d</a:t>
            </a:r>
            <a:r>
              <a:rPr sz="1100" spc="-25" dirty="0">
                <a:latin typeface="Trebuchet MS"/>
                <a:cs typeface="Trebuchet MS"/>
              </a:rPr>
              <a:t>)</a:t>
            </a:r>
            <a:r>
              <a:rPr sz="950" spc="-25" dirty="0">
                <a:latin typeface="Trebuchet MS"/>
                <a:cs typeface="Trebuchet MS"/>
              </a:rPr>
              <a:t>,</a:t>
            </a:r>
            <a:r>
              <a:rPr sz="950" spc="-5" dirty="0">
                <a:latin typeface="Trebuchet MS"/>
                <a:cs typeface="Trebuchet MS"/>
              </a:rPr>
              <a:t> taking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data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given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modeling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conditional</a:t>
            </a:r>
            <a:r>
              <a:rPr sz="950" spc="-15" dirty="0">
                <a:latin typeface="Trebuchet MS"/>
                <a:cs typeface="Trebuchet MS"/>
              </a:rPr>
              <a:t> probability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class.</a:t>
            </a:r>
            <a:endParaRPr sz="950" dirty="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9" name="object 1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53310" y="3339672"/>
            <a:ext cx="90170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Introduction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to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90344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947851"/>
            <a:ext cx="4483735" cy="382270"/>
            <a:chOff x="87743" y="947851"/>
            <a:chExt cx="4483735" cy="382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28420"/>
              <a:ext cx="101599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15720"/>
              <a:ext cx="4381715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1" y="953998"/>
              <a:ext cx="50749" cy="274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947851"/>
              <a:ext cx="4432935" cy="331470"/>
            </a:xfrm>
            <a:custGeom>
              <a:avLst/>
              <a:gdLst/>
              <a:ahLst/>
              <a:cxnLst/>
              <a:rect l="l" t="t" r="r" b="b"/>
              <a:pathLst>
                <a:path w="4432935" h="331469">
                  <a:moveTo>
                    <a:pt x="4432566" y="0"/>
                  </a:moveTo>
                  <a:lnTo>
                    <a:pt x="0" y="0"/>
                  </a:lnTo>
                  <a:lnTo>
                    <a:pt x="0" y="280568"/>
                  </a:lnTo>
                  <a:lnTo>
                    <a:pt x="4008" y="300293"/>
                  </a:lnTo>
                  <a:lnTo>
                    <a:pt x="14922" y="316445"/>
                  </a:lnTo>
                  <a:lnTo>
                    <a:pt x="31075" y="327359"/>
                  </a:lnTo>
                  <a:lnTo>
                    <a:pt x="50800" y="331368"/>
                  </a:lnTo>
                  <a:lnTo>
                    <a:pt x="4381766" y="331368"/>
                  </a:lnTo>
                  <a:lnTo>
                    <a:pt x="4401491" y="327359"/>
                  </a:lnTo>
                  <a:lnTo>
                    <a:pt x="4417644" y="316445"/>
                  </a:lnTo>
                  <a:lnTo>
                    <a:pt x="4428558" y="300293"/>
                  </a:lnTo>
                  <a:lnTo>
                    <a:pt x="4432566" y="28056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09" y="992098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h="255905">
                  <a:moveTo>
                    <a:pt x="0" y="2553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09" y="979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66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53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2746" y="952220"/>
            <a:ext cx="3022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5" dirty="0">
                <a:solidFill>
                  <a:srgbClr val="FFFFFF"/>
                </a:solidFill>
                <a:latin typeface="Cambria"/>
                <a:cs typeface="Cambria"/>
              </a:rPr>
              <a:t>Hidden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Models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0" dirty="0">
                <a:solidFill>
                  <a:srgbClr val="FFFFFF"/>
                </a:solidFill>
                <a:latin typeface="Cambria"/>
                <a:cs typeface="Cambria"/>
              </a:rPr>
              <a:t>POS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5" dirty="0">
                <a:solidFill>
                  <a:srgbClr val="FFFFFF"/>
                </a:solidFill>
                <a:latin typeface="Cambria"/>
                <a:cs typeface="Cambria"/>
              </a:rPr>
              <a:t>Tagging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3130" y="1484807"/>
            <a:ext cx="1042035" cy="801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Pawan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Goyal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700" spc="70" dirty="0">
                <a:latin typeface="Trebuchet MS"/>
                <a:cs typeface="Trebuchet MS"/>
              </a:rPr>
              <a:t>CSE,</a:t>
            </a:r>
            <a:r>
              <a:rPr sz="700" spc="-50" dirty="0">
                <a:latin typeface="Trebuchet MS"/>
                <a:cs typeface="Trebuchet MS"/>
              </a:rPr>
              <a:t> </a:t>
            </a:r>
            <a:r>
              <a:rPr sz="700" spc="45" dirty="0">
                <a:latin typeface="Trebuchet MS"/>
                <a:cs typeface="Trebuchet MS"/>
              </a:rPr>
              <a:t>IITKGP</a:t>
            </a:r>
            <a:endParaRPr sz="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950" spc="35" dirty="0">
                <a:latin typeface="Trebuchet MS"/>
                <a:cs typeface="Trebuchet MS"/>
              </a:rPr>
              <a:t>Week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3:</a:t>
            </a:r>
            <a:r>
              <a:rPr sz="950" spc="3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Lecture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5" name="object 15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01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Probabilistic</a:t>
            </a:r>
            <a:r>
              <a:rPr spc="-10" dirty="0"/>
              <a:t> </a:t>
            </a:r>
            <a:r>
              <a:rPr spc="-35" dirty="0"/>
              <a:t>Tagging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779729"/>
            <a:ext cx="64757" cy="64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989761"/>
            <a:ext cx="64757" cy="6475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1261973"/>
            <a:ext cx="4483735" cy="1710055"/>
            <a:chOff x="87743" y="1261973"/>
            <a:chExt cx="4483735" cy="1710055"/>
          </a:xfrm>
        </p:grpSpPr>
        <p:sp>
          <p:nvSpPr>
            <p:cNvPr id="6" name="object 6"/>
            <p:cNvSpPr/>
            <p:nvPr/>
          </p:nvSpPr>
          <p:spPr>
            <a:xfrm>
              <a:off x="87743" y="1261973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434985"/>
              <a:ext cx="4432566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544" y="2870415"/>
              <a:ext cx="101599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344" y="2857715"/>
              <a:ext cx="438171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0311" y="1306207"/>
              <a:ext cx="50749" cy="15642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479245"/>
              <a:ext cx="4432935" cy="1442085"/>
            </a:xfrm>
            <a:custGeom>
              <a:avLst/>
              <a:gdLst/>
              <a:ahLst/>
              <a:cxnLst/>
              <a:rect l="l" t="t" r="r" b="b"/>
              <a:pathLst>
                <a:path w="4432935" h="1442085">
                  <a:moveTo>
                    <a:pt x="4432566" y="0"/>
                  </a:moveTo>
                  <a:lnTo>
                    <a:pt x="0" y="0"/>
                  </a:lnTo>
                  <a:lnTo>
                    <a:pt x="0" y="1391170"/>
                  </a:lnTo>
                  <a:lnTo>
                    <a:pt x="4008" y="1410895"/>
                  </a:lnTo>
                  <a:lnTo>
                    <a:pt x="14922" y="1427048"/>
                  </a:lnTo>
                  <a:lnTo>
                    <a:pt x="31075" y="1437962"/>
                  </a:lnTo>
                  <a:lnTo>
                    <a:pt x="50800" y="1441970"/>
                  </a:lnTo>
                  <a:lnTo>
                    <a:pt x="4381766" y="1441970"/>
                  </a:lnTo>
                  <a:lnTo>
                    <a:pt x="4401491" y="1437962"/>
                  </a:lnTo>
                  <a:lnTo>
                    <a:pt x="4417644" y="1427048"/>
                  </a:lnTo>
                  <a:lnTo>
                    <a:pt x="4428558" y="1410895"/>
                  </a:lnTo>
                  <a:lnTo>
                    <a:pt x="4432566" y="139117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344282"/>
              <a:ext cx="0" cy="1545590"/>
            </a:xfrm>
            <a:custGeom>
              <a:avLst/>
              <a:gdLst/>
              <a:ahLst/>
              <a:cxnLst/>
              <a:rect l="l" t="t" r="r" b="b"/>
              <a:pathLst>
                <a:path h="1545589">
                  <a:moveTo>
                    <a:pt x="0" y="15451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331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1318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09" y="1306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434"/>
              </a:spcBef>
            </a:pPr>
            <a:r>
              <a:rPr sz="1100" i="1" spc="-80" dirty="0">
                <a:latin typeface="Cambria"/>
                <a:cs typeface="Cambria"/>
              </a:rPr>
              <a:t>W</a:t>
            </a:r>
            <a:r>
              <a:rPr sz="1100" i="1" spc="75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i="1" baseline="-10416" dirty="0">
                <a:latin typeface="Cambria"/>
                <a:cs typeface="Cambria"/>
              </a:rPr>
              <a:t> </a:t>
            </a:r>
            <a:r>
              <a:rPr sz="1200" i="1" spc="-44" baseline="-10416" dirty="0">
                <a:latin typeface="Cambria"/>
                <a:cs typeface="Cambria"/>
              </a:rPr>
              <a:t> </a:t>
            </a:r>
            <a:r>
              <a:rPr sz="950" spc="-25" dirty="0"/>
              <a:t>-</a:t>
            </a:r>
            <a:r>
              <a:rPr sz="950" spc="-15" dirty="0"/>
              <a:t> </a:t>
            </a:r>
            <a:r>
              <a:rPr sz="950" spc="-10" dirty="0"/>
              <a:t>w</a:t>
            </a:r>
            <a:r>
              <a:rPr sz="950" spc="25" dirty="0"/>
              <a:t>ords</a:t>
            </a:r>
            <a:r>
              <a:rPr sz="950" spc="-15" dirty="0"/>
              <a:t> in </a:t>
            </a:r>
            <a:r>
              <a:rPr sz="950" spc="-20" dirty="0"/>
              <a:t>the</a:t>
            </a:r>
            <a:r>
              <a:rPr sz="950" spc="-15" dirty="0"/>
              <a:t> </a:t>
            </a:r>
            <a:r>
              <a:rPr sz="950" spc="5" dirty="0"/>
              <a:t>co</a:t>
            </a:r>
            <a:r>
              <a:rPr sz="950" spc="25" dirty="0"/>
              <a:t>r</a:t>
            </a:r>
            <a:r>
              <a:rPr sz="950" spc="45" dirty="0"/>
              <a:t>pus</a:t>
            </a:r>
            <a:r>
              <a:rPr sz="950" spc="-15" dirty="0"/>
              <a:t> </a:t>
            </a:r>
            <a:r>
              <a:rPr sz="950" spc="20" dirty="0"/>
              <a:t>(obse</a:t>
            </a:r>
            <a:r>
              <a:rPr sz="950" spc="40" dirty="0"/>
              <a:t>r</a:t>
            </a:r>
            <a:r>
              <a:rPr sz="950" dirty="0"/>
              <a:t>v</a:t>
            </a:r>
            <a:r>
              <a:rPr sz="950" spc="5" dirty="0"/>
              <a:t>ed)</a:t>
            </a:r>
            <a:endParaRPr sz="950">
              <a:latin typeface="Cambria"/>
              <a:cs typeface="Cambria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t</a:t>
            </a:r>
            <a:r>
              <a:rPr sz="1200" spc="-60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Cambria"/>
                <a:cs typeface="Cambria"/>
              </a:rPr>
              <a:t>t</a:t>
            </a:r>
            <a:r>
              <a:rPr sz="1200" i="1" spc="-82" baseline="-10416" dirty="0">
                <a:latin typeface="Cambria"/>
                <a:cs typeface="Cambria"/>
              </a:rPr>
              <a:t>n</a:t>
            </a:r>
            <a:r>
              <a:rPr sz="1200" i="1" spc="217" baseline="-10416" dirty="0">
                <a:latin typeface="Cambria"/>
                <a:cs typeface="Cambria"/>
              </a:rPr>
              <a:t> </a:t>
            </a:r>
            <a:r>
              <a:rPr sz="950" spc="-25" dirty="0"/>
              <a:t>-</a:t>
            </a:r>
            <a:r>
              <a:rPr sz="950" spc="-10" dirty="0"/>
              <a:t> </a:t>
            </a:r>
            <a:r>
              <a:rPr sz="950" spc="-20" dirty="0"/>
              <a:t>the</a:t>
            </a:r>
            <a:r>
              <a:rPr sz="950" spc="-15" dirty="0"/>
              <a:t> </a:t>
            </a:r>
            <a:r>
              <a:rPr sz="950" spc="15" dirty="0"/>
              <a:t>corresponding</a:t>
            </a:r>
            <a:r>
              <a:rPr sz="950" spc="-15" dirty="0"/>
              <a:t> </a:t>
            </a:r>
            <a:r>
              <a:rPr sz="950" spc="25" dirty="0"/>
              <a:t>tags</a:t>
            </a:r>
            <a:r>
              <a:rPr sz="950" spc="-10" dirty="0"/>
              <a:t> </a:t>
            </a:r>
            <a:r>
              <a:rPr sz="950" spc="10" dirty="0"/>
              <a:t>(unknown)</a:t>
            </a:r>
            <a:endParaRPr sz="9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/>
          </a:p>
          <a:p>
            <a:pPr marL="38100">
              <a:lnSpc>
                <a:spcPct val="100000"/>
              </a:lnSpc>
            </a:pP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Tagging:</a:t>
            </a:r>
            <a:r>
              <a:rPr sz="1100" i="1" spc="9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Probabilistic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View</a:t>
            </a:r>
            <a:r>
              <a:rPr sz="1100" i="1" spc="3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(Generative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333B2"/>
                </a:solidFill>
                <a:latin typeface="Cambria"/>
                <a:cs typeface="Cambria"/>
              </a:rPr>
              <a:t>Model)</a:t>
            </a:r>
            <a:endParaRPr sz="11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pc="20" dirty="0"/>
              <a:t>Find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3315" y="1725777"/>
            <a:ext cx="15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465" baseline="-10101" dirty="0">
                <a:latin typeface="Cambria"/>
                <a:cs typeface="Cambria"/>
              </a:rPr>
              <a:t>T</a:t>
            </a:r>
            <a:r>
              <a:rPr sz="1100" spc="-310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7539" y="1753425"/>
            <a:ext cx="1232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argmax</a:t>
            </a:r>
            <a:r>
              <a:rPr sz="1200" i="1" spc="-30" baseline="-10416" dirty="0">
                <a:latin typeface="Cambria"/>
                <a:cs typeface="Cambria"/>
              </a:rPr>
              <a:t>T</a:t>
            </a:r>
            <a:r>
              <a:rPr sz="1100" i="1" spc="-20" dirty="0">
                <a:latin typeface="Cambria"/>
                <a:cs typeface="Cambria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Cambria"/>
                <a:cs typeface="Cambria"/>
              </a:rPr>
              <a:t>T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Cambria"/>
                <a:cs typeface="Cambria"/>
              </a:rPr>
              <a:t>W</a:t>
            </a:r>
            <a:r>
              <a:rPr sz="1100" spc="-2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2939" y="203997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1829" y="1942579"/>
            <a:ext cx="1293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67" baseline="-37878" dirty="0">
                <a:latin typeface="Cambria"/>
                <a:cs typeface="Cambria"/>
              </a:rPr>
              <a:t>argmax</a:t>
            </a:r>
            <a:r>
              <a:rPr sz="1200" i="1" spc="-67" baseline="-65972" dirty="0">
                <a:latin typeface="Cambria"/>
                <a:cs typeface="Cambria"/>
              </a:rPr>
              <a:t>T</a:t>
            </a:r>
            <a:r>
              <a:rPr sz="1200" i="1" spc="52" baseline="-65972" dirty="0">
                <a:latin typeface="Cambria"/>
                <a:cs typeface="Cambria"/>
              </a:rPr>
              <a:t>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8688" y="2135428"/>
            <a:ext cx="343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5" dirty="0">
                <a:latin typeface="Cambria"/>
                <a:cs typeface="Cambria"/>
              </a:rPr>
              <a:t>W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7539" y="2324595"/>
            <a:ext cx="1512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Cambria"/>
                <a:cs typeface="Cambria"/>
              </a:rPr>
              <a:t>argmax</a:t>
            </a:r>
            <a:r>
              <a:rPr sz="1200" i="1" spc="-15" baseline="-10416" dirty="0">
                <a:latin typeface="Cambria"/>
                <a:cs typeface="Cambria"/>
              </a:rPr>
              <a:t>T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W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Cambria"/>
                <a:cs typeface="Cambria"/>
              </a:rPr>
              <a:t>P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Cambria"/>
                <a:cs typeface="Cambria"/>
              </a:rPr>
              <a:t>T</a:t>
            </a:r>
            <a:r>
              <a:rPr sz="1100" spc="-1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65351" y="260971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1139" y="2409837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30933" y="274781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2939" y="2551607"/>
            <a:ext cx="1051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53769" algn="l"/>
              </a:tabLst>
            </a:pPr>
            <a:r>
              <a:rPr sz="1100" spc="45" dirty="0">
                <a:latin typeface="Tahoma"/>
                <a:cs typeface="Tahoma"/>
              </a:rPr>
              <a:t>= 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8914" y="2551607"/>
            <a:ext cx="146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7240" algn="l"/>
              </a:tabLst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85200" y="2609710"/>
            <a:ext cx="17640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  <a:tab pos="980440" algn="l"/>
                <a:tab pos="1245870" algn="l"/>
                <a:tab pos="1607820" algn="l"/>
              </a:tabLst>
            </a:pPr>
            <a:r>
              <a:rPr sz="800" i="1" dirty="0">
                <a:latin typeface="Cambria"/>
                <a:cs typeface="Cambria"/>
              </a:rPr>
              <a:t>i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	i  </a:t>
            </a:r>
            <a:r>
              <a:rPr sz="800" i="1" spc="40" dirty="0">
                <a:latin typeface="Cambria"/>
                <a:cs typeface="Cambri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81105" y="2551607"/>
            <a:ext cx="528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1009" algn="l"/>
              </a:tabLst>
            </a:pPr>
            <a:r>
              <a:rPr sz="1100" i="1" spc="-80" dirty="0">
                <a:latin typeface="Cambria"/>
                <a:cs typeface="Cambria"/>
              </a:rPr>
              <a:t>t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1" name="object 3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01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Further</a:t>
            </a:r>
            <a:r>
              <a:rPr spc="-35" dirty="0"/>
              <a:t> </a:t>
            </a:r>
            <a:r>
              <a:rPr spc="-10" dirty="0"/>
              <a:t>simplifications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51" y="817905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90" y="703783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845553"/>
            <a:ext cx="1074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76630" algn="l"/>
              </a:tabLst>
            </a:pP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001" y="903655"/>
            <a:ext cx="22840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130" algn="l"/>
                <a:tab pos="1001394" algn="l"/>
                <a:tab pos="1500505" algn="l"/>
                <a:tab pos="1765935" algn="l"/>
                <a:tab pos="2127250" algn="l"/>
              </a:tabLst>
            </a:pPr>
            <a:r>
              <a:rPr sz="800" i="1" spc="-20" dirty="0">
                <a:latin typeface="Cambria"/>
                <a:cs typeface="Cambria"/>
              </a:rPr>
              <a:t>T	</a:t>
            </a:r>
            <a:r>
              <a:rPr sz="800" i="1" dirty="0">
                <a:latin typeface="Cambria"/>
                <a:cs typeface="Cambria"/>
              </a:rPr>
              <a:t>i     </a:t>
            </a:r>
            <a:r>
              <a:rPr sz="800" i="1" spc="-65" dirty="0">
                <a:latin typeface="Cambria"/>
                <a:cs typeface="Cambri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   </a:t>
            </a:r>
            <a:r>
              <a:rPr sz="800" spc="-55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	i  </a:t>
            </a:r>
            <a:r>
              <a:rPr sz="800" i="1" spc="40" dirty="0">
                <a:latin typeface="Cambria"/>
                <a:cs typeface="Cambria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130" dirty="0">
                <a:latin typeface="Lucida Sans Unicode"/>
                <a:cs typeface="Lucida Sans Unicode"/>
              </a:rPr>
              <a:t>−</a:t>
            </a:r>
            <a:r>
              <a:rPr sz="800" spc="-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564" y="845553"/>
            <a:ext cx="1970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7240" algn="l"/>
                <a:tab pos="1903730" algn="l"/>
              </a:tabLst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 </a:t>
            </a:r>
            <a:r>
              <a:rPr sz="1100" i="1" spc="85" dirty="0">
                <a:latin typeface="Cambria"/>
                <a:cs typeface="Cambria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32" y="1031641"/>
            <a:ext cx="4011295" cy="10483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614045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950" spc="3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its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own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50800" marR="43180">
              <a:lnSpc>
                <a:spcPct val="118900"/>
              </a:lnSpc>
              <a:spcBef>
                <a:spcPts val="270"/>
              </a:spcBef>
            </a:pPr>
            <a:r>
              <a:rPr sz="950" spc="20" dirty="0">
                <a:latin typeface="Trebuchet MS"/>
                <a:cs typeface="Trebuchet MS"/>
              </a:rPr>
              <a:t>Bigram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assumption:</a:t>
            </a:r>
            <a:r>
              <a:rPr sz="950" spc="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appearing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depends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only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0" dirty="0">
                <a:latin typeface="Trebuchet MS"/>
                <a:cs typeface="Trebuchet MS"/>
              </a:rPr>
              <a:t>previous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tag</a:t>
            </a:r>
            <a:endParaRPr sz="95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65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-44" baseline="-10416" dirty="0">
                <a:latin typeface="Times New Roman"/>
                <a:cs typeface="Times New Roman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≈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5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45768"/>
            <a:ext cx="64757" cy="64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27886"/>
            <a:ext cx="64757" cy="6475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182063"/>
            <a:ext cx="64757" cy="647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2111959"/>
            <a:ext cx="15290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5" dirty="0">
                <a:latin typeface="Trebuchet MS"/>
                <a:cs typeface="Trebuchet MS"/>
              </a:rPr>
              <a:t>Using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simplifications: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140" y="2242528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/>
                <a:cs typeface="Tahoma"/>
              </a:rPr>
              <a:t>ˆ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8077" y="232829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Cambria"/>
                <a:cs typeface="Cambria"/>
              </a:rPr>
              <a:t>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3866" y="2128418"/>
            <a:ext cx="2133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3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20" y="2270175"/>
            <a:ext cx="1074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76630" algn="l"/>
              </a:tabLst>
            </a:pPr>
            <a:r>
              <a:rPr sz="1100" i="1" spc="-25" dirty="0">
                <a:latin typeface="Cambria"/>
                <a:cs typeface="Cambria"/>
              </a:rPr>
              <a:t>T</a:t>
            </a:r>
            <a:r>
              <a:rPr sz="1100" i="1" spc="80" dirty="0">
                <a:latin typeface="Cambria"/>
                <a:cs typeface="Cambri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a</a:t>
            </a:r>
            <a:r>
              <a:rPr sz="1100" i="1" spc="-70" dirty="0">
                <a:latin typeface="Cambria"/>
                <a:cs typeface="Cambria"/>
              </a:rPr>
              <a:t>r</a:t>
            </a:r>
            <a:r>
              <a:rPr sz="1100" i="1" spc="-45" dirty="0">
                <a:latin typeface="Cambria"/>
                <a:cs typeface="Cambria"/>
              </a:rPr>
              <a:t>gmax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i="1" spc="55" dirty="0">
                <a:latin typeface="Cambria"/>
                <a:cs typeface="Cambria"/>
              </a:rPr>
              <a:t>P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3672" y="2466378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926" y="2328291"/>
            <a:ext cx="6356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8460" algn="l"/>
              </a:tabLst>
            </a:pPr>
            <a:r>
              <a:rPr sz="800" i="1" dirty="0">
                <a:latin typeface="Cambria"/>
                <a:cs typeface="Cambria"/>
              </a:rPr>
              <a:t>i  </a:t>
            </a:r>
            <a:r>
              <a:rPr sz="800" i="1" spc="40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	i</a:t>
            </a:r>
            <a:r>
              <a:rPr sz="800" i="1" spc="320" dirty="0">
                <a:latin typeface="Cambria"/>
                <a:cs typeface="Cambria"/>
              </a:rPr>
              <a:t> </a:t>
            </a:r>
            <a:r>
              <a:rPr sz="800" i="1" spc="-45" dirty="0">
                <a:latin typeface="Cambria"/>
                <a:cs typeface="Cambria"/>
              </a:rPr>
              <a:t>i</a:t>
            </a:r>
            <a:r>
              <a:rPr sz="800" spc="-45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1640" y="2270175"/>
            <a:ext cx="842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74700" algn="l"/>
              </a:tabLst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dirty="0">
                <a:latin typeface="Cambria"/>
                <a:cs typeface="Cambria"/>
              </a:rPr>
              <a:t>	</a:t>
            </a:r>
            <a:r>
              <a:rPr sz="1100" dirty="0">
                <a:latin typeface="Tahoma"/>
                <a:cs typeface="Tahoma"/>
              </a:rPr>
              <a:t>)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61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Computing</a:t>
            </a:r>
            <a:r>
              <a:rPr spc="25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15" dirty="0"/>
              <a:t>probability</a:t>
            </a:r>
            <a:r>
              <a:rPr spc="30" dirty="0"/>
              <a:t> </a:t>
            </a:r>
            <a:r>
              <a:rPr spc="-5" dirty="0"/>
              <a:t>values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668959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" y="659726"/>
            <a:ext cx="21170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70" dirty="0">
                <a:solidFill>
                  <a:srgbClr val="3333B2"/>
                </a:solidFill>
                <a:latin typeface="Cambria"/>
                <a:cs typeface="Cambria"/>
              </a:rPr>
              <a:t>Tag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Transition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r>
              <a:rPr sz="1100" i="1" spc="3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(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200" i="1" spc="-67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spc="-45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200" i="1" spc="-67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200" spc="-67" baseline="-10416" dirty="0">
                <a:solidFill>
                  <a:srgbClr val="3333B2"/>
                </a:solidFill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solidFill>
                  <a:srgbClr val="3333B2"/>
                </a:solidFill>
                <a:latin typeface="Times New Roman"/>
                <a:cs typeface="Times New Roman"/>
              </a:rPr>
              <a:t>1</a:t>
            </a:r>
            <a:r>
              <a:rPr sz="1100" spc="-45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13183"/>
            <a:ext cx="4483735" cy="1080770"/>
            <a:chOff x="87743" y="713183"/>
            <a:chExt cx="4483735" cy="10807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858266"/>
              <a:ext cx="4432566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91817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79117"/>
              <a:ext cx="4381715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713206"/>
              <a:ext cx="50749" cy="9786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902525"/>
              <a:ext cx="4432935" cy="840105"/>
            </a:xfrm>
            <a:custGeom>
              <a:avLst/>
              <a:gdLst/>
              <a:ahLst/>
              <a:cxnLst/>
              <a:rect l="l" t="t" r="r" b="b"/>
              <a:pathLst>
                <a:path w="4432935" h="84010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751281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7385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7258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20309" y="7131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68424" y="990562"/>
            <a:ext cx="695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spc="67" baseline="-10416" dirty="0">
                <a:latin typeface="Cambria"/>
                <a:cs typeface="Cambria"/>
              </a:rPr>
              <a:t>i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21305" y="866556"/>
            <a:ext cx="615950" cy="41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43180" indent="-61594">
              <a:lnSpc>
                <a:spcPct val="114999"/>
              </a:lnSpc>
              <a:spcBef>
                <a:spcPts val="100"/>
              </a:spcBef>
            </a:pPr>
            <a:r>
              <a:rPr sz="1100" i="1" u="sng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200" u="sng" spc="-195" baseline="-10416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200" u="sng" spc="60" baseline="-104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i="1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t</a:t>
            </a:r>
            <a:r>
              <a:rPr sz="1200" i="1" baseline="-10416" dirty="0">
                <a:latin typeface="Cambria"/>
                <a:cs typeface="Cambria"/>
              </a:rPr>
              <a:t>i</a:t>
            </a:r>
            <a:r>
              <a:rPr sz="1200" baseline="-10416" dirty="0">
                <a:latin typeface="Lucida Sans Unicode"/>
                <a:cs typeface="Lucida Sans Unicode"/>
              </a:rPr>
              <a:t>−</a:t>
            </a:r>
            <a:r>
              <a:rPr sz="120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5342" y="1416862"/>
            <a:ext cx="3848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4711" y="1416862"/>
            <a:ext cx="405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i="1" spc="100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896" y="1416862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0824" y="1323060"/>
            <a:ext cx="1032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45819" algn="l"/>
              </a:tabLst>
            </a:pPr>
            <a:r>
              <a:rPr sz="1650" i="1" u="sng" spc="225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65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650" i="1" u="sng" spc="11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r>
              <a:rPr sz="1650" i="1" u="sng" spc="8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650" u="sng" spc="-120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650" u="sng" spc="-345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50" i="1" u="sng" spc="-2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650" i="1" u="sng" spc="75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65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650" baseline="2525" dirty="0">
                <a:latin typeface="Tahoma"/>
                <a:cs typeface="Tahoma"/>
              </a:rPr>
              <a:t>	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56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7807" y="1323060"/>
            <a:ext cx="318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509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2414" y="1512316"/>
            <a:ext cx="1203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4535" algn="l"/>
              </a:tabLst>
            </a:pP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5" dirty="0">
                <a:latin typeface="Cambria"/>
                <a:cs typeface="Cambria"/>
              </a:rPr>
              <a:t>D</a:t>
            </a:r>
            <a:r>
              <a:rPr sz="1100" i="1" spc="100" dirty="0">
                <a:latin typeface="Cambria"/>
                <a:cs typeface="Cambria"/>
              </a:rPr>
              <a:t>T</a:t>
            </a:r>
            <a:r>
              <a:rPr sz="1100" dirty="0">
                <a:latin typeface="Tahoma"/>
                <a:cs typeface="Tahoma"/>
              </a:rPr>
              <a:t>)	</a:t>
            </a:r>
            <a:r>
              <a:rPr sz="1100" spc="-5" dirty="0">
                <a:latin typeface="Times New Roman"/>
                <a:cs typeface="Times New Roman"/>
              </a:rPr>
              <a:t>116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454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6262" y="1416862"/>
            <a:ext cx="406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49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743" y="1894547"/>
            <a:ext cx="4432935" cy="202565"/>
          </a:xfrm>
          <a:custGeom>
            <a:avLst/>
            <a:gdLst/>
            <a:ahLst/>
            <a:cxnLst/>
            <a:rect l="l" t="t" r="r" b="b"/>
            <a:pathLst>
              <a:path w="4432935" h="202564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1955"/>
                </a:lnTo>
                <a:lnTo>
                  <a:pt x="4432566" y="201955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0444" y="1885315"/>
            <a:ext cx="2167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75" dirty="0">
                <a:solidFill>
                  <a:srgbClr val="3333B2"/>
                </a:solidFill>
                <a:latin typeface="Cambria"/>
                <a:cs typeface="Cambria"/>
              </a:rPr>
              <a:t>Word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Likelihood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probabilities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p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</a:rPr>
              <a:t>(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w</a:t>
            </a:r>
            <a:r>
              <a:rPr sz="1200" i="1" spc="-52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spc="-35" dirty="0">
                <a:solidFill>
                  <a:srgbClr val="3333B2"/>
                </a:solidFill>
                <a:latin typeface="Lucida Sans Unicode"/>
                <a:cs typeface="Lucida Sans Unicode"/>
              </a:rPr>
              <a:t>|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t</a:t>
            </a:r>
            <a:r>
              <a:rPr sz="1200" i="1" spc="-52" baseline="-10416" dirty="0">
                <a:solidFill>
                  <a:srgbClr val="3333B2"/>
                </a:solidFill>
                <a:latin typeface="Cambria"/>
                <a:cs typeface="Cambria"/>
              </a:rPr>
              <a:t>i</a:t>
            </a:r>
            <a:r>
              <a:rPr sz="1100" spc="-35" dirty="0">
                <a:solidFill>
                  <a:srgbClr val="3333B2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7743" y="1938771"/>
            <a:ext cx="4483735" cy="1080770"/>
            <a:chOff x="87743" y="1938771"/>
            <a:chExt cx="4483735" cy="108077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4" y="2083841"/>
              <a:ext cx="4432566" cy="506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917406"/>
              <a:ext cx="101599" cy="101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904706"/>
              <a:ext cx="4381715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938782"/>
              <a:ext cx="50749" cy="97862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7743" y="2128113"/>
              <a:ext cx="4432935" cy="840105"/>
            </a:xfrm>
            <a:custGeom>
              <a:avLst/>
              <a:gdLst/>
              <a:ahLst/>
              <a:cxnLst/>
              <a:rect l="l" t="t" r="r" b="b"/>
              <a:pathLst>
                <a:path w="4432935" h="840105">
                  <a:moveTo>
                    <a:pt x="4432566" y="0"/>
                  </a:moveTo>
                  <a:lnTo>
                    <a:pt x="0" y="0"/>
                  </a:lnTo>
                  <a:lnTo>
                    <a:pt x="0" y="789292"/>
                  </a:lnTo>
                  <a:lnTo>
                    <a:pt x="4008" y="809016"/>
                  </a:lnTo>
                  <a:lnTo>
                    <a:pt x="14922" y="825169"/>
                  </a:lnTo>
                  <a:lnTo>
                    <a:pt x="31075" y="836083"/>
                  </a:lnTo>
                  <a:lnTo>
                    <a:pt x="50800" y="840092"/>
                  </a:lnTo>
                  <a:lnTo>
                    <a:pt x="4381766" y="840092"/>
                  </a:lnTo>
                  <a:lnTo>
                    <a:pt x="4401491" y="836083"/>
                  </a:lnTo>
                  <a:lnTo>
                    <a:pt x="4417644" y="825169"/>
                  </a:lnTo>
                  <a:lnTo>
                    <a:pt x="4428558" y="809016"/>
                  </a:lnTo>
                  <a:lnTo>
                    <a:pt x="4432566" y="78929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09" y="1976869"/>
              <a:ext cx="0" cy="960119"/>
            </a:xfrm>
            <a:custGeom>
              <a:avLst/>
              <a:gdLst/>
              <a:ahLst/>
              <a:cxnLst/>
              <a:rect l="l" t="t" r="r" b="b"/>
              <a:pathLst>
                <a:path h="960119">
                  <a:moveTo>
                    <a:pt x="0" y="9595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20309" y="19641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0309" y="19514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309" y="193877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85860" y="2274252"/>
            <a:ext cx="1543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i="1" spc="315" dirty="0">
                <a:latin typeface="Cambria"/>
                <a:cs typeface="Cambria"/>
              </a:rPr>
              <a:t> </a:t>
            </a: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54911" y="2216150"/>
            <a:ext cx="584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80" dirty="0">
                <a:latin typeface="Cambria"/>
                <a:cs typeface="Cambria"/>
              </a:rPr>
              <a:t>t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4005" y="2118753"/>
            <a:ext cx="529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u="sng" spc="1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8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t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200" i="1" u="sng" spc="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2448" y="2311603"/>
            <a:ext cx="352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25" dirty="0">
                <a:latin typeface="Cambria"/>
                <a:cs typeface="Cambria"/>
              </a:rPr>
              <a:t>C</a:t>
            </a:r>
            <a:r>
              <a:rPr sz="1100" spc="25" dirty="0">
                <a:latin typeface="Tahoma"/>
                <a:cs typeface="Tahoma"/>
              </a:rPr>
              <a:t>(</a:t>
            </a:r>
            <a:r>
              <a:rPr sz="1100" i="1" spc="25" dirty="0">
                <a:latin typeface="Cambria"/>
                <a:cs typeface="Cambria"/>
              </a:rPr>
              <a:t>t</a:t>
            </a:r>
            <a:r>
              <a:rPr sz="1200" i="1" spc="37" baseline="-10416" dirty="0">
                <a:latin typeface="Cambria"/>
                <a:cs typeface="Cambria"/>
              </a:rPr>
              <a:t>i</a:t>
            </a:r>
            <a:r>
              <a:rPr sz="1100" spc="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05166" y="2642438"/>
            <a:ext cx="729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is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30" dirty="0">
                <a:latin typeface="Cambria"/>
                <a:cs typeface="Cambria"/>
              </a:rPr>
              <a:t>VB</a:t>
            </a:r>
            <a:r>
              <a:rPr sz="1100" i="1" spc="75" dirty="0">
                <a:latin typeface="Cambria"/>
                <a:cs typeface="Cambria"/>
              </a:rPr>
              <a:t>Z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00350" y="2642438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55470" y="2548648"/>
            <a:ext cx="962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10895" algn="l"/>
              </a:tabLst>
            </a:pPr>
            <a:r>
              <a:rPr sz="1650" i="1" u="sng" spc="225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65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650" i="1" u="sng" spc="44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VB</a:t>
            </a:r>
            <a:r>
              <a:rPr sz="1650" i="1" u="sng" spc="112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Z</a:t>
            </a:r>
            <a:r>
              <a:rPr sz="1650" u="sng" spc="-120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650" u="sng" spc="-345" baseline="252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50" i="1" u="sng" baseline="252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is</a:t>
            </a:r>
            <a:r>
              <a:rPr sz="1650" u="sng" baseline="25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650" baseline="2525" dirty="0">
                <a:latin typeface="Tahoma"/>
                <a:cs typeface="Tahoma"/>
              </a:rPr>
              <a:t>	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2615" y="2548648"/>
            <a:ext cx="283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8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,</a:t>
            </a:r>
            <a:r>
              <a:rPr sz="1100" u="sng" spc="-229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073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6678" y="2737904"/>
            <a:ext cx="1149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39775" algn="l"/>
              </a:tabLst>
            </a:pPr>
            <a:r>
              <a:rPr sz="1100" i="1" spc="150" dirty="0">
                <a:latin typeface="Cambria"/>
                <a:cs typeface="Cambria"/>
              </a:rPr>
              <a:t>C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30" dirty="0">
                <a:latin typeface="Cambria"/>
                <a:cs typeface="Cambria"/>
              </a:rPr>
              <a:t>VB</a:t>
            </a:r>
            <a:r>
              <a:rPr sz="1100" i="1" spc="75" dirty="0">
                <a:latin typeface="Cambria"/>
                <a:cs typeface="Cambria"/>
              </a:rPr>
              <a:t>Z</a:t>
            </a:r>
            <a:r>
              <a:rPr sz="1100" dirty="0">
                <a:latin typeface="Tahoma"/>
                <a:cs typeface="Tahoma"/>
              </a:rPr>
              <a:t>)	</a:t>
            </a:r>
            <a:r>
              <a:rPr sz="1100" spc="-5" dirty="0">
                <a:latin typeface="Times New Roman"/>
                <a:cs typeface="Times New Roman"/>
              </a:rPr>
              <a:t>21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627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96437" y="2642438"/>
            <a:ext cx="406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47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47" name="object 4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7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769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Disambiguating </a:t>
            </a:r>
            <a:r>
              <a:rPr sz="1400" i="1" spc="90" dirty="0">
                <a:solidFill>
                  <a:srgbClr val="FFFFFF"/>
                </a:solidFill>
                <a:latin typeface="Cambria"/>
                <a:cs typeface="Cambria"/>
              </a:rPr>
              <a:t>“race”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24" y="727697"/>
            <a:ext cx="3855719" cy="21132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69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Disambiguating </a:t>
            </a:r>
            <a:r>
              <a:rPr spc="90" dirty="0"/>
              <a:t>“race”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66559"/>
            <a:ext cx="4483735" cy="896619"/>
            <a:chOff x="87743" y="866559"/>
            <a:chExt cx="4483735" cy="896619"/>
          </a:xfrm>
        </p:grpSpPr>
        <p:sp>
          <p:nvSpPr>
            <p:cNvPr id="4" name="object 4"/>
            <p:cNvSpPr/>
            <p:nvPr/>
          </p:nvSpPr>
          <p:spPr>
            <a:xfrm>
              <a:off x="87743" y="86655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39583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661401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648701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0793"/>
              <a:ext cx="50749" cy="750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83856"/>
              <a:ext cx="4432935" cy="628650"/>
            </a:xfrm>
            <a:custGeom>
              <a:avLst/>
              <a:gdLst/>
              <a:ahLst/>
              <a:cxnLst/>
              <a:rect l="l" t="t" r="r" b="b"/>
              <a:pathLst>
                <a:path w="4432935" h="628650">
                  <a:moveTo>
                    <a:pt x="4432566" y="0"/>
                  </a:moveTo>
                  <a:lnTo>
                    <a:pt x="0" y="0"/>
                  </a:lnTo>
                  <a:lnTo>
                    <a:pt x="0" y="577545"/>
                  </a:lnTo>
                  <a:lnTo>
                    <a:pt x="4008" y="597269"/>
                  </a:lnTo>
                  <a:lnTo>
                    <a:pt x="14922" y="613422"/>
                  </a:lnTo>
                  <a:lnTo>
                    <a:pt x="31075" y="624336"/>
                  </a:lnTo>
                  <a:lnTo>
                    <a:pt x="50800" y="628345"/>
                  </a:lnTo>
                  <a:lnTo>
                    <a:pt x="4381766" y="628345"/>
                  </a:lnTo>
                  <a:lnTo>
                    <a:pt x="4401491" y="624336"/>
                  </a:lnTo>
                  <a:lnTo>
                    <a:pt x="4417644" y="613422"/>
                  </a:lnTo>
                  <a:lnTo>
                    <a:pt x="4428558" y="597269"/>
                  </a:lnTo>
                  <a:lnTo>
                    <a:pt x="4432566" y="57754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48880"/>
              <a:ext cx="0" cy="732155"/>
            </a:xfrm>
            <a:custGeom>
              <a:avLst/>
              <a:gdLst/>
              <a:ahLst/>
              <a:cxnLst/>
              <a:rect l="l" t="t" r="r" b="b"/>
              <a:pathLst>
                <a:path h="732155">
                  <a:moveTo>
                    <a:pt x="0" y="7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361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3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07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45781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55814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65846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1864131"/>
            <a:ext cx="4483735" cy="858519"/>
            <a:chOff x="87743" y="1864131"/>
            <a:chExt cx="4483735" cy="858519"/>
          </a:xfrm>
        </p:grpSpPr>
        <p:sp>
          <p:nvSpPr>
            <p:cNvPr id="18" name="object 18"/>
            <p:cNvSpPr/>
            <p:nvPr/>
          </p:nvSpPr>
          <p:spPr>
            <a:xfrm>
              <a:off x="87743" y="1864131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037143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621013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608313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1908365"/>
              <a:ext cx="50749" cy="71264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081428"/>
              <a:ext cx="4432935" cy="590550"/>
            </a:xfrm>
            <a:custGeom>
              <a:avLst/>
              <a:gdLst/>
              <a:ahLst/>
              <a:cxnLst/>
              <a:rect l="l" t="t" r="r" b="b"/>
              <a:pathLst>
                <a:path w="4432935" h="590550">
                  <a:moveTo>
                    <a:pt x="4432566" y="0"/>
                  </a:moveTo>
                  <a:lnTo>
                    <a:pt x="0" y="0"/>
                  </a:lnTo>
                  <a:lnTo>
                    <a:pt x="0" y="539584"/>
                  </a:lnTo>
                  <a:lnTo>
                    <a:pt x="4008" y="559309"/>
                  </a:lnTo>
                  <a:lnTo>
                    <a:pt x="14922" y="575462"/>
                  </a:lnTo>
                  <a:lnTo>
                    <a:pt x="31075" y="586376"/>
                  </a:lnTo>
                  <a:lnTo>
                    <a:pt x="50800" y="590384"/>
                  </a:lnTo>
                  <a:lnTo>
                    <a:pt x="4381766" y="590384"/>
                  </a:lnTo>
                  <a:lnTo>
                    <a:pt x="4401491" y="586376"/>
                  </a:lnTo>
                  <a:lnTo>
                    <a:pt x="4417644" y="575462"/>
                  </a:lnTo>
                  <a:lnTo>
                    <a:pt x="4428558" y="559309"/>
                  </a:lnTo>
                  <a:lnTo>
                    <a:pt x="4432566" y="53958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1946452"/>
              <a:ext cx="0" cy="694055"/>
            </a:xfrm>
            <a:custGeom>
              <a:avLst/>
              <a:gdLst/>
              <a:ahLst/>
              <a:cxnLst/>
              <a:rect l="l" t="t" r="r" b="b"/>
              <a:pathLst>
                <a:path h="694055">
                  <a:moveTo>
                    <a:pt x="0" y="6936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19337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19210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19083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597" y="2143353"/>
              <a:ext cx="64757" cy="647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597" y="2525458"/>
              <a:ext cx="64757" cy="6475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5844" y="799107"/>
            <a:ext cx="4356735" cy="1834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2594610" indent="-277495">
              <a:lnSpc>
                <a:spcPct val="127899"/>
              </a:lnSpc>
              <a:spcBef>
                <a:spcPts val="100"/>
              </a:spcBef>
            </a:pPr>
            <a:r>
              <a:rPr sz="1100" i="1" spc="-15" dirty="0">
                <a:solidFill>
                  <a:srgbClr val="3333B2"/>
                </a:solidFill>
                <a:latin typeface="Cambria"/>
                <a:cs typeface="Cambria"/>
              </a:rPr>
              <a:t>Difference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in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probability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due</a:t>
            </a:r>
            <a:r>
              <a:rPr sz="1100" i="1" spc="2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3333B2"/>
                </a:solidFill>
                <a:latin typeface="Cambria"/>
                <a:cs typeface="Cambria"/>
              </a:rPr>
              <a:t>to </a:t>
            </a:r>
            <a:r>
              <a:rPr sz="1100" i="1" spc="-229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20" dirty="0">
                <a:latin typeface="Cambria"/>
                <a:cs typeface="Cambria"/>
              </a:rPr>
              <a:t>VB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45" dirty="0">
                <a:latin typeface="Cambria"/>
                <a:cs typeface="Cambria"/>
              </a:rPr>
              <a:t>T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v</a:t>
            </a:r>
            <a:r>
              <a:rPr sz="950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45" dirty="0">
                <a:latin typeface="Cambria"/>
                <a:cs typeface="Cambria"/>
              </a:rPr>
              <a:t>T</a:t>
            </a:r>
            <a:r>
              <a:rPr sz="1100" i="1" spc="100" dirty="0">
                <a:latin typeface="Cambria"/>
                <a:cs typeface="Cambria"/>
              </a:rPr>
              <a:t>O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L="289560" marR="2533015">
              <a:lnSpc>
                <a:spcPct val="125299"/>
              </a:lnSpc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r</a:t>
            </a:r>
            <a:r>
              <a:rPr sz="1100" i="1" spc="-15" dirty="0">
                <a:latin typeface="Cambria"/>
                <a:cs typeface="Cambria"/>
              </a:rPr>
              <a:t>ace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Cambria"/>
                <a:cs typeface="Cambria"/>
              </a:rPr>
              <a:t>VB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v</a:t>
            </a:r>
            <a:r>
              <a:rPr sz="950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r</a:t>
            </a:r>
            <a:r>
              <a:rPr sz="1100" i="1" spc="-15" dirty="0">
                <a:latin typeface="Cambria"/>
                <a:cs typeface="Cambria"/>
              </a:rPr>
              <a:t>ace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dirty="0">
                <a:latin typeface="Tahoma"/>
                <a:cs typeface="Tahoma"/>
              </a:rPr>
              <a:t>) 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NR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20" dirty="0">
                <a:latin typeface="Cambria"/>
                <a:cs typeface="Cambria"/>
              </a:rPr>
              <a:t>VB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v</a:t>
            </a:r>
            <a:r>
              <a:rPr sz="950" spc="40" dirty="0">
                <a:latin typeface="Trebuchet MS"/>
                <a:cs typeface="Trebuchet MS"/>
              </a:rPr>
              <a:t>s</a:t>
            </a:r>
            <a:r>
              <a:rPr sz="950" spc="-80" dirty="0">
                <a:latin typeface="Trebuchet MS"/>
                <a:cs typeface="Trebuchet MS"/>
              </a:rPr>
              <a:t>.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Cambria"/>
                <a:cs typeface="Cambria"/>
              </a:rPr>
              <a:t>NR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N</a:t>
            </a:r>
            <a:r>
              <a:rPr sz="1100" i="1" spc="50" dirty="0">
                <a:latin typeface="Cambria"/>
                <a:cs typeface="Cambria"/>
              </a:rPr>
              <a:t>N</a:t>
            </a:r>
            <a:r>
              <a:rPr sz="1100" dirty="0">
                <a:latin typeface="Tahoma"/>
                <a:cs typeface="Tahoma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After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007F00"/>
                </a:solidFill>
                <a:latin typeface="Cambria"/>
                <a:cs typeface="Cambria"/>
              </a:rPr>
              <a:t>computing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45" dirty="0">
                <a:solidFill>
                  <a:srgbClr val="007F00"/>
                </a:solidFill>
                <a:latin typeface="Cambria"/>
                <a:cs typeface="Cambria"/>
              </a:rPr>
              <a:t>the</a:t>
            </a:r>
            <a:r>
              <a:rPr sz="1100" i="1" spc="3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007F00"/>
                </a:solidFill>
                <a:latin typeface="Cambria"/>
                <a:cs typeface="Cambria"/>
              </a:rPr>
              <a:t>probabilities</a:t>
            </a:r>
            <a:endParaRPr sz="1100" dirty="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70"/>
              </a:spcBef>
            </a:pP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NN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TO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NR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NN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race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NN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.</a:t>
            </a:r>
            <a:r>
              <a:rPr sz="1100" spc="-20" dirty="0">
                <a:latin typeface="Times New Roman"/>
                <a:cs typeface="Times New Roman"/>
              </a:rPr>
              <a:t>0047</a:t>
            </a:r>
            <a:r>
              <a:rPr sz="1100" spc="-120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.</a:t>
            </a:r>
            <a:r>
              <a:rPr sz="1100" spc="-20" dirty="0">
                <a:latin typeface="Times New Roman"/>
                <a:cs typeface="Times New Roman"/>
              </a:rPr>
              <a:t>0012</a:t>
            </a:r>
            <a:r>
              <a:rPr sz="1100" spc="-114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spc="-15" dirty="0">
                <a:latin typeface="Lucida Sans Unicode"/>
                <a:cs typeface="Lucida Sans Unicode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00057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endParaRPr sz="1100" dirty="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imes New Roman"/>
                <a:cs typeface="Times New Roman"/>
              </a:rPr>
              <a:t>0</a:t>
            </a:r>
            <a:r>
              <a:rPr sz="1100" spc="-10" dirty="0">
                <a:latin typeface="Lucida Sans Unicode"/>
                <a:cs typeface="Lucida Sans Unicode"/>
              </a:rPr>
              <a:t>.</a:t>
            </a:r>
            <a:r>
              <a:rPr sz="1100" spc="-10" dirty="0">
                <a:latin typeface="Times New Roman"/>
                <a:cs typeface="Times New Roman"/>
              </a:rPr>
              <a:t>00000000032</a:t>
            </a:r>
            <a:endParaRPr sz="1100" dirty="0">
              <a:latin typeface="Times New Roman"/>
              <a:cs typeface="Times New Roman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VB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TO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NR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VB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i="1" spc="-15" dirty="0">
                <a:latin typeface="Cambria"/>
                <a:cs typeface="Cambria"/>
              </a:rPr>
              <a:t>P</a:t>
            </a:r>
            <a:r>
              <a:rPr sz="1100" spc="-15" dirty="0">
                <a:latin typeface="Tahoma"/>
                <a:cs typeface="Tahoma"/>
              </a:rPr>
              <a:t>(</a:t>
            </a:r>
            <a:r>
              <a:rPr sz="1100" i="1" spc="-15" dirty="0">
                <a:latin typeface="Cambria"/>
                <a:cs typeface="Cambria"/>
              </a:rPr>
              <a:t>race</a:t>
            </a:r>
            <a:r>
              <a:rPr sz="1100" spc="-15" dirty="0">
                <a:latin typeface="Lucida Sans Unicode"/>
                <a:cs typeface="Lucida Sans Unicode"/>
              </a:rPr>
              <a:t>|</a:t>
            </a:r>
            <a:r>
              <a:rPr sz="1100" i="1" spc="-15" dirty="0">
                <a:latin typeface="Cambria"/>
                <a:cs typeface="Cambria"/>
              </a:rPr>
              <a:t>VB</a:t>
            </a:r>
            <a:r>
              <a:rPr sz="1100" spc="-15" dirty="0">
                <a:latin typeface="Tahoma"/>
                <a:cs typeface="Tahoma"/>
              </a:rPr>
              <a:t>)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20" dirty="0">
                <a:latin typeface="Tahoma"/>
                <a:cs typeface="Tahoma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83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2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0</a:t>
            </a:r>
            <a:r>
              <a:rPr sz="1100" spc="-20" dirty="0">
                <a:latin typeface="Lucida Sans Unicode"/>
                <a:cs typeface="Lucida Sans Unicode"/>
              </a:rPr>
              <a:t>.</a:t>
            </a:r>
            <a:r>
              <a:rPr sz="1100" spc="-20" dirty="0">
                <a:latin typeface="Times New Roman"/>
                <a:cs typeface="Times New Roman"/>
              </a:rPr>
              <a:t>0027</a:t>
            </a:r>
            <a:r>
              <a:rPr sz="1100" spc="-15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2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spc="-15" dirty="0">
                <a:latin typeface="Lucida Sans Unicode"/>
                <a:cs typeface="Lucida Sans Unicode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00012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25" dirty="0">
                <a:latin typeface="Tahoma"/>
                <a:cs typeface="Tahoma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0</a:t>
            </a:r>
            <a:r>
              <a:rPr sz="1100" spc="-15" dirty="0">
                <a:latin typeface="Lucida Sans Unicode"/>
                <a:cs typeface="Lucida Sans Unicode"/>
              </a:rPr>
              <a:t>.</a:t>
            </a:r>
            <a:r>
              <a:rPr sz="1100" spc="-15" dirty="0">
                <a:latin typeface="Times New Roman"/>
                <a:cs typeface="Times New Roman"/>
              </a:rPr>
              <a:t>00000027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2" name="object 32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2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034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Good-Turing</a:t>
            </a:r>
            <a:r>
              <a:rPr spc="45" dirty="0"/>
              <a:t> </a:t>
            </a:r>
            <a:r>
              <a:rPr spc="-10" dirty="0"/>
              <a:t>numbers:</a:t>
            </a:r>
            <a:r>
              <a:rPr spc="13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203" y="1193640"/>
            <a:ext cx="1802764" cy="9798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950" spc="45" dirty="0">
                <a:latin typeface="Trebuchet MS"/>
                <a:cs typeface="Trebuchet MS"/>
              </a:rPr>
              <a:t>22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million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words</a:t>
            </a:r>
            <a:r>
              <a:rPr sz="950" spc="-25" dirty="0">
                <a:latin typeface="Trebuchet MS"/>
                <a:cs typeface="Trebuchet MS"/>
              </a:rPr>
              <a:t> of </a:t>
            </a:r>
            <a:r>
              <a:rPr sz="950" spc="105" dirty="0">
                <a:latin typeface="Trebuchet MS"/>
                <a:cs typeface="Trebuchet MS"/>
              </a:rPr>
              <a:t>AP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Neswire</a:t>
            </a:r>
            <a:endParaRPr sz="950">
              <a:latin typeface="Trebuchet MS"/>
              <a:cs typeface="Trebuchet MS"/>
            </a:endParaRPr>
          </a:p>
          <a:p>
            <a:pPr marL="459740">
              <a:lnSpc>
                <a:spcPct val="100000"/>
              </a:lnSpc>
              <a:spcBef>
                <a:spcPts val="735"/>
              </a:spcBef>
            </a:pPr>
            <a:r>
              <a:rPr sz="1650" i="1" spc="7" baseline="-37878" dirty="0">
                <a:latin typeface="Cambria"/>
                <a:cs typeface="Cambria"/>
              </a:rPr>
              <a:t>c</a:t>
            </a:r>
            <a:r>
              <a:rPr sz="1200" spc="-359" baseline="-20833" dirty="0">
                <a:latin typeface="Lucida Sans Unicode"/>
                <a:cs typeface="Lucida Sans Unicode"/>
              </a:rPr>
              <a:t>∗</a:t>
            </a:r>
            <a:r>
              <a:rPr sz="1200" spc="52" baseline="-20833" dirty="0">
                <a:latin typeface="Lucida Sans Unicode"/>
                <a:cs typeface="Lucida Sans Unicode"/>
              </a:rPr>
              <a:t> </a:t>
            </a:r>
            <a:r>
              <a:rPr sz="1650" spc="-44" baseline="-37878" dirty="0">
                <a:latin typeface="Lucida Sans Unicode"/>
                <a:cs typeface="Lucida Sans Unicode"/>
              </a:rPr>
              <a:t>=</a:t>
            </a:r>
            <a:r>
              <a:rPr sz="1650" spc="15" baseline="-37878" dirty="0">
                <a:latin typeface="Lucida Sans Unicode"/>
                <a:cs typeface="Lucida Sans Unicode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+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i="1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N</a:t>
            </a:r>
            <a:r>
              <a:rPr sz="1200" i="1" u="sng" spc="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200" u="sng" baseline="-10416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spc="-67" baseline="-10416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endParaRPr sz="1200" baseline="-10416">
              <a:latin typeface="Cambria"/>
              <a:cs typeface="Cambria"/>
            </a:endParaRPr>
          </a:p>
          <a:p>
            <a:pPr marL="380365" algn="ctr">
              <a:lnSpc>
                <a:spcPct val="100000"/>
              </a:lnSpc>
              <a:spcBef>
                <a:spcPts val="165"/>
              </a:spcBef>
            </a:pPr>
            <a:r>
              <a:rPr sz="1100" i="1" spc="-5" dirty="0">
                <a:latin typeface="Cambria"/>
                <a:cs typeface="Cambria"/>
              </a:rPr>
              <a:t>N</a:t>
            </a:r>
            <a:r>
              <a:rPr sz="1200" i="1" spc="-7" baseline="-10416" dirty="0">
                <a:latin typeface="Cambria"/>
                <a:cs typeface="Cambria"/>
              </a:rPr>
              <a:t>c</a:t>
            </a:r>
            <a:endParaRPr sz="1200" baseline="-10416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sz="950" spc="-50" dirty="0">
                <a:latin typeface="Trebuchet MS"/>
                <a:cs typeface="Trebuchet MS"/>
              </a:rPr>
              <a:t>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looks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li</a:t>
            </a:r>
            <a:r>
              <a:rPr sz="950" spc="-70" dirty="0">
                <a:latin typeface="Trebuchet MS"/>
                <a:cs typeface="Trebuchet MS"/>
              </a:rPr>
              <a:t>k</a:t>
            </a:r>
            <a:r>
              <a:rPr sz="950" spc="25" dirty="0">
                <a:latin typeface="Trebuchet MS"/>
                <a:cs typeface="Trebuchet MS"/>
              </a:rPr>
              <a:t>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200" spc="-359" baseline="27777" dirty="0">
                <a:latin typeface="Lucida Sans Unicode"/>
                <a:cs typeface="Lucida Sans Unicode"/>
              </a:rPr>
              <a:t>∗</a:t>
            </a:r>
            <a:r>
              <a:rPr sz="1200" spc="52" baseline="27777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i="1" spc="-95" dirty="0">
                <a:latin typeface="Cambria"/>
                <a:cs typeface="Cambria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65" dirty="0">
                <a:latin typeface="Cambria"/>
                <a:cs typeface="Cambria"/>
              </a:rPr>
              <a:t>0</a:t>
            </a:r>
            <a:r>
              <a:rPr sz="1100" i="1" spc="-100" dirty="0">
                <a:latin typeface="Verdana"/>
                <a:cs typeface="Verdana"/>
              </a:rPr>
              <a:t>.</a:t>
            </a:r>
            <a:r>
              <a:rPr sz="1100" spc="-65" dirty="0">
                <a:latin typeface="Cambria"/>
                <a:cs typeface="Cambria"/>
              </a:rPr>
              <a:t>75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154" y="895870"/>
            <a:ext cx="1318259" cy="168783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9984" y="3339672"/>
            <a:ext cx="2622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1468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50" dirty="0">
                <a:solidFill>
                  <a:srgbClr val="FFFFFF"/>
                </a:solidFill>
                <a:latin typeface="Cambria"/>
                <a:cs typeface="Cambria"/>
              </a:rPr>
              <a:t>What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400" i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1400" i="1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10" dirty="0">
                <a:solidFill>
                  <a:srgbClr val="FFFFFF"/>
                </a:solidFill>
                <a:latin typeface="Cambria"/>
                <a:cs typeface="Cambria"/>
              </a:rPr>
              <a:t>model?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89" y="688695"/>
            <a:ext cx="3373754" cy="184912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7743" y="2661310"/>
            <a:ext cx="4483735" cy="255270"/>
            <a:chOff x="87743" y="2661310"/>
            <a:chExt cx="4483735" cy="255270"/>
          </a:xfrm>
        </p:grpSpPr>
        <p:sp>
          <p:nvSpPr>
            <p:cNvPr id="6" name="object 6"/>
            <p:cNvSpPr/>
            <p:nvPr/>
          </p:nvSpPr>
          <p:spPr>
            <a:xfrm>
              <a:off x="87743" y="2661310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814942"/>
              <a:ext cx="101599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711869"/>
              <a:ext cx="4381715" cy="2046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2705735"/>
              <a:ext cx="4432935" cy="160020"/>
            </a:xfrm>
            <a:custGeom>
              <a:avLst/>
              <a:gdLst/>
              <a:ahLst/>
              <a:cxnLst/>
              <a:rect l="l" t="t" r="r" b="b"/>
              <a:pathLst>
                <a:path w="4432935" h="160019">
                  <a:moveTo>
                    <a:pt x="4432566" y="0"/>
                  </a:moveTo>
                  <a:lnTo>
                    <a:pt x="0" y="0"/>
                  </a:lnTo>
                  <a:lnTo>
                    <a:pt x="0" y="109207"/>
                  </a:lnTo>
                  <a:lnTo>
                    <a:pt x="4008" y="128931"/>
                  </a:lnTo>
                  <a:lnTo>
                    <a:pt x="14922" y="145084"/>
                  </a:lnTo>
                  <a:lnTo>
                    <a:pt x="31075" y="155998"/>
                  </a:lnTo>
                  <a:lnTo>
                    <a:pt x="50800" y="160007"/>
                  </a:lnTo>
                  <a:lnTo>
                    <a:pt x="4381766" y="160007"/>
                  </a:lnTo>
                  <a:lnTo>
                    <a:pt x="4401491" y="155998"/>
                  </a:lnTo>
                  <a:lnTo>
                    <a:pt x="4417644" y="145084"/>
                  </a:lnTo>
                  <a:lnTo>
                    <a:pt x="4428558" y="128931"/>
                  </a:lnTo>
                  <a:lnTo>
                    <a:pt x="4432566" y="10920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2749969"/>
              <a:ext cx="0" cy="84455"/>
            </a:xfrm>
            <a:custGeom>
              <a:avLst/>
              <a:gdLst/>
              <a:ahLst/>
              <a:cxnLst/>
              <a:rect l="l" t="t" r="r" b="b"/>
              <a:pathLst>
                <a:path h="84455">
                  <a:moveTo>
                    <a:pt x="0" y="840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2737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27245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27118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844" y="2682494"/>
            <a:ext cx="17348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20" dirty="0">
                <a:latin typeface="Trebuchet MS"/>
                <a:cs typeface="Trebuchet MS"/>
              </a:rPr>
              <a:t>This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45" dirty="0">
                <a:latin typeface="Trebuchet MS"/>
                <a:cs typeface="Trebuchet MS"/>
              </a:rPr>
              <a:t>a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Hidden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Markov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Model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5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7526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Hidden</a:t>
            </a:r>
            <a:r>
              <a:rPr spc="25" dirty="0"/>
              <a:t> </a:t>
            </a:r>
            <a:r>
              <a:rPr spc="-10" dirty="0"/>
              <a:t>Markov</a:t>
            </a:r>
            <a:r>
              <a:rPr spc="25" dirty="0"/>
              <a:t> </a:t>
            </a:r>
            <a:r>
              <a:rPr spc="2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26794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140203"/>
            <a:ext cx="4058920" cy="10350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950" spc="10" dirty="0">
                <a:latin typeface="Trebuchet MS"/>
                <a:cs typeface="Trebuchet MS"/>
              </a:rPr>
              <a:t>Tag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Transition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p</a:t>
            </a: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Cambria"/>
                <a:cs typeface="Cambria"/>
              </a:rPr>
              <a:t>t</a:t>
            </a:r>
            <a:r>
              <a:rPr sz="1200" i="1" spc="-67" baseline="-10416" dirty="0">
                <a:latin typeface="Cambria"/>
                <a:cs typeface="Cambria"/>
              </a:rPr>
              <a:t>i</a:t>
            </a:r>
            <a:r>
              <a:rPr sz="1100" spc="-45" dirty="0">
                <a:latin typeface="Lucida Sans Unicode"/>
                <a:cs typeface="Lucida Sans Unicode"/>
              </a:rPr>
              <a:t>|</a:t>
            </a:r>
            <a:r>
              <a:rPr sz="1100" i="1" spc="-45" dirty="0">
                <a:latin typeface="Cambria"/>
                <a:cs typeface="Cambria"/>
              </a:rPr>
              <a:t>t</a:t>
            </a:r>
            <a:r>
              <a:rPr sz="1200" i="1" spc="-67" baseline="-10416" dirty="0">
                <a:latin typeface="Cambria"/>
                <a:cs typeface="Cambria"/>
              </a:rPr>
              <a:t>i</a:t>
            </a:r>
            <a:r>
              <a:rPr sz="1200" spc="-67" baseline="-10416" dirty="0">
                <a:latin typeface="Lucida Sans Unicode"/>
                <a:cs typeface="Lucida Sans Unicode"/>
              </a:rPr>
              <a:t>−</a:t>
            </a:r>
            <a:r>
              <a:rPr sz="1200" spc="-67" baseline="-10416" dirty="0">
                <a:latin typeface="Times New Roman"/>
                <a:cs typeface="Times New Roman"/>
              </a:rPr>
              <a:t>1</a:t>
            </a:r>
            <a:r>
              <a:rPr sz="1100" spc="-4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950" spc="20" dirty="0">
                <a:latin typeface="Trebuchet MS"/>
                <a:cs typeface="Trebuchet MS"/>
              </a:rPr>
              <a:t>Word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Likelihood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(emissions)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t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8100" marR="277495">
              <a:lnSpc>
                <a:spcPct val="118900"/>
              </a:lnSpc>
              <a:spcBef>
                <a:spcPts val="265"/>
              </a:spcBef>
            </a:pPr>
            <a:r>
              <a:rPr sz="950" spc="20" dirty="0">
                <a:latin typeface="Trebuchet MS"/>
                <a:cs typeface="Trebuchet MS"/>
              </a:rPr>
              <a:t>What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have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described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these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hidden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markov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model.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latin typeface="Trebuchet MS"/>
                <a:cs typeface="Trebuchet MS"/>
              </a:rPr>
              <a:t>Let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us</a:t>
            </a:r>
            <a:r>
              <a:rPr sz="950" spc="-10" dirty="0">
                <a:latin typeface="Trebuchet MS"/>
                <a:cs typeface="Trebuchet MS"/>
              </a:rPr>
              <a:t> quickly </a:t>
            </a:r>
            <a:r>
              <a:rPr sz="950" spc="-5" dirty="0">
                <a:latin typeface="Trebuchet MS"/>
                <a:cs typeface="Trebuchet MS"/>
              </a:rPr>
              <a:t>introduce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Chain,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or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observable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Model.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477975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688008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70112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8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3216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Markov</a:t>
            </a:r>
            <a:r>
              <a:rPr spc="45" dirty="0"/>
              <a:t> </a:t>
            </a:r>
            <a:r>
              <a:rPr spc="25" dirty="0"/>
              <a:t>Chain</a:t>
            </a:r>
            <a:r>
              <a:rPr spc="45" dirty="0"/>
              <a:t> </a:t>
            </a:r>
            <a:r>
              <a:rPr spc="225" dirty="0"/>
              <a:t>=</a:t>
            </a:r>
            <a:r>
              <a:rPr spc="45" dirty="0"/>
              <a:t> </a:t>
            </a:r>
            <a:r>
              <a:rPr spc="-5" dirty="0"/>
              <a:t>First-order</a:t>
            </a:r>
            <a:r>
              <a:rPr spc="45" dirty="0"/>
              <a:t> </a:t>
            </a:r>
            <a:r>
              <a:rPr spc="-10" dirty="0"/>
              <a:t>Markov</a:t>
            </a:r>
            <a:r>
              <a:rPr spc="45" dirty="0"/>
              <a:t> </a:t>
            </a:r>
            <a:r>
              <a:rPr spc="2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872515"/>
            <a:ext cx="4483735" cy="1195705"/>
            <a:chOff x="87743" y="872515"/>
            <a:chExt cx="4483735" cy="1195705"/>
          </a:xfrm>
        </p:grpSpPr>
        <p:sp>
          <p:nvSpPr>
            <p:cNvPr id="4" name="object 4"/>
            <p:cNvSpPr/>
            <p:nvPr/>
          </p:nvSpPr>
          <p:spPr>
            <a:xfrm>
              <a:off x="87743" y="872515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45527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966417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953717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916749"/>
              <a:ext cx="50749" cy="10496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089812"/>
              <a:ext cx="4432935" cy="927735"/>
            </a:xfrm>
            <a:custGeom>
              <a:avLst/>
              <a:gdLst/>
              <a:ahLst/>
              <a:cxnLst/>
              <a:rect l="l" t="t" r="r" b="b"/>
              <a:pathLst>
                <a:path w="4432935" h="927735">
                  <a:moveTo>
                    <a:pt x="4432566" y="0"/>
                  </a:moveTo>
                  <a:lnTo>
                    <a:pt x="0" y="0"/>
                  </a:lnTo>
                  <a:lnTo>
                    <a:pt x="0" y="876604"/>
                  </a:lnTo>
                  <a:lnTo>
                    <a:pt x="4008" y="896329"/>
                  </a:lnTo>
                  <a:lnTo>
                    <a:pt x="14922" y="912482"/>
                  </a:lnTo>
                  <a:lnTo>
                    <a:pt x="31075" y="923396"/>
                  </a:lnTo>
                  <a:lnTo>
                    <a:pt x="50800" y="927404"/>
                  </a:lnTo>
                  <a:lnTo>
                    <a:pt x="4381766" y="927404"/>
                  </a:lnTo>
                  <a:lnTo>
                    <a:pt x="4401491" y="923396"/>
                  </a:lnTo>
                  <a:lnTo>
                    <a:pt x="4417644" y="912482"/>
                  </a:lnTo>
                  <a:lnTo>
                    <a:pt x="4428558" y="896329"/>
                  </a:lnTo>
                  <a:lnTo>
                    <a:pt x="4432566" y="8766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954849"/>
              <a:ext cx="0" cy="1031240"/>
            </a:xfrm>
            <a:custGeom>
              <a:avLst/>
              <a:gdLst/>
              <a:ahLst/>
              <a:cxnLst/>
              <a:rect l="l" t="t" r="r" b="b"/>
              <a:pathLst>
                <a:path h="1031239">
                  <a:moveTo>
                    <a:pt x="0" y="10306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9421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9294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916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139545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49578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59610"/>
              <a:ext cx="64757" cy="6475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7743" y="2169134"/>
            <a:ext cx="4483735" cy="544830"/>
            <a:chOff x="87743" y="2169134"/>
            <a:chExt cx="4483735" cy="544830"/>
          </a:xfrm>
        </p:grpSpPr>
        <p:sp>
          <p:nvSpPr>
            <p:cNvPr id="18" name="object 18"/>
            <p:cNvSpPr/>
            <p:nvPr/>
          </p:nvSpPr>
          <p:spPr>
            <a:xfrm>
              <a:off x="87743" y="2169134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744" y="2342159"/>
              <a:ext cx="4432566" cy="506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544" y="2612085"/>
              <a:ext cx="101599" cy="101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599385"/>
              <a:ext cx="438171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0311" y="2213368"/>
              <a:ext cx="50749" cy="39871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7743" y="2386444"/>
              <a:ext cx="4432935" cy="276860"/>
            </a:xfrm>
            <a:custGeom>
              <a:avLst/>
              <a:gdLst/>
              <a:ahLst/>
              <a:cxnLst/>
              <a:rect l="l" t="t" r="r" b="b"/>
              <a:pathLst>
                <a:path w="4432935" h="276860">
                  <a:moveTo>
                    <a:pt x="4432566" y="0"/>
                  </a:moveTo>
                  <a:lnTo>
                    <a:pt x="0" y="0"/>
                  </a:lnTo>
                  <a:lnTo>
                    <a:pt x="0" y="225640"/>
                  </a:lnTo>
                  <a:lnTo>
                    <a:pt x="4008" y="245365"/>
                  </a:lnTo>
                  <a:lnTo>
                    <a:pt x="14922" y="261518"/>
                  </a:lnTo>
                  <a:lnTo>
                    <a:pt x="31075" y="272432"/>
                  </a:lnTo>
                  <a:lnTo>
                    <a:pt x="50800" y="276440"/>
                  </a:lnTo>
                  <a:lnTo>
                    <a:pt x="4381766" y="276440"/>
                  </a:lnTo>
                  <a:lnTo>
                    <a:pt x="4401491" y="272432"/>
                  </a:lnTo>
                  <a:lnTo>
                    <a:pt x="4417644" y="261518"/>
                  </a:lnTo>
                  <a:lnTo>
                    <a:pt x="4428558" y="245365"/>
                  </a:lnTo>
                  <a:lnTo>
                    <a:pt x="4432566" y="225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20309" y="2251468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30">
                  <a:moveTo>
                    <a:pt x="0" y="3796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0309" y="22387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0309" y="22260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09" y="22133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044" y="797868"/>
            <a:ext cx="3370579" cy="18268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25"/>
              </a:spcBef>
            </a:pPr>
            <a:r>
              <a:rPr sz="1100" i="1" spc="-60" dirty="0">
                <a:solidFill>
                  <a:srgbClr val="3333B2"/>
                </a:solidFill>
                <a:latin typeface="Cambria"/>
                <a:cs typeface="Cambria"/>
              </a:rPr>
              <a:t>Weather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5" dirty="0">
                <a:solidFill>
                  <a:srgbClr val="3333B2"/>
                </a:solidFill>
                <a:latin typeface="Cambria"/>
                <a:cs typeface="Cambria"/>
              </a:rPr>
              <a:t>example</a:t>
            </a:r>
            <a:endParaRPr sz="1100">
              <a:latin typeface="Cambria"/>
              <a:cs typeface="Cambria"/>
            </a:endParaRPr>
          </a:p>
          <a:p>
            <a:pPr marL="340360">
              <a:lnSpc>
                <a:spcPct val="100000"/>
              </a:lnSpc>
              <a:spcBef>
                <a:spcPts val="425"/>
              </a:spcBef>
            </a:pPr>
            <a:r>
              <a:rPr sz="950" spc="15" dirty="0">
                <a:latin typeface="Trebuchet MS"/>
                <a:cs typeface="Trebuchet MS"/>
              </a:rPr>
              <a:t>Three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types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weather:</a:t>
            </a:r>
            <a:r>
              <a:rPr sz="950" spc="5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sunny,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45" dirty="0">
                <a:latin typeface="Trebuchet MS"/>
                <a:cs typeface="Trebuchet MS"/>
              </a:rPr>
              <a:t>rainy,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0" dirty="0">
                <a:latin typeface="Trebuchet MS"/>
                <a:cs typeface="Trebuchet MS"/>
              </a:rPr>
              <a:t>foggy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360"/>
              </a:spcBef>
            </a:pP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950" spc="-30" dirty="0">
                <a:latin typeface="Trebuchet MS"/>
                <a:cs typeface="Trebuchet MS"/>
              </a:rPr>
              <a:t>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variable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denoting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5" dirty="0">
                <a:latin typeface="Trebuchet MS"/>
                <a:cs typeface="Trebuchet MS"/>
              </a:rPr>
              <a:t>weather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on</a:t>
            </a:r>
            <a:r>
              <a:rPr sz="950" spc="-20" dirty="0">
                <a:latin typeface="Trebuchet MS"/>
                <a:cs typeface="Trebuchet MS"/>
              </a:rPr>
              <a:t> 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n</a:t>
            </a:r>
            <a:r>
              <a:rPr sz="1200" i="1" spc="-67" baseline="27777" dirty="0">
                <a:latin typeface="Cambria"/>
                <a:cs typeface="Cambria"/>
              </a:rPr>
              <a:t>th</a:t>
            </a:r>
            <a:r>
              <a:rPr sz="1200" i="1" spc="22" baseline="27777" dirty="0">
                <a:latin typeface="Cambria"/>
                <a:cs typeface="Cambria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day</a:t>
            </a:r>
            <a:endParaRPr sz="950">
              <a:latin typeface="Trebuchet MS"/>
              <a:cs typeface="Trebuchet MS"/>
            </a:endParaRPr>
          </a:p>
          <a:p>
            <a:pPr marL="340360">
              <a:lnSpc>
                <a:spcPct val="100000"/>
              </a:lnSpc>
              <a:spcBef>
                <a:spcPts val="484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want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find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following </a:t>
            </a:r>
            <a:r>
              <a:rPr sz="950" spc="-10" dirty="0">
                <a:latin typeface="Trebuchet MS"/>
                <a:cs typeface="Trebuchet MS"/>
              </a:rPr>
              <a:t>conditional </a:t>
            </a:r>
            <a:r>
              <a:rPr sz="950" spc="-15" dirty="0">
                <a:latin typeface="Trebuchet MS"/>
                <a:cs typeface="Trebuchet MS"/>
              </a:rPr>
              <a:t>probabilities: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00">
              <a:latin typeface="Trebuchet MS"/>
              <a:cs typeface="Trebuchet MS"/>
            </a:endParaRPr>
          </a:p>
          <a:p>
            <a:pPr marL="1739900">
              <a:lnSpc>
                <a:spcPct val="100000"/>
              </a:lnSpc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40" dirty="0">
                <a:latin typeface="Lucida Sans Unicode"/>
                <a:cs typeface="Lucida Sans Unicode"/>
              </a:rPr>
              <a:t>,...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q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1540"/>
              </a:spcBef>
            </a:pP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First-order</a:t>
            </a:r>
            <a:r>
              <a:rPr sz="1100" i="1" spc="1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Markov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Assumption</a:t>
            </a:r>
            <a:endParaRPr sz="1100">
              <a:latin typeface="Cambria"/>
              <a:cs typeface="Cambria"/>
            </a:endParaRPr>
          </a:p>
          <a:p>
            <a:pPr marL="1222375">
              <a:lnSpc>
                <a:spcPct val="100000"/>
              </a:lnSpc>
              <a:spcBef>
                <a:spcPts val="905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2</a:t>
            </a:r>
            <a:r>
              <a:rPr sz="1100" spc="40" dirty="0">
                <a:latin typeface="Lucida Sans Unicode"/>
                <a:cs typeface="Lucida Sans Unicode"/>
              </a:rPr>
              <a:t>,...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22" baseline="-10416" dirty="0">
                <a:latin typeface="Cambria"/>
                <a:cs typeface="Cambria"/>
              </a:rPr>
              <a:t>n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i="1" spc="-44" baseline="-10416" dirty="0">
                <a:latin typeface="Cambria"/>
                <a:cs typeface="Cambria"/>
              </a:rPr>
              <a:t>n</a:t>
            </a:r>
            <a:r>
              <a:rPr sz="1200" spc="-195" baseline="-10416" dirty="0">
                <a:latin typeface="Lucida Sans Unicode"/>
                <a:cs typeface="Lucida Sans Unicode"/>
              </a:rPr>
              <a:t>−</a:t>
            </a:r>
            <a:r>
              <a:rPr sz="1200" spc="60" baseline="-10416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30" name="object 30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10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315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10" dirty="0">
                <a:solidFill>
                  <a:srgbClr val="FFFFFF"/>
                </a:solidFill>
                <a:latin typeface="Cambria"/>
                <a:cs typeface="Cambria"/>
              </a:rPr>
              <a:t>Markov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25" dirty="0">
                <a:solidFill>
                  <a:srgbClr val="FFFFFF"/>
                </a:solidFill>
                <a:latin typeface="Cambria"/>
                <a:cs typeface="Cambria"/>
              </a:rPr>
              <a:t>Chain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5" dirty="0">
                <a:solidFill>
                  <a:srgbClr val="FFFFFF"/>
                </a:solidFill>
                <a:latin typeface="Cambria"/>
                <a:cs typeface="Cambria"/>
              </a:rPr>
              <a:t>Transition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30" dirty="0">
                <a:solidFill>
                  <a:srgbClr val="FFFFFF"/>
                </a:solidFill>
                <a:latin typeface="Cambria"/>
                <a:cs typeface="Cambria"/>
              </a:rPr>
              <a:t>Table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44" y="848601"/>
            <a:ext cx="4306934" cy="20116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10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Using</a:t>
            </a:r>
            <a:r>
              <a:rPr spc="30" dirty="0"/>
              <a:t> </a:t>
            </a:r>
            <a:r>
              <a:rPr spc="-10" dirty="0"/>
              <a:t>Markov</a:t>
            </a:r>
            <a:r>
              <a:rPr spc="35" dirty="0"/>
              <a:t> </a:t>
            </a:r>
            <a:r>
              <a:rPr spc="25" dirty="0"/>
              <a:t>Chain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28738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936175"/>
            <a:ext cx="4261485" cy="1562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4960" marR="363220">
              <a:lnSpc>
                <a:spcPct val="118900"/>
              </a:lnSpc>
              <a:spcBef>
                <a:spcPts val="90"/>
              </a:spcBef>
            </a:pPr>
            <a:r>
              <a:rPr sz="950" spc="20" dirty="0">
                <a:latin typeface="Trebuchet MS"/>
                <a:cs typeface="Trebuchet MS"/>
              </a:rPr>
              <a:t>Given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that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today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weather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sunny,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what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probability </a:t>
            </a:r>
            <a:r>
              <a:rPr sz="950" spc="-35" dirty="0">
                <a:latin typeface="Trebuchet MS"/>
                <a:cs typeface="Trebuchet MS"/>
              </a:rPr>
              <a:t>that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tomorrow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sunny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day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after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rainy?</a:t>
            </a:r>
            <a:endParaRPr sz="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sz="1100" i="1" spc="55" dirty="0">
                <a:latin typeface="Cambria"/>
                <a:cs typeface="Cambria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spc="-7" baseline="-10416" dirty="0">
                <a:latin typeface="Times New Roman"/>
                <a:cs typeface="Times New Roman"/>
              </a:rPr>
              <a:t>2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sunny</a:t>
            </a:r>
            <a:r>
              <a:rPr sz="1100" spc="-8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spc="-7" baseline="-10416" dirty="0">
                <a:latin typeface="Times New Roman"/>
                <a:cs typeface="Times New Roman"/>
              </a:rPr>
              <a:t>3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Cambria"/>
                <a:cs typeface="Cambria"/>
              </a:rPr>
              <a:t>r</a:t>
            </a:r>
            <a:r>
              <a:rPr sz="1100" i="1" spc="-25" dirty="0">
                <a:latin typeface="Cambria"/>
                <a:cs typeface="Cambria"/>
              </a:rPr>
              <a:t>ainy</a:t>
            </a:r>
            <a:r>
              <a:rPr sz="1100" spc="-195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Cambria"/>
                <a:cs typeface="Cambria"/>
              </a:rPr>
              <a:t>q</a:t>
            </a:r>
            <a:r>
              <a:rPr sz="1200" spc="-7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Cambria"/>
                <a:cs typeface="Cambria"/>
              </a:rPr>
              <a:t>sunny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0515">
              <a:lnSpc>
                <a:spcPct val="100000"/>
              </a:lnSpc>
              <a:spcBef>
                <a:spcPts val="113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q</a:t>
            </a:r>
            <a:r>
              <a:rPr sz="1200" spc="7" baseline="-10416" dirty="0">
                <a:latin typeface="Times New Roman"/>
                <a:cs typeface="Times New Roman"/>
              </a:rPr>
              <a:t>3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rainy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q</a:t>
            </a:r>
            <a:r>
              <a:rPr sz="1200" spc="-75" baseline="-10416" dirty="0">
                <a:latin typeface="Times New Roman"/>
                <a:cs typeface="Times New Roman"/>
              </a:rPr>
              <a:t>2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40" dirty="0">
                <a:latin typeface="Cambria"/>
                <a:cs typeface="Cambria"/>
              </a:rPr>
              <a:t>sunny</a:t>
            </a:r>
            <a:r>
              <a:rPr sz="1100" spc="-40" dirty="0">
                <a:latin typeface="Lucida Sans Unicode"/>
                <a:cs typeface="Lucida Sans Unicode"/>
              </a:rPr>
              <a:t>,</a:t>
            </a:r>
            <a:r>
              <a:rPr sz="1100" spc="-229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mbria"/>
                <a:cs typeface="Cambria"/>
              </a:rPr>
              <a:t>q</a:t>
            </a:r>
            <a:r>
              <a:rPr sz="1200" spc="-30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sunny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q</a:t>
            </a:r>
            <a:r>
              <a:rPr sz="1200" spc="7" baseline="-10416" dirty="0">
                <a:latin typeface="Times New Roman"/>
                <a:cs typeface="Times New Roman"/>
              </a:rPr>
              <a:t>2</a:t>
            </a:r>
            <a:r>
              <a:rPr sz="1200" spc="142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sunny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q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sunny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0515">
              <a:lnSpc>
                <a:spcPct val="100000"/>
              </a:lnSpc>
              <a:spcBef>
                <a:spcPts val="335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q</a:t>
            </a:r>
            <a:r>
              <a:rPr sz="1200" spc="7" baseline="-10416" dirty="0">
                <a:latin typeface="Times New Roman"/>
                <a:cs typeface="Times New Roman"/>
              </a:rPr>
              <a:t>3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rainy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q</a:t>
            </a:r>
            <a:r>
              <a:rPr sz="1200" spc="-75" baseline="-10416" dirty="0">
                <a:latin typeface="Times New Roman"/>
                <a:cs typeface="Times New Roman"/>
              </a:rPr>
              <a:t>2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sunny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195" dirty="0">
                <a:latin typeface="Tahoma"/>
                <a:cs typeface="Tahoma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19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Cambria"/>
                <a:cs typeface="Cambria"/>
              </a:rPr>
              <a:t>P</a:t>
            </a:r>
            <a:r>
              <a:rPr sz="1100" spc="5" dirty="0">
                <a:latin typeface="Tahoma"/>
                <a:cs typeface="Tahoma"/>
              </a:rPr>
              <a:t>(</a:t>
            </a:r>
            <a:r>
              <a:rPr sz="1100" i="1" spc="5" dirty="0">
                <a:latin typeface="Cambria"/>
                <a:cs typeface="Cambria"/>
              </a:rPr>
              <a:t>q</a:t>
            </a:r>
            <a:r>
              <a:rPr sz="1200" spc="7" baseline="-10416" dirty="0">
                <a:latin typeface="Times New Roman"/>
                <a:cs typeface="Times New Roman"/>
              </a:rPr>
              <a:t>2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sunny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q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200" spc="135" baseline="-10416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mbria"/>
                <a:cs typeface="Cambria"/>
              </a:rPr>
              <a:t>sunny</a:t>
            </a:r>
            <a:r>
              <a:rPr sz="1100" spc="-2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0515">
              <a:lnSpc>
                <a:spcPct val="100000"/>
              </a:lnSpc>
              <a:spcBef>
                <a:spcPts val="334"/>
              </a:spcBef>
            </a:pPr>
            <a:r>
              <a:rPr sz="1100" spc="45" dirty="0">
                <a:latin typeface="Tahoma"/>
                <a:cs typeface="Tahoma"/>
              </a:rPr>
              <a:t>= 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05</a:t>
            </a:r>
            <a:r>
              <a:rPr sz="1100" spc="-125" dirty="0">
                <a:latin typeface="Times New Roman"/>
                <a:cs typeface="Times New Roman"/>
              </a:rPr>
              <a:t> </a:t>
            </a:r>
            <a:r>
              <a:rPr sz="1100" spc="-185" dirty="0">
                <a:latin typeface="Lucida Sans Unicode"/>
                <a:cs typeface="Lucida Sans Unicode"/>
              </a:rPr>
              <a:t>×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</a:t>
            </a:r>
            <a:r>
              <a:rPr sz="1100" spc="-80" dirty="0"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  <a:p>
            <a:pPr marL="310515">
              <a:lnSpc>
                <a:spcPct val="100000"/>
              </a:lnSpc>
              <a:spcBef>
                <a:spcPts val="330"/>
              </a:spcBef>
            </a:pP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200" dirty="0">
                <a:latin typeface="Tahoma"/>
                <a:cs typeface="Tahoma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.</a:t>
            </a:r>
            <a:r>
              <a:rPr sz="1100" spc="-25" dirty="0">
                <a:latin typeface="Times New Roman"/>
                <a:cs typeface="Times New Roman"/>
              </a:rPr>
              <a:t>04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11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1681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Hidden</a:t>
            </a:r>
            <a:r>
              <a:rPr spc="20" dirty="0"/>
              <a:t> </a:t>
            </a:r>
            <a:r>
              <a:rPr spc="-10" dirty="0"/>
              <a:t>Markov</a:t>
            </a:r>
            <a:r>
              <a:rPr spc="25" dirty="0"/>
              <a:t> </a:t>
            </a:r>
            <a:r>
              <a:rPr spc="20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1071372"/>
            <a:ext cx="64757" cy="647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78822"/>
            <a:ext cx="3925570" cy="1516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50" spc="2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chains,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-15" dirty="0">
                <a:latin typeface="Trebuchet MS"/>
                <a:cs typeface="Trebuchet MS"/>
              </a:rPr>
              <a:t>‘sunny’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10" dirty="0">
                <a:latin typeface="Trebuchet MS"/>
                <a:cs typeface="Trebuchet MS"/>
              </a:rPr>
              <a:t>weather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is</a:t>
            </a:r>
            <a:r>
              <a:rPr sz="950" i="1" spc="-15" dirty="0">
                <a:latin typeface="Trebuchet MS"/>
                <a:cs typeface="Trebuchet MS"/>
              </a:rPr>
              <a:t> both </a:t>
            </a:r>
            <a:r>
              <a:rPr sz="950" i="1" spc="10" dirty="0">
                <a:latin typeface="Trebuchet MS"/>
                <a:cs typeface="Trebuchet MS"/>
              </a:rPr>
              <a:t>observable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and</a:t>
            </a:r>
            <a:r>
              <a:rPr sz="950" i="1" spc="-15" dirty="0">
                <a:latin typeface="Trebuchet MS"/>
                <a:cs typeface="Trebuchet MS"/>
              </a:rPr>
              <a:t> state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10" dirty="0">
                <a:latin typeface="Trebuchet MS"/>
                <a:cs typeface="Trebuchet MS"/>
              </a:rPr>
              <a:t>But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145" dirty="0">
                <a:latin typeface="Trebuchet MS"/>
                <a:cs typeface="Trebuchet MS"/>
              </a:rPr>
              <a:t>POS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tagging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spc="30" dirty="0">
                <a:latin typeface="Trebuchet MS"/>
                <a:cs typeface="Trebuchet MS"/>
              </a:rPr>
              <a:t>The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-30" dirty="0">
                <a:latin typeface="Trebuchet MS"/>
                <a:cs typeface="Trebuchet MS"/>
              </a:rPr>
              <a:t>output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30" dirty="0">
                <a:latin typeface="Trebuchet MS"/>
                <a:cs typeface="Trebuchet MS"/>
              </a:rPr>
              <a:t>symbols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25" dirty="0">
                <a:latin typeface="Trebuchet MS"/>
                <a:cs typeface="Trebuchet MS"/>
              </a:rPr>
              <a:t> </a:t>
            </a:r>
            <a:r>
              <a:rPr sz="950" i="1" spc="15" dirty="0">
                <a:latin typeface="Trebuchet MS"/>
                <a:cs typeface="Trebuchet MS"/>
              </a:rPr>
              <a:t>words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950" i="1" dirty="0">
                <a:latin typeface="Trebuchet MS"/>
                <a:cs typeface="Trebuchet MS"/>
              </a:rPr>
              <a:t>But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-25" dirty="0">
                <a:latin typeface="Trebuchet MS"/>
                <a:cs typeface="Trebuchet MS"/>
              </a:rPr>
              <a:t>the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hidden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5" dirty="0">
                <a:latin typeface="Trebuchet MS"/>
                <a:cs typeface="Trebuchet MS"/>
              </a:rPr>
              <a:t>states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dirty="0">
                <a:latin typeface="Trebuchet MS"/>
                <a:cs typeface="Trebuchet MS"/>
              </a:rPr>
              <a:t>are</a:t>
            </a:r>
            <a:r>
              <a:rPr sz="950" i="1" spc="-15" dirty="0">
                <a:latin typeface="Trebuchet MS"/>
                <a:cs typeface="Trebuchet MS"/>
              </a:rPr>
              <a:t> </a:t>
            </a:r>
            <a:r>
              <a:rPr sz="950" i="1" spc="150" dirty="0">
                <a:latin typeface="Trebuchet MS"/>
                <a:cs typeface="Trebuchet MS"/>
              </a:rPr>
              <a:t>POS</a:t>
            </a:r>
            <a:r>
              <a:rPr sz="950" i="1" spc="-20" dirty="0">
                <a:latin typeface="Trebuchet MS"/>
                <a:cs typeface="Trebuchet MS"/>
              </a:rPr>
              <a:t> </a:t>
            </a:r>
            <a:r>
              <a:rPr sz="950" i="1" spc="20" dirty="0">
                <a:latin typeface="Trebuchet MS"/>
                <a:cs typeface="Trebuchet MS"/>
              </a:rPr>
              <a:t>tags</a:t>
            </a:r>
            <a:endParaRPr sz="950">
              <a:latin typeface="Trebuchet MS"/>
              <a:cs typeface="Trebuchet MS"/>
            </a:endParaRPr>
          </a:p>
          <a:p>
            <a:pPr marL="12700" marR="5080">
              <a:lnSpc>
                <a:spcPct val="118900"/>
              </a:lnSpc>
              <a:spcBef>
                <a:spcPts val="300"/>
              </a:spcBef>
            </a:pPr>
            <a:r>
              <a:rPr sz="950" spc="90" dirty="0">
                <a:latin typeface="Trebuchet MS"/>
                <a:cs typeface="Trebuchet MS"/>
              </a:rPr>
              <a:t>A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Hidden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Model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is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extension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Markov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chain</a:t>
            </a:r>
            <a:r>
              <a:rPr sz="950" spc="-15" dirty="0">
                <a:latin typeface="Trebuchet MS"/>
                <a:cs typeface="Trebuchet MS"/>
              </a:rPr>
              <a:t> in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-27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 </a:t>
            </a:r>
            <a:r>
              <a:rPr sz="950" spc="35" dirty="0">
                <a:latin typeface="Trebuchet MS"/>
                <a:cs typeface="Trebuchet MS"/>
              </a:rPr>
              <a:t>symbols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5" dirty="0">
                <a:latin typeface="Trebuchet MS"/>
                <a:cs typeface="Trebuchet MS"/>
              </a:rPr>
              <a:t> not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0" dirty="0">
                <a:latin typeface="Trebuchet MS"/>
                <a:cs typeface="Trebuchet MS"/>
              </a:rPr>
              <a:t>same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75" dirty="0">
                <a:latin typeface="Trebuchet MS"/>
                <a:cs typeface="Trebuchet MS"/>
              </a:rPr>
              <a:t>as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don’t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know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which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in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1453476"/>
            <a:ext cx="64757" cy="647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97" y="2007666"/>
            <a:ext cx="64757" cy="647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597" y="2389771"/>
            <a:ext cx="64757" cy="6475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9" name="object 9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7424" y="3339672"/>
            <a:ext cx="236854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12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17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425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Hidden</a:t>
            </a:r>
            <a:r>
              <a:rPr spc="30" dirty="0"/>
              <a:t> </a:t>
            </a:r>
            <a:r>
              <a:rPr spc="-10" dirty="0"/>
              <a:t>Markov</a:t>
            </a:r>
            <a:r>
              <a:rPr spc="35" dirty="0"/>
              <a:t> </a:t>
            </a:r>
            <a:r>
              <a:rPr spc="20" dirty="0"/>
              <a:t>Models</a:t>
            </a:r>
            <a:r>
              <a:rPr spc="35" dirty="0"/>
              <a:t> (HMMs)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743" y="1087259"/>
            <a:ext cx="4483735" cy="1304925"/>
            <a:chOff x="87743" y="1087259"/>
            <a:chExt cx="4483735" cy="1304925"/>
          </a:xfrm>
        </p:grpSpPr>
        <p:sp>
          <p:nvSpPr>
            <p:cNvPr id="4" name="object 4"/>
            <p:cNvSpPr/>
            <p:nvPr/>
          </p:nvSpPr>
          <p:spPr>
            <a:xfrm>
              <a:off x="87743" y="1087259"/>
              <a:ext cx="4432935" cy="186055"/>
            </a:xfrm>
            <a:custGeom>
              <a:avLst/>
              <a:gdLst/>
              <a:ahLst/>
              <a:cxnLst/>
              <a:rect l="l" t="t" r="r" b="b"/>
              <a:pathLst>
                <a:path w="4432935" h="18605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5674"/>
                  </a:lnTo>
                  <a:lnTo>
                    <a:pt x="4432566" y="18567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60271"/>
              <a:ext cx="4432566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2289962"/>
              <a:ext cx="101599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277262"/>
              <a:ext cx="438171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0311" y="1131493"/>
              <a:ext cx="50749" cy="1158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1304544"/>
              <a:ext cx="4432935" cy="1036319"/>
            </a:xfrm>
            <a:custGeom>
              <a:avLst/>
              <a:gdLst/>
              <a:ahLst/>
              <a:cxnLst/>
              <a:rect l="l" t="t" r="r" b="b"/>
              <a:pathLst>
                <a:path w="4432935" h="1036319">
                  <a:moveTo>
                    <a:pt x="4432566" y="0"/>
                  </a:moveTo>
                  <a:lnTo>
                    <a:pt x="0" y="0"/>
                  </a:lnTo>
                  <a:lnTo>
                    <a:pt x="0" y="985418"/>
                  </a:lnTo>
                  <a:lnTo>
                    <a:pt x="4008" y="1005143"/>
                  </a:lnTo>
                  <a:lnTo>
                    <a:pt x="14922" y="1021295"/>
                  </a:lnTo>
                  <a:lnTo>
                    <a:pt x="31075" y="1032209"/>
                  </a:lnTo>
                  <a:lnTo>
                    <a:pt x="50800" y="1036218"/>
                  </a:lnTo>
                  <a:lnTo>
                    <a:pt x="4381766" y="1036218"/>
                  </a:lnTo>
                  <a:lnTo>
                    <a:pt x="4401491" y="1032209"/>
                  </a:lnTo>
                  <a:lnTo>
                    <a:pt x="4417644" y="1021295"/>
                  </a:lnTo>
                  <a:lnTo>
                    <a:pt x="4428558" y="1005143"/>
                  </a:lnTo>
                  <a:lnTo>
                    <a:pt x="4432566" y="9854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09" y="1169581"/>
              <a:ext cx="0" cy="1139825"/>
            </a:xfrm>
            <a:custGeom>
              <a:avLst/>
              <a:gdLst/>
              <a:ahLst/>
              <a:cxnLst/>
              <a:rect l="l" t="t" r="r" b="b"/>
              <a:pathLst>
                <a:path h="1139825">
                  <a:moveTo>
                    <a:pt x="0" y="1139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09" y="11568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09" y="11441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09" y="11314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354289"/>
              <a:ext cx="64757" cy="6475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564322"/>
              <a:ext cx="64757" cy="6475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597" y="1774355"/>
              <a:ext cx="64757" cy="647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1984387"/>
              <a:ext cx="64757" cy="647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597" y="2194420"/>
              <a:ext cx="64757" cy="64757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3144" y="1012612"/>
            <a:ext cx="2802255" cy="12896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25"/>
              </a:spcBef>
            </a:pPr>
            <a:r>
              <a:rPr sz="1100" i="1" spc="-25" dirty="0">
                <a:solidFill>
                  <a:srgbClr val="3333B2"/>
                </a:solidFill>
                <a:latin typeface="Cambria"/>
                <a:cs typeface="Cambria"/>
              </a:rPr>
              <a:t>Elements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20" dirty="0">
                <a:solidFill>
                  <a:srgbClr val="3333B2"/>
                </a:solidFill>
                <a:latin typeface="Cambria"/>
                <a:cs typeface="Cambria"/>
              </a:rPr>
              <a:t>of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40" dirty="0">
                <a:solidFill>
                  <a:srgbClr val="3333B2"/>
                </a:solidFill>
                <a:latin typeface="Cambria"/>
                <a:cs typeface="Cambria"/>
              </a:rPr>
              <a:t>an</a:t>
            </a:r>
            <a:r>
              <a:rPr sz="1100" i="1" spc="15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333B2"/>
                </a:solidFill>
                <a:latin typeface="Cambria"/>
                <a:cs typeface="Cambria"/>
              </a:rPr>
              <a:t>HMM</a:t>
            </a:r>
            <a:r>
              <a:rPr sz="1100" i="1" spc="20" dirty="0">
                <a:solidFill>
                  <a:srgbClr val="3333B2"/>
                </a:solidFill>
                <a:latin typeface="Cambria"/>
                <a:cs typeface="Cambria"/>
              </a:rPr>
              <a:t> </a:t>
            </a:r>
            <a:r>
              <a:rPr sz="1100" i="1" spc="-30" dirty="0">
                <a:solidFill>
                  <a:srgbClr val="3333B2"/>
                </a:solidFill>
                <a:latin typeface="Cambria"/>
                <a:cs typeface="Cambria"/>
              </a:rPr>
              <a:t>model</a:t>
            </a:r>
            <a:endParaRPr sz="1100">
              <a:latin typeface="Cambria"/>
              <a:cs typeface="Cambria"/>
            </a:endParaRPr>
          </a:p>
          <a:p>
            <a:pPr marL="302260" marR="668655">
              <a:lnSpc>
                <a:spcPts val="1650"/>
              </a:lnSpc>
              <a:spcBef>
                <a:spcPts val="55"/>
              </a:spcBef>
            </a:pPr>
            <a:r>
              <a:rPr sz="950" spc="90" dirty="0">
                <a:latin typeface="Trebuchet MS"/>
                <a:cs typeface="Trebuchet MS"/>
              </a:rPr>
              <a:t>A </a:t>
            </a:r>
            <a:r>
              <a:rPr sz="950" spc="10" dirty="0">
                <a:latin typeface="Trebuchet MS"/>
                <a:cs typeface="Trebuchet MS"/>
              </a:rPr>
              <a:t>set </a:t>
            </a:r>
            <a:r>
              <a:rPr sz="950" spc="-25" dirty="0">
                <a:latin typeface="Trebuchet MS"/>
                <a:cs typeface="Trebuchet MS"/>
              </a:rPr>
              <a:t>of </a:t>
            </a:r>
            <a:r>
              <a:rPr sz="950" spc="10" dirty="0">
                <a:latin typeface="Trebuchet MS"/>
                <a:cs typeface="Trebuchet MS"/>
              </a:rPr>
              <a:t>states </a:t>
            </a:r>
            <a:r>
              <a:rPr sz="950" spc="-10" dirty="0">
                <a:latin typeface="Trebuchet MS"/>
                <a:cs typeface="Trebuchet MS"/>
              </a:rPr>
              <a:t>(here: </a:t>
            </a:r>
            <a:r>
              <a:rPr sz="950" spc="-20" dirty="0">
                <a:latin typeface="Trebuchet MS"/>
                <a:cs typeface="Trebuchet MS"/>
              </a:rPr>
              <a:t>the </a:t>
            </a:r>
            <a:r>
              <a:rPr sz="950" spc="15" dirty="0">
                <a:latin typeface="Trebuchet MS"/>
                <a:cs typeface="Trebuchet MS"/>
              </a:rPr>
              <a:t>tags)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60" dirty="0">
                <a:latin typeface="Trebuchet MS"/>
                <a:cs typeface="Trebuchet MS"/>
              </a:rPr>
              <a:t>An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output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alphabet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(here:</a:t>
            </a:r>
            <a:r>
              <a:rPr sz="950" spc="4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words)</a:t>
            </a:r>
            <a:endParaRPr sz="950">
              <a:latin typeface="Trebuchet MS"/>
              <a:cs typeface="Trebuchet MS"/>
            </a:endParaRPr>
          </a:p>
          <a:p>
            <a:pPr marL="302260" marR="43180">
              <a:lnSpc>
                <a:spcPct val="128600"/>
              </a:lnSpc>
              <a:spcBef>
                <a:spcPts val="50"/>
              </a:spcBef>
            </a:pPr>
            <a:r>
              <a:rPr sz="950" spc="-30" dirty="0">
                <a:latin typeface="Trebuchet MS"/>
                <a:cs typeface="Trebuchet MS"/>
              </a:rPr>
              <a:t>Initial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(here: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beginning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sentence) </a:t>
            </a:r>
            <a:r>
              <a:rPr sz="950" spc="2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State </a:t>
            </a:r>
            <a:r>
              <a:rPr sz="950" spc="-15" dirty="0">
                <a:latin typeface="Trebuchet MS"/>
                <a:cs typeface="Trebuchet MS"/>
              </a:rPr>
              <a:t>transition </a:t>
            </a:r>
            <a:r>
              <a:rPr sz="950" spc="-10" dirty="0">
                <a:latin typeface="Trebuchet MS"/>
                <a:cs typeface="Trebuchet MS"/>
              </a:rPr>
              <a:t>probabilities </a:t>
            </a:r>
            <a:r>
              <a:rPr sz="950" dirty="0">
                <a:latin typeface="Trebuchet MS"/>
                <a:cs typeface="Trebuchet MS"/>
              </a:rPr>
              <a:t>(here </a:t>
            </a:r>
            <a:r>
              <a:rPr sz="1100" i="1" spc="-50" dirty="0">
                <a:latin typeface="Cambria"/>
                <a:cs typeface="Cambria"/>
              </a:rPr>
              <a:t>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100" spc="-50" dirty="0">
                <a:latin typeface="Lucida Sans Unicode"/>
                <a:cs typeface="Lucida Sans Unicode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100" spc="-50" dirty="0">
                <a:latin typeface="Tahoma"/>
                <a:cs typeface="Tahoma"/>
              </a:rPr>
              <a:t>)</a:t>
            </a:r>
            <a:r>
              <a:rPr sz="950" spc="-50" dirty="0">
                <a:latin typeface="Trebuchet MS"/>
                <a:cs typeface="Trebuchet MS"/>
              </a:rPr>
              <a:t>) </a:t>
            </a:r>
            <a:r>
              <a:rPr sz="950" spc="-275" dirty="0">
                <a:latin typeface="Trebuchet MS"/>
                <a:cs typeface="Trebuchet MS"/>
              </a:rPr>
              <a:t> </a:t>
            </a:r>
            <a:r>
              <a:rPr sz="950" spc="40" dirty="0">
                <a:latin typeface="Trebuchet MS"/>
                <a:cs typeface="Trebuchet MS"/>
              </a:rPr>
              <a:t>Symbol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emission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probabilities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(here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t</a:t>
            </a:r>
            <a:r>
              <a:rPr sz="1200" i="1" spc="-52" baseline="-10416" dirty="0">
                <a:latin typeface="Cambria"/>
                <a:cs typeface="Cambria"/>
              </a:rPr>
              <a:t>i</a:t>
            </a:r>
            <a:r>
              <a:rPr sz="1100" spc="-35" dirty="0">
                <a:latin typeface="Tahoma"/>
                <a:cs typeface="Tahoma"/>
              </a:rPr>
              <a:t>)</a:t>
            </a:r>
            <a:r>
              <a:rPr sz="950" spc="-35" dirty="0">
                <a:latin typeface="Trebuchet MS"/>
                <a:cs typeface="Trebuchet MS"/>
              </a:rPr>
              <a:t>)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21" name="object 21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8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13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502"/>
            <a:ext cx="1913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Graphical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71906"/>
            <a:ext cx="3684904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5" dirty="0">
                <a:latin typeface="Trebuchet MS"/>
                <a:cs typeface="Trebuchet MS"/>
              </a:rPr>
              <a:t>When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tagging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sentence,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walking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through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dirty="0">
                <a:latin typeface="Trebuchet MS"/>
                <a:cs typeface="Trebuchet MS"/>
              </a:rPr>
              <a:t>graph: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83" y="814362"/>
            <a:ext cx="3530600" cy="1936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3028696"/>
            <a:ext cx="3677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50" spc="70" dirty="0">
                <a:latin typeface="Trebuchet MS"/>
                <a:cs typeface="Trebuchet MS"/>
              </a:rPr>
              <a:t>Edges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are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labeled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with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state </a:t>
            </a:r>
            <a:r>
              <a:rPr sz="950" spc="-15" dirty="0">
                <a:latin typeface="Trebuchet MS"/>
                <a:cs typeface="Trebuchet MS"/>
              </a:rPr>
              <a:t>transition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probabilities:</a:t>
            </a:r>
            <a:r>
              <a:rPr sz="950" spc="55" dirty="0">
                <a:latin typeface="Trebuchet MS"/>
                <a:cs typeface="Trebuchet MS"/>
              </a:rPr>
              <a:t> </a:t>
            </a:r>
            <a:r>
              <a:rPr sz="1100" i="1" spc="-50" dirty="0">
                <a:latin typeface="Cambria"/>
                <a:cs typeface="Cambria"/>
              </a:rPr>
              <a:t>p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100" spc="-50" dirty="0">
                <a:latin typeface="Lucida Sans Unicode"/>
                <a:cs typeface="Lucida Sans Unicode"/>
                <a:hlinkClick r:id="rId3" action="ppaction://hlinksldjump"/>
              </a:rPr>
              <a:t>|</a:t>
            </a:r>
            <a:r>
              <a:rPr sz="1100" i="1" spc="-50" dirty="0">
                <a:latin typeface="Cambria"/>
                <a:cs typeface="Cambria"/>
              </a:rPr>
              <a:t>t</a:t>
            </a:r>
            <a:r>
              <a:rPr sz="1200" i="1" spc="-75" baseline="-10416" dirty="0">
                <a:latin typeface="Cambria"/>
                <a:cs typeface="Cambria"/>
              </a:rPr>
              <a:t>n</a:t>
            </a:r>
            <a:r>
              <a:rPr sz="1200" spc="-75" baseline="-10416" dirty="0">
                <a:latin typeface="Lucida Sans Unicode"/>
                <a:cs typeface="Lucida Sans Unicode"/>
              </a:rPr>
              <a:t>−</a:t>
            </a:r>
            <a:r>
              <a:rPr sz="1200" spc="-75" baseline="-10416" dirty="0">
                <a:latin typeface="Times New Roman"/>
                <a:cs typeface="Times New Roman"/>
              </a:rPr>
              <a:t>1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7" name="object 7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4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14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00" y="60502"/>
            <a:ext cx="2247900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solidFill>
                  <a:srgbClr val="FFFFFF"/>
                </a:solidFill>
                <a:latin typeface="Cambria"/>
                <a:cs typeface="Cambria"/>
              </a:rPr>
              <a:t>Graphical</a:t>
            </a:r>
            <a:r>
              <a:rPr sz="1400" i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Representation</a:t>
            </a:r>
            <a:endParaRPr sz="1400">
              <a:latin typeface="Cambria"/>
              <a:cs typeface="Cambria"/>
            </a:endParaRPr>
          </a:p>
          <a:p>
            <a:pPr marL="55880">
              <a:lnSpc>
                <a:spcPct val="100000"/>
              </a:lnSpc>
              <a:spcBef>
                <a:spcPts val="975"/>
              </a:spcBef>
            </a:pPr>
            <a:r>
              <a:rPr sz="950" spc="-5" dirty="0">
                <a:latin typeface="Trebuchet MS"/>
                <a:cs typeface="Trebuchet MS"/>
              </a:rPr>
              <a:t>At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each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state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emit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a</a:t>
            </a:r>
            <a:r>
              <a:rPr sz="950" spc="-20" dirty="0">
                <a:latin typeface="Trebuchet MS"/>
                <a:cs typeface="Trebuchet MS"/>
              </a:rPr>
              <a:t> </a:t>
            </a:r>
            <a:r>
              <a:rPr sz="950" spc="-15" dirty="0">
                <a:latin typeface="Trebuchet MS"/>
                <a:cs typeface="Trebuchet MS"/>
              </a:rPr>
              <a:t>word:</a:t>
            </a:r>
            <a:r>
              <a:rPr sz="950" spc="45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P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Cambria"/>
                <a:cs typeface="Cambria"/>
              </a:rPr>
              <a:t>w</a:t>
            </a:r>
            <a:r>
              <a:rPr sz="1200" i="1" spc="-52" baseline="-10416" dirty="0">
                <a:latin typeface="Cambria"/>
                <a:cs typeface="Cambria"/>
              </a:rPr>
              <a:t>n</a:t>
            </a: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Cambria"/>
                <a:cs typeface="Cambria"/>
              </a:rPr>
              <a:t>t</a:t>
            </a:r>
            <a:r>
              <a:rPr sz="1200" i="1" spc="-52" baseline="-10416" dirty="0">
                <a:latin typeface="Cambria"/>
                <a:cs typeface="Cambria"/>
              </a:rPr>
              <a:t>n</a:t>
            </a:r>
            <a:r>
              <a:rPr sz="1100" spc="-35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33" y="701471"/>
            <a:ext cx="3667125" cy="24447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15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54" y="788936"/>
            <a:ext cx="4240530" cy="23469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16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502"/>
            <a:ext cx="2606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Absolute</a:t>
            </a:r>
            <a:r>
              <a:rPr spc="55" dirty="0"/>
              <a:t> </a:t>
            </a:r>
            <a:r>
              <a:rPr dirty="0"/>
              <a:t>Discounting</a:t>
            </a:r>
            <a:r>
              <a:rPr spc="60" dirty="0"/>
              <a:t> </a:t>
            </a:r>
            <a:r>
              <a:rPr spc="-20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19746"/>
            <a:ext cx="2562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45" dirty="0">
                <a:latin typeface="Trebuchet MS"/>
                <a:cs typeface="Trebuchet MS"/>
              </a:rPr>
              <a:t>Why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5" dirty="0">
                <a:latin typeface="Trebuchet MS"/>
                <a:cs typeface="Trebuchet MS"/>
              </a:rPr>
              <a:t>don’t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just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substract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Cambria"/>
                <a:cs typeface="Cambria"/>
              </a:rPr>
              <a:t>0</a:t>
            </a:r>
            <a:r>
              <a:rPr sz="1100" i="1" spc="-75" dirty="0">
                <a:latin typeface="Verdana"/>
                <a:cs typeface="Verdana"/>
              </a:rPr>
              <a:t>.</a:t>
            </a:r>
            <a:r>
              <a:rPr sz="1100" spc="-75" dirty="0">
                <a:latin typeface="Cambria"/>
                <a:cs typeface="Cambria"/>
              </a:rPr>
              <a:t>75</a:t>
            </a:r>
            <a:r>
              <a:rPr sz="1100" spc="30" dirty="0">
                <a:latin typeface="Cambria"/>
                <a:cs typeface="Cambria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(or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1100" i="1" spc="55" dirty="0">
                <a:latin typeface="Cambria"/>
                <a:cs typeface="Cambria"/>
              </a:rPr>
              <a:t>d</a:t>
            </a:r>
            <a:r>
              <a:rPr sz="950" spc="55" dirty="0">
                <a:latin typeface="Trebuchet MS"/>
                <a:cs typeface="Trebuchet MS"/>
              </a:rPr>
              <a:t>)?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102" y="1516316"/>
            <a:ext cx="1485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15" baseline="7575" dirty="0">
                <a:latin typeface="Cambria"/>
                <a:cs typeface="Cambria"/>
              </a:rPr>
              <a:t>P</a:t>
            </a:r>
            <a:r>
              <a:rPr sz="800" i="1" spc="-10" dirty="0">
                <a:latin typeface="Cambria"/>
                <a:cs typeface="Cambria"/>
              </a:rPr>
              <a:t>AbsoluteDiscounting</a:t>
            </a:r>
            <a:r>
              <a:rPr sz="1650" spc="-15" baseline="7575" dirty="0">
                <a:latin typeface="Lucida Sans Unicode"/>
                <a:cs typeface="Lucida Sans Unicode"/>
              </a:rPr>
              <a:t>(</a:t>
            </a:r>
            <a:r>
              <a:rPr sz="1650" i="1" spc="-15" baseline="7575" dirty="0">
                <a:latin typeface="Cambria"/>
                <a:cs typeface="Cambria"/>
              </a:rPr>
              <a:t>w</a:t>
            </a:r>
            <a:r>
              <a:rPr sz="800" i="1" spc="-10" dirty="0">
                <a:latin typeface="Cambria"/>
                <a:cs typeface="Cambria"/>
              </a:rPr>
              <a:t>i</a:t>
            </a:r>
            <a:r>
              <a:rPr sz="1650" spc="-15" baseline="7575" dirty="0">
                <a:latin typeface="Lucida Sans Unicode"/>
                <a:cs typeface="Lucida Sans Unicode"/>
              </a:rPr>
              <a:t>|</a:t>
            </a:r>
            <a:r>
              <a:rPr sz="1650" i="1" spc="-15" baseline="7575" dirty="0">
                <a:latin typeface="Cambria"/>
                <a:cs typeface="Cambria"/>
              </a:rPr>
              <a:t>w</a:t>
            </a:r>
            <a:r>
              <a:rPr sz="800" i="1" spc="-10" dirty="0">
                <a:latin typeface="Cambria"/>
                <a:cs typeface="Cambria"/>
              </a:rPr>
              <a:t>i</a:t>
            </a:r>
            <a:r>
              <a:rPr sz="800" spc="-10" dirty="0">
                <a:latin typeface="Lucida Sans Unicode"/>
                <a:cs typeface="Lucida Sans Unicode"/>
              </a:rPr>
              <a:t>−</a:t>
            </a:r>
            <a:r>
              <a:rPr sz="800" spc="-10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866" y="1495526"/>
            <a:ext cx="2178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latin typeface="Lucida Sans Unicode"/>
                <a:cs typeface="Lucida Sans Unicode"/>
              </a:rPr>
              <a:t>)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5258" y="1401737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(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3055" y="1459839"/>
            <a:ext cx="370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94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1</a:t>
            </a:r>
            <a:r>
              <a:rPr sz="800" spc="-45" dirty="0">
                <a:latin typeface="Cambria"/>
                <a:cs typeface="Cambria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6784" y="1401737"/>
            <a:ext cx="4756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,</a:t>
            </a:r>
            <a:r>
              <a:rPr sz="1100" i="1" u="sng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100" i="1" u="sng" spc="-7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w</a:t>
            </a:r>
            <a:r>
              <a:rPr sz="1100" i="1" spc="25" dirty="0">
                <a:latin typeface="Cambria"/>
                <a:cs typeface="Cambria"/>
              </a:rPr>
              <a:t> </a:t>
            </a:r>
            <a:r>
              <a:rPr sz="1100" u="sng" spc="6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)</a:t>
            </a:r>
            <a:r>
              <a:rPr sz="1100" u="sng" spc="-2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i="1" u="sng" spc="-3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9756" y="1590573"/>
            <a:ext cx="501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5" dirty="0">
                <a:latin typeface="Cambria"/>
                <a:cs typeface="Cambria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(</a:t>
            </a:r>
            <a:r>
              <a:rPr sz="1100" i="1" spc="5" dirty="0">
                <a:latin typeface="Cambria"/>
                <a:cs typeface="Cambria"/>
              </a:rPr>
              <a:t>w</a:t>
            </a:r>
            <a:r>
              <a:rPr sz="1200" i="1" spc="7" baseline="-10416" dirty="0">
                <a:latin typeface="Cambria"/>
                <a:cs typeface="Cambria"/>
              </a:rPr>
              <a:t>i</a:t>
            </a:r>
            <a:r>
              <a:rPr sz="1200" spc="7" baseline="-10416" dirty="0">
                <a:latin typeface="Lucida Sans Unicode"/>
                <a:cs typeface="Lucida Sans Unicode"/>
              </a:rPr>
              <a:t>−</a:t>
            </a:r>
            <a:r>
              <a:rPr sz="1200" spc="7" baseline="-10416" dirty="0">
                <a:latin typeface="Cambria"/>
                <a:cs typeface="Cambria"/>
              </a:rPr>
              <a:t>1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04870" y="1495526"/>
            <a:ext cx="3752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+</a:t>
            </a:r>
            <a:r>
              <a:rPr sz="1100" spc="-200" dirty="0">
                <a:latin typeface="Lucida Sans Unicode"/>
                <a:cs typeface="Lucida Sans Unicode"/>
              </a:rPr>
              <a:t> </a:t>
            </a:r>
            <a:r>
              <a:rPr sz="1100" spc="-505" dirty="0">
                <a:latin typeface="SimSun"/>
                <a:cs typeface="SimSun"/>
              </a:rPr>
              <a:t>λ</a:t>
            </a:r>
            <a:r>
              <a:rPr sz="1100" spc="65" dirty="0">
                <a:latin typeface="Lucida Sans Unicode"/>
                <a:cs typeface="Lucida Sans Unicode"/>
              </a:rPr>
              <a:t>(</a:t>
            </a:r>
            <a:r>
              <a:rPr sz="1100" i="1" spc="-75" dirty="0">
                <a:latin typeface="Cambria"/>
                <a:cs typeface="Cambria"/>
              </a:rPr>
              <a:t>w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4222" y="1553641"/>
            <a:ext cx="182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r>
              <a:rPr sz="800" spc="-20" dirty="0">
                <a:latin typeface="Lucida Sans Unicode"/>
                <a:cs typeface="Lucida Sans Unicode"/>
              </a:rPr>
              <a:t>−</a:t>
            </a:r>
            <a:r>
              <a:rPr sz="800" spc="-45" dirty="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2760" y="155364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Cambria"/>
                <a:cs typeface="Cambria"/>
              </a:rPr>
              <a:t>i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7938" y="1495526"/>
            <a:ext cx="398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5" dirty="0">
                <a:latin typeface="Lucida Sans Unicode"/>
                <a:cs typeface="Lucida Sans Unicode"/>
              </a:rPr>
              <a:t>)</a:t>
            </a:r>
            <a:r>
              <a:rPr sz="1100" i="1" spc="25" dirty="0">
                <a:latin typeface="Cambria"/>
                <a:cs typeface="Cambria"/>
              </a:rPr>
              <a:t>P</a:t>
            </a:r>
            <a:r>
              <a:rPr sz="1100" spc="25" dirty="0">
                <a:latin typeface="Lucida Sans Unicode"/>
                <a:cs typeface="Lucida Sans Unicode"/>
              </a:rPr>
              <a:t>(</a:t>
            </a:r>
            <a:r>
              <a:rPr sz="1100" i="1" spc="25" dirty="0">
                <a:latin typeface="Cambria"/>
                <a:cs typeface="Cambria"/>
              </a:rPr>
              <a:t>w</a:t>
            </a:r>
            <a:r>
              <a:rPr sz="1100" i="1" spc="-40" dirty="0">
                <a:latin typeface="Cambria"/>
                <a:cs typeface="Cambria"/>
              </a:rPr>
              <a:t> </a:t>
            </a:r>
            <a:r>
              <a:rPr sz="1100" spc="6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844" y="1849088"/>
            <a:ext cx="3376295" cy="3829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950" spc="5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may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keep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some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more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0" dirty="0">
                <a:latin typeface="Trebuchet MS"/>
                <a:cs typeface="Trebuchet MS"/>
              </a:rPr>
              <a:t>values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5" dirty="0">
                <a:latin typeface="Trebuchet MS"/>
                <a:cs typeface="Trebuchet MS"/>
              </a:rPr>
              <a:t>of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1100" i="1" spc="-35" dirty="0">
                <a:latin typeface="Cambria"/>
                <a:cs typeface="Cambria"/>
              </a:rPr>
              <a:t>d</a:t>
            </a:r>
            <a:r>
              <a:rPr sz="1100" i="1" spc="60" dirty="0">
                <a:latin typeface="Cambria"/>
                <a:cs typeface="Cambria"/>
              </a:rPr>
              <a:t> </a:t>
            </a:r>
            <a:r>
              <a:rPr sz="950" spc="-40" dirty="0">
                <a:latin typeface="Trebuchet MS"/>
                <a:cs typeface="Trebuchet MS"/>
              </a:rPr>
              <a:t>for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5" dirty="0">
                <a:latin typeface="Trebuchet MS"/>
                <a:cs typeface="Trebuchet MS"/>
              </a:rPr>
              <a:t>counts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1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and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2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950" spc="10" dirty="0">
                <a:latin typeface="Trebuchet MS"/>
                <a:cs typeface="Trebuchet MS"/>
              </a:rPr>
              <a:t>But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30" dirty="0">
                <a:latin typeface="Trebuchet MS"/>
                <a:cs typeface="Trebuchet MS"/>
              </a:rPr>
              <a:t>can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5" dirty="0">
                <a:latin typeface="Trebuchet MS"/>
                <a:cs typeface="Trebuchet MS"/>
              </a:rPr>
              <a:t>we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25" dirty="0">
                <a:latin typeface="Trebuchet MS"/>
                <a:cs typeface="Trebuchet MS"/>
              </a:rPr>
              <a:t>do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-30" dirty="0">
                <a:latin typeface="Trebuchet MS"/>
                <a:cs typeface="Trebuchet MS"/>
              </a:rPr>
              <a:t>better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5" dirty="0">
                <a:latin typeface="Trebuchet MS"/>
                <a:cs typeface="Trebuchet MS"/>
              </a:rPr>
              <a:t>than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35" dirty="0">
                <a:latin typeface="Trebuchet MS"/>
                <a:cs typeface="Trebuchet MS"/>
              </a:rPr>
              <a:t>using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the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regular</a:t>
            </a:r>
            <a:r>
              <a:rPr sz="950" spc="-15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unigram</a:t>
            </a:r>
            <a:r>
              <a:rPr sz="950" spc="-10" dirty="0">
                <a:latin typeface="Trebuchet MS"/>
                <a:cs typeface="Trebuchet MS"/>
              </a:rPr>
              <a:t> </a:t>
            </a:r>
            <a:r>
              <a:rPr sz="950" spc="10" dirty="0">
                <a:latin typeface="Trebuchet MS"/>
                <a:cs typeface="Trebuchet MS"/>
              </a:rPr>
              <a:t>correct?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16" name="object 1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3008" y="3352372"/>
            <a:ext cx="50800" cy="9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0"/>
              </a:lnSpc>
            </a:pP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ls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523276" y="3339672"/>
            <a:ext cx="1543050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Language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Modelling:</a:t>
            </a:r>
            <a:r>
              <a:rPr sz="600" i="1" spc="4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Advanced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Smoothing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2" action="ppaction://hlinksldjump"/>
              </a:rPr>
              <a:t>Mode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536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5384" y="3339672"/>
            <a:ext cx="19875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9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14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18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1790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383"/>
                </a:lnTo>
                <a:lnTo>
                  <a:pt x="4608004" y="35138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502"/>
            <a:ext cx="2739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Walking</a:t>
            </a:r>
            <a:r>
              <a:rPr sz="1400" i="1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5" dirty="0">
                <a:solidFill>
                  <a:srgbClr val="FFFFFF"/>
                </a:solidFill>
                <a:latin typeface="Cambria"/>
                <a:cs typeface="Cambria"/>
              </a:rPr>
              <a:t>states:</a:t>
            </a:r>
            <a:r>
              <a:rPr sz="1400" i="1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20" dirty="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sz="1400" i="1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i="1" spc="-40" dirty="0">
                <a:solidFill>
                  <a:srgbClr val="FFFFFF"/>
                </a:solidFill>
                <a:latin typeface="Cambria"/>
                <a:cs typeface="Cambria"/>
              </a:rPr>
              <a:t>path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609" y="843686"/>
            <a:ext cx="4068849" cy="22537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7199"/>
            <a:ext cx="4608195" cy="109220"/>
            <a:chOff x="0" y="3347199"/>
            <a:chExt cx="4608195" cy="109220"/>
          </a:xfrm>
        </p:grpSpPr>
        <p:sp>
          <p:nvSpPr>
            <p:cNvPr id="6" name="object 6"/>
            <p:cNvSpPr/>
            <p:nvPr/>
          </p:nvSpPr>
          <p:spPr>
            <a:xfrm>
              <a:off x="0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5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7199"/>
              <a:ext cx="1536065" cy="109220"/>
            </a:xfrm>
            <a:custGeom>
              <a:avLst/>
              <a:gdLst/>
              <a:ahLst/>
              <a:cxnLst/>
              <a:rect l="l" t="t" r="r" b="b"/>
              <a:pathLst>
                <a:path w="1536064" h="109220">
                  <a:moveTo>
                    <a:pt x="1535976" y="0"/>
                  </a:moveTo>
                  <a:lnTo>
                    <a:pt x="0" y="0"/>
                  </a:lnTo>
                  <a:lnTo>
                    <a:pt x="0" y="108800"/>
                  </a:lnTo>
                  <a:lnTo>
                    <a:pt x="1535976" y="10880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25" dirty="0"/>
              <a:t>Pawan</a:t>
            </a:r>
            <a:r>
              <a:rPr dirty="0"/>
              <a:t> </a:t>
            </a:r>
            <a:r>
              <a:rPr spc="10" dirty="0"/>
              <a:t>Goyal</a:t>
            </a:r>
            <a:r>
              <a:rPr spc="145" dirty="0"/>
              <a:t> </a:t>
            </a:r>
            <a:r>
              <a:rPr spc="-10" dirty="0"/>
              <a:t>(IIT</a:t>
            </a:r>
            <a:r>
              <a:rPr spc="5" dirty="0"/>
              <a:t> </a:t>
            </a:r>
            <a:r>
              <a:rPr spc="-15" dirty="0"/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66862" y="3339672"/>
            <a:ext cx="127444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Hidden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Markov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Models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for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30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POS</a:t>
            </a:r>
            <a:r>
              <a:rPr sz="600" i="1" spc="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600" i="1" spc="-25" dirty="0">
                <a:solidFill>
                  <a:srgbClr val="FFFFFF"/>
                </a:solidFill>
                <a:latin typeface="Cambria"/>
                <a:cs typeface="Cambria"/>
                <a:hlinkClick r:id="rId3" action="ppaction://hlinksldjump"/>
              </a:rPr>
              <a:t>Tagging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7402" y="3339672"/>
            <a:ext cx="574675" cy="1162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i="1" spc="-100" dirty="0">
                <a:solidFill>
                  <a:srgbClr val="FFFFFF"/>
                </a:solidFill>
                <a:latin typeface="Cambria"/>
                <a:cs typeface="Cambria"/>
              </a:rPr>
              <a:t>W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eek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10" dirty="0">
                <a:solidFill>
                  <a:srgbClr val="FFFFFF"/>
                </a:solidFill>
                <a:latin typeface="Cambria"/>
                <a:cs typeface="Cambria"/>
              </a:rPr>
              <a:t>3:</a:t>
            </a:r>
            <a:r>
              <a:rPr sz="600" i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15" dirty="0">
                <a:solidFill>
                  <a:srgbClr val="FFFFFF"/>
                </a:solidFill>
                <a:latin typeface="Cambria"/>
                <a:cs typeface="Cambria"/>
              </a:rPr>
              <a:t>Lectu</a:t>
            </a:r>
            <a:r>
              <a:rPr sz="600" i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600" i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600" i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600" i="1" spc="-2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pc="-20" dirty="0"/>
              <a:t>17</a:t>
            </a:r>
            <a:r>
              <a:rPr spc="15" dirty="0"/>
              <a:t> </a:t>
            </a:r>
            <a:r>
              <a:rPr spc="-114" dirty="0"/>
              <a:t>/</a:t>
            </a:r>
            <a:r>
              <a:rPr spc="15" dirty="0"/>
              <a:t> </a:t>
            </a:r>
            <a:r>
              <a:rPr spc="-20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6412</Words>
  <Application>Microsoft Office PowerPoint</Application>
  <PresentationFormat>Custom</PresentationFormat>
  <Paragraphs>988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SimSun</vt:lpstr>
      <vt:lpstr>Arial</vt:lpstr>
      <vt:lpstr>Calibri</vt:lpstr>
      <vt:lpstr>Cambria</vt:lpstr>
      <vt:lpstr>Courier New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Advanced smoothing algorithms</vt:lpstr>
      <vt:lpstr>Nc: Frequency of frequency c</vt:lpstr>
      <vt:lpstr>Good Turing Estimation</vt:lpstr>
      <vt:lpstr>Good Turing Estimation</vt:lpstr>
      <vt:lpstr>Complications</vt:lpstr>
      <vt:lpstr>PowerPoint Presentation</vt:lpstr>
      <vt:lpstr>Good-Turing numbers: Example</vt:lpstr>
      <vt:lpstr>Absolute Discounting Interpolation</vt:lpstr>
      <vt:lpstr>Kneser-Ney Smoothing</vt:lpstr>
      <vt:lpstr>Kneser-Ney Smoothing</vt:lpstr>
      <vt:lpstr>Kneser-Ney Smoothing</vt:lpstr>
      <vt:lpstr>Model Combination</vt:lpstr>
      <vt:lpstr>Backoff and Interpolation</vt:lpstr>
      <vt:lpstr>Backoff</vt:lpstr>
      <vt:lpstr>Example Problem</vt:lpstr>
      <vt:lpstr>Linear Interpolation</vt:lpstr>
      <vt:lpstr>Setting the lambda values</vt:lpstr>
      <vt:lpstr>PowerPoint Presentation</vt:lpstr>
      <vt:lpstr>Morphology</vt:lpstr>
      <vt:lpstr>PowerPoint Presentation</vt:lpstr>
      <vt:lpstr>Bound and Free Morphemes</vt:lpstr>
      <vt:lpstr>Stems and Affixes</vt:lpstr>
      <vt:lpstr>Types of affixes</vt:lpstr>
      <vt:lpstr>Content and functional morphemes</vt:lpstr>
      <vt:lpstr>Inflectional and Derivational Morphology</vt:lpstr>
      <vt:lpstr>Morphological processes</vt:lpstr>
      <vt:lpstr>Morphological processes</vt:lpstr>
      <vt:lpstr>Morphological processes</vt:lpstr>
      <vt:lpstr>Word Formation</vt:lpstr>
      <vt:lpstr>Word Formation</vt:lpstr>
      <vt:lpstr>Processing morphology</vt:lpstr>
      <vt:lpstr>What are the applications?</vt:lpstr>
      <vt:lpstr>Morphological Analysis</vt:lpstr>
      <vt:lpstr>Issues involved</vt:lpstr>
      <vt:lpstr>Knowledge Required</vt:lpstr>
      <vt:lpstr>Why can’t this be put in a big lexicon?</vt:lpstr>
      <vt:lpstr>PowerPoint Presentation</vt:lpstr>
      <vt:lpstr>Finite State Automaton (FSA)</vt:lpstr>
      <vt:lpstr>PowerPoint Presentation</vt:lpstr>
      <vt:lpstr>FSA for English Adjectives</vt:lpstr>
      <vt:lpstr>PowerPoint Presentation</vt:lpstr>
      <vt:lpstr>PowerPoint Presentation</vt:lpstr>
      <vt:lpstr>PowerPoint Presentation</vt:lpstr>
      <vt:lpstr>Some properties of FSAs: Elegance</vt:lpstr>
      <vt:lpstr>But ...</vt:lpstr>
      <vt:lpstr>PowerPoint Presentation</vt:lpstr>
      <vt:lpstr>PowerPoint Presentation</vt:lpstr>
      <vt:lpstr>PowerPoint Presentation</vt:lpstr>
      <vt:lpstr>PowerPoint Presentation</vt:lpstr>
      <vt:lpstr>Spelling Handling</vt:lpstr>
      <vt:lpstr>PowerPoint Presentation</vt:lpstr>
      <vt:lpstr>Morphological Analysis: Approaches</vt:lpstr>
      <vt:lpstr>PowerPoint Presentation</vt:lpstr>
      <vt:lpstr>Tools Available</vt:lpstr>
      <vt:lpstr>PowerPoint Presentation</vt:lpstr>
      <vt:lpstr>PowerPoint Presentation</vt:lpstr>
      <vt:lpstr>Parts of Speech: How many?</vt:lpstr>
      <vt:lpstr>PowerPoint Presentation</vt:lpstr>
      <vt:lpstr>POS tagging: Choosing a tagset</vt:lpstr>
      <vt:lpstr>PowerPoint Presentation</vt:lpstr>
      <vt:lpstr>Using the UPenn tagset</vt:lpstr>
      <vt:lpstr>Why is POS tagging hard?</vt:lpstr>
      <vt:lpstr>Ambiguous word types in the Brown Corpus</vt:lpstr>
      <vt:lpstr>How bad is the ambiguity problem?</vt:lpstr>
      <vt:lpstr>Deciding the correct POS</vt:lpstr>
      <vt:lpstr>Deciding the correct POS</vt:lpstr>
      <vt:lpstr>Relevant knowledge for POS tagging</vt:lpstr>
      <vt:lpstr>POS tagging: Two approaches</vt:lpstr>
      <vt:lpstr>TBL Tagger</vt:lpstr>
      <vt:lpstr>Probabilistic Tagging: Two different families of models</vt:lpstr>
      <vt:lpstr>Generative vs. Conditional Models</vt:lpstr>
      <vt:lpstr>Generative vs. Discriminative Models</vt:lpstr>
      <vt:lpstr>PowerPoint Presentation</vt:lpstr>
      <vt:lpstr>Probabilistic Tagging</vt:lpstr>
      <vt:lpstr>Further simplifications</vt:lpstr>
      <vt:lpstr>Computing the probability values</vt:lpstr>
      <vt:lpstr>PowerPoint Presentation</vt:lpstr>
      <vt:lpstr>Disambiguating “race”</vt:lpstr>
      <vt:lpstr>PowerPoint Presentation</vt:lpstr>
      <vt:lpstr>Hidden Markov Models</vt:lpstr>
      <vt:lpstr>Markov Chain = First-order Markov Model</vt:lpstr>
      <vt:lpstr>PowerPoint Presentation</vt:lpstr>
      <vt:lpstr>Using Markov Chain</vt:lpstr>
      <vt:lpstr>Hidden Markov Model</vt:lpstr>
      <vt:lpstr>Hidden Markov Models (HMMs)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Goyal</dc:creator>
  <cp:lastModifiedBy>ASUS</cp:lastModifiedBy>
  <cp:revision>2</cp:revision>
  <dcterms:created xsi:type="dcterms:W3CDTF">2023-12-12T16:12:10Z</dcterms:created>
  <dcterms:modified xsi:type="dcterms:W3CDTF">2023-12-12T16:50:11Z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2023-12-12T00:00:00Z</vt:filetime>
  </property>
</Properties>
</file>