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9" r:id="rId9"/>
    <p:sldId id="271" r:id="rId10"/>
    <p:sldId id="275" r:id="rId11"/>
    <p:sldId id="276" r:id="rId12"/>
    <p:sldId id="277" r:id="rId13"/>
    <p:sldId id="278" r:id="rId14"/>
    <p:sldId id="284" r:id="rId15"/>
    <p:sldId id="289" r:id="rId16"/>
    <p:sldId id="293" r:id="rId17"/>
    <p:sldId id="295" r:id="rId18"/>
    <p:sldId id="297" r:id="rId19"/>
    <p:sldId id="300" r:id="rId20"/>
    <p:sldId id="302" r:id="rId21"/>
    <p:sldId id="304" r:id="rId22"/>
    <p:sldId id="308" r:id="rId23"/>
    <p:sldId id="314" r:id="rId24"/>
    <p:sldId id="317" r:id="rId25"/>
    <p:sldId id="320" r:id="rId26"/>
    <p:sldId id="323" r:id="rId27"/>
    <p:sldId id="326" r:id="rId28"/>
    <p:sldId id="328" r:id="rId29"/>
    <p:sldId id="329" r:id="rId30"/>
    <p:sldId id="330" r:id="rId31"/>
    <p:sldId id="332" r:id="rId32"/>
    <p:sldId id="333" r:id="rId33"/>
    <p:sldId id="335" r:id="rId34"/>
    <p:sldId id="336" r:id="rId35"/>
    <p:sldId id="337" r:id="rId36"/>
    <p:sldId id="343" r:id="rId37"/>
    <p:sldId id="344" r:id="rId38"/>
    <p:sldId id="345" r:id="rId39"/>
    <p:sldId id="346" r:id="rId40"/>
    <p:sldId id="348" r:id="rId41"/>
    <p:sldId id="349" r:id="rId42"/>
    <p:sldId id="350" r:id="rId43"/>
    <p:sldId id="351" r:id="rId44"/>
    <p:sldId id="352" r:id="rId45"/>
    <p:sldId id="353" r:id="rId4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67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755584"/>
            <a:ext cx="4330065" cy="196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rgbClr val="3333B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67946" y="3339672"/>
            <a:ext cx="2241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3.xml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slide" Target="slide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2.png"/><Relationship Id="rId10" Type="http://schemas.openxmlformats.org/officeDocument/2006/relationships/slide" Target="slide13.xml"/><Relationship Id="rId4" Type="http://schemas.openxmlformats.org/officeDocument/2006/relationships/image" Target="../media/image2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slide" Target="slide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3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9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5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2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45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8.png"/><Relationship Id="rId4" Type="http://schemas.openxmlformats.org/officeDocument/2006/relationships/image" Target="../media/image2.png"/><Relationship Id="rId9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5264" y="942136"/>
            <a:ext cx="3577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Viterbi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Decoding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85" dirty="0">
                <a:solidFill>
                  <a:srgbClr val="FFFFFF"/>
                </a:solidFill>
                <a:latin typeface="Cambria"/>
                <a:cs typeface="Cambria"/>
              </a:rPr>
              <a:t>HMM,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Parameter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4,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1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21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Forward-Backward</a:t>
            </a:r>
            <a:r>
              <a:rPr spc="20" dirty="0"/>
              <a:t> </a:t>
            </a:r>
            <a:r>
              <a:rPr spc="-1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458508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2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439305"/>
            <a:ext cx="1106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Forward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Procedure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502727"/>
            <a:ext cx="4483735" cy="1319530"/>
            <a:chOff x="87743" y="502727"/>
            <a:chExt cx="4483735" cy="1319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22173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2050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0780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02742"/>
              <a:ext cx="50749" cy="12177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666445"/>
              <a:ext cx="4432935" cy="1104900"/>
            </a:xfrm>
            <a:custGeom>
              <a:avLst/>
              <a:gdLst/>
              <a:ahLst/>
              <a:cxnLst/>
              <a:rect l="l" t="t" r="r" b="b"/>
              <a:pathLst>
                <a:path w="4432935" h="1104900">
                  <a:moveTo>
                    <a:pt x="4432566" y="0"/>
                  </a:moveTo>
                  <a:lnTo>
                    <a:pt x="0" y="0"/>
                  </a:lnTo>
                  <a:lnTo>
                    <a:pt x="0" y="1054061"/>
                  </a:lnTo>
                  <a:lnTo>
                    <a:pt x="4008" y="1073786"/>
                  </a:lnTo>
                  <a:lnTo>
                    <a:pt x="14922" y="1089939"/>
                  </a:lnTo>
                  <a:lnTo>
                    <a:pt x="31075" y="1100853"/>
                  </a:lnTo>
                  <a:lnTo>
                    <a:pt x="50800" y="1104861"/>
                  </a:lnTo>
                  <a:lnTo>
                    <a:pt x="4381766" y="1104861"/>
                  </a:lnTo>
                  <a:lnTo>
                    <a:pt x="4401491" y="1100853"/>
                  </a:lnTo>
                  <a:lnTo>
                    <a:pt x="4417644" y="1089939"/>
                  </a:lnTo>
                  <a:lnTo>
                    <a:pt x="4428558" y="1073786"/>
                  </a:lnTo>
                  <a:lnTo>
                    <a:pt x="4432566" y="10540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40829"/>
              <a:ext cx="0" cy="1198880"/>
            </a:xfrm>
            <a:custGeom>
              <a:avLst/>
              <a:gdLst/>
              <a:ahLst/>
              <a:cxnLst/>
              <a:rect l="l" t="t" r="r" b="b"/>
              <a:pathLst>
                <a:path h="1198880">
                  <a:moveTo>
                    <a:pt x="0" y="11987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281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154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5027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444" y="644423"/>
            <a:ext cx="42430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200" i="1" spc="37" baseline="-10416" dirty="0">
                <a:latin typeface="Cambria"/>
                <a:cs typeface="Cambria"/>
              </a:rPr>
              <a:t>i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Cambria"/>
                <a:cs typeface="Cambria"/>
              </a:rPr>
              <a:t>t</a:t>
            </a:r>
            <a:r>
              <a:rPr sz="1100" spc="2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Cambria"/>
                <a:cs typeface="Cambria"/>
              </a:rPr>
              <a:t>P</a:t>
            </a:r>
            <a:r>
              <a:rPr sz="1100" spc="30" dirty="0">
                <a:latin typeface="Lucida Sans Unicode"/>
                <a:cs typeface="Lucida Sans Unicode"/>
              </a:rPr>
              <a:t>(</a:t>
            </a:r>
            <a:r>
              <a:rPr sz="1100" i="1" spc="30" dirty="0">
                <a:latin typeface="Cambria"/>
                <a:cs typeface="Cambria"/>
              </a:rPr>
              <a:t>Y</a:t>
            </a:r>
            <a:r>
              <a:rPr sz="1200" spc="44" baseline="-10416" dirty="0">
                <a:latin typeface="Times New Roman"/>
                <a:cs typeface="Times New Roman"/>
              </a:rPr>
              <a:t>1</a:t>
            </a:r>
            <a:r>
              <a:rPr sz="1200" spc="142" baseline="-10416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y</a:t>
            </a:r>
            <a:r>
              <a:rPr sz="1200" spc="7" baseline="-10416" dirty="0">
                <a:latin typeface="Times New Roman"/>
                <a:cs typeface="Times New Roman"/>
              </a:rPr>
              <a:t>1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Y</a:t>
            </a:r>
            <a:r>
              <a:rPr sz="1200" i="1" spc="-44" baseline="-10416" dirty="0">
                <a:latin typeface="Cambria"/>
                <a:cs typeface="Cambria"/>
              </a:rPr>
              <a:t>t</a:t>
            </a:r>
            <a:r>
              <a:rPr sz="1200" i="1" spc="-15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y</a:t>
            </a:r>
            <a:r>
              <a:rPr sz="1200" i="1" spc="-15" baseline="-10416" dirty="0">
                <a:latin typeface="Cambria"/>
                <a:cs typeface="Cambria"/>
              </a:rPr>
              <a:t>t</a:t>
            </a:r>
            <a:r>
              <a:rPr sz="1100" i="1" spc="-10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mbria"/>
                <a:cs typeface="Cambria"/>
              </a:rPr>
              <a:t>X</a:t>
            </a:r>
            <a:r>
              <a:rPr sz="1200" i="1" spc="7" baseline="-10416" dirty="0">
                <a:latin typeface="Cambria"/>
                <a:cs typeface="Cambria"/>
              </a:rPr>
              <a:t>t</a:t>
            </a:r>
            <a:r>
              <a:rPr sz="1200" i="1" spc="195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i</a:t>
            </a:r>
            <a:r>
              <a:rPr sz="1100" spc="-65" dirty="0">
                <a:latin typeface="Lucida Sans Unicode"/>
                <a:cs typeface="Lucida Sans Unicode"/>
              </a:rPr>
              <a:t>|</a:t>
            </a:r>
            <a:r>
              <a:rPr sz="1100" i="1" spc="-65" dirty="0">
                <a:latin typeface="Calibri"/>
                <a:cs typeface="Calibri"/>
              </a:rPr>
              <a:t>θ</a:t>
            </a:r>
            <a:r>
              <a:rPr sz="1100" spc="-65" dirty="0">
                <a:latin typeface="Lucida Sans Unicode"/>
                <a:cs typeface="Lucida Sans Unicode"/>
              </a:rPr>
              <a:t>)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seeing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y</a:t>
            </a:r>
            <a:r>
              <a:rPr sz="1200" spc="7" baseline="-10416" dirty="0">
                <a:latin typeface="Times New Roman"/>
                <a:cs typeface="Times New Roman"/>
              </a:rPr>
              <a:t>1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y</a:t>
            </a:r>
            <a:r>
              <a:rPr sz="1200" i="1" spc="-60" baseline="-10416" dirty="0">
                <a:latin typeface="Cambria"/>
                <a:cs typeface="Cambria"/>
              </a:rPr>
              <a:t>t</a:t>
            </a:r>
            <a:endParaRPr sz="1200" baseline="-10416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1597" y="1148448"/>
            <a:ext cx="64769" cy="398780"/>
            <a:chOff x="281597" y="1148448"/>
            <a:chExt cx="64769" cy="39878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48448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82217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0444" y="734781"/>
            <a:ext cx="3040380" cy="6781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10" dirty="0">
                <a:latin typeface="Trebuchet MS"/>
                <a:cs typeface="Trebuchet MS"/>
              </a:rPr>
              <a:t>state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t</a:t>
            </a:r>
            <a:r>
              <a:rPr sz="950" spc="-70" dirty="0">
                <a:latin typeface="Trebuchet MS"/>
                <a:cs typeface="Trebuchet MS"/>
              </a:rPr>
              <a:t>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Found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recursively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using: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630"/>
              </a:spcBef>
            </a:pP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Calibri"/>
                <a:cs typeface="Calibri"/>
              </a:rPr>
              <a:t>π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i="1" spc="-35" dirty="0">
                <a:latin typeface="Cambria"/>
                <a:cs typeface="Cambria"/>
              </a:rPr>
              <a:t>b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R="6350" algn="ctr">
              <a:lnSpc>
                <a:spcPct val="100000"/>
              </a:lnSpc>
              <a:spcBef>
                <a:spcPts val="275"/>
              </a:spcBef>
            </a:pP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2112" y="1256487"/>
            <a:ext cx="208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932" y="1398257"/>
            <a:ext cx="1668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2195" algn="l"/>
                <a:tab pos="1320165" algn="l"/>
              </a:tabLst>
            </a:pP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100" i="1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t</a:t>
            </a:r>
            <a:r>
              <a:rPr sz="1100" i="1" spc="-7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1</a:t>
            </a:r>
            <a:r>
              <a:rPr sz="1100" spc="30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b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y	</a:t>
            </a:r>
            <a:r>
              <a:rPr sz="1100" spc="65" dirty="0">
                <a:latin typeface="Lucida Sans Unicode"/>
                <a:cs typeface="Lucida Sans Unicode"/>
              </a:rPr>
              <a:t>)	</a:t>
            </a: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i="1" spc="5" dirty="0">
                <a:latin typeface="Cambria"/>
                <a:cs typeface="Cambria"/>
              </a:rPr>
              <a:t>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089" y="1456359"/>
            <a:ext cx="1642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9605" algn="l"/>
                <a:tab pos="1320165" algn="l"/>
                <a:tab pos="1572895" algn="l"/>
              </a:tabLst>
            </a:pPr>
            <a:r>
              <a:rPr sz="800" i="1" spc="5" dirty="0">
                <a:latin typeface="Cambria"/>
                <a:cs typeface="Cambria"/>
              </a:rPr>
              <a:t>j	j    </a:t>
            </a:r>
            <a:r>
              <a:rPr sz="800" i="1" spc="75" dirty="0">
                <a:latin typeface="Cambria"/>
                <a:cs typeface="Cambria"/>
              </a:rPr>
              <a:t> </a:t>
            </a:r>
            <a:r>
              <a:rPr sz="800" i="1" spc="-45" dirty="0">
                <a:latin typeface="Cambria"/>
                <a:cs typeface="Cambria"/>
              </a:rPr>
              <a:t>t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i="1" dirty="0">
                <a:latin typeface="Cambria"/>
                <a:cs typeface="Cambria"/>
              </a:rPr>
              <a:t>i	</a:t>
            </a:r>
            <a:r>
              <a:rPr sz="800" i="1" spc="5" dirty="0">
                <a:latin typeface="Cambria"/>
                <a:cs typeface="Cambria"/>
              </a:rPr>
              <a:t>ij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7743" y="1885276"/>
            <a:ext cx="4483735" cy="1517650"/>
            <a:chOff x="87743" y="1885276"/>
            <a:chExt cx="4483735" cy="1517650"/>
          </a:xfrm>
        </p:grpSpPr>
        <p:sp>
          <p:nvSpPr>
            <p:cNvPr id="24" name="object 24"/>
            <p:cNvSpPr/>
            <p:nvPr/>
          </p:nvSpPr>
          <p:spPr>
            <a:xfrm>
              <a:off x="87743" y="188527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048941"/>
              <a:ext cx="4432566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3300882"/>
              <a:ext cx="101599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288182"/>
              <a:ext cx="4381715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929511"/>
              <a:ext cx="50749" cy="13713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7743" y="2093214"/>
              <a:ext cx="4432935" cy="1258570"/>
            </a:xfrm>
            <a:custGeom>
              <a:avLst/>
              <a:gdLst/>
              <a:ahLst/>
              <a:cxnLst/>
              <a:rect l="l" t="t" r="r" b="b"/>
              <a:pathLst>
                <a:path w="4432935" h="1258570">
                  <a:moveTo>
                    <a:pt x="4432566" y="0"/>
                  </a:moveTo>
                  <a:lnTo>
                    <a:pt x="0" y="0"/>
                  </a:lnTo>
                  <a:lnTo>
                    <a:pt x="0" y="1207668"/>
                  </a:lnTo>
                  <a:lnTo>
                    <a:pt x="4008" y="1227393"/>
                  </a:lnTo>
                  <a:lnTo>
                    <a:pt x="14922" y="1243545"/>
                  </a:lnTo>
                  <a:lnTo>
                    <a:pt x="31075" y="1254459"/>
                  </a:lnTo>
                  <a:lnTo>
                    <a:pt x="50800" y="1258468"/>
                  </a:lnTo>
                  <a:lnTo>
                    <a:pt x="4381766" y="1258468"/>
                  </a:lnTo>
                  <a:lnTo>
                    <a:pt x="4401491" y="1254459"/>
                  </a:lnTo>
                  <a:lnTo>
                    <a:pt x="4417644" y="1243545"/>
                  </a:lnTo>
                  <a:lnTo>
                    <a:pt x="4428558" y="1227393"/>
                  </a:lnTo>
                  <a:lnTo>
                    <a:pt x="4432566" y="12076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1967598"/>
              <a:ext cx="0" cy="1352550"/>
            </a:xfrm>
            <a:custGeom>
              <a:avLst/>
              <a:gdLst/>
              <a:ahLst/>
              <a:cxnLst/>
              <a:rect l="l" t="t" r="r" b="b"/>
              <a:pathLst>
                <a:path h="1352550">
                  <a:moveTo>
                    <a:pt x="0" y="13523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19548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19421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19294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709329"/>
              <a:ext cx="64757" cy="6475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5044" y="1597901"/>
            <a:ext cx="4458335" cy="121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9865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Cambria"/>
                <a:cs typeface="Cambria"/>
              </a:rPr>
              <a:t>i</a:t>
            </a:r>
            <a:r>
              <a:rPr sz="800" spc="25" dirty="0">
                <a:latin typeface="Tahoma"/>
                <a:cs typeface="Tahoma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Backward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Procedure</a:t>
            </a:r>
            <a:endParaRPr sz="1100">
              <a:latin typeface="Cambria"/>
              <a:cs typeface="Cambria"/>
            </a:endParaRPr>
          </a:p>
          <a:p>
            <a:pPr marL="62865" marR="55880">
              <a:lnSpc>
                <a:spcPct val="108300"/>
              </a:lnSpc>
              <a:spcBef>
                <a:spcPts val="185"/>
              </a:spcBef>
            </a:pPr>
            <a:r>
              <a:rPr sz="1100" i="1" spc="15" dirty="0">
                <a:latin typeface="Calibri"/>
                <a:cs typeface="Calibri"/>
              </a:rPr>
              <a:t>β</a:t>
            </a:r>
            <a:r>
              <a:rPr sz="1200" i="1" spc="22" baseline="-10416" dirty="0">
                <a:latin typeface="Cambria"/>
                <a:cs typeface="Cambria"/>
              </a:rPr>
              <a:t>i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t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-114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Cambria"/>
                <a:cs typeface="Cambria"/>
              </a:rPr>
              <a:t>P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Cambria"/>
                <a:cs typeface="Cambria"/>
              </a:rPr>
              <a:t>Y</a:t>
            </a:r>
            <a:r>
              <a:rPr sz="1200" i="1" spc="37" baseline="-10416" dirty="0">
                <a:latin typeface="Cambria"/>
                <a:cs typeface="Cambria"/>
              </a:rPr>
              <a:t>t</a:t>
            </a:r>
            <a:r>
              <a:rPr sz="1200" spc="37" baseline="-10416" dirty="0">
                <a:latin typeface="Tahoma"/>
                <a:cs typeface="Tahoma"/>
              </a:rPr>
              <a:t>+</a:t>
            </a:r>
            <a:r>
              <a:rPr sz="1200" spc="37" baseline="-10416" dirty="0">
                <a:latin typeface="Times New Roman"/>
                <a:cs typeface="Times New Roman"/>
              </a:rPr>
              <a:t>1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y</a:t>
            </a:r>
            <a:r>
              <a:rPr sz="1200" i="1" spc="82" baseline="-10416" dirty="0">
                <a:latin typeface="Cambria"/>
                <a:cs typeface="Cambria"/>
              </a:rPr>
              <a:t>t</a:t>
            </a:r>
            <a:r>
              <a:rPr sz="1200" spc="82" baseline="-10416" dirty="0">
                <a:latin typeface="Tahoma"/>
                <a:cs typeface="Tahoma"/>
              </a:rPr>
              <a:t>+</a:t>
            </a:r>
            <a:r>
              <a:rPr sz="1200" spc="82" baseline="-10416" dirty="0">
                <a:latin typeface="Times New Roman"/>
                <a:cs typeface="Times New Roman"/>
              </a:rPr>
              <a:t>1</a:t>
            </a:r>
            <a:r>
              <a:rPr sz="1100" i="1" spc="55" dirty="0">
                <a:latin typeface="Calibri"/>
                <a:cs typeface="Calibri"/>
              </a:rPr>
              <a:t>,...,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Y</a:t>
            </a:r>
            <a:r>
              <a:rPr sz="1200" i="1" spc="-15" baseline="-10416" dirty="0">
                <a:latin typeface="Cambria"/>
                <a:cs typeface="Cambria"/>
              </a:rPr>
              <a:t>T</a:t>
            </a:r>
            <a:r>
              <a:rPr sz="1200" i="1" spc="15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i="1" spc="-37" baseline="-10416" dirty="0">
                <a:latin typeface="Cambria"/>
                <a:cs typeface="Cambria"/>
              </a:rPr>
              <a:t>T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|</a:t>
            </a:r>
            <a:r>
              <a:rPr sz="1100" i="1" spc="-65" dirty="0">
                <a:latin typeface="Cambria"/>
                <a:cs typeface="Cambria"/>
              </a:rPr>
              <a:t>X</a:t>
            </a:r>
            <a:r>
              <a:rPr sz="1200" i="1" spc="-97" baseline="-10416" dirty="0">
                <a:latin typeface="Cambria"/>
                <a:cs typeface="Cambria"/>
              </a:rPr>
              <a:t>t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mbria"/>
                <a:cs typeface="Cambria"/>
              </a:rPr>
              <a:t>i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libri"/>
                <a:cs typeface="Calibri"/>
              </a:rPr>
              <a:t>θ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ending</a:t>
            </a:r>
            <a:r>
              <a:rPr sz="950" spc="-20" dirty="0">
                <a:latin typeface="Trebuchet MS"/>
                <a:cs typeface="Trebuchet MS"/>
              </a:rPr>
              <a:t> partial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 </a:t>
            </a:r>
            <a:r>
              <a:rPr sz="1100" i="1" spc="55" dirty="0">
                <a:latin typeface="Cambria"/>
                <a:cs typeface="Cambria"/>
              </a:rPr>
              <a:t>y</a:t>
            </a:r>
            <a:r>
              <a:rPr sz="1200" i="1" spc="82" baseline="-10416" dirty="0">
                <a:latin typeface="Cambria"/>
                <a:cs typeface="Cambria"/>
              </a:rPr>
              <a:t>t</a:t>
            </a:r>
            <a:r>
              <a:rPr sz="1200" spc="82" baseline="-10416" dirty="0">
                <a:latin typeface="Tahoma"/>
                <a:cs typeface="Tahoma"/>
              </a:rPr>
              <a:t>+</a:t>
            </a:r>
            <a:r>
              <a:rPr sz="1200" spc="82" baseline="-10416" dirty="0">
                <a:latin typeface="Times New Roman"/>
                <a:cs typeface="Times New Roman"/>
              </a:rPr>
              <a:t>1</a:t>
            </a:r>
            <a:r>
              <a:rPr sz="1100" i="1" spc="55" dirty="0">
                <a:latin typeface="Calibri"/>
                <a:cs typeface="Calibri"/>
              </a:rPr>
              <a:t>,..., </a:t>
            </a:r>
            <a:r>
              <a:rPr sz="1100" i="1" spc="-20" dirty="0">
                <a:latin typeface="Cambria"/>
                <a:cs typeface="Cambria"/>
              </a:rPr>
              <a:t>y</a:t>
            </a:r>
            <a:r>
              <a:rPr sz="1200" i="1" spc="-30" baseline="-10416" dirty="0">
                <a:latin typeface="Cambria"/>
                <a:cs typeface="Cambria"/>
              </a:rPr>
              <a:t>T</a:t>
            </a:r>
            <a:r>
              <a:rPr sz="1200" i="1" spc="-22" baseline="-10416" dirty="0">
                <a:latin typeface="Cambria"/>
                <a:cs typeface="Cambria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5" dirty="0">
                <a:latin typeface="Trebuchet MS"/>
                <a:cs typeface="Trebuchet MS"/>
              </a:rPr>
              <a:t>starting </a:t>
            </a:r>
            <a:r>
              <a:rPr sz="950" spc="-10" dirty="0">
                <a:latin typeface="Trebuchet MS"/>
                <a:cs typeface="Trebuchet MS"/>
              </a:rPr>
              <a:t>state </a:t>
            </a:r>
            <a:r>
              <a:rPr sz="1100" i="1" spc="5" dirty="0">
                <a:latin typeface="Cambria"/>
                <a:cs typeface="Cambria"/>
              </a:rPr>
              <a:t>i </a:t>
            </a:r>
            <a:r>
              <a:rPr sz="950" spc="-30" dirty="0">
                <a:latin typeface="Trebuchet MS"/>
                <a:cs typeface="Trebuchet MS"/>
              </a:rPr>
              <a:t>at </a:t>
            </a:r>
            <a:r>
              <a:rPr sz="950" spc="-25" dirty="0">
                <a:latin typeface="Trebuchet MS"/>
                <a:cs typeface="Trebuchet MS"/>
              </a:rPr>
              <a:t>time </a:t>
            </a:r>
            <a:r>
              <a:rPr sz="1100" i="1" spc="-70" dirty="0">
                <a:latin typeface="Cambria"/>
                <a:cs typeface="Cambria"/>
              </a:rPr>
              <a:t>t</a:t>
            </a:r>
            <a:r>
              <a:rPr sz="950" spc="-70" dirty="0">
                <a:latin typeface="Trebuchet MS"/>
                <a:cs typeface="Trebuchet MS"/>
              </a:rPr>
              <a:t>. </a:t>
            </a:r>
            <a:r>
              <a:rPr sz="1100" i="1" spc="15" dirty="0">
                <a:latin typeface="Calibri"/>
                <a:cs typeface="Calibri"/>
              </a:rPr>
              <a:t>β</a:t>
            </a:r>
            <a:r>
              <a:rPr sz="1200" i="1" spc="22" baseline="-10416" dirty="0">
                <a:latin typeface="Cambria"/>
                <a:cs typeface="Cambria"/>
              </a:rPr>
              <a:t>i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t</a:t>
            </a:r>
            <a:r>
              <a:rPr sz="1100" spc="15" dirty="0">
                <a:latin typeface="Lucida Sans Unicode"/>
                <a:cs typeface="Lucida Sans Unicode"/>
              </a:rPr>
              <a:t>)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5" dirty="0">
                <a:latin typeface="Trebuchet MS"/>
                <a:cs typeface="Trebuchet MS"/>
              </a:rPr>
              <a:t>computed 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recursively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as: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65"/>
              </a:spcBef>
            </a:pP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5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043097"/>
            <a:ext cx="4608195" cy="413384"/>
            <a:chOff x="0" y="3043097"/>
            <a:chExt cx="4608195" cy="413384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3043097"/>
              <a:ext cx="64757" cy="6475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3316" y="3017253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0732" y="2826994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5880" y="2817368"/>
            <a:ext cx="208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6333" y="3158782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2932" y="2959138"/>
            <a:ext cx="71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3730" algn="l"/>
              </a:tabLst>
            </a:pP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100" i="1" spc="20" dirty="0">
                <a:latin typeface="Calibri"/>
                <a:cs typeface="Calibri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i="1" spc="-30" dirty="0">
                <a:latin typeface="Calibri"/>
                <a:cs typeface="Calibri"/>
              </a:rPr>
              <a:t>β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94955" y="3017253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62963" y="3017253"/>
            <a:ext cx="471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ij  </a:t>
            </a:r>
            <a:r>
              <a:rPr sz="800" i="1" spc="65" dirty="0">
                <a:latin typeface="Cambria"/>
                <a:cs typeface="Cambria"/>
              </a:rPr>
              <a:t> 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i="1" dirty="0">
                <a:latin typeface="Cambria"/>
                <a:cs typeface="Cambria"/>
              </a:rPr>
              <a:t>    </a:t>
            </a:r>
            <a:r>
              <a:rPr sz="800" i="1" spc="75" dirty="0">
                <a:latin typeface="Cambria"/>
                <a:cs typeface="Cambria"/>
              </a:rPr>
              <a:t> </a:t>
            </a:r>
            <a:r>
              <a:rPr sz="800" i="1" spc="-45" dirty="0">
                <a:latin typeface="Cambria"/>
                <a:cs typeface="Cambria"/>
              </a:rPr>
              <a:t>t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29411" y="2959138"/>
            <a:ext cx="965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7890" algn="l"/>
              </a:tabLst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-7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b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90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Finding</a:t>
            </a:r>
            <a:r>
              <a:rPr spc="35" dirty="0"/>
              <a:t> </a:t>
            </a:r>
            <a:r>
              <a:rPr spc="-10" dirty="0"/>
              <a:t>probabilities</a:t>
            </a:r>
            <a:r>
              <a:rPr spc="40" dirty="0"/>
              <a:t> </a:t>
            </a:r>
            <a:r>
              <a:rPr spc="-5" dirty="0"/>
              <a:t>of</a:t>
            </a:r>
            <a:r>
              <a:rPr spc="40" dirty="0"/>
              <a:t> </a:t>
            </a:r>
            <a:r>
              <a:rPr spc="-30" dirty="0"/>
              <a:t>paths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3139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609373"/>
            <a:ext cx="3939540" cy="6019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following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variables: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02600"/>
              </a:lnSpc>
              <a:spcBef>
                <a:spcPts val="330"/>
              </a:spcBef>
            </a:pPr>
            <a:r>
              <a:rPr sz="950" spc="-5" dirty="0">
                <a:latin typeface="Trebuchet MS"/>
                <a:cs typeface="Trebuchet MS"/>
              </a:rPr>
              <a:t>Probability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10" dirty="0">
                <a:latin typeface="Trebuchet MS"/>
                <a:cs typeface="Trebuchet MS"/>
              </a:rPr>
              <a:t>state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observation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40" dirty="0">
                <a:latin typeface="Calibri"/>
                <a:cs typeface="Calibri"/>
              </a:rPr>
              <a:t>θ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208" y="1405547"/>
            <a:ext cx="1388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70" dirty="0">
                <a:latin typeface="Calibri"/>
                <a:cs typeface="Calibri"/>
              </a:rPr>
              <a:t>γ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200" i="1" spc="-82" baseline="-10416" dirty="0">
                <a:latin typeface="Cambria"/>
                <a:cs typeface="Cambria"/>
              </a:rPr>
              <a:t>t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75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80" dirty="0">
                <a:latin typeface="Cambria"/>
                <a:cs typeface="Cambria"/>
              </a:rPr>
              <a:t>Y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125" dirty="0">
                <a:latin typeface="Calibri"/>
                <a:cs typeface="Calibri"/>
              </a:rPr>
              <a:t>θ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6466" y="1308150"/>
            <a:ext cx="595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α</a:t>
            </a:r>
            <a:r>
              <a:rPr sz="1200" i="1" spc="30" baseline="-10416" dirty="0">
                <a:latin typeface="Cambria"/>
                <a:cs typeface="Cambria"/>
              </a:rPr>
              <a:t>i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t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i="1" spc="20" dirty="0">
                <a:latin typeface="Calibri"/>
                <a:cs typeface="Calibri"/>
              </a:rPr>
              <a:t>β</a:t>
            </a:r>
            <a:r>
              <a:rPr sz="1200" i="1" spc="30" baseline="-10416" dirty="0">
                <a:latin typeface="Cambria"/>
                <a:cs typeface="Cambria"/>
              </a:rPr>
              <a:t>i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t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6547" y="1521193"/>
            <a:ext cx="81534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5060" y="0"/>
                </a:lnTo>
              </a:path>
            </a:pathLst>
          </a:custGeom>
          <a:ln w="7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3847" y="1423212"/>
            <a:ext cx="137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3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5785" y="1499603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5785" y="1600479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4497" y="1518424"/>
            <a:ext cx="595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α</a:t>
            </a:r>
            <a:r>
              <a:rPr sz="1200" i="1" spc="30" baseline="-10416" dirty="0">
                <a:latin typeface="Cambria"/>
                <a:cs typeface="Cambria"/>
              </a:rPr>
              <a:t>j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t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i="1" spc="20" dirty="0">
                <a:latin typeface="Calibri"/>
                <a:cs typeface="Calibri"/>
              </a:rPr>
              <a:t>β</a:t>
            </a:r>
            <a:r>
              <a:rPr sz="1200" i="1" spc="30" baseline="-10416" dirty="0">
                <a:latin typeface="Cambria"/>
                <a:cs typeface="Cambria"/>
              </a:rPr>
              <a:t>j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t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56638"/>
            <a:ext cx="64757" cy="6475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2932" y="1772678"/>
            <a:ext cx="39497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950" spc="-5" dirty="0">
                <a:latin typeface="Trebuchet MS"/>
                <a:cs typeface="Trebuchet MS"/>
              </a:rPr>
              <a:t>Probability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10" dirty="0">
                <a:latin typeface="Trebuchet MS"/>
                <a:cs typeface="Trebuchet MS"/>
              </a:rPr>
              <a:t>state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5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-7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 </a:t>
            </a:r>
            <a:r>
              <a:rPr sz="950" spc="-5" dirty="0">
                <a:latin typeface="Trebuchet MS"/>
                <a:cs typeface="Trebuchet MS"/>
              </a:rPr>
              <a:t>respectively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observation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40" dirty="0">
                <a:latin typeface="Calibri"/>
                <a:cs typeface="Calibri"/>
              </a:rPr>
              <a:t>θ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549" y="253492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Cambria"/>
                <a:cs typeface="Cambria"/>
              </a:rPr>
              <a:t>ij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218" y="2476817"/>
            <a:ext cx="549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75" dirty="0">
                <a:latin typeface="Calibri"/>
                <a:cs typeface="Calibri"/>
              </a:rPr>
              <a:t>ζ 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434" y="2534920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1895" y="2476817"/>
            <a:ext cx="408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65" dirty="0">
                <a:latin typeface="Cambria"/>
                <a:cs typeface="Cambria"/>
              </a:rPr>
              <a:t>X 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237" y="2534920"/>
            <a:ext cx="1898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45" dirty="0">
                <a:latin typeface="Cambria"/>
                <a:cs typeface="Cambria"/>
              </a:rPr>
              <a:t>t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4562" y="2476817"/>
            <a:ext cx="959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80" dirty="0">
                <a:latin typeface="Cambria"/>
                <a:cs typeface="Cambria"/>
              </a:rPr>
              <a:t>Y</a:t>
            </a:r>
            <a:r>
              <a:rPr sz="1100" i="1" spc="-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125" dirty="0">
                <a:latin typeface="Calibri"/>
                <a:cs typeface="Calibri"/>
              </a:rPr>
              <a:t>θ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4881" y="2372575"/>
            <a:ext cx="1386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Cambria"/>
                <a:cs typeface="Cambria"/>
              </a:rPr>
              <a:t>a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-7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35" dirty="0">
                <a:latin typeface="Cambria"/>
                <a:cs typeface="Cambria"/>
              </a:rPr>
              <a:t>b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i="1" spc="-67" baseline="-10416" dirty="0">
                <a:latin typeface="Cambria"/>
                <a:cs typeface="Cambria"/>
              </a:rPr>
              <a:t>t</a:t>
            </a:r>
            <a:r>
              <a:rPr sz="1200" spc="112" baseline="-10416" dirty="0">
                <a:latin typeface="Tahoma"/>
                <a:cs typeface="Tahoma"/>
              </a:rPr>
              <a:t>+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26919" y="2592451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2066" y="0"/>
                </a:lnTo>
              </a:path>
            </a:pathLst>
          </a:custGeom>
          <a:ln w="7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14219" y="2494470"/>
            <a:ext cx="433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8610" algn="l"/>
              </a:tabLst>
            </a:pPr>
            <a:r>
              <a:rPr sz="1100" spc="530" dirty="0">
                <a:latin typeface="Lucida Sans Unicode"/>
                <a:cs typeface="Lucida Sans Unicode"/>
              </a:rPr>
              <a:t>.	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6169" y="2570873"/>
            <a:ext cx="389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610" algn="l"/>
              </a:tabLst>
            </a:pPr>
            <a:r>
              <a:rPr sz="800" i="1" spc="-10" dirty="0">
                <a:latin typeface="Cambria"/>
                <a:cs typeface="Cambria"/>
              </a:rPr>
              <a:t>N	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26169" y="2671749"/>
            <a:ext cx="483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610" algn="l"/>
              </a:tabLst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1	</a:t>
            </a:r>
            <a:r>
              <a:rPr sz="800" i="1" spc="5" dirty="0">
                <a:latin typeface="Cambria"/>
                <a:cs typeface="Cambria"/>
              </a:rPr>
              <a:t>j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8244" y="2589695"/>
            <a:ext cx="13989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α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65" dirty="0">
                <a:latin typeface="Cambria"/>
                <a:cs typeface="Cambria"/>
              </a:rPr>
              <a:t>t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i="1" spc="-30" dirty="0">
                <a:latin typeface="Calibri"/>
                <a:cs typeface="Calibri"/>
              </a:rPr>
              <a:t>β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-7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35" dirty="0">
                <a:latin typeface="Cambria"/>
                <a:cs typeface="Cambria"/>
              </a:rPr>
              <a:t>b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200" i="1" spc="-67" baseline="-10416" dirty="0">
                <a:latin typeface="Cambria"/>
                <a:cs typeface="Cambria"/>
              </a:rPr>
              <a:t>t</a:t>
            </a:r>
            <a:r>
              <a:rPr sz="1200" spc="112" baseline="-10416" dirty="0">
                <a:latin typeface="Tahoma"/>
                <a:cs typeface="Tahoma"/>
              </a:rPr>
              <a:t>+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52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Updating</a:t>
            </a:r>
            <a:r>
              <a:rPr spc="30" dirty="0"/>
              <a:t> </a:t>
            </a:r>
            <a:r>
              <a:rPr spc="-40" dirty="0"/>
              <a:t>the</a:t>
            </a:r>
            <a:r>
              <a:rPr spc="30" dirty="0"/>
              <a:t> </a:t>
            </a:r>
            <a:r>
              <a:rPr spc="-30" dirty="0"/>
              <a:t>parameters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52321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068362"/>
            <a:ext cx="3585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Calibri"/>
                <a:cs typeface="Calibri"/>
              </a:rPr>
              <a:t>π</a:t>
            </a:r>
            <a:r>
              <a:rPr sz="1200" i="1" spc="-30" baseline="-10416" dirty="0">
                <a:latin typeface="Cambria"/>
                <a:cs typeface="Cambria"/>
              </a:rPr>
              <a:t>i</a:t>
            </a:r>
            <a:r>
              <a:rPr sz="1200" i="1" spc="165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Calibri"/>
                <a:cs typeface="Calibri"/>
              </a:rPr>
              <a:t>γ</a:t>
            </a:r>
            <a:r>
              <a:rPr sz="1200" i="1" spc="37" baseline="-10416" dirty="0">
                <a:latin typeface="Cambria"/>
                <a:cs typeface="Cambria"/>
              </a:rPr>
              <a:t>i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spc="25" dirty="0">
                <a:latin typeface="Times New Roman"/>
                <a:cs typeface="Times New Roman"/>
              </a:rPr>
              <a:t>1</a:t>
            </a:r>
            <a:r>
              <a:rPr sz="1100" spc="25" dirty="0">
                <a:latin typeface="Lucida Sans Unicode"/>
                <a:cs typeface="Lucida Sans Unicode"/>
              </a:rPr>
              <a:t>)</a:t>
            </a:r>
            <a:r>
              <a:rPr sz="950" spc="2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expected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was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08760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9327" y="1210525"/>
            <a:ext cx="1073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90" dirty="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116" y="126512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5" dirty="0">
                <a:latin typeface="Cambria"/>
                <a:cs typeface="Cambria"/>
              </a:rPr>
              <a:t>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1339265"/>
            <a:ext cx="4527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420" algn="l"/>
              </a:tabLst>
            </a:pPr>
            <a:r>
              <a:rPr sz="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6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600" u="sng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sz="6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4465" y="132057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" dirty="0">
                <a:latin typeface="Cambria"/>
                <a:cs typeface="Cambria"/>
              </a:rPr>
              <a:t>ij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857" y="1280083"/>
            <a:ext cx="23050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Calibri"/>
                <a:cs typeface="Calibri"/>
              </a:rPr>
              <a:t>ζ</a:t>
            </a:r>
            <a:r>
              <a:rPr sz="800" i="1" spc="125" dirty="0">
                <a:latin typeface="Calibri"/>
                <a:cs typeface="Calibri"/>
              </a:rPr>
              <a:t> </a:t>
            </a: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Cambria"/>
                <a:cs typeface="Cambria"/>
              </a:rPr>
              <a:t>t</a:t>
            </a:r>
            <a:r>
              <a:rPr sz="80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1324800"/>
            <a:ext cx="4292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795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22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  <a:p>
            <a:pPr marR="5080" algn="r">
              <a:lnSpc>
                <a:spcPts val="434"/>
              </a:lnSpc>
            </a:pPr>
            <a:r>
              <a:rPr sz="800" spc="390" dirty="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211" y="1387043"/>
            <a:ext cx="4025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6710" algn="l"/>
              </a:tabLst>
            </a:pPr>
            <a:r>
              <a:rPr sz="1200" i="1" spc="7" baseline="3472" dirty="0">
                <a:latin typeface="Cambria"/>
                <a:cs typeface="Cambria"/>
              </a:rPr>
              <a:t>ij	</a:t>
            </a:r>
            <a:r>
              <a:rPr sz="600" i="1" spc="-15" dirty="0">
                <a:latin typeface="Cambria"/>
                <a:cs typeface="Cambria"/>
              </a:rPr>
              <a:t>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754" y="1486484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35" dirty="0">
                <a:latin typeface="Cambria"/>
                <a:cs typeface="Cambria"/>
              </a:rPr>
              <a:t>t</a:t>
            </a:r>
            <a:r>
              <a:rPr sz="600" spc="55" dirty="0">
                <a:latin typeface="Tahoma"/>
                <a:cs typeface="Tahoma"/>
              </a:rPr>
              <a:t>=</a:t>
            </a:r>
            <a:r>
              <a:rPr sz="600" spc="-5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2096" y="1427302"/>
            <a:ext cx="2698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Calibri"/>
                <a:cs typeface="Calibri"/>
              </a:rPr>
              <a:t>γ</a:t>
            </a:r>
            <a:r>
              <a:rPr sz="900" i="1" spc="30" baseline="-9259" dirty="0">
                <a:latin typeface="Cambria"/>
                <a:cs typeface="Cambria"/>
              </a:rPr>
              <a:t>i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20" dirty="0">
                <a:latin typeface="Cambria"/>
                <a:cs typeface="Cambria"/>
              </a:rPr>
              <a:t>t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1783" y="1324800"/>
            <a:ext cx="3007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expected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transitions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10" dirty="0">
                <a:latin typeface="Trebuchet MS"/>
                <a:cs typeface="Trebuchet MS"/>
              </a:rPr>
              <a:t>state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1100" i="1" spc="-35" dirty="0">
                <a:latin typeface="Cambria"/>
                <a:cs typeface="Cambria"/>
              </a:rPr>
              <a:t>j</a:t>
            </a:r>
            <a:r>
              <a:rPr sz="950" spc="-35" dirty="0">
                <a:latin typeface="Trebuchet MS"/>
                <a:cs typeface="Trebuchet MS"/>
              </a:rPr>
              <a:t>,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932" y="1529130"/>
            <a:ext cx="3373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15" dirty="0">
                <a:latin typeface="Trebuchet MS"/>
                <a:cs typeface="Trebuchet MS"/>
              </a:rPr>
              <a:t>compared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total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transitions </a:t>
            </a:r>
            <a:r>
              <a:rPr sz="950" spc="10" dirty="0">
                <a:latin typeface="Trebuchet MS"/>
                <a:cs typeface="Trebuchet MS"/>
              </a:rPr>
              <a:t>away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1100" i="1" spc="5" dirty="0">
                <a:latin typeface="Cambria"/>
                <a:cs typeface="Cambria"/>
              </a:rPr>
              <a:t>i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867116"/>
            <a:ext cx="64757" cy="6475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72211" y="1841271"/>
            <a:ext cx="220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    </a:t>
            </a:r>
            <a:r>
              <a:rPr sz="800" i="1" spc="75" dirty="0">
                <a:latin typeface="Cambria"/>
                <a:cs typeface="Cambria"/>
              </a:rPr>
              <a:t> </a:t>
            </a:r>
            <a:r>
              <a:rPr sz="800" i="1" spc="-45" dirty="0">
                <a:latin typeface="Cambria"/>
                <a:cs typeface="Cambria"/>
              </a:rPr>
              <a:t>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3447" y="1662900"/>
            <a:ext cx="1073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90" dirty="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5235" y="171749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5" dirty="0">
                <a:latin typeface="Cambria"/>
                <a:cs typeface="Cambria"/>
              </a:rPr>
              <a:t>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292" y="1786699"/>
            <a:ext cx="46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45" dirty="0">
                <a:latin typeface="Cambria"/>
                <a:cs typeface="Cambria"/>
              </a:rPr>
              <a:t>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3447" y="1797634"/>
            <a:ext cx="6991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4500" algn="l"/>
                <a:tab pos="685800" algn="l"/>
              </a:tabLst>
            </a:pPr>
            <a:r>
              <a:rPr sz="900" u="sng" spc="-7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900" u="sng" spc="60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7" baseline="46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900" u="sng" spc="7" baseline="462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sz="900" u="sng" spc="7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600" i="1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	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6586" y="1772945"/>
            <a:ext cx="3060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5" dirty="0">
                <a:latin typeface="Cambria"/>
                <a:cs typeface="Cambria"/>
              </a:rPr>
              <a:t>y </a:t>
            </a:r>
            <a:r>
              <a:rPr sz="600" i="1" spc="-40" dirty="0">
                <a:latin typeface="Cambria"/>
                <a:cs typeface="Cambria"/>
              </a:rPr>
              <a:t> </a:t>
            </a:r>
            <a:r>
              <a:rPr sz="600" spc="55" dirty="0">
                <a:latin typeface="Tahoma"/>
                <a:cs typeface="Tahoma"/>
              </a:rPr>
              <a:t>=</a:t>
            </a:r>
            <a:r>
              <a:rPr sz="600" i="1" spc="-15" dirty="0">
                <a:latin typeface="Cambria"/>
                <a:cs typeface="Cambria"/>
              </a:rPr>
              <a:t>v</a:t>
            </a:r>
            <a:r>
              <a:rPr sz="600" i="1" dirty="0">
                <a:latin typeface="Cambria"/>
                <a:cs typeface="Cambria"/>
              </a:rPr>
              <a:t>     </a:t>
            </a:r>
            <a:r>
              <a:rPr sz="600" i="1" spc="-5" dirty="0">
                <a:latin typeface="Cambria"/>
                <a:cs typeface="Cambria"/>
              </a:rPr>
              <a:t> </a:t>
            </a:r>
            <a:r>
              <a:rPr sz="600" i="1" dirty="0">
                <a:latin typeface="Cambria"/>
                <a:cs typeface="Cambria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5976" y="1732470"/>
            <a:ext cx="476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9240" algn="l"/>
              </a:tabLst>
            </a:pPr>
            <a:r>
              <a:rPr sz="800" spc="-5" dirty="0">
                <a:latin typeface="Times New Roman"/>
                <a:cs typeface="Times New Roman"/>
              </a:rPr>
              <a:t>1	</a:t>
            </a:r>
            <a:r>
              <a:rPr sz="800" i="1" spc="55" dirty="0">
                <a:latin typeface="Calibri"/>
                <a:cs typeface="Calibri"/>
              </a:rPr>
              <a:t>γ</a:t>
            </a:r>
            <a:r>
              <a:rPr sz="800" i="1" spc="-30" dirty="0">
                <a:latin typeface="Calibri"/>
                <a:cs typeface="Calibri"/>
              </a:rPr>
              <a:t> </a:t>
            </a:r>
            <a:r>
              <a:rPr sz="800" dirty="0">
                <a:latin typeface="Tahoma"/>
                <a:cs typeface="Tahoma"/>
              </a:rPr>
              <a:t>(</a:t>
            </a:r>
            <a:r>
              <a:rPr sz="800" i="1" dirty="0">
                <a:latin typeface="Cambria"/>
                <a:cs typeface="Cambria"/>
              </a:rPr>
              <a:t>t</a:t>
            </a:r>
            <a:r>
              <a:rPr sz="80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932" y="1783169"/>
            <a:ext cx="746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795"/>
              </a:lnSpc>
              <a:spcBef>
                <a:spcPts val="90"/>
              </a:spcBef>
            </a:pPr>
            <a:r>
              <a:rPr sz="1100" i="1" spc="-30" dirty="0">
                <a:latin typeface="Cambria"/>
                <a:cs typeface="Cambria"/>
              </a:rPr>
              <a:t>b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v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  <a:p>
            <a:pPr marR="5080" algn="r">
              <a:lnSpc>
                <a:spcPts val="434"/>
              </a:lnSpc>
            </a:pPr>
            <a:r>
              <a:rPr sz="800" spc="390" dirty="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3835" y="187071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5" dirty="0">
                <a:latin typeface="Cambria"/>
                <a:cs typeface="Cambria"/>
              </a:rPr>
              <a:t>T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3835" y="1944852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35" dirty="0">
                <a:latin typeface="Cambria"/>
                <a:cs typeface="Cambria"/>
              </a:rPr>
              <a:t>t</a:t>
            </a:r>
            <a:r>
              <a:rPr sz="600" spc="55" dirty="0">
                <a:latin typeface="Tahoma"/>
                <a:cs typeface="Tahoma"/>
              </a:rPr>
              <a:t>=</a:t>
            </a:r>
            <a:r>
              <a:rPr sz="600" spc="-5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9177" y="1885670"/>
            <a:ext cx="2698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latin typeface="Calibri"/>
                <a:cs typeface="Calibri"/>
              </a:rPr>
              <a:t>γ</a:t>
            </a:r>
            <a:r>
              <a:rPr sz="900" i="1" spc="30" baseline="-9259" dirty="0">
                <a:latin typeface="Cambria"/>
                <a:cs typeface="Cambria"/>
              </a:rPr>
              <a:t>i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20" dirty="0">
                <a:latin typeface="Cambria"/>
                <a:cs typeface="Cambria"/>
              </a:rPr>
              <a:t>t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36483" y="1783169"/>
            <a:ext cx="351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6724" y="1841271"/>
            <a:ext cx="312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y</a:t>
            </a:r>
            <a:r>
              <a:rPr sz="900" i="1" spc="-67" baseline="-9259" dirty="0">
                <a:latin typeface="Cambria"/>
                <a:cs typeface="Cambria"/>
              </a:rPr>
              <a:t>t</a:t>
            </a:r>
            <a:r>
              <a:rPr sz="900" i="1" spc="-112" baseline="-9259" dirty="0">
                <a:latin typeface="Cambria"/>
                <a:cs typeface="Cambri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i="1" spc="-15" dirty="0">
                <a:latin typeface="Cambria"/>
                <a:cs typeface="Cambria"/>
              </a:rPr>
              <a:t>v</a:t>
            </a:r>
            <a:r>
              <a:rPr sz="900" i="1" spc="-52" baseline="-9259" dirty="0">
                <a:latin typeface="Cambria"/>
                <a:cs typeface="Cambria"/>
              </a:rPr>
              <a:t>k</a:t>
            </a:r>
            <a:endParaRPr sz="900" baseline="-9259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6757" y="1797024"/>
            <a:ext cx="18484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indicator</a:t>
            </a:r>
            <a:r>
              <a:rPr sz="950" spc="-20" dirty="0">
                <a:latin typeface="Trebuchet MS"/>
                <a:cs typeface="Trebuchet MS"/>
              </a:rPr>
              <a:t> function,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7545" y="1987499"/>
            <a:ext cx="39916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950" dirty="0">
                <a:latin typeface="Trebuchet MS"/>
                <a:cs typeface="Trebuchet MS"/>
              </a:rPr>
              <a:t>expected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observations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v</a:t>
            </a:r>
            <a:r>
              <a:rPr sz="1200" i="1" spc="-60" baseline="-10416" dirty="0">
                <a:latin typeface="Cambria"/>
                <a:cs typeface="Cambria"/>
              </a:rPr>
              <a:t>k</a:t>
            </a:r>
            <a:r>
              <a:rPr sz="1200" i="1" spc="52" baseline="-10416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while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compared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expected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total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1100" i="1" spc="-40" dirty="0">
                <a:latin typeface="Cambria"/>
                <a:cs typeface="Cambria"/>
              </a:rPr>
              <a:t>i</a:t>
            </a:r>
            <a:r>
              <a:rPr sz="950" spc="-4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23847" y="942136"/>
            <a:ext cx="1960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Entropy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4,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82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Issues</a:t>
            </a:r>
            <a:r>
              <a:rPr spc="35" dirty="0"/>
              <a:t> </a:t>
            </a:r>
            <a:r>
              <a:rPr spc="-40" dirty="0"/>
              <a:t>with</a:t>
            </a:r>
            <a:r>
              <a:rPr spc="35" dirty="0"/>
              <a:t> </a:t>
            </a:r>
            <a:r>
              <a:rPr spc="-10" dirty="0"/>
              <a:t>Markov</a:t>
            </a:r>
            <a:r>
              <a:rPr spc="35" dirty="0"/>
              <a:t> </a:t>
            </a:r>
            <a:r>
              <a:rPr spc="20" dirty="0"/>
              <a:t>Model</a:t>
            </a:r>
            <a:r>
              <a:rPr spc="35" dirty="0"/>
              <a:t> </a:t>
            </a:r>
            <a:r>
              <a:rPr spc="-35" dirty="0"/>
              <a:t>Tagging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38225"/>
            <a:ext cx="4483735" cy="999490"/>
            <a:chOff x="87743" y="738225"/>
            <a:chExt cx="4483735" cy="999490"/>
          </a:xfrm>
        </p:grpSpPr>
        <p:sp>
          <p:nvSpPr>
            <p:cNvPr id="4" name="object 4"/>
            <p:cNvSpPr/>
            <p:nvPr/>
          </p:nvSpPr>
          <p:spPr>
            <a:xfrm>
              <a:off x="87743" y="738225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0189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3586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2316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2459"/>
              <a:ext cx="50749" cy="8534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46150"/>
              <a:ext cx="4432935" cy="741045"/>
            </a:xfrm>
            <a:custGeom>
              <a:avLst/>
              <a:gdLst/>
              <a:ahLst/>
              <a:cxnLst/>
              <a:rect l="l" t="t" r="r" b="b"/>
              <a:pathLst>
                <a:path w="4432935" h="741044">
                  <a:moveTo>
                    <a:pt x="4432566" y="0"/>
                  </a:moveTo>
                  <a:lnTo>
                    <a:pt x="0" y="0"/>
                  </a:lnTo>
                  <a:lnTo>
                    <a:pt x="0" y="689711"/>
                  </a:lnTo>
                  <a:lnTo>
                    <a:pt x="4008" y="709436"/>
                  </a:lnTo>
                  <a:lnTo>
                    <a:pt x="14922" y="725589"/>
                  </a:lnTo>
                  <a:lnTo>
                    <a:pt x="31075" y="736503"/>
                  </a:lnTo>
                  <a:lnTo>
                    <a:pt x="50800" y="740511"/>
                  </a:lnTo>
                  <a:lnTo>
                    <a:pt x="4381766" y="740511"/>
                  </a:lnTo>
                  <a:lnTo>
                    <a:pt x="4401491" y="736503"/>
                  </a:lnTo>
                  <a:lnTo>
                    <a:pt x="4417644" y="725589"/>
                  </a:lnTo>
                  <a:lnTo>
                    <a:pt x="4428558" y="709436"/>
                  </a:lnTo>
                  <a:lnTo>
                    <a:pt x="4432566" y="68971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0547"/>
              <a:ext cx="0" cy="834390"/>
            </a:xfrm>
            <a:custGeom>
              <a:avLst/>
              <a:gdLst/>
              <a:ahLst/>
              <a:cxnLst/>
              <a:rect l="l" t="t" r="r" b="b"/>
              <a:pathLst>
                <a:path h="834389">
                  <a:moveTo>
                    <a:pt x="0" y="8343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078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951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24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75130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7743" y="1838591"/>
            <a:ext cx="4483735" cy="1076960"/>
            <a:chOff x="87743" y="1838591"/>
            <a:chExt cx="4483735" cy="1076960"/>
          </a:xfrm>
        </p:grpSpPr>
        <p:sp>
          <p:nvSpPr>
            <p:cNvPr id="16" name="object 16"/>
            <p:cNvSpPr/>
            <p:nvPr/>
          </p:nvSpPr>
          <p:spPr>
            <a:xfrm>
              <a:off x="87743" y="183859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002256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13520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00820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82825"/>
              <a:ext cx="50749" cy="9306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2046528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920913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h="911860">
                  <a:moveTo>
                    <a:pt x="0" y="9116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082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955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828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096262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306294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5844" y="677167"/>
            <a:ext cx="4311015" cy="21545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Unknown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-5" dirty="0">
                <a:latin typeface="Trebuchet MS"/>
                <a:cs typeface="Trebuchet MS"/>
              </a:rPr>
              <a:t>required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probabilities.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25" dirty="0">
                <a:latin typeface="Trebuchet MS"/>
                <a:cs typeface="Trebuchet MS"/>
              </a:rPr>
              <a:t>Possible</a:t>
            </a:r>
            <a:r>
              <a:rPr sz="950" i="1" spc="-5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solutions:</a:t>
            </a:r>
            <a:endParaRPr sz="950" dirty="0">
              <a:latin typeface="Trebuchet MS"/>
              <a:cs typeface="Trebuchet MS"/>
            </a:endParaRPr>
          </a:p>
          <a:p>
            <a:pPr marL="289560" marR="523875">
              <a:lnSpc>
                <a:spcPct val="118900"/>
              </a:lnSpc>
              <a:spcBef>
                <a:spcPts val="300"/>
              </a:spcBef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morphological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cues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(capitalization,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suffix)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assign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calculated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guess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Limited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Context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950" spc="-40" dirty="0">
                <a:latin typeface="Trebuchet MS"/>
                <a:cs typeface="Trebuchet MS"/>
              </a:rPr>
              <a:t>“is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clearly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marked</a:t>
            </a:r>
            <a:r>
              <a:rPr sz="950" spc="-5" dirty="0">
                <a:latin typeface="Trebuchet MS"/>
                <a:cs typeface="Trebuchet MS"/>
              </a:rPr>
              <a:t>”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verb,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participle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950" spc="-40" dirty="0">
                <a:latin typeface="Trebuchet MS"/>
                <a:cs typeface="Trebuchet MS"/>
              </a:rPr>
              <a:t>“he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clearly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marked</a:t>
            </a:r>
            <a:r>
              <a:rPr sz="950" spc="-5" dirty="0">
                <a:latin typeface="Trebuchet MS"/>
                <a:cs typeface="Trebuchet MS"/>
              </a:rPr>
              <a:t>”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verb,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tense</a:t>
            </a:r>
            <a:endParaRPr sz="950" dirty="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570"/>
              </a:spcBef>
            </a:pPr>
            <a:r>
              <a:rPr sz="950" i="1" spc="25" dirty="0">
                <a:latin typeface="Trebuchet MS"/>
                <a:cs typeface="Trebuchet MS"/>
              </a:rPr>
              <a:t>Possible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solution:</a:t>
            </a:r>
            <a:r>
              <a:rPr sz="950" i="1" spc="6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higher</a:t>
            </a:r>
            <a:r>
              <a:rPr sz="950" spc="-5" dirty="0">
                <a:latin typeface="Trebuchet MS"/>
                <a:cs typeface="Trebuchet MS"/>
              </a:rPr>
              <a:t> order model, </a:t>
            </a:r>
            <a:r>
              <a:rPr sz="950" spc="10" dirty="0">
                <a:latin typeface="Trebuchet MS"/>
                <a:cs typeface="Trebuchet MS"/>
              </a:rPr>
              <a:t>combine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various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n-gram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models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avoid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sparseness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problem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833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35" dirty="0"/>
              <a:t> </a:t>
            </a:r>
            <a:r>
              <a:rPr spc="-20" dirty="0"/>
              <a:t>Entropy</a:t>
            </a:r>
            <a:r>
              <a:rPr spc="35" dirty="0"/>
              <a:t> </a:t>
            </a:r>
            <a:r>
              <a:rPr spc="20" dirty="0"/>
              <a:t>Modeling:</a:t>
            </a:r>
            <a:r>
              <a:rPr spc="120" dirty="0"/>
              <a:t> </a:t>
            </a:r>
            <a:r>
              <a:rPr dirty="0"/>
              <a:t>Discriminative</a:t>
            </a:r>
            <a:r>
              <a:rPr spc="35" dirty="0"/>
              <a:t> </a:t>
            </a:r>
            <a:r>
              <a:rPr spc="2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5829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151359"/>
            <a:ext cx="402907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700"/>
              </a:lnSpc>
              <a:spcBef>
                <a:spcPts val="100"/>
              </a:spcBef>
            </a:pPr>
            <a:r>
              <a:rPr sz="900" spc="25" dirty="0">
                <a:latin typeface="Trebuchet MS"/>
                <a:cs typeface="Trebuchet MS"/>
              </a:rPr>
              <a:t>We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identify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heterogeneous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set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features </a:t>
            </a:r>
            <a:r>
              <a:rPr sz="900" spc="-15" dirty="0">
                <a:latin typeface="Trebuchet MS"/>
                <a:cs typeface="Trebuchet MS"/>
              </a:rPr>
              <a:t>which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contribute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some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way </a:t>
            </a:r>
            <a:r>
              <a:rPr sz="900" spc="-254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choice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14" dirty="0">
                <a:latin typeface="Trebuchet MS"/>
                <a:cs typeface="Trebuchet MS"/>
              </a:rPr>
              <a:t>POS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tag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current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word.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6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10" dirty="0">
                <a:latin typeface="Trebuchet MS"/>
                <a:cs typeface="Trebuchet MS"/>
              </a:rPr>
              <a:t>Whether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it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first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article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5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10" dirty="0">
                <a:latin typeface="Trebuchet MS"/>
                <a:cs typeface="Trebuchet MS"/>
              </a:rPr>
              <a:t>Whether</a:t>
            </a:r>
            <a:r>
              <a:rPr sz="900" spc="-3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next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i="1" spc="-60" dirty="0">
                <a:latin typeface="Trebuchet MS"/>
                <a:cs typeface="Trebuchet MS"/>
              </a:rPr>
              <a:t>to</a:t>
            </a:r>
            <a:endParaRPr sz="900">
              <a:latin typeface="Trebuchet MS"/>
              <a:cs typeface="Trebuchet MS"/>
            </a:endParaRPr>
          </a:p>
          <a:p>
            <a:pPr marL="314960" indent="-11811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315595" algn="l"/>
              </a:tabLst>
            </a:pPr>
            <a:r>
              <a:rPr sz="900" spc="-10" dirty="0">
                <a:latin typeface="Trebuchet MS"/>
                <a:cs typeface="Trebuchet MS"/>
              </a:rPr>
              <a:t>Whether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one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last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5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words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preposition,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etc.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900" spc="20" dirty="0">
                <a:latin typeface="Trebuchet MS"/>
                <a:cs typeface="Trebuchet MS"/>
              </a:rPr>
              <a:t>MaxEnt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combines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these</a:t>
            </a:r>
            <a:r>
              <a:rPr sz="900" spc="-20" dirty="0">
                <a:latin typeface="Trebuchet MS"/>
                <a:cs typeface="Trebuchet MS"/>
              </a:rPr>
              <a:t> features </a:t>
            </a:r>
            <a:r>
              <a:rPr sz="900" spc="-3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probabilistic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model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24163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80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30" dirty="0"/>
              <a:t> </a:t>
            </a:r>
            <a:r>
              <a:rPr spc="-5" dirty="0"/>
              <a:t>Entropy:</a:t>
            </a:r>
            <a:r>
              <a:rPr spc="110" dirty="0"/>
              <a:t> </a:t>
            </a:r>
            <a:r>
              <a:rPr spc="-15" dirty="0"/>
              <a:t>The</a:t>
            </a:r>
            <a:r>
              <a:rPr spc="30" dirty="0"/>
              <a:t> </a:t>
            </a:r>
            <a:r>
              <a:rPr spc="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5028" y="80336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90" dirty="0">
                <a:latin typeface="Franklin Gothic Medium"/>
                <a:cs typeface="Franklin Gothic Medium"/>
              </a:rPr>
              <a:t>λ</a:t>
            </a:r>
            <a:endParaRPr sz="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5750" y="745261"/>
            <a:ext cx="552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p </a:t>
            </a:r>
            <a:r>
              <a:rPr sz="1100" i="1" spc="-1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5214" y="526389"/>
            <a:ext cx="6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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0318" y="628456"/>
            <a:ext cx="658495" cy="4044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7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00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sz="1100" i="1" spc="40" dirty="0">
                <a:latin typeface="Cambria"/>
                <a:cs typeface="Cambria"/>
              </a:rPr>
              <a:t>Z</a:t>
            </a:r>
            <a:r>
              <a:rPr sz="1200" i="1" spc="202" baseline="-10416" dirty="0">
                <a:latin typeface="Franklin Gothic Medium"/>
                <a:cs typeface="Franklin Gothic Medium"/>
              </a:rPr>
              <a:t>λ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650" i="1" spc="-67" baseline="37878" dirty="0">
                <a:latin typeface="Cambria"/>
                <a:cs typeface="Cambria"/>
              </a:rPr>
              <a:t>e</a:t>
            </a:r>
            <a:r>
              <a:rPr sz="1650" i="1" spc="-37" baseline="37878" dirty="0">
                <a:latin typeface="Cambria"/>
                <a:cs typeface="Cambria"/>
              </a:rPr>
              <a:t>xp</a:t>
            </a:r>
            <a:r>
              <a:rPr sz="1650" i="1" spc="-187" baseline="37878" dirty="0">
                <a:latin typeface="Cambria"/>
                <a:cs typeface="Cambria"/>
              </a:rPr>
              <a:t> </a:t>
            </a:r>
            <a:r>
              <a:rPr sz="1650" spc="-1657" baseline="35353" dirty="0">
                <a:latin typeface="Lucida Sans Unicode"/>
                <a:cs typeface="Lucida Sans Unicode"/>
              </a:rPr>
              <a:t></a:t>
            </a:r>
            <a:endParaRPr sz="1650" baseline="35353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5214" y="781456"/>
            <a:ext cx="6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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0637" y="603491"/>
            <a:ext cx="208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8221" y="941463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2760" y="803363"/>
            <a:ext cx="1270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i="1" spc="105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9329" y="745261"/>
            <a:ext cx="530225" cy="196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80"/>
              </a:lnSpc>
              <a:spcBef>
                <a:spcPts val="90"/>
              </a:spcBef>
            </a:pPr>
            <a:r>
              <a:rPr sz="1100" i="1" spc="125" dirty="0">
                <a:latin typeface="Franklin Gothic Medium"/>
                <a:cs typeface="Franklin Gothic Medium"/>
              </a:rPr>
              <a:t>λ</a:t>
            </a:r>
            <a:r>
              <a:rPr sz="1100" i="1" spc="-5" dirty="0">
                <a:latin typeface="Franklin Gothic Medium"/>
                <a:cs typeface="Franklin Gothic Medium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R="47625" algn="r">
              <a:lnSpc>
                <a:spcPts val="680"/>
              </a:lnSpc>
            </a:pPr>
            <a:r>
              <a:rPr sz="1100" spc="-1105" dirty="0">
                <a:latin typeface="Lucida Sans Unicode"/>
                <a:cs typeface="Lucida Sans Unicode"/>
              </a:rPr>
              <a:t>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1431" y="526389"/>
            <a:ext cx="6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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1431" y="781456"/>
            <a:ext cx="81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65" dirty="0">
                <a:latin typeface="Lucida Sans Unicode"/>
                <a:cs typeface="Lucida Sans Unicode"/>
              </a:rPr>
              <a:t>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96923"/>
            <a:ext cx="64757" cy="647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3144" y="1074892"/>
            <a:ext cx="2563495" cy="4298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9"/>
              </a:spcBef>
            </a:pPr>
            <a:r>
              <a:rPr sz="950" spc="5" dirty="0">
                <a:latin typeface="Trebuchet MS"/>
                <a:cs typeface="Trebuchet MS"/>
              </a:rPr>
              <a:t>where</a:t>
            </a:r>
            <a:endParaRPr sz="950">
              <a:latin typeface="Trebuchet MS"/>
              <a:cs typeface="Trebuchet MS"/>
            </a:endParaRPr>
          </a:p>
          <a:p>
            <a:pPr marL="302260">
              <a:lnSpc>
                <a:spcPct val="100000"/>
              </a:lnSpc>
              <a:spcBef>
                <a:spcPts val="365"/>
              </a:spcBef>
            </a:pPr>
            <a:r>
              <a:rPr sz="1100" i="1" spc="60" dirty="0">
                <a:latin typeface="Cambria"/>
                <a:cs typeface="Cambria"/>
              </a:rPr>
              <a:t>Z</a:t>
            </a:r>
            <a:r>
              <a:rPr sz="1200" i="1" spc="89" baseline="-10416" dirty="0">
                <a:latin typeface="Franklin Gothic Medium"/>
                <a:cs typeface="Franklin Gothic Medium"/>
              </a:rPr>
              <a:t>λ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i="1" spc="60" dirty="0">
                <a:latin typeface="Cambria"/>
                <a:cs typeface="Cambria"/>
              </a:rPr>
              <a:t>x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normalizing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constant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1251" y="178417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90" dirty="0">
                <a:latin typeface="Franklin Gothic Medium"/>
                <a:cs typeface="Franklin Gothic Medium"/>
              </a:rPr>
              <a:t>λ</a:t>
            </a:r>
            <a:endParaRPr sz="80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3853" y="1507198"/>
            <a:ext cx="6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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3853" y="1698802"/>
            <a:ext cx="6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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3853" y="1762252"/>
            <a:ext cx="6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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234" y="1584299"/>
            <a:ext cx="668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1170" algn="l"/>
              </a:tabLst>
            </a:pPr>
            <a:r>
              <a:rPr sz="1100" spc="750" dirty="0">
                <a:latin typeface="Lucida Sans Unicode"/>
                <a:cs typeface="Lucida Sans Unicode"/>
              </a:rPr>
              <a:t>X	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1386" y="1784172"/>
            <a:ext cx="1270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i="1" spc="105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4213" y="1726057"/>
            <a:ext cx="1567815" cy="196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80"/>
              </a:lnSpc>
              <a:spcBef>
                <a:spcPts val="90"/>
              </a:spcBef>
              <a:tabLst>
                <a:tab pos="687070" algn="l"/>
                <a:tab pos="1146175" algn="l"/>
              </a:tabLst>
            </a:pPr>
            <a:r>
              <a:rPr sz="1100" i="1" spc="40" dirty="0">
                <a:latin typeface="Cambria"/>
                <a:cs typeface="Cambria"/>
              </a:rPr>
              <a:t>Z </a:t>
            </a:r>
            <a:r>
              <a:rPr sz="1100" i="1" spc="-1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i="1" spc="-45" dirty="0">
                <a:latin typeface="Cambria"/>
                <a:cs typeface="Cambria"/>
              </a:rPr>
              <a:t>e</a:t>
            </a:r>
            <a:r>
              <a:rPr sz="1100" i="1" spc="-25" dirty="0">
                <a:latin typeface="Cambria"/>
                <a:cs typeface="Cambria"/>
              </a:rPr>
              <a:t>xp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i="1" spc="125" dirty="0">
                <a:latin typeface="Franklin Gothic Medium"/>
                <a:cs typeface="Franklin Gothic Medium"/>
              </a:rPr>
              <a:t>λ</a:t>
            </a:r>
            <a:r>
              <a:rPr sz="1100" i="1" spc="-5" dirty="0">
                <a:latin typeface="Franklin Gothic Medium"/>
                <a:cs typeface="Franklin Gothic Medium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endParaRPr sz="1100">
              <a:latin typeface="Cambria"/>
              <a:cs typeface="Cambria"/>
            </a:endParaRPr>
          </a:p>
          <a:p>
            <a:pPr marL="272415" algn="ctr">
              <a:lnSpc>
                <a:spcPts val="680"/>
              </a:lnSpc>
            </a:pPr>
            <a:r>
              <a:rPr sz="1100" spc="-665" dirty="0">
                <a:latin typeface="Lucida Sans Unicode"/>
                <a:cs typeface="Lucida Sans Unicode"/>
              </a:rPr>
              <a:t>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58878" y="1726057"/>
            <a:ext cx="53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0057" y="1507198"/>
            <a:ext cx="6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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2757" y="1730527"/>
            <a:ext cx="55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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0057" y="1762252"/>
            <a:ext cx="81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65" dirty="0">
                <a:latin typeface="Lucida Sans Unicode"/>
                <a:cs typeface="Lucida Sans Unicode"/>
              </a:rPr>
              <a:t>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360117"/>
            <a:ext cx="64757" cy="6475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570149"/>
            <a:ext cx="64757" cy="6475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87743" y="2804998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3144" y="1922259"/>
            <a:ext cx="3210560" cy="105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8510">
              <a:lnSpc>
                <a:spcPct val="100000"/>
              </a:lnSpc>
              <a:spcBef>
                <a:spcPts val="95"/>
              </a:spcBef>
              <a:tabLst>
                <a:tab pos="2515870" algn="l"/>
              </a:tabLst>
            </a:pPr>
            <a:r>
              <a:rPr sz="1200" i="1" spc="-22" baseline="3472" dirty="0">
                <a:latin typeface="Cambria"/>
                <a:cs typeface="Cambria"/>
              </a:rPr>
              <a:t>y	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650"/>
              </a:spcBef>
            </a:pPr>
            <a:r>
              <a:rPr sz="1100" i="1" spc="65" dirty="0">
                <a:latin typeface="Franklin Gothic Medium"/>
                <a:cs typeface="Franklin Gothic Medium"/>
              </a:rPr>
              <a:t>λ</a:t>
            </a:r>
            <a:r>
              <a:rPr sz="1200" i="1" spc="97" baseline="-10416" dirty="0">
                <a:latin typeface="Cambria"/>
                <a:cs typeface="Cambria"/>
              </a:rPr>
              <a:t>i</a:t>
            </a:r>
            <a:r>
              <a:rPr sz="1200" i="1" spc="209" baseline="-10416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weight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 </a:t>
            </a:r>
            <a:r>
              <a:rPr sz="1100" i="1" spc="-10" dirty="0">
                <a:latin typeface="Cambria"/>
                <a:cs typeface="Cambria"/>
              </a:rPr>
              <a:t>f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endParaRPr sz="1200" baseline="-10416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30"/>
              </a:spcBef>
            </a:pP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denotes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datum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denotes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endParaRPr sz="95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040"/>
              </a:spcBef>
            </a:pPr>
            <a:r>
              <a:rPr sz="1100" i="1" spc="-60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form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features?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7743" y="2849232"/>
            <a:ext cx="4483735" cy="294005"/>
            <a:chOff x="87743" y="2849232"/>
            <a:chExt cx="4483735" cy="29400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2978010"/>
              <a:ext cx="4483315" cy="1648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2849232"/>
              <a:ext cx="50749" cy="19199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743" y="3022295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887332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8746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8619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8492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0" name="object 4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206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Features</a:t>
            </a:r>
            <a:r>
              <a:rPr spc="30" dirty="0"/>
              <a:t> </a:t>
            </a:r>
            <a:r>
              <a:rPr spc="-10" dirty="0"/>
              <a:t>in</a:t>
            </a:r>
            <a:r>
              <a:rPr spc="30" dirty="0"/>
              <a:t> </a:t>
            </a:r>
            <a:r>
              <a:rPr spc="-15" dirty="0"/>
              <a:t>Maximum</a:t>
            </a:r>
            <a:r>
              <a:rPr spc="30" dirty="0"/>
              <a:t> </a:t>
            </a:r>
            <a:r>
              <a:rPr spc="-20" dirty="0"/>
              <a:t>Entropy</a:t>
            </a:r>
            <a:r>
              <a:rPr spc="35" dirty="0"/>
              <a:t> </a:t>
            </a:r>
            <a:r>
              <a:rPr spc="2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6479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68753"/>
            <a:ext cx="4028440" cy="6527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950" spc="20" dirty="0">
                <a:latin typeface="Trebuchet MS"/>
                <a:cs typeface="Trebuchet MS"/>
              </a:rPr>
              <a:t>Features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encode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elements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predicting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ts val="1650"/>
              </a:lnSpc>
              <a:spcBef>
                <a:spcPts val="85"/>
              </a:spcBef>
            </a:pPr>
            <a:r>
              <a:rPr sz="950" dirty="0">
                <a:latin typeface="Trebuchet MS"/>
                <a:cs typeface="Trebuchet MS"/>
              </a:rPr>
              <a:t>Context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taken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around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950" spc="-7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predicted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Features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binary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values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functions,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e.g.,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0651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16545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7346" y="1919846"/>
            <a:ext cx="504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8541" y="1832622"/>
            <a:ext cx="221742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650" spc="382" baseline="42929" dirty="0">
                <a:latin typeface="Lucida Sans Unicode"/>
                <a:cs typeface="Lucida Sans Unicode"/>
              </a:rPr>
              <a:t>(</a:t>
            </a:r>
            <a:r>
              <a:rPr sz="1650" spc="225" baseline="42929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isCapitalize</a:t>
            </a:r>
            <a:r>
              <a:rPr sz="1100" i="1" spc="10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60" dirty="0">
                <a:latin typeface="Lucida Sans Unicode"/>
                <a:cs typeface="Lucida Sans Unicode"/>
              </a:rPr>
              <a:t>)&amp;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i="1" spc="-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NNP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 </a:t>
            </a:r>
            <a:r>
              <a:rPr sz="1650" spc="382" baseline="42929" dirty="0">
                <a:latin typeface="Lucida Sans Unicode"/>
                <a:cs typeface="Lucida Sans Unicode"/>
              </a:rPr>
              <a:t>)</a:t>
            </a:r>
            <a:endParaRPr sz="1650" baseline="42929">
              <a:latin typeface="Lucida Sans Unicode"/>
              <a:cs typeface="Lucida Sans Unicode"/>
            </a:endParaRPr>
          </a:p>
          <a:p>
            <a:pPr marL="19177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395" dirty="0">
                <a:latin typeface="Times New Roman"/>
                <a:cs typeface="Times New Roman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otherwise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36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spc="-20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75601"/>
            <a:ext cx="4483735" cy="1086485"/>
            <a:chOff x="87743" y="775601"/>
            <a:chExt cx="4483735" cy="1086485"/>
          </a:xfrm>
        </p:grpSpPr>
        <p:sp>
          <p:nvSpPr>
            <p:cNvPr id="4" name="object 4"/>
            <p:cNvSpPr/>
            <p:nvPr/>
          </p:nvSpPr>
          <p:spPr>
            <a:xfrm>
              <a:off x="87743" y="77560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4861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598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471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19835"/>
              <a:ext cx="50749" cy="9400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92898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57935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h="921385">
                  <a:moveTo>
                    <a:pt x="0" y="9210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452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325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198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4263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52664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62697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72729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1962607"/>
            <a:ext cx="4483735" cy="896619"/>
            <a:chOff x="87743" y="1962607"/>
            <a:chExt cx="4483735" cy="896619"/>
          </a:xfrm>
        </p:grpSpPr>
        <p:sp>
          <p:nvSpPr>
            <p:cNvPr id="19" name="object 19"/>
            <p:cNvSpPr/>
            <p:nvPr/>
          </p:nvSpPr>
          <p:spPr>
            <a:xfrm>
              <a:off x="87743" y="196260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135632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757449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44749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006854"/>
              <a:ext cx="50749" cy="7505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179904"/>
              <a:ext cx="4432935" cy="628650"/>
            </a:xfrm>
            <a:custGeom>
              <a:avLst/>
              <a:gdLst/>
              <a:ahLst/>
              <a:cxnLst/>
              <a:rect l="l" t="t" r="r" b="b"/>
              <a:pathLst>
                <a:path w="4432935" h="628650">
                  <a:moveTo>
                    <a:pt x="4432566" y="0"/>
                  </a:moveTo>
                  <a:lnTo>
                    <a:pt x="0" y="0"/>
                  </a:lnTo>
                  <a:lnTo>
                    <a:pt x="0" y="577545"/>
                  </a:lnTo>
                  <a:lnTo>
                    <a:pt x="4008" y="597269"/>
                  </a:lnTo>
                  <a:lnTo>
                    <a:pt x="14922" y="613422"/>
                  </a:lnTo>
                  <a:lnTo>
                    <a:pt x="31075" y="624336"/>
                  </a:lnTo>
                  <a:lnTo>
                    <a:pt x="50800" y="628345"/>
                  </a:lnTo>
                  <a:lnTo>
                    <a:pt x="4381766" y="628345"/>
                  </a:lnTo>
                  <a:lnTo>
                    <a:pt x="4401491" y="624336"/>
                  </a:lnTo>
                  <a:lnTo>
                    <a:pt x="4417644" y="613422"/>
                  </a:lnTo>
                  <a:lnTo>
                    <a:pt x="4428558" y="597269"/>
                  </a:lnTo>
                  <a:lnTo>
                    <a:pt x="4432566" y="5775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44928"/>
              <a:ext cx="0" cy="732155"/>
            </a:xfrm>
            <a:custGeom>
              <a:avLst/>
              <a:gdLst/>
              <a:ahLst/>
              <a:cxnLst/>
              <a:rect l="l" t="t" r="r" b="b"/>
              <a:pathLst>
                <a:path h="732155">
                  <a:moveTo>
                    <a:pt x="0" y="731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322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195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0068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241842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451874"/>
              <a:ext cx="64757" cy="6475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661907"/>
              <a:ext cx="64757" cy="6475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13144" y="700954"/>
            <a:ext cx="3706495" cy="206883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02260" marR="2087245" indent="-277495">
              <a:lnSpc>
                <a:spcPct val="138600"/>
              </a:lnSpc>
              <a:spcBef>
                <a:spcPts val="1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Example: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Named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Entities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LOCATION </a:t>
            </a:r>
            <a:r>
              <a:rPr sz="950" spc="-20" dirty="0">
                <a:latin typeface="Trebuchet MS"/>
                <a:cs typeface="Trebuchet MS"/>
              </a:rPr>
              <a:t>(in </a:t>
            </a:r>
            <a:r>
              <a:rPr sz="950" spc="10" dirty="0">
                <a:latin typeface="Trebuchet MS"/>
                <a:cs typeface="Trebuchet MS"/>
              </a:rPr>
              <a:t>Arcadia)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LOCATION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(in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Québec)</a:t>
            </a:r>
            <a:endParaRPr sz="950" dirty="0">
              <a:latin typeface="Trebuchet MS"/>
              <a:cs typeface="Trebuchet MS"/>
            </a:endParaRPr>
          </a:p>
          <a:p>
            <a:pPr marL="302260" marR="2167255">
              <a:lnSpc>
                <a:spcPct val="145100"/>
              </a:lnSpc>
            </a:pPr>
            <a:r>
              <a:rPr sz="950" spc="110" dirty="0">
                <a:latin typeface="Trebuchet MS"/>
                <a:cs typeface="Trebuchet MS"/>
              </a:rPr>
              <a:t>DRUG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(taking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Zantac)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40" dirty="0">
                <a:latin typeface="Trebuchet MS"/>
                <a:cs typeface="Trebuchet MS"/>
              </a:rPr>
              <a:t>PERSON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(saw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Sue)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Example</a:t>
            </a:r>
            <a:r>
              <a:rPr sz="1100" i="1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007F00"/>
                </a:solidFill>
                <a:latin typeface="Cambria"/>
                <a:cs typeface="Cambria"/>
              </a:rPr>
              <a:t>Features</a:t>
            </a:r>
            <a:endParaRPr sz="1100" dirty="0">
              <a:latin typeface="Cambria"/>
              <a:cs typeface="Cambria"/>
            </a:endParaRPr>
          </a:p>
          <a:p>
            <a:pPr marL="302260" marR="43180">
              <a:lnSpc>
                <a:spcPct val="125299"/>
              </a:lnSpc>
              <a:spcBef>
                <a:spcPts val="35"/>
              </a:spcBef>
            </a:pPr>
            <a:r>
              <a:rPr sz="1100" i="1" spc="15" dirty="0">
                <a:latin typeface="Cambria"/>
                <a:cs typeface="Cambria"/>
              </a:rPr>
              <a:t>f</a:t>
            </a:r>
            <a:r>
              <a:rPr sz="1200" spc="22" baseline="-10416" dirty="0">
                <a:latin typeface="Times New Roman"/>
                <a:cs typeface="Times New Roman"/>
              </a:rPr>
              <a:t>1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x</a:t>
            </a:r>
            <a:r>
              <a:rPr sz="1100" i="1" spc="1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20" dirty="0">
                <a:latin typeface="Cambria"/>
                <a:cs typeface="Cambria"/>
              </a:rPr>
              <a:t>y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[</a:t>
            </a:r>
            <a:r>
              <a:rPr sz="1100" i="1" spc="-3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40" dirty="0">
                <a:latin typeface="Cambria"/>
                <a:cs typeface="Cambria"/>
              </a:rPr>
              <a:t>LOCATION</a:t>
            </a:r>
            <a:r>
              <a:rPr sz="1100" i="1" spc="-25" dirty="0">
                <a:latin typeface="Cambria"/>
                <a:cs typeface="Cambria"/>
              </a:rPr>
              <a:t> </a:t>
            </a:r>
            <a:r>
              <a:rPr sz="1100" spc="-165" dirty="0">
                <a:latin typeface="Lucida Sans Unicode"/>
                <a:cs typeface="Lucida Sans Unicode"/>
              </a:rPr>
              <a:t>∧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w</a:t>
            </a:r>
            <a:r>
              <a:rPr sz="1200" spc="-104" baseline="-10416" dirty="0">
                <a:latin typeface="Lucida Sans Unicode"/>
                <a:cs typeface="Lucida Sans Unicode"/>
              </a:rPr>
              <a:t>−</a:t>
            </a:r>
            <a:r>
              <a:rPr sz="1200" spc="-104" baseline="-10416" dirty="0">
                <a:latin typeface="Times New Roman"/>
                <a:cs typeface="Times New Roman"/>
              </a:rPr>
              <a:t>1</a:t>
            </a:r>
            <a:r>
              <a:rPr sz="1200" spc="-44" baseline="-10416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“</a:t>
            </a:r>
            <a:r>
              <a:rPr sz="1100" i="1" spc="55" dirty="0">
                <a:latin typeface="Cambria"/>
                <a:cs typeface="Cambria"/>
              </a:rPr>
              <a:t>in</a:t>
            </a:r>
            <a:r>
              <a:rPr sz="1100" spc="55" dirty="0">
                <a:latin typeface="Lucida Sans Unicode"/>
                <a:cs typeface="Lucida Sans Unicode"/>
              </a:rPr>
              <a:t>”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165" dirty="0">
                <a:latin typeface="Lucida Sans Unicode"/>
                <a:cs typeface="Lucida Sans Unicode"/>
              </a:rPr>
              <a:t>∧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isCapitalized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100" spc="-10" dirty="0">
                <a:latin typeface="Lucida Sans Unicode"/>
                <a:cs typeface="Lucida Sans Unicode"/>
              </a:rPr>
              <a:t>)]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f</a:t>
            </a:r>
            <a:r>
              <a:rPr sz="1200" spc="22" baseline="-10416" dirty="0">
                <a:latin typeface="Times New Roman"/>
                <a:cs typeface="Times New Roman"/>
              </a:rPr>
              <a:t>2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x</a:t>
            </a:r>
            <a:r>
              <a:rPr sz="1100" i="1" spc="15" dirty="0">
                <a:latin typeface="Franklin Gothic Medium"/>
                <a:cs typeface="Franklin Gothic Medium"/>
              </a:rPr>
              <a:t>, </a:t>
            </a:r>
            <a:r>
              <a:rPr sz="1100" i="1" spc="20" dirty="0">
                <a:latin typeface="Cambria"/>
                <a:cs typeface="Cambria"/>
              </a:rPr>
              <a:t>y</a:t>
            </a:r>
            <a:r>
              <a:rPr sz="1100" spc="20" dirty="0">
                <a:latin typeface="Lucida Sans Unicode"/>
                <a:cs typeface="Lucida Sans Unicode"/>
              </a:rPr>
              <a:t>) </a:t>
            </a:r>
            <a:r>
              <a:rPr sz="1100" spc="-30" dirty="0">
                <a:latin typeface="Lucida Sans Unicode"/>
                <a:cs typeface="Lucida Sans Unicode"/>
              </a:rPr>
              <a:t>= </a:t>
            </a:r>
            <a:r>
              <a:rPr sz="1100" spc="-35" dirty="0">
                <a:latin typeface="Lucida Sans Unicode"/>
                <a:cs typeface="Lucida Sans Unicode"/>
              </a:rPr>
              <a:t>[</a:t>
            </a:r>
            <a:r>
              <a:rPr sz="1100" i="1" spc="-35" dirty="0">
                <a:latin typeface="Cambria"/>
                <a:cs typeface="Cambria"/>
              </a:rPr>
              <a:t>y </a:t>
            </a:r>
            <a:r>
              <a:rPr sz="1100" spc="-30" dirty="0">
                <a:latin typeface="Lucida Sans Unicode"/>
                <a:cs typeface="Lucida Sans Unicode"/>
              </a:rPr>
              <a:t>= </a:t>
            </a:r>
            <a:r>
              <a:rPr sz="1100" i="1" spc="40" dirty="0">
                <a:latin typeface="Cambria"/>
                <a:cs typeface="Cambria"/>
              </a:rPr>
              <a:t>LOCATION </a:t>
            </a:r>
            <a:r>
              <a:rPr sz="1100" spc="-165" dirty="0">
                <a:latin typeface="Lucida Sans Unicode"/>
                <a:cs typeface="Lucida Sans Unicode"/>
              </a:rPr>
              <a:t>∧ </a:t>
            </a:r>
            <a:r>
              <a:rPr sz="1100" i="1" spc="-15" dirty="0">
                <a:latin typeface="Cambria"/>
                <a:cs typeface="Cambria"/>
              </a:rPr>
              <a:t>hasAccentedLatinChar</a:t>
            </a:r>
            <a:r>
              <a:rPr sz="1100" spc="-15" dirty="0">
                <a:latin typeface="Lucida Sans Unicode"/>
                <a:cs typeface="Lucida Sans Unicode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100" spc="-15" dirty="0">
                <a:latin typeface="Lucida Sans Unicode"/>
                <a:cs typeface="Lucida Sans Unicode"/>
              </a:rPr>
              <a:t>)] 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spc="60" baseline="-10416" dirty="0">
                <a:latin typeface="Times New Roman"/>
                <a:cs typeface="Times New Roman"/>
              </a:rPr>
              <a:t>3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latin typeface="Cambria"/>
                <a:cs typeface="Cambria"/>
              </a:rPr>
              <a:t>D</a:t>
            </a:r>
            <a:r>
              <a:rPr sz="1100" i="1" spc="-5" dirty="0">
                <a:latin typeface="Cambria"/>
                <a:cs typeface="Cambria"/>
              </a:rPr>
              <a:t>R</a:t>
            </a:r>
            <a:r>
              <a:rPr sz="1100" i="1" spc="114" dirty="0">
                <a:latin typeface="Cambria"/>
                <a:cs typeface="Cambria"/>
              </a:rPr>
              <a:t>UG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165" dirty="0">
                <a:latin typeface="Lucida Sans Unicode"/>
                <a:cs typeface="Lucida Sans Unicode"/>
              </a:rPr>
              <a:t>∧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ends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“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50" dirty="0">
                <a:latin typeface="Lucida Sans Unicode"/>
                <a:cs typeface="Lucida Sans Unicode"/>
              </a:rPr>
              <a:t>”)]</a:t>
            </a:r>
            <a:endParaRPr sz="1100" dirty="0">
              <a:latin typeface="Lucida Sans Unicode"/>
              <a:cs typeface="Lucida Sans Unicode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81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Tagging</a:t>
            </a:r>
            <a:r>
              <a:rPr spc="25" dirty="0"/>
              <a:t> </a:t>
            </a:r>
            <a:r>
              <a:rPr spc="-40" dirty="0"/>
              <a:t>with</a:t>
            </a:r>
            <a:r>
              <a:rPr spc="30" dirty="0"/>
              <a:t> </a:t>
            </a:r>
            <a:r>
              <a:rPr spc="-15" dirty="0"/>
              <a:t>Maximum</a:t>
            </a:r>
            <a:r>
              <a:rPr spc="30" dirty="0"/>
              <a:t> </a:t>
            </a:r>
            <a:r>
              <a:rPr spc="-20" dirty="0"/>
              <a:t>Entropy</a:t>
            </a:r>
            <a:r>
              <a:rPr spc="30" dirty="0"/>
              <a:t> </a:t>
            </a:r>
            <a:r>
              <a:rPr spc="2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58291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68323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7578" y="1797405"/>
            <a:ext cx="963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  <a:tab pos="899794" algn="l"/>
              </a:tabLst>
            </a:pPr>
            <a:r>
              <a:rPr sz="800" spc="-5" dirty="0">
                <a:latin typeface="Times New Roman"/>
                <a:cs typeface="Times New Roman"/>
              </a:rPr>
              <a:t>1	</a:t>
            </a:r>
            <a:r>
              <a:rPr sz="800" i="1" spc="-30" dirty="0">
                <a:latin typeface="Cambria"/>
                <a:cs typeface="Cambria"/>
              </a:rPr>
              <a:t>n     </a:t>
            </a:r>
            <a:r>
              <a:rPr sz="800" i="1" spc="-65" dirty="0">
                <a:latin typeface="Cambria"/>
                <a:cs typeface="Cambria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444" y="830552"/>
            <a:ext cx="3497579" cy="9239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434"/>
              </a:spcBef>
            </a:pP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44" baseline="-10416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44" baseline="-10416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</a:t>
            </a:r>
            <a:r>
              <a:rPr sz="950" spc="25" dirty="0">
                <a:latin typeface="Trebuchet MS"/>
                <a:cs typeface="Trebuchet MS"/>
              </a:rPr>
              <a:t>r</a:t>
            </a:r>
            <a:r>
              <a:rPr sz="950" spc="45" dirty="0">
                <a:latin typeface="Trebuchet MS"/>
                <a:cs typeface="Trebuchet MS"/>
              </a:rPr>
              <a:t>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(obse</a:t>
            </a:r>
            <a:r>
              <a:rPr sz="950" spc="40" dirty="0">
                <a:latin typeface="Trebuchet MS"/>
                <a:cs typeface="Trebuchet MS"/>
              </a:rPr>
              <a:t>r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5" dirty="0">
                <a:latin typeface="Trebuchet MS"/>
                <a:cs typeface="Trebuchet MS"/>
              </a:rPr>
              <a:t>ed)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t</a:t>
            </a:r>
            <a:r>
              <a:rPr sz="1200" spc="-60" baseline="-10416" dirty="0">
                <a:latin typeface="Times New Roman"/>
                <a:cs typeface="Times New Roman"/>
              </a:rPr>
              <a:t>1</a:t>
            </a:r>
            <a:r>
              <a:rPr sz="1200" spc="-44" baseline="-10416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t</a:t>
            </a:r>
            <a:r>
              <a:rPr sz="1200" i="1" spc="-82" baseline="-10416" dirty="0">
                <a:latin typeface="Cambria"/>
                <a:cs typeface="Cambria"/>
              </a:rPr>
              <a:t>n</a:t>
            </a:r>
            <a:r>
              <a:rPr sz="1200" i="1" spc="225" baseline="-10416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corresponding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tags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(unknown)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950" spc="10" dirty="0">
                <a:latin typeface="Trebuchet MS"/>
                <a:cs typeface="Trebuchet MS"/>
              </a:rPr>
              <a:t>Tag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candidate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{</a:t>
            </a:r>
            <a:r>
              <a:rPr sz="1100" i="1" spc="-10" dirty="0">
                <a:latin typeface="Cambria"/>
                <a:cs typeface="Cambria"/>
              </a:rPr>
              <a:t>t</a:t>
            </a:r>
            <a:r>
              <a:rPr sz="1200" spc="-15" baseline="-10416" dirty="0">
                <a:latin typeface="Times New Roman"/>
                <a:cs typeface="Times New Roman"/>
              </a:rPr>
              <a:t>1</a:t>
            </a:r>
            <a:r>
              <a:rPr sz="1100" i="1" spc="-10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200" i="1" spc="-37" baseline="-10416" dirty="0">
                <a:latin typeface="Cambria"/>
                <a:cs typeface="Cambria"/>
              </a:rPr>
              <a:t>n</a:t>
            </a:r>
            <a:r>
              <a:rPr sz="1100" spc="-25" dirty="0">
                <a:latin typeface="Lucida Sans Unicode"/>
                <a:cs typeface="Lucida Sans Unicode"/>
              </a:rPr>
              <a:t>}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conditional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probability:</a:t>
            </a:r>
            <a:endParaRPr sz="950">
              <a:latin typeface="Trebuchet MS"/>
              <a:cs typeface="Trebuchet MS"/>
            </a:endParaRPr>
          </a:p>
          <a:p>
            <a:pPr marR="782320" algn="r">
              <a:lnSpc>
                <a:spcPct val="100000"/>
              </a:lnSpc>
              <a:spcBef>
                <a:spcPts val="850"/>
              </a:spcBef>
            </a:pP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5242" y="1597533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3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540" y="1739290"/>
            <a:ext cx="1642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6019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i="1" spc="-3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0037" y="1797405"/>
            <a:ext cx="177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  </a:t>
            </a:r>
            <a:r>
              <a:rPr sz="800" i="1" spc="140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7638" y="1739290"/>
            <a:ext cx="33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832" y="1938934"/>
            <a:ext cx="4034154" cy="73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algn="ctr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Cambria"/>
                <a:cs typeface="Cambria"/>
              </a:rPr>
              <a:t>i</a:t>
            </a:r>
            <a:r>
              <a:rPr sz="800" spc="25" dirty="0">
                <a:latin typeface="Tahoma"/>
                <a:cs typeface="Tahoma"/>
              </a:rPr>
              <a:t>=</a:t>
            </a:r>
            <a:r>
              <a:rPr sz="800" spc="2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50800" marR="43180">
              <a:lnSpc>
                <a:spcPct val="136700"/>
              </a:lnSpc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mbria"/>
                <a:cs typeface="Cambria"/>
              </a:rPr>
              <a:t>x</a:t>
            </a:r>
            <a:r>
              <a:rPr sz="1200" i="1" spc="-7" baseline="-10416" dirty="0">
                <a:latin typeface="Cambria"/>
                <a:cs typeface="Cambria"/>
              </a:rPr>
              <a:t>i</a:t>
            </a:r>
            <a:r>
              <a:rPr sz="1200" i="1" spc="232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includes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previously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assigned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tags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fixed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history.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Beam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search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362504"/>
            <a:ext cx="64757" cy="6475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572537"/>
            <a:ext cx="64757" cy="6475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39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Walking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states: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54" y="788936"/>
            <a:ext cx="4240530" cy="23469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2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671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Beam</a:t>
            </a:r>
            <a:r>
              <a:rPr spc="-35" dirty="0"/>
              <a:t> </a:t>
            </a:r>
            <a:r>
              <a:rPr spc="-10" dirty="0"/>
              <a:t>Inference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39279"/>
            <a:ext cx="4483735" cy="878205"/>
            <a:chOff x="87743" y="1039279"/>
            <a:chExt cx="4483735" cy="878205"/>
          </a:xfrm>
        </p:grpSpPr>
        <p:sp>
          <p:nvSpPr>
            <p:cNvPr id="4" name="object 4"/>
            <p:cNvSpPr/>
            <p:nvPr/>
          </p:nvSpPr>
          <p:spPr>
            <a:xfrm>
              <a:off x="87743" y="103927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1229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1575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0305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83513"/>
              <a:ext cx="50749" cy="7322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56576"/>
              <a:ext cx="4432935" cy="610235"/>
            </a:xfrm>
            <a:custGeom>
              <a:avLst/>
              <a:gdLst/>
              <a:ahLst/>
              <a:cxnLst/>
              <a:rect l="l" t="t" r="r" b="b"/>
              <a:pathLst>
                <a:path w="4432935" h="610235">
                  <a:moveTo>
                    <a:pt x="4432566" y="0"/>
                  </a:moveTo>
                  <a:lnTo>
                    <a:pt x="0" y="0"/>
                  </a:lnTo>
                  <a:lnTo>
                    <a:pt x="0" y="559181"/>
                  </a:lnTo>
                  <a:lnTo>
                    <a:pt x="4008" y="578905"/>
                  </a:lnTo>
                  <a:lnTo>
                    <a:pt x="14922" y="595058"/>
                  </a:lnTo>
                  <a:lnTo>
                    <a:pt x="31075" y="605972"/>
                  </a:lnTo>
                  <a:lnTo>
                    <a:pt x="50800" y="609981"/>
                  </a:lnTo>
                  <a:lnTo>
                    <a:pt x="4381766" y="609981"/>
                  </a:lnTo>
                  <a:lnTo>
                    <a:pt x="4401491" y="605972"/>
                  </a:lnTo>
                  <a:lnTo>
                    <a:pt x="4417644" y="595058"/>
                  </a:lnTo>
                  <a:lnTo>
                    <a:pt x="4428558" y="578905"/>
                  </a:lnTo>
                  <a:lnTo>
                    <a:pt x="4432566" y="55918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21613"/>
              <a:ext cx="0" cy="713740"/>
            </a:xfrm>
            <a:custGeom>
              <a:avLst/>
              <a:gdLst/>
              <a:ahLst/>
              <a:cxnLst/>
              <a:rect l="l" t="t" r="r" b="b"/>
              <a:pathLst>
                <a:path h="713739">
                  <a:moveTo>
                    <a:pt x="0" y="7131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089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962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835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0853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18564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28597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2018474"/>
            <a:ext cx="4483735" cy="445134"/>
            <a:chOff x="87743" y="2018474"/>
            <a:chExt cx="4483735" cy="445134"/>
          </a:xfrm>
        </p:grpSpPr>
        <p:sp>
          <p:nvSpPr>
            <p:cNvPr id="18" name="object 18"/>
            <p:cNvSpPr/>
            <p:nvPr/>
          </p:nvSpPr>
          <p:spPr>
            <a:xfrm>
              <a:off x="87743" y="201847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182139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361946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49246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062721"/>
              <a:ext cx="50749" cy="2992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226424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89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10082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2801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88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754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627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5844" y="981809"/>
            <a:ext cx="3509010" cy="1397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Beam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Inference</a:t>
            </a:r>
            <a:endParaRPr sz="1100">
              <a:latin typeface="Cambria"/>
              <a:cs typeface="Cambria"/>
            </a:endParaRPr>
          </a:p>
          <a:p>
            <a:pPr marL="289560" marR="294005">
              <a:lnSpc>
                <a:spcPts val="1650"/>
              </a:lnSpc>
              <a:spcBef>
                <a:spcPts val="70"/>
              </a:spcBef>
            </a:pPr>
            <a:r>
              <a:rPr sz="950" spc="-5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position, </a:t>
            </a:r>
            <a:r>
              <a:rPr sz="950" spc="15" dirty="0">
                <a:latin typeface="Trebuchet MS"/>
                <a:cs typeface="Trebuchet MS"/>
              </a:rPr>
              <a:t>keep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k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complete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sequences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Extend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local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way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29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extensions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compete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k</a:t>
            </a:r>
            <a:r>
              <a:rPr sz="1100" i="1" spc="50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slots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next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position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But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MaxEnt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model?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50" spc="-20" dirty="0">
                <a:latin typeface="Trebuchet MS"/>
                <a:cs typeface="Trebuchet MS"/>
              </a:rPr>
              <a:t>Let’s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go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basics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now!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89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5" dirty="0"/>
              <a:t> </a:t>
            </a:r>
            <a:r>
              <a:rPr spc="-20" dirty="0"/>
              <a:t>Entropy</a:t>
            </a:r>
            <a:r>
              <a:rPr spc="5" dirty="0"/>
              <a:t> </a:t>
            </a:r>
            <a:r>
              <a:rPr spc="2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90154"/>
            <a:ext cx="4483735" cy="797560"/>
            <a:chOff x="87743" y="1290154"/>
            <a:chExt cx="4483735" cy="797560"/>
          </a:xfrm>
        </p:grpSpPr>
        <p:sp>
          <p:nvSpPr>
            <p:cNvPr id="4" name="object 4"/>
            <p:cNvSpPr/>
            <p:nvPr/>
          </p:nvSpPr>
          <p:spPr>
            <a:xfrm>
              <a:off x="87743" y="129015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6316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8561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7291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334389"/>
              <a:ext cx="50749" cy="6512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507451"/>
              <a:ext cx="4432935" cy="529590"/>
            </a:xfrm>
            <a:custGeom>
              <a:avLst/>
              <a:gdLst/>
              <a:ahLst/>
              <a:cxnLst/>
              <a:rect l="l" t="t" r="r" b="b"/>
              <a:pathLst>
                <a:path w="4432935" h="529589">
                  <a:moveTo>
                    <a:pt x="4432566" y="0"/>
                  </a:moveTo>
                  <a:lnTo>
                    <a:pt x="0" y="0"/>
                  </a:lnTo>
                  <a:lnTo>
                    <a:pt x="0" y="478167"/>
                  </a:lnTo>
                  <a:lnTo>
                    <a:pt x="4008" y="497892"/>
                  </a:lnTo>
                  <a:lnTo>
                    <a:pt x="14922" y="514045"/>
                  </a:lnTo>
                  <a:lnTo>
                    <a:pt x="31075" y="524959"/>
                  </a:lnTo>
                  <a:lnTo>
                    <a:pt x="50800" y="528967"/>
                  </a:lnTo>
                  <a:lnTo>
                    <a:pt x="4381766" y="528967"/>
                  </a:lnTo>
                  <a:lnTo>
                    <a:pt x="4401491" y="524959"/>
                  </a:lnTo>
                  <a:lnTo>
                    <a:pt x="4417644" y="514045"/>
                  </a:lnTo>
                  <a:lnTo>
                    <a:pt x="4428558" y="497892"/>
                  </a:lnTo>
                  <a:lnTo>
                    <a:pt x="4432566" y="4781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372476"/>
              <a:ext cx="0" cy="632460"/>
            </a:xfrm>
            <a:custGeom>
              <a:avLst/>
              <a:gdLst/>
              <a:ahLst/>
              <a:cxnLst/>
              <a:rect l="l" t="t" r="r" b="b"/>
              <a:pathLst>
                <a:path h="632460">
                  <a:moveTo>
                    <a:pt x="0" y="6321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597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470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343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218696"/>
            <a:ext cx="4084954" cy="784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Intuitive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Principle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18900"/>
              </a:lnSpc>
              <a:spcBef>
                <a:spcPts val="185"/>
              </a:spcBef>
            </a:pPr>
            <a:r>
              <a:rPr sz="950" spc="30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assume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nothing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unknown.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Given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5" dirty="0">
                <a:latin typeface="Trebuchet MS"/>
                <a:cs typeface="Trebuchet MS"/>
              </a:rPr>
              <a:t> collection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facts,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choose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model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which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consistent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with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all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facts,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but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otherwise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uniform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75" dirty="0">
                <a:latin typeface="Trebuchet MS"/>
                <a:cs typeface="Trebuchet MS"/>
              </a:rPr>
              <a:t>as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possible.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622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6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91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25" dirty="0"/>
              <a:t> </a:t>
            </a:r>
            <a:r>
              <a:rPr spc="-5" dirty="0"/>
              <a:t>Entropy:</a:t>
            </a:r>
            <a:r>
              <a:rPr spc="110" dirty="0"/>
              <a:t> </a:t>
            </a:r>
            <a:r>
              <a:rPr spc="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2967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37115"/>
            <a:ext cx="4030979" cy="1344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3350">
              <a:lnSpc>
                <a:spcPct val="118900"/>
              </a:lnSpc>
              <a:spcBef>
                <a:spcPts val="90"/>
              </a:spcBef>
            </a:pPr>
            <a:r>
              <a:rPr sz="950" spc="60" dirty="0">
                <a:latin typeface="Trebuchet MS"/>
                <a:cs typeface="Trebuchet MS"/>
              </a:rPr>
              <a:t>Suppose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wish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expert</a:t>
            </a:r>
            <a:r>
              <a:rPr sz="950" spc="-15" dirty="0">
                <a:latin typeface="Trebuchet MS"/>
                <a:cs typeface="Trebuchet MS"/>
              </a:rPr>
              <a:t> translator’s </a:t>
            </a:r>
            <a:r>
              <a:rPr sz="950" spc="25" dirty="0">
                <a:latin typeface="Trebuchet MS"/>
                <a:cs typeface="Trebuchet MS"/>
              </a:rPr>
              <a:t>decisions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concerning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proper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French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rendering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English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‘</a:t>
            </a:r>
            <a:r>
              <a:rPr sz="950" i="1" spc="-80" dirty="0">
                <a:latin typeface="Trebuchet MS"/>
                <a:cs typeface="Trebuchet MS"/>
              </a:rPr>
              <a:t>in</a:t>
            </a:r>
            <a:r>
              <a:rPr sz="950" spc="-80" dirty="0">
                <a:latin typeface="Trebuchet MS"/>
                <a:cs typeface="Trebuchet MS"/>
              </a:rPr>
              <a:t>’.</a:t>
            </a:r>
            <a:endParaRPr sz="950">
              <a:latin typeface="Trebuchet MS"/>
              <a:cs typeface="Trebuchet MS"/>
            </a:endParaRPr>
          </a:p>
          <a:p>
            <a:pPr marL="12700" marR="106045">
              <a:lnSpc>
                <a:spcPct val="102699"/>
              </a:lnSpc>
              <a:spcBef>
                <a:spcPts val="330"/>
              </a:spcBef>
            </a:pPr>
            <a:r>
              <a:rPr sz="950" spc="6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French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phrase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195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assigned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f</a:t>
            </a:r>
            <a:r>
              <a:rPr sz="1100" i="1" spc="-85" dirty="0">
                <a:latin typeface="Cambria"/>
                <a:cs typeface="Cambri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950" spc="-10" dirty="0">
                <a:latin typeface="Trebuchet MS"/>
                <a:cs typeface="Trebuchet MS"/>
              </a:rPr>
              <a:t>,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expert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choose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185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translation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‘</a:t>
            </a:r>
            <a:r>
              <a:rPr sz="950" i="1" spc="-80" dirty="0">
                <a:latin typeface="Trebuchet MS"/>
                <a:cs typeface="Trebuchet MS"/>
              </a:rPr>
              <a:t>in</a:t>
            </a:r>
            <a:r>
              <a:rPr sz="950" spc="-80" dirty="0">
                <a:latin typeface="Trebuchet MS"/>
                <a:cs typeface="Trebuchet MS"/>
              </a:rPr>
              <a:t>’.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-5" dirty="0">
                <a:latin typeface="Trebuchet MS"/>
                <a:cs typeface="Trebuchet MS"/>
              </a:rPr>
              <a:t>Collect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sample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instances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expert’s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decisions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295"/>
              </a:spcBef>
            </a:pPr>
            <a:r>
              <a:rPr sz="950" b="1" spc="25" dirty="0">
                <a:latin typeface="Trebuchet MS"/>
                <a:cs typeface="Trebuchet MS"/>
              </a:rPr>
              <a:t>Goal</a:t>
            </a:r>
            <a:r>
              <a:rPr sz="950" spc="25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extract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facts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decision-making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process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(first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task)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will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aid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dirty="0">
                <a:latin typeface="Trebuchet MS"/>
                <a:cs typeface="Trebuchet MS"/>
              </a:rPr>
              <a:t>constructing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 </a:t>
            </a:r>
            <a:r>
              <a:rPr sz="950" spc="35" dirty="0">
                <a:latin typeface="Trebuchet MS"/>
                <a:cs typeface="Trebuchet MS"/>
              </a:rPr>
              <a:t>process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(second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task)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1178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93887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03920"/>
            <a:ext cx="64757" cy="6475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02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30" dirty="0"/>
              <a:t> </a:t>
            </a:r>
            <a:r>
              <a:rPr spc="-20" dirty="0"/>
              <a:t>Entropy</a:t>
            </a:r>
            <a:r>
              <a:rPr spc="30" dirty="0"/>
              <a:t> </a:t>
            </a:r>
            <a:r>
              <a:rPr spc="35" dirty="0"/>
              <a:t>Model:</a:t>
            </a:r>
            <a:r>
              <a:rPr spc="114" dirty="0"/>
              <a:t> </a:t>
            </a:r>
            <a:r>
              <a:rPr spc="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14019"/>
            <a:ext cx="4483735" cy="1987550"/>
            <a:chOff x="87743" y="814019"/>
            <a:chExt cx="4483735" cy="1987550"/>
          </a:xfrm>
        </p:grpSpPr>
        <p:sp>
          <p:nvSpPr>
            <p:cNvPr id="4" name="object 4"/>
            <p:cNvSpPr/>
            <p:nvPr/>
          </p:nvSpPr>
          <p:spPr>
            <a:xfrm>
              <a:off x="87743" y="81401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8703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998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871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58253"/>
              <a:ext cx="50749" cy="18415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31303"/>
              <a:ext cx="4432935" cy="1719580"/>
            </a:xfrm>
            <a:custGeom>
              <a:avLst/>
              <a:gdLst/>
              <a:ahLst/>
              <a:cxnLst/>
              <a:rect l="l" t="t" r="r" b="b"/>
              <a:pathLst>
                <a:path w="4432935" h="1719580">
                  <a:moveTo>
                    <a:pt x="4432566" y="0"/>
                  </a:moveTo>
                  <a:lnTo>
                    <a:pt x="0" y="0"/>
                  </a:lnTo>
                  <a:lnTo>
                    <a:pt x="0" y="1668526"/>
                  </a:lnTo>
                  <a:lnTo>
                    <a:pt x="4008" y="1688250"/>
                  </a:lnTo>
                  <a:lnTo>
                    <a:pt x="14922" y="1704403"/>
                  </a:lnTo>
                  <a:lnTo>
                    <a:pt x="31075" y="1715317"/>
                  </a:lnTo>
                  <a:lnTo>
                    <a:pt x="50800" y="1719326"/>
                  </a:lnTo>
                  <a:lnTo>
                    <a:pt x="4381766" y="1719326"/>
                  </a:lnTo>
                  <a:lnTo>
                    <a:pt x="4401491" y="1715317"/>
                  </a:lnTo>
                  <a:lnTo>
                    <a:pt x="4417644" y="1704403"/>
                  </a:lnTo>
                  <a:lnTo>
                    <a:pt x="4428558" y="1688250"/>
                  </a:lnTo>
                  <a:lnTo>
                    <a:pt x="4432566" y="166852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96328"/>
              <a:ext cx="0" cy="1823085"/>
            </a:xfrm>
            <a:custGeom>
              <a:avLst/>
              <a:gdLst/>
              <a:ahLst/>
              <a:cxnLst/>
              <a:rect l="l" t="t" r="r" b="b"/>
              <a:pathLst>
                <a:path h="1823085">
                  <a:moveTo>
                    <a:pt x="0" y="18225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836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709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582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8423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66342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76374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58492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440597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pc="-15" dirty="0"/>
              <a:t>First</a:t>
            </a:r>
            <a:r>
              <a:rPr spc="25" dirty="0"/>
              <a:t> </a:t>
            </a:r>
            <a:r>
              <a:rPr spc="5" dirty="0"/>
              <a:t>clue:</a:t>
            </a:r>
            <a:r>
              <a:rPr spc="90" dirty="0"/>
              <a:t> </a:t>
            </a:r>
            <a:r>
              <a:rPr spc="-15" dirty="0"/>
              <a:t>list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25" dirty="0"/>
              <a:t> </a:t>
            </a:r>
            <a:r>
              <a:rPr spc="-25" dirty="0"/>
              <a:t>allowed</a:t>
            </a:r>
            <a:r>
              <a:rPr spc="25" dirty="0"/>
              <a:t> </a:t>
            </a:r>
            <a:r>
              <a:rPr spc="-30" dirty="0"/>
              <a:t>translations</a:t>
            </a:r>
          </a:p>
          <a:p>
            <a:pPr marL="289560" marR="5080">
              <a:lnSpc>
                <a:spcPct val="102699"/>
              </a:lnSpc>
              <a:spcBef>
                <a:spcPts val="260"/>
              </a:spcBef>
            </a:pPr>
            <a:r>
              <a:rPr sz="950" i="0" spc="60" dirty="0">
                <a:solidFill>
                  <a:srgbClr val="000000"/>
                </a:solidFill>
                <a:latin typeface="Trebuchet MS"/>
                <a:cs typeface="Trebuchet MS"/>
              </a:rPr>
              <a:t>Suppose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translator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always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0" dirty="0">
                <a:solidFill>
                  <a:srgbClr val="000000"/>
                </a:solidFill>
                <a:latin typeface="Trebuchet MS"/>
                <a:cs typeface="Trebuchet MS"/>
              </a:rPr>
              <a:t>chooses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among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15" dirty="0">
                <a:solidFill>
                  <a:srgbClr val="000000"/>
                </a:solidFill>
                <a:latin typeface="Lucida Sans Unicode"/>
                <a:cs typeface="Lucida Sans Unicode"/>
              </a:rPr>
              <a:t>{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dans,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en,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á,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cours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de,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pendant</a:t>
            </a:r>
            <a:r>
              <a:rPr i="0" spc="-5" dirty="0">
                <a:solidFill>
                  <a:srgbClr val="000000"/>
                </a:solidFill>
                <a:latin typeface="Lucida Sans Unicode"/>
                <a:cs typeface="Lucida Sans Unicode"/>
              </a:rPr>
              <a:t>}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  <a:p>
            <a:pPr marL="289560" marR="8255">
              <a:lnSpc>
                <a:spcPct val="119600"/>
              </a:lnSpc>
              <a:spcBef>
                <a:spcPts val="75"/>
              </a:spcBef>
            </a:pP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First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constraint: </a:t>
            </a:r>
            <a:r>
              <a:rPr spc="10" dirty="0">
                <a:solidFill>
                  <a:srgbClr val="000000"/>
                </a:solidFill>
              </a:rPr>
              <a:t>p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(dans)+</a:t>
            </a:r>
            <a:r>
              <a:rPr spc="10" dirty="0">
                <a:solidFill>
                  <a:srgbClr val="000000"/>
                </a:solidFill>
              </a:rPr>
              <a:t>p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(en)+</a:t>
            </a:r>
            <a:r>
              <a:rPr spc="10" dirty="0">
                <a:solidFill>
                  <a:srgbClr val="000000"/>
                </a:solidFill>
              </a:rPr>
              <a:t>p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(á)+</a:t>
            </a:r>
            <a:r>
              <a:rPr spc="10" dirty="0">
                <a:solidFill>
                  <a:srgbClr val="000000"/>
                </a:solidFill>
              </a:rPr>
              <a:t>p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(au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cours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de)+</a:t>
            </a:r>
            <a:r>
              <a:rPr spc="5" dirty="0">
                <a:solidFill>
                  <a:srgbClr val="000000"/>
                </a:solidFill>
              </a:rPr>
              <a:t>p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(pendant) </a:t>
            </a:r>
            <a:r>
              <a:rPr sz="950" i="0" spc="75" dirty="0">
                <a:solidFill>
                  <a:srgbClr val="000000"/>
                </a:solidFill>
                <a:latin typeface="Trebuchet MS"/>
                <a:cs typeface="Trebuchet MS"/>
              </a:rPr>
              <a:t>=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1.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Infinite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number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25" dirty="0">
                <a:solidFill>
                  <a:srgbClr val="000000"/>
                </a:solidFill>
                <a:latin typeface="Trebuchet MS"/>
                <a:cs typeface="Trebuchet MS"/>
              </a:rPr>
              <a:t>models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-35" dirty="0">
                <a:solidFill>
                  <a:srgbClr val="000000"/>
                </a:solidFill>
              </a:rPr>
              <a:t>p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z="950" i="0" spc="-4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which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this </a:t>
            </a:r>
            <a:r>
              <a:rPr sz="950" i="0" spc="-30" dirty="0">
                <a:solidFill>
                  <a:srgbClr val="000000"/>
                </a:solidFill>
                <a:latin typeface="Trebuchet MS"/>
                <a:cs typeface="Trebuchet MS"/>
              </a:rPr>
              <a:t>identity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holds,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most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intuitive </a:t>
            </a:r>
            <a:r>
              <a:rPr sz="950" i="0" spc="-2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model?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sz="950" spc="-10" dirty="0">
                <a:solidFill>
                  <a:srgbClr val="000000"/>
                </a:solidFill>
                <a:latin typeface="Trebuchet MS"/>
                <a:cs typeface="Trebuchet MS"/>
              </a:rPr>
              <a:t>allocate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-2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-55" dirty="0">
                <a:solidFill>
                  <a:srgbClr val="000000"/>
                </a:solidFill>
                <a:latin typeface="Trebuchet MS"/>
                <a:cs typeface="Trebuchet MS"/>
              </a:rPr>
              <a:t>total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-25" dirty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95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950" spc="-5" dirty="0">
                <a:solidFill>
                  <a:srgbClr val="000000"/>
                </a:solidFill>
                <a:latin typeface="Trebuchet MS"/>
                <a:cs typeface="Trebuchet MS"/>
              </a:rPr>
              <a:t>enly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40" dirty="0">
                <a:solidFill>
                  <a:srgbClr val="000000"/>
                </a:solidFill>
                <a:latin typeface="Trebuchet MS"/>
                <a:cs typeface="Trebuchet MS"/>
              </a:rPr>
              <a:t>among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-2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-50" dirty="0">
                <a:solidFill>
                  <a:srgbClr val="000000"/>
                </a:solidFill>
                <a:latin typeface="Trebuchet MS"/>
                <a:cs typeface="Trebuchet MS"/>
              </a:rPr>
              <a:t>fi</a:t>
            </a:r>
            <a:r>
              <a:rPr sz="950" spc="-9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950" spc="3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000000"/>
                </a:solidFill>
                <a:latin typeface="Trebuchet MS"/>
                <a:cs typeface="Trebuchet MS"/>
              </a:rPr>
              <a:t>possi</a:t>
            </a:r>
            <a:r>
              <a:rPr sz="950" spc="20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950" spc="-30" dirty="0">
                <a:solidFill>
                  <a:srgbClr val="000000"/>
                </a:solidFill>
                <a:latin typeface="Trebuchet MS"/>
                <a:cs typeface="Trebuchet MS"/>
              </a:rPr>
              <a:t>le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ph</a:t>
            </a:r>
            <a:r>
              <a:rPr sz="950" spc="-2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950" spc="70" dirty="0">
                <a:solidFill>
                  <a:srgbClr val="000000"/>
                </a:solidFill>
                <a:latin typeface="Trebuchet MS"/>
                <a:cs typeface="Trebuchet MS"/>
              </a:rPr>
              <a:t>ases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15" dirty="0">
                <a:solidFill>
                  <a:srgbClr val="000000"/>
                </a:solidFill>
                <a:latin typeface="Lucida Sans Unicode"/>
                <a:cs typeface="Lucida Sans Unicode"/>
              </a:rPr>
              <a:t>→</a:t>
            </a:r>
            <a:endParaRPr sz="950" dirty="0">
              <a:latin typeface="Lucida Sans Unicode"/>
              <a:cs typeface="Lucida Sans Unicode"/>
            </a:endParaRPr>
          </a:p>
          <a:p>
            <a:pPr marL="289560">
              <a:lnSpc>
                <a:spcPct val="100000"/>
              </a:lnSpc>
              <a:spcBef>
                <a:spcPts val="185"/>
              </a:spcBef>
            </a:pP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most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uniform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model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subject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our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knowledge.</a:t>
            </a:r>
            <a:endParaRPr sz="950" dirty="0">
              <a:latin typeface="Trebuchet MS"/>
              <a:cs typeface="Trebuchet MS"/>
            </a:endParaRPr>
          </a:p>
          <a:p>
            <a:pPr marL="289560" marR="205104">
              <a:lnSpc>
                <a:spcPct val="113999"/>
              </a:lnSpc>
              <a:spcBef>
                <a:spcPts val="180"/>
              </a:spcBef>
            </a:pPr>
            <a:r>
              <a:rPr sz="950" spc="55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-100" dirty="0">
                <a:solidFill>
                  <a:srgbClr val="000000"/>
                </a:solidFill>
                <a:latin typeface="Trebuchet MS"/>
                <a:cs typeface="Trebuchet MS"/>
              </a:rPr>
              <a:t>it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-2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10" dirty="0">
                <a:solidFill>
                  <a:srgbClr val="000000"/>
                </a:solidFill>
                <a:latin typeface="Trebuchet MS"/>
                <a:cs typeface="Trebuchet MS"/>
              </a:rPr>
              <a:t>most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-40" dirty="0">
                <a:solidFill>
                  <a:srgbClr val="000000"/>
                </a:solidFill>
                <a:latin typeface="Trebuchet MS"/>
                <a:cs typeface="Trebuchet MS"/>
              </a:rPr>
              <a:t>uni</a:t>
            </a:r>
            <a:r>
              <a:rPr sz="950" spc="-65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950" spc="-2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950" spc="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950" spc="2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solidFill>
                  <a:srgbClr val="000000"/>
                </a:solidFill>
                <a:latin typeface="Trebuchet MS"/>
                <a:cs typeface="Trebuchet MS"/>
              </a:rPr>
              <a:t>model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95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950" spc="-2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950" spc="-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950" spc="15" dirty="0">
                <a:solidFill>
                  <a:srgbClr val="000000"/>
                </a:solidFill>
                <a:latin typeface="Trebuchet MS"/>
                <a:cs typeface="Trebuchet MS"/>
              </a:rPr>
              <a:t>all?</a:t>
            </a:r>
            <a:r>
              <a:rPr sz="950" spc="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15" dirty="0">
                <a:solidFill>
                  <a:srgbClr val="000000"/>
                </a:solidFill>
                <a:latin typeface="Lucida Sans Unicode"/>
                <a:cs typeface="Lucida Sans Unicode"/>
              </a:rPr>
              <a:t>→</a:t>
            </a:r>
            <a:r>
              <a:rPr i="0" spc="-8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950" i="0" spc="7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950" i="0" spc="-80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ould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5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950" i="0" spc="-5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ant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35" dirty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equal  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5" dirty="0">
                <a:solidFill>
                  <a:srgbClr val="000000"/>
                </a:solidFill>
                <a:latin typeface="Trebuchet MS"/>
                <a:cs typeface="Trebuchet MS"/>
              </a:rPr>
              <a:t>every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spc="15" dirty="0">
                <a:solidFill>
                  <a:srgbClr val="000000"/>
                </a:solidFill>
                <a:latin typeface="Trebuchet MS"/>
                <a:cs typeface="Trebuchet MS"/>
              </a:rPr>
              <a:t>possible</a:t>
            </a:r>
            <a:r>
              <a:rPr sz="95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French</a:t>
            </a:r>
            <a:r>
              <a:rPr sz="950" i="0" spc="-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0" dirty="0">
                <a:solidFill>
                  <a:srgbClr val="000000"/>
                </a:solidFill>
                <a:latin typeface="Trebuchet MS"/>
                <a:cs typeface="Trebuchet MS"/>
              </a:rPr>
              <a:t>phrase.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02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30" dirty="0"/>
              <a:t> </a:t>
            </a:r>
            <a:r>
              <a:rPr spc="-20" dirty="0"/>
              <a:t>Entropy</a:t>
            </a:r>
            <a:r>
              <a:rPr spc="30" dirty="0"/>
              <a:t> </a:t>
            </a:r>
            <a:r>
              <a:rPr spc="35" dirty="0"/>
              <a:t>Model:</a:t>
            </a:r>
            <a:r>
              <a:rPr spc="114" dirty="0"/>
              <a:t> </a:t>
            </a:r>
            <a:r>
              <a:rPr spc="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78154"/>
            <a:ext cx="4483735" cy="850265"/>
            <a:chOff x="87743" y="878154"/>
            <a:chExt cx="4483735" cy="850265"/>
          </a:xfrm>
        </p:grpSpPr>
        <p:sp>
          <p:nvSpPr>
            <p:cNvPr id="4" name="object 4"/>
            <p:cNvSpPr/>
            <p:nvPr/>
          </p:nvSpPr>
          <p:spPr>
            <a:xfrm>
              <a:off x="87743" y="87815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5116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2664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1394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22388"/>
              <a:ext cx="50749" cy="7042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95438"/>
              <a:ext cx="4432935" cy="582295"/>
            </a:xfrm>
            <a:custGeom>
              <a:avLst/>
              <a:gdLst/>
              <a:ahLst/>
              <a:cxnLst/>
              <a:rect l="l" t="t" r="r" b="b"/>
              <a:pathLst>
                <a:path w="4432935" h="582294">
                  <a:moveTo>
                    <a:pt x="4432566" y="0"/>
                  </a:moveTo>
                  <a:lnTo>
                    <a:pt x="0" y="0"/>
                  </a:lnTo>
                  <a:lnTo>
                    <a:pt x="0" y="531202"/>
                  </a:lnTo>
                  <a:lnTo>
                    <a:pt x="4008" y="550927"/>
                  </a:lnTo>
                  <a:lnTo>
                    <a:pt x="14922" y="567080"/>
                  </a:lnTo>
                  <a:lnTo>
                    <a:pt x="31075" y="577994"/>
                  </a:lnTo>
                  <a:lnTo>
                    <a:pt x="50800" y="582002"/>
                  </a:lnTo>
                  <a:lnTo>
                    <a:pt x="4381766" y="582002"/>
                  </a:lnTo>
                  <a:lnTo>
                    <a:pt x="4401491" y="577994"/>
                  </a:lnTo>
                  <a:lnTo>
                    <a:pt x="4417644" y="567080"/>
                  </a:lnTo>
                  <a:lnTo>
                    <a:pt x="4428558" y="550927"/>
                  </a:lnTo>
                  <a:lnTo>
                    <a:pt x="4432566" y="53120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0475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6852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7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35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223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5737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39481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829371"/>
            <a:ext cx="4483735" cy="876300"/>
            <a:chOff x="87743" y="1829371"/>
            <a:chExt cx="4483735" cy="876300"/>
          </a:xfrm>
        </p:grpSpPr>
        <p:sp>
          <p:nvSpPr>
            <p:cNvPr id="17" name="object 17"/>
            <p:cNvSpPr/>
            <p:nvPr/>
          </p:nvSpPr>
          <p:spPr>
            <a:xfrm>
              <a:off x="87743" y="182937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002383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03627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90927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873605"/>
              <a:ext cx="50749" cy="73002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046668"/>
              <a:ext cx="4432935" cy="608330"/>
            </a:xfrm>
            <a:custGeom>
              <a:avLst/>
              <a:gdLst/>
              <a:ahLst/>
              <a:cxnLst/>
              <a:rect l="l" t="t" r="r" b="b"/>
              <a:pathLst>
                <a:path w="4432935" h="608330">
                  <a:moveTo>
                    <a:pt x="4432566" y="0"/>
                  </a:moveTo>
                  <a:lnTo>
                    <a:pt x="0" y="0"/>
                  </a:lnTo>
                  <a:lnTo>
                    <a:pt x="0" y="556958"/>
                  </a:lnTo>
                  <a:lnTo>
                    <a:pt x="4008" y="576683"/>
                  </a:lnTo>
                  <a:lnTo>
                    <a:pt x="14922" y="592836"/>
                  </a:lnTo>
                  <a:lnTo>
                    <a:pt x="31075" y="603750"/>
                  </a:lnTo>
                  <a:lnTo>
                    <a:pt x="50800" y="607758"/>
                  </a:lnTo>
                  <a:lnTo>
                    <a:pt x="4381766" y="607758"/>
                  </a:lnTo>
                  <a:lnTo>
                    <a:pt x="4401491" y="603750"/>
                  </a:lnTo>
                  <a:lnTo>
                    <a:pt x="4417644" y="592836"/>
                  </a:lnTo>
                  <a:lnTo>
                    <a:pt x="4428558" y="576683"/>
                  </a:lnTo>
                  <a:lnTo>
                    <a:pt x="4432566" y="5569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11705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7109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990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863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736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306434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516467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810714"/>
            <a:ext cx="4285615" cy="18110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clues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from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expert’s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decision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3999"/>
              </a:lnSpc>
              <a:spcBef>
                <a:spcPts val="185"/>
              </a:spcBef>
            </a:pPr>
            <a:r>
              <a:rPr sz="950" b="1" spc="60" dirty="0">
                <a:latin typeface="Trebuchet MS"/>
                <a:cs typeface="Trebuchet MS"/>
              </a:rPr>
              <a:t>Second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clue: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Suppose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expert </a:t>
            </a:r>
            <a:r>
              <a:rPr sz="950" spc="40" dirty="0">
                <a:latin typeface="Trebuchet MS"/>
                <a:cs typeface="Trebuchet MS"/>
              </a:rPr>
              <a:t>chose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either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‘</a:t>
            </a:r>
            <a:r>
              <a:rPr sz="950" i="1" spc="-15" dirty="0">
                <a:latin typeface="Trebuchet MS"/>
                <a:cs typeface="Trebuchet MS"/>
              </a:rPr>
              <a:t>dans</a:t>
            </a:r>
            <a:r>
              <a:rPr sz="950" spc="-15" dirty="0">
                <a:latin typeface="Trebuchet MS"/>
                <a:cs typeface="Trebuchet MS"/>
              </a:rPr>
              <a:t>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‘</a:t>
            </a:r>
            <a:r>
              <a:rPr sz="950" i="1" spc="-55" dirty="0">
                <a:latin typeface="Trebuchet MS"/>
                <a:cs typeface="Trebuchet MS"/>
              </a:rPr>
              <a:t>en</a:t>
            </a:r>
            <a:r>
              <a:rPr sz="950" spc="-55" dirty="0">
                <a:latin typeface="Trebuchet MS"/>
                <a:cs typeface="Trebuchet MS"/>
              </a:rPr>
              <a:t>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30</a:t>
            </a:r>
            <a:r>
              <a:rPr sz="1100" spc="50" dirty="0">
                <a:latin typeface="Lucida Sans Unicode"/>
                <a:cs typeface="Lucida Sans Unicode"/>
              </a:rPr>
              <a:t>%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time.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b="1" spc="5" dirty="0">
                <a:latin typeface="Trebuchet MS"/>
                <a:cs typeface="Trebuchet MS"/>
              </a:rPr>
              <a:t>Third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clue: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half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cases,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expert </a:t>
            </a:r>
            <a:r>
              <a:rPr sz="950" spc="40" dirty="0">
                <a:latin typeface="Trebuchet MS"/>
                <a:cs typeface="Trebuchet MS"/>
              </a:rPr>
              <a:t>chose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either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‘</a:t>
            </a:r>
            <a:r>
              <a:rPr sz="950" i="1" spc="-15" dirty="0">
                <a:latin typeface="Trebuchet MS"/>
                <a:cs typeface="Trebuchet MS"/>
              </a:rPr>
              <a:t>dans</a:t>
            </a:r>
            <a:r>
              <a:rPr sz="950" spc="-15" dirty="0">
                <a:latin typeface="Trebuchet MS"/>
                <a:cs typeface="Trebuchet MS"/>
              </a:rPr>
              <a:t>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75" dirty="0">
                <a:latin typeface="Trebuchet MS"/>
                <a:cs typeface="Trebuchet MS"/>
              </a:rPr>
              <a:t>‘</a:t>
            </a:r>
            <a:r>
              <a:rPr sz="950" i="1" spc="-75" dirty="0">
                <a:latin typeface="Trebuchet MS"/>
                <a:cs typeface="Trebuchet MS"/>
              </a:rPr>
              <a:t>á</a:t>
            </a:r>
            <a:r>
              <a:rPr sz="950" spc="-75" dirty="0">
                <a:latin typeface="Trebuchet MS"/>
                <a:cs typeface="Trebuchet MS"/>
              </a:rPr>
              <a:t>’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How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measure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uniformity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model?</a:t>
            </a:r>
            <a:endParaRPr sz="1100">
              <a:latin typeface="Cambria"/>
              <a:cs typeface="Cambria"/>
            </a:endParaRPr>
          </a:p>
          <a:p>
            <a:pPr marL="289560" marR="1004569" indent="-277495">
              <a:lnSpc>
                <a:spcPts val="1650"/>
              </a:lnSpc>
              <a:spcBef>
                <a:spcPts val="50"/>
              </a:spcBef>
            </a:pPr>
            <a:r>
              <a:rPr sz="950" spc="100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add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complexity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model,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face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difficulties: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exactly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meant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“uniform”?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80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measure</a:t>
            </a:r>
            <a:r>
              <a:rPr sz="950" spc="-20" dirty="0">
                <a:latin typeface="Trebuchet MS"/>
                <a:cs typeface="Trebuchet MS"/>
              </a:rPr>
              <a:t> the uniformity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model?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22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20" dirty="0"/>
              <a:t> </a:t>
            </a:r>
            <a:r>
              <a:rPr spc="-20" dirty="0"/>
              <a:t>Entropy</a:t>
            </a:r>
            <a:r>
              <a:rPr spc="20" dirty="0"/>
              <a:t> </a:t>
            </a:r>
            <a:r>
              <a:rPr spc="5" dirty="0"/>
              <a:t>Modeling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91768"/>
            <a:ext cx="4483735" cy="881380"/>
            <a:chOff x="87743" y="891768"/>
            <a:chExt cx="4483735" cy="881380"/>
          </a:xfrm>
        </p:grpSpPr>
        <p:sp>
          <p:nvSpPr>
            <p:cNvPr id="4" name="object 4"/>
            <p:cNvSpPr/>
            <p:nvPr/>
          </p:nvSpPr>
          <p:spPr>
            <a:xfrm>
              <a:off x="87743" y="89176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6478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7153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5883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36002"/>
              <a:ext cx="50749" cy="7355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09053"/>
              <a:ext cx="4432935" cy="613410"/>
            </a:xfrm>
            <a:custGeom>
              <a:avLst/>
              <a:gdLst/>
              <a:ahLst/>
              <a:cxnLst/>
              <a:rect l="l" t="t" r="r" b="b"/>
              <a:pathLst>
                <a:path w="4432935" h="613410">
                  <a:moveTo>
                    <a:pt x="4432566" y="0"/>
                  </a:moveTo>
                  <a:lnTo>
                    <a:pt x="0" y="0"/>
                  </a:lnTo>
                  <a:lnTo>
                    <a:pt x="0" y="562482"/>
                  </a:lnTo>
                  <a:lnTo>
                    <a:pt x="4008" y="582207"/>
                  </a:lnTo>
                  <a:lnTo>
                    <a:pt x="14922" y="598360"/>
                  </a:lnTo>
                  <a:lnTo>
                    <a:pt x="31075" y="609274"/>
                  </a:lnTo>
                  <a:lnTo>
                    <a:pt x="50800" y="613282"/>
                  </a:lnTo>
                  <a:lnTo>
                    <a:pt x="4381766" y="613282"/>
                  </a:lnTo>
                  <a:lnTo>
                    <a:pt x="4401491" y="609274"/>
                  </a:lnTo>
                  <a:lnTo>
                    <a:pt x="4417644" y="598360"/>
                  </a:lnTo>
                  <a:lnTo>
                    <a:pt x="4428558" y="582207"/>
                  </a:lnTo>
                  <a:lnTo>
                    <a:pt x="4432566" y="56248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4090"/>
              <a:ext cx="0" cy="716915"/>
            </a:xfrm>
            <a:custGeom>
              <a:avLst/>
              <a:gdLst/>
              <a:ahLst/>
              <a:cxnLst/>
              <a:rect l="l" t="t" r="r" b="b"/>
              <a:pathLst>
                <a:path h="716914">
                  <a:moveTo>
                    <a:pt x="0" y="7164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613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486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359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5592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65961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75993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87743" y="187426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85673"/>
                </a:lnTo>
                <a:lnTo>
                  <a:pt x="4432566" y="185673"/>
                </a:lnTo>
                <a:lnTo>
                  <a:pt x="4432566" y="50799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0444" y="540398"/>
            <a:ext cx="2947035" cy="15068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950" b="1" spc="20" dirty="0">
                <a:latin typeface="Trebuchet MS"/>
                <a:cs typeface="Trebuchet MS"/>
              </a:rPr>
              <a:t>Entropy: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measures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uncertainty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distribution.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Quantifying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uncertainty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(“surprise”)</a:t>
            </a:r>
            <a:endParaRPr sz="1100">
              <a:latin typeface="Cambria"/>
              <a:cs typeface="Cambria"/>
            </a:endParaRPr>
          </a:p>
          <a:p>
            <a:pPr marL="314960" marR="1892300">
              <a:lnSpc>
                <a:spcPts val="1650"/>
              </a:lnSpc>
              <a:spcBef>
                <a:spcPts val="30"/>
              </a:spcBef>
            </a:pPr>
            <a:r>
              <a:rPr sz="950" spc="15" dirty="0">
                <a:latin typeface="Trebuchet MS"/>
                <a:cs typeface="Trebuchet MS"/>
              </a:rPr>
              <a:t>Event </a:t>
            </a:r>
            <a:r>
              <a:rPr sz="1100" i="1" spc="-10" dirty="0">
                <a:latin typeface="Cambria"/>
                <a:cs typeface="Cambria"/>
              </a:rPr>
              <a:t>x </a:t>
            </a:r>
            <a:r>
              <a:rPr sz="1100" i="1" spc="-5" dirty="0">
                <a:latin typeface="Cambria"/>
                <a:cs typeface="Cambria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Probability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200" i="1" spc="-15" baseline="-10416" dirty="0">
                <a:latin typeface="Cambria"/>
                <a:cs typeface="Cambria"/>
              </a:rPr>
              <a:t>x</a:t>
            </a:r>
            <a:endParaRPr sz="1200" baseline="-10416">
              <a:latin typeface="Cambria"/>
              <a:cs typeface="Cambria"/>
            </a:endParaRPr>
          </a:p>
          <a:p>
            <a:pPr marL="314960">
              <a:lnSpc>
                <a:spcPct val="100000"/>
              </a:lnSpc>
              <a:spcBef>
                <a:spcPts val="229"/>
              </a:spcBef>
            </a:pPr>
            <a:r>
              <a:rPr sz="950" spc="20" dirty="0">
                <a:latin typeface="Trebuchet MS"/>
                <a:cs typeface="Trebuchet MS"/>
              </a:rPr>
              <a:t>Surprise: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log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spc="10" dirty="0">
                <a:latin typeface="Times New Roman"/>
                <a:cs typeface="Times New Roman"/>
              </a:rPr>
              <a:t>1</a:t>
            </a:r>
            <a:r>
              <a:rPr sz="1100" i="1" spc="10" dirty="0">
                <a:latin typeface="Franklin Gothic Medium"/>
                <a:cs typeface="Franklin Gothic Medium"/>
              </a:rPr>
              <a:t>/</a:t>
            </a:r>
            <a:r>
              <a:rPr sz="1100" i="1" spc="10" dirty="0">
                <a:latin typeface="Cambria"/>
                <a:cs typeface="Cambria"/>
              </a:rPr>
              <a:t>p</a:t>
            </a:r>
            <a:r>
              <a:rPr sz="1200" i="1" spc="15" baseline="-10416" dirty="0">
                <a:latin typeface="Cambria"/>
                <a:cs typeface="Cambria"/>
              </a:rPr>
              <a:t>x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0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Entropy:</a:t>
            </a:r>
            <a:r>
              <a:rPr sz="1100" i="1" spc="9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expected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surprise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(over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743" y="1918492"/>
            <a:ext cx="4483735" cy="678815"/>
            <a:chOff x="87743" y="1918492"/>
            <a:chExt cx="4483735" cy="67881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047290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95143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82443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918500"/>
              <a:ext cx="50749" cy="5766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091563"/>
              <a:ext cx="4432935" cy="454659"/>
            </a:xfrm>
            <a:custGeom>
              <a:avLst/>
              <a:gdLst/>
              <a:ahLst/>
              <a:cxnLst/>
              <a:rect l="l" t="t" r="r" b="b"/>
              <a:pathLst>
                <a:path w="4432935" h="454660">
                  <a:moveTo>
                    <a:pt x="4432566" y="0"/>
                  </a:moveTo>
                  <a:lnTo>
                    <a:pt x="0" y="0"/>
                  </a:lnTo>
                  <a:lnTo>
                    <a:pt x="0" y="403580"/>
                  </a:lnTo>
                  <a:lnTo>
                    <a:pt x="4008" y="423305"/>
                  </a:lnTo>
                  <a:lnTo>
                    <a:pt x="14922" y="439458"/>
                  </a:lnTo>
                  <a:lnTo>
                    <a:pt x="31075" y="450372"/>
                  </a:lnTo>
                  <a:lnTo>
                    <a:pt x="50800" y="454380"/>
                  </a:lnTo>
                  <a:lnTo>
                    <a:pt x="4381766" y="454380"/>
                  </a:lnTo>
                  <a:lnTo>
                    <a:pt x="4401491" y="450372"/>
                  </a:lnTo>
                  <a:lnTo>
                    <a:pt x="4417644" y="439458"/>
                  </a:lnTo>
                  <a:lnTo>
                    <a:pt x="4428558" y="423305"/>
                  </a:lnTo>
                  <a:lnTo>
                    <a:pt x="4432566" y="4035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5658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76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438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9311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19184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80984" y="1986038"/>
            <a:ext cx="76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ucida Sans Unicode"/>
                <a:cs typeface="Lucida Sans Unicode"/>
              </a:rPr>
              <a:t>"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1384" y="2181529"/>
            <a:ext cx="861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95" dirty="0">
                <a:latin typeface="Cambria"/>
                <a:cs typeface="Cambria"/>
              </a:rPr>
              <a:t>H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40" dirty="0">
                <a:latin typeface="Cambria"/>
                <a:cs typeface="Cambria"/>
              </a:rPr>
              <a:t>E</a:t>
            </a:r>
            <a:r>
              <a:rPr sz="1100" i="1" dirty="0">
                <a:latin typeface="Cambria"/>
                <a:cs typeface="Cambria"/>
              </a:rPr>
              <a:t>   </a:t>
            </a:r>
            <a:r>
              <a:rPr sz="1100" i="1" spc="-5" dirty="0">
                <a:latin typeface="Cambria"/>
                <a:cs typeface="Cambria"/>
              </a:rPr>
              <a:t> 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8657" y="2239632"/>
            <a:ext cx="374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0515" algn="l"/>
              </a:tabLst>
            </a:pPr>
            <a:r>
              <a:rPr sz="800" i="1" spc="-25" dirty="0">
                <a:latin typeface="Cambria"/>
                <a:cs typeface="Cambria"/>
              </a:rPr>
              <a:t>p	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3678" y="2065144"/>
            <a:ext cx="19050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1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100" i="1" spc="-25" dirty="0">
                <a:latin typeface="Cambria"/>
                <a:cs typeface="Cambria"/>
              </a:rPr>
              <a:t>p</a:t>
            </a:r>
            <a:r>
              <a:rPr sz="1200" i="1" spc="-37" baseline="-10416" dirty="0">
                <a:latin typeface="Cambria"/>
                <a:cs typeface="Cambria"/>
              </a:rPr>
              <a:t>x</a:t>
            </a:r>
            <a:endParaRPr sz="1200" baseline="-10416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15095" y="1986038"/>
            <a:ext cx="76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0" dirty="0">
                <a:latin typeface="Lucida Sans Unicode"/>
                <a:cs typeface="Lucida Sans Unicode"/>
              </a:rPr>
              <a:t>#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8234" y="2039759"/>
            <a:ext cx="208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07258" y="2372537"/>
            <a:ext cx="70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x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96185" y="2181529"/>
            <a:ext cx="889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2755" algn="l"/>
              </a:tabLst>
            </a:pP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	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125" dirty="0">
                <a:latin typeface="Cambria"/>
                <a:cs typeface="Cambri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log</a:t>
            </a:r>
            <a:r>
              <a:rPr sz="1100" i="1" spc="165" dirty="0">
                <a:latin typeface="Cambria"/>
                <a:cs typeface="Cambria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6191" y="2239632"/>
            <a:ext cx="4241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</a:tabLst>
            </a:pPr>
            <a:r>
              <a:rPr sz="800" i="1" spc="-10" dirty="0">
                <a:latin typeface="Cambria"/>
                <a:cs typeface="Cambria"/>
              </a:rPr>
              <a:t>x	</a:t>
            </a:r>
            <a:r>
              <a:rPr sz="800" spc="-5" dirty="0">
                <a:latin typeface="Times New Roman"/>
                <a:cs typeface="Times New Roman"/>
              </a:rPr>
              <a:t>2</a:t>
            </a:r>
            <a:r>
              <a:rPr sz="800" spc="315" dirty="0">
                <a:latin typeface="Times New Roman"/>
                <a:cs typeface="Times New Roman"/>
              </a:rPr>
              <a:t> </a:t>
            </a:r>
            <a:r>
              <a:rPr sz="800" i="1" spc="-10" dirty="0">
                <a:latin typeface="Cambria"/>
                <a:cs typeface="Cambria"/>
              </a:rPr>
              <a:t>x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7743" y="2697873"/>
            <a:ext cx="4483735" cy="284480"/>
            <a:chOff x="87743" y="2697873"/>
            <a:chExt cx="4483735" cy="284480"/>
          </a:xfrm>
        </p:grpSpPr>
        <p:sp>
          <p:nvSpPr>
            <p:cNvPr id="39" name="object 39"/>
            <p:cNvSpPr/>
            <p:nvPr/>
          </p:nvSpPr>
          <p:spPr>
            <a:xfrm>
              <a:off x="87743" y="269787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80677"/>
              <a:ext cx="101599" cy="1016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67977"/>
              <a:ext cx="4381715" cy="114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748432"/>
              <a:ext cx="50749" cy="13224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7743" y="2742298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0309" y="2786532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1131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309" y="27738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20309" y="27611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20309" y="27484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25844" y="2721927"/>
            <a:ext cx="7385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5" dirty="0">
                <a:latin typeface="Trebuchet MS"/>
                <a:cs typeface="Trebuchet MS"/>
              </a:rPr>
              <a:t>Coin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45" dirty="0">
                <a:latin typeface="Trebuchet MS"/>
                <a:cs typeface="Trebuchet MS"/>
              </a:rPr>
              <a:t>ossing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0" name="object 5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22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20" dirty="0"/>
              <a:t> </a:t>
            </a:r>
            <a:r>
              <a:rPr spc="-20" dirty="0"/>
              <a:t>Entropy</a:t>
            </a:r>
            <a:r>
              <a:rPr spc="20" dirty="0"/>
              <a:t> </a:t>
            </a:r>
            <a:r>
              <a:rPr spc="5" dirty="0"/>
              <a:t>Modeling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79653"/>
            <a:ext cx="4483735" cy="638175"/>
            <a:chOff x="87743" y="679653"/>
            <a:chExt cx="4483735" cy="638175"/>
          </a:xfrm>
        </p:grpSpPr>
        <p:sp>
          <p:nvSpPr>
            <p:cNvPr id="4" name="object 4"/>
            <p:cNvSpPr/>
            <p:nvPr/>
          </p:nvSpPr>
          <p:spPr>
            <a:xfrm>
              <a:off x="87743" y="67965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5267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1619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0349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23887"/>
              <a:ext cx="50749" cy="4923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96950"/>
              <a:ext cx="4432935" cy="370205"/>
            </a:xfrm>
            <a:custGeom>
              <a:avLst/>
              <a:gdLst/>
              <a:ahLst/>
              <a:cxnLst/>
              <a:rect l="l" t="t" r="r" b="b"/>
              <a:pathLst>
                <a:path w="4432935" h="370205">
                  <a:moveTo>
                    <a:pt x="4432566" y="0"/>
                  </a:moveTo>
                  <a:lnTo>
                    <a:pt x="0" y="0"/>
                  </a:lnTo>
                  <a:lnTo>
                    <a:pt x="0" y="319239"/>
                  </a:lnTo>
                  <a:lnTo>
                    <a:pt x="4008" y="338964"/>
                  </a:lnTo>
                  <a:lnTo>
                    <a:pt x="14922" y="355117"/>
                  </a:lnTo>
                  <a:lnTo>
                    <a:pt x="31075" y="366031"/>
                  </a:lnTo>
                  <a:lnTo>
                    <a:pt x="50800" y="370039"/>
                  </a:lnTo>
                  <a:lnTo>
                    <a:pt x="4381766" y="370039"/>
                  </a:lnTo>
                  <a:lnTo>
                    <a:pt x="4401491" y="366031"/>
                  </a:lnTo>
                  <a:lnTo>
                    <a:pt x="4417644" y="355117"/>
                  </a:lnTo>
                  <a:lnTo>
                    <a:pt x="4428558" y="338964"/>
                  </a:lnTo>
                  <a:lnTo>
                    <a:pt x="4432566" y="3192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61987"/>
              <a:ext cx="0" cy="473709"/>
            </a:xfrm>
            <a:custGeom>
              <a:avLst/>
              <a:gdLst/>
              <a:ahLst/>
              <a:cxnLst/>
              <a:rect l="l" t="t" r="r" b="b"/>
              <a:pathLst>
                <a:path h="473709">
                  <a:moveTo>
                    <a:pt x="0" y="4732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492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365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238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4381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53845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418920"/>
            <a:ext cx="4483735" cy="773430"/>
            <a:chOff x="87743" y="1418920"/>
            <a:chExt cx="4483735" cy="773430"/>
          </a:xfrm>
        </p:grpSpPr>
        <p:sp>
          <p:nvSpPr>
            <p:cNvPr id="17" name="object 17"/>
            <p:cNvSpPr/>
            <p:nvPr/>
          </p:nvSpPr>
          <p:spPr>
            <a:xfrm>
              <a:off x="87743" y="141892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582585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090242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77542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463154"/>
              <a:ext cx="50749" cy="6270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626857"/>
              <a:ext cx="4432935" cy="514350"/>
            </a:xfrm>
            <a:custGeom>
              <a:avLst/>
              <a:gdLst/>
              <a:ahLst/>
              <a:cxnLst/>
              <a:rect l="l" t="t" r="r" b="b"/>
              <a:pathLst>
                <a:path w="4432935" h="514350">
                  <a:moveTo>
                    <a:pt x="4432566" y="0"/>
                  </a:moveTo>
                  <a:lnTo>
                    <a:pt x="0" y="0"/>
                  </a:lnTo>
                  <a:lnTo>
                    <a:pt x="0" y="463384"/>
                  </a:lnTo>
                  <a:lnTo>
                    <a:pt x="4008" y="483109"/>
                  </a:lnTo>
                  <a:lnTo>
                    <a:pt x="14922" y="499262"/>
                  </a:lnTo>
                  <a:lnTo>
                    <a:pt x="31075" y="510176"/>
                  </a:lnTo>
                  <a:lnTo>
                    <a:pt x="50800" y="514184"/>
                  </a:lnTo>
                  <a:lnTo>
                    <a:pt x="4381766" y="514184"/>
                  </a:lnTo>
                  <a:lnTo>
                    <a:pt x="4401491" y="510176"/>
                  </a:lnTo>
                  <a:lnTo>
                    <a:pt x="4417644" y="499262"/>
                  </a:lnTo>
                  <a:lnTo>
                    <a:pt x="4428558" y="483109"/>
                  </a:lnTo>
                  <a:lnTo>
                    <a:pt x="4432566" y="46338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01254"/>
              <a:ext cx="0" cy="608330"/>
            </a:xfrm>
            <a:custGeom>
              <a:avLst/>
              <a:gdLst/>
              <a:ahLst/>
              <a:cxnLst/>
              <a:rect l="l" t="t" r="r" b="b"/>
              <a:pathLst>
                <a:path h="608330">
                  <a:moveTo>
                    <a:pt x="0" y="6080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4885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4758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463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7743" y="2292972"/>
            <a:ext cx="4483735" cy="710565"/>
            <a:chOff x="87743" y="2292972"/>
            <a:chExt cx="4483735" cy="710565"/>
          </a:xfrm>
        </p:grpSpPr>
        <p:sp>
          <p:nvSpPr>
            <p:cNvPr id="28" name="object 28"/>
            <p:cNvSpPr/>
            <p:nvPr/>
          </p:nvSpPr>
          <p:spPr>
            <a:xfrm>
              <a:off x="87743" y="229297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465984"/>
              <a:ext cx="4432566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01378"/>
              <a:ext cx="101599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88678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337206"/>
              <a:ext cx="50749" cy="56417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2510269"/>
              <a:ext cx="4432935" cy="441959"/>
            </a:xfrm>
            <a:custGeom>
              <a:avLst/>
              <a:gdLst/>
              <a:ahLst/>
              <a:cxnLst/>
              <a:rect l="l" t="t" r="r" b="b"/>
              <a:pathLst>
                <a:path w="4432935" h="441960">
                  <a:moveTo>
                    <a:pt x="4432566" y="0"/>
                  </a:moveTo>
                  <a:lnTo>
                    <a:pt x="0" y="0"/>
                  </a:lnTo>
                  <a:lnTo>
                    <a:pt x="0" y="391109"/>
                  </a:lnTo>
                  <a:lnTo>
                    <a:pt x="4008" y="410833"/>
                  </a:lnTo>
                  <a:lnTo>
                    <a:pt x="14922" y="426986"/>
                  </a:lnTo>
                  <a:lnTo>
                    <a:pt x="31075" y="437900"/>
                  </a:lnTo>
                  <a:lnTo>
                    <a:pt x="50800" y="441909"/>
                  </a:lnTo>
                  <a:lnTo>
                    <a:pt x="4381766" y="441909"/>
                  </a:lnTo>
                  <a:lnTo>
                    <a:pt x="4401491" y="437900"/>
                  </a:lnTo>
                  <a:lnTo>
                    <a:pt x="4417644" y="426986"/>
                  </a:lnTo>
                  <a:lnTo>
                    <a:pt x="4428558" y="410833"/>
                  </a:lnTo>
                  <a:lnTo>
                    <a:pt x="4432566" y="3911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375306"/>
              <a:ext cx="0" cy="545465"/>
            </a:xfrm>
            <a:custGeom>
              <a:avLst/>
              <a:gdLst/>
              <a:ahLst/>
              <a:cxnLst/>
              <a:rect l="l" t="t" r="r" b="b"/>
              <a:pathLst>
                <a:path h="545464">
                  <a:moveTo>
                    <a:pt x="0" y="5451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3626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3499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3372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587371"/>
              <a:ext cx="64757" cy="647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815120"/>
              <a:ext cx="64757" cy="6475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7744" y="608195"/>
            <a:ext cx="3422015" cy="23101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Distribution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required</a:t>
            </a:r>
            <a:endParaRPr sz="1100" dirty="0">
              <a:latin typeface="Cambria"/>
              <a:cs typeface="Cambria"/>
            </a:endParaRPr>
          </a:p>
          <a:p>
            <a:pPr marL="327660" marR="768985">
              <a:lnSpc>
                <a:spcPts val="1650"/>
              </a:lnSpc>
              <a:spcBef>
                <a:spcPts val="30"/>
              </a:spcBef>
            </a:pPr>
            <a:r>
              <a:rPr sz="950" spc="10" dirty="0">
                <a:latin typeface="Trebuchet MS"/>
                <a:cs typeface="Trebuchet MS"/>
              </a:rPr>
              <a:t>Minimize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commitment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maximize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entropy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Resemble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reference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distribution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Solution</a:t>
            </a:r>
            <a:endParaRPr sz="110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950" spc="20" dirty="0">
                <a:latin typeface="Trebuchet MS"/>
                <a:cs typeface="Trebuchet MS"/>
              </a:rPr>
              <a:t>Maximize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entropy </a:t>
            </a:r>
            <a:r>
              <a:rPr sz="1100" i="1" spc="10" dirty="0">
                <a:latin typeface="Cambria"/>
                <a:cs typeface="Cambria"/>
              </a:rPr>
              <a:t>H</a:t>
            </a:r>
            <a:r>
              <a:rPr sz="950" spc="1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subject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feature-based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constraints:</a:t>
            </a:r>
            <a:endParaRPr sz="950" dirty="0">
              <a:latin typeface="Trebuchet MS"/>
              <a:cs typeface="Trebuchet MS"/>
            </a:endParaRPr>
          </a:p>
          <a:p>
            <a:pPr marL="1836420">
              <a:lnSpc>
                <a:spcPct val="100000"/>
              </a:lnSpc>
              <a:spcBef>
                <a:spcPts val="1130"/>
              </a:spcBef>
            </a:pPr>
            <a:r>
              <a:rPr sz="1100" i="1" spc="40" dirty="0">
                <a:latin typeface="Cambria"/>
                <a:cs typeface="Cambria"/>
              </a:rPr>
              <a:t>E</a:t>
            </a:r>
            <a:r>
              <a:rPr sz="1200" i="1" spc="30" baseline="-10416" dirty="0">
                <a:latin typeface="Cambria"/>
                <a:cs typeface="Cambria"/>
              </a:rPr>
              <a:t>p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Cambria"/>
                <a:cs typeface="Cambria"/>
              </a:rPr>
              <a:t>E</a:t>
            </a:r>
            <a:r>
              <a:rPr sz="1200" spc="-644" baseline="-10416" dirty="0">
                <a:latin typeface="Tahoma"/>
                <a:cs typeface="Tahoma"/>
              </a:rPr>
              <a:t>˜</a:t>
            </a:r>
            <a:r>
              <a:rPr sz="1200" i="1" spc="30" baseline="-10416" dirty="0">
                <a:latin typeface="Cambria"/>
                <a:cs typeface="Cambria"/>
              </a:rPr>
              <a:t>p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endParaRPr sz="11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Adding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constraints</a:t>
            </a:r>
            <a:endParaRPr sz="1100" dirty="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690"/>
              </a:spcBef>
            </a:pPr>
            <a:r>
              <a:rPr sz="900" spc="5" dirty="0">
                <a:latin typeface="Trebuchet MS"/>
                <a:cs typeface="Trebuchet MS"/>
              </a:rPr>
              <a:t>Lowers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maximum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entropy</a:t>
            </a:r>
            <a:endParaRPr sz="900" dirty="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715"/>
              </a:spcBef>
            </a:pPr>
            <a:r>
              <a:rPr sz="900" spc="20" dirty="0">
                <a:latin typeface="Trebuchet MS"/>
                <a:cs typeface="Trebuchet MS"/>
              </a:rPr>
              <a:t>B</a:t>
            </a:r>
            <a:r>
              <a:rPr sz="900" spc="25" dirty="0">
                <a:latin typeface="Trebuchet MS"/>
                <a:cs typeface="Trebuchet MS"/>
              </a:rPr>
              <a:t>r</a:t>
            </a:r>
            <a:r>
              <a:rPr sz="900" spc="20" dirty="0">
                <a:latin typeface="Trebuchet MS"/>
                <a:cs typeface="Trebuchet MS"/>
              </a:rPr>
              <a:t>ings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dist</a:t>
            </a:r>
            <a:r>
              <a:rPr sz="900" spc="-20" dirty="0">
                <a:latin typeface="Trebuchet MS"/>
                <a:cs typeface="Trebuchet MS"/>
              </a:rPr>
              <a:t>r</a:t>
            </a:r>
            <a:r>
              <a:rPr sz="900" spc="-25" dirty="0">
                <a:latin typeface="Trebuchet MS"/>
                <a:cs typeface="Trebuchet MS"/>
              </a:rPr>
              <a:t>i</a:t>
            </a:r>
            <a:r>
              <a:rPr sz="900" spc="-60" dirty="0">
                <a:latin typeface="Trebuchet MS"/>
                <a:cs typeface="Trebuchet MS"/>
              </a:rPr>
              <a:t>b</a:t>
            </a:r>
            <a:r>
              <a:rPr sz="900" spc="-30" dirty="0">
                <a:latin typeface="Trebuchet MS"/>
                <a:cs typeface="Trebuchet MS"/>
              </a:rPr>
              <a:t>ution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fu</a:t>
            </a:r>
            <a:r>
              <a:rPr sz="900" spc="-5" dirty="0">
                <a:latin typeface="Trebuchet MS"/>
                <a:cs typeface="Trebuchet MS"/>
              </a:rPr>
              <a:t>r</a:t>
            </a:r>
            <a:r>
              <a:rPr sz="900" spc="-40" dirty="0">
                <a:latin typeface="Trebuchet MS"/>
                <a:cs typeface="Trebuchet MS"/>
              </a:rPr>
              <a:t>ther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from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uni</a:t>
            </a:r>
            <a:r>
              <a:rPr sz="900" spc="-60" dirty="0">
                <a:latin typeface="Trebuchet MS"/>
                <a:cs typeface="Trebuchet MS"/>
              </a:rPr>
              <a:t>f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5" dirty="0">
                <a:latin typeface="Trebuchet MS"/>
                <a:cs typeface="Trebuchet MS"/>
              </a:rPr>
              <a:t>r</a:t>
            </a:r>
            <a:r>
              <a:rPr sz="900" spc="-5" dirty="0">
                <a:latin typeface="Trebuchet MS"/>
                <a:cs typeface="Trebuchet MS"/>
              </a:rPr>
              <a:t>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closer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data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2" name="object 4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02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20" dirty="0"/>
              <a:t> </a:t>
            </a:r>
            <a:r>
              <a:rPr spc="-20" dirty="0"/>
              <a:t>Entropy</a:t>
            </a:r>
            <a:r>
              <a:rPr spc="25" dirty="0"/>
              <a:t> </a:t>
            </a:r>
            <a:r>
              <a:rPr spc="10" dirty="0"/>
              <a:t>Principle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91095"/>
            <a:ext cx="4483735" cy="698500"/>
            <a:chOff x="87743" y="1191095"/>
            <a:chExt cx="4483735" cy="698500"/>
          </a:xfrm>
        </p:grpSpPr>
        <p:sp>
          <p:nvSpPr>
            <p:cNvPr id="4" name="object 4"/>
            <p:cNvSpPr/>
            <p:nvPr/>
          </p:nvSpPr>
          <p:spPr>
            <a:xfrm>
              <a:off x="87743" y="119109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6410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8763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7493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35329"/>
              <a:ext cx="50749" cy="5523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08392"/>
              <a:ext cx="4432935" cy="430530"/>
            </a:xfrm>
            <a:custGeom>
              <a:avLst/>
              <a:gdLst/>
              <a:ahLst/>
              <a:cxnLst/>
              <a:rect l="l" t="t" r="r" b="b"/>
              <a:pathLst>
                <a:path w="4432935" h="430530">
                  <a:moveTo>
                    <a:pt x="4432566" y="0"/>
                  </a:moveTo>
                  <a:lnTo>
                    <a:pt x="0" y="0"/>
                  </a:lnTo>
                  <a:lnTo>
                    <a:pt x="0" y="379247"/>
                  </a:lnTo>
                  <a:lnTo>
                    <a:pt x="4008" y="398972"/>
                  </a:lnTo>
                  <a:lnTo>
                    <a:pt x="14922" y="415124"/>
                  </a:lnTo>
                  <a:lnTo>
                    <a:pt x="31075" y="426038"/>
                  </a:lnTo>
                  <a:lnTo>
                    <a:pt x="50800" y="430047"/>
                  </a:lnTo>
                  <a:lnTo>
                    <a:pt x="4381766" y="430047"/>
                  </a:lnTo>
                  <a:lnTo>
                    <a:pt x="4401491" y="426038"/>
                  </a:lnTo>
                  <a:lnTo>
                    <a:pt x="4417644" y="415124"/>
                  </a:lnTo>
                  <a:lnTo>
                    <a:pt x="4428558" y="398972"/>
                  </a:lnTo>
                  <a:lnTo>
                    <a:pt x="4432566" y="37924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7342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2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607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480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353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91601" y="1512633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44" y="381516"/>
            <a:ext cx="4370070" cy="11233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800" marR="43180">
              <a:lnSpc>
                <a:spcPct val="113999"/>
              </a:lnSpc>
              <a:spcBef>
                <a:spcPts val="75"/>
              </a:spcBef>
            </a:pPr>
            <a:r>
              <a:rPr sz="950" spc="20" dirty="0">
                <a:latin typeface="Trebuchet MS"/>
                <a:cs typeface="Trebuchet MS"/>
              </a:rPr>
              <a:t>Given </a:t>
            </a:r>
            <a:r>
              <a:rPr sz="1100" i="1" spc="-45" dirty="0">
                <a:latin typeface="Cambria"/>
                <a:cs typeface="Cambria"/>
              </a:rPr>
              <a:t>n </a:t>
            </a:r>
            <a:r>
              <a:rPr sz="950" spc="-20" dirty="0">
                <a:latin typeface="Trebuchet MS"/>
                <a:cs typeface="Trebuchet MS"/>
              </a:rPr>
              <a:t>feature </a:t>
            </a:r>
            <a:r>
              <a:rPr sz="950" dirty="0">
                <a:latin typeface="Trebuchet MS"/>
                <a:cs typeface="Trebuchet MS"/>
              </a:rPr>
              <a:t>functions </a:t>
            </a:r>
            <a:r>
              <a:rPr sz="1100" i="1" spc="-15" dirty="0">
                <a:latin typeface="Cambria"/>
                <a:cs typeface="Cambria"/>
              </a:rPr>
              <a:t>f</a:t>
            </a:r>
            <a:r>
              <a:rPr sz="1200" i="1" spc="-22" baseline="-10416" dirty="0">
                <a:latin typeface="Cambria"/>
                <a:cs typeface="Cambria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, </a:t>
            </a:r>
            <a:r>
              <a:rPr sz="950" spc="5" dirty="0">
                <a:latin typeface="Trebuchet MS"/>
                <a:cs typeface="Trebuchet MS"/>
              </a:rPr>
              <a:t>we </a:t>
            </a:r>
            <a:r>
              <a:rPr sz="950" dirty="0">
                <a:latin typeface="Trebuchet MS"/>
                <a:cs typeface="Trebuchet MS"/>
              </a:rPr>
              <a:t>would </a:t>
            </a:r>
            <a:r>
              <a:rPr sz="950" spc="-25" dirty="0">
                <a:latin typeface="Trebuchet MS"/>
                <a:cs typeface="Trebuchet MS"/>
              </a:rPr>
              <a:t>like </a:t>
            </a:r>
            <a:r>
              <a:rPr sz="1100" i="1" spc="-35" dirty="0">
                <a:latin typeface="Cambria"/>
                <a:cs typeface="Cambria"/>
              </a:rPr>
              <a:t>p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30" dirty="0">
                <a:latin typeface="Trebuchet MS"/>
                <a:cs typeface="Trebuchet MS"/>
              </a:rPr>
              <a:t>lie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30" dirty="0">
                <a:latin typeface="Trebuchet MS"/>
                <a:cs typeface="Trebuchet MS"/>
              </a:rPr>
              <a:t>subset </a:t>
            </a:r>
            <a:r>
              <a:rPr sz="1100" i="1" spc="130" dirty="0">
                <a:latin typeface="Cambria"/>
                <a:cs typeface="Cambria"/>
              </a:rPr>
              <a:t>C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1100" i="1" spc="55" dirty="0">
                <a:latin typeface="Cambria"/>
                <a:cs typeface="Cambria"/>
              </a:rPr>
              <a:t>P </a:t>
            </a:r>
            <a:r>
              <a:rPr sz="950" spc="-5" dirty="0">
                <a:latin typeface="Trebuchet MS"/>
                <a:cs typeface="Trebuchet MS"/>
              </a:rPr>
              <a:t>defined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endParaRPr sz="950">
              <a:latin typeface="Trebuchet MS"/>
              <a:cs typeface="Trebuchet MS"/>
            </a:endParaRPr>
          </a:p>
          <a:p>
            <a:pPr marL="1132840">
              <a:lnSpc>
                <a:spcPct val="100000"/>
              </a:lnSpc>
              <a:spcBef>
                <a:spcPts val="65"/>
              </a:spcBef>
            </a:pPr>
            <a:r>
              <a:rPr sz="1100" i="1" spc="130" dirty="0">
                <a:latin typeface="Cambria"/>
                <a:cs typeface="Cambria"/>
              </a:rPr>
              <a:t>C</a:t>
            </a:r>
            <a:r>
              <a:rPr sz="1100" i="1" spc="2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80" dirty="0">
                <a:latin typeface="Lucida Sans Unicode"/>
                <a:cs typeface="Lucida Sans Unicode"/>
              </a:rPr>
              <a:t>˜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f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290" dirty="0">
                <a:latin typeface="Lucida Sans Unicode"/>
                <a:cs typeface="Lucida Sans Unicode"/>
              </a:rPr>
              <a:t>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.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}}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50800">
              <a:lnSpc>
                <a:spcPts val="1215"/>
              </a:lnSpc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Empirical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count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(expectation)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feature</a:t>
            </a:r>
            <a:endParaRPr sz="1100">
              <a:latin typeface="Cambria"/>
              <a:cs typeface="Cambria"/>
            </a:endParaRPr>
          </a:p>
          <a:p>
            <a:pPr marR="229870" algn="ctr">
              <a:lnSpc>
                <a:spcPts val="1215"/>
              </a:lnSpc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9930" y="1454531"/>
            <a:ext cx="767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0555" algn="l"/>
              </a:tabLst>
            </a:pPr>
            <a:r>
              <a:rPr sz="1100" spc="-685" dirty="0">
                <a:latin typeface="Lucida Sans Unicode"/>
                <a:cs typeface="Lucida Sans Unicode"/>
              </a:rPr>
              <a:t>˜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135" dirty="0">
                <a:latin typeface="Lucida Sans Unicode"/>
                <a:cs typeface="Lucida Sans Unicode"/>
              </a:rPr>
              <a:t>˜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6977" y="1512633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47963" y="1454531"/>
            <a:ext cx="730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p </a:t>
            </a:r>
            <a:r>
              <a:rPr sz="1100" i="1" spc="-65" dirty="0">
                <a:latin typeface="Cambria"/>
                <a:cs typeface="Cambri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743" y="1952409"/>
            <a:ext cx="4483735" cy="698500"/>
            <a:chOff x="87743" y="1952409"/>
            <a:chExt cx="4483735" cy="698500"/>
          </a:xfrm>
        </p:grpSpPr>
        <p:sp>
          <p:nvSpPr>
            <p:cNvPr id="20" name="object 20"/>
            <p:cNvSpPr/>
            <p:nvPr/>
          </p:nvSpPr>
          <p:spPr>
            <a:xfrm>
              <a:off x="87743" y="195240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25421"/>
              <a:ext cx="4432566" cy="506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8953"/>
              <a:ext cx="101599" cy="1015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6253"/>
              <a:ext cx="4381715" cy="114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996643"/>
              <a:ext cx="50749" cy="55231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7743" y="2169706"/>
              <a:ext cx="4432935" cy="430530"/>
            </a:xfrm>
            <a:custGeom>
              <a:avLst/>
              <a:gdLst/>
              <a:ahLst/>
              <a:cxnLst/>
              <a:rect l="l" t="t" r="r" b="b"/>
              <a:pathLst>
                <a:path w="4432935" h="430530">
                  <a:moveTo>
                    <a:pt x="4432566" y="0"/>
                  </a:moveTo>
                  <a:lnTo>
                    <a:pt x="0" y="0"/>
                  </a:lnTo>
                  <a:lnTo>
                    <a:pt x="0" y="379247"/>
                  </a:lnTo>
                  <a:lnTo>
                    <a:pt x="4008" y="398972"/>
                  </a:lnTo>
                  <a:lnTo>
                    <a:pt x="14922" y="415124"/>
                  </a:lnTo>
                  <a:lnTo>
                    <a:pt x="31075" y="426038"/>
                  </a:lnTo>
                  <a:lnTo>
                    <a:pt x="50800" y="430047"/>
                  </a:lnTo>
                  <a:lnTo>
                    <a:pt x="4381766" y="430047"/>
                  </a:lnTo>
                  <a:lnTo>
                    <a:pt x="4401491" y="426038"/>
                  </a:lnTo>
                  <a:lnTo>
                    <a:pt x="4417644" y="415124"/>
                  </a:lnTo>
                  <a:lnTo>
                    <a:pt x="4428558" y="398972"/>
                  </a:lnTo>
                  <a:lnTo>
                    <a:pt x="4432566" y="37924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34743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2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220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0093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199664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83283" y="2273947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844" y="1645539"/>
            <a:ext cx="2098675" cy="62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Cambria"/>
                <a:cs typeface="Cambria"/>
              </a:rPr>
              <a:t>x</a:t>
            </a:r>
            <a:r>
              <a:rPr sz="800" i="1" spc="-5" dirty="0">
                <a:latin typeface="Franklin Gothic Medium"/>
                <a:cs typeface="Franklin Gothic Medium"/>
              </a:rPr>
              <a:t>,</a:t>
            </a:r>
            <a:r>
              <a:rPr sz="800" i="1" spc="-5" dirty="0">
                <a:latin typeface="Cambria"/>
                <a:cs typeface="Cambria"/>
              </a:rPr>
              <a:t>y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mbria"/>
              <a:cs typeface="Cambria"/>
            </a:endParaRPr>
          </a:p>
          <a:p>
            <a:pPr marL="12700">
              <a:lnSpc>
                <a:spcPts val="1215"/>
              </a:lnSpc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expectation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feature</a:t>
            </a:r>
            <a:endParaRPr sz="1100">
              <a:latin typeface="Cambria"/>
              <a:cs typeface="Cambria"/>
            </a:endParaRPr>
          </a:p>
          <a:p>
            <a:pPr marR="79375" algn="r">
              <a:lnSpc>
                <a:spcPts val="1215"/>
              </a:lnSpc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74862" y="2406853"/>
            <a:ext cx="1409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x</a:t>
            </a:r>
            <a:r>
              <a:rPr sz="800" i="1" spc="5" dirty="0">
                <a:latin typeface="Franklin Gothic Medium"/>
                <a:cs typeface="Franklin Gothic Medium"/>
              </a:rPr>
              <a:t>,</a:t>
            </a:r>
            <a:r>
              <a:rPr sz="800" i="1" spc="-15" dirty="0">
                <a:latin typeface="Cambria"/>
                <a:cs typeface="Cambria"/>
              </a:rPr>
              <a:t>y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1612" y="2215845"/>
            <a:ext cx="767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0555" algn="l"/>
              </a:tabLst>
            </a:pP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135" dirty="0">
                <a:latin typeface="Lucida Sans Unicode"/>
                <a:cs typeface="Lucida Sans Unicode"/>
              </a:rPr>
              <a:t>˜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39645" y="2215845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spc="100" dirty="0">
                <a:latin typeface="Cambria"/>
                <a:cs typeface="Cambria"/>
              </a:rPr>
              <a:t> </a:t>
            </a:r>
            <a:r>
              <a:rPr sz="1100" i="1" spc="5" dirty="0">
                <a:latin typeface="Cambria"/>
                <a:cs typeface="Cambria"/>
              </a:rPr>
              <a:t>x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i="1" spc="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45295" y="2273947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47874" y="2215845"/>
            <a:ext cx="638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20" dirty="0">
                <a:latin typeface="Cambria"/>
                <a:cs typeface="Cambria"/>
              </a:rPr>
              <a:t>f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5" dirty="0">
                <a:latin typeface="Franklin Gothic Medium"/>
                <a:cs typeface="Franklin Gothic Medium"/>
              </a:rPr>
              <a:t>,</a:t>
            </a:r>
            <a:r>
              <a:rPr sz="1100" i="1" spc="-155" dirty="0">
                <a:latin typeface="Franklin Gothic Medium"/>
                <a:cs typeface="Franklin Gothic Medium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5844" y="2672435"/>
            <a:ext cx="380111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Trebuchet MS"/>
                <a:cs typeface="Trebuchet MS"/>
              </a:rPr>
              <a:t>Select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distribution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uniform (conditional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probability):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6902" y="287402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65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7623" y="2893923"/>
            <a:ext cx="736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p  </a:t>
            </a:r>
            <a:r>
              <a:rPr sz="1100" i="1" spc="-6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45" dirty="0">
                <a:latin typeface="Cambria"/>
                <a:cs typeface="Cambria"/>
              </a:rPr>
              <a:t>gmax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8366" y="2952026"/>
            <a:ext cx="1981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Cambria"/>
                <a:cs typeface="Cambria"/>
              </a:rPr>
              <a:t>p</a:t>
            </a:r>
            <a:r>
              <a:rPr sz="800" spc="-210" dirty="0">
                <a:latin typeface="Lucida Sans Unicode"/>
                <a:cs typeface="Lucida Sans Unicode"/>
              </a:rPr>
              <a:t>∈</a:t>
            </a:r>
            <a:r>
              <a:rPr sz="800" i="1" spc="100" dirty="0">
                <a:latin typeface="Cambria"/>
                <a:cs typeface="Cambria"/>
              </a:rPr>
              <a:t>C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65285" y="2752153"/>
            <a:ext cx="208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0" dirty="0">
                <a:latin typeface="Lucida Sans Unicode"/>
                <a:cs typeface="Lucida Sans Unicode"/>
              </a:rPr>
              <a:t>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99194" y="3084931"/>
            <a:ext cx="1409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x</a:t>
            </a:r>
            <a:r>
              <a:rPr sz="800" i="1" spc="5" dirty="0">
                <a:latin typeface="Franklin Gothic Medium"/>
                <a:cs typeface="Franklin Gothic Medium"/>
              </a:rPr>
              <a:t>,</a:t>
            </a:r>
            <a:r>
              <a:rPr sz="800" i="1" spc="-15" dirty="0">
                <a:latin typeface="Cambria"/>
                <a:cs typeface="Cambria"/>
              </a:rPr>
              <a:t>y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9290" y="2893923"/>
            <a:ext cx="2421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37310" algn="l"/>
              </a:tabLst>
            </a:pPr>
            <a:r>
              <a:rPr sz="1100" i="1" spc="95" dirty="0">
                <a:latin typeface="Cambria"/>
                <a:cs typeface="Cambria"/>
              </a:rPr>
              <a:t>H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latin typeface="Cambria"/>
                <a:cs typeface="Cambria"/>
              </a:rPr>
              <a:t>H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80" dirty="0">
                <a:latin typeface="Cambria"/>
                <a:cs typeface="Cambria"/>
              </a:rPr>
              <a:t>Y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1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−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i="1" spc="-585" dirty="0">
                <a:latin typeface="Cambria"/>
                <a:cs typeface="Cambria"/>
              </a:rPr>
              <a:t>p</a:t>
            </a:r>
            <a:r>
              <a:rPr sz="1100" spc="-135" dirty="0">
                <a:latin typeface="Lucida Sans Unicode"/>
                <a:cs typeface="Lucida Sans Unicode"/>
              </a:rPr>
              <a:t>˜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5" dirty="0">
                <a:latin typeface="Cambria"/>
                <a:cs typeface="Cambria"/>
              </a:rPr>
              <a:t>gp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5" name="object 4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02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Maximum</a:t>
            </a:r>
            <a:r>
              <a:rPr spc="20" dirty="0"/>
              <a:t> </a:t>
            </a:r>
            <a:r>
              <a:rPr spc="-20" dirty="0"/>
              <a:t>Entropy</a:t>
            </a:r>
            <a:r>
              <a:rPr spc="25" dirty="0"/>
              <a:t> </a:t>
            </a:r>
            <a:r>
              <a:rPr spc="10" dirty="0"/>
              <a:t>Principle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19022"/>
            <a:ext cx="4483735" cy="2378075"/>
            <a:chOff x="87743" y="1019022"/>
            <a:chExt cx="4483735" cy="2378075"/>
          </a:xfrm>
        </p:grpSpPr>
        <p:sp>
          <p:nvSpPr>
            <p:cNvPr id="4" name="object 4"/>
            <p:cNvSpPr/>
            <p:nvPr/>
          </p:nvSpPr>
          <p:spPr>
            <a:xfrm>
              <a:off x="87743" y="101902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203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295269"/>
              <a:ext cx="101599" cy="101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28256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3256"/>
              <a:ext cx="50749" cy="2232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36294"/>
              <a:ext cx="4432935" cy="2110105"/>
            </a:xfrm>
            <a:custGeom>
              <a:avLst/>
              <a:gdLst/>
              <a:ahLst/>
              <a:cxnLst/>
              <a:rect l="l" t="t" r="r" b="b"/>
              <a:pathLst>
                <a:path w="4432935" h="2110104">
                  <a:moveTo>
                    <a:pt x="4432566" y="0"/>
                  </a:moveTo>
                  <a:lnTo>
                    <a:pt x="0" y="0"/>
                  </a:lnTo>
                  <a:lnTo>
                    <a:pt x="0" y="2058974"/>
                  </a:lnTo>
                  <a:lnTo>
                    <a:pt x="4008" y="2078699"/>
                  </a:lnTo>
                  <a:lnTo>
                    <a:pt x="14922" y="2094852"/>
                  </a:lnTo>
                  <a:lnTo>
                    <a:pt x="31075" y="2105766"/>
                  </a:lnTo>
                  <a:lnTo>
                    <a:pt x="50800" y="2109774"/>
                  </a:lnTo>
                  <a:lnTo>
                    <a:pt x="4381766" y="2109774"/>
                  </a:lnTo>
                  <a:lnTo>
                    <a:pt x="4401491" y="2105766"/>
                  </a:lnTo>
                  <a:lnTo>
                    <a:pt x="4417644" y="2094852"/>
                  </a:lnTo>
                  <a:lnTo>
                    <a:pt x="4428558" y="2078699"/>
                  </a:lnTo>
                  <a:lnTo>
                    <a:pt x="4432566" y="205897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01331"/>
              <a:ext cx="0" cy="2213610"/>
            </a:xfrm>
            <a:custGeom>
              <a:avLst/>
              <a:gdLst/>
              <a:ahLst/>
              <a:cxnLst/>
              <a:rect l="l" t="t" r="r" b="b"/>
              <a:pathLst>
                <a:path h="2213610">
                  <a:moveTo>
                    <a:pt x="0" y="22129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886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759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6323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044" y="575449"/>
            <a:ext cx="3502025" cy="975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41475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200" spc="-397" baseline="31250" dirty="0">
                <a:latin typeface="Lucida Sans Unicode"/>
                <a:cs typeface="Lucida Sans Unicode"/>
              </a:rPr>
              <a:t>∗</a:t>
            </a:r>
            <a:r>
              <a:rPr sz="1200" spc="52" baseline="3125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45" dirty="0">
                <a:latin typeface="Cambria"/>
                <a:cs typeface="Cambria"/>
              </a:rPr>
              <a:t>gmax</a:t>
            </a:r>
            <a:r>
              <a:rPr sz="1200" i="1" spc="-37" baseline="-10416" dirty="0">
                <a:latin typeface="Cambria"/>
                <a:cs typeface="Cambria"/>
              </a:rPr>
              <a:t>p</a:t>
            </a:r>
            <a:r>
              <a:rPr sz="1200" spc="-315" baseline="-10416" dirty="0">
                <a:latin typeface="Lucida Sans Unicode"/>
                <a:cs typeface="Lucida Sans Unicode"/>
              </a:rPr>
              <a:t>∈</a:t>
            </a:r>
            <a:r>
              <a:rPr sz="1200" i="1" spc="247" baseline="-10416" dirty="0">
                <a:latin typeface="Cambria"/>
                <a:cs typeface="Cambria"/>
              </a:rPr>
              <a:t>C</a:t>
            </a:r>
            <a:r>
              <a:rPr sz="1100" i="1" spc="95" dirty="0">
                <a:latin typeface="Cambria"/>
                <a:cs typeface="Cambria"/>
              </a:rPr>
              <a:t>H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Constraint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Optimization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900" spc="-15" dirty="0">
                <a:latin typeface="Trebuchet MS"/>
                <a:cs typeface="Trebuchet MS"/>
              </a:rPr>
              <a:t>Introduce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0" dirty="0">
                <a:latin typeface="Trebuchet MS"/>
                <a:cs typeface="Trebuchet MS"/>
              </a:rPr>
              <a:t> parameter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65" dirty="0">
                <a:latin typeface="Franklin Gothic Medium"/>
                <a:cs typeface="Franklin Gothic Medium"/>
              </a:rPr>
              <a:t>λ</a:t>
            </a:r>
            <a:r>
              <a:rPr sz="1050" i="1" spc="97" baseline="-11904" dirty="0">
                <a:latin typeface="Cambria"/>
                <a:cs typeface="Cambria"/>
              </a:rPr>
              <a:t>i</a:t>
            </a:r>
            <a:r>
              <a:rPr sz="1050" i="1" spc="225" baseline="-11904" dirty="0">
                <a:latin typeface="Cambria"/>
                <a:cs typeface="Cambria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each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feature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f</a:t>
            </a:r>
            <a:r>
              <a:rPr sz="1050" i="1" spc="-22" baseline="-11904" dirty="0">
                <a:latin typeface="Cambria"/>
                <a:cs typeface="Cambria"/>
              </a:rPr>
              <a:t>i</a:t>
            </a:r>
            <a:r>
              <a:rPr sz="900" spc="-15" dirty="0">
                <a:latin typeface="Trebuchet MS"/>
                <a:cs typeface="Trebuchet MS"/>
              </a:rPr>
              <a:t>.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Lagrangian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given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by</a:t>
            </a:r>
            <a:endParaRPr sz="900">
              <a:latin typeface="Trebuchet MS"/>
              <a:cs typeface="Trebuchet MS"/>
            </a:endParaRPr>
          </a:p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z="1000" spc="690" dirty="0">
                <a:latin typeface="Lucida Sans Unicode"/>
                <a:cs typeface="Lucida Sans Unicode"/>
              </a:rPr>
              <a:t>X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7384" y="1681467"/>
            <a:ext cx="5143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5" dirty="0"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2621" y="1502702"/>
            <a:ext cx="1178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7915" algn="l"/>
              </a:tabLst>
            </a:pPr>
            <a:r>
              <a:rPr sz="1000" spc="-145" dirty="0">
                <a:latin typeface="Lucida Sans Unicode"/>
                <a:cs typeface="Lucida Sans Unicode"/>
              </a:rPr>
              <a:t>∧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-30" dirty="0">
                <a:latin typeface="Cambria"/>
                <a:cs typeface="Cambria"/>
              </a:rPr>
              <a:t>p</a:t>
            </a:r>
            <a:r>
              <a:rPr sz="1000" i="1" spc="5" dirty="0">
                <a:latin typeface="Franklin Gothic Medium"/>
                <a:cs typeface="Franklin Gothic Medium"/>
              </a:rPr>
              <a:t>,</a:t>
            </a:r>
            <a:r>
              <a:rPr sz="1000" i="1" spc="-140" dirty="0">
                <a:latin typeface="Franklin Gothic Medium"/>
                <a:cs typeface="Franklin Gothic Medium"/>
              </a:rPr>
              <a:t> </a:t>
            </a:r>
            <a:r>
              <a:rPr sz="1000" i="1" spc="114" dirty="0">
                <a:latin typeface="Franklin Gothic Medium"/>
                <a:cs typeface="Franklin Gothic Medium"/>
              </a:rPr>
              <a:t>λ</a:t>
            </a:r>
            <a:r>
              <a:rPr sz="1000" spc="60" dirty="0">
                <a:latin typeface="Lucida Sans Unicode"/>
                <a:cs typeface="Lucida Sans Unicode"/>
              </a:rPr>
              <a:t>)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90" dirty="0">
                <a:latin typeface="Cambria"/>
                <a:cs typeface="Cambria"/>
              </a:rPr>
              <a:t>H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-30" dirty="0">
                <a:latin typeface="Cambria"/>
                <a:cs typeface="Cambria"/>
              </a:rPr>
              <a:t>p</a:t>
            </a:r>
            <a:r>
              <a:rPr sz="1000" spc="60" dirty="0">
                <a:latin typeface="Lucida Sans Unicode"/>
                <a:cs typeface="Lucida Sans Unicode"/>
              </a:rPr>
              <a:t>)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+</a:t>
            </a:r>
            <a:r>
              <a:rPr sz="1000" dirty="0">
                <a:latin typeface="Lucida Sans Unicode"/>
                <a:cs typeface="Lucida Sans Unicode"/>
              </a:rPr>
              <a:t>	</a:t>
            </a:r>
            <a:r>
              <a:rPr sz="1000" i="1" spc="114" dirty="0">
                <a:latin typeface="Franklin Gothic Medium"/>
                <a:cs typeface="Franklin Gothic Medium"/>
              </a:rPr>
              <a:t>λ</a:t>
            </a:r>
            <a:endParaRPr sz="100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5209" y="1554581"/>
            <a:ext cx="28067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1300" algn="l"/>
              </a:tabLst>
            </a:pPr>
            <a:r>
              <a:rPr sz="700" i="1" spc="15" dirty="0">
                <a:latin typeface="Cambria"/>
                <a:cs typeface="Cambria"/>
              </a:rPr>
              <a:t>i	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9224" y="1554581"/>
            <a:ext cx="5143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5" dirty="0"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7556" y="1502702"/>
            <a:ext cx="697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-30" dirty="0">
                <a:latin typeface="Cambria"/>
                <a:cs typeface="Cambria"/>
              </a:rPr>
              <a:t>p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-20" dirty="0">
                <a:latin typeface="Cambria"/>
                <a:cs typeface="Cambria"/>
              </a:rPr>
              <a:t>f</a:t>
            </a:r>
            <a:r>
              <a:rPr sz="1000" i="1" spc="30" dirty="0">
                <a:latin typeface="Cambria"/>
                <a:cs typeface="Cambria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)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spc="-165" dirty="0">
                <a:latin typeface="Lucida Sans Unicode"/>
                <a:cs typeface="Lucida Sans Unicode"/>
              </a:rPr>
              <a:t>−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spc="-620" dirty="0">
                <a:latin typeface="Lucida Sans Unicode"/>
                <a:cs typeface="Lucida Sans Unicode"/>
              </a:rPr>
              <a:t>˜</a:t>
            </a:r>
            <a:r>
              <a:rPr sz="1000" i="1" spc="-30" dirty="0">
                <a:latin typeface="Cambria"/>
                <a:cs typeface="Cambria"/>
              </a:rPr>
              <a:t>p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-20" dirty="0">
                <a:latin typeface="Cambria"/>
                <a:cs typeface="Cambria"/>
              </a:rPr>
              <a:t>f</a:t>
            </a:r>
            <a:r>
              <a:rPr sz="1000" i="1" spc="30" dirty="0">
                <a:latin typeface="Cambria"/>
                <a:cs typeface="Cambria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))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897926"/>
            <a:ext cx="7969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rebuchet MS"/>
                <a:cs typeface="Trebuchet MS"/>
              </a:rPr>
              <a:t>Solving,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we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get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6809" y="2182101"/>
            <a:ext cx="7556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00" dirty="0">
                <a:latin typeface="Franklin Gothic Medium"/>
                <a:cs typeface="Franklin Gothic Medium"/>
              </a:rPr>
              <a:t>λ</a:t>
            </a:r>
            <a:endParaRPr sz="70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3550" y="2130221"/>
            <a:ext cx="508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30" dirty="0">
                <a:latin typeface="Cambria"/>
                <a:cs typeface="Cambria"/>
              </a:rPr>
              <a:t>p  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-20" dirty="0">
                <a:latin typeface="Cambria"/>
                <a:cs typeface="Cambria"/>
              </a:rPr>
              <a:t>y</a:t>
            </a:r>
            <a:r>
              <a:rPr sz="1000" spc="-175" dirty="0">
                <a:latin typeface="Lucida Sans Unicode"/>
                <a:cs typeface="Lucida Sans Unicode"/>
              </a:rPr>
              <a:t>|</a:t>
            </a:r>
            <a:r>
              <a:rPr sz="1000" i="1" spc="-10" dirty="0">
                <a:latin typeface="Cambria"/>
                <a:cs typeface="Cambria"/>
              </a:rPr>
              <a:t>x</a:t>
            </a:r>
            <a:r>
              <a:rPr sz="1000" spc="60" dirty="0">
                <a:latin typeface="Lucida Sans Unicode"/>
                <a:cs typeface="Lucida Sans Unicode"/>
              </a:rPr>
              <a:t>)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616" y="1930336"/>
            <a:ext cx="63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Lucida Sans Unicode"/>
                <a:cs typeface="Lucida Sans Unicode"/>
              </a:rPr>
              <a:t>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2616" y="2105317"/>
            <a:ext cx="63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Lucida Sans Unicode"/>
                <a:cs typeface="Lucida Sans Unicode"/>
              </a:rPr>
              <a:t>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2616" y="2163267"/>
            <a:ext cx="63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Lucida Sans Unicode"/>
                <a:cs typeface="Lucida Sans Unicode"/>
              </a:rPr>
              <a:t>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3225" y="2000745"/>
            <a:ext cx="1930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90" dirty="0">
                <a:latin typeface="Lucida Sans Unicode"/>
                <a:cs typeface="Lucida Sans Unicode"/>
              </a:rPr>
              <a:t>X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41739" y="2182101"/>
            <a:ext cx="11938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5" dirty="0">
                <a:latin typeface="Cambria"/>
                <a:cs typeface="Cambria"/>
              </a:rPr>
              <a:t>i</a:t>
            </a:r>
            <a:r>
              <a:rPr sz="700" i="1" spc="90" dirty="0">
                <a:latin typeface="Cambria"/>
                <a:cs typeface="Cambria"/>
              </a:rPr>
              <a:t> </a:t>
            </a:r>
            <a:r>
              <a:rPr sz="700" i="1" spc="15" dirty="0"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0925" y="2044560"/>
            <a:ext cx="117919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955"/>
              </a:lnSpc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0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ts val="335"/>
              </a:lnSpc>
              <a:tabLst>
                <a:tab pos="865505" algn="l"/>
              </a:tabLst>
            </a:pPr>
            <a:r>
              <a:rPr sz="1500" i="1" spc="89" baseline="-36111" dirty="0">
                <a:latin typeface="Cambria"/>
                <a:cs typeface="Cambria"/>
              </a:rPr>
              <a:t>Z</a:t>
            </a:r>
            <a:r>
              <a:rPr sz="1050" i="1" spc="89" baseline="-63492" dirty="0">
                <a:latin typeface="Franklin Gothic Medium"/>
                <a:cs typeface="Franklin Gothic Medium"/>
              </a:rPr>
              <a:t>λ</a:t>
            </a:r>
            <a:r>
              <a:rPr sz="1500" spc="89" baseline="-36111" dirty="0">
                <a:latin typeface="Lucida Sans Unicode"/>
                <a:cs typeface="Lucida Sans Unicode"/>
              </a:rPr>
              <a:t>(</a:t>
            </a:r>
            <a:r>
              <a:rPr sz="1500" i="1" spc="89" baseline="-36111" dirty="0">
                <a:latin typeface="Cambria"/>
                <a:cs typeface="Cambria"/>
              </a:rPr>
              <a:t>x</a:t>
            </a:r>
            <a:r>
              <a:rPr sz="1500" spc="89" baseline="-36111" dirty="0">
                <a:latin typeface="Lucida Sans Unicode"/>
                <a:cs typeface="Lucida Sans Unicode"/>
              </a:rPr>
              <a:t>)</a:t>
            </a:r>
            <a:r>
              <a:rPr sz="1500" spc="-300" baseline="-36111" dirty="0">
                <a:latin typeface="Lucida Sans Unicode"/>
                <a:cs typeface="Lucida Sans Unicode"/>
              </a:rPr>
              <a:t> </a:t>
            </a:r>
            <a:r>
              <a:rPr sz="1500" i="1" spc="-37" baseline="2777" dirty="0">
                <a:latin typeface="Cambria"/>
                <a:cs typeface="Cambria"/>
              </a:rPr>
              <a:t>exp</a:t>
            </a:r>
            <a:r>
              <a:rPr sz="1500" i="1" spc="-165" baseline="2777" dirty="0">
                <a:latin typeface="Cambria"/>
                <a:cs typeface="Cambria"/>
              </a:rPr>
              <a:t> </a:t>
            </a:r>
            <a:r>
              <a:rPr sz="1000" spc="-605" dirty="0">
                <a:latin typeface="Lucida Sans Unicode"/>
                <a:cs typeface="Lucida Sans Unicode"/>
              </a:rPr>
              <a:t>	</a:t>
            </a:r>
            <a:r>
              <a:rPr sz="1500" i="1" spc="-30" baseline="2777" dirty="0">
                <a:latin typeface="Cambria"/>
                <a:cs typeface="Cambria"/>
              </a:rPr>
              <a:t>f</a:t>
            </a:r>
            <a:r>
              <a:rPr sz="1500" i="1" spc="270" baseline="2777" dirty="0">
                <a:latin typeface="Cambria"/>
                <a:cs typeface="Cambria"/>
              </a:rPr>
              <a:t> </a:t>
            </a:r>
            <a:r>
              <a:rPr sz="1500" i="1" spc="-15" baseline="2777" dirty="0">
                <a:latin typeface="Cambria"/>
                <a:cs typeface="Cambria"/>
              </a:rPr>
              <a:t>x</a:t>
            </a:r>
            <a:r>
              <a:rPr sz="1500" i="1" spc="172" baseline="2777" dirty="0">
                <a:latin typeface="Cambria"/>
                <a:cs typeface="Cambria"/>
              </a:rPr>
              <a:t> </a:t>
            </a:r>
            <a:r>
              <a:rPr sz="1500" i="1" spc="-30" baseline="2777" dirty="0">
                <a:latin typeface="Cambria"/>
                <a:cs typeface="Cambria"/>
              </a:rPr>
              <a:t>y</a:t>
            </a:r>
            <a:endParaRPr sz="1500" baseline="2777">
              <a:latin typeface="Cambria"/>
              <a:cs typeface="Cambria"/>
            </a:endParaRPr>
          </a:p>
          <a:p>
            <a:pPr marL="766445">
              <a:lnSpc>
                <a:spcPts val="585"/>
              </a:lnSpc>
            </a:pPr>
            <a:r>
              <a:rPr sz="1000" i="1" spc="114" dirty="0">
                <a:latin typeface="Franklin Gothic Medium"/>
                <a:cs typeface="Franklin Gothic Medium"/>
              </a:rPr>
              <a:t>λ </a:t>
            </a:r>
            <a:r>
              <a:rPr sz="1000" i="1" spc="120" dirty="0">
                <a:latin typeface="Franklin Gothic Medium"/>
                <a:cs typeface="Franklin Gothic Medium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spc="100" dirty="0">
                <a:latin typeface="Lucida Sans Unicode"/>
                <a:cs typeface="Lucida Sans Unicode"/>
              </a:rPr>
              <a:t> </a:t>
            </a:r>
            <a:r>
              <a:rPr sz="1000" i="1" spc="5" dirty="0">
                <a:latin typeface="Franklin Gothic Medium"/>
                <a:cs typeface="Franklin Gothic Medium"/>
              </a:rPr>
              <a:t>,</a:t>
            </a:r>
            <a:endParaRPr sz="10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98444" y="1930336"/>
            <a:ext cx="63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Lucida Sans Unicode"/>
                <a:cs typeface="Lucida Sans Unicode"/>
              </a:rPr>
              <a:t>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61939" y="2130221"/>
            <a:ext cx="100330" cy="18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2545" algn="ctr">
              <a:lnSpc>
                <a:spcPts val="615"/>
              </a:lnSpc>
              <a:spcBef>
                <a:spcPts val="95"/>
              </a:spcBef>
            </a:pPr>
            <a:r>
              <a:rPr sz="1000" spc="60" dirty="0">
                <a:latin typeface="Lucida Sans Unicode"/>
                <a:cs typeface="Lucida Sans Unicode"/>
              </a:rPr>
              <a:t>)</a:t>
            </a:r>
            <a:endParaRPr sz="1000">
              <a:latin typeface="Lucida Sans Unicode"/>
              <a:cs typeface="Lucida Sans Unicode"/>
            </a:endParaRPr>
          </a:p>
          <a:p>
            <a:pPr algn="ctr">
              <a:lnSpc>
                <a:spcPts val="615"/>
              </a:lnSpc>
            </a:pPr>
            <a:r>
              <a:rPr sz="1000" spc="-1005" dirty="0">
                <a:latin typeface="Lucida Sans Unicode"/>
                <a:cs typeface="Lucida Sans Unicode"/>
              </a:rPr>
              <a:t>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98444" y="2163267"/>
            <a:ext cx="76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5" dirty="0">
                <a:latin typeface="Lucida Sans Unicode"/>
                <a:cs typeface="Lucida Sans Unicode"/>
              </a:rPr>
              <a:t>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744" y="2270528"/>
            <a:ext cx="2540635" cy="3803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440"/>
              </a:spcBef>
            </a:pPr>
            <a:r>
              <a:rPr sz="700" i="1" spc="15" dirty="0">
                <a:latin typeface="Cambria"/>
                <a:cs typeface="Cambria"/>
              </a:rPr>
              <a:t>i</a:t>
            </a:r>
            <a:endParaRPr sz="70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900" spc="-15" dirty="0">
                <a:latin typeface="Trebuchet MS"/>
                <a:cs typeface="Trebuchet MS"/>
              </a:rPr>
              <a:t>where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1000" i="1" spc="60" dirty="0">
                <a:latin typeface="Cambria"/>
                <a:cs typeface="Cambria"/>
              </a:rPr>
              <a:t>Z</a:t>
            </a:r>
            <a:r>
              <a:rPr sz="1050" i="1" spc="89" baseline="-11904" dirty="0">
                <a:latin typeface="Franklin Gothic Medium"/>
                <a:cs typeface="Franklin Gothic Medium"/>
              </a:rPr>
              <a:t>λ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60" dirty="0">
                <a:latin typeface="Cambria"/>
                <a:cs typeface="Cambria"/>
              </a:rPr>
              <a:t>x</a:t>
            </a:r>
            <a:r>
              <a:rPr sz="1000" spc="60" dirty="0">
                <a:latin typeface="Lucida Sans Unicode"/>
                <a:cs typeface="Lucida Sans Unicode"/>
              </a:rPr>
              <a:t>)</a:t>
            </a:r>
            <a:r>
              <a:rPr sz="1000" spc="-75" dirty="0"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normalizing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constant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given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06181" y="2902966"/>
            <a:ext cx="7556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00" dirty="0">
                <a:latin typeface="Franklin Gothic Medium"/>
                <a:cs typeface="Franklin Gothic Medium"/>
              </a:rPr>
              <a:t>λ</a:t>
            </a:r>
            <a:endParaRPr sz="700">
              <a:latin typeface="Franklin Gothic Medium"/>
              <a:cs typeface="Franklin Gothic Medi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35836" y="2851086"/>
            <a:ext cx="815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9920" algn="l"/>
              </a:tabLst>
            </a:pPr>
            <a:r>
              <a:rPr sz="1000" i="1" spc="40" dirty="0">
                <a:latin typeface="Cambria"/>
                <a:cs typeface="Cambria"/>
              </a:rPr>
              <a:t>Z  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-10" dirty="0">
                <a:latin typeface="Cambria"/>
                <a:cs typeface="Cambria"/>
              </a:rPr>
              <a:t>x</a:t>
            </a:r>
            <a:r>
              <a:rPr sz="1000" spc="60" dirty="0">
                <a:latin typeface="Lucida Sans Unicode"/>
                <a:cs typeface="Lucida Sans Unicode"/>
              </a:rPr>
              <a:t>)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dirty="0">
                <a:latin typeface="Lucida Sans Unicode"/>
                <a:cs typeface="Lucida Sans Unicode"/>
              </a:rPr>
              <a:t>	</a:t>
            </a:r>
            <a:r>
              <a:rPr sz="1000" i="1" spc="-35" dirty="0">
                <a:latin typeface="Cambria"/>
                <a:cs typeface="Cambria"/>
              </a:rPr>
              <a:t>e</a:t>
            </a:r>
            <a:r>
              <a:rPr sz="1000" i="1" spc="-20" dirty="0">
                <a:latin typeface="Cambria"/>
                <a:cs typeface="Cambria"/>
              </a:rPr>
              <a:t>xp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40330" y="2651213"/>
            <a:ext cx="63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Lucida Sans Unicode"/>
                <a:cs typeface="Lucida Sans Unicode"/>
              </a:rPr>
              <a:t>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40330" y="2826194"/>
            <a:ext cx="63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Lucida Sans Unicode"/>
                <a:cs typeface="Lucida Sans Unicode"/>
              </a:rPr>
              <a:t>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40330" y="2884144"/>
            <a:ext cx="63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Lucida Sans Unicode"/>
                <a:cs typeface="Lucida Sans Unicode"/>
              </a:rPr>
              <a:t>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71738" y="2721622"/>
            <a:ext cx="612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800" algn="l"/>
              </a:tabLst>
            </a:pPr>
            <a:r>
              <a:rPr sz="1000" spc="690" dirty="0">
                <a:latin typeface="Lucida Sans Unicode"/>
                <a:cs typeface="Lucida Sans Unicode"/>
              </a:rPr>
              <a:t>X	X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34641" y="3029851"/>
            <a:ext cx="47879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9420" algn="l"/>
              </a:tabLst>
            </a:pPr>
            <a:r>
              <a:rPr sz="1050" i="1" spc="7" baseline="3968" dirty="0">
                <a:latin typeface="Cambria"/>
                <a:cs typeface="Cambria"/>
              </a:rPr>
              <a:t>y	</a:t>
            </a:r>
            <a:r>
              <a:rPr sz="700" i="1" spc="15" dirty="0"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39453" y="2902966"/>
            <a:ext cx="11938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15" dirty="0">
                <a:latin typeface="Cambria"/>
                <a:cs typeface="Cambria"/>
              </a:rPr>
              <a:t>i</a:t>
            </a:r>
            <a:r>
              <a:rPr sz="700" i="1" spc="90" dirty="0">
                <a:latin typeface="Cambria"/>
                <a:cs typeface="Cambria"/>
              </a:rPr>
              <a:t> </a:t>
            </a:r>
            <a:r>
              <a:rPr sz="700" i="1" spc="15" dirty="0">
                <a:latin typeface="Cambria"/>
                <a:cs typeface="Cambria"/>
              </a:rPr>
              <a:t>i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96158" y="2651213"/>
            <a:ext cx="63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Lucida Sans Unicode"/>
                <a:cs typeface="Lucida Sans Unicode"/>
              </a:rPr>
              <a:t>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40330" y="2851086"/>
            <a:ext cx="719455" cy="18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475">
              <a:lnSpc>
                <a:spcPts val="615"/>
              </a:lnSpc>
              <a:spcBef>
                <a:spcPts val="95"/>
              </a:spcBef>
            </a:pPr>
            <a:r>
              <a:rPr sz="1000" i="1" spc="114" dirty="0">
                <a:latin typeface="Franklin Gothic Medium"/>
                <a:cs typeface="Franklin Gothic Medium"/>
              </a:rPr>
              <a:t>λ </a:t>
            </a:r>
            <a:r>
              <a:rPr sz="1000" i="1" spc="-20" dirty="0">
                <a:latin typeface="Cambria"/>
                <a:cs typeface="Cambria"/>
              </a:rPr>
              <a:t>f</a:t>
            </a:r>
            <a:r>
              <a:rPr sz="1000" i="1" spc="30" dirty="0">
                <a:latin typeface="Cambria"/>
                <a:cs typeface="Cambria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(</a:t>
            </a:r>
            <a:r>
              <a:rPr sz="1000" i="1" spc="-10" dirty="0">
                <a:latin typeface="Cambria"/>
                <a:cs typeface="Cambria"/>
              </a:rPr>
              <a:t>x</a:t>
            </a:r>
            <a:r>
              <a:rPr sz="1000" i="1" spc="5" dirty="0">
                <a:latin typeface="Franklin Gothic Medium"/>
                <a:cs typeface="Franklin Gothic Medium"/>
              </a:rPr>
              <a:t>,</a:t>
            </a:r>
            <a:r>
              <a:rPr sz="1000" i="1" spc="-140" dirty="0">
                <a:latin typeface="Franklin Gothic Medium"/>
                <a:cs typeface="Franklin Gothic Medium"/>
              </a:rPr>
              <a:t> </a:t>
            </a:r>
            <a:r>
              <a:rPr sz="1000" i="1" spc="-20" dirty="0">
                <a:latin typeface="Cambria"/>
                <a:cs typeface="Cambria"/>
              </a:rPr>
              <a:t>y</a:t>
            </a:r>
            <a:r>
              <a:rPr sz="1000" spc="60" dirty="0">
                <a:latin typeface="Lucida Sans Unicode"/>
                <a:cs typeface="Lucida Sans Unicode"/>
              </a:rPr>
              <a:t>)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ts val="615"/>
              </a:lnSpc>
              <a:tabLst>
                <a:tab pos="668020" algn="l"/>
              </a:tabLst>
            </a:pPr>
            <a:r>
              <a:rPr sz="1000" spc="-605" dirty="0">
                <a:latin typeface="Lucida Sans Unicode"/>
                <a:cs typeface="Lucida Sans Unicode"/>
              </a:rPr>
              <a:t>	</a:t>
            </a:r>
            <a:r>
              <a:rPr sz="1000" spc="-1005" dirty="0">
                <a:latin typeface="Lucida Sans Unicode"/>
                <a:cs typeface="Lucida Sans Unicode"/>
                <a:hlinkClick r:id="" action="ppaction://noaction"/>
              </a:rPr>
              <a:t>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96158" y="2884144"/>
            <a:ext cx="76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5" dirty="0">
                <a:latin typeface="Lucida Sans Unicode"/>
                <a:cs typeface="Lucida Sans Unicode"/>
                <a:hlinkClick r:id="" action="ppaction://noaction"/>
              </a:rPr>
              <a:t>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5" name="object 4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0826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17426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23847" y="942136"/>
            <a:ext cx="1960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Entropy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4,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39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Walking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states: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609" y="843686"/>
            <a:ext cx="4068849" cy="225374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3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43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Practice</a:t>
            </a:r>
            <a:r>
              <a:rPr spc="10" dirty="0"/>
              <a:t> </a:t>
            </a:r>
            <a:r>
              <a:rPr spc="5" dirty="0"/>
              <a:t>Question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27201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52931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178661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04404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430134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55864"/>
            <a:ext cx="64757" cy="6475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5844" y="378973"/>
            <a:ext cx="4340860" cy="1277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115"/>
              </a:spcBef>
            </a:pPr>
            <a:r>
              <a:rPr sz="700" spc="20" dirty="0">
                <a:latin typeface="Trebuchet MS"/>
                <a:cs typeface="Trebuchet MS"/>
              </a:rPr>
              <a:t>Consider </a:t>
            </a:r>
            <a:r>
              <a:rPr sz="700" spc="-15" dirty="0">
                <a:latin typeface="Trebuchet MS"/>
                <a:cs typeface="Trebuchet MS"/>
              </a:rPr>
              <a:t>the </a:t>
            </a:r>
            <a:r>
              <a:rPr sz="700" spc="5" dirty="0">
                <a:latin typeface="Trebuchet MS"/>
                <a:cs typeface="Trebuchet MS"/>
              </a:rPr>
              <a:t>maximum </a:t>
            </a:r>
            <a:r>
              <a:rPr sz="700" spc="-10" dirty="0">
                <a:latin typeface="Trebuchet MS"/>
                <a:cs typeface="Trebuchet MS"/>
              </a:rPr>
              <a:t>entropy </a:t>
            </a:r>
            <a:r>
              <a:rPr sz="700" dirty="0">
                <a:latin typeface="Trebuchet MS"/>
                <a:cs typeface="Trebuchet MS"/>
              </a:rPr>
              <a:t>model </a:t>
            </a:r>
            <a:r>
              <a:rPr sz="700" spc="-35" dirty="0">
                <a:latin typeface="Trebuchet MS"/>
                <a:cs typeface="Trebuchet MS"/>
              </a:rPr>
              <a:t>for </a:t>
            </a:r>
            <a:r>
              <a:rPr sz="700" spc="105" dirty="0">
                <a:latin typeface="Trebuchet MS"/>
                <a:cs typeface="Trebuchet MS"/>
              </a:rPr>
              <a:t>POS </a:t>
            </a:r>
            <a:r>
              <a:rPr sz="700" dirty="0">
                <a:latin typeface="Trebuchet MS"/>
                <a:cs typeface="Trebuchet MS"/>
              </a:rPr>
              <a:t>tagging, where </a:t>
            </a:r>
            <a:r>
              <a:rPr sz="700" spc="10" dirty="0">
                <a:latin typeface="Trebuchet MS"/>
                <a:cs typeface="Trebuchet MS"/>
              </a:rPr>
              <a:t>you </a:t>
            </a:r>
            <a:r>
              <a:rPr sz="700" spc="-15" dirty="0">
                <a:latin typeface="Trebuchet MS"/>
                <a:cs typeface="Trebuchet MS"/>
              </a:rPr>
              <a:t>want </a:t>
            </a:r>
            <a:r>
              <a:rPr sz="700" spc="-30" dirty="0">
                <a:latin typeface="Trebuchet MS"/>
                <a:cs typeface="Trebuchet MS"/>
              </a:rPr>
              <a:t>to </a:t>
            </a:r>
            <a:r>
              <a:rPr sz="700" spc="-5" dirty="0">
                <a:latin typeface="Trebuchet MS"/>
                <a:cs typeface="Trebuchet MS"/>
              </a:rPr>
              <a:t>estimate </a:t>
            </a:r>
            <a:r>
              <a:rPr sz="800" i="1" spc="-30" dirty="0">
                <a:latin typeface="Cambria"/>
                <a:cs typeface="Cambria"/>
              </a:rPr>
              <a:t>P</a:t>
            </a:r>
            <a:r>
              <a:rPr sz="800" spc="-30" dirty="0">
                <a:latin typeface="Tahoma"/>
                <a:cs typeface="Tahoma"/>
              </a:rPr>
              <a:t>(</a:t>
            </a:r>
            <a:r>
              <a:rPr sz="800" i="1" spc="-30" dirty="0">
                <a:latin typeface="Cambria"/>
                <a:cs typeface="Cambria"/>
              </a:rPr>
              <a:t>tag</a:t>
            </a:r>
            <a:r>
              <a:rPr sz="800" spc="-30" dirty="0">
                <a:latin typeface="Lucida Sans Unicode"/>
                <a:cs typeface="Lucida Sans Unicode"/>
              </a:rPr>
              <a:t>|</a:t>
            </a:r>
            <a:r>
              <a:rPr sz="800" i="1" spc="-30" dirty="0">
                <a:latin typeface="Cambria"/>
                <a:cs typeface="Cambria"/>
              </a:rPr>
              <a:t>word</a:t>
            </a:r>
            <a:r>
              <a:rPr sz="800" spc="-30" dirty="0">
                <a:latin typeface="Tahoma"/>
                <a:cs typeface="Tahoma"/>
              </a:rPr>
              <a:t>)</a:t>
            </a:r>
            <a:r>
              <a:rPr sz="700" spc="-30" dirty="0">
                <a:latin typeface="Trebuchet MS"/>
                <a:cs typeface="Trebuchet MS"/>
              </a:rPr>
              <a:t>. </a:t>
            </a:r>
            <a:r>
              <a:rPr sz="700" spc="10" dirty="0">
                <a:latin typeface="Trebuchet MS"/>
                <a:cs typeface="Trebuchet MS"/>
              </a:rPr>
              <a:t>In </a:t>
            </a:r>
            <a:r>
              <a:rPr sz="700" spc="30" dirty="0">
                <a:latin typeface="Trebuchet MS"/>
                <a:cs typeface="Trebuchet MS"/>
              </a:rPr>
              <a:t>a 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hypothetical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setting,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35" dirty="0">
                <a:latin typeface="Trebuchet MS"/>
                <a:cs typeface="Trebuchet MS"/>
              </a:rPr>
              <a:t>assume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that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i="1" spc="-10" dirty="0">
                <a:latin typeface="Trebuchet MS"/>
                <a:cs typeface="Trebuchet MS"/>
              </a:rPr>
              <a:t>tag </a:t>
            </a:r>
            <a:r>
              <a:rPr sz="700" spc="15" dirty="0">
                <a:latin typeface="Trebuchet MS"/>
                <a:cs typeface="Trebuchet MS"/>
              </a:rPr>
              <a:t>can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0" dirty="0">
                <a:latin typeface="Trebuchet MS"/>
                <a:cs typeface="Trebuchet MS"/>
              </a:rPr>
              <a:t>take </a:t>
            </a:r>
            <a:r>
              <a:rPr sz="700" spc="-15" dirty="0">
                <a:latin typeface="Trebuchet MS"/>
                <a:cs typeface="Trebuchet MS"/>
              </a:rPr>
              <a:t>the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values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i="1" spc="15" dirty="0">
                <a:latin typeface="Trebuchet MS"/>
                <a:cs typeface="Trebuchet MS"/>
              </a:rPr>
              <a:t>D</a:t>
            </a:r>
            <a:r>
              <a:rPr sz="700" spc="15" dirty="0">
                <a:latin typeface="Trebuchet MS"/>
                <a:cs typeface="Trebuchet MS"/>
              </a:rPr>
              <a:t>,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i="1" spc="70" dirty="0">
                <a:latin typeface="Trebuchet MS"/>
                <a:cs typeface="Trebuchet MS"/>
              </a:rPr>
              <a:t>N</a:t>
            </a:r>
            <a:r>
              <a:rPr sz="700" i="1" spc="-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i="1" spc="65" dirty="0">
                <a:latin typeface="Trebuchet MS"/>
                <a:cs typeface="Trebuchet MS"/>
              </a:rPr>
              <a:t>V</a:t>
            </a:r>
            <a:r>
              <a:rPr sz="700" i="1" spc="-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(short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forms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for</a:t>
            </a:r>
            <a:r>
              <a:rPr sz="700" spc="-10" dirty="0">
                <a:latin typeface="Trebuchet MS"/>
                <a:cs typeface="Trebuchet MS"/>
              </a:rPr>
              <a:t> Determiner,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Noun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 </a:t>
            </a:r>
            <a:r>
              <a:rPr sz="700" spc="-195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Verb). </a:t>
            </a:r>
            <a:r>
              <a:rPr sz="700" spc="20" dirty="0">
                <a:latin typeface="Trebuchet MS"/>
                <a:cs typeface="Trebuchet MS"/>
              </a:rPr>
              <a:t>The </a:t>
            </a:r>
            <a:r>
              <a:rPr sz="700" spc="-10" dirty="0">
                <a:latin typeface="Trebuchet MS"/>
                <a:cs typeface="Trebuchet MS"/>
              </a:rPr>
              <a:t>variable </a:t>
            </a:r>
            <a:r>
              <a:rPr sz="700" i="1" spc="-10" dirty="0">
                <a:latin typeface="Trebuchet MS"/>
                <a:cs typeface="Trebuchet MS"/>
              </a:rPr>
              <a:t>word </a:t>
            </a:r>
            <a:r>
              <a:rPr sz="700" dirty="0">
                <a:latin typeface="Trebuchet MS"/>
                <a:cs typeface="Trebuchet MS"/>
              </a:rPr>
              <a:t>could </a:t>
            </a:r>
            <a:r>
              <a:rPr sz="700" spc="10" dirty="0">
                <a:latin typeface="Trebuchet MS"/>
                <a:cs typeface="Trebuchet MS"/>
              </a:rPr>
              <a:t>be </a:t>
            </a:r>
            <a:r>
              <a:rPr sz="700" spc="15" dirty="0">
                <a:latin typeface="Trebuchet MS"/>
                <a:cs typeface="Trebuchet MS"/>
              </a:rPr>
              <a:t>any </a:t>
            </a:r>
            <a:r>
              <a:rPr sz="700" spc="5" dirty="0">
                <a:latin typeface="Trebuchet MS"/>
                <a:cs typeface="Trebuchet MS"/>
              </a:rPr>
              <a:t>member </a:t>
            </a:r>
            <a:r>
              <a:rPr sz="700" spc="-20" dirty="0">
                <a:latin typeface="Trebuchet MS"/>
                <a:cs typeface="Trebuchet MS"/>
              </a:rPr>
              <a:t>of </a:t>
            </a:r>
            <a:r>
              <a:rPr sz="700" spc="30" dirty="0">
                <a:latin typeface="Trebuchet MS"/>
                <a:cs typeface="Trebuchet MS"/>
              </a:rPr>
              <a:t>a </a:t>
            </a:r>
            <a:r>
              <a:rPr sz="700" dirty="0">
                <a:latin typeface="Trebuchet MS"/>
                <a:cs typeface="Trebuchet MS"/>
              </a:rPr>
              <a:t>set </a:t>
            </a:r>
            <a:r>
              <a:rPr sz="800" i="1" spc="25" dirty="0">
                <a:latin typeface="Cambria"/>
                <a:cs typeface="Cambria"/>
              </a:rPr>
              <a:t>V </a:t>
            </a:r>
            <a:r>
              <a:rPr sz="700" spc="-20" dirty="0">
                <a:latin typeface="Trebuchet MS"/>
                <a:cs typeface="Trebuchet MS"/>
              </a:rPr>
              <a:t>of </a:t>
            </a:r>
            <a:r>
              <a:rPr sz="700" spc="10" dirty="0">
                <a:latin typeface="Trebuchet MS"/>
                <a:cs typeface="Trebuchet MS"/>
              </a:rPr>
              <a:t>possible </a:t>
            </a:r>
            <a:r>
              <a:rPr sz="700" spc="-5" dirty="0">
                <a:latin typeface="Trebuchet MS"/>
                <a:cs typeface="Trebuchet MS"/>
              </a:rPr>
              <a:t>words, </a:t>
            </a:r>
            <a:r>
              <a:rPr sz="700" dirty="0">
                <a:latin typeface="Trebuchet MS"/>
                <a:cs typeface="Trebuchet MS"/>
              </a:rPr>
              <a:t>where </a:t>
            </a:r>
            <a:r>
              <a:rPr sz="800" i="1" spc="25" dirty="0">
                <a:latin typeface="Cambria"/>
                <a:cs typeface="Cambria"/>
              </a:rPr>
              <a:t>V </a:t>
            </a:r>
            <a:r>
              <a:rPr sz="700" spc="5" dirty="0">
                <a:latin typeface="Trebuchet MS"/>
                <a:cs typeface="Trebuchet MS"/>
              </a:rPr>
              <a:t>contains </a:t>
            </a:r>
            <a:r>
              <a:rPr sz="700" spc="-15" dirty="0">
                <a:latin typeface="Trebuchet MS"/>
                <a:cs typeface="Trebuchet MS"/>
              </a:rPr>
              <a:t>the </a:t>
            </a:r>
            <a:r>
              <a:rPr sz="700" spc="10" dirty="0">
                <a:latin typeface="Trebuchet MS"/>
                <a:cs typeface="Trebuchet MS"/>
              </a:rPr>
              <a:t>words </a:t>
            </a:r>
            <a:r>
              <a:rPr sz="700" i="1" spc="-15" dirty="0">
                <a:latin typeface="Trebuchet MS"/>
                <a:cs typeface="Trebuchet MS"/>
              </a:rPr>
              <a:t>a</a:t>
            </a:r>
            <a:r>
              <a:rPr sz="700" spc="-15" dirty="0">
                <a:latin typeface="Trebuchet MS"/>
                <a:cs typeface="Trebuchet MS"/>
              </a:rPr>
              <a:t>, </a:t>
            </a:r>
            <a:r>
              <a:rPr sz="700" spc="-200" dirty="0">
                <a:latin typeface="Trebuchet MS"/>
                <a:cs typeface="Trebuchet MS"/>
              </a:rPr>
              <a:t> </a:t>
            </a:r>
            <a:r>
              <a:rPr sz="700" i="1" dirty="0">
                <a:latin typeface="Trebuchet MS"/>
                <a:cs typeface="Trebuchet MS"/>
              </a:rPr>
              <a:t>man</a:t>
            </a:r>
            <a:r>
              <a:rPr sz="700" dirty="0">
                <a:latin typeface="Trebuchet MS"/>
                <a:cs typeface="Trebuchet MS"/>
              </a:rPr>
              <a:t>,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i="1" spc="10" dirty="0">
                <a:latin typeface="Trebuchet MS"/>
                <a:cs typeface="Trebuchet MS"/>
              </a:rPr>
              <a:t>sleeps</a:t>
            </a:r>
            <a:r>
              <a:rPr sz="700" spc="10" dirty="0">
                <a:latin typeface="Trebuchet MS"/>
                <a:cs typeface="Trebuchet MS"/>
              </a:rPr>
              <a:t>,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0" dirty="0">
                <a:latin typeface="Trebuchet MS"/>
                <a:cs typeface="Trebuchet MS"/>
              </a:rPr>
              <a:t>as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25" dirty="0">
                <a:latin typeface="Trebuchet MS"/>
                <a:cs typeface="Trebuchet MS"/>
              </a:rPr>
              <a:t>well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0" dirty="0">
                <a:latin typeface="Trebuchet MS"/>
                <a:cs typeface="Trebuchet MS"/>
              </a:rPr>
              <a:t>as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10" dirty="0">
                <a:latin typeface="Trebuchet MS"/>
                <a:cs typeface="Trebuchet MS"/>
              </a:rPr>
              <a:t>additional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words.</a:t>
            </a:r>
            <a:r>
              <a:rPr sz="700" spc="40" dirty="0">
                <a:latin typeface="Trebuchet MS"/>
                <a:cs typeface="Trebuchet MS"/>
              </a:rPr>
              <a:t> </a:t>
            </a:r>
            <a:r>
              <a:rPr sz="700" spc="20" dirty="0">
                <a:latin typeface="Trebuchet MS"/>
                <a:cs typeface="Trebuchet MS"/>
              </a:rPr>
              <a:t>The</a:t>
            </a:r>
            <a:r>
              <a:rPr sz="700" spc="-15" dirty="0">
                <a:latin typeface="Trebuchet MS"/>
                <a:cs typeface="Trebuchet MS"/>
              </a:rPr>
              <a:t> distribution </a:t>
            </a:r>
            <a:r>
              <a:rPr sz="700" spc="15" dirty="0">
                <a:latin typeface="Trebuchet MS"/>
                <a:cs typeface="Trebuchet MS"/>
              </a:rPr>
              <a:t>should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give</a:t>
            </a:r>
            <a:r>
              <a:rPr sz="700" spc="-15" dirty="0">
                <a:latin typeface="Trebuchet MS"/>
                <a:cs typeface="Trebuchet MS"/>
              </a:rPr>
              <a:t> the following</a:t>
            </a:r>
            <a:r>
              <a:rPr sz="700" spc="-10" dirty="0">
                <a:latin typeface="Trebuchet MS"/>
                <a:cs typeface="Trebuchet MS"/>
              </a:rPr>
              <a:t> probabilities</a:t>
            </a:r>
            <a:endParaRPr sz="7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sz="800" i="1" spc="40" dirty="0">
                <a:latin typeface="Cambria"/>
                <a:cs typeface="Cambria"/>
              </a:rPr>
              <a:t>P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55" dirty="0">
                <a:latin typeface="Cambria"/>
                <a:cs typeface="Cambria"/>
              </a:rPr>
              <a:t>D</a:t>
            </a:r>
            <a:r>
              <a:rPr sz="800" spc="-140" dirty="0">
                <a:latin typeface="Lucida Sans Unicode"/>
                <a:cs typeface="Lucida Sans Unicode"/>
              </a:rPr>
              <a:t>|</a:t>
            </a:r>
            <a:r>
              <a:rPr sz="800" i="1" spc="-25" dirty="0">
                <a:latin typeface="Cambria"/>
                <a:cs typeface="Cambria"/>
              </a:rPr>
              <a:t>a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45" dirty="0">
                <a:latin typeface="Cambria"/>
                <a:cs typeface="Cambria"/>
              </a:rPr>
              <a:t>0</a:t>
            </a:r>
            <a:r>
              <a:rPr sz="800" spc="-55" dirty="0">
                <a:latin typeface="Lucida Sans Unicode"/>
                <a:cs typeface="Lucida Sans Unicode"/>
              </a:rPr>
              <a:t>.</a:t>
            </a:r>
            <a:r>
              <a:rPr sz="800" spc="-45" dirty="0">
                <a:latin typeface="Cambria"/>
                <a:cs typeface="Cambria"/>
              </a:rPr>
              <a:t>9</a:t>
            </a:r>
            <a:endParaRPr sz="800">
              <a:latin typeface="Cambria"/>
              <a:cs typeface="Cambria"/>
            </a:endParaRPr>
          </a:p>
          <a:p>
            <a:pPr marL="289560" marR="3305175">
              <a:lnSpc>
                <a:spcPct val="103099"/>
              </a:lnSpc>
            </a:pPr>
            <a:r>
              <a:rPr sz="800" i="1" spc="40" dirty="0">
                <a:latin typeface="Cambria"/>
                <a:cs typeface="Cambria"/>
              </a:rPr>
              <a:t>P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35" dirty="0">
                <a:latin typeface="Cambria"/>
                <a:cs typeface="Cambria"/>
              </a:rPr>
              <a:t>N</a:t>
            </a:r>
            <a:r>
              <a:rPr sz="800" spc="-140" dirty="0">
                <a:latin typeface="Lucida Sans Unicode"/>
                <a:cs typeface="Lucida Sans Unicode"/>
              </a:rPr>
              <a:t>|</a:t>
            </a:r>
            <a:r>
              <a:rPr sz="800" i="1" spc="-40" dirty="0">
                <a:latin typeface="Cambria"/>
                <a:cs typeface="Cambria"/>
              </a:rPr>
              <a:t>man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45" dirty="0">
                <a:latin typeface="Cambria"/>
                <a:cs typeface="Cambria"/>
              </a:rPr>
              <a:t>0</a:t>
            </a:r>
            <a:r>
              <a:rPr sz="800" spc="-55" dirty="0">
                <a:latin typeface="Lucida Sans Unicode"/>
                <a:cs typeface="Lucida Sans Unicode"/>
              </a:rPr>
              <a:t>.</a:t>
            </a:r>
            <a:r>
              <a:rPr sz="800" spc="-30" dirty="0">
                <a:latin typeface="Cambria"/>
                <a:cs typeface="Cambria"/>
              </a:rPr>
              <a:t>9  </a:t>
            </a:r>
            <a:r>
              <a:rPr sz="800" i="1" spc="40" dirty="0">
                <a:latin typeface="Cambria"/>
                <a:cs typeface="Cambria"/>
              </a:rPr>
              <a:t>P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85" dirty="0">
                <a:latin typeface="Cambria"/>
                <a:cs typeface="Cambria"/>
              </a:rPr>
              <a:t>V</a:t>
            </a:r>
            <a:r>
              <a:rPr sz="800" spc="-140" dirty="0">
                <a:latin typeface="Lucida Sans Unicode"/>
                <a:cs typeface="Lucida Sans Unicode"/>
              </a:rPr>
              <a:t>|</a:t>
            </a:r>
            <a:r>
              <a:rPr sz="800" i="1" spc="-5" dirty="0">
                <a:latin typeface="Cambria"/>
                <a:cs typeface="Cambria"/>
              </a:rPr>
              <a:t>sleeps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45" dirty="0">
                <a:latin typeface="Cambria"/>
                <a:cs typeface="Cambria"/>
              </a:rPr>
              <a:t>0</a:t>
            </a:r>
            <a:r>
              <a:rPr sz="800" spc="-55" dirty="0">
                <a:latin typeface="Lucida Sans Unicode"/>
                <a:cs typeface="Lucida Sans Unicode"/>
              </a:rPr>
              <a:t>.</a:t>
            </a:r>
            <a:r>
              <a:rPr sz="800" spc="-45" dirty="0">
                <a:latin typeface="Cambria"/>
                <a:cs typeface="Cambria"/>
              </a:rPr>
              <a:t>9</a:t>
            </a:r>
            <a:endParaRPr sz="800">
              <a:latin typeface="Cambria"/>
              <a:cs typeface="Cambria"/>
            </a:endParaRPr>
          </a:p>
          <a:p>
            <a:pPr marL="289560" marR="1685925" algn="just">
              <a:lnSpc>
                <a:spcPct val="103099"/>
              </a:lnSpc>
            </a:pPr>
            <a:r>
              <a:rPr sz="800" i="1" spc="-15" dirty="0">
                <a:latin typeface="Cambria"/>
                <a:cs typeface="Cambria"/>
              </a:rPr>
              <a:t>P</a:t>
            </a:r>
            <a:r>
              <a:rPr sz="800" spc="-15" dirty="0">
                <a:latin typeface="Tahoma"/>
                <a:cs typeface="Tahoma"/>
              </a:rPr>
              <a:t>(</a:t>
            </a:r>
            <a:r>
              <a:rPr sz="800" i="1" spc="-15" dirty="0">
                <a:latin typeface="Cambria"/>
                <a:cs typeface="Cambria"/>
              </a:rPr>
              <a:t>D</a:t>
            </a:r>
            <a:r>
              <a:rPr sz="800" spc="-15" dirty="0">
                <a:latin typeface="Lucida Sans Unicode"/>
                <a:cs typeface="Lucida Sans Unicode"/>
              </a:rPr>
              <a:t>|</a:t>
            </a:r>
            <a:r>
              <a:rPr sz="800" i="1" spc="-15" dirty="0">
                <a:latin typeface="Cambria"/>
                <a:cs typeface="Cambria"/>
              </a:rPr>
              <a:t>word</a:t>
            </a:r>
            <a:r>
              <a:rPr sz="800" spc="-15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50" dirty="0">
                <a:latin typeface="Cambria"/>
                <a:cs typeface="Cambria"/>
              </a:rPr>
              <a:t>0</a:t>
            </a:r>
            <a:r>
              <a:rPr sz="800" spc="-50" dirty="0">
                <a:latin typeface="Lucida Sans Unicode"/>
                <a:cs typeface="Lucida Sans Unicode"/>
              </a:rPr>
              <a:t>.</a:t>
            </a:r>
            <a:r>
              <a:rPr sz="800" spc="-50" dirty="0">
                <a:latin typeface="Cambria"/>
                <a:cs typeface="Cambria"/>
              </a:rPr>
              <a:t>6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for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any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word</a:t>
            </a:r>
            <a:r>
              <a:rPr sz="700" spc="-15" dirty="0">
                <a:latin typeface="Trebuchet MS"/>
                <a:cs typeface="Trebuchet MS"/>
              </a:rPr>
              <a:t> other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than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i="1" spc="-15" dirty="0">
                <a:latin typeface="Trebuchet MS"/>
                <a:cs typeface="Trebuchet MS"/>
              </a:rPr>
              <a:t>a</a:t>
            </a:r>
            <a:r>
              <a:rPr sz="700" spc="-15" dirty="0">
                <a:latin typeface="Trebuchet MS"/>
                <a:cs typeface="Trebuchet MS"/>
              </a:rPr>
              <a:t>, </a:t>
            </a:r>
            <a:r>
              <a:rPr sz="700" i="1" spc="20" dirty="0">
                <a:latin typeface="Trebuchet MS"/>
                <a:cs typeface="Trebuchet MS"/>
              </a:rPr>
              <a:t>man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or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i="1" spc="20" dirty="0">
                <a:latin typeface="Trebuchet MS"/>
                <a:cs typeface="Trebuchet MS"/>
              </a:rPr>
              <a:t>sleeps </a:t>
            </a:r>
            <a:r>
              <a:rPr sz="700" i="1" spc="-200" dirty="0">
                <a:latin typeface="Trebuchet MS"/>
                <a:cs typeface="Trebuchet MS"/>
              </a:rPr>
              <a:t> </a:t>
            </a:r>
            <a:r>
              <a:rPr sz="800" i="1" spc="40" dirty="0">
                <a:latin typeface="Cambria"/>
                <a:cs typeface="Cambria"/>
              </a:rPr>
              <a:t>P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35" dirty="0">
                <a:latin typeface="Cambria"/>
                <a:cs typeface="Cambria"/>
              </a:rPr>
              <a:t>N</a:t>
            </a:r>
            <a:r>
              <a:rPr sz="800" spc="-140" dirty="0">
                <a:latin typeface="Lucida Sans Unicode"/>
                <a:cs typeface="Lucida Sans Unicode"/>
              </a:rPr>
              <a:t>|</a:t>
            </a:r>
            <a:r>
              <a:rPr sz="800" i="1" spc="-30" dirty="0">
                <a:latin typeface="Cambria"/>
                <a:cs typeface="Cambria"/>
              </a:rPr>
              <a:t>wo</a:t>
            </a:r>
            <a:r>
              <a:rPr sz="800" i="1" spc="-50" dirty="0">
                <a:latin typeface="Cambria"/>
                <a:cs typeface="Cambria"/>
              </a:rPr>
              <a:t>r</a:t>
            </a:r>
            <a:r>
              <a:rPr sz="800" i="1" spc="-5" dirty="0">
                <a:latin typeface="Cambria"/>
                <a:cs typeface="Cambria"/>
              </a:rPr>
              <a:t>d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45" dirty="0">
                <a:latin typeface="Cambria"/>
                <a:cs typeface="Cambria"/>
              </a:rPr>
              <a:t>0</a:t>
            </a:r>
            <a:r>
              <a:rPr sz="800" spc="-55" dirty="0">
                <a:latin typeface="Lucida Sans Unicode"/>
                <a:cs typeface="Lucida Sans Unicode"/>
              </a:rPr>
              <a:t>.</a:t>
            </a:r>
            <a:r>
              <a:rPr sz="800" spc="-45" dirty="0">
                <a:latin typeface="Cambria"/>
                <a:cs typeface="Cambria"/>
              </a:rPr>
              <a:t>3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700" spc="-85" dirty="0">
                <a:latin typeface="Trebuchet MS"/>
                <a:cs typeface="Trebuchet MS"/>
              </a:rPr>
              <a:t>f</a:t>
            </a:r>
            <a:r>
              <a:rPr sz="700" spc="-5" dirty="0">
                <a:latin typeface="Trebuchet MS"/>
                <a:cs typeface="Trebuchet MS"/>
              </a:rPr>
              <a:t>or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20" dirty="0">
                <a:latin typeface="Trebuchet MS"/>
                <a:cs typeface="Trebuchet MS"/>
              </a:rPr>
              <a:t>a</a:t>
            </a:r>
            <a:r>
              <a:rPr sz="700" spc="5" dirty="0">
                <a:latin typeface="Trebuchet MS"/>
                <a:cs typeface="Trebuchet MS"/>
              </a:rPr>
              <a:t>n</a:t>
            </a:r>
            <a:r>
              <a:rPr sz="700" spc="10" dirty="0">
                <a:latin typeface="Trebuchet MS"/>
                <a:cs typeface="Trebuchet MS"/>
              </a:rPr>
              <a:t>y</a:t>
            </a:r>
            <a:r>
              <a:rPr sz="700" spc="-15" dirty="0">
                <a:latin typeface="Trebuchet MS"/>
                <a:cs typeface="Trebuchet MS"/>
              </a:rPr>
              <a:t> w</a:t>
            </a:r>
            <a:r>
              <a:rPr sz="700" spc="-5" dirty="0">
                <a:latin typeface="Trebuchet MS"/>
                <a:cs typeface="Trebuchet MS"/>
              </a:rPr>
              <a:t>ord</a:t>
            </a:r>
            <a:r>
              <a:rPr sz="700" spc="-15" dirty="0">
                <a:latin typeface="Trebuchet MS"/>
                <a:cs typeface="Trebuchet MS"/>
              </a:rPr>
              <a:t> other </a:t>
            </a:r>
            <a:r>
              <a:rPr sz="700" spc="-5" dirty="0">
                <a:latin typeface="Trebuchet MS"/>
                <a:cs typeface="Trebuchet MS"/>
              </a:rPr>
              <a:t>than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i="1" spc="30" dirty="0">
                <a:latin typeface="Trebuchet MS"/>
                <a:cs typeface="Trebuchet MS"/>
              </a:rPr>
              <a:t>a</a:t>
            </a:r>
            <a:r>
              <a:rPr sz="700" spc="-60" dirty="0">
                <a:latin typeface="Trebuchet MS"/>
                <a:cs typeface="Trebuchet MS"/>
              </a:rPr>
              <a:t>,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i="1" spc="20" dirty="0">
                <a:latin typeface="Trebuchet MS"/>
                <a:cs typeface="Trebuchet MS"/>
              </a:rPr>
              <a:t>man</a:t>
            </a:r>
            <a:r>
              <a:rPr sz="700" i="1" spc="-1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or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i="1" spc="20" dirty="0">
                <a:latin typeface="Trebuchet MS"/>
                <a:cs typeface="Trebuchet MS"/>
              </a:rPr>
              <a:t>sleeps  </a:t>
            </a:r>
            <a:r>
              <a:rPr sz="800" i="1" spc="-10" dirty="0">
                <a:latin typeface="Cambria"/>
                <a:cs typeface="Cambria"/>
              </a:rPr>
              <a:t>P</a:t>
            </a:r>
            <a:r>
              <a:rPr sz="800" spc="-10" dirty="0">
                <a:latin typeface="Tahoma"/>
                <a:cs typeface="Tahoma"/>
              </a:rPr>
              <a:t>(</a:t>
            </a:r>
            <a:r>
              <a:rPr sz="800" i="1" spc="-10" dirty="0">
                <a:latin typeface="Cambria"/>
                <a:cs typeface="Cambria"/>
              </a:rPr>
              <a:t>V</a:t>
            </a:r>
            <a:r>
              <a:rPr sz="800" spc="-10" dirty="0">
                <a:latin typeface="Lucida Sans Unicode"/>
                <a:cs typeface="Lucida Sans Unicode"/>
              </a:rPr>
              <a:t>|</a:t>
            </a:r>
            <a:r>
              <a:rPr sz="800" i="1" spc="-10" dirty="0">
                <a:latin typeface="Cambria"/>
                <a:cs typeface="Cambria"/>
              </a:rPr>
              <a:t>word</a:t>
            </a:r>
            <a:r>
              <a:rPr sz="800" spc="-1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50" dirty="0">
                <a:latin typeface="Cambria"/>
                <a:cs typeface="Cambria"/>
              </a:rPr>
              <a:t>0</a:t>
            </a:r>
            <a:r>
              <a:rPr sz="800" spc="-50" dirty="0">
                <a:latin typeface="Lucida Sans Unicode"/>
                <a:cs typeface="Lucida Sans Unicode"/>
              </a:rPr>
              <a:t>.</a:t>
            </a:r>
            <a:r>
              <a:rPr sz="800" spc="-50" dirty="0">
                <a:latin typeface="Cambria"/>
                <a:cs typeface="Cambria"/>
              </a:rPr>
              <a:t>1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for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any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word</a:t>
            </a:r>
            <a:r>
              <a:rPr sz="700" spc="-15" dirty="0">
                <a:latin typeface="Trebuchet MS"/>
                <a:cs typeface="Trebuchet MS"/>
              </a:rPr>
              <a:t> other </a:t>
            </a:r>
            <a:r>
              <a:rPr sz="700" spc="-5" dirty="0">
                <a:latin typeface="Trebuchet MS"/>
                <a:cs typeface="Trebuchet MS"/>
              </a:rPr>
              <a:t>than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i="1" spc="-15" dirty="0">
                <a:latin typeface="Trebuchet MS"/>
                <a:cs typeface="Trebuchet MS"/>
              </a:rPr>
              <a:t>a</a:t>
            </a:r>
            <a:r>
              <a:rPr sz="700" spc="-15" dirty="0">
                <a:latin typeface="Trebuchet MS"/>
                <a:cs typeface="Trebuchet MS"/>
              </a:rPr>
              <a:t>, </a:t>
            </a:r>
            <a:r>
              <a:rPr sz="700" i="1" spc="20" dirty="0">
                <a:latin typeface="Trebuchet MS"/>
                <a:cs typeface="Trebuchet MS"/>
              </a:rPr>
              <a:t>man</a:t>
            </a:r>
            <a:r>
              <a:rPr sz="700" i="1" spc="-1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or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i="1" spc="20" dirty="0">
                <a:latin typeface="Trebuchet MS"/>
                <a:cs typeface="Trebuchet MS"/>
              </a:rPr>
              <a:t>sleeps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1650492"/>
            <a:ext cx="366077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40" dirty="0">
                <a:latin typeface="Trebuchet MS"/>
                <a:cs typeface="Trebuchet MS"/>
              </a:rPr>
              <a:t>It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is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assumed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that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25" dirty="0">
                <a:latin typeface="Trebuchet MS"/>
                <a:cs typeface="Trebuchet MS"/>
              </a:rPr>
              <a:t>all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other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probabilities,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not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defined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above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could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take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any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values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such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that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691017"/>
            <a:ext cx="1073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90" dirty="0">
                <a:latin typeface="Lucida Sans Unicode"/>
                <a:cs typeface="Lucida Sans Unicode"/>
              </a:rPr>
              <a:t>.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632" y="1807210"/>
            <a:ext cx="1219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5" dirty="0">
                <a:latin typeface="Cambria"/>
                <a:cs typeface="Cambria"/>
              </a:rPr>
              <a:t>t</a:t>
            </a:r>
            <a:r>
              <a:rPr sz="600" i="1" spc="-45" dirty="0">
                <a:latin typeface="Cambria"/>
                <a:cs typeface="Cambria"/>
              </a:rPr>
              <a:t>a</a:t>
            </a:r>
            <a:r>
              <a:rPr sz="600" i="1" spc="-15" dirty="0">
                <a:latin typeface="Cambria"/>
                <a:cs typeface="Cambria"/>
              </a:rPr>
              <a:t>g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938350"/>
            <a:ext cx="64757" cy="647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336114"/>
            <a:ext cx="64757" cy="647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6062" y="1738576"/>
            <a:ext cx="4212590" cy="8477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800" i="1" spc="40" dirty="0">
                <a:latin typeface="Cambria"/>
                <a:cs typeface="Cambria"/>
              </a:rPr>
              <a:t>P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-35" dirty="0">
                <a:latin typeface="Cambria"/>
                <a:cs typeface="Cambria"/>
              </a:rPr>
              <a:t>t</a:t>
            </a:r>
            <a:r>
              <a:rPr sz="800" i="1" spc="-60" dirty="0">
                <a:latin typeface="Cambria"/>
                <a:cs typeface="Cambria"/>
              </a:rPr>
              <a:t>a</a:t>
            </a:r>
            <a:r>
              <a:rPr sz="800" i="1" spc="-20" dirty="0">
                <a:latin typeface="Cambria"/>
                <a:cs typeface="Cambria"/>
              </a:rPr>
              <a:t>g</a:t>
            </a:r>
            <a:r>
              <a:rPr sz="800" spc="-140" dirty="0">
                <a:latin typeface="Lucida Sans Unicode"/>
                <a:cs typeface="Lucida Sans Unicode"/>
              </a:rPr>
              <a:t>|</a:t>
            </a:r>
            <a:r>
              <a:rPr sz="800" i="1" spc="-30" dirty="0">
                <a:latin typeface="Cambria"/>
                <a:cs typeface="Cambria"/>
              </a:rPr>
              <a:t>wo</a:t>
            </a:r>
            <a:r>
              <a:rPr sz="800" i="1" spc="-50" dirty="0">
                <a:latin typeface="Cambria"/>
                <a:cs typeface="Cambria"/>
              </a:rPr>
              <a:t>r</a:t>
            </a:r>
            <a:r>
              <a:rPr sz="800" i="1" spc="-5" dirty="0">
                <a:latin typeface="Cambria"/>
                <a:cs typeface="Cambria"/>
              </a:rPr>
              <a:t>d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-45" dirty="0">
                <a:latin typeface="Cambria"/>
                <a:cs typeface="Cambria"/>
              </a:rPr>
              <a:t>1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is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satisfied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85" dirty="0">
                <a:latin typeface="Trebuchet MS"/>
                <a:cs typeface="Trebuchet MS"/>
              </a:rPr>
              <a:t>f</a:t>
            </a:r>
            <a:r>
              <a:rPr sz="700" spc="-5" dirty="0">
                <a:latin typeface="Trebuchet MS"/>
                <a:cs typeface="Trebuchet MS"/>
              </a:rPr>
              <a:t>or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20" dirty="0">
                <a:latin typeface="Trebuchet MS"/>
                <a:cs typeface="Trebuchet MS"/>
              </a:rPr>
              <a:t>a</a:t>
            </a:r>
            <a:r>
              <a:rPr sz="700" spc="5" dirty="0">
                <a:latin typeface="Trebuchet MS"/>
                <a:cs typeface="Trebuchet MS"/>
              </a:rPr>
              <a:t>n</a:t>
            </a:r>
            <a:r>
              <a:rPr sz="700" spc="10" dirty="0">
                <a:latin typeface="Trebuchet MS"/>
                <a:cs typeface="Trebuchet MS"/>
              </a:rPr>
              <a:t>y</a:t>
            </a:r>
            <a:r>
              <a:rPr sz="700" spc="-15" dirty="0">
                <a:latin typeface="Trebuchet MS"/>
                <a:cs typeface="Trebuchet MS"/>
              </a:rPr>
              <a:t> w</a:t>
            </a:r>
            <a:r>
              <a:rPr sz="700" spc="-5" dirty="0">
                <a:latin typeface="Trebuchet MS"/>
                <a:cs typeface="Trebuchet MS"/>
              </a:rPr>
              <a:t>ord</a:t>
            </a:r>
            <a:r>
              <a:rPr sz="700" spc="-15" dirty="0">
                <a:latin typeface="Trebuchet MS"/>
                <a:cs typeface="Trebuchet MS"/>
              </a:rPr>
              <a:t> in </a:t>
            </a:r>
            <a:r>
              <a:rPr sz="800" i="1" spc="85" dirty="0">
                <a:latin typeface="Cambria"/>
                <a:cs typeface="Cambria"/>
              </a:rPr>
              <a:t>V</a:t>
            </a:r>
            <a:r>
              <a:rPr sz="700" spc="-60" dirty="0"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19380" marR="186055">
              <a:lnSpc>
                <a:spcPct val="104900"/>
              </a:lnSpc>
              <a:spcBef>
                <a:spcPts val="130"/>
              </a:spcBef>
            </a:pPr>
            <a:r>
              <a:rPr sz="700" spc="5" dirty="0">
                <a:latin typeface="Trebuchet MS"/>
                <a:cs typeface="Trebuchet MS"/>
              </a:rPr>
              <a:t>Define </a:t>
            </a:r>
            <a:r>
              <a:rPr sz="700" spc="-15" dirty="0">
                <a:latin typeface="Trebuchet MS"/>
                <a:cs typeface="Trebuchet MS"/>
              </a:rPr>
              <a:t>the </a:t>
            </a:r>
            <a:r>
              <a:rPr sz="700" spc="-5" dirty="0">
                <a:latin typeface="Trebuchet MS"/>
                <a:cs typeface="Trebuchet MS"/>
              </a:rPr>
              <a:t>features </a:t>
            </a:r>
            <a:r>
              <a:rPr sz="700" spc="-20" dirty="0">
                <a:latin typeface="Trebuchet MS"/>
                <a:cs typeface="Trebuchet MS"/>
              </a:rPr>
              <a:t>of </a:t>
            </a:r>
            <a:r>
              <a:rPr sz="700" dirty="0">
                <a:latin typeface="Trebuchet MS"/>
                <a:cs typeface="Trebuchet MS"/>
              </a:rPr>
              <a:t>your </a:t>
            </a:r>
            <a:r>
              <a:rPr sz="700" spc="5" dirty="0">
                <a:latin typeface="Trebuchet MS"/>
                <a:cs typeface="Trebuchet MS"/>
              </a:rPr>
              <a:t>maximum </a:t>
            </a:r>
            <a:r>
              <a:rPr sz="700" spc="-10" dirty="0">
                <a:latin typeface="Trebuchet MS"/>
                <a:cs typeface="Trebuchet MS"/>
              </a:rPr>
              <a:t>entropy </a:t>
            </a:r>
            <a:r>
              <a:rPr sz="700" dirty="0">
                <a:latin typeface="Trebuchet MS"/>
                <a:cs typeface="Trebuchet MS"/>
              </a:rPr>
              <a:t>model </a:t>
            </a:r>
            <a:r>
              <a:rPr sz="700" spc="-30" dirty="0">
                <a:latin typeface="Trebuchet MS"/>
                <a:cs typeface="Trebuchet MS"/>
              </a:rPr>
              <a:t>that </a:t>
            </a:r>
            <a:r>
              <a:rPr sz="700" spc="15" dirty="0">
                <a:latin typeface="Trebuchet MS"/>
                <a:cs typeface="Trebuchet MS"/>
              </a:rPr>
              <a:t>can </a:t>
            </a:r>
            <a:r>
              <a:rPr sz="700" dirty="0">
                <a:latin typeface="Trebuchet MS"/>
                <a:cs typeface="Trebuchet MS"/>
              </a:rPr>
              <a:t>model </a:t>
            </a:r>
            <a:r>
              <a:rPr sz="700" spc="-10" dirty="0">
                <a:latin typeface="Trebuchet MS"/>
                <a:cs typeface="Trebuchet MS"/>
              </a:rPr>
              <a:t>this </a:t>
            </a:r>
            <a:r>
              <a:rPr sz="700" spc="-20" dirty="0">
                <a:latin typeface="Trebuchet MS"/>
                <a:cs typeface="Trebuchet MS"/>
              </a:rPr>
              <a:t>distribution. </a:t>
            </a:r>
            <a:r>
              <a:rPr sz="700" spc="25" dirty="0">
                <a:latin typeface="Trebuchet MS"/>
                <a:cs typeface="Trebuchet MS"/>
              </a:rPr>
              <a:t>Mark </a:t>
            </a:r>
            <a:r>
              <a:rPr sz="700" dirty="0">
                <a:latin typeface="Trebuchet MS"/>
                <a:cs typeface="Trebuchet MS"/>
              </a:rPr>
              <a:t>your 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features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0" dirty="0">
                <a:latin typeface="Trebuchet MS"/>
                <a:cs typeface="Trebuchet MS"/>
              </a:rPr>
              <a:t>as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800" i="1" spc="-25" dirty="0">
                <a:latin typeface="Cambria"/>
                <a:cs typeface="Cambria"/>
              </a:rPr>
              <a:t>f</a:t>
            </a:r>
            <a:r>
              <a:rPr sz="900" spc="-37" baseline="-9259" dirty="0">
                <a:latin typeface="Cambria"/>
                <a:cs typeface="Cambria"/>
              </a:rPr>
              <a:t>1</a:t>
            </a:r>
            <a:r>
              <a:rPr sz="700" spc="-25" dirty="0">
                <a:latin typeface="Trebuchet MS"/>
                <a:cs typeface="Trebuchet MS"/>
              </a:rPr>
              <a:t>,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800" i="1" spc="-25" dirty="0">
                <a:latin typeface="Cambria"/>
                <a:cs typeface="Cambria"/>
              </a:rPr>
              <a:t>f</a:t>
            </a:r>
            <a:r>
              <a:rPr sz="900" spc="-37" baseline="-9259" dirty="0">
                <a:latin typeface="Cambria"/>
                <a:cs typeface="Cambria"/>
              </a:rPr>
              <a:t>2</a:t>
            </a:r>
            <a:r>
              <a:rPr sz="900" spc="22" baseline="-9259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so</a:t>
            </a:r>
            <a:r>
              <a:rPr sz="700" spc="-10" dirty="0">
                <a:latin typeface="Trebuchet MS"/>
                <a:cs typeface="Trebuchet MS"/>
              </a:rPr>
              <a:t> on.</a:t>
            </a:r>
            <a:r>
              <a:rPr sz="700" spc="40" dirty="0">
                <a:latin typeface="Trebuchet MS"/>
                <a:cs typeface="Trebuchet MS"/>
              </a:rPr>
              <a:t> Each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feature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should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have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the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35" dirty="0">
                <a:latin typeface="Trebuchet MS"/>
                <a:cs typeface="Trebuchet MS"/>
              </a:rPr>
              <a:t>same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format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50" dirty="0">
                <a:latin typeface="Trebuchet MS"/>
                <a:cs typeface="Trebuchet MS"/>
              </a:rPr>
              <a:t>as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explained</a:t>
            </a:r>
            <a:r>
              <a:rPr sz="700" spc="-15" dirty="0">
                <a:latin typeface="Trebuchet MS"/>
                <a:cs typeface="Trebuchet MS"/>
              </a:rPr>
              <a:t> in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the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class. </a:t>
            </a:r>
            <a:r>
              <a:rPr sz="700" spc="-200" dirty="0">
                <a:latin typeface="Trebuchet MS"/>
                <a:cs typeface="Trebuchet MS"/>
              </a:rPr>
              <a:t> </a:t>
            </a:r>
            <a:r>
              <a:rPr sz="700" spc="-10" dirty="0">
                <a:latin typeface="Trebuchet MS"/>
                <a:cs typeface="Trebuchet MS"/>
              </a:rPr>
              <a:t>[</a:t>
            </a:r>
            <a:r>
              <a:rPr sz="700" b="1" spc="-10" dirty="0">
                <a:latin typeface="Trebuchet MS"/>
                <a:cs typeface="Trebuchet MS"/>
              </a:rPr>
              <a:t>Hint:</a:t>
            </a:r>
            <a:r>
              <a:rPr sz="700" b="1" spc="30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6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Features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should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make</a:t>
            </a:r>
            <a:r>
              <a:rPr sz="700" spc="-15" dirty="0">
                <a:latin typeface="Trebuchet MS"/>
                <a:cs typeface="Trebuchet MS"/>
              </a:rPr>
              <a:t> the </a:t>
            </a:r>
            <a:r>
              <a:rPr sz="700" spc="15" dirty="0">
                <a:latin typeface="Trebuchet MS"/>
                <a:cs typeface="Trebuchet MS"/>
              </a:rPr>
              <a:t>analysis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easier]</a:t>
            </a:r>
            <a:endParaRPr sz="700">
              <a:latin typeface="Trebuchet MS"/>
              <a:cs typeface="Trebuchet MS"/>
            </a:endParaRPr>
          </a:p>
          <a:p>
            <a:pPr marL="119380" marR="43180">
              <a:lnSpc>
                <a:spcPts val="1200"/>
              </a:lnSpc>
              <a:spcBef>
                <a:spcPts val="140"/>
              </a:spcBef>
            </a:pPr>
            <a:r>
              <a:rPr sz="700" spc="10" dirty="0">
                <a:latin typeface="Trebuchet MS"/>
                <a:cs typeface="Trebuchet MS"/>
              </a:rPr>
              <a:t>For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each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feature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800" i="1" spc="-10" dirty="0">
                <a:latin typeface="Cambria"/>
                <a:cs typeface="Cambria"/>
              </a:rPr>
              <a:t>f</a:t>
            </a:r>
            <a:r>
              <a:rPr sz="900" i="1" spc="-15" baseline="-9259" dirty="0">
                <a:latin typeface="Cambria"/>
                <a:cs typeface="Cambria"/>
              </a:rPr>
              <a:t>i</a:t>
            </a:r>
            <a:r>
              <a:rPr sz="700" spc="-10" dirty="0">
                <a:latin typeface="Trebuchet MS"/>
                <a:cs typeface="Trebuchet MS"/>
              </a:rPr>
              <a:t>,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35" dirty="0">
                <a:latin typeface="Trebuchet MS"/>
                <a:cs typeface="Trebuchet MS"/>
              </a:rPr>
              <a:t>assume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a</a:t>
            </a:r>
            <a:r>
              <a:rPr sz="700" spc="-10" dirty="0">
                <a:latin typeface="Trebuchet MS"/>
                <a:cs typeface="Trebuchet MS"/>
              </a:rPr>
              <a:t> weight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Lucida Sans Unicode"/>
                <a:cs typeface="Lucida Sans Unicode"/>
              </a:rPr>
              <a:t>λ</a:t>
            </a:r>
            <a:r>
              <a:rPr sz="900" i="1" spc="-37" baseline="-9259" dirty="0">
                <a:latin typeface="Cambria"/>
                <a:cs typeface="Cambria"/>
              </a:rPr>
              <a:t>i</a:t>
            </a:r>
            <a:r>
              <a:rPr sz="700" spc="-25" dirty="0">
                <a:latin typeface="Trebuchet MS"/>
                <a:cs typeface="Trebuchet MS"/>
              </a:rPr>
              <a:t>.</a:t>
            </a:r>
            <a:r>
              <a:rPr sz="700" spc="45" dirty="0">
                <a:latin typeface="Trebuchet MS"/>
                <a:cs typeface="Trebuchet MS"/>
              </a:rPr>
              <a:t> </a:t>
            </a:r>
            <a:r>
              <a:rPr sz="700" spc="-10" dirty="0">
                <a:latin typeface="Trebuchet MS"/>
                <a:cs typeface="Trebuchet MS"/>
              </a:rPr>
              <a:t>Now, </a:t>
            </a:r>
            <a:r>
              <a:rPr sz="700" spc="-30" dirty="0">
                <a:latin typeface="Trebuchet MS"/>
                <a:cs typeface="Trebuchet MS"/>
              </a:rPr>
              <a:t>write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expression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for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the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following</a:t>
            </a:r>
            <a:r>
              <a:rPr sz="700" spc="-10" dirty="0">
                <a:latin typeface="Trebuchet MS"/>
                <a:cs typeface="Trebuchet MS"/>
              </a:rPr>
              <a:t> probabilities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in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terms </a:t>
            </a:r>
            <a:r>
              <a:rPr sz="700" spc="-195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of </a:t>
            </a:r>
            <a:r>
              <a:rPr sz="700" dirty="0">
                <a:latin typeface="Trebuchet MS"/>
                <a:cs typeface="Trebuchet MS"/>
              </a:rPr>
              <a:t>your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model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parameters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0232" y="2571521"/>
            <a:ext cx="3961765" cy="72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indent="-118110">
              <a:lnSpc>
                <a:spcPts val="1200"/>
              </a:lnSpc>
              <a:spcBef>
                <a:spcPts val="95"/>
              </a:spcBef>
              <a:buClr>
                <a:srgbClr val="3333B2"/>
              </a:buClr>
              <a:buSzPct val="60000"/>
              <a:buFont typeface="Lucida Sans Unicode"/>
              <a:buChar char="►"/>
              <a:tabLst>
                <a:tab pos="302895" algn="l"/>
              </a:tabLst>
            </a:pPr>
            <a:r>
              <a:rPr sz="1000" i="1" dirty="0">
                <a:latin typeface="Cambria"/>
                <a:cs typeface="Cambria"/>
              </a:rPr>
              <a:t>P</a:t>
            </a:r>
            <a:r>
              <a:rPr sz="1000" dirty="0">
                <a:latin typeface="Lucida Sans Unicode"/>
                <a:cs typeface="Lucida Sans Unicode"/>
              </a:rPr>
              <a:t>(</a:t>
            </a:r>
            <a:r>
              <a:rPr sz="1000" i="1" dirty="0">
                <a:latin typeface="Cambria"/>
                <a:cs typeface="Cambria"/>
              </a:rPr>
              <a:t>D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Cambria"/>
                <a:cs typeface="Cambria"/>
              </a:rPr>
              <a:t>cat</a:t>
            </a:r>
            <a:r>
              <a:rPr sz="1000" dirty="0">
                <a:latin typeface="Lucida Sans Unicode"/>
                <a:cs typeface="Lucida Sans Unicode"/>
              </a:rPr>
              <a:t>)</a:t>
            </a:r>
            <a:endParaRPr sz="1000">
              <a:latin typeface="Lucida Sans Unicode"/>
              <a:cs typeface="Lucida Sans Unicode"/>
            </a:endParaRPr>
          </a:p>
          <a:p>
            <a:pPr marL="302260" indent="-118110">
              <a:lnSpc>
                <a:spcPts val="1195"/>
              </a:lnSpc>
              <a:buClr>
                <a:srgbClr val="3333B2"/>
              </a:buClr>
              <a:buSzPct val="60000"/>
              <a:buFont typeface="Lucida Sans Unicode"/>
              <a:buChar char="►"/>
              <a:tabLst>
                <a:tab pos="302895" algn="l"/>
              </a:tabLst>
            </a:pPr>
            <a:r>
              <a:rPr sz="1000" i="1" spc="-5" dirty="0">
                <a:latin typeface="Cambria"/>
                <a:cs typeface="Cambria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(</a:t>
            </a:r>
            <a:r>
              <a:rPr sz="1000" i="1" spc="-5" dirty="0">
                <a:latin typeface="Cambria"/>
                <a:cs typeface="Cambria"/>
              </a:rPr>
              <a:t>N</a:t>
            </a:r>
            <a:r>
              <a:rPr sz="1000" spc="-5" dirty="0">
                <a:latin typeface="Lucida Sans Unicode"/>
                <a:cs typeface="Lucida Sans Unicode"/>
              </a:rPr>
              <a:t>|</a:t>
            </a:r>
            <a:r>
              <a:rPr sz="1000" i="1" spc="-5" dirty="0">
                <a:latin typeface="Cambria"/>
                <a:cs typeface="Cambria"/>
              </a:rPr>
              <a:t>laughs</a:t>
            </a:r>
            <a:r>
              <a:rPr sz="1000" spc="-5" dirty="0">
                <a:latin typeface="Lucida Sans Unicode"/>
                <a:cs typeface="Lucida Sans Unicode"/>
              </a:rPr>
              <a:t>)</a:t>
            </a:r>
            <a:endParaRPr sz="1000">
              <a:latin typeface="Lucida Sans Unicode"/>
              <a:cs typeface="Lucida Sans Unicode"/>
            </a:endParaRPr>
          </a:p>
          <a:p>
            <a:pPr marL="302260" indent="-118110">
              <a:lnSpc>
                <a:spcPts val="1200"/>
              </a:lnSpc>
              <a:buClr>
                <a:srgbClr val="3333B2"/>
              </a:buClr>
              <a:buSzPct val="60000"/>
              <a:buFont typeface="Lucida Sans Unicode"/>
              <a:buChar char="►"/>
              <a:tabLst>
                <a:tab pos="302895" algn="l"/>
              </a:tabLst>
            </a:pPr>
            <a:r>
              <a:rPr sz="1000" i="1" spc="-10" dirty="0">
                <a:latin typeface="Cambria"/>
                <a:cs typeface="Cambria"/>
              </a:rPr>
              <a:t>P</a:t>
            </a:r>
            <a:r>
              <a:rPr sz="1000" spc="-10" dirty="0">
                <a:latin typeface="Lucida Sans Unicode"/>
                <a:cs typeface="Lucida Sans Unicode"/>
              </a:rPr>
              <a:t>(</a:t>
            </a:r>
            <a:r>
              <a:rPr sz="1000" i="1" spc="-10" dirty="0">
                <a:latin typeface="Cambria"/>
                <a:cs typeface="Cambria"/>
              </a:rPr>
              <a:t>D</a:t>
            </a:r>
            <a:r>
              <a:rPr sz="1000" spc="-10" dirty="0">
                <a:latin typeface="Lucida Sans Unicode"/>
                <a:cs typeface="Lucida Sans Unicode"/>
              </a:rPr>
              <a:t>|</a:t>
            </a:r>
            <a:r>
              <a:rPr sz="1000" i="1" spc="-10" dirty="0">
                <a:latin typeface="Cambria"/>
                <a:cs typeface="Cambria"/>
              </a:rPr>
              <a:t>man</a:t>
            </a:r>
            <a:r>
              <a:rPr sz="1000" spc="-10" dirty="0">
                <a:latin typeface="Lucida Sans Unicode"/>
                <a:cs typeface="Lucida Sans Unicode"/>
              </a:rPr>
              <a:t>)</a:t>
            </a:r>
            <a:endParaRPr sz="10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700" spc="10" dirty="0">
                <a:latin typeface="Trebuchet MS"/>
                <a:cs typeface="Trebuchet MS"/>
              </a:rPr>
              <a:t>What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value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do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the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parameters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in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your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model</a:t>
            </a:r>
            <a:r>
              <a:rPr sz="700" spc="-10" dirty="0">
                <a:latin typeface="Trebuchet MS"/>
                <a:cs typeface="Trebuchet MS"/>
              </a:rPr>
              <a:t> take </a:t>
            </a:r>
            <a:r>
              <a:rPr sz="700" spc="-30" dirty="0">
                <a:latin typeface="Trebuchet MS"/>
                <a:cs typeface="Trebuchet MS"/>
              </a:rPr>
              <a:t>to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give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the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distribution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50" dirty="0">
                <a:latin typeface="Trebuchet MS"/>
                <a:cs typeface="Trebuchet MS"/>
              </a:rPr>
              <a:t>as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described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above.</a:t>
            </a:r>
            <a:r>
              <a:rPr sz="700" spc="40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(i.e.</a:t>
            </a:r>
            <a:endParaRPr sz="7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800" i="1" spc="-5" dirty="0">
                <a:latin typeface="Cambria"/>
                <a:cs typeface="Cambria"/>
              </a:rPr>
              <a:t>P</a:t>
            </a:r>
            <a:r>
              <a:rPr sz="800" spc="-5" dirty="0">
                <a:latin typeface="Tahoma"/>
                <a:cs typeface="Tahoma"/>
              </a:rPr>
              <a:t>(</a:t>
            </a:r>
            <a:r>
              <a:rPr sz="800" i="1" spc="-5" dirty="0">
                <a:latin typeface="Cambria"/>
                <a:cs typeface="Cambria"/>
              </a:rPr>
              <a:t>D</a:t>
            </a:r>
            <a:r>
              <a:rPr sz="800" spc="-5" dirty="0">
                <a:latin typeface="Lucida Sans Unicode"/>
                <a:cs typeface="Lucida Sans Unicode"/>
              </a:rPr>
              <a:t>|</a:t>
            </a:r>
            <a:r>
              <a:rPr sz="800" i="1" spc="-5" dirty="0">
                <a:latin typeface="Cambria"/>
                <a:cs typeface="Cambria"/>
              </a:rPr>
              <a:t>a</a:t>
            </a:r>
            <a:r>
              <a:rPr sz="800" spc="-5" dirty="0">
                <a:latin typeface="Tahoma"/>
                <a:cs typeface="Tahoma"/>
              </a:rPr>
              <a:t>)</a:t>
            </a:r>
            <a:r>
              <a:rPr sz="800" spc="-7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70" dirty="0">
                <a:latin typeface="Tahoma"/>
                <a:cs typeface="Tahoma"/>
              </a:rPr>
              <a:t> </a:t>
            </a:r>
            <a:r>
              <a:rPr sz="800" spc="-50" dirty="0">
                <a:latin typeface="Cambria"/>
                <a:cs typeface="Cambria"/>
              </a:rPr>
              <a:t>0</a:t>
            </a:r>
            <a:r>
              <a:rPr sz="800" spc="-50" dirty="0">
                <a:latin typeface="Lucida Sans Unicode"/>
                <a:cs typeface="Lucida Sans Unicode"/>
              </a:rPr>
              <a:t>.</a:t>
            </a:r>
            <a:r>
              <a:rPr sz="800" spc="-50" dirty="0">
                <a:latin typeface="Cambria"/>
                <a:cs typeface="Cambria"/>
              </a:rPr>
              <a:t>9</a:t>
            </a:r>
            <a:r>
              <a:rPr sz="800" spc="25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so</a:t>
            </a:r>
            <a:r>
              <a:rPr sz="700" spc="-10" dirty="0">
                <a:latin typeface="Trebuchet MS"/>
                <a:cs typeface="Trebuchet MS"/>
              </a:rPr>
              <a:t> on.</a:t>
            </a:r>
            <a:r>
              <a:rPr sz="700" spc="40" dirty="0">
                <a:latin typeface="Trebuchet MS"/>
                <a:cs typeface="Trebuchet MS"/>
              </a:rPr>
              <a:t> </a:t>
            </a:r>
            <a:r>
              <a:rPr sz="700" i="1" dirty="0">
                <a:latin typeface="Trebuchet MS"/>
                <a:cs typeface="Trebuchet MS"/>
              </a:rPr>
              <a:t>You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i="1" spc="10" dirty="0">
                <a:latin typeface="Trebuchet MS"/>
                <a:cs typeface="Trebuchet MS"/>
              </a:rPr>
              <a:t>may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i="1" spc="-5" dirty="0">
                <a:latin typeface="Trebuchet MS"/>
                <a:cs typeface="Trebuchet MS"/>
              </a:rPr>
              <a:t>leave</a:t>
            </a:r>
            <a:r>
              <a:rPr sz="700" i="1" spc="-15" dirty="0">
                <a:latin typeface="Trebuchet MS"/>
                <a:cs typeface="Trebuchet MS"/>
              </a:rPr>
              <a:t> </a:t>
            </a:r>
            <a:r>
              <a:rPr sz="700" i="1" spc="-25" dirty="0">
                <a:latin typeface="Trebuchet MS"/>
                <a:cs typeface="Trebuchet MS"/>
              </a:rPr>
              <a:t>the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i="1" spc="-35" dirty="0">
                <a:latin typeface="Trebuchet MS"/>
                <a:cs typeface="Trebuchet MS"/>
              </a:rPr>
              <a:t>final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i="1" spc="5" dirty="0">
                <a:latin typeface="Trebuchet MS"/>
                <a:cs typeface="Trebuchet MS"/>
              </a:rPr>
              <a:t>answer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i="1" spc="-20" dirty="0">
                <a:latin typeface="Trebuchet MS"/>
                <a:cs typeface="Trebuchet MS"/>
              </a:rPr>
              <a:t>in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i="1" spc="-5" dirty="0">
                <a:latin typeface="Trebuchet MS"/>
                <a:cs typeface="Trebuchet MS"/>
              </a:rPr>
              <a:t>terms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i="1" spc="-30" dirty="0">
                <a:latin typeface="Trebuchet MS"/>
                <a:cs typeface="Trebuchet MS"/>
              </a:rPr>
              <a:t>of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i="1" dirty="0">
                <a:latin typeface="Trebuchet MS"/>
                <a:cs typeface="Trebuchet MS"/>
              </a:rPr>
              <a:t>equations</a:t>
            </a:r>
            <a:r>
              <a:rPr sz="700" dirty="0">
                <a:latin typeface="Trebuchet MS"/>
                <a:cs typeface="Trebuchet MS"/>
              </a:rPr>
              <a:t>)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3072853"/>
            <a:ext cx="64757" cy="6475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5452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Features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0" dirty="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Tagging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(Ratnaparakhi,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1996)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44" y="1248422"/>
            <a:ext cx="3354070" cy="800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specific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available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rebuchet MS"/>
              <a:cs typeface="Trebuchet MS"/>
            </a:endParaRPr>
          </a:p>
          <a:p>
            <a:pPr marL="1129665">
              <a:lnSpc>
                <a:spcPct val="100000"/>
              </a:lnSpc>
              <a:spcBef>
                <a:spcPts val="5"/>
              </a:spcBef>
            </a:pPr>
            <a:r>
              <a:rPr sz="1650" i="1" spc="-60" baseline="7575" dirty="0">
                <a:latin typeface="Cambria"/>
                <a:cs typeface="Cambria"/>
              </a:rPr>
              <a:t>h</a:t>
            </a:r>
            <a:r>
              <a:rPr sz="800" i="1" dirty="0">
                <a:latin typeface="Cambria"/>
                <a:cs typeface="Cambria"/>
              </a:rPr>
              <a:t>i </a:t>
            </a:r>
            <a:r>
              <a:rPr sz="800" i="1" spc="-65" dirty="0">
                <a:latin typeface="Cambria"/>
                <a:cs typeface="Cambria"/>
              </a:rPr>
              <a:t> </a:t>
            </a:r>
            <a:r>
              <a:rPr sz="1650" spc="-44" baseline="7575" dirty="0">
                <a:latin typeface="Lucida Sans Unicode"/>
                <a:cs typeface="Lucida Sans Unicode"/>
              </a:rPr>
              <a:t>=</a:t>
            </a:r>
            <a:r>
              <a:rPr sz="1650" spc="-157" baseline="7575" dirty="0">
                <a:latin typeface="Lucida Sans Unicode"/>
                <a:cs typeface="Lucida Sans Unicode"/>
              </a:rPr>
              <a:t> </a:t>
            </a:r>
            <a:r>
              <a:rPr sz="1650" baseline="7575" dirty="0">
                <a:latin typeface="Lucida Sans Unicode"/>
                <a:cs typeface="Lucida Sans Unicode"/>
              </a:rPr>
              <a:t>{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spc="45" dirty="0">
                <a:latin typeface="Cambria"/>
                <a:cs typeface="Cambria"/>
              </a:rPr>
              <a:t>i</a:t>
            </a:r>
            <a:r>
              <a:rPr sz="1650" spc="-120" baseline="7575" dirty="0">
                <a:latin typeface="Lucida Sans Unicode"/>
                <a:cs typeface="Lucida Sans Unicode"/>
              </a:rPr>
              <a:t>,</a:t>
            </a:r>
            <a:r>
              <a:rPr sz="1650" spc="-345" baseline="7575" dirty="0">
                <a:latin typeface="Lucida Sans Unicode"/>
                <a:cs typeface="Lucida Sans Unicode"/>
              </a:rPr>
              <a:t> 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dirty="0">
                <a:latin typeface="Cambria"/>
                <a:cs typeface="Cambria"/>
              </a:rPr>
              <a:t>1</a:t>
            </a:r>
            <a:r>
              <a:rPr sz="1650" spc="-120" baseline="7575" dirty="0">
                <a:latin typeface="Lucida Sans Unicode"/>
                <a:cs typeface="Lucida Sans Unicode"/>
              </a:rPr>
              <a:t>,</a:t>
            </a:r>
            <a:r>
              <a:rPr sz="1650" spc="-345" baseline="7575" dirty="0">
                <a:latin typeface="Lucida Sans Unicode"/>
                <a:cs typeface="Lucida Sans Unicode"/>
              </a:rPr>
              <a:t> 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75" dirty="0">
                <a:latin typeface="Tahoma"/>
                <a:cs typeface="Tahoma"/>
              </a:rPr>
              <a:t>+</a:t>
            </a:r>
            <a:r>
              <a:rPr sz="800" dirty="0">
                <a:latin typeface="Cambria"/>
                <a:cs typeface="Cambria"/>
              </a:rPr>
              <a:t>2</a:t>
            </a:r>
            <a:r>
              <a:rPr sz="1650" spc="-120" baseline="7575" dirty="0">
                <a:latin typeface="Lucida Sans Unicode"/>
                <a:cs typeface="Lucida Sans Unicode"/>
              </a:rPr>
              <a:t>,</a:t>
            </a:r>
            <a:r>
              <a:rPr sz="1650" spc="-345" baseline="7575" dirty="0">
                <a:latin typeface="Lucida Sans Unicode"/>
                <a:cs typeface="Lucida Sans Unicode"/>
              </a:rPr>
              <a:t> 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−</a:t>
            </a:r>
            <a:r>
              <a:rPr sz="800" dirty="0">
                <a:latin typeface="Cambria"/>
                <a:cs typeface="Cambria"/>
              </a:rPr>
              <a:t>1</a:t>
            </a:r>
            <a:r>
              <a:rPr sz="1650" spc="-120" baseline="7575" dirty="0">
                <a:latin typeface="Lucida Sans Unicode"/>
                <a:cs typeface="Lucida Sans Unicode"/>
              </a:rPr>
              <a:t>,</a:t>
            </a:r>
            <a:r>
              <a:rPr sz="1650" spc="-345" baseline="7575" dirty="0">
                <a:latin typeface="Lucida Sans Unicode"/>
                <a:cs typeface="Lucida Sans Unicode"/>
              </a:rPr>
              <a:t> 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−</a:t>
            </a:r>
            <a:r>
              <a:rPr sz="800" dirty="0">
                <a:latin typeface="Cambria"/>
                <a:cs typeface="Cambria"/>
              </a:rPr>
              <a:t>2</a:t>
            </a:r>
            <a:r>
              <a:rPr sz="1650" spc="-120" baseline="7575" dirty="0">
                <a:latin typeface="Lucida Sans Unicode"/>
                <a:cs typeface="Lucida Sans Unicode"/>
              </a:rPr>
              <a:t>,</a:t>
            </a:r>
            <a:r>
              <a:rPr sz="1650" spc="-345" baseline="7575" dirty="0">
                <a:latin typeface="Lucida Sans Unicode"/>
                <a:cs typeface="Lucida Sans Unicode"/>
              </a:rPr>
              <a:t> </a:t>
            </a:r>
            <a:r>
              <a:rPr sz="1650" i="1" spc="-120" baseline="7575" dirty="0">
                <a:latin typeface="Cambria"/>
                <a:cs typeface="Cambria"/>
              </a:rPr>
              <a:t>t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−</a:t>
            </a:r>
            <a:r>
              <a:rPr sz="800" dirty="0">
                <a:latin typeface="Cambria"/>
                <a:cs typeface="Cambria"/>
              </a:rPr>
              <a:t>1</a:t>
            </a:r>
            <a:r>
              <a:rPr sz="1650" spc="-120" baseline="7575" dirty="0">
                <a:latin typeface="Lucida Sans Unicode"/>
                <a:cs typeface="Lucida Sans Unicode"/>
              </a:rPr>
              <a:t>,</a:t>
            </a:r>
            <a:r>
              <a:rPr sz="1650" spc="-345" baseline="7575" dirty="0">
                <a:latin typeface="Lucida Sans Unicode"/>
                <a:cs typeface="Lucida Sans Unicode"/>
              </a:rPr>
              <a:t> </a:t>
            </a:r>
            <a:r>
              <a:rPr sz="1650" i="1" spc="-120" baseline="7575" dirty="0">
                <a:latin typeface="Cambria"/>
                <a:cs typeface="Cambria"/>
              </a:rPr>
              <a:t>t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−</a:t>
            </a:r>
            <a:r>
              <a:rPr sz="800" dirty="0">
                <a:latin typeface="Cambria"/>
                <a:cs typeface="Cambria"/>
              </a:rPr>
              <a:t>2</a:t>
            </a:r>
            <a:r>
              <a:rPr sz="1650" baseline="7575" dirty="0">
                <a:latin typeface="Lucida Sans Unicode"/>
                <a:cs typeface="Lucida Sans Unicode"/>
              </a:rPr>
              <a:t>}</a:t>
            </a:r>
            <a:endParaRPr sz="1650" baseline="7575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965"/>
              </a:spcBef>
            </a:pPr>
            <a:r>
              <a:rPr sz="950" spc="15" dirty="0">
                <a:latin typeface="Trebuchet MS"/>
                <a:cs typeface="Trebuchet MS"/>
              </a:rPr>
              <a:t>Example: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f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h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su</a:t>
            </a:r>
            <a:r>
              <a:rPr sz="1100" i="1" spc="-35" dirty="0">
                <a:latin typeface="Cambria"/>
                <a:cs typeface="Cambria"/>
              </a:rPr>
              <a:t>f</a:t>
            </a:r>
            <a:r>
              <a:rPr sz="1100" i="1" spc="-30" dirty="0">
                <a:latin typeface="Cambria"/>
                <a:cs typeface="Cambria"/>
              </a:rPr>
              <a:t>fix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“</a:t>
            </a:r>
            <a:r>
              <a:rPr sz="1100" i="1" spc="-25" dirty="0">
                <a:latin typeface="Cambria"/>
                <a:cs typeface="Cambria"/>
              </a:rPr>
              <a:t>ing</a:t>
            </a:r>
            <a:r>
              <a:rPr sz="1200" cap="small" spc="104" baseline="27777" dirty="0">
                <a:latin typeface="Lucida Sans Unicode"/>
                <a:cs typeface="Lucida Sans Unicode"/>
              </a:rPr>
              <a:t>j</a:t>
            </a:r>
            <a:r>
              <a:rPr sz="1200" cap="small" spc="172" baseline="27777" dirty="0">
                <a:latin typeface="Lucida Sans Unicode"/>
                <a:cs typeface="Lucida Sans Unicode"/>
              </a:rPr>
              <a:t>j</a:t>
            </a:r>
            <a:r>
              <a:rPr sz="1100" spc="55" dirty="0">
                <a:latin typeface="Lucida Sans Unicode"/>
                <a:cs typeface="Lucida Sans Unicode"/>
              </a:rPr>
              <a:t>&amp;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baseline="-10416" dirty="0">
                <a:latin typeface="Cambria"/>
                <a:cs typeface="Cambria"/>
              </a:rPr>
              <a:t>i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60" dirty="0">
                <a:latin typeface="Cambria"/>
                <a:cs typeface="Cambria"/>
              </a:rPr>
              <a:t>VBG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336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Features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854" y="767207"/>
            <a:ext cx="3611879" cy="21031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336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Features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18" y="739051"/>
            <a:ext cx="4027170" cy="3771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583" y="1823656"/>
            <a:ext cx="1440180" cy="7962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0104" y="1356931"/>
            <a:ext cx="1432559" cy="17373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06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Search</a:t>
            </a:r>
            <a:r>
              <a:rPr spc="-5" dirty="0"/>
              <a:t> </a:t>
            </a:r>
            <a:r>
              <a:rPr spc="-1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10882"/>
            <a:ext cx="4483735" cy="1188085"/>
            <a:chOff x="87743" y="910882"/>
            <a:chExt cx="4483735" cy="1188085"/>
          </a:xfrm>
        </p:grpSpPr>
        <p:sp>
          <p:nvSpPr>
            <p:cNvPr id="4" name="object 4"/>
            <p:cNvSpPr/>
            <p:nvPr/>
          </p:nvSpPr>
          <p:spPr>
            <a:xfrm>
              <a:off x="87743" y="91088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390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9692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8422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5116"/>
              <a:ext cx="50749" cy="10418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28179"/>
              <a:ext cx="4432935" cy="920115"/>
            </a:xfrm>
            <a:custGeom>
              <a:avLst/>
              <a:gdLst/>
              <a:ahLst/>
              <a:cxnLst/>
              <a:rect l="l" t="t" r="r" b="b"/>
              <a:pathLst>
                <a:path w="4432935" h="920114">
                  <a:moveTo>
                    <a:pt x="4432566" y="0"/>
                  </a:moveTo>
                  <a:lnTo>
                    <a:pt x="0" y="0"/>
                  </a:lnTo>
                  <a:lnTo>
                    <a:pt x="0" y="868743"/>
                  </a:lnTo>
                  <a:lnTo>
                    <a:pt x="4008" y="888468"/>
                  </a:lnTo>
                  <a:lnTo>
                    <a:pt x="14922" y="904621"/>
                  </a:lnTo>
                  <a:lnTo>
                    <a:pt x="31075" y="915535"/>
                  </a:lnTo>
                  <a:lnTo>
                    <a:pt x="50800" y="919543"/>
                  </a:lnTo>
                  <a:lnTo>
                    <a:pt x="4381766" y="919543"/>
                  </a:lnTo>
                  <a:lnTo>
                    <a:pt x="4401491" y="915535"/>
                  </a:lnTo>
                  <a:lnTo>
                    <a:pt x="4417644" y="904621"/>
                  </a:lnTo>
                  <a:lnTo>
                    <a:pt x="4428558" y="888468"/>
                  </a:lnTo>
                  <a:lnTo>
                    <a:pt x="4432566" y="86874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93216"/>
              <a:ext cx="0" cy="1022985"/>
            </a:xfrm>
            <a:custGeom>
              <a:avLst/>
              <a:gdLst/>
              <a:ahLst/>
              <a:cxnLst/>
              <a:rect l="l" t="t" r="r" b="b"/>
              <a:pathLst>
                <a:path h="1022985">
                  <a:moveTo>
                    <a:pt x="0" y="10227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805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678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551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044" y="852434"/>
            <a:ext cx="4068445" cy="6057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endParaRPr sz="1100">
              <a:latin typeface="Cambria"/>
              <a:cs typeface="Cambria"/>
            </a:endParaRPr>
          </a:p>
          <a:p>
            <a:pPr marL="63500" marR="55880">
              <a:lnSpc>
                <a:spcPct val="113999"/>
              </a:lnSpc>
              <a:spcBef>
                <a:spcPts val="110"/>
              </a:spcBef>
            </a:pPr>
            <a:r>
              <a:rPr sz="950" spc="2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,...,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n</a:t>
            </a:r>
            <a:r>
              <a:rPr sz="1100" spc="-35" dirty="0">
                <a:latin typeface="Lucida Sans Unicode"/>
                <a:cs typeface="Lucida Sans Unicode"/>
              </a:rPr>
              <a:t>}</a:t>
            </a:r>
            <a:r>
              <a:rPr sz="950" spc="-3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candidate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{</a:t>
            </a:r>
            <a:r>
              <a:rPr sz="1100" i="1" spc="-40" dirty="0">
                <a:latin typeface="Cambria"/>
                <a:cs typeface="Cambria"/>
              </a:rPr>
              <a:t>t</a:t>
            </a:r>
            <a:r>
              <a:rPr sz="1200" spc="-60" baseline="-10416" dirty="0">
                <a:latin typeface="Cambria"/>
                <a:cs typeface="Cambria"/>
              </a:rPr>
              <a:t>1</a:t>
            </a:r>
            <a:r>
              <a:rPr sz="1100" spc="-4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200" i="1" spc="-37" baseline="-10416" dirty="0">
                <a:latin typeface="Cambria"/>
                <a:cs typeface="Cambria"/>
              </a:rPr>
              <a:t>n</a:t>
            </a:r>
            <a:r>
              <a:rPr sz="1100" spc="-25" dirty="0">
                <a:latin typeface="Lucida Sans Unicode"/>
                <a:cs typeface="Lucida Sans Unicode"/>
              </a:rPr>
              <a:t>}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conditional</a:t>
            </a:r>
            <a:r>
              <a:rPr sz="950" spc="-20" dirty="0">
                <a:latin typeface="Trebuchet MS"/>
                <a:cs typeface="Trebuchet MS"/>
              </a:rPr>
              <a:t> probability: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7578" y="1732762"/>
            <a:ext cx="963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  <a:tab pos="899794" algn="l"/>
              </a:tabLst>
            </a:pPr>
            <a:r>
              <a:rPr sz="800" spc="-45" dirty="0">
                <a:latin typeface="Cambria"/>
                <a:cs typeface="Cambria"/>
              </a:rPr>
              <a:t>1	</a:t>
            </a:r>
            <a:r>
              <a:rPr sz="800" i="1" spc="-30" dirty="0">
                <a:latin typeface="Cambria"/>
                <a:cs typeface="Cambria"/>
              </a:rPr>
              <a:t>n     </a:t>
            </a:r>
            <a:r>
              <a:rPr sz="800" i="1" spc="-65" dirty="0">
                <a:latin typeface="Cambria"/>
                <a:cs typeface="Cambria"/>
              </a:rPr>
              <a:t> </a:t>
            </a:r>
            <a:r>
              <a:rPr sz="800" spc="-45" dirty="0">
                <a:latin typeface="Cambria"/>
                <a:cs typeface="Cambria"/>
              </a:rPr>
              <a:t>1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796" y="154251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5242" y="1532890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3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7904" y="1874304"/>
            <a:ext cx="187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0540" y="1674660"/>
            <a:ext cx="1642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6019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i="1" spc="-3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0024" y="1732762"/>
            <a:ext cx="177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  </a:t>
            </a:r>
            <a:r>
              <a:rPr sz="800" i="1" spc="140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7638" y="1674660"/>
            <a:ext cx="33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3" name="object 2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 rot="18900000">
            <a:off x="1347160" y="1442946"/>
            <a:ext cx="1908254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450"/>
              </a:lnSpc>
            </a:pPr>
            <a:r>
              <a:rPr sz="4450" spc="-5" dirty="0">
                <a:latin typeface="Arial MT"/>
                <a:cs typeface="Arial MT"/>
              </a:rPr>
              <a:t>NPTEL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06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Search</a:t>
            </a:r>
            <a:r>
              <a:rPr spc="-5" dirty="0"/>
              <a:t> </a:t>
            </a:r>
            <a:r>
              <a:rPr spc="-1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10882"/>
            <a:ext cx="4483735" cy="1188085"/>
            <a:chOff x="87743" y="910882"/>
            <a:chExt cx="4483735" cy="1188085"/>
          </a:xfrm>
        </p:grpSpPr>
        <p:sp>
          <p:nvSpPr>
            <p:cNvPr id="4" name="object 4"/>
            <p:cNvSpPr/>
            <p:nvPr/>
          </p:nvSpPr>
          <p:spPr>
            <a:xfrm>
              <a:off x="87743" y="91088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390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9692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8422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5116"/>
              <a:ext cx="50749" cy="10418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28179"/>
              <a:ext cx="4432935" cy="920115"/>
            </a:xfrm>
            <a:custGeom>
              <a:avLst/>
              <a:gdLst/>
              <a:ahLst/>
              <a:cxnLst/>
              <a:rect l="l" t="t" r="r" b="b"/>
              <a:pathLst>
                <a:path w="4432935" h="920114">
                  <a:moveTo>
                    <a:pt x="4432566" y="0"/>
                  </a:moveTo>
                  <a:lnTo>
                    <a:pt x="0" y="0"/>
                  </a:lnTo>
                  <a:lnTo>
                    <a:pt x="0" y="868743"/>
                  </a:lnTo>
                  <a:lnTo>
                    <a:pt x="4008" y="888468"/>
                  </a:lnTo>
                  <a:lnTo>
                    <a:pt x="14922" y="904621"/>
                  </a:lnTo>
                  <a:lnTo>
                    <a:pt x="31075" y="915535"/>
                  </a:lnTo>
                  <a:lnTo>
                    <a:pt x="50800" y="919543"/>
                  </a:lnTo>
                  <a:lnTo>
                    <a:pt x="4381766" y="919543"/>
                  </a:lnTo>
                  <a:lnTo>
                    <a:pt x="4401491" y="915535"/>
                  </a:lnTo>
                  <a:lnTo>
                    <a:pt x="4417644" y="904621"/>
                  </a:lnTo>
                  <a:lnTo>
                    <a:pt x="4428558" y="888468"/>
                  </a:lnTo>
                  <a:lnTo>
                    <a:pt x="4432566" y="86874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93216"/>
              <a:ext cx="0" cy="1022985"/>
            </a:xfrm>
            <a:custGeom>
              <a:avLst/>
              <a:gdLst/>
              <a:ahLst/>
              <a:cxnLst/>
              <a:rect l="l" t="t" r="r" b="b"/>
              <a:pathLst>
                <a:path h="1022985">
                  <a:moveTo>
                    <a:pt x="0" y="10227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805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678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551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044" y="852434"/>
            <a:ext cx="4068445" cy="6057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0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endParaRPr sz="1100">
              <a:latin typeface="Cambria"/>
              <a:cs typeface="Cambria"/>
            </a:endParaRPr>
          </a:p>
          <a:p>
            <a:pPr marL="63500" marR="55880">
              <a:lnSpc>
                <a:spcPct val="113999"/>
              </a:lnSpc>
              <a:spcBef>
                <a:spcPts val="110"/>
              </a:spcBef>
            </a:pPr>
            <a:r>
              <a:rPr sz="950" spc="2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,...,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n</a:t>
            </a:r>
            <a:r>
              <a:rPr sz="1100" spc="-35" dirty="0">
                <a:latin typeface="Lucida Sans Unicode"/>
                <a:cs typeface="Lucida Sans Unicode"/>
              </a:rPr>
              <a:t>}</a:t>
            </a:r>
            <a:r>
              <a:rPr sz="950" spc="-3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candidate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{</a:t>
            </a:r>
            <a:r>
              <a:rPr sz="1100" i="1" spc="-40" dirty="0">
                <a:latin typeface="Cambria"/>
                <a:cs typeface="Cambria"/>
              </a:rPr>
              <a:t>t</a:t>
            </a:r>
            <a:r>
              <a:rPr sz="1200" spc="-60" baseline="-10416" dirty="0">
                <a:latin typeface="Cambria"/>
                <a:cs typeface="Cambria"/>
              </a:rPr>
              <a:t>1</a:t>
            </a:r>
            <a:r>
              <a:rPr sz="1100" spc="-4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200" i="1" spc="-37" baseline="-10416" dirty="0">
                <a:latin typeface="Cambria"/>
                <a:cs typeface="Cambria"/>
              </a:rPr>
              <a:t>n</a:t>
            </a:r>
            <a:r>
              <a:rPr sz="1100" spc="-25" dirty="0">
                <a:latin typeface="Lucida Sans Unicode"/>
                <a:cs typeface="Lucida Sans Unicode"/>
              </a:rPr>
              <a:t>}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conditional</a:t>
            </a:r>
            <a:r>
              <a:rPr sz="950" spc="-20" dirty="0">
                <a:latin typeface="Trebuchet MS"/>
                <a:cs typeface="Trebuchet MS"/>
              </a:rPr>
              <a:t> probability: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7578" y="1732762"/>
            <a:ext cx="963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  <a:tab pos="899794" algn="l"/>
              </a:tabLst>
            </a:pPr>
            <a:r>
              <a:rPr sz="800" spc="-45" dirty="0">
                <a:latin typeface="Cambria"/>
                <a:cs typeface="Cambria"/>
              </a:rPr>
              <a:t>1	</a:t>
            </a:r>
            <a:r>
              <a:rPr sz="800" i="1" spc="-30" dirty="0">
                <a:latin typeface="Cambria"/>
                <a:cs typeface="Cambria"/>
              </a:rPr>
              <a:t>n     </a:t>
            </a:r>
            <a:r>
              <a:rPr sz="800" i="1" spc="-65" dirty="0">
                <a:latin typeface="Cambria"/>
                <a:cs typeface="Cambria"/>
              </a:rPr>
              <a:t> </a:t>
            </a:r>
            <a:r>
              <a:rPr sz="800" spc="-45" dirty="0">
                <a:latin typeface="Cambria"/>
                <a:cs typeface="Cambria"/>
              </a:rPr>
              <a:t>1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796" y="154251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5242" y="1532890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3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0540" y="1674660"/>
            <a:ext cx="1642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6019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i="1" spc="-3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0024" y="1732762"/>
            <a:ext cx="177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  </a:t>
            </a:r>
            <a:r>
              <a:rPr sz="800" i="1" spc="140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7638" y="1674660"/>
            <a:ext cx="33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743" y="2199640"/>
            <a:ext cx="4483735" cy="456565"/>
            <a:chOff x="87743" y="2199640"/>
            <a:chExt cx="4483735" cy="456565"/>
          </a:xfrm>
        </p:grpSpPr>
        <p:sp>
          <p:nvSpPr>
            <p:cNvPr id="22" name="object 22"/>
            <p:cNvSpPr/>
            <p:nvPr/>
          </p:nvSpPr>
          <p:spPr>
            <a:xfrm>
              <a:off x="87743" y="219964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54528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41828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250211"/>
              <a:ext cx="50749" cy="30431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2244064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28829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2756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22629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22502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5844" y="1874304"/>
            <a:ext cx="431673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5044" algn="ctr">
              <a:lnSpc>
                <a:spcPct val="100000"/>
              </a:lnSpc>
              <a:spcBef>
                <a:spcPts val="95"/>
              </a:spcBef>
            </a:pPr>
            <a:r>
              <a:rPr sz="800" i="1" spc="10" dirty="0">
                <a:latin typeface="Cambria"/>
                <a:cs typeface="Cambria"/>
              </a:rPr>
              <a:t>i</a:t>
            </a:r>
            <a:r>
              <a:rPr sz="800" spc="10" dirty="0">
                <a:latin typeface="Tahoma"/>
                <a:cs typeface="Tahoma"/>
              </a:rPr>
              <a:t>=</a:t>
            </a:r>
            <a:r>
              <a:rPr sz="800" spc="10" dirty="0">
                <a:latin typeface="Cambria"/>
                <a:cs typeface="Cambria"/>
              </a:rPr>
              <a:t>1</a:t>
            </a:r>
            <a:endParaRPr sz="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00" dirty="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55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Tag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Dictionary</a:t>
            </a:r>
            <a:r>
              <a:rPr sz="950" i="1" spc="9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used,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which,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known</a:t>
            </a:r>
            <a:r>
              <a:rPr sz="950" spc="-15" dirty="0">
                <a:latin typeface="Trebuchet MS"/>
                <a:cs typeface="Trebuchet MS"/>
              </a:rPr>
              <a:t> word,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lists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tags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training set.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3" name="object 3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06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Search</a:t>
            </a:r>
            <a:r>
              <a:rPr spc="-5" dirty="0"/>
              <a:t> </a:t>
            </a:r>
            <a:r>
              <a:rPr spc="-1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91667"/>
            <a:ext cx="426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W 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,...,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i="1" spc="-30" baseline="-10416" dirty="0">
                <a:latin typeface="Cambria"/>
                <a:cs typeface="Cambria"/>
              </a:rPr>
              <a:t>n</a:t>
            </a:r>
            <a:r>
              <a:rPr sz="1100" spc="-20" dirty="0">
                <a:latin typeface="Lucida Sans Unicode"/>
                <a:cs typeface="Lucida Sans Unicode"/>
              </a:rPr>
              <a:t>}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s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r>
              <a:rPr sz="1200" i="1" spc="225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j</a:t>
            </a:r>
            <a:r>
              <a:rPr sz="950" spc="-25" dirty="0">
                <a:latin typeface="Trebuchet MS"/>
                <a:cs typeface="Trebuchet MS"/>
              </a:rPr>
              <a:t>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highest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943991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444" y="568957"/>
            <a:ext cx="2198370" cy="54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5700"/>
              </a:lnSpc>
              <a:spcBef>
                <a:spcPts val="100"/>
              </a:spcBef>
            </a:pP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including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Search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description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988207"/>
            <a:ext cx="4483735" cy="2176145"/>
            <a:chOff x="87743" y="988207"/>
            <a:chExt cx="4483735" cy="21761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17015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3062706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050006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88225"/>
              <a:ext cx="50749" cy="20744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161275"/>
              <a:ext cx="4432935" cy="1952625"/>
            </a:xfrm>
            <a:custGeom>
              <a:avLst/>
              <a:gdLst/>
              <a:ahLst/>
              <a:cxnLst/>
              <a:rect l="l" t="t" r="r" b="b"/>
              <a:pathLst>
                <a:path w="4432935" h="1952625">
                  <a:moveTo>
                    <a:pt x="4432566" y="0"/>
                  </a:moveTo>
                  <a:lnTo>
                    <a:pt x="0" y="0"/>
                  </a:lnTo>
                  <a:lnTo>
                    <a:pt x="0" y="1901431"/>
                  </a:lnTo>
                  <a:lnTo>
                    <a:pt x="4008" y="1921155"/>
                  </a:lnTo>
                  <a:lnTo>
                    <a:pt x="14922" y="1937308"/>
                  </a:lnTo>
                  <a:lnTo>
                    <a:pt x="31075" y="1948222"/>
                  </a:lnTo>
                  <a:lnTo>
                    <a:pt x="50800" y="1952231"/>
                  </a:lnTo>
                  <a:lnTo>
                    <a:pt x="4381766" y="1952231"/>
                  </a:lnTo>
                  <a:lnTo>
                    <a:pt x="4401491" y="1948222"/>
                  </a:lnTo>
                  <a:lnTo>
                    <a:pt x="4417644" y="1937308"/>
                  </a:lnTo>
                  <a:lnTo>
                    <a:pt x="4428558" y="1921155"/>
                  </a:lnTo>
                  <a:lnTo>
                    <a:pt x="4432566" y="19014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26312"/>
              <a:ext cx="0" cy="2055495"/>
            </a:xfrm>
            <a:custGeom>
              <a:avLst/>
              <a:gdLst/>
              <a:ahLst/>
              <a:cxnLst/>
              <a:rect l="l" t="t" r="r" b="b"/>
              <a:pathLst>
                <a:path h="2055495">
                  <a:moveTo>
                    <a:pt x="0" y="20554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13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000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988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43050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70799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369134"/>
              <a:ext cx="64757" cy="647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748711"/>
              <a:ext cx="64757" cy="647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976448"/>
              <a:ext cx="64757" cy="6475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26732" y="1095192"/>
            <a:ext cx="3997325" cy="1986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744855">
              <a:lnSpc>
                <a:spcPct val="1494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Generate </a:t>
            </a:r>
            <a:r>
              <a:rPr sz="900" spc="10" dirty="0">
                <a:latin typeface="Trebuchet MS"/>
                <a:cs typeface="Trebuchet MS"/>
              </a:rPr>
              <a:t>tags </a:t>
            </a:r>
            <a:r>
              <a:rPr sz="900" spc="-50" dirty="0">
                <a:latin typeface="Trebuchet MS"/>
                <a:cs typeface="Trebuchet MS"/>
              </a:rPr>
              <a:t>for </a:t>
            </a:r>
            <a:r>
              <a:rPr sz="1000" i="1" spc="-40" dirty="0">
                <a:latin typeface="Cambria"/>
                <a:cs typeface="Cambria"/>
              </a:rPr>
              <a:t>w</a:t>
            </a:r>
            <a:r>
              <a:rPr sz="1050" spc="-60" baseline="-11904" dirty="0">
                <a:latin typeface="Cambria"/>
                <a:cs typeface="Cambria"/>
              </a:rPr>
              <a:t>1</a:t>
            </a:r>
            <a:r>
              <a:rPr sz="900" spc="-40" dirty="0">
                <a:latin typeface="Trebuchet MS"/>
                <a:cs typeface="Trebuchet MS"/>
              </a:rPr>
              <a:t>, </a:t>
            </a:r>
            <a:r>
              <a:rPr sz="900" spc="-35" dirty="0">
                <a:latin typeface="Trebuchet MS"/>
                <a:cs typeface="Trebuchet MS"/>
              </a:rPr>
              <a:t>find top </a:t>
            </a:r>
            <a:r>
              <a:rPr sz="1000" i="1" spc="-20" dirty="0">
                <a:latin typeface="Cambria"/>
                <a:cs typeface="Cambria"/>
              </a:rPr>
              <a:t>N</a:t>
            </a:r>
            <a:r>
              <a:rPr sz="900" spc="-20" dirty="0">
                <a:latin typeface="Trebuchet MS"/>
                <a:cs typeface="Trebuchet MS"/>
              </a:rPr>
              <a:t>, </a:t>
            </a:r>
            <a:r>
              <a:rPr sz="900" spc="-10" dirty="0">
                <a:latin typeface="Trebuchet MS"/>
                <a:cs typeface="Trebuchet MS"/>
              </a:rPr>
              <a:t>set </a:t>
            </a:r>
            <a:r>
              <a:rPr sz="1000" i="1" spc="-5" dirty="0">
                <a:latin typeface="Cambria"/>
                <a:cs typeface="Cambria"/>
              </a:rPr>
              <a:t>s</a:t>
            </a:r>
            <a:r>
              <a:rPr sz="1050" spc="-7" baseline="-11904" dirty="0">
                <a:latin typeface="Cambria"/>
                <a:cs typeface="Cambria"/>
              </a:rPr>
              <a:t>1</a:t>
            </a:r>
            <a:r>
              <a:rPr sz="1050" i="1" spc="-7" baseline="-11904" dirty="0">
                <a:latin typeface="Cambria"/>
                <a:cs typeface="Cambria"/>
              </a:rPr>
              <a:t>j</a:t>
            </a:r>
            <a:r>
              <a:rPr sz="1000" spc="-5" dirty="0">
                <a:latin typeface="Lucida Sans Unicode"/>
                <a:cs typeface="Lucida Sans Unicode"/>
              </a:rPr>
              <a:t>, </a:t>
            </a:r>
            <a:r>
              <a:rPr sz="1000" spc="-60" dirty="0">
                <a:latin typeface="Cambria"/>
                <a:cs typeface="Cambria"/>
              </a:rPr>
              <a:t>1 </a:t>
            </a:r>
            <a:r>
              <a:rPr sz="1000" spc="-165" dirty="0">
                <a:latin typeface="Lucida Sans Unicode"/>
                <a:cs typeface="Lucida Sans Unicode"/>
              </a:rPr>
              <a:t>≤ </a:t>
            </a:r>
            <a:r>
              <a:rPr sz="1000" i="1" spc="10" dirty="0">
                <a:latin typeface="Cambria"/>
                <a:cs typeface="Cambria"/>
              </a:rPr>
              <a:t>j </a:t>
            </a:r>
            <a:r>
              <a:rPr sz="1000" spc="-165" dirty="0">
                <a:latin typeface="Lucida Sans Unicode"/>
                <a:cs typeface="Lucida Sans Unicode"/>
              </a:rPr>
              <a:t>≤ </a:t>
            </a:r>
            <a:r>
              <a:rPr sz="1000" i="1" spc="-20" dirty="0">
                <a:latin typeface="Cambria"/>
                <a:cs typeface="Cambria"/>
              </a:rPr>
              <a:t>N</a:t>
            </a:r>
            <a:r>
              <a:rPr sz="900" spc="-20" dirty="0">
                <a:latin typeface="Trebuchet MS"/>
                <a:cs typeface="Trebuchet MS"/>
              </a:rPr>
              <a:t>, </a:t>
            </a:r>
            <a:r>
              <a:rPr sz="900" spc="-25" dirty="0">
                <a:latin typeface="Trebuchet MS"/>
                <a:cs typeface="Trebuchet MS"/>
              </a:rPr>
              <a:t>accordingly.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Initiali</a:t>
            </a:r>
            <a:r>
              <a:rPr sz="900" spc="-60" dirty="0">
                <a:latin typeface="Trebuchet MS"/>
                <a:cs typeface="Trebuchet MS"/>
              </a:rPr>
              <a:t>z</a:t>
            </a:r>
            <a:r>
              <a:rPr sz="900" spc="5" dirty="0">
                <a:latin typeface="Trebuchet MS"/>
                <a:cs typeface="Trebuchet MS"/>
              </a:rPr>
              <a:t>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60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  <a:p>
            <a:pPr marL="365760" indent="-118110">
              <a:lnSpc>
                <a:spcPts val="1200"/>
              </a:lnSpc>
              <a:spcBef>
                <a:spcPts val="49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366395" algn="l"/>
              </a:tabLst>
            </a:pPr>
            <a:r>
              <a:rPr sz="900" spc="-35" dirty="0">
                <a:latin typeface="Trebuchet MS"/>
                <a:cs typeface="Trebuchet MS"/>
              </a:rPr>
              <a:t>Initiali</a:t>
            </a:r>
            <a:r>
              <a:rPr sz="900" spc="-60" dirty="0">
                <a:latin typeface="Trebuchet MS"/>
                <a:cs typeface="Trebuchet MS"/>
              </a:rPr>
              <a:t>z</a:t>
            </a:r>
            <a:r>
              <a:rPr sz="900" spc="5" dirty="0">
                <a:latin typeface="Trebuchet MS"/>
                <a:cs typeface="Trebuchet MS"/>
              </a:rPr>
              <a:t>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60" dirty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365760" marR="81280" indent="-118110">
              <a:lnSpc>
                <a:spcPts val="1200"/>
              </a:lnSpc>
              <a:spcBef>
                <a:spcPts val="35"/>
              </a:spcBef>
              <a:buClr>
                <a:srgbClr val="D6D6EF"/>
              </a:buClr>
              <a:buSzPct val="66666"/>
              <a:buFont typeface="Lucida Sans Unicode"/>
              <a:buChar char="►"/>
              <a:tabLst>
                <a:tab pos="366395" algn="l"/>
              </a:tabLst>
            </a:pPr>
            <a:r>
              <a:rPr sz="900" spc="-5" dirty="0">
                <a:latin typeface="Trebuchet MS"/>
                <a:cs typeface="Trebuchet MS"/>
              </a:rPr>
              <a:t>Generate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tags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for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-30" dirty="0">
                <a:latin typeface="Cambria"/>
                <a:cs typeface="Cambria"/>
              </a:rPr>
              <a:t>w</a:t>
            </a:r>
            <a:r>
              <a:rPr sz="1050" i="1" spc="-44" baseline="-11904" dirty="0">
                <a:latin typeface="Cambria"/>
                <a:cs typeface="Cambria"/>
              </a:rPr>
              <a:t>i</a:t>
            </a:r>
            <a:r>
              <a:rPr sz="900" spc="-30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given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Cambria"/>
                <a:cs typeface="Cambria"/>
              </a:rPr>
              <a:t>s</a:t>
            </a:r>
            <a:r>
              <a:rPr sz="1050" spc="-7" baseline="-11904" dirty="0">
                <a:latin typeface="Tahoma"/>
                <a:cs typeface="Tahoma"/>
              </a:rPr>
              <a:t>(</a:t>
            </a:r>
            <a:r>
              <a:rPr sz="1050" i="1" spc="-7" baseline="-11904" dirty="0">
                <a:latin typeface="Cambria"/>
                <a:cs typeface="Cambria"/>
              </a:rPr>
              <a:t>i</a:t>
            </a:r>
            <a:r>
              <a:rPr sz="1050" spc="-7" baseline="-11904" dirty="0">
                <a:latin typeface="Lucida Sans Unicode"/>
                <a:cs typeface="Lucida Sans Unicode"/>
              </a:rPr>
              <a:t>−</a:t>
            </a:r>
            <a:r>
              <a:rPr sz="1050" spc="-7" baseline="-11904" dirty="0">
                <a:latin typeface="Cambria"/>
                <a:cs typeface="Cambria"/>
              </a:rPr>
              <a:t>1</a:t>
            </a:r>
            <a:r>
              <a:rPr sz="1050" spc="-7" baseline="-11904" dirty="0">
                <a:latin typeface="Tahoma"/>
                <a:cs typeface="Tahoma"/>
              </a:rPr>
              <a:t>)</a:t>
            </a:r>
            <a:r>
              <a:rPr sz="1050" i="1" spc="-7" baseline="-11904" dirty="0">
                <a:latin typeface="Cambria"/>
                <a:cs typeface="Cambria"/>
              </a:rPr>
              <a:t>j</a:t>
            </a:r>
            <a:r>
              <a:rPr sz="1050" i="1" baseline="-11904" dirty="0">
                <a:latin typeface="Cambria"/>
                <a:cs typeface="Cambria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previous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tag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context,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append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each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tag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dirty="0">
                <a:latin typeface="Cambria"/>
                <a:cs typeface="Cambria"/>
              </a:rPr>
              <a:t>s</a:t>
            </a:r>
            <a:r>
              <a:rPr sz="1050" spc="30" baseline="-11904" dirty="0">
                <a:latin typeface="Tahoma"/>
                <a:cs typeface="Tahoma"/>
              </a:rPr>
              <a:t>(</a:t>
            </a:r>
            <a:r>
              <a:rPr sz="1050" i="1" spc="22" baseline="-11904" dirty="0">
                <a:latin typeface="Cambria"/>
                <a:cs typeface="Cambria"/>
              </a:rPr>
              <a:t>i</a:t>
            </a:r>
            <a:r>
              <a:rPr sz="1050" spc="-135" baseline="-11904" dirty="0">
                <a:latin typeface="Lucida Sans Unicode"/>
                <a:cs typeface="Lucida Sans Unicode"/>
              </a:rPr>
              <a:t>−</a:t>
            </a:r>
            <a:r>
              <a:rPr sz="1050" spc="-30" baseline="-11904" dirty="0">
                <a:latin typeface="Cambria"/>
                <a:cs typeface="Cambria"/>
              </a:rPr>
              <a:t>1</a:t>
            </a:r>
            <a:r>
              <a:rPr sz="1050" spc="30" baseline="-11904" dirty="0">
                <a:latin typeface="Tahoma"/>
                <a:cs typeface="Tahoma"/>
              </a:rPr>
              <a:t>)</a:t>
            </a:r>
            <a:r>
              <a:rPr sz="1050" i="1" spc="22" baseline="-11904" dirty="0">
                <a:latin typeface="Cambria"/>
                <a:cs typeface="Cambria"/>
              </a:rPr>
              <a:t>j</a:t>
            </a:r>
            <a:r>
              <a:rPr sz="1050" i="1" baseline="-11904" dirty="0">
                <a:latin typeface="Cambria"/>
                <a:cs typeface="Cambria"/>
              </a:rPr>
              <a:t> </a:t>
            </a:r>
            <a:r>
              <a:rPr sz="1050" i="1" spc="-15" baseline="-11904" dirty="0">
                <a:latin typeface="Cambria"/>
                <a:cs typeface="Cambria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ma</a:t>
            </a:r>
            <a:r>
              <a:rPr sz="900" spc="-15" dirty="0">
                <a:latin typeface="Trebuchet MS"/>
                <a:cs typeface="Trebuchet MS"/>
              </a:rPr>
              <a:t>k</a:t>
            </a:r>
            <a:r>
              <a:rPr sz="900" spc="5" dirty="0">
                <a:latin typeface="Trebuchet MS"/>
                <a:cs typeface="Trebuchet MS"/>
              </a:rPr>
              <a:t>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n</a:t>
            </a:r>
            <a:r>
              <a:rPr sz="900" spc="-15" dirty="0">
                <a:latin typeface="Trebuchet MS"/>
                <a:cs typeface="Trebuchet MS"/>
              </a:rPr>
              <a:t>e</a:t>
            </a:r>
            <a:r>
              <a:rPr sz="900" spc="-25" dirty="0">
                <a:latin typeface="Trebuchet MS"/>
                <a:cs typeface="Trebuchet MS"/>
              </a:rPr>
              <a:t>w </a:t>
            </a:r>
            <a:r>
              <a:rPr sz="900" spc="15" dirty="0">
                <a:latin typeface="Trebuchet MS"/>
                <a:cs typeface="Trebuchet MS"/>
              </a:rPr>
              <a:t>sequence</a:t>
            </a:r>
            <a:endParaRPr sz="900">
              <a:latin typeface="Trebuchet MS"/>
              <a:cs typeface="Trebuchet MS"/>
            </a:endParaRPr>
          </a:p>
          <a:p>
            <a:pPr marL="365760" indent="-118110">
              <a:lnSpc>
                <a:spcPts val="1150"/>
              </a:lnSpc>
              <a:buClr>
                <a:srgbClr val="D6D6EF"/>
              </a:buClr>
              <a:buSzPct val="60000"/>
              <a:buFont typeface="Lucida Sans Unicode"/>
              <a:buChar char="►"/>
              <a:tabLst>
                <a:tab pos="366395" algn="l"/>
              </a:tabLst>
            </a:pP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-85" dirty="0">
                <a:latin typeface="Cambria"/>
                <a:cs typeface="Cambri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+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spc="-60" dirty="0">
                <a:latin typeface="Cambria"/>
                <a:cs typeface="Cambria"/>
              </a:rPr>
              <a:t>1</a:t>
            </a:r>
            <a:r>
              <a:rPr sz="900" spc="-8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repeat </a:t>
            </a:r>
            <a:r>
              <a:rPr sz="900" spc="-75" dirty="0">
                <a:latin typeface="Trebuchet MS"/>
                <a:cs typeface="Trebuchet MS"/>
              </a:rPr>
              <a:t>if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-165" dirty="0">
                <a:latin typeface="Lucida Sans Unicode"/>
                <a:cs typeface="Lucida Sans Unicode"/>
              </a:rPr>
              <a:t>≤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595"/>
              </a:spcBef>
            </a:pPr>
            <a:r>
              <a:rPr sz="900" spc="5" dirty="0">
                <a:latin typeface="Trebuchet MS"/>
                <a:cs typeface="Trebuchet MS"/>
              </a:rPr>
              <a:t>Find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N</a:t>
            </a:r>
            <a:r>
              <a:rPr sz="1000" i="1" spc="95" dirty="0">
                <a:latin typeface="Cambria"/>
                <a:cs typeface="Cambria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highest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probability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sequences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generated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by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above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loop,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set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s</a:t>
            </a:r>
            <a:r>
              <a:rPr sz="1050" i="1" spc="15" baseline="-11904" dirty="0">
                <a:latin typeface="Cambria"/>
                <a:cs typeface="Cambria"/>
              </a:rPr>
              <a:t>ij</a:t>
            </a:r>
            <a:endParaRPr sz="1050" baseline="-11904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Trebuchet MS"/>
                <a:cs typeface="Trebuchet MS"/>
              </a:rPr>
              <a:t>accordingly</a:t>
            </a:r>
            <a:endParaRPr sz="90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615"/>
              </a:spcBef>
            </a:pPr>
            <a:r>
              <a:rPr sz="1000" i="1" spc="5" dirty="0">
                <a:latin typeface="Cambria"/>
                <a:cs typeface="Cambria"/>
              </a:rPr>
              <a:t>i </a:t>
            </a:r>
            <a:r>
              <a:rPr sz="1000" spc="-25" dirty="0">
                <a:latin typeface="Lucida Sans Unicode"/>
                <a:cs typeface="Lucida Sans Unicode"/>
              </a:rPr>
              <a:t>=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spc="-85" dirty="0">
                <a:latin typeface="Cambria"/>
                <a:cs typeface="Cambria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+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spc="-60" dirty="0">
                <a:latin typeface="Cambria"/>
                <a:cs typeface="Cambria"/>
              </a:rPr>
              <a:t>1</a:t>
            </a:r>
            <a:r>
              <a:rPr sz="900" spc="-85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repeat </a:t>
            </a:r>
            <a:r>
              <a:rPr sz="900" spc="-75" dirty="0">
                <a:latin typeface="Trebuchet MS"/>
                <a:cs typeface="Trebuchet MS"/>
              </a:rPr>
              <a:t>if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dirty="0">
                <a:latin typeface="Cambria"/>
                <a:cs typeface="Cambria"/>
              </a:rPr>
              <a:t> </a:t>
            </a:r>
            <a:r>
              <a:rPr sz="1000" spc="-165" dirty="0">
                <a:latin typeface="Lucida Sans Unicode"/>
                <a:cs typeface="Lucida Sans Unicode"/>
              </a:rPr>
              <a:t>≤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-40" dirty="0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590"/>
              </a:spcBef>
            </a:pPr>
            <a:r>
              <a:rPr sz="900" dirty="0">
                <a:latin typeface="Trebuchet MS"/>
                <a:cs typeface="Trebuchet MS"/>
              </a:rPr>
              <a:t>Return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highest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probability </a:t>
            </a:r>
            <a:r>
              <a:rPr sz="900" spc="15" dirty="0">
                <a:latin typeface="Trebuchet MS"/>
                <a:cs typeface="Trebuchet MS"/>
              </a:rPr>
              <a:t>sequence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s</a:t>
            </a:r>
            <a:r>
              <a:rPr sz="1050" i="1" spc="-15" baseline="-11904" dirty="0">
                <a:latin typeface="Cambria"/>
                <a:cs typeface="Cambria"/>
              </a:rPr>
              <a:t>n</a:t>
            </a:r>
            <a:r>
              <a:rPr sz="1050" spc="-15" baseline="-11904" dirty="0">
                <a:latin typeface="Cambria"/>
                <a:cs typeface="Cambria"/>
              </a:rPr>
              <a:t>1</a:t>
            </a:r>
            <a:endParaRPr sz="1050" baseline="-11904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3" name="object 2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544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A</a:t>
            </a:r>
            <a:r>
              <a:rPr spc="10" dirty="0"/>
              <a:t> </a:t>
            </a:r>
            <a:r>
              <a:rPr spc="50" dirty="0"/>
              <a:t>Good</a:t>
            </a:r>
            <a:r>
              <a:rPr spc="10" dirty="0"/>
              <a:t> </a:t>
            </a:r>
            <a:r>
              <a:rPr spc="-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411650"/>
            <a:ext cx="430911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25" dirty="0">
                <a:latin typeface="Trebuchet MS"/>
                <a:cs typeface="Trebuchet MS"/>
              </a:rPr>
              <a:t>Berger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al.,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spc="70" dirty="0">
                <a:latin typeface="Trebuchet MS"/>
                <a:cs typeface="Trebuchet MS"/>
              </a:rPr>
              <a:t>A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Maximum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Entropy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Approach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to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Natural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Language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Processing</a:t>
            </a:r>
            <a:r>
              <a:rPr sz="950" spc="30" dirty="0">
                <a:latin typeface="Trebuchet MS"/>
                <a:cs typeface="Trebuchet MS"/>
              </a:rPr>
              <a:t>,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Computational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Linguistics,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Vol.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22,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1.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893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53363"/>
            <a:ext cx="4483735" cy="347345"/>
            <a:chOff x="87743" y="953363"/>
            <a:chExt cx="4483735" cy="34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98854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86154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9510"/>
              <a:ext cx="50749" cy="239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53363"/>
              <a:ext cx="4432935" cy="296545"/>
            </a:xfrm>
            <a:custGeom>
              <a:avLst/>
              <a:gdLst/>
              <a:ahLst/>
              <a:cxnLst/>
              <a:rect l="l" t="t" r="r" b="b"/>
              <a:pathLst>
                <a:path w="4432935" h="296544">
                  <a:moveTo>
                    <a:pt x="4432566" y="0"/>
                  </a:moveTo>
                  <a:lnTo>
                    <a:pt x="0" y="0"/>
                  </a:lnTo>
                  <a:lnTo>
                    <a:pt x="0" y="245490"/>
                  </a:lnTo>
                  <a:lnTo>
                    <a:pt x="4008" y="265215"/>
                  </a:lnTo>
                  <a:lnTo>
                    <a:pt x="14922" y="281368"/>
                  </a:lnTo>
                  <a:lnTo>
                    <a:pt x="31075" y="292282"/>
                  </a:lnTo>
                  <a:lnTo>
                    <a:pt x="50800" y="296290"/>
                  </a:lnTo>
                  <a:lnTo>
                    <a:pt x="4381766" y="296290"/>
                  </a:lnTo>
                  <a:lnTo>
                    <a:pt x="4401491" y="292282"/>
                  </a:lnTo>
                  <a:lnTo>
                    <a:pt x="4417644" y="281368"/>
                  </a:lnTo>
                  <a:lnTo>
                    <a:pt x="4428558" y="265215"/>
                  </a:lnTo>
                  <a:lnTo>
                    <a:pt x="4432566" y="2454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7597"/>
              <a:ext cx="0" cy="220345"/>
            </a:xfrm>
            <a:custGeom>
              <a:avLst/>
              <a:gdLst/>
              <a:ahLst/>
              <a:cxnLst/>
              <a:rect l="l" t="t" r="r" b="b"/>
              <a:pathLst>
                <a:path h="220344">
                  <a:moveTo>
                    <a:pt x="0" y="22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49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22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95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83119" y="957732"/>
            <a:ext cx="2042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Conditional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Fields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55242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4,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43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Practice</a:t>
            </a:r>
            <a:r>
              <a:rPr spc="10" dirty="0"/>
              <a:t> </a:t>
            </a:r>
            <a:r>
              <a:rPr spc="5" dirty="0"/>
              <a:t>Question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72818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30971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8913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47290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205444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363609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521762"/>
            <a:ext cx="64757" cy="647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679915"/>
            <a:ext cx="64757" cy="6475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9644" y="498805"/>
            <a:ext cx="4329430" cy="26784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265" marR="82550">
              <a:lnSpc>
                <a:spcPts val="950"/>
              </a:lnSpc>
              <a:spcBef>
                <a:spcPts val="55"/>
              </a:spcBef>
            </a:pPr>
            <a:r>
              <a:rPr sz="700" spc="40" dirty="0">
                <a:latin typeface="Trebuchet MS"/>
                <a:cs typeface="Trebuchet MS"/>
              </a:rPr>
              <a:t>Suppose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you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want </a:t>
            </a:r>
            <a:r>
              <a:rPr sz="700" spc="-30" dirty="0">
                <a:latin typeface="Trebuchet MS"/>
                <a:cs typeface="Trebuchet MS"/>
              </a:rPr>
              <a:t>to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35" dirty="0">
                <a:latin typeface="Trebuchet MS"/>
                <a:cs typeface="Trebuchet MS"/>
              </a:rPr>
              <a:t>use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a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MaxEnt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tagger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to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tag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the </a:t>
            </a:r>
            <a:r>
              <a:rPr sz="700" dirty="0">
                <a:latin typeface="Trebuchet MS"/>
                <a:cs typeface="Trebuchet MS"/>
              </a:rPr>
              <a:t>sentence,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“the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25" dirty="0">
                <a:latin typeface="Trebuchet MS"/>
                <a:cs typeface="Trebuchet MS"/>
              </a:rPr>
              <a:t>light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25" dirty="0">
                <a:latin typeface="Trebuchet MS"/>
                <a:cs typeface="Trebuchet MS"/>
              </a:rPr>
              <a:t>book”.</a:t>
            </a:r>
            <a:r>
              <a:rPr sz="700" spc="40" dirty="0">
                <a:latin typeface="Trebuchet MS"/>
                <a:cs typeface="Trebuchet MS"/>
              </a:rPr>
              <a:t> </a:t>
            </a:r>
            <a:r>
              <a:rPr sz="700" spc="35" dirty="0">
                <a:latin typeface="Trebuchet MS"/>
                <a:cs typeface="Trebuchet MS"/>
              </a:rPr>
              <a:t>We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know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that</a:t>
            </a:r>
            <a:r>
              <a:rPr sz="700" spc="-15" dirty="0">
                <a:latin typeface="Trebuchet MS"/>
                <a:cs typeface="Trebuchet MS"/>
              </a:rPr>
              <a:t> the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top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2 </a:t>
            </a:r>
            <a:r>
              <a:rPr sz="700" spc="-200" dirty="0">
                <a:latin typeface="Trebuchet MS"/>
                <a:cs typeface="Trebuchet MS"/>
              </a:rPr>
              <a:t> </a:t>
            </a:r>
            <a:r>
              <a:rPr sz="700" spc="105" dirty="0">
                <a:latin typeface="Trebuchet MS"/>
                <a:cs typeface="Trebuchet MS"/>
              </a:rPr>
              <a:t>POS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tags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for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the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words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i="1" spc="-35" dirty="0">
                <a:latin typeface="Trebuchet MS"/>
                <a:cs typeface="Trebuchet MS"/>
              </a:rPr>
              <a:t>the</a:t>
            </a:r>
            <a:r>
              <a:rPr sz="700" spc="-35" dirty="0">
                <a:latin typeface="Trebuchet MS"/>
                <a:cs typeface="Trebuchet MS"/>
              </a:rPr>
              <a:t>,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i="1" spc="-35" dirty="0">
                <a:latin typeface="Trebuchet MS"/>
                <a:cs typeface="Trebuchet MS"/>
              </a:rPr>
              <a:t>light</a:t>
            </a:r>
            <a:r>
              <a:rPr sz="700" i="1" spc="-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i="1" spc="15" dirty="0">
                <a:latin typeface="Trebuchet MS"/>
                <a:cs typeface="Trebuchet MS"/>
              </a:rPr>
              <a:t>book</a:t>
            </a:r>
            <a:r>
              <a:rPr sz="700" i="1" spc="-10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are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Lucida Sans Unicode"/>
                <a:cs typeface="Lucida Sans Unicode"/>
              </a:rPr>
              <a:t>{</a:t>
            </a:r>
            <a:r>
              <a:rPr sz="800" i="1" spc="-15" dirty="0">
                <a:latin typeface="Cambria"/>
                <a:cs typeface="Cambria"/>
              </a:rPr>
              <a:t>Det</a:t>
            </a:r>
            <a:r>
              <a:rPr sz="800" spc="-15" dirty="0">
                <a:latin typeface="Lucida Sans Unicode"/>
                <a:cs typeface="Lucida Sans Unicode"/>
              </a:rPr>
              <a:t>,</a:t>
            </a:r>
            <a:r>
              <a:rPr sz="800" spc="-160" dirty="0">
                <a:latin typeface="Lucida Sans Unicode"/>
                <a:cs typeface="Lucida Sans Unicode"/>
              </a:rPr>
              <a:t> </a:t>
            </a:r>
            <a:r>
              <a:rPr sz="800" i="1" spc="-25" dirty="0">
                <a:latin typeface="Cambria"/>
                <a:cs typeface="Cambria"/>
              </a:rPr>
              <a:t>Noun</a:t>
            </a:r>
            <a:r>
              <a:rPr sz="800" spc="-25" dirty="0">
                <a:latin typeface="Lucida Sans Unicode"/>
                <a:cs typeface="Lucida Sans Unicode"/>
              </a:rPr>
              <a:t>}</a:t>
            </a:r>
            <a:r>
              <a:rPr sz="700" spc="-25" dirty="0">
                <a:latin typeface="Trebuchet MS"/>
                <a:cs typeface="Trebuchet MS"/>
              </a:rPr>
              <a:t>,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Lucida Sans Unicode"/>
                <a:cs typeface="Lucida Sans Unicode"/>
              </a:rPr>
              <a:t>{</a:t>
            </a:r>
            <a:r>
              <a:rPr sz="800" i="1" spc="-30" dirty="0">
                <a:latin typeface="Cambria"/>
                <a:cs typeface="Cambria"/>
              </a:rPr>
              <a:t>Verb</a:t>
            </a:r>
            <a:r>
              <a:rPr sz="800" spc="-30" dirty="0">
                <a:latin typeface="Lucida Sans Unicode"/>
                <a:cs typeface="Lucida Sans Unicode"/>
              </a:rPr>
              <a:t>,</a:t>
            </a:r>
            <a:r>
              <a:rPr sz="800" spc="-160" dirty="0">
                <a:latin typeface="Lucida Sans Unicode"/>
                <a:cs typeface="Lucida Sans Unicode"/>
              </a:rPr>
              <a:t> </a:t>
            </a:r>
            <a:r>
              <a:rPr sz="800" i="1" dirty="0">
                <a:latin typeface="Cambria"/>
                <a:cs typeface="Cambria"/>
              </a:rPr>
              <a:t>Adj</a:t>
            </a:r>
            <a:r>
              <a:rPr sz="800" dirty="0">
                <a:latin typeface="Lucida Sans Unicode"/>
                <a:cs typeface="Lucida Sans Unicode"/>
              </a:rPr>
              <a:t>}</a:t>
            </a:r>
            <a:r>
              <a:rPr sz="800" spc="-50" dirty="0">
                <a:latin typeface="Lucida Sans Unicode"/>
                <a:cs typeface="Lucida Sans Unicode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Lucida Sans Unicode"/>
                <a:cs typeface="Lucida Sans Unicode"/>
              </a:rPr>
              <a:t>{</a:t>
            </a:r>
            <a:r>
              <a:rPr sz="800" i="1" spc="-30" dirty="0">
                <a:latin typeface="Cambria"/>
                <a:cs typeface="Cambria"/>
              </a:rPr>
              <a:t>Verb</a:t>
            </a:r>
            <a:r>
              <a:rPr sz="800" spc="-30" dirty="0">
                <a:latin typeface="Lucida Sans Unicode"/>
                <a:cs typeface="Lucida Sans Unicode"/>
              </a:rPr>
              <a:t>,</a:t>
            </a:r>
            <a:r>
              <a:rPr sz="800" spc="-165" dirty="0">
                <a:latin typeface="Lucida Sans Unicode"/>
                <a:cs typeface="Lucida Sans Unicode"/>
              </a:rPr>
              <a:t> </a:t>
            </a:r>
            <a:r>
              <a:rPr sz="800" i="1" spc="-25" dirty="0">
                <a:latin typeface="Cambria"/>
                <a:cs typeface="Cambria"/>
              </a:rPr>
              <a:t>Noun</a:t>
            </a:r>
            <a:r>
              <a:rPr sz="800" spc="-25" dirty="0">
                <a:latin typeface="Lucida Sans Unicode"/>
                <a:cs typeface="Lucida Sans Unicode"/>
              </a:rPr>
              <a:t>}</a:t>
            </a:r>
            <a:r>
              <a:rPr sz="700" spc="-25" dirty="0">
                <a:latin typeface="Trebuchet MS"/>
                <a:cs typeface="Trebuchet MS"/>
              </a:rPr>
              <a:t>,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respectively. 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40" dirty="0">
                <a:latin typeface="Trebuchet MS"/>
                <a:cs typeface="Trebuchet MS"/>
              </a:rPr>
              <a:t>Assume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that</a:t>
            </a:r>
            <a:r>
              <a:rPr sz="700" spc="-15" dirty="0">
                <a:latin typeface="Trebuchet MS"/>
                <a:cs typeface="Trebuchet MS"/>
              </a:rPr>
              <a:t> the </a:t>
            </a:r>
            <a:r>
              <a:rPr sz="700" spc="30" dirty="0">
                <a:latin typeface="Trebuchet MS"/>
                <a:cs typeface="Trebuchet MS"/>
              </a:rPr>
              <a:t>MaxEnt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model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uses</a:t>
            </a:r>
            <a:r>
              <a:rPr sz="700" spc="-15" dirty="0">
                <a:latin typeface="Trebuchet MS"/>
                <a:cs typeface="Trebuchet MS"/>
              </a:rPr>
              <a:t> the following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history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15" dirty="0">
                <a:latin typeface="Cambria"/>
                <a:cs typeface="Cambria"/>
              </a:rPr>
              <a:t>h</a:t>
            </a:r>
            <a:r>
              <a:rPr sz="900" i="1" spc="-22" baseline="-9259" dirty="0">
                <a:latin typeface="Cambria"/>
                <a:cs typeface="Cambria"/>
              </a:rPr>
              <a:t>i</a:t>
            </a:r>
            <a:r>
              <a:rPr sz="900" i="1" spc="15" baseline="-9259" dirty="0">
                <a:latin typeface="Cambria"/>
                <a:cs typeface="Cambria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(context)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for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a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word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20" dirty="0">
                <a:latin typeface="Cambria"/>
                <a:cs typeface="Cambria"/>
              </a:rPr>
              <a:t>w</a:t>
            </a:r>
            <a:r>
              <a:rPr sz="900" i="1" spc="-30" baseline="-9259" dirty="0">
                <a:latin typeface="Cambria"/>
                <a:cs typeface="Cambria"/>
              </a:rPr>
              <a:t>i</a:t>
            </a:r>
            <a:r>
              <a:rPr sz="700" spc="-20" dirty="0">
                <a:latin typeface="Trebuchet MS"/>
                <a:cs typeface="Trebuchet MS"/>
              </a:rPr>
              <a:t>: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 marL="179070" algn="ctr">
              <a:lnSpc>
                <a:spcPct val="100000"/>
              </a:lnSpc>
            </a:pPr>
            <a:r>
              <a:rPr sz="800" i="1" spc="-30" dirty="0">
                <a:latin typeface="Cambria"/>
                <a:cs typeface="Cambria"/>
              </a:rPr>
              <a:t>h</a:t>
            </a:r>
            <a:r>
              <a:rPr sz="900" i="1" baseline="-9259" dirty="0">
                <a:latin typeface="Cambria"/>
                <a:cs typeface="Cambria"/>
              </a:rPr>
              <a:t>i </a:t>
            </a:r>
            <a:r>
              <a:rPr sz="900" i="1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dirty="0">
                <a:latin typeface="Lucida Sans Unicode"/>
                <a:cs typeface="Lucida Sans Unicode"/>
              </a:rPr>
              <a:t>{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900" i="1" spc="67" baseline="-9259" dirty="0">
                <a:latin typeface="Cambria"/>
                <a:cs typeface="Cambria"/>
              </a:rPr>
              <a:t>i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spc="-165" dirty="0">
                <a:latin typeface="Lucida Sans Unicode"/>
                <a:cs typeface="Lucida Sans Unicode"/>
              </a:rPr>
              <a:t> 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spc="-150" baseline="-9259" dirty="0">
                <a:latin typeface="Lucida Sans Unicode"/>
                <a:cs typeface="Lucida Sans Unicode"/>
              </a:rPr>
              <a:t>−</a:t>
            </a:r>
            <a:r>
              <a:rPr sz="900" spc="15" baseline="-9259" dirty="0">
                <a:latin typeface="Cambria"/>
                <a:cs typeface="Cambria"/>
              </a:rPr>
              <a:t>1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spc="-165" dirty="0">
                <a:latin typeface="Lucida Sans Unicode"/>
                <a:cs typeface="Lucida Sans Unicode"/>
              </a:rPr>
              <a:t> 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baseline="-9259" dirty="0">
                <a:latin typeface="Verdana"/>
                <a:cs typeface="Verdana"/>
              </a:rPr>
              <a:t>+</a:t>
            </a:r>
            <a:r>
              <a:rPr sz="900" spc="15" baseline="-9259" dirty="0">
                <a:latin typeface="Cambria"/>
                <a:cs typeface="Cambria"/>
              </a:rPr>
              <a:t>1</a:t>
            </a:r>
            <a:r>
              <a:rPr sz="800" spc="-55" dirty="0">
                <a:latin typeface="Lucida Sans Unicode"/>
                <a:cs typeface="Lucida Sans Unicode"/>
              </a:rPr>
              <a:t>,</a:t>
            </a:r>
            <a:r>
              <a:rPr sz="800" spc="-165" dirty="0">
                <a:latin typeface="Lucida Sans Unicode"/>
                <a:cs typeface="Lucida Sans Unicode"/>
              </a:rPr>
              <a:t> </a:t>
            </a:r>
            <a:r>
              <a:rPr sz="800" i="1" spc="-60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spc="-150" baseline="-9259" dirty="0">
                <a:latin typeface="Lucida Sans Unicode"/>
                <a:cs typeface="Lucida Sans Unicode"/>
              </a:rPr>
              <a:t>−</a:t>
            </a:r>
            <a:r>
              <a:rPr sz="900" spc="15" baseline="-9259" dirty="0">
                <a:latin typeface="Cambria"/>
                <a:cs typeface="Cambria"/>
              </a:rPr>
              <a:t>1</a:t>
            </a:r>
            <a:r>
              <a:rPr sz="800" dirty="0">
                <a:latin typeface="Lucida Sans Unicode"/>
                <a:cs typeface="Lucida Sans Unicode"/>
              </a:rPr>
              <a:t>}</a:t>
            </a:r>
            <a:endParaRPr sz="800">
              <a:latin typeface="Lucida Sans Unicode"/>
              <a:cs typeface="Lucida Sans Unicode"/>
            </a:endParaRPr>
          </a:p>
          <a:p>
            <a:pPr marL="88900" marR="109855">
              <a:lnSpc>
                <a:spcPct val="109000"/>
              </a:lnSpc>
              <a:spcBef>
                <a:spcPts val="994"/>
              </a:spcBef>
            </a:pPr>
            <a:r>
              <a:rPr sz="700" dirty="0">
                <a:latin typeface="Trebuchet MS"/>
                <a:cs typeface="Trebuchet MS"/>
              </a:rPr>
              <a:t>where </a:t>
            </a:r>
            <a:r>
              <a:rPr sz="800" i="1" spc="-45" dirty="0">
                <a:latin typeface="Cambria"/>
                <a:cs typeface="Cambria"/>
              </a:rPr>
              <a:t>w</a:t>
            </a:r>
            <a:r>
              <a:rPr sz="900" i="1" spc="-67" baseline="-9259" dirty="0">
                <a:latin typeface="Cambria"/>
                <a:cs typeface="Cambria"/>
              </a:rPr>
              <a:t>i</a:t>
            </a:r>
            <a:r>
              <a:rPr sz="900" spc="-67" baseline="-9259" dirty="0">
                <a:latin typeface="Lucida Sans Unicode"/>
                <a:cs typeface="Lucida Sans Unicode"/>
              </a:rPr>
              <a:t>−</a:t>
            </a:r>
            <a:r>
              <a:rPr sz="900" spc="-67" baseline="-9259" dirty="0">
                <a:latin typeface="Cambria"/>
                <a:cs typeface="Cambria"/>
              </a:rPr>
              <a:t>1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 </a:t>
            </a:r>
            <a:r>
              <a:rPr sz="800" i="1" spc="-20" dirty="0">
                <a:latin typeface="Cambria"/>
                <a:cs typeface="Cambria"/>
              </a:rPr>
              <a:t>w</a:t>
            </a:r>
            <a:r>
              <a:rPr sz="900" i="1" spc="-30" baseline="-9259" dirty="0">
                <a:latin typeface="Cambria"/>
                <a:cs typeface="Cambria"/>
              </a:rPr>
              <a:t>i</a:t>
            </a:r>
            <a:r>
              <a:rPr sz="900" spc="-30" baseline="-9259" dirty="0">
                <a:latin typeface="Verdana"/>
                <a:cs typeface="Verdana"/>
              </a:rPr>
              <a:t>+</a:t>
            </a:r>
            <a:r>
              <a:rPr sz="900" spc="-30" baseline="-9259" dirty="0">
                <a:latin typeface="Cambria"/>
                <a:cs typeface="Cambria"/>
              </a:rPr>
              <a:t>1</a:t>
            </a:r>
            <a:r>
              <a:rPr sz="900" spc="-22" baseline="-9259" dirty="0">
                <a:latin typeface="Cambria"/>
                <a:cs typeface="Cambria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correspond </a:t>
            </a:r>
            <a:r>
              <a:rPr sz="700" spc="-30" dirty="0">
                <a:latin typeface="Trebuchet MS"/>
                <a:cs typeface="Trebuchet MS"/>
              </a:rPr>
              <a:t>to </a:t>
            </a:r>
            <a:r>
              <a:rPr sz="700" spc="-15" dirty="0">
                <a:latin typeface="Trebuchet MS"/>
                <a:cs typeface="Trebuchet MS"/>
              </a:rPr>
              <a:t>the </a:t>
            </a:r>
            <a:r>
              <a:rPr sz="700" spc="5" dirty="0">
                <a:latin typeface="Trebuchet MS"/>
                <a:cs typeface="Trebuchet MS"/>
              </a:rPr>
              <a:t>previous </a:t>
            </a:r>
            <a:r>
              <a:rPr sz="700" spc="15" dirty="0">
                <a:latin typeface="Trebuchet MS"/>
                <a:cs typeface="Trebuchet MS"/>
              </a:rPr>
              <a:t>and </a:t>
            </a:r>
            <a:r>
              <a:rPr sz="700" spc="-20" dirty="0">
                <a:latin typeface="Trebuchet MS"/>
                <a:cs typeface="Trebuchet MS"/>
              </a:rPr>
              <a:t>next </a:t>
            </a:r>
            <a:r>
              <a:rPr sz="700" spc="10" dirty="0">
                <a:latin typeface="Trebuchet MS"/>
                <a:cs typeface="Trebuchet MS"/>
              </a:rPr>
              <a:t>words </a:t>
            </a:r>
            <a:r>
              <a:rPr sz="700" spc="15" dirty="0">
                <a:latin typeface="Trebuchet MS"/>
                <a:cs typeface="Trebuchet MS"/>
              </a:rPr>
              <a:t>and </a:t>
            </a:r>
            <a:r>
              <a:rPr sz="800" i="1" spc="-50" dirty="0">
                <a:latin typeface="Cambria"/>
                <a:cs typeface="Cambria"/>
              </a:rPr>
              <a:t>t</a:t>
            </a:r>
            <a:r>
              <a:rPr sz="900" i="1" spc="-75" baseline="-9259" dirty="0">
                <a:latin typeface="Cambria"/>
                <a:cs typeface="Cambria"/>
              </a:rPr>
              <a:t>i</a:t>
            </a:r>
            <a:r>
              <a:rPr sz="900" spc="-75" baseline="-9259" dirty="0">
                <a:latin typeface="Lucida Sans Unicode"/>
                <a:cs typeface="Lucida Sans Unicode"/>
              </a:rPr>
              <a:t>−</a:t>
            </a:r>
            <a:r>
              <a:rPr sz="900" spc="-75" baseline="-9259" dirty="0">
                <a:latin typeface="Cambria"/>
                <a:cs typeface="Cambria"/>
              </a:rPr>
              <a:t>1</a:t>
            </a:r>
            <a:r>
              <a:rPr sz="900" spc="-67" baseline="-9259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corresponds </a:t>
            </a:r>
            <a:r>
              <a:rPr sz="700" spc="-30" dirty="0">
                <a:latin typeface="Trebuchet MS"/>
                <a:cs typeface="Trebuchet MS"/>
              </a:rPr>
              <a:t>to </a:t>
            </a:r>
            <a:r>
              <a:rPr sz="700" spc="-15" dirty="0">
                <a:latin typeface="Trebuchet MS"/>
                <a:cs typeface="Trebuchet MS"/>
              </a:rPr>
              <a:t>the </a:t>
            </a:r>
            <a:r>
              <a:rPr sz="700" dirty="0">
                <a:latin typeface="Trebuchet MS"/>
                <a:cs typeface="Trebuchet MS"/>
              </a:rPr>
              <a:t>tag </a:t>
            </a:r>
            <a:r>
              <a:rPr sz="700" spc="-20" dirty="0">
                <a:latin typeface="Trebuchet MS"/>
                <a:cs typeface="Trebuchet MS"/>
              </a:rPr>
              <a:t>of </a:t>
            </a:r>
            <a:r>
              <a:rPr sz="700" spc="-15" dirty="0">
                <a:latin typeface="Trebuchet MS"/>
                <a:cs typeface="Trebuchet MS"/>
              </a:rPr>
              <a:t>the </a:t>
            </a:r>
            <a:r>
              <a:rPr sz="700" spc="-200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previous</a:t>
            </a:r>
            <a:r>
              <a:rPr sz="700" spc="-15" dirty="0">
                <a:latin typeface="Trebuchet MS"/>
                <a:cs typeface="Trebuchet MS"/>
              </a:rPr>
              <a:t> word.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Accordingly,</a:t>
            </a:r>
            <a:r>
              <a:rPr sz="700" spc="-15" dirty="0">
                <a:latin typeface="Trebuchet MS"/>
                <a:cs typeface="Trebuchet MS"/>
              </a:rPr>
              <a:t> the following </a:t>
            </a:r>
            <a:r>
              <a:rPr sz="700" spc="-5" dirty="0">
                <a:latin typeface="Trebuchet MS"/>
                <a:cs typeface="Trebuchet MS"/>
              </a:rPr>
              <a:t>features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are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5" dirty="0">
                <a:latin typeface="Trebuchet MS"/>
                <a:cs typeface="Trebuchet MS"/>
              </a:rPr>
              <a:t>being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25" dirty="0">
                <a:latin typeface="Trebuchet MS"/>
                <a:cs typeface="Trebuchet MS"/>
              </a:rPr>
              <a:t>used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by</a:t>
            </a:r>
            <a:r>
              <a:rPr sz="700" spc="-15" dirty="0">
                <a:latin typeface="Trebuchet MS"/>
                <a:cs typeface="Trebuchet MS"/>
              </a:rPr>
              <a:t> the </a:t>
            </a:r>
            <a:r>
              <a:rPr sz="700" spc="30" dirty="0">
                <a:latin typeface="Trebuchet MS"/>
                <a:cs typeface="Trebuchet MS"/>
              </a:rPr>
              <a:t>MaxEnt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10" dirty="0">
                <a:latin typeface="Trebuchet MS"/>
                <a:cs typeface="Trebuchet MS"/>
              </a:rPr>
              <a:t>model:</a:t>
            </a:r>
            <a:endParaRPr sz="700">
              <a:latin typeface="Trebuchet MS"/>
              <a:cs typeface="Trebuchet MS"/>
            </a:endParaRPr>
          </a:p>
          <a:p>
            <a:pPr marL="365760" marR="2764155">
              <a:lnSpc>
                <a:spcPct val="129700"/>
              </a:lnSpc>
              <a:spcBef>
                <a:spcPts val="20"/>
              </a:spcBef>
            </a:pPr>
            <a:r>
              <a:rPr sz="800" i="1" spc="-15" dirty="0">
                <a:latin typeface="Cambria"/>
                <a:cs typeface="Cambria"/>
              </a:rPr>
              <a:t>f</a:t>
            </a:r>
            <a:r>
              <a:rPr sz="900" spc="15" baseline="-9259" dirty="0">
                <a:latin typeface="Cambria"/>
                <a:cs typeface="Cambria"/>
              </a:rPr>
              <a:t>1</a:t>
            </a:r>
            <a:r>
              <a:rPr sz="700" spc="-60" dirty="0">
                <a:latin typeface="Trebuchet MS"/>
                <a:cs typeface="Trebuchet MS"/>
              </a:rPr>
              <a:t>: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spc="-150" baseline="-9259" dirty="0">
                <a:latin typeface="Lucida Sans Unicode"/>
                <a:cs typeface="Lucida Sans Unicode"/>
              </a:rPr>
              <a:t>−</a:t>
            </a:r>
            <a:r>
              <a:rPr sz="900" spc="-52" baseline="-9259" dirty="0">
                <a:latin typeface="Cambria"/>
                <a:cs typeface="Cambria"/>
              </a:rPr>
              <a:t>1</a:t>
            </a:r>
            <a:r>
              <a:rPr sz="900" baseline="-9259" dirty="0">
                <a:latin typeface="Cambria"/>
                <a:cs typeface="Cambria"/>
              </a:rPr>
              <a:t> 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5" dirty="0">
                <a:latin typeface="Cambria"/>
                <a:cs typeface="Cambria"/>
              </a:rPr>
              <a:t>Det</a:t>
            </a:r>
            <a:r>
              <a:rPr sz="800" i="1" spc="35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 </a:t>
            </a:r>
            <a:r>
              <a:rPr sz="900" i="1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dirty="0">
                <a:latin typeface="Cambria"/>
                <a:cs typeface="Cambria"/>
              </a:rPr>
              <a:t>Adj   </a:t>
            </a:r>
            <a:r>
              <a:rPr sz="800" i="1" spc="-15" dirty="0">
                <a:latin typeface="Cambria"/>
                <a:cs typeface="Cambria"/>
              </a:rPr>
              <a:t>f</a:t>
            </a:r>
            <a:r>
              <a:rPr sz="900" spc="15" baseline="-9259" dirty="0">
                <a:latin typeface="Cambria"/>
                <a:cs typeface="Cambria"/>
              </a:rPr>
              <a:t>2</a:t>
            </a:r>
            <a:r>
              <a:rPr sz="700" spc="-60" dirty="0">
                <a:latin typeface="Trebuchet MS"/>
                <a:cs typeface="Trebuchet MS"/>
              </a:rPr>
              <a:t>: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spc="-150" baseline="-9259" dirty="0">
                <a:latin typeface="Lucida Sans Unicode"/>
                <a:cs typeface="Lucida Sans Unicode"/>
              </a:rPr>
              <a:t>−</a:t>
            </a:r>
            <a:r>
              <a:rPr sz="900" spc="-52" baseline="-9259" dirty="0">
                <a:latin typeface="Cambria"/>
                <a:cs typeface="Cambria"/>
              </a:rPr>
              <a:t>1</a:t>
            </a:r>
            <a:r>
              <a:rPr sz="900" baseline="-9259" dirty="0">
                <a:latin typeface="Cambria"/>
                <a:cs typeface="Cambria"/>
              </a:rPr>
              <a:t> 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20" dirty="0">
                <a:latin typeface="Cambria"/>
                <a:cs typeface="Cambria"/>
              </a:rPr>
              <a:t>Noun</a:t>
            </a:r>
            <a:r>
              <a:rPr sz="800" i="1" spc="20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 </a:t>
            </a:r>
            <a:r>
              <a:rPr sz="900" i="1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65" dirty="0">
                <a:latin typeface="Cambria"/>
                <a:cs typeface="Cambria"/>
              </a:rPr>
              <a:t>V</a:t>
            </a:r>
            <a:r>
              <a:rPr sz="800" i="1" spc="-15" dirty="0">
                <a:latin typeface="Cambria"/>
                <a:cs typeface="Cambria"/>
              </a:rPr>
              <a:t>erb  f</a:t>
            </a:r>
            <a:r>
              <a:rPr sz="900" spc="15" baseline="-9259" dirty="0">
                <a:latin typeface="Cambria"/>
                <a:cs typeface="Cambria"/>
              </a:rPr>
              <a:t>3</a:t>
            </a:r>
            <a:r>
              <a:rPr sz="700" spc="-60" dirty="0">
                <a:latin typeface="Trebuchet MS"/>
                <a:cs typeface="Trebuchet MS"/>
              </a:rPr>
              <a:t>: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spc="-150" baseline="-9259" dirty="0">
                <a:latin typeface="Lucida Sans Unicode"/>
                <a:cs typeface="Lucida Sans Unicode"/>
              </a:rPr>
              <a:t>−</a:t>
            </a:r>
            <a:r>
              <a:rPr sz="900" spc="-52" baseline="-9259" dirty="0">
                <a:latin typeface="Cambria"/>
                <a:cs typeface="Cambria"/>
              </a:rPr>
              <a:t>1</a:t>
            </a:r>
            <a:r>
              <a:rPr sz="900" baseline="-9259" dirty="0">
                <a:latin typeface="Cambria"/>
                <a:cs typeface="Cambria"/>
              </a:rPr>
              <a:t> 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dirty="0">
                <a:latin typeface="Cambria"/>
                <a:cs typeface="Cambria"/>
              </a:rPr>
              <a:t>Adj</a:t>
            </a:r>
            <a:r>
              <a:rPr sz="800" i="1" spc="20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 </a:t>
            </a:r>
            <a:r>
              <a:rPr sz="900" i="1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15" dirty="0">
                <a:latin typeface="Cambria"/>
                <a:cs typeface="Cambria"/>
              </a:rPr>
              <a:t>Noun  f</a:t>
            </a:r>
            <a:r>
              <a:rPr sz="900" spc="15" baseline="-9259" dirty="0">
                <a:latin typeface="Cambria"/>
                <a:cs typeface="Cambria"/>
              </a:rPr>
              <a:t>4</a:t>
            </a:r>
            <a:r>
              <a:rPr sz="700" spc="-60" dirty="0">
                <a:latin typeface="Trebuchet MS"/>
                <a:cs typeface="Trebuchet MS"/>
              </a:rPr>
              <a:t>: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spc="-150" baseline="-9259" dirty="0">
                <a:latin typeface="Lucida Sans Unicode"/>
                <a:cs typeface="Lucida Sans Unicode"/>
              </a:rPr>
              <a:t>−</a:t>
            </a:r>
            <a:r>
              <a:rPr sz="900" spc="-52" baseline="-9259" dirty="0">
                <a:latin typeface="Cambria"/>
                <a:cs typeface="Cambria"/>
              </a:rPr>
              <a:t>1</a:t>
            </a:r>
            <a:r>
              <a:rPr sz="900" baseline="-9259" dirty="0">
                <a:latin typeface="Cambria"/>
                <a:cs typeface="Cambria"/>
              </a:rPr>
              <a:t> 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35" dirty="0">
                <a:latin typeface="Cambria"/>
                <a:cs typeface="Cambria"/>
              </a:rPr>
              <a:t>the</a:t>
            </a:r>
            <a:r>
              <a:rPr sz="800" i="1" spc="20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 </a:t>
            </a:r>
            <a:r>
              <a:rPr sz="900" i="1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dirty="0">
                <a:latin typeface="Cambria"/>
                <a:cs typeface="Cambria"/>
              </a:rPr>
              <a:t>Adj</a:t>
            </a:r>
            <a:endParaRPr sz="800">
              <a:latin typeface="Cambria"/>
              <a:cs typeface="Cambria"/>
            </a:endParaRPr>
          </a:p>
          <a:p>
            <a:pPr marL="365760" marR="2261235">
              <a:lnSpc>
                <a:spcPct val="129700"/>
              </a:lnSpc>
            </a:pPr>
            <a:r>
              <a:rPr sz="800" i="1" spc="-15" dirty="0">
                <a:latin typeface="Cambria"/>
                <a:cs typeface="Cambria"/>
              </a:rPr>
              <a:t>f</a:t>
            </a:r>
            <a:r>
              <a:rPr sz="900" spc="15" baseline="-9259" dirty="0">
                <a:latin typeface="Cambria"/>
                <a:cs typeface="Cambria"/>
              </a:rPr>
              <a:t>5</a:t>
            </a:r>
            <a:r>
              <a:rPr sz="700" spc="-60" dirty="0">
                <a:latin typeface="Trebuchet MS"/>
                <a:cs typeface="Trebuchet MS"/>
              </a:rPr>
              <a:t>: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spc="-150" baseline="-9259" dirty="0">
                <a:latin typeface="Lucida Sans Unicode"/>
                <a:cs typeface="Lucida Sans Unicode"/>
              </a:rPr>
              <a:t>−</a:t>
            </a:r>
            <a:r>
              <a:rPr sz="900" spc="-52" baseline="-9259" dirty="0">
                <a:latin typeface="Cambria"/>
                <a:cs typeface="Cambria"/>
              </a:rPr>
              <a:t>1</a:t>
            </a:r>
            <a:r>
              <a:rPr sz="900" baseline="-9259" dirty="0">
                <a:latin typeface="Cambria"/>
                <a:cs typeface="Cambria"/>
              </a:rPr>
              <a:t> 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35" dirty="0">
                <a:latin typeface="Cambria"/>
                <a:cs typeface="Cambria"/>
              </a:rPr>
              <a:t>the</a:t>
            </a:r>
            <a:r>
              <a:rPr sz="800" spc="60" dirty="0">
                <a:latin typeface="Verdana"/>
                <a:cs typeface="Verdana"/>
              </a:rPr>
              <a:t>&amp;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baseline="-9259" dirty="0">
                <a:latin typeface="Verdana"/>
                <a:cs typeface="Verdana"/>
              </a:rPr>
              <a:t>+</a:t>
            </a:r>
            <a:r>
              <a:rPr sz="900" spc="-52" baseline="-9259" dirty="0">
                <a:latin typeface="Cambria"/>
                <a:cs typeface="Cambria"/>
              </a:rPr>
              <a:t>1</a:t>
            </a:r>
            <a:r>
              <a:rPr sz="900" baseline="-9259" dirty="0">
                <a:latin typeface="Cambria"/>
                <a:cs typeface="Cambria"/>
              </a:rPr>
              <a:t> 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20" dirty="0">
                <a:latin typeface="Cambria"/>
                <a:cs typeface="Cambria"/>
              </a:rPr>
              <a:t>book</a:t>
            </a:r>
            <a:r>
              <a:rPr sz="800" i="1" spc="35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 </a:t>
            </a:r>
            <a:r>
              <a:rPr sz="900" i="1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dirty="0">
                <a:latin typeface="Cambria"/>
                <a:cs typeface="Cambria"/>
              </a:rPr>
              <a:t>Adj  </a:t>
            </a:r>
            <a:r>
              <a:rPr sz="800" i="1" spc="-15" dirty="0">
                <a:latin typeface="Cambria"/>
                <a:cs typeface="Cambria"/>
              </a:rPr>
              <a:t>f</a:t>
            </a:r>
            <a:r>
              <a:rPr sz="900" spc="15" baseline="-9259" dirty="0">
                <a:latin typeface="Cambria"/>
                <a:cs typeface="Cambria"/>
              </a:rPr>
              <a:t>6</a:t>
            </a:r>
            <a:r>
              <a:rPr sz="700" spc="-60" dirty="0">
                <a:latin typeface="Trebuchet MS"/>
                <a:cs typeface="Trebuchet MS"/>
              </a:rPr>
              <a:t>: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spc="-150" baseline="-9259" dirty="0">
                <a:latin typeface="Lucida Sans Unicode"/>
                <a:cs typeface="Lucida Sans Unicode"/>
              </a:rPr>
              <a:t>−</a:t>
            </a:r>
            <a:r>
              <a:rPr sz="900" spc="-52" baseline="-9259" dirty="0">
                <a:latin typeface="Cambria"/>
                <a:cs typeface="Cambria"/>
              </a:rPr>
              <a:t>1</a:t>
            </a:r>
            <a:r>
              <a:rPr sz="900" baseline="-9259" dirty="0">
                <a:latin typeface="Cambria"/>
                <a:cs typeface="Cambria"/>
              </a:rPr>
              <a:t> 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20" dirty="0">
                <a:latin typeface="Cambria"/>
                <a:cs typeface="Cambria"/>
              </a:rPr>
              <a:t>light</a:t>
            </a:r>
            <a:r>
              <a:rPr sz="800" i="1" spc="35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 </a:t>
            </a:r>
            <a:r>
              <a:rPr sz="900" i="1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20" dirty="0">
                <a:latin typeface="Cambria"/>
                <a:cs typeface="Cambria"/>
              </a:rPr>
              <a:t>Noun</a:t>
            </a:r>
            <a:endParaRPr sz="800">
              <a:latin typeface="Cambria"/>
              <a:cs typeface="Cambria"/>
            </a:endParaRPr>
          </a:p>
          <a:p>
            <a:pPr marL="365760">
              <a:lnSpc>
                <a:spcPct val="100000"/>
              </a:lnSpc>
              <a:spcBef>
                <a:spcPts val="290"/>
              </a:spcBef>
            </a:pPr>
            <a:r>
              <a:rPr sz="800" i="1" spc="-15" dirty="0">
                <a:latin typeface="Cambria"/>
                <a:cs typeface="Cambria"/>
              </a:rPr>
              <a:t>f</a:t>
            </a:r>
            <a:r>
              <a:rPr sz="900" spc="15" baseline="-9259" dirty="0">
                <a:latin typeface="Cambria"/>
                <a:cs typeface="Cambria"/>
              </a:rPr>
              <a:t>7</a:t>
            </a:r>
            <a:r>
              <a:rPr sz="700" spc="-60" dirty="0">
                <a:latin typeface="Trebuchet MS"/>
                <a:cs typeface="Trebuchet MS"/>
              </a:rPr>
              <a:t>: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baseline="-9259" dirty="0">
                <a:latin typeface="Verdana"/>
                <a:cs typeface="Verdana"/>
              </a:rPr>
              <a:t>+</a:t>
            </a:r>
            <a:r>
              <a:rPr sz="900" spc="-52" baseline="-9259" dirty="0">
                <a:latin typeface="Cambria"/>
                <a:cs typeface="Cambria"/>
              </a:rPr>
              <a:t>1</a:t>
            </a:r>
            <a:r>
              <a:rPr sz="900" baseline="-9259" dirty="0">
                <a:latin typeface="Cambria"/>
                <a:cs typeface="Cambria"/>
              </a:rPr>
              <a:t> 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20" dirty="0">
                <a:latin typeface="Cambria"/>
                <a:cs typeface="Cambria"/>
              </a:rPr>
              <a:t>light</a:t>
            </a:r>
            <a:r>
              <a:rPr sz="800" i="1" spc="35" dirty="0">
                <a:latin typeface="Cambria"/>
                <a:cs typeface="Cambria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60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 </a:t>
            </a:r>
            <a:r>
              <a:rPr sz="900" i="1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5" dirty="0">
                <a:latin typeface="Cambria"/>
                <a:cs typeface="Cambria"/>
              </a:rPr>
              <a:t>Det</a:t>
            </a:r>
            <a:endParaRPr sz="800">
              <a:latin typeface="Cambria"/>
              <a:cs typeface="Cambria"/>
            </a:endParaRPr>
          </a:p>
          <a:p>
            <a:pPr marL="365760">
              <a:lnSpc>
                <a:spcPct val="100000"/>
              </a:lnSpc>
              <a:spcBef>
                <a:spcPts val="284"/>
              </a:spcBef>
            </a:pPr>
            <a:r>
              <a:rPr sz="800" i="1" spc="-15" dirty="0">
                <a:latin typeface="Cambria"/>
                <a:cs typeface="Cambria"/>
              </a:rPr>
              <a:t>f</a:t>
            </a:r>
            <a:r>
              <a:rPr sz="900" spc="15" baseline="-9259" dirty="0">
                <a:latin typeface="Cambria"/>
                <a:cs typeface="Cambria"/>
              </a:rPr>
              <a:t>8</a:t>
            </a:r>
            <a:r>
              <a:rPr sz="700" spc="-60" dirty="0">
                <a:latin typeface="Trebuchet MS"/>
                <a:cs typeface="Trebuchet MS"/>
              </a:rPr>
              <a:t>:</a:t>
            </a:r>
            <a:r>
              <a:rPr sz="700" spc="3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w</a:t>
            </a:r>
            <a:r>
              <a:rPr sz="900" i="1" baseline="-9259" dirty="0">
                <a:latin typeface="Cambria"/>
                <a:cs typeface="Cambria"/>
              </a:rPr>
              <a:t>i</a:t>
            </a:r>
            <a:r>
              <a:rPr sz="900" spc="-150" baseline="-9259" dirty="0">
                <a:latin typeface="Lucida Sans Unicode"/>
                <a:cs typeface="Lucida Sans Unicode"/>
              </a:rPr>
              <a:t>−</a:t>
            </a:r>
            <a:r>
              <a:rPr sz="900" spc="-52" baseline="-9259" dirty="0">
                <a:latin typeface="Cambria"/>
                <a:cs typeface="Cambria"/>
              </a:rPr>
              <a:t>1</a:t>
            </a:r>
            <a:r>
              <a:rPr sz="900" baseline="-9259" dirty="0">
                <a:latin typeface="Cambria"/>
                <a:cs typeface="Cambria"/>
              </a:rPr>
              <a:t> </a:t>
            </a:r>
            <a:r>
              <a:rPr sz="900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25" dirty="0">
                <a:latin typeface="Cambria"/>
                <a:cs typeface="Cambria"/>
              </a:rPr>
              <a:t>NULL </a:t>
            </a:r>
            <a:r>
              <a:rPr sz="700" spc="15" dirty="0">
                <a:latin typeface="Trebuchet MS"/>
                <a:cs typeface="Trebuchet MS"/>
              </a:rPr>
              <a:t>and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800" i="1" spc="-55" dirty="0">
                <a:latin typeface="Cambria"/>
                <a:cs typeface="Cambria"/>
              </a:rPr>
              <a:t>t</a:t>
            </a:r>
            <a:r>
              <a:rPr sz="900" i="1" baseline="-9259" dirty="0">
                <a:latin typeface="Cambria"/>
                <a:cs typeface="Cambria"/>
              </a:rPr>
              <a:t>i </a:t>
            </a:r>
            <a:r>
              <a:rPr sz="900" i="1" spc="-60" baseline="-9259" dirty="0">
                <a:latin typeface="Cambria"/>
                <a:cs typeface="Cambria"/>
              </a:rPr>
              <a:t> </a:t>
            </a:r>
            <a:r>
              <a:rPr sz="800" dirty="0">
                <a:latin typeface="Verdana"/>
                <a:cs typeface="Verdana"/>
              </a:rPr>
              <a:t>=</a:t>
            </a:r>
            <a:r>
              <a:rPr sz="800" spc="-105" dirty="0">
                <a:latin typeface="Verdana"/>
                <a:cs typeface="Verdana"/>
              </a:rPr>
              <a:t> </a:t>
            </a:r>
            <a:r>
              <a:rPr sz="800" i="1" spc="-20" dirty="0">
                <a:latin typeface="Cambria"/>
                <a:cs typeface="Cambria"/>
              </a:rPr>
              <a:t>Noun</a:t>
            </a:r>
            <a:endParaRPr sz="800">
              <a:latin typeface="Cambria"/>
              <a:cs typeface="Cambria"/>
            </a:endParaRPr>
          </a:p>
          <a:p>
            <a:pPr marL="88265">
              <a:lnSpc>
                <a:spcPct val="100000"/>
              </a:lnSpc>
              <a:spcBef>
                <a:spcPts val="384"/>
              </a:spcBef>
            </a:pPr>
            <a:r>
              <a:rPr sz="700" spc="40" dirty="0">
                <a:latin typeface="Trebuchet MS"/>
                <a:cs typeface="Trebuchet MS"/>
              </a:rPr>
              <a:t>Assume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that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each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feature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40" dirty="0">
                <a:latin typeface="Trebuchet MS"/>
                <a:cs typeface="Trebuchet MS"/>
              </a:rPr>
              <a:t>has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30" dirty="0">
                <a:latin typeface="Trebuchet MS"/>
                <a:cs typeface="Trebuchet MS"/>
              </a:rPr>
              <a:t>a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5" dirty="0">
                <a:latin typeface="Trebuchet MS"/>
                <a:cs typeface="Trebuchet MS"/>
              </a:rPr>
              <a:t>uniform</a:t>
            </a:r>
            <a:r>
              <a:rPr sz="700" spc="-10" dirty="0">
                <a:latin typeface="Trebuchet MS"/>
                <a:cs typeface="Trebuchet MS"/>
              </a:rPr>
              <a:t> weight </a:t>
            </a:r>
            <a:r>
              <a:rPr sz="700" spc="-20" dirty="0">
                <a:latin typeface="Trebuchet MS"/>
                <a:cs typeface="Trebuchet MS"/>
              </a:rPr>
              <a:t>of</a:t>
            </a:r>
            <a:r>
              <a:rPr sz="700" spc="-15" dirty="0">
                <a:latin typeface="Trebuchet MS"/>
                <a:cs typeface="Trebuchet MS"/>
              </a:rPr>
              <a:t> 1.0.</a:t>
            </a:r>
            <a:endParaRPr sz="700">
              <a:latin typeface="Trebuchet MS"/>
              <a:cs typeface="Trebuchet MS"/>
            </a:endParaRPr>
          </a:p>
          <a:p>
            <a:pPr marL="88265" marR="43180">
              <a:lnSpc>
                <a:spcPts val="950"/>
              </a:lnSpc>
              <a:spcBef>
                <a:spcPts val="45"/>
              </a:spcBef>
            </a:pPr>
            <a:r>
              <a:rPr sz="700" spc="50" dirty="0">
                <a:latin typeface="Trebuchet MS"/>
                <a:cs typeface="Trebuchet MS"/>
              </a:rPr>
              <a:t>Use </a:t>
            </a:r>
            <a:r>
              <a:rPr sz="700" spc="35" dirty="0">
                <a:latin typeface="Trebuchet MS"/>
                <a:cs typeface="Trebuchet MS"/>
              </a:rPr>
              <a:t>Beam </a:t>
            </a:r>
            <a:r>
              <a:rPr sz="700" spc="15" dirty="0">
                <a:latin typeface="Trebuchet MS"/>
                <a:cs typeface="Trebuchet MS"/>
              </a:rPr>
              <a:t>search </a:t>
            </a:r>
            <a:r>
              <a:rPr sz="700" spc="-10" dirty="0">
                <a:latin typeface="Trebuchet MS"/>
                <a:cs typeface="Trebuchet MS"/>
              </a:rPr>
              <a:t>algorithm </a:t>
            </a:r>
            <a:r>
              <a:rPr sz="700" spc="-30" dirty="0">
                <a:latin typeface="Trebuchet MS"/>
                <a:cs typeface="Trebuchet MS"/>
              </a:rPr>
              <a:t>with </a:t>
            </a:r>
            <a:r>
              <a:rPr sz="700" spc="30" dirty="0">
                <a:latin typeface="Trebuchet MS"/>
                <a:cs typeface="Trebuchet MS"/>
              </a:rPr>
              <a:t>a </a:t>
            </a:r>
            <a:r>
              <a:rPr sz="700" spc="10" dirty="0">
                <a:latin typeface="Trebuchet MS"/>
                <a:cs typeface="Trebuchet MS"/>
              </a:rPr>
              <a:t>beam-size </a:t>
            </a:r>
            <a:r>
              <a:rPr sz="700" spc="-20" dirty="0">
                <a:latin typeface="Trebuchet MS"/>
                <a:cs typeface="Trebuchet MS"/>
              </a:rPr>
              <a:t>of </a:t>
            </a:r>
            <a:r>
              <a:rPr sz="800" spc="-45" dirty="0">
                <a:latin typeface="Cambria"/>
                <a:cs typeface="Cambria"/>
              </a:rPr>
              <a:t>2 </a:t>
            </a:r>
            <a:r>
              <a:rPr sz="700" spc="-30" dirty="0">
                <a:latin typeface="Trebuchet MS"/>
                <a:cs typeface="Trebuchet MS"/>
              </a:rPr>
              <a:t>to </a:t>
            </a:r>
            <a:r>
              <a:rPr sz="700" spc="-25" dirty="0">
                <a:latin typeface="Trebuchet MS"/>
                <a:cs typeface="Trebuchet MS"/>
              </a:rPr>
              <a:t>identify </a:t>
            </a:r>
            <a:r>
              <a:rPr sz="700" spc="-15" dirty="0">
                <a:latin typeface="Trebuchet MS"/>
                <a:cs typeface="Trebuchet MS"/>
              </a:rPr>
              <a:t>the </a:t>
            </a:r>
            <a:r>
              <a:rPr sz="700" spc="5" dirty="0">
                <a:latin typeface="Trebuchet MS"/>
                <a:cs typeface="Trebuchet MS"/>
              </a:rPr>
              <a:t>highest </a:t>
            </a:r>
            <a:r>
              <a:rPr sz="700" spc="-15" dirty="0">
                <a:latin typeface="Trebuchet MS"/>
                <a:cs typeface="Trebuchet MS"/>
              </a:rPr>
              <a:t>probability </a:t>
            </a:r>
            <a:r>
              <a:rPr sz="700" dirty="0">
                <a:latin typeface="Trebuchet MS"/>
                <a:cs typeface="Trebuchet MS"/>
              </a:rPr>
              <a:t>tag </a:t>
            </a:r>
            <a:r>
              <a:rPr sz="700" spc="20" dirty="0">
                <a:latin typeface="Trebuchet MS"/>
                <a:cs typeface="Trebuchet MS"/>
              </a:rPr>
              <a:t>sequence </a:t>
            </a:r>
            <a:r>
              <a:rPr sz="700" spc="-35" dirty="0">
                <a:latin typeface="Trebuchet MS"/>
                <a:cs typeface="Trebuchet MS"/>
              </a:rPr>
              <a:t>for </a:t>
            </a:r>
            <a:r>
              <a:rPr sz="700" spc="-15" dirty="0">
                <a:latin typeface="Trebuchet MS"/>
                <a:cs typeface="Trebuchet MS"/>
              </a:rPr>
              <a:t>the </a:t>
            </a:r>
            <a:r>
              <a:rPr sz="700" spc="-200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sentence.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3" name="object 1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965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Finding</a:t>
            </a:r>
            <a:r>
              <a:rPr spc="45" dirty="0"/>
              <a:t> </a:t>
            </a:r>
            <a:r>
              <a:rPr spc="-40" dirty="0"/>
              <a:t>the</a:t>
            </a:r>
            <a:r>
              <a:rPr spc="50" dirty="0"/>
              <a:t> </a:t>
            </a:r>
            <a:r>
              <a:rPr spc="-20" dirty="0"/>
              <a:t>best</a:t>
            </a:r>
            <a:r>
              <a:rPr spc="50" dirty="0"/>
              <a:t> </a:t>
            </a:r>
            <a:r>
              <a:rPr spc="-10" dirty="0"/>
              <a:t>path:</a:t>
            </a:r>
            <a:r>
              <a:rPr spc="135" dirty="0"/>
              <a:t> </a:t>
            </a:r>
            <a:r>
              <a:rPr spc="-20" dirty="0"/>
              <a:t>Viterbi</a:t>
            </a:r>
            <a:r>
              <a:rPr spc="50" dirty="0"/>
              <a:t> </a:t>
            </a:r>
            <a:r>
              <a:rPr spc="-1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78573"/>
            <a:ext cx="4483735" cy="877569"/>
            <a:chOff x="87743" y="778573"/>
            <a:chExt cx="4483735" cy="877569"/>
          </a:xfrm>
        </p:grpSpPr>
        <p:sp>
          <p:nvSpPr>
            <p:cNvPr id="4" name="object 4"/>
            <p:cNvSpPr/>
            <p:nvPr/>
          </p:nvSpPr>
          <p:spPr>
            <a:xfrm>
              <a:off x="87743" y="778573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752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539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12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22807"/>
              <a:ext cx="50749" cy="7311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81799"/>
              <a:ext cx="4432935" cy="623570"/>
            </a:xfrm>
            <a:custGeom>
              <a:avLst/>
              <a:gdLst/>
              <a:ahLst/>
              <a:cxnLst/>
              <a:rect l="l" t="t" r="r" b="b"/>
              <a:pathLst>
                <a:path w="4432935" h="623569">
                  <a:moveTo>
                    <a:pt x="4432566" y="0"/>
                  </a:moveTo>
                  <a:lnTo>
                    <a:pt x="0" y="0"/>
                  </a:lnTo>
                  <a:lnTo>
                    <a:pt x="0" y="572198"/>
                  </a:lnTo>
                  <a:lnTo>
                    <a:pt x="4008" y="591923"/>
                  </a:lnTo>
                  <a:lnTo>
                    <a:pt x="14922" y="608076"/>
                  </a:lnTo>
                  <a:lnTo>
                    <a:pt x="31075" y="618990"/>
                  </a:lnTo>
                  <a:lnTo>
                    <a:pt x="50800" y="622998"/>
                  </a:lnTo>
                  <a:lnTo>
                    <a:pt x="4381766" y="622998"/>
                  </a:lnTo>
                  <a:lnTo>
                    <a:pt x="4401491" y="618990"/>
                  </a:lnTo>
                  <a:lnTo>
                    <a:pt x="4417644" y="608076"/>
                  </a:lnTo>
                  <a:lnTo>
                    <a:pt x="4428558" y="591923"/>
                  </a:lnTo>
                  <a:lnTo>
                    <a:pt x="4432566" y="57219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60894"/>
              <a:ext cx="0" cy="712470"/>
            </a:xfrm>
            <a:custGeom>
              <a:avLst/>
              <a:gdLst/>
              <a:ahLst/>
              <a:cxnLst/>
              <a:rect l="l" t="t" r="r" b="b"/>
              <a:pathLst>
                <a:path h="712469">
                  <a:moveTo>
                    <a:pt x="0" y="712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482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355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228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4156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5159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756714"/>
            <a:ext cx="4483735" cy="693420"/>
            <a:chOff x="87743" y="1756714"/>
            <a:chExt cx="4483735" cy="693420"/>
          </a:xfrm>
        </p:grpSpPr>
        <p:sp>
          <p:nvSpPr>
            <p:cNvPr id="17" name="object 17"/>
            <p:cNvSpPr/>
            <p:nvPr/>
          </p:nvSpPr>
          <p:spPr>
            <a:xfrm>
              <a:off x="87743" y="175671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929739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348369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35669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800961"/>
              <a:ext cx="50749" cy="5474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974011"/>
              <a:ext cx="4432935" cy="425450"/>
            </a:xfrm>
            <a:custGeom>
              <a:avLst/>
              <a:gdLst/>
              <a:ahLst/>
              <a:cxnLst/>
              <a:rect l="l" t="t" r="r" b="b"/>
              <a:pathLst>
                <a:path w="4432935" h="425450">
                  <a:moveTo>
                    <a:pt x="4432566" y="0"/>
                  </a:moveTo>
                  <a:lnTo>
                    <a:pt x="0" y="0"/>
                  </a:lnTo>
                  <a:lnTo>
                    <a:pt x="0" y="374357"/>
                  </a:lnTo>
                  <a:lnTo>
                    <a:pt x="4008" y="394082"/>
                  </a:lnTo>
                  <a:lnTo>
                    <a:pt x="14922" y="410235"/>
                  </a:lnTo>
                  <a:lnTo>
                    <a:pt x="31075" y="421149"/>
                  </a:lnTo>
                  <a:lnTo>
                    <a:pt x="50800" y="425157"/>
                  </a:lnTo>
                  <a:lnTo>
                    <a:pt x="4381766" y="425157"/>
                  </a:lnTo>
                  <a:lnTo>
                    <a:pt x="4401491" y="421149"/>
                  </a:lnTo>
                  <a:lnTo>
                    <a:pt x="4417644" y="410235"/>
                  </a:lnTo>
                  <a:lnTo>
                    <a:pt x="4428558" y="394082"/>
                  </a:lnTo>
                  <a:lnTo>
                    <a:pt x="4432566" y="3743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39048"/>
              <a:ext cx="0" cy="528955"/>
            </a:xfrm>
            <a:custGeom>
              <a:avLst/>
              <a:gdLst/>
              <a:ahLst/>
              <a:cxnLst/>
              <a:rect l="l" t="t" r="r" b="b"/>
              <a:pathLst>
                <a:path h="528955">
                  <a:moveTo>
                    <a:pt x="0" y="5283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263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136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009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035949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245982"/>
              <a:ext cx="64757" cy="6475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7743" y="2551099"/>
            <a:ext cx="4483735" cy="303530"/>
            <a:chOff x="87743" y="2551099"/>
            <a:chExt cx="4483735" cy="303530"/>
          </a:xfrm>
        </p:grpSpPr>
        <p:sp>
          <p:nvSpPr>
            <p:cNvPr id="30" name="object 30"/>
            <p:cNvSpPr/>
            <p:nvPr/>
          </p:nvSpPr>
          <p:spPr>
            <a:xfrm>
              <a:off x="87743" y="2551099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753004"/>
              <a:ext cx="101599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40304"/>
              <a:ext cx="4381715" cy="114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601658"/>
              <a:ext cx="50749" cy="15134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743" y="2595524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639758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6270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6143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6016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5044" y="709614"/>
            <a:ext cx="3757929" cy="20561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4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50"/>
              </a:spcBef>
            </a:pPr>
            <a:r>
              <a:rPr sz="950" spc="-5" dirty="0">
                <a:latin typeface="Trebuchet MS"/>
                <a:cs typeface="Trebuchet MS"/>
              </a:rPr>
              <a:t>Optimal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recorded.</a:t>
            </a:r>
            <a:r>
              <a:rPr sz="950" spc="55" dirty="0">
                <a:latin typeface="Trebuchet MS"/>
                <a:cs typeface="Trebuchet MS"/>
              </a:rPr>
              <a:t> 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need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60"/>
              </a:spcBef>
            </a:pPr>
            <a:r>
              <a:rPr sz="950" spc="35" dirty="0">
                <a:latin typeface="Trebuchet MS"/>
                <a:cs typeface="Trebuchet MS"/>
              </a:rPr>
              <a:t>Cheapest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step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s</a:t>
            </a:r>
            <a:r>
              <a:rPr sz="950" spc="-4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δ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s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950" spc="10" dirty="0">
                <a:latin typeface="Trebuchet MS"/>
                <a:cs typeface="Trebuchet MS"/>
              </a:rPr>
              <a:t>Backtrace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state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predecessor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ψ</a:t>
            </a:r>
            <a:r>
              <a:rPr sz="1200" i="1" spc="-7" baseline="-10416" dirty="0">
                <a:latin typeface="Cambria"/>
                <a:cs typeface="Cambria"/>
              </a:rPr>
              <a:t>j</a:t>
            </a:r>
            <a:r>
              <a:rPr sz="1100" spc="-5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Cambria"/>
                <a:cs typeface="Cambria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Computing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these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values</a:t>
            </a:r>
            <a:endParaRPr sz="1100">
              <a:latin typeface="Cambria"/>
              <a:cs typeface="Cambria"/>
            </a:endParaRPr>
          </a:p>
          <a:p>
            <a:pPr marL="340360" marR="875665">
              <a:lnSpc>
                <a:spcPct val="125299"/>
              </a:lnSpc>
              <a:spcBef>
                <a:spcPts val="35"/>
              </a:spcBef>
            </a:pPr>
            <a:r>
              <a:rPr sz="1100" spc="-145" dirty="0">
                <a:latin typeface="Lucida Sans Unicode"/>
                <a:cs typeface="Lucida Sans Unicode"/>
              </a:rPr>
              <a:t>δ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max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195" baseline="-10416" dirty="0">
                <a:latin typeface="Lucida Sans Unicode"/>
                <a:cs typeface="Lucida Sans Unicode"/>
              </a:rPr>
              <a:t>≤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195" baseline="-10416" dirty="0">
                <a:latin typeface="Lucida Sans Unicode"/>
                <a:cs typeface="Lucida Sans Unicode"/>
              </a:rPr>
              <a:t>≤</a:t>
            </a:r>
            <a:r>
              <a:rPr sz="1200" i="1" spc="-15" baseline="-10416" dirty="0">
                <a:latin typeface="Cambria"/>
                <a:cs typeface="Cambria"/>
              </a:rPr>
              <a:t>N</a:t>
            </a:r>
            <a:r>
              <a:rPr sz="1200" i="1" spc="-120" baseline="-10416" dirty="0">
                <a:latin typeface="Cambria"/>
                <a:cs typeface="Cambria"/>
              </a:rPr>
              <a:t> </a:t>
            </a:r>
            <a:r>
              <a:rPr sz="1100" spc="-145" dirty="0">
                <a:latin typeface="Lucida Sans Unicode"/>
                <a:cs typeface="Lucida Sans Unicode"/>
              </a:rPr>
              <a:t>δ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5" dirty="0">
                <a:latin typeface="Cambria"/>
                <a:cs typeface="Cambria"/>
              </a:rPr>
              <a:t>t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s</a:t>
            </a:r>
            <a:r>
              <a:rPr sz="1200" spc="112" baseline="-10416" dirty="0">
                <a:latin typeface="Tahoma"/>
                <a:cs typeface="Tahoma"/>
              </a:rPr>
              <a:t>+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0" dirty="0">
                <a:latin typeface="Lucida Sans Unicode"/>
                <a:cs typeface="Lucida Sans Unicode"/>
              </a:rPr>
              <a:t>)  </a:t>
            </a:r>
            <a:r>
              <a:rPr sz="1100" spc="-195" dirty="0">
                <a:latin typeface="Lucida Sans Unicode"/>
                <a:cs typeface="Lucida Sans Unicode"/>
              </a:rPr>
              <a:t>ψ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45" dirty="0">
                <a:latin typeface="Cambria"/>
                <a:cs typeface="Cambria"/>
              </a:rPr>
              <a:t>gmax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195" baseline="-10416" dirty="0">
                <a:latin typeface="Lucida Sans Unicode"/>
                <a:cs typeface="Lucida Sans Unicode"/>
              </a:rPr>
              <a:t>≤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195" baseline="-10416" dirty="0">
                <a:latin typeface="Lucida Sans Unicode"/>
                <a:cs typeface="Lucida Sans Unicode"/>
              </a:rPr>
              <a:t>≤</a:t>
            </a:r>
            <a:r>
              <a:rPr sz="1200" i="1" spc="-15" baseline="-10416" dirty="0">
                <a:latin typeface="Cambria"/>
                <a:cs typeface="Cambria"/>
              </a:rPr>
              <a:t>N</a:t>
            </a:r>
            <a:r>
              <a:rPr sz="1200" i="1" spc="-120" baseline="-10416" dirty="0">
                <a:latin typeface="Cambria"/>
                <a:cs typeface="Cambri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δ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mbria"/>
                <a:cs typeface="Cambria"/>
              </a:rPr>
              <a:t>s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5" dirty="0">
                <a:latin typeface="Cambria"/>
                <a:cs typeface="Cambria"/>
              </a:rPr>
              <a:t>t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s</a:t>
            </a:r>
            <a:r>
              <a:rPr sz="1200" spc="112" baseline="-10416" dirty="0">
                <a:latin typeface="Tahoma"/>
                <a:cs typeface="Tahoma"/>
              </a:rPr>
              <a:t>+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5" dirty="0">
                <a:latin typeface="Cambria"/>
                <a:cs typeface="Cambria"/>
              </a:rPr>
              <a:t>t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25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Best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final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argmax</a:t>
            </a:r>
            <a:r>
              <a:rPr sz="1200" spc="-75" baseline="-10416" dirty="0">
                <a:latin typeface="Times New Roman"/>
                <a:cs typeface="Times New Roman"/>
              </a:rPr>
              <a:t>1</a:t>
            </a:r>
            <a:r>
              <a:rPr sz="1200" spc="-75" baseline="-10416" dirty="0">
                <a:latin typeface="Lucida Sans Unicode"/>
                <a:cs typeface="Lucida Sans Unicode"/>
              </a:rPr>
              <a:t>≤</a:t>
            </a:r>
            <a:r>
              <a:rPr sz="1200" i="1" spc="-75" baseline="-10416" dirty="0">
                <a:latin typeface="Cambria"/>
                <a:cs typeface="Cambria"/>
              </a:rPr>
              <a:t>i</a:t>
            </a:r>
            <a:r>
              <a:rPr sz="1200" spc="-75" baseline="-10416" dirty="0">
                <a:latin typeface="Lucida Sans Unicode"/>
                <a:cs typeface="Lucida Sans Unicode"/>
              </a:rPr>
              <a:t>≤</a:t>
            </a:r>
            <a:r>
              <a:rPr sz="1200" i="1" spc="-75" baseline="-10416" dirty="0">
                <a:latin typeface="Cambria"/>
                <a:cs typeface="Cambria"/>
              </a:rPr>
              <a:t>N</a:t>
            </a:r>
            <a:r>
              <a:rPr sz="1200" i="1" spc="-112" baseline="-10416" dirty="0">
                <a:latin typeface="Cambria"/>
                <a:cs typeface="Cambria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δ</a:t>
            </a:r>
            <a:r>
              <a:rPr sz="1200" i="1" spc="-82" baseline="-10416" dirty="0">
                <a:latin typeface="Cambria"/>
                <a:cs typeface="Cambria"/>
              </a:rPr>
              <a:t>i</a:t>
            </a:r>
            <a:r>
              <a:rPr sz="1100" spc="-55" dirty="0">
                <a:latin typeface="Lucida Sans Unicode"/>
                <a:cs typeface="Lucida Sans Unicode"/>
              </a:rPr>
              <a:t>(|</a:t>
            </a:r>
            <a:r>
              <a:rPr sz="1100" i="1" spc="-55" dirty="0">
                <a:latin typeface="Cambria"/>
                <a:cs typeface="Cambria"/>
              </a:rPr>
              <a:t>S</a:t>
            </a:r>
            <a:r>
              <a:rPr sz="1100" spc="-55" dirty="0">
                <a:latin typeface="Lucida Sans Unicode"/>
                <a:cs typeface="Lucida Sans Unicode"/>
              </a:rPr>
              <a:t>|)</a:t>
            </a:r>
            <a:r>
              <a:rPr sz="950" spc="-5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backtrack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there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1" name="object 4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985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Problem</a:t>
            </a:r>
            <a:r>
              <a:rPr spc="35" dirty="0"/>
              <a:t> </a:t>
            </a:r>
            <a:r>
              <a:rPr spc="-40" dirty="0"/>
              <a:t>with</a:t>
            </a:r>
            <a:r>
              <a:rPr spc="40" dirty="0"/>
              <a:t> </a:t>
            </a:r>
            <a:r>
              <a:rPr spc="-15" dirty="0"/>
              <a:t>Maximum</a:t>
            </a:r>
            <a:r>
              <a:rPr spc="35" dirty="0"/>
              <a:t> </a:t>
            </a:r>
            <a:r>
              <a:rPr spc="-20" dirty="0"/>
              <a:t>Entropy</a:t>
            </a:r>
            <a:r>
              <a:rPr spc="40" dirty="0"/>
              <a:t> </a:t>
            </a:r>
            <a:r>
              <a:rPr spc="2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49883"/>
            <a:ext cx="4483735" cy="591185"/>
            <a:chOff x="87743" y="1149883"/>
            <a:chExt cx="4483735" cy="591185"/>
          </a:xfrm>
        </p:grpSpPr>
        <p:sp>
          <p:nvSpPr>
            <p:cNvPr id="4" name="object 4"/>
            <p:cNvSpPr/>
            <p:nvPr/>
          </p:nvSpPr>
          <p:spPr>
            <a:xfrm>
              <a:off x="87743" y="114988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1354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3911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2641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94117"/>
              <a:ext cx="50749" cy="4449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57833"/>
              <a:ext cx="4432935" cy="332105"/>
            </a:xfrm>
            <a:custGeom>
              <a:avLst/>
              <a:gdLst/>
              <a:ahLst/>
              <a:cxnLst/>
              <a:rect l="l" t="t" r="r" b="b"/>
              <a:pathLst>
                <a:path w="4432935" h="332105">
                  <a:moveTo>
                    <a:pt x="4432566" y="0"/>
                  </a:moveTo>
                  <a:lnTo>
                    <a:pt x="0" y="0"/>
                  </a:lnTo>
                  <a:lnTo>
                    <a:pt x="0" y="281279"/>
                  </a:lnTo>
                  <a:lnTo>
                    <a:pt x="4008" y="301004"/>
                  </a:lnTo>
                  <a:lnTo>
                    <a:pt x="14922" y="317157"/>
                  </a:lnTo>
                  <a:lnTo>
                    <a:pt x="31075" y="328071"/>
                  </a:lnTo>
                  <a:lnTo>
                    <a:pt x="50800" y="332079"/>
                  </a:lnTo>
                  <a:lnTo>
                    <a:pt x="4381766" y="332079"/>
                  </a:lnTo>
                  <a:lnTo>
                    <a:pt x="4401491" y="328071"/>
                  </a:lnTo>
                  <a:lnTo>
                    <a:pt x="4417644" y="317157"/>
                  </a:lnTo>
                  <a:lnTo>
                    <a:pt x="4428558" y="301004"/>
                  </a:lnTo>
                  <a:lnTo>
                    <a:pt x="4432566" y="2812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32217"/>
              <a:ext cx="0" cy="426084"/>
            </a:xfrm>
            <a:custGeom>
              <a:avLst/>
              <a:gdLst/>
              <a:ahLst/>
              <a:cxnLst/>
              <a:rect l="l" t="t" r="r" b="b"/>
              <a:pathLst>
                <a:path h="426085">
                  <a:moveTo>
                    <a:pt x="0" y="4259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195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068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94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841843"/>
            <a:ext cx="4483735" cy="455930"/>
            <a:chOff x="87743" y="1841843"/>
            <a:chExt cx="4483735" cy="455930"/>
          </a:xfrm>
        </p:grpSpPr>
        <p:sp>
          <p:nvSpPr>
            <p:cNvPr id="15" name="object 15"/>
            <p:cNvSpPr/>
            <p:nvPr/>
          </p:nvSpPr>
          <p:spPr>
            <a:xfrm>
              <a:off x="87743" y="184184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014855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196020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83320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886077"/>
              <a:ext cx="50749" cy="3099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59127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924164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9114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987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860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1088811"/>
            <a:ext cx="4102100" cy="11252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Per-state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normalization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10"/>
              </a:spcBef>
            </a:pPr>
            <a:r>
              <a:rPr sz="950" spc="-1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mass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arrives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state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must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distributed </a:t>
            </a:r>
            <a:r>
              <a:rPr sz="950" spc="40" dirty="0">
                <a:latin typeface="Trebuchet MS"/>
                <a:cs typeface="Trebuchet MS"/>
              </a:rPr>
              <a:t>among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successor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states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This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gives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‘label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bias’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problem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-20" dirty="0">
                <a:latin typeface="Trebuchet MS"/>
                <a:cs typeface="Trebuchet MS"/>
              </a:rPr>
              <a:t>Let’s </a:t>
            </a:r>
            <a:r>
              <a:rPr sz="950" spc="50" dirty="0">
                <a:latin typeface="Trebuchet MS"/>
                <a:cs typeface="Trebuchet MS"/>
              </a:rPr>
              <a:t>see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intuition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paper)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42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Conditional</a:t>
            </a:r>
            <a:r>
              <a:rPr spc="35" dirty="0"/>
              <a:t> </a:t>
            </a:r>
            <a:r>
              <a:rPr spc="-20" dirty="0"/>
              <a:t>Random</a:t>
            </a:r>
            <a:r>
              <a:rPr spc="35" dirty="0"/>
              <a:t> </a:t>
            </a:r>
            <a:r>
              <a:rPr spc="20" dirty="0"/>
              <a:t>Fields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14716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384205"/>
            <a:ext cx="3353435" cy="445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sz="950" spc="125" dirty="0">
                <a:latin typeface="Trebuchet MS"/>
                <a:cs typeface="Trebuchet MS"/>
              </a:rPr>
              <a:t>CRFs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conditionally </a:t>
            </a:r>
            <a:r>
              <a:rPr sz="950" spc="-25" dirty="0">
                <a:latin typeface="Trebuchet MS"/>
                <a:cs typeface="Trebuchet MS"/>
              </a:rPr>
              <a:t>trained,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undirected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graphical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models.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Let’s </a:t>
            </a:r>
            <a:r>
              <a:rPr sz="950" spc="5" dirty="0">
                <a:latin typeface="Trebuchet MS"/>
                <a:cs typeface="Trebuchet MS"/>
              </a:rPr>
              <a:t>look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linear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chain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structure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24748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489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Conditional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Fields: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Feature</a:t>
            </a:r>
            <a:r>
              <a:rPr sz="1400" i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Functions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353" y="880097"/>
            <a:ext cx="2016760" cy="18034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356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Feature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Functions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594" y="667740"/>
            <a:ext cx="3820160" cy="2357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046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Conditional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Fields: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Distribution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493" y="692124"/>
            <a:ext cx="3820160" cy="22809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440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CRFs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51356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20846"/>
            <a:ext cx="3970654" cy="8280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35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advantages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40" dirty="0">
                <a:latin typeface="Trebuchet MS"/>
                <a:cs typeface="Trebuchet MS"/>
              </a:rPr>
              <a:t>MEMM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avoid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label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bias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problem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25" dirty="0">
                <a:latin typeface="Trebuchet MS"/>
                <a:cs typeface="Trebuchet MS"/>
              </a:rPr>
              <a:t>CRFs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globally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normalized,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whereas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35" dirty="0">
                <a:latin typeface="Trebuchet MS"/>
                <a:cs typeface="Trebuchet MS"/>
              </a:rPr>
              <a:t>MEMMs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locally </a:t>
            </a:r>
            <a:r>
              <a:rPr sz="950" spc="-5" dirty="0">
                <a:latin typeface="Trebuchet MS"/>
                <a:cs typeface="Trebuchet MS"/>
              </a:rPr>
              <a:t>normalized.</a:t>
            </a:r>
            <a:endParaRPr sz="950">
              <a:latin typeface="Trebuchet MS"/>
              <a:cs typeface="Trebuchet MS"/>
            </a:endParaRPr>
          </a:p>
          <a:p>
            <a:pPr marL="12700" marR="47625">
              <a:lnSpc>
                <a:spcPct val="118900"/>
              </a:lnSpc>
              <a:spcBef>
                <a:spcPts val="300"/>
              </a:spcBef>
            </a:pPr>
            <a:r>
              <a:rPr sz="950" spc="10" dirty="0">
                <a:latin typeface="Trebuchet MS"/>
                <a:cs typeface="Trebuchet MS"/>
              </a:rPr>
              <a:t>Widely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applied.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25" dirty="0">
                <a:latin typeface="Trebuchet MS"/>
                <a:cs typeface="Trebuchet MS"/>
              </a:rPr>
              <a:t>CRFs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(close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to)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state-of-the-art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many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labeling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tasks.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61388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71421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43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Practice</a:t>
            </a:r>
            <a:r>
              <a:rPr spc="10" dirty="0"/>
              <a:t> </a:t>
            </a:r>
            <a:r>
              <a:rPr spc="5" dirty="0"/>
              <a:t>Question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8553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92982"/>
            <a:ext cx="3976370" cy="1136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19710">
              <a:lnSpc>
                <a:spcPct val="118900"/>
              </a:lnSpc>
              <a:spcBef>
                <a:spcPts val="90"/>
              </a:spcBef>
            </a:pPr>
            <a:r>
              <a:rPr sz="950" spc="60" dirty="0">
                <a:latin typeface="Trebuchet MS"/>
                <a:cs typeface="Trebuchet MS"/>
              </a:rPr>
              <a:t>Suppose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15" dirty="0">
                <a:latin typeface="Trebuchet MS"/>
                <a:cs typeface="Trebuchet MS"/>
              </a:rPr>
              <a:t> want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25" dirty="0">
                <a:latin typeface="Trebuchet MS"/>
                <a:cs typeface="Trebuchet MS"/>
              </a:rPr>
              <a:t>HMM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tagger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phrase,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“the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light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book”,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following probabilities: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2600"/>
              </a:lnSpc>
              <a:spcBef>
                <a:spcPts val="330"/>
              </a:spcBef>
            </a:pPr>
            <a:r>
              <a:rPr sz="950" spc="-15" dirty="0">
                <a:latin typeface="Trebuchet MS"/>
                <a:cs typeface="Trebuchet MS"/>
              </a:rPr>
              <a:t>P(the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Det)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0.3,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P(the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950" dirty="0">
                <a:latin typeface="Trebuchet MS"/>
                <a:cs typeface="Trebuchet MS"/>
              </a:rPr>
              <a:t>Noun)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0.1,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P(light</a:t>
            </a:r>
            <a:r>
              <a:rPr sz="1100" spc="-5" dirty="0">
                <a:latin typeface="Lucida Sans Unicode"/>
                <a:cs typeface="Lucida Sans Unicode"/>
              </a:rPr>
              <a:t>|</a:t>
            </a:r>
            <a:r>
              <a:rPr sz="950" spc="-5" dirty="0">
                <a:latin typeface="Trebuchet MS"/>
                <a:cs typeface="Trebuchet MS"/>
              </a:rPr>
              <a:t>Noun)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0.003,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P(light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950" spc="-25" dirty="0">
                <a:latin typeface="Trebuchet MS"/>
                <a:cs typeface="Trebuchet MS"/>
              </a:rPr>
              <a:t>Adj)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0.002,</a:t>
            </a:r>
            <a:r>
              <a:rPr sz="950" spc="-20" dirty="0">
                <a:latin typeface="Trebuchet MS"/>
                <a:cs typeface="Trebuchet MS"/>
              </a:rPr>
              <a:t> P(light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950" spc="-20" dirty="0">
                <a:latin typeface="Trebuchet MS"/>
                <a:cs typeface="Trebuchet MS"/>
              </a:rPr>
              <a:t>Verb)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0.06,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P(book</a:t>
            </a:r>
            <a:r>
              <a:rPr sz="1100" spc="15" dirty="0">
                <a:latin typeface="Lucida Sans Unicode"/>
                <a:cs typeface="Lucida Sans Unicode"/>
              </a:rPr>
              <a:t>|</a:t>
            </a:r>
            <a:r>
              <a:rPr sz="950" spc="15" dirty="0">
                <a:latin typeface="Trebuchet MS"/>
                <a:cs typeface="Trebuchet MS"/>
              </a:rPr>
              <a:t>Noun)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0.003,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P(book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950" dirty="0">
                <a:latin typeface="Trebuchet MS"/>
                <a:cs typeface="Trebuchet MS"/>
              </a:rPr>
              <a:t>Verb)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0.01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50" spc="-5" dirty="0">
                <a:latin typeface="Trebuchet MS"/>
                <a:cs typeface="Trebuchet MS"/>
              </a:rPr>
              <a:t>P(Verb</a:t>
            </a:r>
            <a:r>
              <a:rPr sz="1100" spc="-5" dirty="0">
                <a:latin typeface="Lucida Sans Unicode"/>
                <a:cs typeface="Lucida Sans Unicode"/>
              </a:rPr>
              <a:t>|</a:t>
            </a:r>
            <a:r>
              <a:rPr sz="950" spc="-5" dirty="0">
                <a:latin typeface="Trebuchet MS"/>
                <a:cs typeface="Trebuchet MS"/>
              </a:rPr>
              <a:t>Det)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0.00001,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P(Noun</a:t>
            </a:r>
            <a:r>
              <a:rPr sz="1100" spc="10" dirty="0">
                <a:latin typeface="Lucida Sans Unicode"/>
                <a:cs typeface="Lucida Sans Unicode"/>
              </a:rPr>
              <a:t>|</a:t>
            </a:r>
            <a:r>
              <a:rPr sz="950" spc="10" dirty="0">
                <a:latin typeface="Trebuchet MS"/>
                <a:cs typeface="Trebuchet MS"/>
              </a:rPr>
              <a:t>Det)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0.5,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P(Adj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950" spc="-10" dirty="0">
                <a:latin typeface="Trebuchet MS"/>
                <a:cs typeface="Trebuchet MS"/>
              </a:rPr>
              <a:t>Det)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0.3,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20" dirty="0">
                <a:latin typeface="Trebuchet MS"/>
                <a:cs typeface="Trebuchet MS"/>
              </a:rPr>
              <a:t>P(Noun</a:t>
            </a:r>
            <a:r>
              <a:rPr sz="1100" spc="20" dirty="0">
                <a:latin typeface="Lucida Sans Unicode"/>
                <a:cs typeface="Lucida Sans Unicode"/>
              </a:rPr>
              <a:t>|</a:t>
            </a:r>
            <a:r>
              <a:rPr sz="950" spc="20" dirty="0">
                <a:latin typeface="Trebuchet MS"/>
                <a:cs typeface="Trebuchet MS"/>
              </a:rPr>
              <a:t>Noun)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=0.2,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P(Adj</a:t>
            </a:r>
            <a:r>
              <a:rPr sz="1100" spc="5" dirty="0">
                <a:latin typeface="Lucida Sans Unicode"/>
                <a:cs typeface="Lucida Sans Unicode"/>
              </a:rPr>
              <a:t>|</a:t>
            </a:r>
            <a:r>
              <a:rPr sz="950" spc="5" dirty="0">
                <a:latin typeface="Trebuchet MS"/>
                <a:cs typeface="Trebuchet MS"/>
              </a:rPr>
              <a:t>Noun)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0.002,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P(Noun</a:t>
            </a:r>
            <a:r>
              <a:rPr sz="1100" spc="5" dirty="0">
                <a:latin typeface="Lucida Sans Unicode"/>
                <a:cs typeface="Lucida Sans Unicode"/>
              </a:rPr>
              <a:t>|</a:t>
            </a:r>
            <a:r>
              <a:rPr sz="950" spc="5" dirty="0">
                <a:latin typeface="Trebuchet MS"/>
                <a:cs typeface="Trebuchet MS"/>
              </a:rPr>
              <a:t>Adj)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0.2,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167638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49743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1809940"/>
            <a:ext cx="34023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5" dirty="0">
                <a:latin typeface="Trebuchet MS"/>
                <a:cs typeface="Trebuchet MS"/>
              </a:rPr>
              <a:t>P(Noun</a:t>
            </a:r>
            <a:r>
              <a:rPr sz="1100" spc="5" dirty="0">
                <a:latin typeface="Lucida Sans Unicode"/>
                <a:cs typeface="Lucida Sans Unicode"/>
              </a:rPr>
              <a:t>|</a:t>
            </a:r>
            <a:r>
              <a:rPr sz="950" spc="5" dirty="0">
                <a:latin typeface="Trebuchet MS"/>
                <a:cs typeface="Trebuchet MS"/>
              </a:rPr>
              <a:t>Verb)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0.3,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P(Verb</a:t>
            </a:r>
            <a:r>
              <a:rPr sz="1100" spc="5" dirty="0">
                <a:latin typeface="Lucida Sans Unicode"/>
                <a:cs typeface="Lucida Sans Unicode"/>
              </a:rPr>
              <a:t>|</a:t>
            </a:r>
            <a:r>
              <a:rPr sz="950" spc="5" dirty="0">
                <a:latin typeface="Trebuchet MS"/>
                <a:cs typeface="Trebuchet MS"/>
              </a:rPr>
              <a:t>Noun)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0.3,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P(Verb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Adj)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0.001,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917973"/>
            <a:ext cx="4060190" cy="97916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50" spc="-10" dirty="0">
                <a:latin typeface="Trebuchet MS"/>
                <a:cs typeface="Trebuchet MS"/>
              </a:rPr>
              <a:t>P(Verb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950" spc="-10" dirty="0">
                <a:latin typeface="Trebuchet MS"/>
                <a:cs typeface="Trebuchet MS"/>
              </a:rPr>
              <a:t>Verb)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0.1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265"/>
              </a:spcBef>
            </a:pPr>
            <a:r>
              <a:rPr sz="950" spc="25" dirty="0">
                <a:latin typeface="Trebuchet MS"/>
                <a:cs typeface="Trebuchet MS"/>
              </a:rPr>
              <a:t>Work</a:t>
            </a:r>
            <a:r>
              <a:rPr sz="950" spc="-15" dirty="0">
                <a:latin typeface="Trebuchet MS"/>
                <a:cs typeface="Trebuchet MS"/>
              </a:rPr>
              <a:t> 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details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steps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Viterbi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algorithm.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You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Table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35" dirty="0">
                <a:latin typeface="Trebuchet MS"/>
                <a:cs typeface="Trebuchet MS"/>
              </a:rPr>
              <a:t>show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steps. </a:t>
            </a:r>
            <a:r>
              <a:rPr sz="950" spc="65" dirty="0">
                <a:latin typeface="Trebuchet MS"/>
                <a:cs typeface="Trebuchet MS"/>
              </a:rPr>
              <a:t>Assume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-15" dirty="0">
                <a:latin typeface="Trebuchet MS"/>
                <a:cs typeface="Trebuchet MS"/>
              </a:rPr>
              <a:t>other </a:t>
            </a:r>
            <a:r>
              <a:rPr sz="950" spc="-10" dirty="0">
                <a:latin typeface="Trebuchet MS"/>
                <a:cs typeface="Trebuchet MS"/>
              </a:rPr>
              <a:t>conditional </a:t>
            </a:r>
            <a:r>
              <a:rPr sz="950" spc="-15" dirty="0">
                <a:latin typeface="Trebuchet MS"/>
                <a:cs typeface="Trebuchet MS"/>
              </a:rPr>
              <a:t>probabilities, not 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mentioned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20" dirty="0">
                <a:latin typeface="Trebuchet MS"/>
                <a:cs typeface="Trebuchet MS"/>
              </a:rPr>
              <a:t>be </a:t>
            </a:r>
            <a:r>
              <a:rPr sz="950" spc="-15" dirty="0">
                <a:latin typeface="Trebuchet MS"/>
                <a:cs typeface="Trebuchet MS"/>
              </a:rPr>
              <a:t>zero. </a:t>
            </a:r>
            <a:r>
              <a:rPr sz="950" spc="10" dirty="0">
                <a:latin typeface="Trebuchet MS"/>
                <a:cs typeface="Trebuchet MS"/>
              </a:rPr>
              <a:t>Also, </a:t>
            </a:r>
            <a:r>
              <a:rPr sz="950" spc="55" dirty="0">
                <a:latin typeface="Trebuchet MS"/>
                <a:cs typeface="Trebuchet MS"/>
              </a:rPr>
              <a:t>assume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25" dirty="0">
                <a:latin typeface="Trebuchet MS"/>
                <a:cs typeface="Trebuchet MS"/>
              </a:rPr>
              <a:t>tags </a:t>
            </a:r>
            <a:r>
              <a:rPr sz="950" spc="20" dirty="0">
                <a:latin typeface="Trebuchet MS"/>
                <a:cs typeface="Trebuchet MS"/>
              </a:rPr>
              <a:t>have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0" dirty="0">
                <a:latin typeface="Trebuchet MS"/>
                <a:cs typeface="Trebuchet MS"/>
              </a:rPr>
              <a:t>same 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beginning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276005"/>
            <a:ext cx="64757" cy="6475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1" name="object 1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38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Learning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spc="-30" dirty="0"/>
              <a:t>Parameters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32523"/>
            <a:ext cx="4483735" cy="830580"/>
            <a:chOff x="87743" y="832523"/>
            <a:chExt cx="4483735" cy="830580"/>
          </a:xfrm>
        </p:grpSpPr>
        <p:sp>
          <p:nvSpPr>
            <p:cNvPr id="4" name="object 4"/>
            <p:cNvSpPr/>
            <p:nvPr/>
          </p:nvSpPr>
          <p:spPr>
            <a:xfrm>
              <a:off x="87743" y="83252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9618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6096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826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76770"/>
              <a:ext cx="50749" cy="6841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40473"/>
              <a:ext cx="4432935" cy="571500"/>
            </a:xfrm>
            <a:custGeom>
              <a:avLst/>
              <a:gdLst/>
              <a:ahLst/>
              <a:cxnLst/>
              <a:rect l="l" t="t" r="r" b="b"/>
              <a:pathLst>
                <a:path w="4432935" h="571500">
                  <a:moveTo>
                    <a:pt x="4432566" y="0"/>
                  </a:moveTo>
                  <a:lnTo>
                    <a:pt x="0" y="0"/>
                  </a:lnTo>
                  <a:lnTo>
                    <a:pt x="0" y="520496"/>
                  </a:lnTo>
                  <a:lnTo>
                    <a:pt x="4008" y="540221"/>
                  </a:lnTo>
                  <a:lnTo>
                    <a:pt x="14922" y="556374"/>
                  </a:lnTo>
                  <a:lnTo>
                    <a:pt x="31075" y="567288"/>
                  </a:lnTo>
                  <a:lnTo>
                    <a:pt x="50800" y="571296"/>
                  </a:lnTo>
                  <a:lnTo>
                    <a:pt x="4381766" y="571296"/>
                  </a:lnTo>
                  <a:lnTo>
                    <a:pt x="4401491" y="567288"/>
                  </a:lnTo>
                  <a:lnTo>
                    <a:pt x="4417644" y="556374"/>
                  </a:lnTo>
                  <a:lnTo>
                    <a:pt x="4428558" y="540221"/>
                  </a:lnTo>
                  <a:lnTo>
                    <a:pt x="4432566" y="52049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14857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6651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021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894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767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9020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72311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763687"/>
            <a:ext cx="4483735" cy="1010285"/>
            <a:chOff x="87743" y="1763687"/>
            <a:chExt cx="4483735" cy="1010285"/>
          </a:xfrm>
        </p:grpSpPr>
        <p:sp>
          <p:nvSpPr>
            <p:cNvPr id="17" name="object 17"/>
            <p:cNvSpPr/>
            <p:nvPr/>
          </p:nvSpPr>
          <p:spPr>
            <a:xfrm>
              <a:off x="87743" y="176368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936711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672067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59367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807933"/>
              <a:ext cx="50749" cy="86413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980984"/>
              <a:ext cx="4432935" cy="742315"/>
            </a:xfrm>
            <a:custGeom>
              <a:avLst/>
              <a:gdLst/>
              <a:ahLst/>
              <a:cxnLst/>
              <a:rect l="l" t="t" r="r" b="b"/>
              <a:pathLst>
                <a:path w="4432935" h="742314">
                  <a:moveTo>
                    <a:pt x="4432566" y="0"/>
                  </a:moveTo>
                  <a:lnTo>
                    <a:pt x="0" y="0"/>
                  </a:lnTo>
                  <a:lnTo>
                    <a:pt x="0" y="691083"/>
                  </a:lnTo>
                  <a:lnTo>
                    <a:pt x="4008" y="710807"/>
                  </a:lnTo>
                  <a:lnTo>
                    <a:pt x="14922" y="726960"/>
                  </a:lnTo>
                  <a:lnTo>
                    <a:pt x="31075" y="737874"/>
                  </a:lnTo>
                  <a:lnTo>
                    <a:pt x="50800" y="741883"/>
                  </a:lnTo>
                  <a:lnTo>
                    <a:pt x="4381766" y="741883"/>
                  </a:lnTo>
                  <a:lnTo>
                    <a:pt x="4401491" y="737874"/>
                  </a:lnTo>
                  <a:lnTo>
                    <a:pt x="4417644" y="726960"/>
                  </a:lnTo>
                  <a:lnTo>
                    <a:pt x="4428558" y="710807"/>
                  </a:lnTo>
                  <a:lnTo>
                    <a:pt x="4432566" y="69108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46021"/>
              <a:ext cx="0" cy="845185"/>
            </a:xfrm>
            <a:custGeom>
              <a:avLst/>
              <a:gdLst/>
              <a:ahLst/>
              <a:cxnLst/>
              <a:rect l="l" t="t" r="r" b="b"/>
              <a:pathLst>
                <a:path h="845185">
                  <a:moveTo>
                    <a:pt x="0" y="8450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333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206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079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030717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412834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768289"/>
            <a:ext cx="4280535" cy="19221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110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wo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Scenarios</a:t>
            </a:r>
            <a:endParaRPr sz="1100" dirty="0">
              <a:latin typeface="Cambria"/>
              <a:cs typeface="Cambria"/>
            </a:endParaRPr>
          </a:p>
          <a:p>
            <a:pPr marL="289560" marR="5080">
              <a:lnSpc>
                <a:spcPct val="118900"/>
              </a:lnSpc>
              <a:spcBef>
                <a:spcPts val="135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labeled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dataset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available,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POS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category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individual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25" dirty="0">
                <a:latin typeface="Trebuchet MS"/>
                <a:cs typeface="Trebuchet MS"/>
              </a:rPr>
              <a:t>Only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available,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labeled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POS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categories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Methods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these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scenarios</a:t>
            </a:r>
            <a:endParaRPr sz="1100" dirty="0">
              <a:latin typeface="Cambria"/>
              <a:cs typeface="Cambria"/>
            </a:endParaRPr>
          </a:p>
          <a:p>
            <a:pPr marL="289560" marR="407670">
              <a:lnSpc>
                <a:spcPct val="118900"/>
              </a:lnSpc>
              <a:spcBef>
                <a:spcPts val="209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scenario,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directly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likelihood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labeled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dataset</a:t>
            </a:r>
            <a:endParaRPr sz="950" dirty="0">
              <a:latin typeface="Trebuchet MS"/>
              <a:cs typeface="Trebuchet MS"/>
            </a:endParaRPr>
          </a:p>
          <a:p>
            <a:pPr marL="289560" marR="27305">
              <a:lnSpc>
                <a:spcPct val="118900"/>
              </a:lnSpc>
              <a:spcBef>
                <a:spcPts val="295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second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scenario,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Baum-Welch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Algorithm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markov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model.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933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37768"/>
            <a:ext cx="4483735" cy="382270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45818" y="942136"/>
            <a:ext cx="1716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Baum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Welch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45" y="1474724"/>
            <a:ext cx="103378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40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IIT</a:t>
            </a:r>
            <a:r>
              <a:rPr sz="700" spc="-35" dirty="0">
                <a:latin typeface="Trebuchet MS"/>
                <a:cs typeface="Trebuchet MS"/>
              </a:rPr>
              <a:t> </a:t>
            </a:r>
            <a:r>
              <a:rPr sz="700" spc="15" dirty="0">
                <a:latin typeface="Trebuchet MS"/>
                <a:cs typeface="Trebuchet MS"/>
              </a:rPr>
              <a:t>Kharagpur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4,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16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Baum</a:t>
            </a:r>
            <a:r>
              <a:rPr spc="15" dirty="0"/>
              <a:t> </a:t>
            </a:r>
            <a:r>
              <a:rPr spc="-40" dirty="0"/>
              <a:t>Welch</a:t>
            </a:r>
            <a:r>
              <a:rPr spc="20" dirty="0"/>
              <a:t> </a:t>
            </a:r>
            <a:r>
              <a:rPr spc="-1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47038"/>
            <a:ext cx="4483735" cy="1443355"/>
            <a:chOff x="87743" y="1047038"/>
            <a:chExt cx="4483735" cy="1443355"/>
          </a:xfrm>
        </p:grpSpPr>
        <p:sp>
          <p:nvSpPr>
            <p:cNvPr id="4" name="object 4"/>
            <p:cNvSpPr/>
            <p:nvPr/>
          </p:nvSpPr>
          <p:spPr>
            <a:xfrm>
              <a:off x="87743" y="104703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2006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8822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7552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91273"/>
              <a:ext cx="50749" cy="12969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64323"/>
              <a:ext cx="4432935" cy="1174750"/>
            </a:xfrm>
            <a:custGeom>
              <a:avLst/>
              <a:gdLst/>
              <a:ahLst/>
              <a:cxnLst/>
              <a:rect l="l" t="t" r="r" b="b"/>
              <a:pathLst>
                <a:path w="4432935" h="1174750">
                  <a:moveTo>
                    <a:pt x="4432566" y="0"/>
                  </a:moveTo>
                  <a:lnTo>
                    <a:pt x="0" y="0"/>
                  </a:lnTo>
                  <a:lnTo>
                    <a:pt x="0" y="1123899"/>
                  </a:lnTo>
                  <a:lnTo>
                    <a:pt x="4008" y="1143623"/>
                  </a:lnTo>
                  <a:lnTo>
                    <a:pt x="14922" y="1159776"/>
                  </a:lnTo>
                  <a:lnTo>
                    <a:pt x="31075" y="1170690"/>
                  </a:lnTo>
                  <a:lnTo>
                    <a:pt x="50800" y="1174699"/>
                  </a:lnTo>
                  <a:lnTo>
                    <a:pt x="4381766" y="1174699"/>
                  </a:lnTo>
                  <a:lnTo>
                    <a:pt x="4401491" y="1170690"/>
                  </a:lnTo>
                  <a:lnTo>
                    <a:pt x="4417644" y="1159776"/>
                  </a:lnTo>
                  <a:lnTo>
                    <a:pt x="4428558" y="1143623"/>
                  </a:lnTo>
                  <a:lnTo>
                    <a:pt x="4432566" y="112389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29360"/>
              <a:ext cx="0" cy="1278255"/>
            </a:xfrm>
            <a:custGeom>
              <a:avLst/>
              <a:gdLst/>
              <a:ahLst/>
              <a:cxnLst/>
              <a:rect l="l" t="t" r="r" b="b"/>
              <a:pathLst>
                <a:path h="1278255">
                  <a:moveTo>
                    <a:pt x="0" y="12779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16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039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912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86576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075802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285834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5044" y="587624"/>
            <a:ext cx="4365625" cy="2456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30480">
              <a:lnSpc>
                <a:spcPct val="118900"/>
              </a:lnSpc>
              <a:spcBef>
                <a:spcPts val="90"/>
              </a:spcBef>
            </a:pPr>
            <a:r>
              <a:rPr sz="950" spc="80" dirty="0">
                <a:latin typeface="Trebuchet MS"/>
                <a:cs typeface="Trebuchet MS"/>
              </a:rPr>
              <a:t>Uses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well-known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40" dirty="0">
                <a:latin typeface="Trebuchet MS"/>
                <a:cs typeface="Trebuchet MS"/>
              </a:rPr>
              <a:t>EM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likelihood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markov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endParaRPr sz="95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755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Parameters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HMM</a:t>
            </a:r>
            <a:endParaRPr sz="1100" dirty="0">
              <a:latin typeface="Cambria"/>
              <a:cs typeface="Cambria"/>
            </a:endParaRPr>
          </a:p>
          <a:p>
            <a:pPr marL="63500" marR="141605">
              <a:lnSpc>
                <a:spcPct val="108300"/>
              </a:lnSpc>
              <a:spcBef>
                <a:spcPts val="14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X</a:t>
            </a:r>
            <a:r>
              <a:rPr sz="1200" i="1" spc="7" baseline="-10416" dirty="0">
                <a:latin typeface="Cambria"/>
                <a:cs typeface="Cambria"/>
              </a:rPr>
              <a:t>t</a:t>
            </a:r>
            <a:r>
              <a:rPr sz="1200" i="1" spc="232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random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variable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0" dirty="0">
                <a:latin typeface="Trebuchet MS"/>
                <a:cs typeface="Trebuchet MS"/>
              </a:rPr>
              <a:t> state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70" dirty="0">
                <a:latin typeface="Cambria"/>
                <a:cs typeface="Cambria"/>
              </a:rPr>
              <a:t>t</a:t>
            </a:r>
            <a:r>
              <a:rPr sz="950" spc="-7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Y</a:t>
            </a:r>
            <a:r>
              <a:rPr sz="1200" i="1" spc="-44" baseline="-10416" dirty="0">
                <a:latin typeface="Cambria"/>
                <a:cs typeface="Cambria"/>
              </a:rPr>
              <a:t>t</a:t>
            </a:r>
            <a:r>
              <a:rPr sz="1200" i="1" spc="22" baseline="-10416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observation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variable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T</a:t>
            </a:r>
            <a:r>
              <a:rPr sz="950" spc="-15" dirty="0">
                <a:latin typeface="Trebuchet MS"/>
                <a:cs typeface="Trebuchet MS"/>
              </a:rPr>
              <a:t>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25" dirty="0">
                <a:latin typeface="Trebuchet MS"/>
                <a:cs typeface="Trebuchet MS"/>
              </a:rPr>
              <a:t>HMM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40" dirty="0">
                <a:latin typeface="Calibri"/>
                <a:cs typeface="Calibri"/>
              </a:rPr>
              <a:t>θ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Cambria"/>
                <a:cs typeface="Cambria"/>
              </a:rPr>
              <a:t>A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dirty="0">
                <a:latin typeface="Cambria"/>
                <a:cs typeface="Cambria"/>
              </a:rPr>
              <a:t>B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π</a:t>
            </a:r>
            <a:r>
              <a:rPr sz="1100" spc="10" dirty="0">
                <a:latin typeface="Lucida Sans Unicode"/>
                <a:cs typeface="Lucida Sans Unicode"/>
              </a:rPr>
              <a:t>) 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endParaRPr sz="950" dirty="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65"/>
              </a:spcBef>
            </a:pP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{</a:t>
            </a:r>
            <a:r>
              <a:rPr sz="1100" i="1" spc="5" dirty="0">
                <a:latin typeface="Cambria"/>
                <a:cs typeface="Cambria"/>
              </a:rPr>
              <a:t>a</a:t>
            </a:r>
            <a:r>
              <a:rPr sz="1200" i="1" spc="7" baseline="-10416" dirty="0">
                <a:latin typeface="Cambria"/>
                <a:cs typeface="Cambria"/>
              </a:rPr>
              <a:t>ij</a:t>
            </a:r>
            <a:r>
              <a:rPr sz="1100" spc="5" dirty="0">
                <a:latin typeface="Lucida Sans Unicode"/>
                <a:cs typeface="Lucida Sans Unicode"/>
              </a:rPr>
              <a:t>}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Cambria"/>
                <a:cs typeface="Cambria"/>
              </a:rPr>
              <a:t>P</a:t>
            </a:r>
            <a:r>
              <a:rPr sz="1100" spc="30" dirty="0">
                <a:latin typeface="Lucida Sans Unicode"/>
                <a:cs typeface="Lucida Sans Unicode"/>
              </a:rPr>
              <a:t>(</a:t>
            </a:r>
            <a:r>
              <a:rPr sz="1100" i="1" spc="30" dirty="0">
                <a:latin typeface="Cambria"/>
                <a:cs typeface="Cambria"/>
              </a:rPr>
              <a:t>X</a:t>
            </a:r>
            <a:r>
              <a:rPr sz="1200" i="1" spc="44" baseline="-10416" dirty="0">
                <a:latin typeface="Cambria"/>
                <a:cs typeface="Cambria"/>
              </a:rPr>
              <a:t>t</a:t>
            </a:r>
            <a:r>
              <a:rPr sz="1200" i="1" spc="195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j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Cambria"/>
                <a:cs typeface="Cambria"/>
              </a:rPr>
              <a:t>X</a:t>
            </a:r>
            <a:r>
              <a:rPr sz="1200" i="1" spc="-75" baseline="-10416" dirty="0">
                <a:latin typeface="Cambria"/>
                <a:cs typeface="Cambria"/>
              </a:rPr>
              <a:t>t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Times New Roman"/>
                <a:cs typeface="Times New Roman"/>
              </a:rPr>
              <a:t>1</a:t>
            </a:r>
            <a:r>
              <a:rPr sz="1200" spc="142" baseline="-10416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i</a:t>
            </a:r>
            <a:r>
              <a:rPr sz="1100" spc="3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 </a:t>
            </a:r>
            <a:r>
              <a:rPr sz="950" spc="-15" dirty="0">
                <a:latin typeface="Trebuchet MS"/>
                <a:cs typeface="Trebuchet MS"/>
              </a:rPr>
              <a:t>transition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endParaRPr sz="950" dirty="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30"/>
              </a:spcBef>
            </a:pPr>
            <a:r>
              <a:rPr sz="1100" i="1" spc="-40" dirty="0">
                <a:latin typeface="Calibri"/>
                <a:cs typeface="Calibri"/>
              </a:rPr>
              <a:t>π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Calibri"/>
                <a:cs typeface="Calibri"/>
              </a:rPr>
              <a:t>π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45" dirty="0">
                <a:latin typeface="Cambria"/>
                <a:cs typeface="Cambria"/>
              </a:rPr>
              <a:t>P</a:t>
            </a:r>
            <a:r>
              <a:rPr sz="1100" spc="45" dirty="0">
                <a:latin typeface="Lucida Sans Unicode"/>
                <a:cs typeface="Lucida Sans Unicode"/>
              </a:rPr>
              <a:t>(</a:t>
            </a:r>
            <a:r>
              <a:rPr sz="1100" i="1" spc="45" dirty="0">
                <a:latin typeface="Cambria"/>
                <a:cs typeface="Cambria"/>
              </a:rPr>
              <a:t>X</a:t>
            </a:r>
            <a:r>
              <a:rPr sz="1200" spc="67" baseline="-10416" dirty="0">
                <a:latin typeface="Times New Roman"/>
                <a:cs typeface="Times New Roman"/>
              </a:rPr>
              <a:t>1</a:t>
            </a:r>
            <a:r>
              <a:rPr sz="1200" spc="142" baseline="-10416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i</a:t>
            </a:r>
            <a:r>
              <a:rPr sz="1100" spc="35" dirty="0">
                <a:latin typeface="Lucida Sans Unicode"/>
                <a:cs typeface="Lucida Sans Unicode"/>
              </a:rPr>
              <a:t>)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initial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950" spc="-20" dirty="0">
                <a:latin typeface="Trebuchet MS"/>
                <a:cs typeface="Trebuchet MS"/>
              </a:rPr>
              <a:t>distribution</a:t>
            </a:r>
            <a:endParaRPr sz="950" dirty="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Cambria"/>
                <a:cs typeface="Cambria"/>
              </a:rPr>
              <a:t>b</a:t>
            </a:r>
            <a:r>
              <a:rPr sz="1200" i="1" spc="22" baseline="-10416" dirty="0">
                <a:latin typeface="Cambria"/>
                <a:cs typeface="Cambria"/>
              </a:rPr>
              <a:t>j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y</a:t>
            </a:r>
            <a:r>
              <a:rPr sz="1200" i="1" spc="22" baseline="-10416" dirty="0">
                <a:latin typeface="Cambria"/>
                <a:cs typeface="Cambria"/>
              </a:rPr>
              <a:t>t</a:t>
            </a:r>
            <a:r>
              <a:rPr sz="1100" spc="15" dirty="0">
                <a:latin typeface="Lucida Sans Unicode"/>
                <a:cs typeface="Lucida Sans Unicode"/>
              </a:rPr>
              <a:t>)}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Cambria"/>
                <a:cs typeface="Cambria"/>
              </a:rPr>
              <a:t>P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Y</a:t>
            </a:r>
            <a:r>
              <a:rPr sz="1200" i="1" spc="22" baseline="-10416" dirty="0">
                <a:latin typeface="Cambria"/>
                <a:cs typeface="Cambria"/>
              </a:rPr>
              <a:t>t</a:t>
            </a:r>
            <a:r>
              <a:rPr sz="1200" i="1" spc="18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y</a:t>
            </a:r>
            <a:r>
              <a:rPr sz="1200" i="1" spc="-60" baseline="-10416" dirty="0">
                <a:latin typeface="Cambria"/>
                <a:cs typeface="Cambria"/>
              </a:rPr>
              <a:t>t</a:t>
            </a:r>
            <a:r>
              <a:rPr sz="1100" spc="-40" dirty="0">
                <a:latin typeface="Lucida Sans Unicode"/>
                <a:cs typeface="Lucida Sans Unicode"/>
              </a:rPr>
              <a:t>|</a:t>
            </a:r>
            <a:r>
              <a:rPr sz="1100" i="1" spc="-40" dirty="0">
                <a:latin typeface="Cambria"/>
                <a:cs typeface="Cambria"/>
              </a:rPr>
              <a:t>X</a:t>
            </a:r>
            <a:r>
              <a:rPr sz="1200" i="1" spc="-60" baseline="-10416" dirty="0">
                <a:latin typeface="Cambria"/>
                <a:cs typeface="Cambria"/>
              </a:rPr>
              <a:t>t</a:t>
            </a:r>
            <a:r>
              <a:rPr sz="1200" i="1" spc="-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Cambria"/>
                <a:cs typeface="Cambria"/>
              </a:rPr>
              <a:t>j</a:t>
            </a:r>
            <a:r>
              <a:rPr sz="1100" spc="3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emission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matrix</a:t>
            </a:r>
            <a:endParaRPr sz="950" dirty="0">
              <a:latin typeface="Trebuchet MS"/>
              <a:cs typeface="Trebuchet MS"/>
            </a:endParaRPr>
          </a:p>
          <a:p>
            <a:pPr marL="63500" marR="201930">
              <a:lnSpc>
                <a:spcPct val="108300"/>
              </a:lnSpc>
              <a:spcBef>
                <a:spcPts val="1000"/>
              </a:spcBef>
            </a:pPr>
            <a:r>
              <a:rPr sz="950" spc="20" dirty="0">
                <a:latin typeface="Trebuchet MS"/>
                <a:cs typeface="Trebuchet MS"/>
              </a:rPr>
              <a:t>Given </a:t>
            </a:r>
            <a:r>
              <a:rPr sz="950" spc="10" dirty="0">
                <a:latin typeface="Trebuchet MS"/>
                <a:cs typeface="Trebuchet MS"/>
              </a:rPr>
              <a:t>observation </a:t>
            </a:r>
            <a:r>
              <a:rPr sz="950" spc="40" dirty="0">
                <a:latin typeface="Trebuchet MS"/>
                <a:cs typeface="Trebuchet MS"/>
              </a:rPr>
              <a:t>sequences </a:t>
            </a:r>
            <a:r>
              <a:rPr sz="1100" i="1" dirty="0">
                <a:latin typeface="Cambria"/>
                <a:cs typeface="Cambria"/>
              </a:rPr>
              <a:t>Y </a:t>
            </a:r>
            <a:r>
              <a:rPr sz="1100" spc="-30" dirty="0">
                <a:latin typeface="Lucida Sans Unicode"/>
                <a:cs typeface="Lucida Sans Unicode"/>
              </a:rPr>
              <a:t>= 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Y</a:t>
            </a:r>
            <a:r>
              <a:rPr sz="1200" spc="30" baseline="-10416" dirty="0">
                <a:latin typeface="Times New Roman"/>
                <a:cs typeface="Times New Roman"/>
              </a:rPr>
              <a:t>1 </a:t>
            </a:r>
            <a:r>
              <a:rPr sz="1100" spc="-30" dirty="0">
                <a:latin typeface="Lucida Sans Unicode"/>
                <a:cs typeface="Lucida Sans Unicode"/>
              </a:rPr>
              <a:t>= </a:t>
            </a:r>
            <a:r>
              <a:rPr sz="1100" i="1" spc="5" dirty="0">
                <a:latin typeface="Cambria"/>
                <a:cs typeface="Cambria"/>
              </a:rPr>
              <a:t>y</a:t>
            </a:r>
            <a:r>
              <a:rPr sz="1200" spc="7" baseline="-10416" dirty="0">
                <a:latin typeface="Times New Roman"/>
                <a:cs typeface="Times New Roman"/>
              </a:rPr>
              <a:t>1</a:t>
            </a:r>
            <a:r>
              <a:rPr sz="1100" i="1" spc="5" dirty="0">
                <a:latin typeface="Calibri"/>
                <a:cs typeface="Calibri"/>
              </a:rPr>
              <a:t>,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200" baseline="-10416" dirty="0">
                <a:latin typeface="Times New Roman"/>
                <a:cs typeface="Times New Roman"/>
              </a:rPr>
              <a:t>2 </a:t>
            </a:r>
            <a:r>
              <a:rPr sz="1100" spc="-30" dirty="0">
                <a:latin typeface="Lucida Sans Unicode"/>
                <a:cs typeface="Lucida Sans Unicode"/>
              </a:rPr>
              <a:t>= </a:t>
            </a:r>
            <a:r>
              <a:rPr sz="1100" i="1" spc="5" dirty="0">
                <a:latin typeface="Cambria"/>
                <a:cs typeface="Cambria"/>
              </a:rPr>
              <a:t>y</a:t>
            </a:r>
            <a:r>
              <a:rPr sz="1200" spc="7" baseline="-10416" dirty="0">
                <a:latin typeface="Times New Roman"/>
                <a:cs typeface="Times New Roman"/>
              </a:rPr>
              <a:t>2</a:t>
            </a:r>
            <a:r>
              <a:rPr sz="1100" i="1" spc="5" dirty="0">
                <a:latin typeface="Calibri"/>
                <a:cs typeface="Calibri"/>
              </a:rPr>
              <a:t>, </a:t>
            </a:r>
            <a:r>
              <a:rPr sz="1100" i="1" spc="-5" dirty="0">
                <a:latin typeface="Calibri"/>
                <a:cs typeface="Calibri"/>
              </a:rPr>
              <a:t>. . . , </a:t>
            </a:r>
            <a:r>
              <a:rPr sz="1100" i="1" spc="-10" dirty="0">
                <a:latin typeface="Cambria"/>
                <a:cs typeface="Cambria"/>
              </a:rPr>
              <a:t>Y</a:t>
            </a:r>
            <a:r>
              <a:rPr sz="1200" i="1" spc="-15" baseline="-10416" dirty="0">
                <a:latin typeface="Cambria"/>
                <a:cs typeface="Cambria"/>
              </a:rPr>
              <a:t>T</a:t>
            </a:r>
            <a:r>
              <a:rPr sz="1200" i="1" spc="-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 </a:t>
            </a:r>
            <a:r>
              <a:rPr sz="1100" i="1" spc="-20" dirty="0">
                <a:latin typeface="Cambria"/>
                <a:cs typeface="Cambria"/>
              </a:rPr>
              <a:t>y</a:t>
            </a:r>
            <a:r>
              <a:rPr sz="1200" i="1" spc="-30" baseline="-10416" dirty="0">
                <a:latin typeface="Cambria"/>
                <a:cs typeface="Cambria"/>
              </a:rPr>
              <a:t>T 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950" spc="-10" dirty="0">
                <a:latin typeface="Trebuchet MS"/>
                <a:cs typeface="Trebuchet MS"/>
              </a:rPr>
              <a:t>,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 </a:t>
            </a:r>
            <a:r>
              <a:rPr sz="950" spc="-15" dirty="0">
                <a:latin typeface="Trebuchet MS"/>
                <a:cs typeface="Trebuchet MS"/>
              </a:rPr>
              <a:t>tries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25" dirty="0">
                <a:latin typeface="Trebuchet MS"/>
                <a:cs typeface="Trebuchet MS"/>
              </a:rPr>
              <a:t>find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parameters </a:t>
            </a:r>
            <a:r>
              <a:rPr sz="1100" i="1" spc="-140" dirty="0">
                <a:latin typeface="Calibri"/>
                <a:cs typeface="Calibri"/>
              </a:rPr>
              <a:t>θ</a:t>
            </a:r>
            <a:r>
              <a:rPr sz="1100" i="1" spc="-135" dirty="0">
                <a:latin typeface="Calibri"/>
                <a:cs typeface="Calibri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15" dirty="0">
                <a:latin typeface="Trebuchet MS"/>
                <a:cs typeface="Trebuchet MS"/>
              </a:rPr>
              <a:t>maximise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observation.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08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</a:t>
            </a:r>
            <a:r>
              <a:rPr spc="-20" dirty="0"/>
              <a:t> </a:t>
            </a:r>
            <a:r>
              <a:rPr spc="-1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62888"/>
            <a:ext cx="4483735" cy="1481455"/>
            <a:chOff x="87743" y="1262888"/>
            <a:chExt cx="4483735" cy="1481455"/>
          </a:xfrm>
        </p:grpSpPr>
        <p:sp>
          <p:nvSpPr>
            <p:cNvPr id="4" name="object 4"/>
            <p:cNvSpPr/>
            <p:nvPr/>
          </p:nvSpPr>
          <p:spPr>
            <a:xfrm>
              <a:off x="87743" y="1262888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2184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4265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2995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307122"/>
              <a:ext cx="50749" cy="13355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66113"/>
              <a:ext cx="4432935" cy="1227455"/>
            </a:xfrm>
            <a:custGeom>
              <a:avLst/>
              <a:gdLst/>
              <a:ahLst/>
              <a:cxnLst/>
              <a:rect l="l" t="t" r="r" b="b"/>
              <a:pathLst>
                <a:path w="4432935" h="1227455">
                  <a:moveTo>
                    <a:pt x="4432566" y="0"/>
                  </a:moveTo>
                  <a:lnTo>
                    <a:pt x="0" y="0"/>
                  </a:lnTo>
                  <a:lnTo>
                    <a:pt x="0" y="1176540"/>
                  </a:lnTo>
                  <a:lnTo>
                    <a:pt x="4008" y="1196265"/>
                  </a:lnTo>
                  <a:lnTo>
                    <a:pt x="14922" y="1212418"/>
                  </a:lnTo>
                  <a:lnTo>
                    <a:pt x="31075" y="1223332"/>
                  </a:lnTo>
                  <a:lnTo>
                    <a:pt x="50800" y="1227340"/>
                  </a:lnTo>
                  <a:lnTo>
                    <a:pt x="4381766" y="1227340"/>
                  </a:lnTo>
                  <a:lnTo>
                    <a:pt x="4401491" y="1223332"/>
                  </a:lnTo>
                  <a:lnTo>
                    <a:pt x="4417644" y="1212418"/>
                  </a:lnTo>
                  <a:lnTo>
                    <a:pt x="4428558" y="1196265"/>
                  </a:lnTo>
                  <a:lnTo>
                    <a:pt x="4432566" y="11765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345209"/>
              <a:ext cx="0" cy="1316990"/>
            </a:xfrm>
            <a:custGeom>
              <a:avLst/>
              <a:gdLst/>
              <a:ahLst/>
              <a:cxnLst/>
              <a:rect l="l" t="t" r="r" b="b"/>
              <a:pathLst>
                <a:path h="1316989">
                  <a:moveTo>
                    <a:pt x="0" y="13164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325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198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071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2805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38084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48116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158149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540254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044" y="644593"/>
            <a:ext cx="4378325" cy="23094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 marR="455930">
              <a:lnSpc>
                <a:spcPct val="105700"/>
              </a:lnSpc>
              <a:spcBef>
                <a:spcPts val="125"/>
              </a:spcBef>
            </a:pPr>
            <a:r>
              <a:rPr sz="950" spc="30" dirty="0">
                <a:latin typeface="Trebuchet MS"/>
                <a:cs typeface="Trebuchet MS"/>
              </a:rPr>
              <a:t>The </a:t>
            </a:r>
            <a:r>
              <a:rPr sz="950" spc="25" dirty="0">
                <a:latin typeface="Trebuchet MS"/>
                <a:cs typeface="Trebuchet MS"/>
              </a:rPr>
              <a:t>basic </a:t>
            </a:r>
            <a:r>
              <a:rPr sz="950" spc="5" dirty="0">
                <a:latin typeface="Trebuchet MS"/>
                <a:cs typeface="Trebuchet MS"/>
              </a:rPr>
              <a:t>idea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15" dirty="0">
                <a:latin typeface="Trebuchet MS"/>
                <a:cs typeface="Trebuchet MS"/>
              </a:rPr>
              <a:t>start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45" dirty="0">
                <a:latin typeface="Trebuchet MS"/>
                <a:cs typeface="Trebuchet MS"/>
              </a:rPr>
              <a:t>some </a:t>
            </a:r>
            <a:r>
              <a:rPr sz="950" spc="15" dirty="0">
                <a:latin typeface="Trebuchet MS"/>
                <a:cs typeface="Trebuchet MS"/>
              </a:rPr>
              <a:t>random </a:t>
            </a:r>
            <a:r>
              <a:rPr sz="950" spc="-40" dirty="0">
                <a:latin typeface="Trebuchet MS"/>
                <a:cs typeface="Trebuchet MS"/>
              </a:rPr>
              <a:t>initial </a:t>
            </a:r>
            <a:r>
              <a:rPr sz="950" spc="5" dirty="0">
                <a:latin typeface="Trebuchet MS"/>
                <a:cs typeface="Trebuchet MS"/>
              </a:rPr>
              <a:t>conditions </a:t>
            </a:r>
            <a:r>
              <a:rPr sz="950" spc="30" dirty="0">
                <a:latin typeface="Trebuchet MS"/>
                <a:cs typeface="Trebuchet MS"/>
              </a:rPr>
              <a:t>on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θ</a:t>
            </a:r>
            <a:r>
              <a:rPr sz="950" spc="-10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values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950" spc="15" dirty="0">
                <a:latin typeface="Trebuchet MS"/>
                <a:cs typeface="Trebuchet MS"/>
              </a:rPr>
              <a:t>paths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X</a:t>
            </a:r>
            <a:r>
              <a:rPr sz="1200" i="1" spc="7" baseline="-10416" dirty="0">
                <a:latin typeface="Cambria"/>
                <a:cs typeface="Cambria"/>
              </a:rPr>
              <a:t>t</a:t>
            </a:r>
            <a:r>
              <a:rPr sz="1200" i="1" spc="240" baseline="-10416" dirty="0">
                <a:latin typeface="Cambria"/>
                <a:cs typeface="Cambria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these,</a:t>
            </a:r>
            <a:r>
              <a:rPr sz="950" spc="-10" dirty="0">
                <a:latin typeface="Trebuchet MS"/>
                <a:cs typeface="Trebuchet MS"/>
              </a:rPr>
              <a:t> then</a:t>
            </a:r>
            <a:endParaRPr sz="9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950" spc="-10" dirty="0">
                <a:latin typeface="Trebuchet MS"/>
                <a:cs typeface="Trebuchet MS"/>
              </a:rPr>
              <a:t>re-estimate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40" dirty="0">
                <a:latin typeface="Calibri"/>
                <a:cs typeface="Calibri"/>
              </a:rPr>
              <a:t>θ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just-computed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values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mbria"/>
                <a:cs typeface="Cambria"/>
              </a:rPr>
              <a:t>X</a:t>
            </a:r>
            <a:r>
              <a:rPr sz="1200" i="1" spc="-7" baseline="-10416" dirty="0">
                <a:latin typeface="Cambria"/>
                <a:cs typeface="Cambria"/>
              </a:rPr>
              <a:t>t</a:t>
            </a:r>
            <a:r>
              <a:rPr sz="950" spc="-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iteratively.</a:t>
            </a:r>
            <a:endParaRPr sz="9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  <a:p>
            <a:pPr marL="340360">
              <a:lnSpc>
                <a:spcPct val="100000"/>
              </a:lnSpc>
              <a:spcBef>
                <a:spcPts val="295"/>
              </a:spcBef>
            </a:pPr>
            <a:r>
              <a:rPr sz="950" spc="60" dirty="0">
                <a:latin typeface="Trebuchet MS"/>
                <a:cs typeface="Trebuchet MS"/>
              </a:rPr>
              <a:t>Choose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initial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values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40" dirty="0">
                <a:latin typeface="Calibri"/>
                <a:cs typeface="Calibri"/>
              </a:rPr>
              <a:t>θ</a:t>
            </a:r>
            <a:r>
              <a:rPr sz="1100" i="1" spc="10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Cambria"/>
                <a:cs typeface="Cambria"/>
              </a:rPr>
              <a:t>A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25" dirty="0">
                <a:latin typeface="Calibri"/>
                <a:cs typeface="Calibri"/>
              </a:rPr>
              <a:t> </a:t>
            </a:r>
            <a:r>
              <a:rPr sz="1100" i="1" dirty="0">
                <a:latin typeface="Cambria"/>
                <a:cs typeface="Cambria"/>
              </a:rPr>
              <a:t>B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π</a:t>
            </a:r>
            <a:r>
              <a:rPr sz="1100" spc="-20" dirty="0">
                <a:latin typeface="Lucida Sans Unicode"/>
                <a:cs typeface="Lucida Sans Unicode"/>
              </a:rPr>
              <a:t>)</a:t>
            </a:r>
            <a:r>
              <a:rPr sz="950" spc="-2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484"/>
              </a:spcBef>
            </a:pPr>
            <a:r>
              <a:rPr sz="950" i="1" spc="25" dirty="0">
                <a:latin typeface="Trebuchet MS"/>
                <a:cs typeface="Trebuchet MS"/>
              </a:rPr>
              <a:t>Repeat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following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step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until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convergence: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60"/>
              </a:spcBef>
            </a:pPr>
            <a:r>
              <a:rPr sz="950" spc="5" dirty="0">
                <a:latin typeface="Trebuchet MS"/>
                <a:cs typeface="Trebuchet MS"/>
              </a:rPr>
              <a:t>Determine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probable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(state)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paths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i="1" spc="-44" baseline="-10416" dirty="0">
                <a:latin typeface="Cambria"/>
                <a:cs typeface="Cambria"/>
              </a:rPr>
              <a:t>t</a:t>
            </a:r>
            <a:r>
              <a:rPr sz="1200" spc="-44" baseline="-10416" dirty="0">
                <a:latin typeface="Lucida Sans Unicode"/>
                <a:cs typeface="Lucida Sans Unicode"/>
              </a:rPr>
              <a:t>−</a:t>
            </a:r>
            <a:r>
              <a:rPr sz="1200" spc="-44" baseline="-10416" dirty="0">
                <a:latin typeface="Times New Roman"/>
                <a:cs typeface="Times New Roman"/>
              </a:rPr>
              <a:t>1</a:t>
            </a:r>
            <a:r>
              <a:rPr sz="1200" spc="142" baseline="-10416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mbria"/>
                <a:cs typeface="Cambria"/>
              </a:rPr>
              <a:t>i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mbria"/>
                <a:cs typeface="Cambria"/>
              </a:rPr>
              <a:t>X</a:t>
            </a:r>
            <a:r>
              <a:rPr sz="1200" i="1" spc="7" baseline="-10416" dirty="0">
                <a:latin typeface="Cambria"/>
                <a:cs typeface="Cambria"/>
              </a:rPr>
              <a:t>t</a:t>
            </a:r>
            <a:r>
              <a:rPr sz="1200" i="1" spc="195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-125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-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340360" marR="263525">
              <a:lnSpc>
                <a:spcPct val="102699"/>
              </a:lnSpc>
              <a:spcBef>
                <a:spcPts val="300"/>
              </a:spcBef>
            </a:pPr>
            <a:r>
              <a:rPr sz="950" spc="25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expected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transitions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a</a:t>
            </a:r>
            <a:r>
              <a:rPr sz="1200" i="1" spc="-15" baseline="-10416" dirty="0">
                <a:latin typeface="Cambria"/>
                <a:cs typeface="Cambria"/>
              </a:rPr>
              <a:t>ij</a:t>
            </a:r>
            <a:r>
              <a:rPr sz="1200" i="1" spc="225" baseline="-10416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well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expected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times, </a:t>
            </a:r>
            <a:r>
              <a:rPr sz="950" spc="15" dirty="0">
                <a:latin typeface="Trebuchet MS"/>
                <a:cs typeface="Trebuchet MS"/>
              </a:rPr>
              <a:t>various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emissions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20" dirty="0">
                <a:latin typeface="Cambria"/>
                <a:cs typeface="Cambria"/>
              </a:rPr>
              <a:t>b</a:t>
            </a:r>
            <a:r>
              <a:rPr sz="1200" i="1" spc="30" baseline="-10416" dirty="0">
                <a:latin typeface="Cambria"/>
                <a:cs typeface="Cambria"/>
              </a:rPr>
              <a:t>j</a:t>
            </a:r>
            <a:r>
              <a:rPr sz="1100" spc="20" dirty="0">
                <a:latin typeface="Lucida Sans Unicode"/>
                <a:cs typeface="Lucida Sans Unicode"/>
              </a:rPr>
              <a:t>(</a:t>
            </a:r>
            <a:r>
              <a:rPr sz="1100" i="1" spc="20" dirty="0">
                <a:latin typeface="Cambria"/>
                <a:cs typeface="Cambria"/>
              </a:rPr>
              <a:t>y</a:t>
            </a:r>
            <a:r>
              <a:rPr sz="1200" i="1" spc="30" baseline="-10416" dirty="0">
                <a:latin typeface="Cambria"/>
                <a:cs typeface="Cambria"/>
              </a:rPr>
              <a:t>t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made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950" spc="10" dirty="0">
                <a:latin typeface="Trebuchet MS"/>
                <a:cs typeface="Trebuchet MS"/>
              </a:rPr>
              <a:t>Re-estimate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40" dirty="0">
                <a:latin typeface="Calibri"/>
                <a:cs typeface="Calibri"/>
              </a:rPr>
              <a:t>θ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Cambria"/>
                <a:cs typeface="Cambria"/>
              </a:rPr>
              <a:t>A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dirty="0">
                <a:latin typeface="Cambria"/>
                <a:cs typeface="Cambria"/>
              </a:rPr>
              <a:t>B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π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a</a:t>
            </a:r>
            <a:r>
              <a:rPr sz="1200" i="1" spc="-15" baseline="-10416" dirty="0">
                <a:latin typeface="Cambria"/>
                <a:cs typeface="Cambria"/>
              </a:rPr>
              <a:t>ij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b</a:t>
            </a:r>
            <a:r>
              <a:rPr sz="1200" i="1" spc="22" baseline="-10416" dirty="0">
                <a:latin typeface="Cambria"/>
                <a:cs typeface="Cambria"/>
              </a:rPr>
              <a:t>j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Cambria"/>
                <a:cs typeface="Cambria"/>
              </a:rPr>
              <a:t>y</a:t>
            </a:r>
            <a:r>
              <a:rPr sz="1200" i="1" spc="22" baseline="-10416" dirty="0">
                <a:latin typeface="Cambria"/>
                <a:cs typeface="Cambria"/>
              </a:rPr>
              <a:t>t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950" spc="15" dirty="0">
                <a:latin typeface="Trebuchet MS"/>
                <a:cs typeface="Trebuchet MS"/>
              </a:rPr>
              <a:t>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forward-backward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finding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probable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paths.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89899" y="3339672"/>
            <a:ext cx="42862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POS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4180" y="3339672"/>
            <a:ext cx="56388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93346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4451</Words>
  <Application>Microsoft Office PowerPoint</Application>
  <PresentationFormat>Custom</PresentationFormat>
  <Paragraphs>615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 MT</vt:lpstr>
      <vt:lpstr>Calibri</vt:lpstr>
      <vt:lpstr>Cambria</vt:lpstr>
      <vt:lpstr>Franklin Gothic Medium</vt:lpstr>
      <vt:lpstr>Lucida Sans Unicode</vt:lpstr>
      <vt:lpstr>Tahoma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Finding the best path: Viterbi Algorithm</vt:lpstr>
      <vt:lpstr>Practice Question</vt:lpstr>
      <vt:lpstr>Learning the Parameters</vt:lpstr>
      <vt:lpstr>PowerPoint Presentation</vt:lpstr>
      <vt:lpstr>Baum Welch Algorithm</vt:lpstr>
      <vt:lpstr>The Algorithm</vt:lpstr>
      <vt:lpstr>Forward-Backward Algorithm</vt:lpstr>
      <vt:lpstr>Finding probabilities of paths</vt:lpstr>
      <vt:lpstr>Updating the parameters</vt:lpstr>
      <vt:lpstr>PowerPoint Presentation</vt:lpstr>
      <vt:lpstr>Issues with Markov Model Tagging</vt:lpstr>
      <vt:lpstr>Maximum Entropy Modeling: Discriminative Model</vt:lpstr>
      <vt:lpstr>Maximum Entropy: The Model</vt:lpstr>
      <vt:lpstr>Features in Maximum Entropy Models</vt:lpstr>
      <vt:lpstr>Example Features</vt:lpstr>
      <vt:lpstr>Tagging with Maximum Entropy Model</vt:lpstr>
      <vt:lpstr>Beam Inference</vt:lpstr>
      <vt:lpstr>Maximum Entropy Model</vt:lpstr>
      <vt:lpstr>Maximum Entropy: Overview</vt:lpstr>
      <vt:lpstr>Maximum Entropy Model: Overview</vt:lpstr>
      <vt:lpstr>Maximum Entropy Model: Overview</vt:lpstr>
      <vt:lpstr>Maximum Entropy Modeling</vt:lpstr>
      <vt:lpstr>Maximum Entropy Modeling</vt:lpstr>
      <vt:lpstr>Maximum Entropy Principle</vt:lpstr>
      <vt:lpstr>Maximum Entropy Principle</vt:lpstr>
      <vt:lpstr>PowerPoint Presentation</vt:lpstr>
      <vt:lpstr>Practice Question</vt:lpstr>
      <vt:lpstr>PowerPoint Presentation</vt:lpstr>
      <vt:lpstr>PowerPoint Presentation</vt:lpstr>
      <vt:lpstr>PowerPoint Presentation</vt:lpstr>
      <vt:lpstr>Search Algorithm</vt:lpstr>
      <vt:lpstr>Search Algorithm</vt:lpstr>
      <vt:lpstr>Search Algorithm</vt:lpstr>
      <vt:lpstr>A Good Reference</vt:lpstr>
      <vt:lpstr>PowerPoint Presentation</vt:lpstr>
      <vt:lpstr>Practice Question</vt:lpstr>
      <vt:lpstr>Problem with Maximum Entropy Models</vt:lpstr>
      <vt:lpstr>Conditional Random Fields</vt:lpstr>
      <vt:lpstr>PowerPoint Presentation</vt:lpstr>
      <vt:lpstr>PowerPoint Presentation</vt:lpstr>
      <vt:lpstr>PowerPoint Presentation</vt:lpstr>
      <vt:lpstr>CRFs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ASUS</cp:lastModifiedBy>
  <cp:revision>2</cp:revision>
  <dcterms:created xsi:type="dcterms:W3CDTF">2023-12-12T16:13:16Z</dcterms:created>
  <dcterms:modified xsi:type="dcterms:W3CDTF">2023-12-12T16:52:40Z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2023-12-12T00:00:00Z</vt:filetime>
  </property>
</Properties>
</file>