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9" r:id="rId11"/>
    <p:sldId id="270" r:id="rId12"/>
    <p:sldId id="271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8" r:id="rId40"/>
    <p:sldId id="309" r:id="rId41"/>
    <p:sldId id="311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4" r:id="rId53"/>
    <p:sldId id="325" r:id="rId54"/>
    <p:sldId id="326" r:id="rId55"/>
    <p:sldId id="327" r:id="rId56"/>
    <p:sldId id="328" r:id="rId57"/>
    <p:sldId id="329" r:id="rId58"/>
    <p:sldId id="331" r:id="rId59"/>
    <p:sldId id="332" r:id="rId60"/>
    <p:sldId id="333" r:id="rId6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5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932" y="2409172"/>
            <a:ext cx="3804234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032" y="549561"/>
            <a:ext cx="4206240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026" y="3339672"/>
            <a:ext cx="3003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slide" Target="slide12.xml"/><Relationship Id="rId5" Type="http://schemas.openxmlformats.org/officeDocument/2006/relationships/image" Target="../media/image23.png"/><Relationship Id="rId10" Type="http://schemas.openxmlformats.org/officeDocument/2006/relationships/image" Target="../media/image25.jp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2.xml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34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1.png"/><Relationship Id="rId1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1.png"/><Relationship Id="rId7" Type="http://schemas.openxmlformats.org/officeDocument/2006/relationships/image" Target="../media/image5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5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59.png"/><Relationship Id="rId9" Type="http://schemas.openxmlformats.org/officeDocument/2006/relationships/slide" Target="slide3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slide" Target="sl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5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image" Target="../media/image65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60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slide" Target="slide51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slide" Target="slide51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slide" Target="slide51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slide" Target="slide51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slide" Target="sl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.xml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092" y="942136"/>
            <a:ext cx="3736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Dependency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Grammars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6,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6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Formal</a:t>
            </a:r>
            <a:r>
              <a:rPr spc="45" dirty="0"/>
              <a:t> </a:t>
            </a:r>
            <a:r>
              <a:rPr spc="20" dirty="0"/>
              <a:t>Conditions:</a:t>
            </a:r>
            <a:r>
              <a:rPr spc="130" dirty="0"/>
              <a:t> </a:t>
            </a:r>
            <a:r>
              <a:rPr spc="15" dirty="0"/>
              <a:t>Basic</a:t>
            </a:r>
            <a:r>
              <a:rPr spc="50" dirty="0"/>
              <a:t> </a:t>
            </a:r>
            <a:r>
              <a:rPr spc="-20" dirty="0"/>
              <a:t>Intuitions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7248"/>
            <a:ext cx="4483735" cy="1087755"/>
            <a:chOff x="87743" y="587248"/>
            <a:chExt cx="4483735" cy="1087755"/>
          </a:xfrm>
        </p:grpSpPr>
        <p:sp>
          <p:nvSpPr>
            <p:cNvPr id="4" name="object 4"/>
            <p:cNvSpPr/>
            <p:nvPr/>
          </p:nvSpPr>
          <p:spPr>
            <a:xfrm>
              <a:off x="87743" y="58724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27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7303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603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1494"/>
              <a:ext cx="50749" cy="9415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4545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69582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5">
                  <a:moveTo>
                    <a:pt x="0" y="9225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68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41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14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427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431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74343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84376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512627"/>
            <a:ext cx="3519170" cy="10769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89560" marR="482600" indent="-277495">
              <a:lnSpc>
                <a:spcPct val="138500"/>
              </a:lnSpc>
              <a:spcBef>
                <a:spcPts val="2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Connectedness, Acyclicity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Single-Head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Connectedness: </a:t>
            </a:r>
            <a:r>
              <a:rPr sz="950" spc="5" dirty="0">
                <a:latin typeface="Trebuchet MS"/>
                <a:cs typeface="Trebuchet MS"/>
              </a:rPr>
              <a:t>Syntactic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15" dirty="0">
                <a:latin typeface="Trebuchet MS"/>
                <a:cs typeface="Trebuchet MS"/>
              </a:rPr>
              <a:t>complete.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Acyclicity: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Syntactic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hierarchical.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30" dirty="0">
                <a:latin typeface="Trebuchet MS"/>
                <a:cs typeface="Trebuchet MS"/>
              </a:rPr>
              <a:t>Single-Head: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Every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head.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Projectivity: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No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crossing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dependencies.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2773" y="1888515"/>
            <a:ext cx="4095750" cy="99059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Dependency </a:t>
            </a:r>
            <a:r>
              <a:rPr spc="-1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51814"/>
            <a:ext cx="4483735" cy="667385"/>
            <a:chOff x="87743" y="951814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9518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8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1752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0482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6048"/>
              <a:ext cx="50749" cy="521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6909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3413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214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087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96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1884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887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20253"/>
            <a:ext cx="4483735" cy="875030"/>
            <a:chOff x="87743" y="1720253"/>
            <a:chExt cx="4483735" cy="875030"/>
          </a:xfrm>
        </p:grpSpPr>
        <p:sp>
          <p:nvSpPr>
            <p:cNvPr id="17" name="object 17"/>
            <p:cNvSpPr/>
            <p:nvPr/>
          </p:nvSpPr>
          <p:spPr>
            <a:xfrm>
              <a:off x="87743" y="172025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93277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93137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80437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64487"/>
              <a:ext cx="50749" cy="7286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937550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02587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89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77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64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8441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19444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404478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744" y="896566"/>
            <a:ext cx="2128520" cy="1612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Parsing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270"/>
              </a:spcBef>
            </a:pPr>
            <a:r>
              <a:rPr sz="950" b="1" spc="10" dirty="0">
                <a:latin typeface="Trebuchet MS"/>
                <a:cs typeface="Trebuchet MS"/>
              </a:rPr>
              <a:t>Input: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40" dirty="0">
                <a:latin typeface="Lucida Sans Unicode"/>
                <a:cs typeface="Lucida Sans Unicode"/>
              </a:rPr>
              <a:t>,...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endParaRPr sz="1200" baseline="-10416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950" b="1" spc="10" dirty="0">
                <a:latin typeface="Trebuchet MS"/>
                <a:cs typeface="Trebuchet MS"/>
              </a:rPr>
              <a:t>Output: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Dependency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Parsing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Methods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Deterministic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Parsing</a:t>
            </a:r>
            <a:endParaRPr sz="950">
              <a:latin typeface="Trebuchet MS"/>
              <a:cs typeface="Trebuchet MS"/>
            </a:endParaRPr>
          </a:p>
          <a:p>
            <a:pPr marL="327660" marR="27940">
              <a:lnSpc>
                <a:spcPct val="145100"/>
              </a:lnSpc>
            </a:pPr>
            <a:r>
              <a:rPr sz="950" spc="30" dirty="0">
                <a:latin typeface="Trebuchet MS"/>
                <a:cs typeface="Trebuchet MS"/>
              </a:rPr>
              <a:t>Maximum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Spanning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Tree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Constraint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Propagation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9878" y="942136"/>
            <a:ext cx="2888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Parsing: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Formulation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6,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23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Deterministic</a:t>
            </a:r>
            <a:r>
              <a:rPr spc="-40" dirty="0"/>
              <a:t> </a:t>
            </a:r>
            <a:r>
              <a:rPr spc="-1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35317"/>
            <a:ext cx="4483735" cy="620395"/>
            <a:chOff x="87743" y="535317"/>
            <a:chExt cx="4483735" cy="620395"/>
          </a:xfrm>
        </p:grpSpPr>
        <p:sp>
          <p:nvSpPr>
            <p:cNvPr id="4" name="object 4"/>
            <p:cNvSpPr/>
            <p:nvPr/>
          </p:nvSpPr>
          <p:spPr>
            <a:xfrm>
              <a:off x="87743" y="53531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9898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5371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4101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79551"/>
              <a:ext cx="50749" cy="474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4325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17639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4">
                  <a:moveTo>
                    <a:pt x="0" y="455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049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92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79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256449"/>
            <a:ext cx="4483735" cy="1113790"/>
            <a:chOff x="87743" y="1256449"/>
            <a:chExt cx="4483735" cy="1113790"/>
          </a:xfrm>
        </p:grpSpPr>
        <p:sp>
          <p:nvSpPr>
            <p:cNvPr id="15" name="object 15"/>
            <p:cNvSpPr/>
            <p:nvPr/>
          </p:nvSpPr>
          <p:spPr>
            <a:xfrm>
              <a:off x="87743" y="125644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946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68169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55469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300683"/>
              <a:ext cx="50749" cy="9674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473746"/>
              <a:ext cx="4432935" cy="845819"/>
            </a:xfrm>
            <a:custGeom>
              <a:avLst/>
              <a:gdLst/>
              <a:ahLst/>
              <a:cxnLst/>
              <a:rect l="l" t="t" r="r" b="b"/>
              <a:pathLst>
                <a:path w="4432935" h="845819">
                  <a:moveTo>
                    <a:pt x="4432566" y="0"/>
                  </a:moveTo>
                  <a:lnTo>
                    <a:pt x="0" y="0"/>
                  </a:lnTo>
                  <a:lnTo>
                    <a:pt x="0" y="794423"/>
                  </a:lnTo>
                  <a:lnTo>
                    <a:pt x="4008" y="814147"/>
                  </a:lnTo>
                  <a:lnTo>
                    <a:pt x="14922" y="830300"/>
                  </a:lnTo>
                  <a:lnTo>
                    <a:pt x="31075" y="841214"/>
                  </a:lnTo>
                  <a:lnTo>
                    <a:pt x="50800" y="845223"/>
                  </a:lnTo>
                  <a:lnTo>
                    <a:pt x="4381766" y="845223"/>
                  </a:lnTo>
                  <a:lnTo>
                    <a:pt x="4401491" y="841214"/>
                  </a:lnTo>
                  <a:lnTo>
                    <a:pt x="4417644" y="830300"/>
                  </a:lnTo>
                  <a:lnTo>
                    <a:pt x="4428558" y="814147"/>
                  </a:lnTo>
                  <a:lnTo>
                    <a:pt x="4432566" y="7944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33877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h="948689">
                  <a:moveTo>
                    <a:pt x="0" y="948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26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13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300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45704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55736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165769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7744" y="471071"/>
            <a:ext cx="3960495" cy="180276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50800" marR="17780">
              <a:lnSpc>
                <a:spcPct val="118900"/>
              </a:lnSpc>
              <a:spcBef>
                <a:spcPts val="135"/>
              </a:spcBef>
            </a:pPr>
            <a:r>
              <a:rPr sz="950" spc="15" dirty="0">
                <a:latin typeface="Trebuchet MS"/>
                <a:cs typeface="Trebuchet MS"/>
              </a:rPr>
              <a:t>Derive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5" dirty="0">
                <a:latin typeface="Trebuchet MS"/>
                <a:cs typeface="Trebuchet MS"/>
              </a:rPr>
              <a:t> syntactic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 </a:t>
            </a:r>
            <a:r>
              <a:rPr sz="950" spc="15" dirty="0">
                <a:latin typeface="Trebuchet MS"/>
                <a:cs typeface="Trebuchet MS"/>
              </a:rPr>
              <a:t>(dependency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graph)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through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deterministic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elementary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actions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Configurations</a:t>
            </a:r>
            <a:endParaRPr sz="1100">
              <a:latin typeface="Cambria"/>
              <a:cs typeface="Cambria"/>
            </a:endParaRPr>
          </a:p>
          <a:p>
            <a:pPr marL="327660" marR="941705" indent="-277495">
              <a:lnSpc>
                <a:spcPct val="125299"/>
              </a:lnSpc>
              <a:spcBef>
                <a:spcPts val="3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parser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configu</a:t>
            </a:r>
            <a:r>
              <a:rPr sz="950" spc="-10" dirty="0">
                <a:latin typeface="Trebuchet MS"/>
                <a:cs typeface="Trebuchet MS"/>
              </a:rPr>
              <a:t>ration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65" dirty="0">
                <a:latin typeface="Trebuchet MS"/>
                <a:cs typeface="Trebuchet MS"/>
              </a:rPr>
              <a:t>r</a:t>
            </a:r>
            <a:r>
              <a:rPr sz="950" spc="-20" dirty="0">
                <a:latin typeface="Trebuchet MS"/>
                <a:cs typeface="Trebuchet MS"/>
              </a:rPr>
              <a:t>iple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20" dirty="0">
                <a:latin typeface="Cambria"/>
                <a:cs typeface="Cambria"/>
              </a:rPr>
              <a:t>S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 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stack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[</a:t>
            </a:r>
            <a:r>
              <a:rPr sz="1100" spc="-35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100" spc="-5" dirty="0">
                <a:latin typeface="Microsoft Sans Serif"/>
                <a:cs typeface="Microsoft Sans Serif"/>
              </a:rPr>
              <a:t>]</a:t>
            </a:r>
            <a:r>
              <a:rPr sz="1200" i="1" spc="-7" baseline="-10416" dirty="0">
                <a:latin typeface="Cambria"/>
                <a:cs typeface="Cambria"/>
              </a:rPr>
              <a:t>S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partially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buffer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[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j</a:t>
            </a:r>
            <a:r>
              <a:rPr sz="1100" spc="-2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.</a:t>
            </a:r>
            <a:r>
              <a:rPr sz="1100" spc="-20" dirty="0">
                <a:latin typeface="Microsoft Sans Serif"/>
                <a:cs typeface="Microsoft Sans Serif"/>
              </a:rPr>
              <a:t>]</a:t>
            </a:r>
            <a:r>
              <a:rPr sz="1200" i="1" spc="-30" baseline="-10416" dirty="0">
                <a:latin typeface="Cambria"/>
                <a:cs typeface="Cambria"/>
              </a:rPr>
              <a:t>B</a:t>
            </a:r>
            <a:r>
              <a:rPr sz="1200" i="1" spc="-7" baseline="-10416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remaining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i="1" spc="15" dirty="0">
                <a:latin typeface="Cambria"/>
                <a:cs typeface="Cambria"/>
              </a:rPr>
              <a:t>A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128" y="2636977"/>
            <a:ext cx="3836669" cy="35814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3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spc="-2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78751"/>
            <a:ext cx="4483735" cy="1262380"/>
            <a:chOff x="87743" y="578751"/>
            <a:chExt cx="4483735" cy="1262380"/>
          </a:xfrm>
        </p:grpSpPr>
        <p:sp>
          <p:nvSpPr>
            <p:cNvPr id="4" name="object 4"/>
            <p:cNvSpPr/>
            <p:nvPr/>
          </p:nvSpPr>
          <p:spPr>
            <a:xfrm>
              <a:off x="87743" y="578751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58368"/>
                  </a:lnTo>
                  <a:lnTo>
                    <a:pt x="4432566" y="35836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244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3945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2675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22985"/>
              <a:ext cx="50749" cy="11164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8743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61073"/>
              <a:ext cx="0" cy="1097915"/>
            </a:xfrm>
            <a:custGeom>
              <a:avLst/>
              <a:gdLst/>
              <a:ahLst/>
              <a:cxnLst/>
              <a:rect l="l" t="t" r="r" b="b"/>
              <a:pathLst>
                <a:path h="1097914">
                  <a:moveTo>
                    <a:pt x="0" y="10974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48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35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229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2069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3073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40764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50796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1942172"/>
            <a:ext cx="4483735" cy="635635"/>
            <a:chOff x="87743" y="1942172"/>
            <a:chExt cx="4483735" cy="635635"/>
          </a:xfrm>
        </p:grpSpPr>
        <p:sp>
          <p:nvSpPr>
            <p:cNvPr id="19" name="object 19"/>
            <p:cNvSpPr/>
            <p:nvPr/>
          </p:nvSpPr>
          <p:spPr>
            <a:xfrm>
              <a:off x="87743" y="194217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76030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63330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992744"/>
              <a:ext cx="50749" cy="48328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1986597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3083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2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18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054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927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7743" y="2678760"/>
            <a:ext cx="4483735" cy="475615"/>
            <a:chOff x="87743" y="2678760"/>
            <a:chExt cx="4483735" cy="475615"/>
          </a:xfrm>
        </p:grpSpPr>
        <p:sp>
          <p:nvSpPr>
            <p:cNvPr id="29" name="object 29"/>
            <p:cNvSpPr/>
            <p:nvPr/>
          </p:nvSpPr>
          <p:spPr>
            <a:xfrm>
              <a:off x="87743" y="267876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3052737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40037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729319"/>
              <a:ext cx="50749" cy="32341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723184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6" y="0"/>
                  </a:moveTo>
                  <a:lnTo>
                    <a:pt x="0" y="0"/>
                  </a:lnTo>
                  <a:lnTo>
                    <a:pt x="0" y="329552"/>
                  </a:lnTo>
                  <a:lnTo>
                    <a:pt x="4008" y="349276"/>
                  </a:lnTo>
                  <a:lnTo>
                    <a:pt x="14922" y="365429"/>
                  </a:lnTo>
                  <a:lnTo>
                    <a:pt x="31075" y="376343"/>
                  </a:lnTo>
                  <a:lnTo>
                    <a:pt x="50800" y="380352"/>
                  </a:lnTo>
                  <a:lnTo>
                    <a:pt x="4381766" y="380352"/>
                  </a:lnTo>
                  <a:lnTo>
                    <a:pt x="4401491" y="376343"/>
                  </a:lnTo>
                  <a:lnTo>
                    <a:pt x="4417644" y="365429"/>
                  </a:lnTo>
                  <a:lnTo>
                    <a:pt x="4428558" y="349276"/>
                  </a:lnTo>
                  <a:lnTo>
                    <a:pt x="4432566" y="32955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7674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754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7420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7293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44" y="569518"/>
            <a:ext cx="4400550" cy="249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" marR="81280">
              <a:lnSpc>
                <a:spcPct val="102600"/>
              </a:lnSpc>
              <a:spcBef>
                <a:spcPts val="55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transition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system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parsing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quadruple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S </a:t>
            </a:r>
            <a:r>
              <a:rPr sz="1100" spc="204" dirty="0">
                <a:solidFill>
                  <a:srgbClr val="3333B2"/>
                </a:solidFill>
                <a:latin typeface="Microsoft Sans Serif"/>
                <a:cs typeface="Microsoft Sans Serif"/>
              </a:rPr>
              <a:t>=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45" dirty="0">
                <a:solidFill>
                  <a:srgbClr val="3333B2"/>
                </a:solidFill>
                <a:latin typeface="Microsoft Sans Serif"/>
                <a:cs typeface="Microsoft Sans Serif"/>
              </a:rPr>
              <a:t>(</a:t>
            </a:r>
            <a:r>
              <a:rPr sz="1100" i="1" spc="45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100" spc="45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9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-10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200" i="1" spc="-15" baseline="-10416" dirty="0">
                <a:solidFill>
                  <a:srgbClr val="3333B2"/>
                </a:solidFill>
                <a:latin typeface="Cambria"/>
                <a:cs typeface="Cambria"/>
              </a:rPr>
              <a:t>s</a:t>
            </a:r>
            <a:r>
              <a:rPr sz="1100" spc="-10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9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200" i="1" spc="89" baseline="-10416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)</a:t>
            </a:r>
            <a:r>
              <a:rPr sz="1100" i="1" spc="60" dirty="0">
                <a:solidFill>
                  <a:srgbClr val="3333B2"/>
                </a:solidFill>
                <a:latin typeface="Cambria"/>
                <a:cs typeface="Cambria"/>
              </a:rPr>
              <a:t>, </a:t>
            </a:r>
            <a:r>
              <a:rPr sz="1100" i="1" spc="-2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where</a:t>
            </a:r>
            <a:endParaRPr sz="11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  <a:spcBef>
                <a:spcPts val="215"/>
              </a:spcBef>
            </a:pP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configurations,</a:t>
            </a:r>
            <a:endParaRPr sz="950">
              <a:latin typeface="Trebuchet MS"/>
              <a:cs typeface="Trebuchet MS"/>
            </a:endParaRPr>
          </a:p>
          <a:p>
            <a:pPr marL="365760" marR="1598930">
              <a:lnSpc>
                <a:spcPct val="125299"/>
              </a:lnSpc>
            </a:pP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85" dirty="0">
                <a:latin typeface="Trebuchet MS"/>
                <a:cs typeface="Trebuchet MS"/>
              </a:rPr>
              <a:t>r</a:t>
            </a:r>
            <a:r>
              <a:rPr sz="950" spc="15" dirty="0">
                <a:latin typeface="Trebuchet MS"/>
                <a:cs typeface="Trebuchet MS"/>
              </a:rPr>
              <a:t>ansition</a:t>
            </a:r>
            <a:r>
              <a:rPr sz="950" spc="-5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950" spc="-70" dirty="0">
                <a:latin typeface="Trebuchet MS"/>
                <a:cs typeface="Trebuchet MS"/>
              </a:rPr>
              <a:t>, 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7" baseline="-10416" dirty="0">
                <a:latin typeface="Cambria"/>
                <a:cs typeface="Cambria"/>
              </a:rPr>
              <a:t>s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initialization</a:t>
            </a:r>
            <a:r>
              <a:rPr sz="950" spc="-15" dirty="0">
                <a:latin typeface="Trebuchet MS"/>
                <a:cs typeface="Trebuchet MS"/>
              </a:rPr>
              <a:t> function</a:t>
            </a:r>
            <a:endParaRPr sz="95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335"/>
              </a:spcBef>
            </a:pP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200" i="1" spc="-82" baseline="-10416" dirty="0">
                <a:latin typeface="Cambria"/>
                <a:cs typeface="Cambria"/>
              </a:rPr>
              <a:t>t </a:t>
            </a:r>
            <a:r>
              <a:rPr sz="1200" i="1" spc="-75" baseline="-10416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⊆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te</a:t>
            </a:r>
            <a:r>
              <a:rPr sz="950" spc="-15" dirty="0">
                <a:latin typeface="Trebuchet MS"/>
                <a:cs typeface="Trebuchet MS"/>
              </a:rPr>
              <a:t>r</a:t>
            </a:r>
            <a:r>
              <a:rPr sz="950" spc="-5" dirty="0">
                <a:latin typeface="Trebuchet MS"/>
                <a:cs typeface="Trebuchet MS"/>
              </a:rPr>
              <a:t>minal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configu</a:t>
            </a:r>
            <a:r>
              <a:rPr sz="950" spc="-10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ation</a:t>
            </a:r>
            <a:r>
              <a:rPr sz="950" spc="-1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1714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transition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configurations</a:t>
            </a:r>
            <a:endParaRPr sz="95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200" spc="-7" baseline="-10416" dirty="0">
                <a:latin typeface="Times New Roman"/>
                <a:cs typeface="Times New Roman"/>
              </a:rPr>
              <a:t>0</a:t>
            </a:r>
            <a:r>
              <a:rPr sz="1200" spc="-82" baseline="-10416" dirty="0">
                <a:latin typeface="Lucida Sans Unicode"/>
                <a:cs typeface="Lucida Sans Unicode"/>
              </a:rPr>
              <a:t>,</a:t>
            </a:r>
            <a:r>
              <a:rPr sz="1200" i="1" spc="-97" baseline="-10416" dirty="0">
                <a:latin typeface="Cambria"/>
                <a:cs typeface="Cambria"/>
              </a:rPr>
              <a:t>m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52" baseline="-10416" dirty="0">
                <a:latin typeface="Cambria"/>
                <a:cs typeface="Cambria"/>
              </a:rPr>
              <a:t>o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-30" baseline="-10416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endParaRPr sz="95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-15" baseline="-10416" dirty="0">
                <a:latin typeface="Cambria"/>
                <a:cs typeface="Cambria"/>
              </a:rPr>
              <a:t>o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67" baseline="-10416" dirty="0">
                <a:latin typeface="Cambria"/>
                <a:cs typeface="Cambria"/>
              </a:rPr>
              <a:t>s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-97" baseline="-10416" dirty="0">
                <a:latin typeface="Cambria"/>
                <a:cs typeface="Cambria"/>
              </a:rPr>
              <a:t>m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sz="950" b="1" dirty="0">
                <a:latin typeface="Trebuchet MS"/>
                <a:cs typeface="Trebuchet MS"/>
              </a:rPr>
              <a:t>Initialization: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([]</a:t>
            </a:r>
            <a:r>
              <a:rPr sz="1200" i="1" spc="97" baseline="-10416" dirty="0">
                <a:latin typeface="Cambria"/>
                <a:cs typeface="Cambria"/>
              </a:rPr>
              <a:t>S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[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40" dirty="0">
                <a:latin typeface="Lucida Sans Unicode"/>
                <a:cs typeface="Lucida Sans Unicode"/>
              </a:rPr>
              <a:t>,...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5" dirty="0">
                <a:latin typeface="Microsoft Sans Serif"/>
                <a:cs typeface="Microsoft Sans Serif"/>
              </a:rPr>
              <a:t>]</a:t>
            </a:r>
            <a:r>
              <a:rPr sz="1200" i="1" spc="82" baseline="-10416" dirty="0">
                <a:latin typeface="Cambria"/>
                <a:cs typeface="Cambria"/>
              </a:rPr>
              <a:t>B</a:t>
            </a:r>
            <a:r>
              <a:rPr sz="1100" spc="40" dirty="0">
                <a:latin typeface="Lucida Sans Unicode"/>
                <a:cs typeface="Lucida Sans Unicode"/>
              </a:rPr>
              <a:t>,</a:t>
            </a:r>
            <a:r>
              <a:rPr sz="1100" dirty="0">
                <a:latin typeface="Lucida Sans Unicode"/>
                <a:cs typeface="Lucida Sans Unicode"/>
              </a:rPr>
              <a:t>{}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950" b="1" spc="-45" dirty="0">
                <a:latin typeface="Trebuchet MS"/>
                <a:cs typeface="Trebuchet MS"/>
              </a:rPr>
              <a:t>T</a:t>
            </a:r>
            <a:r>
              <a:rPr sz="950" b="1" spc="10" dirty="0">
                <a:latin typeface="Trebuchet MS"/>
                <a:cs typeface="Trebuchet MS"/>
              </a:rPr>
              <a:t>ermination: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20" dirty="0">
                <a:latin typeface="Cambria"/>
                <a:cs typeface="Cambria"/>
              </a:rPr>
              <a:t>S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[]</a:t>
            </a:r>
            <a:r>
              <a:rPr sz="1200" i="1" spc="82" baseline="-10416" dirty="0">
                <a:latin typeface="Cambria"/>
                <a:cs typeface="Cambria"/>
              </a:rPr>
              <a:t>B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0" name="object 4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12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Transitions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Arc-Eager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98" y="936142"/>
            <a:ext cx="3379470" cy="162686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960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5790" cy="26327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5790" cy="26327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579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97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Phrase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Structure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13" y="561936"/>
            <a:ext cx="3581400" cy="218313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960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960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23410" cy="26479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960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579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579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3216"/>
            <a:ext cx="4419600" cy="2636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Transition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Formulation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6858" y="942136"/>
            <a:ext cx="265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Parsing: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6,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32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Classifier-Based </a:t>
            </a:r>
            <a:r>
              <a:rPr spc="-1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9876"/>
            <a:ext cx="4483735" cy="875030"/>
            <a:chOff x="87743" y="589876"/>
            <a:chExt cx="4483735" cy="875030"/>
          </a:xfrm>
        </p:grpSpPr>
        <p:sp>
          <p:nvSpPr>
            <p:cNvPr id="4" name="object 4"/>
            <p:cNvSpPr/>
            <p:nvPr/>
          </p:nvSpPr>
          <p:spPr>
            <a:xfrm>
              <a:off x="87743" y="5898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288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6274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5004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4111"/>
              <a:ext cx="50749" cy="7286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7161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72198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94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6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4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402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405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4089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565478"/>
            <a:ext cx="4483735" cy="629920"/>
            <a:chOff x="87743" y="1565478"/>
            <a:chExt cx="4483735" cy="629920"/>
          </a:xfrm>
        </p:grpSpPr>
        <p:sp>
          <p:nvSpPr>
            <p:cNvPr id="18" name="object 18"/>
            <p:cNvSpPr/>
            <p:nvPr/>
          </p:nvSpPr>
          <p:spPr>
            <a:xfrm>
              <a:off x="87743" y="15654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738490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093239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80539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609712"/>
              <a:ext cx="50749" cy="4835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178277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47812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6351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622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6097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7743" y="2295956"/>
            <a:ext cx="4483735" cy="842010"/>
            <a:chOff x="87743" y="2295956"/>
            <a:chExt cx="4483735" cy="842010"/>
          </a:xfrm>
        </p:grpSpPr>
        <p:sp>
          <p:nvSpPr>
            <p:cNvPr id="29" name="object 29"/>
            <p:cNvSpPr/>
            <p:nvPr/>
          </p:nvSpPr>
          <p:spPr>
            <a:xfrm>
              <a:off x="87743" y="229595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44" y="2459621"/>
              <a:ext cx="4432566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3036049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23349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340203"/>
              <a:ext cx="50749" cy="6958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2503906"/>
              <a:ext cx="4432935" cy="583565"/>
            </a:xfrm>
            <a:custGeom>
              <a:avLst/>
              <a:gdLst/>
              <a:ahLst/>
              <a:cxnLst/>
              <a:rect l="l" t="t" r="r" b="b"/>
              <a:pathLst>
                <a:path w="4432935" h="583564">
                  <a:moveTo>
                    <a:pt x="4432566" y="0"/>
                  </a:moveTo>
                  <a:lnTo>
                    <a:pt x="0" y="0"/>
                  </a:lnTo>
                  <a:lnTo>
                    <a:pt x="0" y="532142"/>
                  </a:lnTo>
                  <a:lnTo>
                    <a:pt x="4008" y="551867"/>
                  </a:lnTo>
                  <a:lnTo>
                    <a:pt x="14922" y="568020"/>
                  </a:lnTo>
                  <a:lnTo>
                    <a:pt x="31075" y="578934"/>
                  </a:lnTo>
                  <a:lnTo>
                    <a:pt x="50800" y="582942"/>
                  </a:lnTo>
                  <a:lnTo>
                    <a:pt x="4381766" y="582942"/>
                  </a:lnTo>
                  <a:lnTo>
                    <a:pt x="4401491" y="578934"/>
                  </a:lnTo>
                  <a:lnTo>
                    <a:pt x="4417644" y="568020"/>
                  </a:lnTo>
                  <a:lnTo>
                    <a:pt x="4428558" y="551867"/>
                  </a:lnTo>
                  <a:lnTo>
                    <a:pt x="4432566" y="5321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378291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655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52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340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553639"/>
              <a:ext cx="64757" cy="647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763672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973705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518418"/>
            <a:ext cx="4232910" cy="2560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Data-driven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deterministic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parsing: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Deterministic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requires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oracle</a:t>
            </a:r>
            <a:r>
              <a:rPr sz="9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1309370">
              <a:lnSpc>
                <a:spcPct val="145100"/>
              </a:lnSpc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oracle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approximated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classifier</a:t>
            </a:r>
            <a:r>
              <a:rPr sz="950" spc="15" dirty="0">
                <a:latin typeface="Trebuchet MS"/>
                <a:cs typeface="Trebuchet MS"/>
              </a:rPr>
              <a:t>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trained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treebank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Learning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Approximate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b="1" spc="25" dirty="0">
                <a:latin typeface="Trebuchet MS"/>
                <a:cs typeface="Trebuchet MS"/>
              </a:rPr>
              <a:t>configurations</a:t>
            </a:r>
            <a:r>
              <a:rPr sz="950" spc="2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transitions</a:t>
            </a:r>
            <a:r>
              <a:rPr sz="950" spc="1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gold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standard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transition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sequences</a:t>
            </a:r>
            <a:r>
              <a:rPr sz="950" spc="3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Three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issues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configurations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vectors?</a:t>
            </a:r>
            <a:endParaRPr sz="950">
              <a:latin typeface="Trebuchet MS"/>
              <a:cs typeface="Trebuchet MS"/>
            </a:endParaRPr>
          </a:p>
          <a:p>
            <a:pPr marL="289560" marR="1520825">
              <a:lnSpc>
                <a:spcPct val="145100"/>
              </a:lnSpc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derive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treebanks?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classifiers?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4" name="object 4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63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Feature</a:t>
            </a:r>
            <a:r>
              <a:rPr spc="-15" dirty="0"/>
              <a:t> </a:t>
            </a:r>
            <a:r>
              <a:rPr spc="2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4160"/>
            <a:ext cx="4483735" cy="1755775"/>
            <a:chOff x="87743" y="1134160"/>
            <a:chExt cx="4483735" cy="1755775"/>
          </a:xfrm>
        </p:grpSpPr>
        <p:sp>
          <p:nvSpPr>
            <p:cNvPr id="4" name="object 4"/>
            <p:cNvSpPr/>
            <p:nvPr/>
          </p:nvSpPr>
          <p:spPr>
            <a:xfrm>
              <a:off x="87743" y="113416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718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877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750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78407"/>
              <a:ext cx="50749" cy="16093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51445"/>
              <a:ext cx="4432935" cy="1487170"/>
            </a:xfrm>
            <a:custGeom>
              <a:avLst/>
              <a:gdLst/>
              <a:ahLst/>
              <a:cxnLst/>
              <a:rect l="l" t="t" r="r" b="b"/>
              <a:pathLst>
                <a:path w="4432935" h="1487170">
                  <a:moveTo>
                    <a:pt x="4432566" y="0"/>
                  </a:moveTo>
                  <a:lnTo>
                    <a:pt x="0" y="0"/>
                  </a:lnTo>
                  <a:lnTo>
                    <a:pt x="0" y="1436344"/>
                  </a:lnTo>
                  <a:lnTo>
                    <a:pt x="4008" y="1456069"/>
                  </a:lnTo>
                  <a:lnTo>
                    <a:pt x="14922" y="1472222"/>
                  </a:lnTo>
                  <a:lnTo>
                    <a:pt x="31075" y="1483136"/>
                  </a:lnTo>
                  <a:lnTo>
                    <a:pt x="50800" y="1487144"/>
                  </a:lnTo>
                  <a:lnTo>
                    <a:pt x="4381766" y="1487144"/>
                  </a:lnTo>
                  <a:lnTo>
                    <a:pt x="4401491" y="1483136"/>
                  </a:lnTo>
                  <a:lnTo>
                    <a:pt x="4417644" y="1472222"/>
                  </a:lnTo>
                  <a:lnTo>
                    <a:pt x="4428558" y="1456069"/>
                  </a:lnTo>
                  <a:lnTo>
                    <a:pt x="4432566" y="143634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16482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15903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03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910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783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832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68906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744" y="674941"/>
            <a:ext cx="4399280" cy="2129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0" dirty="0">
                <a:latin typeface="Cambria"/>
                <a:cs typeface="Cambria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5" dirty="0">
                <a:latin typeface="Trebuchet MS"/>
                <a:cs typeface="Trebuchet MS"/>
              </a:rPr>
              <a:t> features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Cambria"/>
                <a:cs typeface="Cambria"/>
              </a:rPr>
              <a:t>f</a:t>
            </a:r>
            <a:r>
              <a:rPr sz="1200" i="1" spc="22" baseline="-10416" dirty="0">
                <a:latin typeface="Cambria"/>
                <a:cs typeface="Cambria"/>
              </a:rPr>
              <a:t>i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c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950" spc="1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Typical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35" dirty="0">
                <a:latin typeface="Trebuchet MS"/>
                <a:cs typeface="Trebuchet MS"/>
              </a:rPr>
              <a:t>Nodes:</a:t>
            </a:r>
            <a:endParaRPr sz="950">
              <a:latin typeface="Trebuchet MS"/>
              <a:cs typeface="Trebuchet MS"/>
            </a:endParaRPr>
          </a:p>
          <a:p>
            <a:pPr marL="604520" indent="-118110">
              <a:lnSpc>
                <a:spcPts val="1200"/>
              </a:lnSpc>
              <a:spcBef>
                <a:spcPts val="20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-30" dirty="0">
                <a:latin typeface="Trebuchet MS"/>
                <a:cs typeface="Trebuchet MS"/>
              </a:rPr>
              <a:t>Target </a:t>
            </a:r>
            <a:r>
              <a:rPr sz="900" spc="20" dirty="0">
                <a:latin typeface="Trebuchet MS"/>
                <a:cs typeface="Trebuchet MS"/>
              </a:rPr>
              <a:t>nodes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(top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S</a:t>
            </a:r>
            <a:r>
              <a:rPr sz="900" spc="-30" dirty="0">
                <a:latin typeface="Trebuchet MS"/>
                <a:cs typeface="Trebuchet MS"/>
              </a:rPr>
              <a:t>, </a:t>
            </a:r>
            <a:r>
              <a:rPr sz="900" spc="5" dirty="0">
                <a:latin typeface="Trebuchet MS"/>
                <a:cs typeface="Trebuchet MS"/>
              </a:rPr>
              <a:t>head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B</a:t>
            </a:r>
            <a:r>
              <a:rPr sz="900" spc="-1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ts val="1195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-5" dirty="0">
                <a:latin typeface="Trebuchet MS"/>
                <a:cs typeface="Trebuchet MS"/>
              </a:rPr>
              <a:t>Linear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context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(neighbors</a:t>
            </a:r>
            <a:r>
              <a:rPr sz="900" spc="-30" dirty="0">
                <a:latin typeface="Trebuchet MS"/>
                <a:cs typeface="Trebuchet MS"/>
              </a:rPr>
              <a:t> 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5" dirty="0">
                <a:latin typeface="Cambria"/>
                <a:cs typeface="Cambria"/>
              </a:rPr>
              <a:t>S</a:t>
            </a:r>
            <a:r>
              <a:rPr sz="1000" i="1" spc="30" dirty="0">
                <a:latin typeface="Cambria"/>
                <a:cs typeface="Cambria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B</a:t>
            </a:r>
            <a:r>
              <a:rPr sz="900" spc="-1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ts val="1200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-20" dirty="0">
                <a:latin typeface="Trebuchet MS"/>
                <a:cs typeface="Trebuchet MS"/>
              </a:rPr>
              <a:t>Structural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context</a:t>
            </a:r>
            <a:r>
              <a:rPr sz="900" spc="-20" dirty="0">
                <a:latin typeface="Trebuchet MS"/>
                <a:cs typeface="Trebuchet MS"/>
              </a:rPr>
              <a:t> (parents, </a:t>
            </a:r>
            <a:r>
              <a:rPr sz="900" spc="-30" dirty="0">
                <a:latin typeface="Trebuchet MS"/>
                <a:cs typeface="Trebuchet MS"/>
              </a:rPr>
              <a:t>children,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siblings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50" dirty="0">
                <a:latin typeface="Cambria"/>
                <a:cs typeface="Cambria"/>
              </a:rPr>
              <a:t>G</a:t>
            </a:r>
            <a:r>
              <a:rPr sz="900" spc="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345"/>
              </a:spcBef>
            </a:pPr>
            <a:r>
              <a:rPr sz="950" spc="-20" dirty="0">
                <a:latin typeface="Trebuchet MS"/>
                <a:cs typeface="Trebuchet MS"/>
              </a:rPr>
              <a:t>Attributes:</a:t>
            </a:r>
            <a:endParaRPr sz="95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45" dirty="0">
                <a:latin typeface="Trebuchet MS"/>
                <a:cs typeface="Trebuchet MS"/>
              </a:rPr>
              <a:t>W</a:t>
            </a:r>
            <a:r>
              <a:rPr sz="900" spc="-15" dirty="0">
                <a:latin typeface="Trebuchet MS"/>
                <a:cs typeface="Trebuchet MS"/>
              </a:rPr>
              <a:t>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5" dirty="0">
                <a:latin typeface="Trebuchet MS"/>
                <a:cs typeface="Trebuchet MS"/>
              </a:rPr>
              <a:t>r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(and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lemma)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-5" dirty="0">
                <a:latin typeface="Trebuchet MS"/>
                <a:cs typeface="Trebuchet MS"/>
              </a:rPr>
              <a:t>Part-of-speech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(and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morpho-syntactic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features)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10" dirty="0">
                <a:latin typeface="Trebuchet MS"/>
                <a:cs typeface="Trebuchet MS"/>
              </a:rPr>
              <a:t>Dependency</a:t>
            </a:r>
            <a:r>
              <a:rPr sz="900" spc="-25" dirty="0">
                <a:latin typeface="Trebuchet MS"/>
                <a:cs typeface="Trebuchet MS"/>
              </a:rPr>
              <a:t> type </a:t>
            </a:r>
            <a:r>
              <a:rPr sz="900" spc="-60" dirty="0">
                <a:latin typeface="Trebuchet MS"/>
                <a:cs typeface="Trebuchet MS"/>
              </a:rPr>
              <a:t>(if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labeled)</a:t>
            </a:r>
            <a:endParaRPr sz="90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5155" algn="l"/>
              </a:tabLst>
            </a:pP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(between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target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tokens)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85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Dependency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Structure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038" y="917092"/>
            <a:ext cx="2956560" cy="1798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23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Deterministic</a:t>
            </a:r>
            <a:r>
              <a:rPr spc="-40" dirty="0"/>
              <a:t> </a:t>
            </a:r>
            <a:r>
              <a:rPr spc="-1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608836"/>
            <a:ext cx="4483735" cy="1324610"/>
            <a:chOff x="87743" y="1608836"/>
            <a:chExt cx="4483735" cy="1324610"/>
          </a:xfrm>
        </p:grpSpPr>
        <p:sp>
          <p:nvSpPr>
            <p:cNvPr id="4" name="object 4"/>
            <p:cNvSpPr/>
            <p:nvPr/>
          </p:nvSpPr>
          <p:spPr>
            <a:xfrm>
              <a:off x="87743" y="160883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8186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3179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1909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653082"/>
              <a:ext cx="50749" cy="11787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826133"/>
              <a:ext cx="4432935" cy="1056640"/>
            </a:xfrm>
            <a:custGeom>
              <a:avLst/>
              <a:gdLst/>
              <a:ahLst/>
              <a:cxnLst/>
              <a:rect l="l" t="t" r="r" b="b"/>
              <a:pathLst>
                <a:path w="4432935" h="1056639">
                  <a:moveTo>
                    <a:pt x="4432566" y="0"/>
                  </a:moveTo>
                  <a:lnTo>
                    <a:pt x="0" y="0"/>
                  </a:lnTo>
                  <a:lnTo>
                    <a:pt x="0" y="1005662"/>
                  </a:lnTo>
                  <a:lnTo>
                    <a:pt x="4008" y="1025386"/>
                  </a:lnTo>
                  <a:lnTo>
                    <a:pt x="14922" y="1041539"/>
                  </a:lnTo>
                  <a:lnTo>
                    <a:pt x="31075" y="1052453"/>
                  </a:lnTo>
                  <a:lnTo>
                    <a:pt x="50800" y="1056462"/>
                  </a:lnTo>
                  <a:lnTo>
                    <a:pt x="4381766" y="1056462"/>
                  </a:lnTo>
                  <a:lnTo>
                    <a:pt x="4401491" y="1052453"/>
                  </a:lnTo>
                  <a:lnTo>
                    <a:pt x="4417644" y="1041539"/>
                  </a:lnTo>
                  <a:lnTo>
                    <a:pt x="4428558" y="1025386"/>
                  </a:lnTo>
                  <a:lnTo>
                    <a:pt x="4432566" y="100566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691170"/>
              <a:ext cx="0" cy="1160145"/>
            </a:xfrm>
            <a:custGeom>
              <a:avLst/>
              <a:gdLst/>
              <a:ahLst/>
              <a:cxnLst/>
              <a:rect l="l" t="t" r="r" b="b"/>
              <a:pathLst>
                <a:path h="1160145">
                  <a:moveTo>
                    <a:pt x="0" y="11596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678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65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6530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44" y="659460"/>
            <a:ext cx="2933700" cy="2185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Trebuchet MS"/>
                <a:cs typeface="Trebuchet MS"/>
              </a:rPr>
              <a:t>To </a:t>
            </a:r>
            <a:r>
              <a:rPr sz="950" spc="15" dirty="0">
                <a:latin typeface="Trebuchet MS"/>
                <a:cs typeface="Trebuchet MS"/>
              </a:rPr>
              <a:t>guide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parser,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used: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1664335">
              <a:lnSpc>
                <a:spcPts val="1255"/>
              </a:lnSpc>
            </a:pP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97" baseline="31250" dirty="0">
                <a:latin typeface="Lucida Sans Unicode"/>
                <a:cs typeface="Lucida Sans Unicode"/>
              </a:rPr>
              <a:t>∗</a:t>
            </a:r>
            <a:r>
              <a:rPr sz="1200" spc="52" baseline="312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R="768985" algn="r">
              <a:lnSpc>
                <a:spcPts val="894"/>
              </a:lnSpc>
            </a:pPr>
            <a:r>
              <a:rPr sz="800" i="1" spc="-55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775"/>
              </a:spcBef>
            </a:pPr>
            <a:r>
              <a:rPr sz="950" spc="5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learned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dirty="0">
                <a:latin typeface="Trebuchet MS"/>
                <a:cs typeface="Trebuchet MS"/>
              </a:rPr>
              <a:t>treebank</a:t>
            </a:r>
            <a:r>
              <a:rPr sz="950" spc="-15" dirty="0">
                <a:latin typeface="Trebuchet MS"/>
                <a:cs typeface="Trebuchet MS"/>
              </a:rPr>
              <a:t> data.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735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classifier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run-time</a:t>
            </a:r>
            <a:endParaRPr sz="1100">
              <a:latin typeface="Cambria"/>
              <a:cs typeface="Cambria"/>
            </a:endParaRPr>
          </a:p>
          <a:p>
            <a:pPr marL="435609">
              <a:lnSpc>
                <a:spcPct val="100000"/>
              </a:lnSpc>
              <a:spcBef>
                <a:spcPts val="275"/>
              </a:spcBef>
            </a:pPr>
            <a:r>
              <a:rPr sz="950" spc="5" dirty="0">
                <a:latin typeface="Trebuchet MS"/>
                <a:cs typeface="Trebuchet MS"/>
              </a:rPr>
              <a:t>P</a:t>
            </a:r>
            <a:r>
              <a:rPr sz="950" spc="110" dirty="0">
                <a:latin typeface="Trebuchet MS"/>
                <a:cs typeface="Trebuchet MS"/>
              </a:rPr>
              <a:t>ARSE(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950" spc="-2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720090" algn="l"/>
              </a:tabLst>
            </a:pPr>
            <a:r>
              <a:rPr sz="950" spc="45" dirty="0">
                <a:latin typeface="Trebuchet MS"/>
                <a:cs typeface="Trebuchet MS"/>
              </a:rPr>
              <a:t>1	</a:t>
            </a:r>
            <a:r>
              <a:rPr sz="1100" i="1" spc="5" dirty="0">
                <a:latin typeface="Cambria"/>
                <a:cs typeface="Cambria"/>
              </a:rPr>
              <a:t>c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([]</a:t>
            </a:r>
            <a:r>
              <a:rPr sz="1200" i="1" spc="97" baseline="-10416" dirty="0">
                <a:latin typeface="Cambria"/>
                <a:cs typeface="Cambria"/>
              </a:rPr>
              <a:t>S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114" dirty="0">
                <a:latin typeface="Sitka Heading"/>
                <a:cs typeface="Sitka Heading"/>
              </a:rPr>
              <a:t>,...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200" i="1" spc="82" baseline="-10416" dirty="0">
                <a:latin typeface="Cambria"/>
                <a:cs typeface="Cambria"/>
              </a:rPr>
              <a:t>B</a:t>
            </a:r>
            <a:r>
              <a:rPr sz="1100" spc="114" dirty="0">
                <a:latin typeface="Sitka Heading"/>
                <a:cs typeface="Sitka Heading"/>
              </a:rPr>
              <a:t>,</a:t>
            </a:r>
            <a:r>
              <a:rPr sz="1100" dirty="0">
                <a:latin typeface="Lucida Sans Unicode"/>
                <a:cs typeface="Lucida Sans Unicode"/>
              </a:rPr>
              <a:t>{}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85165" indent="-250190">
              <a:lnSpc>
                <a:spcPct val="100000"/>
              </a:lnSpc>
              <a:spcBef>
                <a:spcPts val="35"/>
              </a:spcBef>
              <a:buFont typeface="Trebuchet MS"/>
              <a:buAutoNum type="arabicPlain" startAt="2"/>
              <a:tabLst>
                <a:tab pos="685165" algn="l"/>
                <a:tab pos="685800" algn="l"/>
              </a:tabLst>
            </a:pPr>
            <a:r>
              <a:rPr sz="950" b="1" spc="5" dirty="0">
                <a:latin typeface="Trebuchet MS"/>
                <a:cs typeface="Trebuchet MS"/>
              </a:rPr>
              <a:t>while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200" i="1" spc="7" baseline="-10416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[]</a:t>
            </a:r>
            <a:endParaRPr sz="1100">
              <a:latin typeface="Lucida Sans Unicode"/>
              <a:cs typeface="Lucida Sans Unicode"/>
            </a:endParaRPr>
          </a:p>
          <a:p>
            <a:pPr marL="865505" indent="-430530">
              <a:lnSpc>
                <a:spcPct val="100000"/>
              </a:lnSpc>
              <a:spcBef>
                <a:spcPts val="35"/>
              </a:spcBef>
              <a:buSzPct val="86363"/>
              <a:buFont typeface="Trebuchet MS"/>
              <a:buAutoNum type="arabicPlain" startAt="2"/>
              <a:tabLst>
                <a:tab pos="864869" algn="l"/>
                <a:tab pos="866140" algn="l"/>
              </a:tabLst>
            </a:pP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97" baseline="27777" dirty="0">
                <a:latin typeface="Lucida Sans Unicode"/>
                <a:cs typeface="Lucida Sans Unicode"/>
              </a:rPr>
              <a:t>∗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200" i="1" spc="-82" baseline="-20833" dirty="0">
                <a:latin typeface="Cambria"/>
                <a:cs typeface="Cambria"/>
              </a:rPr>
              <a:t>t</a:t>
            </a:r>
            <a:r>
              <a:rPr sz="1200" i="1" spc="7" baseline="-20833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864869" algn="l"/>
              </a:tabLst>
            </a:pPr>
            <a:r>
              <a:rPr sz="950" spc="45" dirty="0">
                <a:latin typeface="Trebuchet MS"/>
                <a:cs typeface="Trebuchet MS"/>
              </a:rPr>
              <a:t>4	</a:t>
            </a:r>
            <a:r>
              <a:rPr sz="1100" i="1" spc="5" dirty="0">
                <a:latin typeface="Cambria"/>
                <a:cs typeface="Cambria"/>
              </a:rPr>
              <a:t>c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30" baseline="27777" dirty="0">
                <a:latin typeface="Lucida Sans Unicode"/>
                <a:cs typeface="Lucida Sans Unicode"/>
              </a:rPr>
              <a:t>∗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685165" algn="l"/>
              </a:tabLst>
            </a:pPr>
            <a:r>
              <a:rPr sz="950" spc="45" dirty="0">
                <a:latin typeface="Trebuchet MS"/>
                <a:cs typeface="Trebuchet MS"/>
              </a:rPr>
              <a:t>5	</a:t>
            </a:r>
            <a:r>
              <a:rPr sz="950" b="1" spc="-5" dirty="0">
                <a:latin typeface="Trebuchet MS"/>
                <a:cs typeface="Trebuchet MS"/>
              </a:rPr>
              <a:t>return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114" dirty="0">
                <a:latin typeface="Sitka Heading"/>
                <a:cs typeface="Sitka Heading"/>
              </a:rPr>
              <a:t>,...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0204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</a:t>
            </a:r>
            <a:r>
              <a:rPr spc="-30" dirty="0"/>
              <a:t> </a:t>
            </a:r>
            <a:r>
              <a:rPr spc="-35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151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802482"/>
            <a:ext cx="4130040" cy="18719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950" spc="-10" dirty="0">
                <a:latin typeface="Trebuchet MS"/>
                <a:cs typeface="Trebuchet MS"/>
              </a:rPr>
              <a:t>Training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instances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f</a:t>
            </a:r>
            <a:r>
              <a:rPr sz="1100" i="1" spc="-80" dirty="0">
                <a:latin typeface="Cambria"/>
                <a:cs typeface="Cambria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30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950" spc="-2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15595" algn="l"/>
              </a:tabLst>
            </a:pPr>
            <a:r>
              <a:rPr sz="1000" i="1" spc="-20" dirty="0">
                <a:latin typeface="Cambria"/>
                <a:cs typeface="Cambria"/>
              </a:rPr>
              <a:t>f</a:t>
            </a:r>
            <a:r>
              <a:rPr sz="1000" i="1" spc="-75" dirty="0">
                <a:latin typeface="Cambria"/>
                <a:cs typeface="Cambria"/>
              </a:rPr>
              <a:t> </a:t>
            </a:r>
            <a:r>
              <a:rPr sz="1000" spc="40" dirty="0">
                <a:latin typeface="Lucida Sans Unicode"/>
                <a:cs typeface="Lucida Sans Unicode"/>
              </a:rPr>
              <a:t>(</a:t>
            </a:r>
            <a:r>
              <a:rPr sz="1000" i="1" spc="40" dirty="0">
                <a:latin typeface="Cambria"/>
                <a:cs typeface="Cambria"/>
              </a:rPr>
              <a:t>c</a:t>
            </a:r>
            <a:r>
              <a:rPr sz="1000" spc="40" dirty="0">
                <a:latin typeface="Lucida Sans Unicode"/>
                <a:cs typeface="Lucida Sans Unicode"/>
              </a:rPr>
              <a:t>)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feature</a:t>
            </a:r>
            <a:r>
              <a:rPr sz="900" spc="-20" dirty="0">
                <a:latin typeface="Trebuchet MS"/>
                <a:cs typeface="Trebuchet MS"/>
              </a:rPr>
              <a:t> representation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configuration </a:t>
            </a:r>
            <a:r>
              <a:rPr sz="1000" i="1" spc="-40" dirty="0">
                <a:latin typeface="Cambria"/>
                <a:cs typeface="Cambria"/>
              </a:rPr>
              <a:t>c</a:t>
            </a:r>
            <a:r>
              <a:rPr sz="900" spc="-40" dirty="0"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15595" algn="l"/>
              </a:tabLst>
            </a:pPr>
            <a:r>
              <a:rPr sz="1000" i="1" spc="-70" dirty="0">
                <a:latin typeface="Cambria"/>
                <a:cs typeface="Cambria"/>
              </a:rPr>
              <a:t>t</a:t>
            </a:r>
            <a:r>
              <a:rPr sz="1000" i="1" spc="45" dirty="0">
                <a:latin typeface="Cambria"/>
                <a:cs typeface="Cambria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correct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transition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out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c</a:t>
            </a:r>
            <a:r>
              <a:rPr sz="1000" i="1" spc="30" dirty="0">
                <a:latin typeface="Cambria"/>
                <a:cs typeface="Cambria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(i.e.,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o</a:t>
            </a:r>
            <a:r>
              <a:rPr sz="1000" spc="30" dirty="0">
                <a:latin typeface="Lucida Sans Unicode"/>
                <a:cs typeface="Lucida Sans Unicode"/>
              </a:rPr>
              <a:t>(</a:t>
            </a:r>
            <a:r>
              <a:rPr sz="1000" i="1" spc="30" dirty="0">
                <a:latin typeface="Cambria"/>
                <a:cs typeface="Cambria"/>
              </a:rPr>
              <a:t>c</a:t>
            </a:r>
            <a:r>
              <a:rPr sz="1000" spc="30" dirty="0">
                <a:latin typeface="Lucida Sans Unicode"/>
                <a:cs typeface="Lucida Sans Unicode"/>
              </a:rPr>
              <a:t>)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-60" dirty="0">
                <a:latin typeface="Cambria"/>
                <a:cs typeface="Cambria"/>
              </a:rPr>
              <a:t>t</a:t>
            </a:r>
            <a:r>
              <a:rPr sz="900" spc="-60" dirty="0">
                <a:latin typeface="Trebuchet MS"/>
                <a:cs typeface="Trebuchet MS"/>
              </a:rPr>
              <a:t>).</a:t>
            </a:r>
            <a:endParaRPr sz="900">
              <a:latin typeface="Trebuchet MS"/>
              <a:cs typeface="Trebuchet MS"/>
            </a:endParaRPr>
          </a:p>
          <a:p>
            <a:pPr marL="38100" marR="201295">
              <a:lnSpc>
                <a:spcPct val="101899"/>
              </a:lnSpc>
              <a:spcBef>
                <a:spcPts val="17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0" dirty="0">
                <a:latin typeface="Trebuchet MS"/>
                <a:cs typeface="Trebuchet MS"/>
              </a:rPr>
              <a:t> treebank,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sample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oracle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o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follows:</a:t>
            </a:r>
            <a:endParaRPr sz="950">
              <a:latin typeface="Trebuchet MS"/>
              <a:cs typeface="Trebuchet MS"/>
            </a:endParaRPr>
          </a:p>
          <a:p>
            <a:pPr marL="314960" marR="57785" indent="-118110">
              <a:lnSpc>
                <a:spcPct val="1000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sentence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x</a:t>
            </a:r>
            <a:r>
              <a:rPr sz="1000" i="1" spc="40" dirty="0">
                <a:latin typeface="Cambria"/>
                <a:cs typeface="Cambr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gold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standard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dependency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graph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35" dirty="0">
                <a:latin typeface="Cambria"/>
                <a:cs typeface="Cambria"/>
              </a:rPr>
              <a:t>G</a:t>
            </a:r>
            <a:r>
              <a:rPr sz="1050" i="1" spc="52" baseline="-11904" dirty="0">
                <a:latin typeface="Cambria"/>
                <a:cs typeface="Cambria"/>
              </a:rPr>
              <a:t>x</a:t>
            </a:r>
            <a:r>
              <a:rPr sz="900" spc="35" dirty="0">
                <a:latin typeface="Trebuchet MS"/>
                <a:cs typeface="Trebuchet MS"/>
              </a:rPr>
              <a:t>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construct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transition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sequence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C</a:t>
            </a:r>
            <a:r>
              <a:rPr sz="1050" spc="44" baseline="-11904" dirty="0">
                <a:latin typeface="Times New Roman"/>
                <a:cs typeface="Times New Roman"/>
              </a:rPr>
              <a:t>0</a:t>
            </a:r>
            <a:r>
              <a:rPr sz="1050" spc="44" baseline="-11904" dirty="0">
                <a:latin typeface="Sitka Heading"/>
                <a:cs typeface="Sitka Heading"/>
              </a:rPr>
              <a:t>,</a:t>
            </a:r>
            <a:r>
              <a:rPr sz="1050" i="1" spc="44" baseline="-11904" dirty="0">
                <a:latin typeface="Cambria"/>
                <a:cs typeface="Cambria"/>
              </a:rPr>
              <a:t>m</a:t>
            </a:r>
            <a:r>
              <a:rPr sz="1050" i="1" spc="172" baseline="-11904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Lucida Sans Unicode"/>
                <a:cs typeface="Lucida Sans Unicode"/>
              </a:rPr>
              <a:t>(</a:t>
            </a:r>
            <a:r>
              <a:rPr sz="1000" i="1" spc="30" dirty="0">
                <a:latin typeface="Cambria"/>
                <a:cs typeface="Cambria"/>
              </a:rPr>
              <a:t>c</a:t>
            </a:r>
            <a:r>
              <a:rPr sz="1050" spc="44" baseline="-11904" dirty="0">
                <a:latin typeface="Times New Roman"/>
                <a:cs typeface="Times New Roman"/>
              </a:rPr>
              <a:t>0</a:t>
            </a:r>
            <a:r>
              <a:rPr sz="1000" spc="30" dirty="0">
                <a:latin typeface="Sitka Heading"/>
                <a:cs typeface="Sitka Heading"/>
              </a:rPr>
              <a:t>,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i="1" spc="20" dirty="0">
                <a:latin typeface="Cambria"/>
                <a:cs typeface="Cambria"/>
              </a:rPr>
              <a:t>c</a:t>
            </a:r>
            <a:r>
              <a:rPr sz="1050" spc="30" baseline="-11904" dirty="0">
                <a:latin typeface="Times New Roman"/>
                <a:cs typeface="Times New Roman"/>
              </a:rPr>
              <a:t>1</a:t>
            </a:r>
            <a:r>
              <a:rPr sz="1000" spc="20" dirty="0">
                <a:latin typeface="Sitka Heading"/>
                <a:cs typeface="Sitka Heading"/>
              </a:rPr>
              <a:t>,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spc="-5" dirty="0">
                <a:latin typeface="Sitka Heading"/>
                <a:cs typeface="Sitka Heading"/>
              </a:rPr>
              <a:t>.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spc="-5" dirty="0">
                <a:latin typeface="Sitka Heading"/>
                <a:cs typeface="Sitka Heading"/>
              </a:rPr>
              <a:t>.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spc="-5" dirty="0">
                <a:latin typeface="Sitka Heading"/>
                <a:cs typeface="Sitka Heading"/>
              </a:rPr>
              <a:t>.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spc="-5" dirty="0">
                <a:latin typeface="Sitka Heading"/>
                <a:cs typeface="Sitka Heading"/>
              </a:rPr>
              <a:t>,</a:t>
            </a:r>
            <a:r>
              <a:rPr sz="1000" spc="-140" dirty="0">
                <a:latin typeface="Sitka Heading"/>
                <a:cs typeface="Sitka Heading"/>
              </a:rPr>
              <a:t> </a:t>
            </a:r>
            <a:r>
              <a:rPr sz="1000" i="1" spc="25" dirty="0">
                <a:latin typeface="Cambria"/>
                <a:cs typeface="Cambria"/>
              </a:rPr>
              <a:t>c</a:t>
            </a:r>
            <a:r>
              <a:rPr sz="1050" i="1" spc="37" baseline="-11904" dirty="0">
                <a:latin typeface="Cambria"/>
                <a:cs typeface="Cambria"/>
              </a:rPr>
              <a:t>m</a:t>
            </a:r>
            <a:r>
              <a:rPr sz="1000" spc="25" dirty="0">
                <a:latin typeface="Lucida Sans Unicode"/>
                <a:cs typeface="Lucida Sans Unicode"/>
              </a:rPr>
              <a:t>)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that</a:t>
            </a:r>
            <a:endParaRPr sz="900">
              <a:latin typeface="Trebuchet MS"/>
              <a:cs typeface="Trebuchet MS"/>
            </a:endParaRPr>
          </a:p>
          <a:p>
            <a:pPr marL="591820" marR="2980055">
              <a:lnSpc>
                <a:spcPct val="100000"/>
              </a:lnSpc>
              <a:spcBef>
                <a:spcPts val="190"/>
              </a:spcBef>
            </a:pPr>
            <a:r>
              <a:rPr sz="1000" i="1" dirty="0">
                <a:latin typeface="Cambria"/>
                <a:cs typeface="Cambria"/>
              </a:rPr>
              <a:t>c</a:t>
            </a:r>
            <a:r>
              <a:rPr sz="1050" spc="22" baseline="-11904" dirty="0">
                <a:latin typeface="Times New Roman"/>
                <a:cs typeface="Times New Roman"/>
              </a:rPr>
              <a:t>0</a:t>
            </a:r>
            <a:r>
              <a:rPr sz="1050" baseline="-11904" dirty="0">
                <a:latin typeface="Times New Roman"/>
                <a:cs typeface="Times New Roman"/>
              </a:rPr>
              <a:t> </a:t>
            </a:r>
            <a:r>
              <a:rPr sz="1050" spc="-120" baseline="-11904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mbria"/>
                <a:cs typeface="Cambria"/>
              </a:rPr>
              <a:t>c</a:t>
            </a:r>
            <a:r>
              <a:rPr sz="1050" i="1" spc="89" baseline="-11904" dirty="0">
                <a:latin typeface="Cambria"/>
                <a:cs typeface="Cambria"/>
              </a:rPr>
              <a:t>s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10" dirty="0">
                <a:latin typeface="Cambria"/>
                <a:cs typeface="Cambria"/>
              </a:rPr>
              <a:t>x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900" spc="-75" dirty="0">
                <a:latin typeface="Trebuchet MS"/>
                <a:cs typeface="Trebuchet MS"/>
              </a:rPr>
              <a:t>,  </a:t>
            </a:r>
            <a:r>
              <a:rPr sz="1000" i="1" spc="130" dirty="0">
                <a:latin typeface="Cambria"/>
                <a:cs typeface="Cambria"/>
              </a:rPr>
              <a:t>G</a:t>
            </a:r>
            <a:r>
              <a:rPr sz="1050" i="1" spc="30" baseline="-11904" dirty="0">
                <a:latin typeface="Cambria"/>
                <a:cs typeface="Cambria"/>
              </a:rPr>
              <a:t>c</a:t>
            </a:r>
            <a:r>
              <a:rPr sz="900" i="1" spc="-75" baseline="-23148" dirty="0">
                <a:latin typeface="Cambria"/>
                <a:cs typeface="Cambria"/>
              </a:rPr>
              <a:t>m</a:t>
            </a:r>
            <a:r>
              <a:rPr sz="900" i="1" baseline="-23148" dirty="0">
                <a:latin typeface="Cambria"/>
                <a:cs typeface="Cambria"/>
              </a:rPr>
              <a:t> </a:t>
            </a:r>
            <a:r>
              <a:rPr sz="900" i="1" spc="82" baseline="-23148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30" dirty="0">
                <a:latin typeface="Cambria"/>
                <a:cs typeface="Cambria"/>
              </a:rPr>
              <a:t>G</a:t>
            </a:r>
            <a:r>
              <a:rPr sz="1050" i="1" spc="15" baseline="-11904" dirty="0">
                <a:latin typeface="Cambria"/>
                <a:cs typeface="Cambria"/>
              </a:rPr>
              <a:t>x</a:t>
            </a:r>
            <a:endParaRPr sz="1050" baseline="-11904">
              <a:latin typeface="Cambria"/>
              <a:cs typeface="Cambria"/>
            </a:endParaRPr>
          </a:p>
          <a:p>
            <a:pPr marL="314960" marR="30480" indent="-118110">
              <a:lnSpc>
                <a:spcPct val="100000"/>
              </a:lnSpc>
              <a:spcBef>
                <a:spcPts val="19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configuration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c</a:t>
            </a:r>
            <a:r>
              <a:rPr sz="1050" i="1" spc="44" baseline="-11904" dirty="0">
                <a:latin typeface="Cambria"/>
                <a:cs typeface="Cambria"/>
              </a:rPr>
              <a:t>i</a:t>
            </a:r>
            <a:r>
              <a:rPr sz="1000" spc="30" dirty="0">
                <a:latin typeface="Lucida Sans Unicode"/>
                <a:cs typeface="Lucida Sans Unicode"/>
              </a:rPr>
              <a:t>(</a:t>
            </a:r>
            <a:r>
              <a:rPr sz="1000" i="1" spc="30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5" dirty="0">
                <a:latin typeface="Sitka Heading"/>
                <a:cs typeface="Sitka Heading"/>
              </a:rPr>
              <a:t>&lt;</a:t>
            </a:r>
            <a:r>
              <a:rPr sz="1000" spc="-35" dirty="0">
                <a:latin typeface="Sitka Heading"/>
                <a:cs typeface="Sitka Heading"/>
              </a:rPr>
              <a:t> </a:t>
            </a:r>
            <a:r>
              <a:rPr sz="1000" i="1" spc="-35" dirty="0">
                <a:latin typeface="Cambria"/>
                <a:cs typeface="Cambria"/>
              </a:rPr>
              <a:t>m</a:t>
            </a:r>
            <a:r>
              <a:rPr sz="1000" spc="-35" dirty="0">
                <a:latin typeface="Lucida Sans Unicode"/>
                <a:cs typeface="Lucida Sans Unicode"/>
              </a:rPr>
              <a:t>)</a:t>
            </a:r>
            <a:r>
              <a:rPr sz="900" spc="-3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construct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training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instance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(</a:t>
            </a:r>
            <a:r>
              <a:rPr sz="1000" i="1" spc="20" dirty="0">
                <a:latin typeface="Cambria"/>
                <a:cs typeface="Cambria"/>
              </a:rPr>
              <a:t>f</a:t>
            </a:r>
            <a:r>
              <a:rPr sz="1000" i="1" spc="-75" dirty="0">
                <a:latin typeface="Cambria"/>
                <a:cs typeface="Cambria"/>
              </a:rPr>
              <a:t> </a:t>
            </a:r>
            <a:r>
              <a:rPr sz="1000" spc="35" dirty="0">
                <a:latin typeface="Lucida Sans Unicode"/>
                <a:cs typeface="Lucida Sans Unicode"/>
              </a:rPr>
              <a:t>(</a:t>
            </a:r>
            <a:r>
              <a:rPr sz="1000" i="1" spc="35" dirty="0">
                <a:latin typeface="Cambria"/>
                <a:cs typeface="Cambria"/>
              </a:rPr>
              <a:t>c</a:t>
            </a:r>
            <a:r>
              <a:rPr sz="1050" i="1" spc="52" baseline="-11904" dirty="0">
                <a:latin typeface="Cambria"/>
                <a:cs typeface="Cambria"/>
              </a:rPr>
              <a:t>i</a:t>
            </a:r>
            <a:r>
              <a:rPr sz="1000" spc="35" dirty="0">
                <a:latin typeface="Lucida Sans Unicode"/>
                <a:cs typeface="Lucida Sans Unicode"/>
              </a:rPr>
              <a:t>)</a:t>
            </a:r>
            <a:r>
              <a:rPr sz="1000" spc="35" dirty="0">
                <a:latin typeface="Sitka Heading"/>
                <a:cs typeface="Sitka Heading"/>
              </a:rPr>
              <a:t>,</a:t>
            </a:r>
            <a:r>
              <a:rPr sz="1000" spc="-135" dirty="0">
                <a:latin typeface="Sitka Heading"/>
                <a:cs typeface="Sitka Heading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t</a:t>
            </a:r>
            <a:r>
              <a:rPr sz="1050" i="1" spc="-15" baseline="-11904" dirty="0">
                <a:latin typeface="Cambria"/>
                <a:cs typeface="Cambria"/>
              </a:rPr>
              <a:t>i</a:t>
            </a:r>
            <a:r>
              <a:rPr sz="1000" spc="-10" dirty="0">
                <a:latin typeface="Lucida Sans Unicode"/>
                <a:cs typeface="Lucida Sans Unicode"/>
              </a:rPr>
              <a:t>)</a:t>
            </a:r>
            <a:r>
              <a:rPr sz="900" spc="-10" dirty="0">
                <a:latin typeface="Trebuchet MS"/>
                <a:cs typeface="Trebuchet MS"/>
              </a:rPr>
              <a:t>,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where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t</a:t>
            </a:r>
            <a:r>
              <a:rPr sz="1050" i="1" spc="44" baseline="-11904" dirty="0">
                <a:latin typeface="Cambria"/>
                <a:cs typeface="Cambria"/>
              </a:rPr>
              <a:t>i</a:t>
            </a:r>
            <a:r>
              <a:rPr sz="1000" spc="30" dirty="0">
                <a:latin typeface="Lucida Sans Unicode"/>
                <a:cs typeface="Lucida Sans Unicode"/>
              </a:rPr>
              <a:t>(</a:t>
            </a:r>
            <a:r>
              <a:rPr sz="1000" i="1" spc="30" dirty="0">
                <a:latin typeface="Cambria"/>
                <a:cs typeface="Cambria"/>
              </a:rPr>
              <a:t>c</a:t>
            </a:r>
            <a:r>
              <a:rPr sz="1050" i="1" spc="44" baseline="-11904" dirty="0">
                <a:latin typeface="Cambria"/>
                <a:cs typeface="Cambria"/>
              </a:rPr>
              <a:t>i</a:t>
            </a:r>
            <a:r>
              <a:rPr sz="1000" spc="30" dirty="0">
                <a:latin typeface="Lucida Sans Unicode"/>
                <a:cs typeface="Lucida Sans Unicode"/>
              </a:rPr>
              <a:t>)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c</a:t>
            </a:r>
            <a:r>
              <a:rPr sz="1050" i="1" spc="15" baseline="-11904" dirty="0">
                <a:latin typeface="Cambria"/>
                <a:cs typeface="Cambria"/>
              </a:rPr>
              <a:t>i</a:t>
            </a:r>
            <a:r>
              <a:rPr sz="1050" spc="15" baseline="-11904" dirty="0">
                <a:latin typeface="Tahoma"/>
                <a:cs typeface="Tahoma"/>
              </a:rPr>
              <a:t>+</a:t>
            </a:r>
            <a:r>
              <a:rPr sz="1050" spc="15" baseline="-11904" dirty="0">
                <a:latin typeface="Times New Roman"/>
                <a:cs typeface="Times New Roman"/>
              </a:rPr>
              <a:t>1</a:t>
            </a:r>
            <a:r>
              <a:rPr sz="900" spc="1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30261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04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Standard</a:t>
            </a:r>
            <a:r>
              <a:rPr spc="35" dirty="0"/>
              <a:t> </a:t>
            </a:r>
            <a:r>
              <a:rPr spc="25" dirty="0"/>
              <a:t>Oracle</a:t>
            </a:r>
            <a:r>
              <a:rPr spc="40" dirty="0"/>
              <a:t> </a:t>
            </a:r>
            <a:r>
              <a:rPr spc="-5" dirty="0"/>
              <a:t>for</a:t>
            </a:r>
            <a:r>
              <a:rPr spc="35" dirty="0"/>
              <a:t> </a:t>
            </a:r>
            <a:r>
              <a:rPr spc="5" dirty="0"/>
              <a:t>Arc-Eager</a:t>
            </a:r>
            <a:r>
              <a:rPr spc="40" dirty="0"/>
              <a:t> </a:t>
            </a:r>
            <a:r>
              <a:rPr spc="-1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77099"/>
            <a:ext cx="4483735" cy="1080135"/>
            <a:chOff x="87743" y="1177099"/>
            <a:chExt cx="4483735" cy="1080135"/>
          </a:xfrm>
        </p:grpSpPr>
        <p:sp>
          <p:nvSpPr>
            <p:cNvPr id="4" name="object 4"/>
            <p:cNvSpPr/>
            <p:nvPr/>
          </p:nvSpPr>
          <p:spPr>
            <a:xfrm>
              <a:off x="87743" y="117709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64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520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250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1333"/>
              <a:ext cx="50749" cy="9338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10677"/>
              <a:ext cx="4432935" cy="795655"/>
            </a:xfrm>
            <a:custGeom>
              <a:avLst/>
              <a:gdLst/>
              <a:ahLst/>
              <a:cxnLst/>
              <a:rect l="l" t="t" r="r" b="b"/>
              <a:pathLst>
                <a:path w="4432935" h="795655">
                  <a:moveTo>
                    <a:pt x="4432566" y="0"/>
                  </a:moveTo>
                  <a:lnTo>
                    <a:pt x="0" y="0"/>
                  </a:lnTo>
                  <a:lnTo>
                    <a:pt x="0" y="744524"/>
                  </a:lnTo>
                  <a:lnTo>
                    <a:pt x="4008" y="764249"/>
                  </a:lnTo>
                  <a:lnTo>
                    <a:pt x="14922" y="780402"/>
                  </a:lnTo>
                  <a:lnTo>
                    <a:pt x="31075" y="791316"/>
                  </a:lnTo>
                  <a:lnTo>
                    <a:pt x="50800" y="795324"/>
                  </a:lnTo>
                  <a:lnTo>
                    <a:pt x="4381766" y="795324"/>
                  </a:lnTo>
                  <a:lnTo>
                    <a:pt x="4401491" y="791316"/>
                  </a:lnTo>
                  <a:lnTo>
                    <a:pt x="4417644" y="780402"/>
                  </a:lnTo>
                  <a:lnTo>
                    <a:pt x="4428558" y="764249"/>
                  </a:lnTo>
                  <a:lnTo>
                    <a:pt x="4432566" y="7445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59420"/>
              <a:ext cx="0" cy="915035"/>
            </a:xfrm>
            <a:custGeom>
              <a:avLst/>
              <a:gdLst/>
              <a:ahLst/>
              <a:cxnLst/>
              <a:rect l="l" t="t" r="r" b="b"/>
              <a:pathLst>
                <a:path h="915035">
                  <a:moveTo>
                    <a:pt x="0" y="9148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467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340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213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26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7266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8269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92731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3144" y="1123312"/>
            <a:ext cx="2719070" cy="10744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o</a:t>
            </a:r>
            <a:r>
              <a:rPr sz="1100" spc="65" dirty="0">
                <a:solidFill>
                  <a:srgbClr val="3333B2"/>
                </a:solidFill>
                <a:latin typeface="Lucida Sans Unicode"/>
                <a:cs typeface="Lucida Sans Unicode"/>
              </a:rPr>
              <a:t>(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100" spc="-5" dirty="0">
                <a:solidFill>
                  <a:srgbClr val="3333B2"/>
                </a:solidFill>
                <a:latin typeface="Sitka Heading"/>
                <a:cs typeface="Sitka Heading"/>
              </a:rPr>
              <a:t>,</a:t>
            </a:r>
            <a:r>
              <a:rPr sz="1100" spc="-155" dirty="0">
                <a:solidFill>
                  <a:srgbClr val="3333B2"/>
                </a:solidFill>
                <a:latin typeface="Sitka Heading"/>
                <a:cs typeface="Sitka Heading"/>
              </a:rPr>
              <a:t> </a:t>
            </a: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65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1100" spc="-10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L="302260">
              <a:lnSpc>
                <a:spcPct val="100000"/>
              </a:lnSpc>
              <a:spcBef>
                <a:spcPts val="340"/>
              </a:spcBef>
            </a:pPr>
            <a:r>
              <a:rPr sz="950" b="1" spc="5" dirty="0">
                <a:latin typeface="Trebuchet MS"/>
                <a:cs typeface="Trebuchet MS"/>
              </a:rPr>
              <a:t>Left-A</a:t>
            </a:r>
            <a:r>
              <a:rPr sz="950" b="1" spc="-15" dirty="0">
                <a:latin typeface="Trebuchet MS"/>
                <a:cs typeface="Trebuchet MS"/>
              </a:rPr>
              <a:t>r</a:t>
            </a:r>
            <a:r>
              <a:rPr sz="950" b="1" spc="55" dirty="0">
                <a:latin typeface="Trebuchet MS"/>
                <a:cs typeface="Trebuchet MS"/>
              </a:rPr>
              <a:t>c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top(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first(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1100" i="1" spc="-25" dirty="0"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ts val="1650"/>
              </a:lnSpc>
              <a:spcBef>
                <a:spcPts val="90"/>
              </a:spcBef>
            </a:pPr>
            <a:r>
              <a:rPr sz="950" b="1" spc="35" dirty="0">
                <a:latin typeface="Trebuchet MS"/>
                <a:cs typeface="Trebuchet MS"/>
              </a:rPr>
              <a:t>Right-A</a:t>
            </a:r>
            <a:r>
              <a:rPr sz="950" b="1" spc="10" dirty="0">
                <a:latin typeface="Trebuchet MS"/>
                <a:cs typeface="Trebuchet MS"/>
              </a:rPr>
              <a:t>r</a:t>
            </a:r>
            <a:r>
              <a:rPr sz="950" b="1" spc="55" dirty="0">
                <a:latin typeface="Trebuchet MS"/>
                <a:cs typeface="Trebuchet MS"/>
              </a:rPr>
              <a:t>c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top(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first(</a:t>
            </a:r>
            <a:r>
              <a:rPr sz="1100" i="1" spc="5" dirty="0">
                <a:latin typeface="Cambria"/>
                <a:cs typeface="Cambria"/>
              </a:rPr>
              <a:t>B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1100" i="1" spc="-15" dirty="0">
                <a:latin typeface="Cambria"/>
                <a:cs typeface="Cambria"/>
              </a:rPr>
              <a:t>T  </a:t>
            </a:r>
            <a:r>
              <a:rPr sz="950" b="1" spc="45" dirty="0">
                <a:latin typeface="Trebuchet MS"/>
                <a:cs typeface="Trebuchet MS"/>
              </a:rPr>
              <a:t>Reduce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Lucida Sans Unicode"/>
                <a:cs typeface="Lucida Sans Unicode"/>
              </a:rPr>
              <a:t>∃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dirty="0">
                <a:latin typeface="Sitka Heading"/>
                <a:cs typeface="Sitka Heading"/>
              </a:rPr>
              <a:t>&lt;</a:t>
            </a:r>
            <a:r>
              <a:rPr sz="1100" spc="-35" dirty="0">
                <a:latin typeface="Sitka Heading"/>
                <a:cs typeface="Sitka Heading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top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275" dirty="0">
                <a:latin typeface="Lucida Sans Unicode"/>
                <a:cs typeface="Lucida Sans Unicode"/>
              </a:rPr>
              <a:t>↔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first(</a:t>
            </a:r>
            <a:r>
              <a:rPr sz="1100" i="1" spc="5" dirty="0">
                <a:latin typeface="Cambria"/>
                <a:cs typeface="Cambria"/>
              </a:rPr>
              <a:t>B</a:t>
            </a:r>
            <a:r>
              <a:rPr sz="1200" i="1" spc="75" baseline="-10416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1100" i="1" spc="-15" dirty="0">
                <a:latin typeface="Cambria"/>
                <a:cs typeface="Cambria"/>
              </a:rPr>
              <a:t>T  </a:t>
            </a:r>
            <a:r>
              <a:rPr sz="950" b="1" spc="20" dirty="0">
                <a:latin typeface="Trebuchet MS"/>
                <a:cs typeface="Trebuchet MS"/>
              </a:rPr>
              <a:t>Shift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71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Online</a:t>
            </a:r>
            <a:r>
              <a:rPr spc="40" dirty="0"/>
              <a:t> </a:t>
            </a:r>
            <a:r>
              <a:rPr spc="-5" dirty="0"/>
              <a:t>Learning</a:t>
            </a:r>
            <a:r>
              <a:rPr spc="40" dirty="0"/>
              <a:t> </a:t>
            </a:r>
            <a:r>
              <a:rPr spc="-40" dirty="0"/>
              <a:t>with</a:t>
            </a:r>
            <a:r>
              <a:rPr spc="45" dirty="0"/>
              <a:t> </a:t>
            </a:r>
            <a:r>
              <a:rPr spc="-30" dirty="0"/>
              <a:t>an</a:t>
            </a:r>
            <a:r>
              <a:rPr spc="40" dirty="0"/>
              <a:t> </a:t>
            </a:r>
            <a:r>
              <a:rPr spc="25" dirty="0"/>
              <a:t>Oracle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5393"/>
            <a:ext cx="4483735" cy="2154555"/>
            <a:chOff x="87743" y="585393"/>
            <a:chExt cx="4483735" cy="2154555"/>
          </a:xfrm>
        </p:grpSpPr>
        <p:sp>
          <p:nvSpPr>
            <p:cNvPr id="4" name="object 4"/>
            <p:cNvSpPr/>
            <p:nvPr/>
          </p:nvSpPr>
          <p:spPr>
            <a:xfrm>
              <a:off x="87743" y="58539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638132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625432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635952"/>
              <a:ext cx="50749" cy="20021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629793"/>
              <a:ext cx="4432935" cy="2059305"/>
            </a:xfrm>
            <a:custGeom>
              <a:avLst/>
              <a:gdLst/>
              <a:ahLst/>
              <a:cxnLst/>
              <a:rect l="l" t="t" r="r" b="b"/>
              <a:pathLst>
                <a:path w="4432935" h="2059305">
                  <a:moveTo>
                    <a:pt x="4432566" y="0"/>
                  </a:moveTo>
                  <a:lnTo>
                    <a:pt x="0" y="0"/>
                  </a:lnTo>
                  <a:lnTo>
                    <a:pt x="0" y="2008339"/>
                  </a:lnTo>
                  <a:lnTo>
                    <a:pt x="4008" y="2028064"/>
                  </a:lnTo>
                  <a:lnTo>
                    <a:pt x="14922" y="2044217"/>
                  </a:lnTo>
                  <a:lnTo>
                    <a:pt x="31075" y="2055131"/>
                  </a:lnTo>
                  <a:lnTo>
                    <a:pt x="50800" y="2059139"/>
                  </a:lnTo>
                  <a:lnTo>
                    <a:pt x="4381766" y="2059139"/>
                  </a:lnTo>
                  <a:lnTo>
                    <a:pt x="4401491" y="2055131"/>
                  </a:lnTo>
                  <a:lnTo>
                    <a:pt x="4417644" y="2044217"/>
                  </a:lnTo>
                  <a:lnTo>
                    <a:pt x="4428558" y="2028064"/>
                  </a:lnTo>
                  <a:lnTo>
                    <a:pt x="4432566" y="20083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674027"/>
              <a:ext cx="0" cy="1983739"/>
            </a:xfrm>
            <a:custGeom>
              <a:avLst/>
              <a:gdLst/>
              <a:ahLst/>
              <a:cxnLst/>
              <a:rect l="l" t="t" r="r" b="b"/>
              <a:pathLst>
                <a:path h="1983739">
                  <a:moveTo>
                    <a:pt x="0" y="19831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613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486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359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751" y="598779"/>
            <a:ext cx="12325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LEARN(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114" dirty="0">
                <a:latin typeface="Sitka Heading"/>
                <a:cs typeface="Sitka Heading"/>
              </a:rPr>
              <a:t>,...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i="1" spc="-15" baseline="-10416" dirty="0">
                <a:latin typeface="Cambria"/>
                <a:cs typeface="Cambria"/>
              </a:rPr>
              <a:t>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950" spc="-2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tabLst>
                <a:tab pos="334645" algn="l"/>
              </a:tabLst>
            </a:pPr>
            <a:r>
              <a:rPr sz="950" spc="45" dirty="0">
                <a:latin typeface="Trebuchet MS"/>
                <a:cs typeface="Trebuchet MS"/>
              </a:rPr>
              <a:t>1	</a:t>
            </a:r>
            <a:r>
              <a:rPr sz="1100" i="1" spc="-75" dirty="0">
                <a:latin typeface="Cambria"/>
                <a:cs typeface="Cambria"/>
              </a:rPr>
              <a:t>w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774" y="1459153"/>
            <a:ext cx="788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5" dirty="0">
                <a:latin typeface="Trebuchet MS"/>
                <a:cs typeface="Trebuchet MS"/>
              </a:rPr>
              <a:t>while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200" i="1" spc="7" baseline="-10416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779" y="1631226"/>
            <a:ext cx="1292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97" baseline="27777" dirty="0">
                <a:latin typeface="Lucida Sans Unicode"/>
                <a:cs typeface="Lucida Sans Unicode"/>
              </a:rPr>
              <a:t>∗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200" i="1" spc="-82" baseline="-20833" dirty="0">
                <a:latin typeface="Cambria"/>
                <a:cs typeface="Cambria"/>
              </a:rPr>
              <a:t>t</a:t>
            </a:r>
            <a:r>
              <a:rPr sz="1200" i="1" spc="7" baseline="-20833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5" dirty="0">
                <a:latin typeface="Sitka Heading"/>
                <a:cs typeface="Sitka Heading"/>
              </a:rPr>
              <a:t>.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779" y="1803311"/>
            <a:ext cx="767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-15" baseline="-10416" dirty="0">
                <a:latin typeface="Cambria"/>
                <a:cs typeface="Cambria"/>
              </a:rPr>
              <a:t>o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779" y="1975383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-20" dirty="0">
                <a:latin typeface="Trebuchet MS"/>
                <a:cs typeface="Trebuchet MS"/>
              </a:rPr>
              <a:t>if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97" baseline="27777" dirty="0">
                <a:latin typeface="Lucida Sans Unicode"/>
                <a:cs typeface="Lucida Sans Unicode"/>
              </a:rPr>
              <a:t>∗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-15" baseline="-10416" dirty="0">
                <a:latin typeface="Cambria"/>
                <a:cs typeface="Cambria"/>
              </a:rPr>
              <a:t>o</a:t>
            </a:r>
            <a:endParaRPr sz="1200" baseline="-10416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771" y="2147455"/>
            <a:ext cx="1475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Cambria"/>
                <a:cs typeface="Cambria"/>
              </a:rPr>
              <a:t>w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52" baseline="-10416" dirty="0">
                <a:latin typeface="Cambria"/>
                <a:cs typeface="Cambr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200" spc="-330" baseline="27777" dirty="0">
                <a:latin typeface="Lucida Sans Unicode"/>
                <a:cs typeface="Lucida Sans Unicode"/>
              </a:rPr>
              <a:t>∗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096" y="2319527"/>
            <a:ext cx="59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52" baseline="-10416" dirty="0">
                <a:latin typeface="Cambria"/>
                <a:cs typeface="Cambr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751" y="942937"/>
            <a:ext cx="1961514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4645" indent="-284480">
              <a:lnSpc>
                <a:spcPct val="100000"/>
              </a:lnSpc>
              <a:spcBef>
                <a:spcPts val="90"/>
              </a:spcBef>
              <a:buFont typeface="Trebuchet MS"/>
              <a:buAutoNum type="arabicPlain" startAt="2"/>
              <a:tabLst>
                <a:tab pos="334645" algn="l"/>
                <a:tab pos="335280" algn="l"/>
              </a:tabLst>
            </a:pPr>
            <a:r>
              <a:rPr sz="950" b="1" spc="-5" dirty="0">
                <a:latin typeface="Trebuchet MS"/>
                <a:cs typeface="Trebuchet MS"/>
              </a:rPr>
              <a:t>for</a:t>
            </a:r>
            <a:r>
              <a:rPr sz="950" b="1" spc="-3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1</a:t>
            </a:r>
            <a:r>
              <a:rPr sz="1100" spc="10" dirty="0">
                <a:latin typeface="Sitka Heading"/>
                <a:cs typeface="Sitka Heading"/>
              </a:rPr>
              <a:t>..</a:t>
            </a:r>
            <a:r>
              <a:rPr sz="1100" i="1" spc="10" dirty="0"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  <a:p>
            <a:pPr marL="424180" indent="-374015">
              <a:lnSpc>
                <a:spcPct val="100000"/>
              </a:lnSpc>
              <a:spcBef>
                <a:spcPts val="35"/>
              </a:spcBef>
              <a:buFont typeface="Trebuchet MS"/>
              <a:buAutoNum type="arabicPlain" startAt="2"/>
              <a:tabLst>
                <a:tab pos="424180" algn="l"/>
                <a:tab pos="424815" algn="l"/>
              </a:tabLst>
            </a:pPr>
            <a:r>
              <a:rPr sz="950" b="1" spc="-5" dirty="0">
                <a:latin typeface="Trebuchet MS"/>
                <a:cs typeface="Trebuchet MS"/>
              </a:rPr>
              <a:t>for</a:t>
            </a:r>
            <a:r>
              <a:rPr sz="950" b="1" spc="-4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Sitka Heading"/>
                <a:cs typeface="Sitka Heading"/>
              </a:rPr>
              <a:t>..</a:t>
            </a:r>
            <a:r>
              <a:rPr sz="1100" i="1" spc="-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480059" algn="l"/>
              </a:tabLst>
            </a:pPr>
            <a:r>
              <a:rPr sz="950" spc="45" dirty="0">
                <a:latin typeface="Trebuchet MS"/>
                <a:cs typeface="Trebuchet MS"/>
              </a:rPr>
              <a:t>4	</a:t>
            </a:r>
            <a:r>
              <a:rPr sz="1100" i="1" spc="5" dirty="0">
                <a:latin typeface="Cambria"/>
                <a:cs typeface="Cambria"/>
              </a:rPr>
              <a:t>c </a:t>
            </a:r>
            <a:r>
              <a:rPr sz="1100" spc="15" dirty="0">
                <a:latin typeface="Lucida Sans Unicode"/>
                <a:cs typeface="Lucida Sans Unicode"/>
              </a:rPr>
              <a:t>←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([]</a:t>
            </a:r>
            <a:r>
              <a:rPr sz="1200" i="1" spc="97" baseline="-10416" dirty="0">
                <a:latin typeface="Cambria"/>
                <a:cs typeface="Cambria"/>
              </a:rPr>
              <a:t>S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114" dirty="0">
                <a:latin typeface="Sitka Heading"/>
                <a:cs typeface="Sitka Heading"/>
              </a:rPr>
              <a:t>,...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900" i="1" spc="7" baseline="-27777" dirty="0">
                <a:latin typeface="Cambria"/>
                <a:cs typeface="Cambria"/>
              </a:rPr>
              <a:t>j</a:t>
            </a:r>
            <a:r>
              <a:rPr sz="900" i="1" spc="-52" baseline="-27777" dirty="0">
                <a:latin typeface="Cambria"/>
                <a:cs typeface="Cambri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200" i="1" spc="82" baseline="-10416" dirty="0">
                <a:latin typeface="Cambria"/>
                <a:cs typeface="Cambria"/>
              </a:rPr>
              <a:t>B</a:t>
            </a:r>
            <a:r>
              <a:rPr sz="1100" spc="-5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{}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6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7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8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9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10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  <a:tabLst>
                <a:tab pos="368935" algn="l"/>
              </a:tabLst>
            </a:pPr>
            <a:r>
              <a:rPr sz="950" spc="45" dirty="0">
                <a:latin typeface="Trebuchet MS"/>
                <a:cs typeface="Trebuchet MS"/>
              </a:rPr>
              <a:t>11	</a:t>
            </a:r>
            <a:r>
              <a:rPr sz="950" b="1" spc="-5" dirty="0">
                <a:latin typeface="Trebuchet MS"/>
                <a:cs typeface="Trebuchet MS"/>
              </a:rPr>
              <a:t>return</a:t>
            </a:r>
            <a:r>
              <a:rPr sz="950" b="1" spc="-6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743" y="2840863"/>
            <a:ext cx="4483735" cy="303530"/>
            <a:chOff x="87743" y="2840863"/>
            <a:chExt cx="4483735" cy="303530"/>
          </a:xfrm>
        </p:grpSpPr>
        <p:sp>
          <p:nvSpPr>
            <p:cNvPr id="22" name="object 22"/>
            <p:cNvSpPr/>
            <p:nvPr/>
          </p:nvSpPr>
          <p:spPr>
            <a:xfrm>
              <a:off x="87743" y="28408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3042767"/>
              <a:ext cx="101599" cy="1015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3030067"/>
              <a:ext cx="4381715" cy="114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2891421"/>
              <a:ext cx="50749" cy="15134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2885287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929521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9168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9041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8914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444" y="2863253"/>
            <a:ext cx="3103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Trebuchet MS"/>
                <a:cs typeface="Trebuchet MS"/>
              </a:rPr>
              <a:t>Oracle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o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mbria"/>
                <a:cs typeface="Cambria"/>
              </a:rPr>
              <a:t>c</a:t>
            </a:r>
            <a:r>
              <a:rPr sz="1100" spc="10" dirty="0">
                <a:latin typeface="Sitka Heading"/>
                <a:cs typeface="Sitka Heading"/>
              </a:rPr>
              <a:t>,</a:t>
            </a:r>
            <a:r>
              <a:rPr sz="1100" spc="-155" dirty="0">
                <a:latin typeface="Sitka Heading"/>
                <a:cs typeface="Sitka Heading"/>
              </a:rPr>
              <a:t> </a:t>
            </a:r>
            <a:r>
              <a:rPr sz="1100" i="1" spc="30" dirty="0">
                <a:latin typeface="Cambria"/>
                <a:cs typeface="Cambria"/>
              </a:rPr>
              <a:t>T</a:t>
            </a:r>
            <a:r>
              <a:rPr sz="1200" i="1" spc="44" baseline="-10416" dirty="0">
                <a:latin typeface="Cambria"/>
                <a:cs typeface="Cambria"/>
              </a:rPr>
              <a:t>i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returns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optimal transition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endParaRPr sz="1200" baseline="-10416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4493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93472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774403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404401"/>
            <a:ext cx="4378325" cy="28194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‘John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Mary’.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Draw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314960" marR="30480">
              <a:lnSpc>
                <a:spcPct val="104900"/>
              </a:lnSpc>
              <a:spcBef>
                <a:spcPts val="300"/>
              </a:spcBef>
            </a:pPr>
            <a:r>
              <a:rPr sz="950" spc="65" dirty="0">
                <a:latin typeface="Trebuchet MS"/>
                <a:cs typeface="Trebuchet MS"/>
              </a:rPr>
              <a:t>Assume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data-driven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deterministic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above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gold-standard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your</a:t>
            </a:r>
            <a:r>
              <a:rPr sz="950" spc="-15" dirty="0">
                <a:latin typeface="Trebuchet MS"/>
                <a:cs typeface="Trebuchet MS"/>
              </a:rPr>
              <a:t> training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data. </a:t>
            </a:r>
            <a:r>
              <a:rPr sz="950" spc="10" dirty="0">
                <a:latin typeface="Trebuchet MS"/>
                <a:cs typeface="Trebuchet MS"/>
              </a:rPr>
              <a:t>You are </a:t>
            </a:r>
            <a:r>
              <a:rPr sz="950" spc="30" dirty="0">
                <a:latin typeface="Trebuchet MS"/>
                <a:cs typeface="Trebuchet MS"/>
              </a:rPr>
              <a:t>also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i="1" spc="15" dirty="0">
                <a:latin typeface="Arial"/>
                <a:cs typeface="Arial"/>
              </a:rPr>
              <a:t>John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i="1" spc="20" dirty="0">
                <a:latin typeface="Arial"/>
                <a:cs typeface="Arial"/>
              </a:rPr>
              <a:t>Mary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5" dirty="0">
                <a:latin typeface="Trebuchet MS"/>
                <a:cs typeface="Trebuchet MS"/>
              </a:rPr>
              <a:t>‘Nouns’, </a:t>
            </a:r>
            <a:r>
              <a:rPr sz="950" spc="-15" dirty="0">
                <a:latin typeface="Trebuchet MS"/>
                <a:cs typeface="Trebuchet MS"/>
              </a:rPr>
              <a:t>while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45" dirty="0">
                <a:latin typeface="Trebuchet MS"/>
                <a:cs typeface="Trebuchet MS"/>
              </a:rPr>
              <a:t>POS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i="1" spc="10" dirty="0">
                <a:latin typeface="Arial"/>
                <a:cs typeface="Arial"/>
              </a:rPr>
              <a:t>saw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50" dirty="0">
                <a:latin typeface="Trebuchet MS"/>
                <a:cs typeface="Trebuchet MS"/>
              </a:rPr>
              <a:t>‘Verb’. </a:t>
            </a:r>
            <a:r>
              <a:rPr sz="950" spc="6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20" dirty="0">
                <a:latin typeface="Trebuchet MS"/>
                <a:cs typeface="Trebuchet MS"/>
              </a:rPr>
              <a:t>correspond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following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conditions:</a:t>
            </a:r>
            <a:endParaRPr sz="95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stack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empty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-85" dirty="0">
                <a:latin typeface="Trebuchet MS"/>
                <a:cs typeface="Trebuchet MS"/>
              </a:rPr>
              <a:t>T</a:t>
            </a:r>
            <a:r>
              <a:rPr sz="900" spc="5" dirty="0">
                <a:latin typeface="Trebuchet MS"/>
                <a:cs typeface="Trebuchet MS"/>
              </a:rPr>
              <a:t>op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10" dirty="0">
                <a:latin typeface="Trebuchet MS"/>
                <a:cs typeface="Trebuchet MS"/>
              </a:rPr>
              <a:t>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Noun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T</a:t>
            </a:r>
            <a:r>
              <a:rPr sz="900" spc="5" dirty="0">
                <a:latin typeface="Trebuchet MS"/>
                <a:cs typeface="Trebuchet MS"/>
              </a:rPr>
              <a:t>op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b</a:t>
            </a:r>
            <a:r>
              <a:rPr sz="900" spc="-60" dirty="0">
                <a:latin typeface="Trebuchet MS"/>
                <a:cs typeface="Trebuchet MS"/>
              </a:rPr>
              <a:t>uf</a:t>
            </a:r>
            <a:r>
              <a:rPr sz="900" spc="-80" dirty="0">
                <a:latin typeface="Trebuchet MS"/>
                <a:cs typeface="Trebuchet MS"/>
              </a:rPr>
              <a:t>f</a:t>
            </a:r>
            <a:r>
              <a:rPr sz="900" spc="-25" dirty="0">
                <a:latin typeface="Trebuchet MS"/>
                <a:cs typeface="Trebuchet MS"/>
              </a:rPr>
              <a:t>er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</a:t>
            </a:r>
            <a:r>
              <a:rPr sz="900" spc="-20" dirty="0">
                <a:latin typeface="Trebuchet MS"/>
                <a:cs typeface="Trebuchet MS"/>
              </a:rPr>
              <a:t>erb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2455" algn="l"/>
              </a:tabLst>
            </a:pPr>
            <a:r>
              <a:rPr sz="900" spc="-85" dirty="0">
                <a:latin typeface="Trebuchet MS"/>
                <a:cs typeface="Trebuchet MS"/>
              </a:rPr>
              <a:t>T</a:t>
            </a:r>
            <a:r>
              <a:rPr sz="900" spc="5" dirty="0">
                <a:latin typeface="Trebuchet MS"/>
                <a:cs typeface="Trebuchet MS"/>
              </a:rPr>
              <a:t>op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10" dirty="0">
                <a:latin typeface="Trebuchet MS"/>
                <a:cs typeface="Trebuchet MS"/>
              </a:rPr>
              <a:t>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</a:t>
            </a:r>
            <a:r>
              <a:rPr sz="900" spc="-20" dirty="0">
                <a:latin typeface="Trebuchet MS"/>
                <a:cs typeface="Trebuchet MS"/>
              </a:rPr>
              <a:t>erb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T</a:t>
            </a:r>
            <a:r>
              <a:rPr sz="900" spc="5" dirty="0">
                <a:latin typeface="Trebuchet MS"/>
                <a:cs typeface="Trebuchet MS"/>
              </a:rPr>
              <a:t>op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b</a:t>
            </a:r>
            <a:r>
              <a:rPr sz="900" spc="-60" dirty="0">
                <a:latin typeface="Trebuchet MS"/>
                <a:cs typeface="Trebuchet MS"/>
              </a:rPr>
              <a:t>uf</a:t>
            </a:r>
            <a:r>
              <a:rPr sz="900" spc="-80" dirty="0">
                <a:latin typeface="Trebuchet MS"/>
                <a:cs typeface="Trebuchet MS"/>
              </a:rPr>
              <a:t>f</a:t>
            </a:r>
            <a:r>
              <a:rPr sz="900" spc="-25" dirty="0">
                <a:latin typeface="Trebuchet MS"/>
                <a:cs typeface="Trebuchet MS"/>
              </a:rPr>
              <a:t>er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Noun</a:t>
            </a:r>
            <a:endParaRPr sz="900">
              <a:latin typeface="Trebuchet MS"/>
              <a:cs typeface="Trebuchet MS"/>
            </a:endParaRPr>
          </a:p>
          <a:p>
            <a:pPr marL="314960" marR="228600" algn="just">
              <a:lnSpc>
                <a:spcPct val="118900"/>
              </a:lnSpc>
              <a:spcBef>
                <a:spcPts val="209"/>
              </a:spcBef>
            </a:pPr>
            <a:r>
              <a:rPr sz="950" spc="-20" dirty="0">
                <a:latin typeface="Trebuchet MS"/>
                <a:cs typeface="Trebuchet MS"/>
              </a:rPr>
              <a:t>Initialize the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i="1" spc="-10" dirty="0">
                <a:latin typeface="Arial"/>
                <a:cs typeface="Arial"/>
              </a:rPr>
              <a:t>5.0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950" spc="-5" dirty="0">
                <a:latin typeface="Trebuchet MS"/>
                <a:cs typeface="Trebuchet MS"/>
              </a:rPr>
              <a:t>except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above </a:t>
            </a:r>
            <a:r>
              <a:rPr sz="950" spc="35" dirty="0">
                <a:latin typeface="Trebuchet MS"/>
                <a:cs typeface="Trebuchet MS"/>
              </a:rPr>
              <a:t>cases, </a:t>
            </a:r>
            <a:r>
              <a:rPr sz="950" spc="20" dirty="0">
                <a:latin typeface="Trebuchet MS"/>
                <a:cs typeface="Trebuchet MS"/>
              </a:rPr>
              <a:t>you </a:t>
            </a:r>
            <a:r>
              <a:rPr sz="950" spc="10" dirty="0">
                <a:latin typeface="Trebuchet MS"/>
                <a:cs typeface="Trebuchet MS"/>
              </a:rPr>
              <a:t>give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i="1" spc="10" dirty="0">
                <a:latin typeface="Arial"/>
                <a:cs typeface="Arial"/>
              </a:rPr>
              <a:t>5.5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i="1" dirty="0">
                <a:latin typeface="Arial"/>
                <a:cs typeface="Arial"/>
              </a:rPr>
              <a:t>Left-Arc</a:t>
            </a:r>
            <a:r>
              <a:rPr sz="950" dirty="0">
                <a:latin typeface="Trebuchet MS"/>
                <a:cs typeface="Trebuchet MS"/>
              </a:rPr>
              <a:t>. </a:t>
            </a:r>
            <a:r>
              <a:rPr sz="950" spc="10" dirty="0">
                <a:latin typeface="Trebuchet MS"/>
                <a:cs typeface="Trebuchet MS"/>
              </a:rPr>
              <a:t>Define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20" dirty="0">
                <a:latin typeface="Trebuchet MS"/>
                <a:cs typeface="Trebuchet MS"/>
              </a:rPr>
              <a:t>feature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initial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vector.</a:t>
            </a:r>
            <a:endParaRPr sz="950">
              <a:latin typeface="Trebuchet MS"/>
              <a:cs typeface="Trebuchet MS"/>
            </a:endParaRPr>
          </a:p>
          <a:p>
            <a:pPr marL="314960" marR="119380">
              <a:lnSpc>
                <a:spcPct val="118900"/>
              </a:lnSpc>
              <a:spcBef>
                <a:spcPts val="295"/>
              </a:spcBef>
            </a:pPr>
            <a:r>
              <a:rPr sz="950" spc="75" dirty="0">
                <a:latin typeface="Trebuchet MS"/>
                <a:cs typeface="Trebuchet MS"/>
              </a:rPr>
              <a:t>Use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spc="10" dirty="0">
                <a:latin typeface="Trebuchet MS"/>
                <a:cs typeface="Trebuchet MS"/>
              </a:rPr>
              <a:t>gold standard </a:t>
            </a:r>
            <a:r>
              <a:rPr sz="950" spc="30" dirty="0">
                <a:latin typeface="Trebuchet MS"/>
                <a:cs typeface="Trebuchet MS"/>
              </a:rPr>
              <a:t>parse </a:t>
            </a:r>
            <a:r>
              <a:rPr sz="950" spc="5" dirty="0">
                <a:latin typeface="Trebuchet MS"/>
                <a:cs typeface="Trebuchet MS"/>
              </a:rPr>
              <a:t>during </a:t>
            </a:r>
            <a:r>
              <a:rPr sz="950" dirty="0">
                <a:latin typeface="Trebuchet MS"/>
                <a:cs typeface="Trebuchet MS"/>
              </a:rPr>
              <a:t>online </a:t>
            </a:r>
            <a:r>
              <a:rPr sz="950" spc="5" dirty="0">
                <a:latin typeface="Trebuchet MS"/>
                <a:cs typeface="Trebuchet MS"/>
              </a:rPr>
              <a:t>learning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report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after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completing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full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iteration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Arc-Eager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Transition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7033" y="942136"/>
            <a:ext cx="239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MST-based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Dependency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6,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41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Spanning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Tree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947242"/>
            <a:ext cx="4483735" cy="448309"/>
            <a:chOff x="87743" y="947242"/>
            <a:chExt cx="4483735" cy="448309"/>
          </a:xfrm>
        </p:grpSpPr>
        <p:sp>
          <p:nvSpPr>
            <p:cNvPr id="5" name="object 5"/>
            <p:cNvSpPr/>
            <p:nvPr/>
          </p:nvSpPr>
          <p:spPr>
            <a:xfrm>
              <a:off x="87743" y="94724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1090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9357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8087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1476"/>
              <a:ext cx="50749" cy="3020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5519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29576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168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041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9914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882995"/>
            <a:ext cx="3966210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5" dirty="0">
                <a:latin typeface="Trebuchet MS"/>
                <a:cs typeface="Trebuchet MS"/>
              </a:rPr>
              <a:t>Starting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connections,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3963" y="1506715"/>
            <a:ext cx="1521459" cy="10236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6144" y="1604518"/>
            <a:ext cx="1671320" cy="6985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23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Graph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Theory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Reminders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46239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8500"/>
            <a:ext cx="407035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(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spc="3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A</a:t>
            </a:r>
            <a:r>
              <a:rPr sz="1100" spc="35" dirty="0">
                <a:latin typeface="Microsoft Sans Serif"/>
                <a:cs typeface="Microsoft Sans Serif"/>
              </a:rPr>
              <a:t>)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j</a:t>
            </a:r>
            <a:r>
              <a:rPr sz="1100" spc="30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i</a:t>
            </a:r>
            <a:r>
              <a:rPr sz="1100" spc="-4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V</a:t>
            </a:r>
            <a:r>
              <a:rPr sz="950" spc="15" dirty="0">
                <a:latin typeface="Trebuchet MS"/>
                <a:cs typeface="Trebuchet MS"/>
              </a:rPr>
              <a:t>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Undirected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20" dirty="0">
                <a:latin typeface="Trebuchet MS"/>
                <a:cs typeface="Trebuchet MS"/>
              </a:rPr>
              <a:t>aphs: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275" dirty="0">
                <a:latin typeface="Lucida Sans Unicode"/>
                <a:cs typeface="Lucida Sans Unicode"/>
              </a:rPr>
              <a:t>⇔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dirty="0">
                <a:latin typeface="Trebuchet MS"/>
                <a:cs typeface="Trebuchet MS"/>
              </a:rPr>
              <a:t>Directed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graphs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(digraphs)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j</a:t>
            </a:r>
            <a:r>
              <a:rPr sz="1100" spc="30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2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434" dirty="0">
                <a:latin typeface="Arial MT"/>
                <a:cs typeface="Arial MT"/>
              </a:rPr>
              <a:t>a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Cambria"/>
                <a:cs typeface="Cambria"/>
              </a:rPr>
              <a:t>j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i</a:t>
            </a:r>
            <a:r>
              <a:rPr sz="1100" spc="30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5627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6630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183" y="1549615"/>
            <a:ext cx="3006090" cy="133731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6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Multi-Digraphs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76668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584118"/>
            <a:ext cx="3881120" cy="5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multi-digraph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digraph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multiple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j</a:t>
            </a:r>
            <a:r>
              <a:rPr sz="1100" spc="-3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k</a:t>
            </a:r>
            <a:r>
              <a:rPr sz="1100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represents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k</a:t>
            </a:r>
            <a:r>
              <a:rPr sz="1200" i="1" spc="-67" baseline="27777" dirty="0">
                <a:latin typeface="Cambria"/>
                <a:cs typeface="Cambria"/>
              </a:rPr>
              <a:t>th</a:t>
            </a:r>
            <a:r>
              <a:rPr sz="1200" i="1" spc="217" baseline="27777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from vertex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vertex </a:t>
            </a:r>
            <a:r>
              <a:rPr sz="1100" i="1" spc="-35" dirty="0">
                <a:latin typeface="Cambria"/>
                <a:cs typeface="Cambria"/>
              </a:rPr>
              <a:t>j</a:t>
            </a:r>
            <a:r>
              <a:rPr sz="950" spc="-3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58773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3920" y="1500162"/>
            <a:ext cx="1207770" cy="13373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23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Directed</a:t>
            </a:r>
            <a:r>
              <a:rPr spc="25" dirty="0"/>
              <a:t> </a:t>
            </a:r>
            <a:r>
              <a:rPr spc="-15" dirty="0"/>
              <a:t>Spanning</a:t>
            </a:r>
            <a:r>
              <a:rPr spc="30" dirty="0"/>
              <a:t> </a:t>
            </a:r>
            <a:r>
              <a:rPr spc="-3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0954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25589"/>
            <a:ext cx="3927475" cy="51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6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directed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(multi-)digraph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(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spc="3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A</a:t>
            </a:r>
            <a:r>
              <a:rPr sz="1100" spc="35" dirty="0">
                <a:latin typeface="Microsoft Sans Serif"/>
                <a:cs typeface="Microsoft Sans Serif"/>
              </a:rPr>
              <a:t>)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subgraph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ts val="1260"/>
              </a:lnSpc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110" dirty="0">
                <a:latin typeface="Cambria"/>
                <a:cs typeface="Cambria"/>
              </a:rPr>
              <a:t>V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that: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15595" algn="l"/>
              </a:tabLst>
            </a:pPr>
            <a:r>
              <a:rPr sz="1000" i="1" spc="105" dirty="0">
                <a:latin typeface="Cambria"/>
                <a:cs typeface="Cambria"/>
              </a:rPr>
              <a:t>V</a:t>
            </a:r>
            <a:r>
              <a:rPr sz="1050" cap="small" spc="120" baseline="27777" dirty="0">
                <a:latin typeface="Lucida Sans Unicode"/>
                <a:cs typeface="Lucida Sans Unicode"/>
              </a:rPr>
              <a:t>j</a:t>
            </a:r>
            <a:r>
              <a:rPr sz="1050" spc="67" baseline="27777" dirty="0">
                <a:latin typeface="Lucida Sans Unicode"/>
                <a:cs typeface="Lucida Sans Unicode"/>
              </a:rPr>
              <a:t> </a:t>
            </a:r>
            <a:r>
              <a:rPr sz="1000" spc="190" dirty="0">
                <a:latin typeface="Microsoft Sans Serif"/>
                <a:cs typeface="Microsoft Sans Serif"/>
              </a:rPr>
              <a:t>=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i="1" spc="30" dirty="0">
                <a:latin typeface="Cambria"/>
                <a:cs typeface="Cambria"/>
              </a:rPr>
              <a:t>V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070" y="1018400"/>
            <a:ext cx="1485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181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156210" algn="l"/>
              </a:tabLst>
            </a:pPr>
            <a:r>
              <a:rPr sz="1000" i="1" spc="20" dirty="0">
                <a:latin typeface="Cambria"/>
                <a:cs typeface="Cambria"/>
              </a:rPr>
              <a:t>A</a:t>
            </a:r>
            <a:r>
              <a:rPr sz="1050" cap="small" spc="120" baseline="27777" dirty="0">
                <a:latin typeface="Lucida Sans Unicode"/>
                <a:cs typeface="Lucida Sans Unicode"/>
              </a:rPr>
              <a:t>j</a:t>
            </a:r>
            <a:r>
              <a:rPr sz="1050" spc="67" baseline="27777" dirty="0">
                <a:latin typeface="Lucida Sans Unicode"/>
                <a:cs typeface="Lucida Sans Unicode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⊆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mbria"/>
                <a:cs typeface="Cambria"/>
              </a:rPr>
              <a:t>A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|</a:t>
            </a:r>
            <a:r>
              <a:rPr sz="1000" i="1" spc="20" dirty="0">
                <a:latin typeface="Cambria"/>
                <a:cs typeface="Cambria"/>
              </a:rPr>
              <a:t>A</a:t>
            </a:r>
            <a:r>
              <a:rPr sz="1050" cap="small" spc="187" baseline="27777" dirty="0">
                <a:latin typeface="Lucida Sans Unicode"/>
                <a:cs typeface="Lucida Sans Unicode"/>
              </a:rPr>
              <a:t>j</a:t>
            </a:r>
            <a:r>
              <a:rPr sz="1000" spc="-175" dirty="0">
                <a:latin typeface="Lucida Sans Unicode"/>
                <a:cs typeface="Lucida Sans Unicode"/>
              </a:rPr>
              <a:t>|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190" dirty="0">
                <a:latin typeface="Microsoft Sans Serif"/>
                <a:cs typeface="Microsoft Sans Serif"/>
              </a:rPr>
              <a:t>=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|</a:t>
            </a:r>
            <a:r>
              <a:rPr sz="1000" i="1" spc="105" dirty="0">
                <a:latin typeface="Cambria"/>
                <a:cs typeface="Cambria"/>
              </a:rPr>
              <a:t>V</a:t>
            </a:r>
            <a:r>
              <a:rPr sz="1050" cap="small" spc="187" baseline="27777" dirty="0">
                <a:latin typeface="Lucida Sans Unicode"/>
                <a:cs typeface="Lucida Sans Unicode"/>
              </a:rPr>
              <a:t>j</a:t>
            </a:r>
            <a:r>
              <a:rPr sz="1000" spc="-175" dirty="0">
                <a:latin typeface="Lucida Sans Unicode"/>
                <a:cs typeface="Lucida Sans Unicode"/>
              </a:rPr>
              <a:t>|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−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109304"/>
            <a:ext cx="2707640" cy="44830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14960" indent="-118110">
              <a:lnSpc>
                <a:spcPct val="100000"/>
              </a:lnSpc>
              <a:spcBef>
                <a:spcPts val="57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15595" algn="l"/>
              </a:tabLst>
            </a:pPr>
            <a:r>
              <a:rPr sz="1000" i="1" spc="130" dirty="0">
                <a:latin typeface="Cambria"/>
                <a:cs typeface="Cambria"/>
              </a:rPr>
              <a:t>G</a:t>
            </a:r>
            <a:r>
              <a:rPr sz="1050" cap="small" spc="120" baseline="27777" dirty="0">
                <a:latin typeface="Lucida Sans Unicode"/>
                <a:cs typeface="Lucida Sans Unicode"/>
              </a:rPr>
              <a:t>j</a:t>
            </a:r>
            <a:r>
              <a:rPr sz="1050" spc="112" baseline="27777" dirty="0"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tree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(acyclic)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following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(multi-)digraphs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52206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713" y="1947672"/>
            <a:ext cx="3608069" cy="100583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43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Dependency</a:t>
            </a:r>
            <a:r>
              <a:rPr spc="20" dirty="0"/>
              <a:t> </a:t>
            </a:r>
            <a:r>
              <a:rPr spc="-30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10" y="843165"/>
            <a:ext cx="1889759" cy="647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1823974"/>
            <a:ext cx="4483735" cy="1257300"/>
            <a:chOff x="87743" y="1823974"/>
            <a:chExt cx="4483735" cy="1257300"/>
          </a:xfrm>
        </p:grpSpPr>
        <p:sp>
          <p:nvSpPr>
            <p:cNvPr id="5" name="object 5"/>
            <p:cNvSpPr/>
            <p:nvPr/>
          </p:nvSpPr>
          <p:spPr>
            <a:xfrm>
              <a:off x="87743" y="182397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79534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668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874532"/>
              <a:ext cx="50749" cy="11050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868386"/>
              <a:ext cx="4432935" cy="1162050"/>
            </a:xfrm>
            <a:custGeom>
              <a:avLst/>
              <a:gdLst/>
              <a:ahLst/>
              <a:cxnLst/>
              <a:rect l="l" t="t" r="r" b="b"/>
              <a:pathLst>
                <a:path w="4432935" h="1162050">
                  <a:moveTo>
                    <a:pt x="4432566" y="0"/>
                  </a:moveTo>
                  <a:lnTo>
                    <a:pt x="0" y="0"/>
                  </a:lnTo>
                  <a:lnTo>
                    <a:pt x="0" y="1111148"/>
                  </a:lnTo>
                  <a:lnTo>
                    <a:pt x="4008" y="1130873"/>
                  </a:lnTo>
                  <a:lnTo>
                    <a:pt x="14922" y="1147025"/>
                  </a:lnTo>
                  <a:lnTo>
                    <a:pt x="31075" y="1157939"/>
                  </a:lnTo>
                  <a:lnTo>
                    <a:pt x="50800" y="1161948"/>
                  </a:lnTo>
                  <a:lnTo>
                    <a:pt x="4381766" y="1161948"/>
                  </a:lnTo>
                  <a:lnTo>
                    <a:pt x="4401491" y="1157939"/>
                  </a:lnTo>
                  <a:lnTo>
                    <a:pt x="4417644" y="1147025"/>
                  </a:lnTo>
                  <a:lnTo>
                    <a:pt x="4428558" y="1130873"/>
                  </a:lnTo>
                  <a:lnTo>
                    <a:pt x="4432566" y="111114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912620"/>
              <a:ext cx="0" cy="1086485"/>
            </a:xfrm>
            <a:custGeom>
              <a:avLst/>
              <a:gdLst/>
              <a:ahLst/>
              <a:cxnLst/>
              <a:rect l="l" t="t" r="r" b="b"/>
              <a:pathLst>
                <a:path h="1086485">
                  <a:moveTo>
                    <a:pt x="0" y="1085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8999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872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745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1813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2816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51026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892374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2932" y="1787621"/>
            <a:ext cx="3993515" cy="1209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5" dirty="0">
                <a:latin typeface="Trebuchet MS"/>
                <a:cs typeface="Trebuchet MS"/>
              </a:rPr>
              <a:t>Connects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putting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arrows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  <a:p>
            <a:pPr marL="12700" marR="377825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Arrows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grammatical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 marR="175260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Arrows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connect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head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(governor,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superior,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regent)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dependent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(modifier,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inferior,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subordinate).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20" dirty="0">
                <a:latin typeface="Trebuchet MS"/>
                <a:cs typeface="Trebuchet MS"/>
              </a:rPr>
              <a:t>Usually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dependencies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40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Weighted</a:t>
            </a:r>
            <a:r>
              <a:rPr spc="45" dirty="0"/>
              <a:t> </a:t>
            </a:r>
            <a:r>
              <a:rPr dirty="0"/>
              <a:t>Directed</a:t>
            </a:r>
            <a:r>
              <a:rPr spc="50" dirty="0"/>
              <a:t> </a:t>
            </a:r>
            <a:r>
              <a:rPr spc="-15" dirty="0"/>
              <a:t>Spanning</a:t>
            </a:r>
            <a:r>
              <a:rPr spc="45" dirty="0"/>
              <a:t> </a:t>
            </a:r>
            <a:r>
              <a:rPr spc="-3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2913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11249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21269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8655" y="1948573"/>
            <a:ext cx="556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72" baseline="31250" dirty="0">
                <a:latin typeface="Lucida Sans Unicode"/>
                <a:cs typeface="Lucida Sans Unicode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432" y="1051308"/>
            <a:ext cx="3715385" cy="94741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sz="950" spc="65" dirty="0">
                <a:latin typeface="Trebuchet MS"/>
                <a:cs typeface="Trebuchet MS"/>
              </a:rPr>
              <a:t>Assume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15" dirty="0">
                <a:latin typeface="Trebuchet MS"/>
                <a:cs typeface="Trebuchet MS"/>
              </a:rPr>
              <a:t>function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multi-digraph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</a:pPr>
            <a:r>
              <a:rPr sz="1100" i="1" spc="140" dirty="0">
                <a:latin typeface="Cambria"/>
                <a:cs typeface="Cambria"/>
              </a:rPr>
              <a:t>G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110" dirty="0">
                <a:latin typeface="Cambria"/>
                <a:cs typeface="Cambria"/>
              </a:rPr>
              <a:t>V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76200" marR="120650">
              <a:lnSpc>
                <a:spcPct val="125299"/>
              </a:lnSpc>
            </a:pP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200" i="1" spc="-67" baseline="27777" dirty="0">
                <a:latin typeface="Cambria"/>
                <a:cs typeface="Cambria"/>
              </a:rPr>
              <a:t>k</a:t>
            </a:r>
            <a:r>
              <a:rPr sz="1200" i="1" baseline="27777" dirty="0">
                <a:latin typeface="Cambria"/>
                <a:cs typeface="Cambria"/>
              </a:rPr>
              <a:t> </a:t>
            </a:r>
            <a:r>
              <a:rPr sz="1200" i="1" spc="-75" baseline="27777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≥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</a:t>
            </a:r>
            <a:r>
              <a:rPr sz="950" spc="-25" dirty="0">
                <a:latin typeface="Trebuchet MS"/>
                <a:cs typeface="Trebuchet MS"/>
              </a:rPr>
              <a:t>ulti-di</a:t>
            </a:r>
            <a:r>
              <a:rPr sz="950" spc="-4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aph </a:t>
            </a: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directed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spc="97" baseline="27777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0" dirty="0">
                <a:latin typeface="Trebuchet MS"/>
                <a:cs typeface="Trebuchet MS"/>
              </a:rPr>
              <a:t>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endParaRPr sz="950">
              <a:latin typeface="Trebuchet MS"/>
              <a:cs typeface="Trebuchet MS"/>
            </a:endParaRPr>
          </a:p>
          <a:p>
            <a:pPr marL="778510" algn="ctr">
              <a:lnSpc>
                <a:spcPct val="100000"/>
              </a:lnSpc>
              <a:spcBef>
                <a:spcPts val="15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639" y="2155507"/>
            <a:ext cx="4673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Trebuchet MS"/>
                <a:cs typeface="Trebuchet MS"/>
              </a:rPr>
              <a:t>(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-35" dirty="0">
                <a:latin typeface="Cambria"/>
                <a:cs typeface="Cambria"/>
              </a:rPr>
              <a:t>k</a:t>
            </a:r>
            <a:r>
              <a:rPr sz="800" spc="35" dirty="0">
                <a:latin typeface="Trebuchet MS"/>
                <a:cs typeface="Trebuchet MS"/>
              </a:rPr>
              <a:t>)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5" dirty="0">
                <a:latin typeface="Cambria"/>
                <a:cs typeface="Cambria"/>
              </a:rPr>
              <a:t>G</a:t>
            </a:r>
            <a:r>
              <a:rPr sz="900" cap="small" spc="75" baseline="23148" dirty="0">
                <a:latin typeface="Lucida Sans Unicode"/>
                <a:cs typeface="Lucida Sans Unicode"/>
              </a:rPr>
              <a:t>j</a:t>
            </a:r>
            <a:endParaRPr sz="900" baseline="23148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2237" y="1969350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ij</a:t>
            </a:r>
            <a:r>
              <a:rPr sz="1200" i="1" spc="-22" baseline="41666" dirty="0">
                <a:latin typeface="Cambria"/>
                <a:cs typeface="Cambria"/>
              </a:rPr>
              <a:t>k</a:t>
            </a:r>
            <a:endParaRPr sz="1200" baseline="41666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35" dirty="0"/>
              <a:t> </a:t>
            </a:r>
            <a:r>
              <a:rPr spc="-15" dirty="0"/>
              <a:t>Spanning</a:t>
            </a:r>
            <a:r>
              <a:rPr spc="40" dirty="0"/>
              <a:t> </a:t>
            </a:r>
            <a:r>
              <a:rPr spc="-30" dirty="0"/>
              <a:t>Trees</a:t>
            </a:r>
            <a:r>
              <a:rPr spc="40" dirty="0"/>
              <a:t> </a:t>
            </a:r>
            <a:r>
              <a:rPr spc="5" dirty="0"/>
              <a:t>(MST)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458508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449275"/>
            <a:ext cx="2950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Let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75" dirty="0">
                <a:solidFill>
                  <a:srgbClr val="3333B2"/>
                </a:solidFill>
                <a:latin typeface="Microsoft Sans Serif"/>
                <a:cs typeface="Microsoft Sans Serif"/>
              </a:rPr>
              <a:t>(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G</a:t>
            </a:r>
            <a:r>
              <a:rPr sz="1100" spc="75" dirty="0">
                <a:solidFill>
                  <a:srgbClr val="3333B2"/>
                </a:solidFill>
                <a:latin typeface="Microsoft Sans Serif"/>
                <a:cs typeface="Microsoft Sans Serif"/>
              </a:rPr>
              <a:t>)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all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spanning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trees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graph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40" dirty="0">
                <a:solidFill>
                  <a:srgbClr val="3333B2"/>
                </a:solidFill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02742"/>
            <a:ext cx="4483735" cy="309880"/>
            <a:chOff x="87743" y="502742"/>
            <a:chExt cx="4483735" cy="309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47814"/>
              <a:ext cx="4483315" cy="1648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502742"/>
              <a:ext cx="50749" cy="2082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692086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540842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92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28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154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027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2326" y="945286"/>
            <a:ext cx="2019807" cy="121259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7743" y="2377325"/>
            <a:ext cx="4483735" cy="956310"/>
            <a:chOff x="87743" y="2377325"/>
            <a:chExt cx="4483735" cy="956310"/>
          </a:xfrm>
        </p:grpSpPr>
        <p:sp>
          <p:nvSpPr>
            <p:cNvPr id="15" name="object 15"/>
            <p:cNvSpPr/>
            <p:nvPr/>
          </p:nvSpPr>
          <p:spPr>
            <a:xfrm>
              <a:off x="87743" y="23773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550337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323154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321884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421559"/>
              <a:ext cx="50749" cy="809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594610"/>
              <a:ext cx="4432935" cy="688340"/>
            </a:xfrm>
            <a:custGeom>
              <a:avLst/>
              <a:gdLst/>
              <a:ahLst/>
              <a:cxnLst/>
              <a:rect l="l" t="t" r="r" b="b"/>
              <a:pathLst>
                <a:path w="4432935" h="688339">
                  <a:moveTo>
                    <a:pt x="4432566" y="0"/>
                  </a:moveTo>
                  <a:lnTo>
                    <a:pt x="0" y="0"/>
                  </a:lnTo>
                  <a:lnTo>
                    <a:pt x="0" y="636930"/>
                  </a:lnTo>
                  <a:lnTo>
                    <a:pt x="4008" y="656655"/>
                  </a:lnTo>
                  <a:lnTo>
                    <a:pt x="14922" y="672807"/>
                  </a:lnTo>
                  <a:lnTo>
                    <a:pt x="31075" y="683721"/>
                  </a:lnTo>
                  <a:lnTo>
                    <a:pt x="50800" y="687730"/>
                  </a:lnTo>
                  <a:lnTo>
                    <a:pt x="4381766" y="687730"/>
                  </a:lnTo>
                  <a:lnTo>
                    <a:pt x="4401491" y="683721"/>
                  </a:lnTo>
                  <a:lnTo>
                    <a:pt x="4417644" y="672807"/>
                  </a:lnTo>
                  <a:lnTo>
                    <a:pt x="4428558" y="656655"/>
                  </a:lnTo>
                  <a:lnTo>
                    <a:pt x="4432566" y="6369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459647"/>
              <a:ext cx="0" cy="791210"/>
            </a:xfrm>
            <a:custGeom>
              <a:avLst/>
              <a:gdLst/>
              <a:ahLst/>
              <a:cxnLst/>
              <a:rect l="l" t="t" r="r" b="b"/>
              <a:pathLst>
                <a:path h="791210">
                  <a:moveTo>
                    <a:pt x="0" y="7909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4469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434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421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35531" y="3044278"/>
            <a:ext cx="457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Cambria"/>
                <a:cs typeface="Cambria"/>
              </a:rPr>
              <a:t>G</a:t>
            </a:r>
            <a:r>
              <a:rPr sz="900" cap="small" spc="142" baseline="23148" dirty="0">
                <a:latin typeface="Lucida Sans Unicode"/>
                <a:cs typeface="Lucida Sans Unicode"/>
              </a:rPr>
              <a:t>j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40" dirty="0">
                <a:latin typeface="Cambria"/>
                <a:cs typeface="Cambria"/>
              </a:rPr>
              <a:t>T</a:t>
            </a:r>
            <a:r>
              <a:rPr sz="800" spc="35" dirty="0">
                <a:latin typeface="Trebuchet MS"/>
                <a:cs typeface="Trebuchet MS"/>
              </a:rPr>
              <a:t>(</a:t>
            </a:r>
            <a:r>
              <a:rPr sz="800" i="1" spc="105" dirty="0">
                <a:latin typeface="Cambria"/>
                <a:cs typeface="Cambria"/>
              </a:rPr>
              <a:t>G</a:t>
            </a:r>
            <a:r>
              <a:rPr sz="800" spc="35" dirty="0"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0924" y="2877909"/>
            <a:ext cx="1770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31250" dirty="0">
                <a:latin typeface="Lucida Sans Unicode"/>
                <a:cs typeface="Lucida Sans Unicode"/>
              </a:rPr>
              <a:t>j</a:t>
            </a:r>
            <a:r>
              <a:rPr sz="1200" spc="52" baseline="31250" dirty="0">
                <a:latin typeface="Lucida Sans Unicode"/>
                <a:cs typeface="Lucida Sans Unicode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72" baseline="31250" dirty="0">
                <a:latin typeface="Lucida Sans Unicode"/>
                <a:cs typeface="Lucida Sans Unicode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44" y="2315829"/>
            <a:ext cx="3893185" cy="612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MST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endParaRPr sz="1100"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spc="97" baseline="27777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0" dirty="0">
                <a:latin typeface="Trebuchet MS"/>
                <a:cs typeface="Trebuchet MS"/>
              </a:rPr>
              <a:t>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endParaRPr sz="950" dirty="0">
              <a:latin typeface="Trebuchet MS"/>
              <a:cs typeface="Trebuchet MS"/>
            </a:endParaRPr>
          </a:p>
          <a:p>
            <a:pPr marR="821055" algn="r">
              <a:lnSpc>
                <a:spcPct val="100000"/>
              </a:lnSpc>
              <a:spcBef>
                <a:spcPts val="15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0292" y="3084830"/>
            <a:ext cx="88709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57" baseline="20833" dirty="0">
                <a:latin typeface="Cambria"/>
                <a:cs typeface="Cambria"/>
              </a:rPr>
              <a:t>G</a:t>
            </a:r>
            <a:r>
              <a:rPr sz="900" cap="small" spc="142" baseline="50925" dirty="0">
                <a:latin typeface="Lucida Sans Unicode"/>
                <a:cs typeface="Lucida Sans Unicode"/>
              </a:rPr>
              <a:t>j</a:t>
            </a:r>
            <a:r>
              <a:rPr sz="1200" spc="-315" baseline="20833" dirty="0">
                <a:latin typeface="Lucida Sans Unicode"/>
                <a:cs typeface="Lucida Sans Unicode"/>
              </a:rPr>
              <a:t>∈</a:t>
            </a:r>
            <a:r>
              <a:rPr sz="1200" i="1" spc="60" baseline="20833" dirty="0">
                <a:latin typeface="Cambria"/>
                <a:cs typeface="Cambria"/>
              </a:rPr>
              <a:t>T</a:t>
            </a:r>
            <a:r>
              <a:rPr sz="1200" spc="52" baseline="20833" dirty="0">
                <a:latin typeface="Trebuchet MS"/>
                <a:cs typeface="Trebuchet MS"/>
              </a:rPr>
              <a:t>(</a:t>
            </a:r>
            <a:r>
              <a:rPr sz="1200" i="1" spc="157" baseline="20833" dirty="0">
                <a:latin typeface="Cambria"/>
                <a:cs typeface="Cambria"/>
              </a:rPr>
              <a:t>G</a:t>
            </a:r>
            <a:r>
              <a:rPr sz="1200" spc="52" baseline="20833" dirty="0">
                <a:latin typeface="Trebuchet MS"/>
                <a:cs typeface="Trebuchet MS"/>
              </a:rPr>
              <a:t>)</a:t>
            </a:r>
            <a:r>
              <a:rPr sz="1200" spc="97" baseline="20833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Trebuchet MS"/>
                <a:cs typeface="Trebuchet MS"/>
              </a:rPr>
              <a:t>(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-35" dirty="0">
                <a:latin typeface="Cambria"/>
                <a:cs typeface="Cambria"/>
              </a:rPr>
              <a:t>k</a:t>
            </a:r>
            <a:r>
              <a:rPr sz="800" spc="35" dirty="0">
                <a:latin typeface="Trebuchet MS"/>
                <a:cs typeface="Trebuchet MS"/>
              </a:rPr>
              <a:t>)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5" dirty="0">
                <a:latin typeface="Cambria"/>
                <a:cs typeface="Cambria"/>
              </a:rPr>
              <a:t>G</a:t>
            </a:r>
            <a:r>
              <a:rPr sz="900" cap="small" spc="75" baseline="23148" dirty="0">
                <a:latin typeface="Lucida Sans Unicode"/>
                <a:cs typeface="Lucida Sans Unicode"/>
              </a:rPr>
              <a:t>j</a:t>
            </a:r>
            <a:endParaRPr sz="900" baseline="23148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22879" y="2898686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ij</a:t>
            </a:r>
            <a:r>
              <a:rPr sz="1200" i="1" spc="-22" baseline="41666" dirty="0">
                <a:latin typeface="Cambria"/>
                <a:cs typeface="Cambria"/>
              </a:rPr>
              <a:t>k</a:t>
            </a:r>
            <a:endParaRPr sz="1200" baseline="41666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84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Finding</a:t>
            </a:r>
            <a:r>
              <a:rPr spc="-30" dirty="0"/>
              <a:t> </a:t>
            </a:r>
            <a:r>
              <a:rPr spc="40" dirty="0"/>
              <a:t>MST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9183"/>
            <a:ext cx="4483735" cy="1099185"/>
            <a:chOff x="87743" y="779183"/>
            <a:chExt cx="4483735" cy="1099185"/>
          </a:xfrm>
        </p:grpSpPr>
        <p:sp>
          <p:nvSpPr>
            <p:cNvPr id="4" name="object 4"/>
            <p:cNvSpPr/>
            <p:nvPr/>
          </p:nvSpPr>
          <p:spPr>
            <a:xfrm>
              <a:off x="87743" y="77918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5220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646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376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3417"/>
              <a:ext cx="50749" cy="9530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96467"/>
              <a:ext cx="4432935" cy="831215"/>
            </a:xfrm>
            <a:custGeom>
              <a:avLst/>
              <a:gdLst/>
              <a:ahLst/>
              <a:cxnLst/>
              <a:rect l="l" t="t" r="r" b="b"/>
              <a:pathLst>
                <a:path w="4432935" h="831214">
                  <a:moveTo>
                    <a:pt x="4432566" y="0"/>
                  </a:moveTo>
                  <a:lnTo>
                    <a:pt x="0" y="0"/>
                  </a:lnTo>
                  <a:lnTo>
                    <a:pt x="0" y="779995"/>
                  </a:lnTo>
                  <a:lnTo>
                    <a:pt x="4008" y="799720"/>
                  </a:lnTo>
                  <a:lnTo>
                    <a:pt x="14922" y="815873"/>
                  </a:lnTo>
                  <a:lnTo>
                    <a:pt x="31075" y="826787"/>
                  </a:lnTo>
                  <a:lnTo>
                    <a:pt x="50800" y="830795"/>
                  </a:lnTo>
                  <a:lnTo>
                    <a:pt x="4381766" y="830795"/>
                  </a:lnTo>
                  <a:lnTo>
                    <a:pt x="4401491" y="826787"/>
                  </a:lnTo>
                  <a:lnTo>
                    <a:pt x="4417644" y="815873"/>
                  </a:lnTo>
                  <a:lnTo>
                    <a:pt x="4428558" y="799720"/>
                  </a:lnTo>
                  <a:lnTo>
                    <a:pt x="4432566" y="7799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1504"/>
              <a:ext cx="0" cy="934085"/>
            </a:xfrm>
            <a:custGeom>
              <a:avLst/>
              <a:gdLst/>
              <a:ahLst/>
              <a:cxnLst/>
              <a:rect l="l" t="t" r="r" b="b"/>
              <a:pathLst>
                <a:path h="934085">
                  <a:moveTo>
                    <a:pt x="0" y="9340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88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61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34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979193"/>
            <a:ext cx="4483735" cy="875030"/>
            <a:chOff x="87743" y="1979193"/>
            <a:chExt cx="4483735" cy="875030"/>
          </a:xfrm>
        </p:grpSpPr>
        <p:sp>
          <p:nvSpPr>
            <p:cNvPr id="15" name="object 15"/>
            <p:cNvSpPr/>
            <p:nvPr/>
          </p:nvSpPr>
          <p:spPr>
            <a:xfrm>
              <a:off x="87743" y="19791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5220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5207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3937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023427"/>
              <a:ext cx="50749" cy="7286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196490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061527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488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361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234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243353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453386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663418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344" y="711731"/>
            <a:ext cx="4003675" cy="20567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7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Directed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Graph</a:t>
            </a:r>
            <a:endParaRPr sz="1100" dirty="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70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x</a:t>
            </a:r>
            <a:r>
              <a:rPr sz="950" spc="-4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define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G</a:t>
            </a:r>
            <a:r>
              <a:rPr sz="1200" i="1" spc="97" baseline="-10416" dirty="0">
                <a:latin typeface="Cambria"/>
                <a:cs typeface="Cambria"/>
              </a:rPr>
              <a:t>x</a:t>
            </a:r>
            <a:r>
              <a:rPr sz="1200" i="1" spc="179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(</a:t>
            </a:r>
            <a:r>
              <a:rPr sz="1100" i="1" spc="15" dirty="0">
                <a:latin typeface="Cambria"/>
                <a:cs typeface="Cambria"/>
              </a:rPr>
              <a:t>V</a:t>
            </a:r>
            <a:r>
              <a:rPr sz="1200" i="1" spc="22" baseline="-10416" dirty="0">
                <a:latin typeface="Cambria"/>
                <a:cs typeface="Cambria"/>
              </a:rPr>
              <a:t>x</a:t>
            </a:r>
            <a:r>
              <a:rPr sz="1100" spc="1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E</a:t>
            </a:r>
            <a:r>
              <a:rPr sz="1200" i="1" spc="67" baseline="-10416" dirty="0">
                <a:latin typeface="Cambria"/>
                <a:cs typeface="Cambria"/>
              </a:rPr>
              <a:t>x</a:t>
            </a:r>
            <a:r>
              <a:rPr sz="1100" spc="45" dirty="0">
                <a:latin typeface="Microsoft Sans Serif"/>
                <a:cs typeface="Microsoft Sans Serif"/>
              </a:rPr>
              <a:t>)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endParaRPr sz="950" dirty="0">
              <a:latin typeface="Trebuchet MS"/>
              <a:cs typeface="Trebuchet MS"/>
            </a:endParaRPr>
          </a:p>
          <a:p>
            <a:pPr marL="479425" algn="ctr">
              <a:lnSpc>
                <a:spcPct val="100000"/>
              </a:lnSpc>
              <a:spcBef>
                <a:spcPts val="1130"/>
              </a:spcBef>
            </a:pP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200" i="1" spc="-15" baseline="-10416" dirty="0">
                <a:latin typeface="Cambria"/>
                <a:cs typeface="Cambria"/>
              </a:rPr>
              <a:t>x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-67" baseline="-10416" dirty="0">
                <a:latin typeface="Cambria"/>
                <a:cs typeface="Cambria"/>
              </a:rPr>
              <a:t>0</a:t>
            </a:r>
            <a:r>
              <a:rPr sz="1200" baseline="-10416" dirty="0">
                <a:latin typeface="Cambria"/>
                <a:cs typeface="Cambria"/>
              </a:rPr>
              <a:t> </a:t>
            </a:r>
            <a:r>
              <a:rPr sz="1200" spc="-89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40" dirty="0">
                <a:latin typeface="Cambria"/>
                <a:cs typeface="Cambria"/>
              </a:rPr>
              <a:t>oo</a:t>
            </a:r>
            <a:r>
              <a:rPr sz="1100" i="1" spc="-15" dirty="0">
                <a:latin typeface="Cambria"/>
                <a:cs typeface="Cambria"/>
              </a:rPr>
              <a:t>t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}</a:t>
            </a:r>
          </a:p>
          <a:p>
            <a:pPr marL="479425" algn="ctr">
              <a:lnSpc>
                <a:spcPct val="100000"/>
              </a:lnSpc>
              <a:spcBef>
                <a:spcPts val="1130"/>
              </a:spcBef>
            </a:pPr>
            <a:r>
              <a:rPr sz="1100" i="1" spc="40" dirty="0">
                <a:latin typeface="Cambria"/>
                <a:cs typeface="Cambria"/>
              </a:rPr>
              <a:t>E</a:t>
            </a:r>
            <a:r>
              <a:rPr sz="1200" i="1" spc="-15" baseline="-10416" dirty="0">
                <a:latin typeface="Cambria"/>
                <a:cs typeface="Cambria"/>
              </a:rPr>
              <a:t>x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[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spc="5" dirty="0">
                <a:latin typeface="Microsoft Sans Serif"/>
                <a:cs typeface="Microsoft Sans Serif"/>
              </a:rPr>
              <a:t>]</a:t>
            </a:r>
            <a:r>
              <a:rPr sz="1100" spc="-140" dirty="0">
                <a:latin typeface="Microsoft Sans Serif"/>
                <a:cs typeface="Microsoft Sans Serif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[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spc="5" dirty="0">
                <a:latin typeface="Microsoft Sans Serif"/>
                <a:cs typeface="Microsoft Sans Serif"/>
              </a:rPr>
              <a:t>]</a:t>
            </a:r>
            <a:r>
              <a:rPr sz="1100" dirty="0">
                <a:latin typeface="Lucida Sans Unicode"/>
                <a:cs typeface="Lucida Sans Unicode"/>
              </a:rPr>
              <a:t>}</a:t>
            </a:r>
          </a:p>
          <a:p>
            <a:pPr marL="76200">
              <a:lnSpc>
                <a:spcPct val="100000"/>
              </a:lnSpc>
              <a:spcBef>
                <a:spcPts val="1540"/>
              </a:spcBef>
            </a:pPr>
            <a:r>
              <a:rPr sz="1100" i="1" spc="65" dirty="0">
                <a:solidFill>
                  <a:srgbClr val="3333B2"/>
                </a:solidFill>
                <a:latin typeface="Cambria"/>
                <a:cs typeface="Cambria"/>
              </a:rPr>
              <a:t>G</a:t>
            </a:r>
            <a:r>
              <a:rPr sz="1200" i="1" spc="97" baseline="-10416" dirty="0">
                <a:solidFill>
                  <a:srgbClr val="3333B2"/>
                </a:solidFill>
                <a:latin typeface="Cambria"/>
                <a:cs typeface="Cambria"/>
              </a:rPr>
              <a:t>x</a:t>
            </a:r>
            <a:r>
              <a:rPr sz="1200" i="1" spc="202" baseline="-10416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graph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endParaRPr sz="1100" dirty="0">
              <a:latin typeface="Cambria"/>
              <a:cs typeface="Cambria"/>
            </a:endParaRPr>
          </a:p>
          <a:p>
            <a:pPr marL="353060" marR="115570">
              <a:lnSpc>
                <a:spcPts val="1650"/>
              </a:lnSpc>
              <a:spcBef>
                <a:spcPts val="30"/>
              </a:spcBef>
            </a:pP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dummy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pair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distinct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 dirty="0">
              <a:latin typeface="Trebuchet MS"/>
              <a:cs typeface="Trebuchet MS"/>
            </a:endParaRPr>
          </a:p>
          <a:p>
            <a:pPr marL="353060">
              <a:lnSpc>
                <a:spcPct val="100000"/>
              </a:lnSpc>
              <a:spcBef>
                <a:spcPts val="375"/>
              </a:spcBef>
            </a:pP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Chu-Liu-Edmonds</a:t>
            </a:r>
            <a:r>
              <a:rPr spc="-30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67828"/>
            <a:ext cx="4483735" cy="1353185"/>
            <a:chOff x="87743" y="1067828"/>
            <a:chExt cx="4483735" cy="1353185"/>
          </a:xfrm>
        </p:grpSpPr>
        <p:sp>
          <p:nvSpPr>
            <p:cNvPr id="4" name="object 4"/>
            <p:cNvSpPr/>
            <p:nvPr/>
          </p:nvSpPr>
          <p:spPr>
            <a:xfrm>
              <a:off x="87743" y="106782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4085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910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64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2075"/>
              <a:ext cx="50749" cy="12070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5125"/>
              <a:ext cx="4432935" cy="1085215"/>
            </a:xfrm>
            <a:custGeom>
              <a:avLst/>
              <a:gdLst/>
              <a:ahLst/>
              <a:cxnLst/>
              <a:rect l="l" t="t" r="r" b="b"/>
              <a:pathLst>
                <a:path w="4432935" h="1085214">
                  <a:moveTo>
                    <a:pt x="4432566" y="0"/>
                  </a:moveTo>
                  <a:lnTo>
                    <a:pt x="0" y="0"/>
                  </a:lnTo>
                  <a:lnTo>
                    <a:pt x="0" y="1033983"/>
                  </a:lnTo>
                  <a:lnTo>
                    <a:pt x="4008" y="1053707"/>
                  </a:lnTo>
                  <a:lnTo>
                    <a:pt x="14922" y="1069860"/>
                  </a:lnTo>
                  <a:lnTo>
                    <a:pt x="31075" y="1080774"/>
                  </a:lnTo>
                  <a:lnTo>
                    <a:pt x="50800" y="1084783"/>
                  </a:lnTo>
                  <a:lnTo>
                    <a:pt x="4381766" y="1084783"/>
                  </a:lnTo>
                  <a:lnTo>
                    <a:pt x="4401491" y="1080774"/>
                  </a:lnTo>
                  <a:lnTo>
                    <a:pt x="4417644" y="1069860"/>
                  </a:lnTo>
                  <a:lnTo>
                    <a:pt x="4428558" y="1053707"/>
                  </a:lnTo>
                  <a:lnTo>
                    <a:pt x="4432566" y="103398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50162"/>
              <a:ext cx="0" cy="1188085"/>
            </a:xfrm>
            <a:custGeom>
              <a:avLst/>
              <a:gdLst/>
              <a:ahLst/>
              <a:cxnLst/>
              <a:rect l="l" t="t" r="r" b="b"/>
              <a:pathLst>
                <a:path h="1188085">
                  <a:moveTo>
                    <a:pt x="0" y="11879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374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247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120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3198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1410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03895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996383"/>
            <a:ext cx="4110990" cy="1339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Chu-Liu-Edmonds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ct val="118900"/>
              </a:lnSpc>
              <a:spcBef>
                <a:spcPts val="185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vertex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5" dirty="0">
                <a:latin typeface="Trebuchet MS"/>
                <a:cs typeface="Trebuchet MS"/>
              </a:rPr>
              <a:t> greedily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selects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incoming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20" dirty="0">
                <a:latin typeface="Trebuchet MS"/>
                <a:cs typeface="Trebuchet MS"/>
              </a:rPr>
              <a:t> weight.</a:t>
            </a:r>
            <a:endParaRPr sz="950">
              <a:latin typeface="Trebuchet MS"/>
              <a:cs typeface="Trebuchet MS"/>
            </a:endParaRPr>
          </a:p>
          <a:p>
            <a:pPr marL="302260" marR="868680">
              <a:lnSpc>
                <a:spcPct val="131100"/>
              </a:lnSpc>
              <a:spcBef>
                <a:spcPts val="16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result</a:t>
            </a:r>
            <a:r>
              <a:rPr sz="950" spc="-1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</a:t>
            </a:r>
            <a:r>
              <a:rPr sz="950" spc="5" dirty="0">
                <a:latin typeface="Trebuchet MS"/>
                <a:cs typeface="Trebuchet MS"/>
              </a:rPr>
              <a:t>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maxi</a:t>
            </a:r>
            <a:r>
              <a:rPr sz="950" spc="5" dirty="0">
                <a:latin typeface="Trebuchet MS"/>
                <a:cs typeface="Trebuchet MS"/>
              </a:rPr>
              <a:t>m</a:t>
            </a:r>
            <a:r>
              <a:rPr sz="950" spc="25" dirty="0">
                <a:latin typeface="Trebuchet MS"/>
                <a:cs typeface="Trebuchet MS"/>
              </a:rPr>
              <a:t>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</a:t>
            </a:r>
            <a:r>
              <a:rPr sz="950" spc="-45" dirty="0">
                <a:latin typeface="Trebuchet MS"/>
                <a:cs typeface="Trebuchet MS"/>
              </a:rPr>
              <a:t>e</a:t>
            </a:r>
            <a:r>
              <a:rPr sz="950" spc="-70" dirty="0">
                <a:latin typeface="Trebuchet MS"/>
                <a:cs typeface="Trebuchet MS"/>
              </a:rPr>
              <a:t>.  </a:t>
            </a: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not,</a:t>
            </a:r>
            <a:r>
              <a:rPr sz="950" spc="-15" dirty="0">
                <a:latin typeface="Trebuchet MS"/>
                <a:cs typeface="Trebuchet MS"/>
              </a:rPr>
              <a:t> there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cycle.</a:t>
            </a:r>
            <a:endParaRPr sz="95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spc="-30" dirty="0">
                <a:latin typeface="Trebuchet MS"/>
                <a:cs typeface="Trebuchet MS"/>
              </a:rPr>
              <a:t>Identify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cycle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cont</a:t>
            </a:r>
            <a:r>
              <a:rPr sz="900" spc="-35" dirty="0">
                <a:latin typeface="Trebuchet MS"/>
                <a:cs typeface="Trebuchet MS"/>
              </a:rPr>
              <a:t>r</a:t>
            </a:r>
            <a:r>
              <a:rPr sz="900" spc="-30" dirty="0">
                <a:latin typeface="Trebuchet MS"/>
                <a:cs typeface="Trebuchet MS"/>
              </a:rPr>
              <a:t>act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it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into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single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30" dirty="0">
                <a:latin typeface="Trebuchet MS"/>
                <a:cs typeface="Trebuchet MS"/>
              </a:rPr>
              <a:t>e</a:t>
            </a:r>
            <a:r>
              <a:rPr sz="900" spc="15" dirty="0">
                <a:latin typeface="Trebuchet MS"/>
                <a:cs typeface="Trebuchet MS"/>
              </a:rPr>
              <a:t>r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90" dirty="0">
                <a:latin typeface="Trebuchet MS"/>
                <a:cs typeface="Trebuchet MS"/>
              </a:rPr>
              <a:t>e</a:t>
            </a:r>
            <a:r>
              <a:rPr sz="900" spc="-45" dirty="0">
                <a:latin typeface="Trebuchet MS"/>
                <a:cs typeface="Trebuchet MS"/>
              </a:rPr>
              <a:t>x.</a:t>
            </a:r>
            <a:endParaRPr sz="90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579755" algn="l"/>
              </a:tabLst>
            </a:pPr>
            <a:r>
              <a:rPr sz="900" spc="-5" dirty="0">
                <a:latin typeface="Trebuchet MS"/>
                <a:cs typeface="Trebuchet MS"/>
              </a:rPr>
              <a:t>Recalculate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edge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weights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going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into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out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cycle.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Chu-Liu-Edmonds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666445"/>
            <a:ext cx="2435860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5" dirty="0">
                <a:latin typeface="Trebuchet MS"/>
                <a:cs typeface="Trebuchet MS"/>
              </a:rPr>
              <a:t>Build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022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8496" y="1609471"/>
            <a:ext cx="1901825" cy="12795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Chu-Liu-Edmonds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01699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931608"/>
            <a:ext cx="29464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scoring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incoming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vertex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577" y="1261503"/>
            <a:ext cx="2000250" cy="857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477249"/>
            <a:ext cx="64757" cy="647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407145"/>
            <a:ext cx="22644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MST.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Chu-Liu-Edmonds</a:t>
            </a:r>
            <a:r>
              <a:rPr spc="-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5029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19780"/>
            <a:ext cx="2491740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40" dirty="0">
                <a:latin typeface="Trebuchet MS"/>
                <a:cs typeface="Trebuchet MS"/>
              </a:rPr>
              <a:t>tree, </a:t>
            </a:r>
            <a:r>
              <a:rPr sz="950" spc="-25" dirty="0">
                <a:latin typeface="Trebuchet MS"/>
                <a:cs typeface="Trebuchet MS"/>
              </a:rPr>
              <a:t>identify </a:t>
            </a:r>
            <a:r>
              <a:rPr sz="950" spc="5" dirty="0">
                <a:latin typeface="Trebuchet MS"/>
                <a:cs typeface="Trebuchet MS"/>
              </a:rPr>
              <a:t>cycle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contract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Recalculate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out-of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cycle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96032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908" y="1460843"/>
            <a:ext cx="2063750" cy="12858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Chu-Liu-Edmonds</a:t>
            </a:r>
            <a:r>
              <a:rPr spc="-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774" y="1113015"/>
            <a:ext cx="3985260" cy="7924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341473"/>
            <a:ext cx="4483735" cy="667385"/>
            <a:chOff x="87743" y="2341473"/>
            <a:chExt cx="4483735" cy="667385"/>
          </a:xfrm>
        </p:grpSpPr>
        <p:sp>
          <p:nvSpPr>
            <p:cNvPr id="5" name="object 5"/>
            <p:cNvSpPr/>
            <p:nvPr/>
          </p:nvSpPr>
          <p:spPr>
            <a:xfrm>
              <a:off x="87743" y="23414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51448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90718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89448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385707"/>
              <a:ext cx="50749" cy="521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55875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42379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411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398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385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60849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81852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2266826"/>
            <a:ext cx="3446145" cy="6597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Outgoing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arc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weights</a:t>
            </a:r>
            <a:endParaRPr sz="1100" dirty="0">
              <a:latin typeface="Cambria"/>
              <a:cs typeface="Cambria"/>
            </a:endParaRPr>
          </a:p>
          <a:p>
            <a:pPr marL="289560" marR="5080">
              <a:lnSpc>
                <a:spcPct val="131900"/>
              </a:lnSpc>
              <a:spcBef>
                <a:spcPts val="60"/>
              </a:spcBef>
            </a:pPr>
            <a:r>
              <a:rPr sz="950" spc="30" dirty="0">
                <a:latin typeface="Trebuchet MS"/>
                <a:cs typeface="Trebuchet MS"/>
              </a:rPr>
              <a:t>Equal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outgoing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cycle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e.g.,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3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Cambria"/>
                <a:cs typeface="Cambria"/>
              </a:rPr>
              <a:t>30</a:t>
            </a:r>
            <a:r>
              <a:rPr sz="950" spc="-7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Chu-Liu-Edmonds</a:t>
            </a:r>
            <a:r>
              <a:rPr spc="-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774" y="970038"/>
            <a:ext cx="3985260" cy="7924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198497"/>
            <a:ext cx="4483735" cy="1024890"/>
            <a:chOff x="87743" y="2198497"/>
            <a:chExt cx="4483735" cy="1024890"/>
          </a:xfrm>
        </p:grpSpPr>
        <p:sp>
          <p:nvSpPr>
            <p:cNvPr id="5" name="object 5"/>
            <p:cNvSpPr/>
            <p:nvPr/>
          </p:nvSpPr>
          <p:spPr>
            <a:xfrm>
              <a:off x="87743" y="21984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371521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12163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10893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242743"/>
              <a:ext cx="50749" cy="8788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15794"/>
              <a:ext cx="4432935" cy="756920"/>
            </a:xfrm>
            <a:custGeom>
              <a:avLst/>
              <a:gdLst/>
              <a:ahLst/>
              <a:cxnLst/>
              <a:rect l="l" t="t" r="r" b="b"/>
              <a:pathLst>
                <a:path w="4432935" h="756919">
                  <a:moveTo>
                    <a:pt x="4432566" y="0"/>
                  </a:moveTo>
                  <a:lnTo>
                    <a:pt x="0" y="0"/>
                  </a:lnTo>
                  <a:lnTo>
                    <a:pt x="0" y="705840"/>
                  </a:lnTo>
                  <a:lnTo>
                    <a:pt x="4008" y="725565"/>
                  </a:lnTo>
                  <a:lnTo>
                    <a:pt x="14922" y="741718"/>
                  </a:lnTo>
                  <a:lnTo>
                    <a:pt x="31075" y="752632"/>
                  </a:lnTo>
                  <a:lnTo>
                    <a:pt x="50800" y="756640"/>
                  </a:lnTo>
                  <a:lnTo>
                    <a:pt x="4381766" y="756640"/>
                  </a:lnTo>
                  <a:lnTo>
                    <a:pt x="4401491" y="752632"/>
                  </a:lnTo>
                  <a:lnTo>
                    <a:pt x="4417644" y="741718"/>
                  </a:lnTo>
                  <a:lnTo>
                    <a:pt x="4428558" y="725565"/>
                  </a:lnTo>
                  <a:lnTo>
                    <a:pt x="4432566" y="7058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280831"/>
              <a:ext cx="0" cy="860425"/>
            </a:xfrm>
            <a:custGeom>
              <a:avLst/>
              <a:gdLst/>
              <a:ahLst/>
              <a:cxnLst/>
              <a:rect l="l" t="t" r="r" b="b"/>
              <a:pathLst>
                <a:path h="860425">
                  <a:moveTo>
                    <a:pt x="0" y="8598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268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2554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2427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46552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847644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3057677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2123862"/>
            <a:ext cx="4279900" cy="10420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Incoming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arc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weights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Equal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best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10" dirty="0">
                <a:latin typeface="Trebuchet MS"/>
                <a:cs typeface="Trebuchet MS"/>
              </a:rPr>
              <a:t>includes </a:t>
            </a:r>
            <a:r>
              <a:rPr sz="950" spc="25" dirty="0">
                <a:latin typeface="Trebuchet MS"/>
                <a:cs typeface="Trebuchet MS"/>
              </a:rPr>
              <a:t>head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incoming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nodes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5" dirty="0">
                <a:latin typeface="Trebuchet MS"/>
                <a:cs typeface="Trebuchet MS"/>
              </a:rPr>
              <a:t>cycle</a:t>
            </a:r>
            <a:endParaRPr sz="950">
              <a:latin typeface="Trebuchet MS"/>
              <a:cs typeface="Trebuchet MS"/>
            </a:endParaRPr>
          </a:p>
          <a:p>
            <a:pPr marL="289560" marR="2573655">
              <a:lnSpc>
                <a:spcPct val="125299"/>
              </a:lnSpc>
              <a:spcBef>
                <a:spcPts val="30"/>
              </a:spcBef>
            </a:pP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sa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Cambria"/>
                <a:cs typeface="Cambria"/>
              </a:rPr>
              <a:t>40 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sa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29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Chu-Liu-Edmonds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67855"/>
            <a:ext cx="28860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Calling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again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contracted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graph: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21" y="1114945"/>
            <a:ext cx="2054225" cy="1003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39682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2409172"/>
            <a:ext cx="3138170" cy="445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MST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contracted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75" dirty="0">
                <a:latin typeface="Trebuchet MS"/>
                <a:cs typeface="Trebuchet MS"/>
              </a:rPr>
              <a:t>Go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back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recursive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reconstruct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749702"/>
            <a:ext cx="64757" cy="647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06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Criteria</a:t>
            </a:r>
            <a:r>
              <a:rPr spc="35" dirty="0"/>
              <a:t>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15" dirty="0"/>
              <a:t>Heads</a:t>
            </a:r>
            <a:r>
              <a:rPr spc="40" dirty="0"/>
              <a:t> </a:t>
            </a:r>
            <a:r>
              <a:rPr spc="-25" dirty="0"/>
              <a:t>and</a:t>
            </a:r>
            <a:r>
              <a:rPr spc="40" dirty="0"/>
              <a:t> </a:t>
            </a:r>
            <a:r>
              <a:rPr spc="-5" dirty="0"/>
              <a:t>Dependents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10" y="677672"/>
            <a:ext cx="1889759" cy="647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1629460"/>
            <a:ext cx="4483735" cy="1671320"/>
            <a:chOff x="87743" y="1629460"/>
            <a:chExt cx="4483735" cy="1671320"/>
          </a:xfrm>
        </p:grpSpPr>
        <p:sp>
          <p:nvSpPr>
            <p:cNvPr id="5" name="object 5"/>
            <p:cNvSpPr/>
            <p:nvPr/>
          </p:nvSpPr>
          <p:spPr>
            <a:xfrm>
              <a:off x="87743" y="1629460"/>
              <a:ext cx="4432935" cy="348615"/>
            </a:xfrm>
            <a:custGeom>
              <a:avLst/>
              <a:gdLst/>
              <a:ahLst/>
              <a:cxnLst/>
              <a:rect l="l" t="t" r="r" b="b"/>
              <a:pathLst>
                <a:path w="4432935" h="34861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48399"/>
                  </a:lnTo>
                  <a:lnTo>
                    <a:pt x="4432566" y="348399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96519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19876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18606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673694"/>
              <a:ext cx="50749" cy="152506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009470"/>
              <a:ext cx="4432935" cy="1240155"/>
            </a:xfrm>
            <a:custGeom>
              <a:avLst/>
              <a:gdLst/>
              <a:ahLst/>
              <a:cxnLst/>
              <a:rect l="l" t="t" r="r" b="b"/>
              <a:pathLst>
                <a:path w="4432935" h="1240155">
                  <a:moveTo>
                    <a:pt x="4432566" y="0"/>
                  </a:moveTo>
                  <a:lnTo>
                    <a:pt x="0" y="0"/>
                  </a:lnTo>
                  <a:lnTo>
                    <a:pt x="0" y="1189291"/>
                  </a:lnTo>
                  <a:lnTo>
                    <a:pt x="4008" y="1209016"/>
                  </a:lnTo>
                  <a:lnTo>
                    <a:pt x="14922" y="1225168"/>
                  </a:lnTo>
                  <a:lnTo>
                    <a:pt x="31075" y="1236083"/>
                  </a:lnTo>
                  <a:lnTo>
                    <a:pt x="50800" y="1240091"/>
                  </a:lnTo>
                  <a:lnTo>
                    <a:pt x="4381766" y="1240091"/>
                  </a:lnTo>
                  <a:lnTo>
                    <a:pt x="4401491" y="1236083"/>
                  </a:lnTo>
                  <a:lnTo>
                    <a:pt x="4417644" y="1225168"/>
                  </a:lnTo>
                  <a:lnTo>
                    <a:pt x="4428558" y="1209016"/>
                  </a:lnTo>
                  <a:lnTo>
                    <a:pt x="4432566" y="11892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711782"/>
              <a:ext cx="0" cy="1506220"/>
            </a:xfrm>
            <a:custGeom>
              <a:avLst/>
              <a:gdLst/>
              <a:ahLst/>
              <a:cxnLst/>
              <a:rect l="l" t="t" r="r" b="b"/>
              <a:pathLst>
                <a:path h="1506220">
                  <a:moveTo>
                    <a:pt x="0" y="15060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99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686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67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6143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27147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481503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691536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901569"/>
              <a:ext cx="64757" cy="647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3111601"/>
              <a:ext cx="64757" cy="647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5844" y="1610245"/>
            <a:ext cx="4137025" cy="1609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Criteria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syntactic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relation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between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head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50" dirty="0">
                <a:solidFill>
                  <a:srgbClr val="3333B2"/>
                </a:solidFill>
                <a:latin typeface="Cambria"/>
                <a:cs typeface="Cambria"/>
              </a:rPr>
              <a:t>H</a:t>
            </a:r>
            <a:r>
              <a:rPr sz="1100" i="1" spc="7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dependent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 </a:t>
            </a:r>
            <a:r>
              <a:rPr sz="1100" i="1" spc="-22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construction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3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determines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C</a:t>
            </a:r>
            <a:r>
              <a:rPr sz="950" spc="35" dirty="0">
                <a:latin typeface="Trebuchet MS"/>
                <a:cs typeface="Trebuchet MS"/>
              </a:rPr>
              <a:t>;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replace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C</a:t>
            </a:r>
            <a:r>
              <a:rPr sz="950" spc="3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specifies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H</a:t>
            </a:r>
            <a:r>
              <a:rPr sz="950" spc="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obligatory;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20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optional.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100" i="1" spc="7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selects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determines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whether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obligatory.</a:t>
            </a:r>
            <a:endParaRPr sz="950">
              <a:latin typeface="Trebuchet MS"/>
              <a:cs typeface="Trebuchet MS"/>
            </a:endParaRPr>
          </a:p>
          <a:p>
            <a:pPr marL="289560" marR="655955">
              <a:lnSpc>
                <a:spcPct val="125299"/>
              </a:lnSpc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H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(agreement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government).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position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specified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reference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H</a:t>
            </a:r>
            <a:r>
              <a:rPr sz="950" spc="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Chu-Liu-Edmonds</a:t>
            </a:r>
            <a:r>
              <a:rPr spc="-30" dirty="0"/>
              <a:t> </a:t>
            </a:r>
            <a:r>
              <a:rPr spc="-1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783" y="959078"/>
            <a:ext cx="2089150" cy="873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07615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2179876"/>
            <a:ext cx="39509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js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Mary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saw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1100" i="1" spc="-45" dirty="0">
                <a:latin typeface="Cambria"/>
                <a:cs typeface="Cambria"/>
              </a:rPr>
              <a:t>root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js</a:t>
            </a:r>
            <a:r>
              <a:rPr sz="1200" i="1" spc="-7" baseline="-10416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1100" i="1" spc="-45" dirty="0">
                <a:latin typeface="Cambria"/>
                <a:cs typeface="Cambria"/>
              </a:rPr>
              <a:t>root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saw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John</a:t>
            </a:r>
            <a:r>
              <a:rPr sz="950" spc="-1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17648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4400" y="942136"/>
            <a:ext cx="317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MST-based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Dependency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Parsing: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6,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Arc</a:t>
            </a:r>
            <a:r>
              <a:rPr spc="40" dirty="0"/>
              <a:t> </a:t>
            </a:r>
            <a:r>
              <a:rPr spc="-25" dirty="0"/>
              <a:t>weights</a:t>
            </a:r>
            <a:r>
              <a:rPr spc="45" dirty="0"/>
              <a:t> </a:t>
            </a:r>
            <a:r>
              <a:rPr dirty="0"/>
              <a:t>as</a:t>
            </a:r>
            <a:r>
              <a:rPr spc="40" dirty="0"/>
              <a:t> </a:t>
            </a:r>
            <a:r>
              <a:rPr spc="-5" dirty="0"/>
              <a:t>linear</a:t>
            </a:r>
            <a:r>
              <a:rPr spc="45" dirty="0"/>
              <a:t> </a:t>
            </a:r>
            <a:r>
              <a:rPr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232" y="1249070"/>
            <a:ext cx="4022725" cy="1035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7325" algn="ctr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200" i="1" spc="-67" baseline="31250" dirty="0">
                <a:latin typeface="Cambria"/>
                <a:cs typeface="Cambria"/>
              </a:rPr>
              <a:t>k</a:t>
            </a:r>
            <a:r>
              <a:rPr sz="1200" i="1" baseline="31250" dirty="0">
                <a:latin typeface="Cambria"/>
                <a:cs typeface="Cambria"/>
              </a:rPr>
              <a:t> </a:t>
            </a:r>
            <a:r>
              <a:rPr sz="1200" i="1" spc="-75" baseline="3125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/>
              <a:cs typeface="Tahoma"/>
            </a:endParaRPr>
          </a:p>
          <a:p>
            <a:pPr marL="25400" marR="17780">
              <a:lnSpc>
                <a:spcPct val="102600"/>
              </a:lnSpc>
              <a:spcBef>
                <a:spcPts val="5"/>
              </a:spcBef>
            </a:pPr>
            <a:r>
              <a:rPr sz="950" spc="20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linear </a:t>
            </a:r>
            <a:r>
              <a:rPr sz="950" dirty="0">
                <a:latin typeface="Trebuchet MS"/>
                <a:cs typeface="Trebuchet MS"/>
              </a:rPr>
              <a:t>combination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0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i</a:t>
            </a:r>
            <a:r>
              <a:rPr sz="1100" spc="-2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j</a:t>
            </a:r>
            <a:r>
              <a:rPr sz="1100" spc="-3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k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1100" i="1" spc="-7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features?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9738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79485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40" dirty="0"/>
              <a:t>r</a:t>
            </a:r>
            <a:r>
              <a:rPr spc="30" dirty="0"/>
              <a:t>c</a:t>
            </a:r>
            <a:r>
              <a:rPr spc="50" dirty="0"/>
              <a:t> </a:t>
            </a:r>
            <a:r>
              <a:rPr spc="25" dirty="0"/>
              <a:t>F</a:t>
            </a:r>
            <a:r>
              <a:rPr spc="-35" dirty="0"/>
              <a:t>eatu</a:t>
            </a:r>
            <a:r>
              <a:rPr spc="-85" dirty="0"/>
              <a:t>r</a:t>
            </a:r>
            <a:r>
              <a:rPr spc="10" dirty="0"/>
              <a:t>es</a:t>
            </a:r>
            <a:r>
              <a:rPr spc="50" dirty="0"/>
              <a:t> </a:t>
            </a:r>
            <a:r>
              <a:rPr spc="-15" dirty="0"/>
              <a:t>f</a:t>
            </a:r>
            <a:r>
              <a:rPr spc="-100" dirty="0"/>
              <a:t> </a:t>
            </a:r>
            <a:r>
              <a:rPr i="0" spc="5" dirty="0">
                <a:latin typeface="Tahoma"/>
                <a:cs typeface="Tahoma"/>
              </a:rPr>
              <a:t>(</a:t>
            </a:r>
            <a:r>
              <a:rPr spc="15" dirty="0"/>
              <a:t>i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25" dirty="0"/>
              <a:t>j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-40" dirty="0"/>
              <a:t>k</a:t>
            </a:r>
            <a:r>
              <a:rPr i="0" spc="5" dirty="0">
                <a:latin typeface="Tahoma"/>
                <a:cs typeface="Tahoma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" y="1047813"/>
            <a:ext cx="2632710" cy="750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238171"/>
            <a:ext cx="4483735" cy="616585"/>
            <a:chOff x="87743" y="2238171"/>
            <a:chExt cx="4483735" cy="616585"/>
          </a:xfrm>
        </p:grpSpPr>
        <p:sp>
          <p:nvSpPr>
            <p:cNvPr id="5" name="object 5"/>
            <p:cNvSpPr/>
            <p:nvPr/>
          </p:nvSpPr>
          <p:spPr>
            <a:xfrm>
              <a:off x="87743" y="223817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39712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75258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73988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282405"/>
              <a:ext cx="50749" cy="4701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41397"/>
              <a:ext cx="4432935" cy="362585"/>
            </a:xfrm>
            <a:custGeom>
              <a:avLst/>
              <a:gdLst/>
              <a:ahLst/>
              <a:cxnLst/>
              <a:rect l="l" t="t" r="r" b="b"/>
              <a:pathLst>
                <a:path w="4432935" h="362585">
                  <a:moveTo>
                    <a:pt x="4432566" y="0"/>
                  </a:moveTo>
                  <a:lnTo>
                    <a:pt x="0" y="0"/>
                  </a:lnTo>
                  <a:lnTo>
                    <a:pt x="0" y="311188"/>
                  </a:lnTo>
                  <a:lnTo>
                    <a:pt x="4008" y="330912"/>
                  </a:lnTo>
                  <a:lnTo>
                    <a:pt x="14922" y="347065"/>
                  </a:lnTo>
                  <a:lnTo>
                    <a:pt x="31075" y="357979"/>
                  </a:lnTo>
                  <a:lnTo>
                    <a:pt x="50800" y="361988"/>
                  </a:lnTo>
                  <a:lnTo>
                    <a:pt x="4381766" y="361988"/>
                  </a:lnTo>
                  <a:lnTo>
                    <a:pt x="4401491" y="357979"/>
                  </a:lnTo>
                  <a:lnTo>
                    <a:pt x="4417644" y="347065"/>
                  </a:lnTo>
                  <a:lnTo>
                    <a:pt x="4428558" y="330912"/>
                  </a:lnTo>
                  <a:lnTo>
                    <a:pt x="4432566" y="311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20493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451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07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295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282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185350"/>
            <a:ext cx="2575560" cy="588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sz="950" spc="-10" dirty="0">
                <a:latin typeface="Trebuchet MS"/>
                <a:cs typeface="Trebuchet MS"/>
              </a:rPr>
              <a:t>Identities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09" baseline="-10416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label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l</a:t>
            </a:r>
            <a:r>
              <a:rPr sz="1200" i="1" spc="-30" baseline="-10416" dirty="0">
                <a:latin typeface="Cambria"/>
                <a:cs typeface="Cambria"/>
              </a:rPr>
              <a:t>k</a:t>
            </a:r>
            <a:endParaRPr sz="1200" baseline="-10416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950" spc="25" dirty="0">
                <a:latin typeface="Trebuchet MS"/>
                <a:cs typeface="Trebuchet MS"/>
              </a:rPr>
              <a:t>head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950" dirty="0">
                <a:latin typeface="Trebuchet MS"/>
                <a:cs typeface="Trebuchet MS"/>
              </a:rPr>
              <a:t>dependent=with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40" dirty="0"/>
              <a:t>r</a:t>
            </a:r>
            <a:r>
              <a:rPr spc="30" dirty="0"/>
              <a:t>c</a:t>
            </a:r>
            <a:r>
              <a:rPr spc="50" dirty="0"/>
              <a:t> </a:t>
            </a:r>
            <a:r>
              <a:rPr spc="25" dirty="0"/>
              <a:t>F</a:t>
            </a:r>
            <a:r>
              <a:rPr spc="-35" dirty="0"/>
              <a:t>eatu</a:t>
            </a:r>
            <a:r>
              <a:rPr spc="-85" dirty="0"/>
              <a:t>r</a:t>
            </a:r>
            <a:r>
              <a:rPr spc="10" dirty="0"/>
              <a:t>es</a:t>
            </a:r>
            <a:r>
              <a:rPr spc="50" dirty="0"/>
              <a:t> </a:t>
            </a:r>
            <a:r>
              <a:rPr spc="-15" dirty="0"/>
              <a:t>f</a:t>
            </a:r>
            <a:r>
              <a:rPr spc="-100" dirty="0"/>
              <a:t> </a:t>
            </a:r>
            <a:r>
              <a:rPr i="0" spc="5" dirty="0">
                <a:latin typeface="Tahoma"/>
                <a:cs typeface="Tahoma"/>
              </a:rPr>
              <a:t>(</a:t>
            </a:r>
            <a:r>
              <a:rPr spc="15" dirty="0"/>
              <a:t>i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25" dirty="0"/>
              <a:t>j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-40" dirty="0"/>
              <a:t>k</a:t>
            </a:r>
            <a:r>
              <a:rPr i="0" spc="5" dirty="0">
                <a:latin typeface="Tahoma"/>
                <a:cs typeface="Tahoma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" y="1047813"/>
            <a:ext cx="2632710" cy="750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238171"/>
            <a:ext cx="4483735" cy="616585"/>
            <a:chOff x="87743" y="2238171"/>
            <a:chExt cx="4483735" cy="616585"/>
          </a:xfrm>
        </p:grpSpPr>
        <p:sp>
          <p:nvSpPr>
            <p:cNvPr id="5" name="object 5"/>
            <p:cNvSpPr/>
            <p:nvPr/>
          </p:nvSpPr>
          <p:spPr>
            <a:xfrm>
              <a:off x="87743" y="223817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39712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75258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73988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282405"/>
              <a:ext cx="50749" cy="4701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41397"/>
              <a:ext cx="4432935" cy="362585"/>
            </a:xfrm>
            <a:custGeom>
              <a:avLst/>
              <a:gdLst/>
              <a:ahLst/>
              <a:cxnLst/>
              <a:rect l="l" t="t" r="r" b="b"/>
              <a:pathLst>
                <a:path w="4432935" h="362585">
                  <a:moveTo>
                    <a:pt x="4432566" y="0"/>
                  </a:moveTo>
                  <a:lnTo>
                    <a:pt x="0" y="0"/>
                  </a:lnTo>
                  <a:lnTo>
                    <a:pt x="0" y="311188"/>
                  </a:lnTo>
                  <a:lnTo>
                    <a:pt x="4008" y="330912"/>
                  </a:lnTo>
                  <a:lnTo>
                    <a:pt x="14922" y="347065"/>
                  </a:lnTo>
                  <a:lnTo>
                    <a:pt x="31075" y="357979"/>
                  </a:lnTo>
                  <a:lnTo>
                    <a:pt x="50800" y="361988"/>
                  </a:lnTo>
                  <a:lnTo>
                    <a:pt x="4381766" y="361988"/>
                  </a:lnTo>
                  <a:lnTo>
                    <a:pt x="4401491" y="357979"/>
                  </a:lnTo>
                  <a:lnTo>
                    <a:pt x="4417644" y="347065"/>
                  </a:lnTo>
                  <a:lnTo>
                    <a:pt x="4428558" y="330912"/>
                  </a:lnTo>
                  <a:lnTo>
                    <a:pt x="4432566" y="311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20493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451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07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295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282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185350"/>
            <a:ext cx="3164840" cy="588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sz="950" spc="10" dirty="0">
                <a:latin typeface="Trebuchet MS"/>
                <a:cs typeface="Trebuchet MS"/>
              </a:rPr>
              <a:t>Part-of-speech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label </a:t>
            </a:r>
            <a:r>
              <a:rPr sz="1100" i="1" spc="-20" dirty="0">
                <a:latin typeface="Cambria"/>
                <a:cs typeface="Cambria"/>
              </a:rPr>
              <a:t>l</a:t>
            </a:r>
            <a:r>
              <a:rPr sz="1200" i="1" spc="-30" baseline="-10416" dirty="0">
                <a:latin typeface="Cambria"/>
                <a:cs typeface="Cambria"/>
              </a:rPr>
              <a:t>k</a:t>
            </a:r>
            <a:endParaRPr sz="1200" baseline="-10416" dirty="0">
              <a:latin typeface="Cambria"/>
              <a:cs typeface="Cambria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sz="950" spc="30" dirty="0">
                <a:latin typeface="Trebuchet MS"/>
                <a:cs typeface="Trebuchet MS"/>
              </a:rPr>
              <a:t>head-pos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dependent-pos=Preposition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40" dirty="0"/>
              <a:t>r</a:t>
            </a:r>
            <a:r>
              <a:rPr spc="30" dirty="0"/>
              <a:t>c</a:t>
            </a:r>
            <a:r>
              <a:rPr spc="50" dirty="0"/>
              <a:t> </a:t>
            </a:r>
            <a:r>
              <a:rPr spc="25" dirty="0"/>
              <a:t>F</a:t>
            </a:r>
            <a:r>
              <a:rPr spc="-35" dirty="0"/>
              <a:t>eatu</a:t>
            </a:r>
            <a:r>
              <a:rPr spc="-85" dirty="0"/>
              <a:t>r</a:t>
            </a:r>
            <a:r>
              <a:rPr spc="10" dirty="0"/>
              <a:t>es</a:t>
            </a:r>
            <a:r>
              <a:rPr spc="50" dirty="0"/>
              <a:t> </a:t>
            </a:r>
            <a:r>
              <a:rPr spc="-15" dirty="0"/>
              <a:t>f</a:t>
            </a:r>
            <a:r>
              <a:rPr spc="-100" dirty="0"/>
              <a:t> </a:t>
            </a:r>
            <a:r>
              <a:rPr i="0" spc="5" dirty="0">
                <a:latin typeface="Tahoma"/>
                <a:cs typeface="Tahoma"/>
              </a:rPr>
              <a:t>(</a:t>
            </a:r>
            <a:r>
              <a:rPr spc="15" dirty="0"/>
              <a:t>i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25" dirty="0"/>
              <a:t>j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-40" dirty="0"/>
              <a:t>k</a:t>
            </a:r>
            <a:r>
              <a:rPr i="0" spc="5" dirty="0">
                <a:latin typeface="Tahoma"/>
                <a:cs typeface="Tahoma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" y="781469"/>
            <a:ext cx="2632710" cy="750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1971827"/>
            <a:ext cx="4483735" cy="1282065"/>
            <a:chOff x="87743" y="1971827"/>
            <a:chExt cx="4483735" cy="1282065"/>
          </a:xfrm>
        </p:grpSpPr>
        <p:sp>
          <p:nvSpPr>
            <p:cNvPr id="5" name="object 5"/>
            <p:cNvSpPr/>
            <p:nvPr/>
          </p:nvSpPr>
          <p:spPr>
            <a:xfrm>
              <a:off x="87743" y="1971827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13079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15208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13938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016074"/>
              <a:ext cx="50749" cy="11360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175065"/>
              <a:ext cx="4432935" cy="1028065"/>
            </a:xfrm>
            <a:custGeom>
              <a:avLst/>
              <a:gdLst/>
              <a:ahLst/>
              <a:cxnLst/>
              <a:rect l="l" t="t" r="r" b="b"/>
              <a:pathLst>
                <a:path w="4432935" h="1028064">
                  <a:moveTo>
                    <a:pt x="4432566" y="0"/>
                  </a:moveTo>
                  <a:lnTo>
                    <a:pt x="0" y="0"/>
                  </a:lnTo>
                  <a:lnTo>
                    <a:pt x="0" y="977023"/>
                  </a:lnTo>
                  <a:lnTo>
                    <a:pt x="4008" y="996748"/>
                  </a:lnTo>
                  <a:lnTo>
                    <a:pt x="14922" y="1012901"/>
                  </a:lnTo>
                  <a:lnTo>
                    <a:pt x="31075" y="1023815"/>
                  </a:lnTo>
                  <a:lnTo>
                    <a:pt x="50800" y="1027823"/>
                  </a:lnTo>
                  <a:lnTo>
                    <a:pt x="4381766" y="1027823"/>
                  </a:lnTo>
                  <a:lnTo>
                    <a:pt x="4401491" y="1023815"/>
                  </a:lnTo>
                  <a:lnTo>
                    <a:pt x="4417644" y="1012901"/>
                  </a:lnTo>
                  <a:lnTo>
                    <a:pt x="4428558" y="996748"/>
                  </a:lnTo>
                  <a:lnTo>
                    <a:pt x="4432566" y="977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054161"/>
              <a:ext cx="0" cy="111760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11169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041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028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0160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1921240"/>
            <a:ext cx="3423920" cy="12490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950" spc="10" dirty="0">
                <a:latin typeface="Trebuchet MS"/>
                <a:cs typeface="Trebuchet MS"/>
              </a:rPr>
              <a:t>Part-of-speech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endParaRPr sz="1200" baseline="-10416">
              <a:latin typeface="Cambria"/>
              <a:cs typeface="Cambria"/>
            </a:endParaRPr>
          </a:p>
          <a:p>
            <a:pPr marL="1350645" marR="334010" indent="-635" algn="ctr">
              <a:lnSpc>
                <a:spcPct val="118900"/>
              </a:lnSpc>
              <a:spcBef>
                <a:spcPts val="1165"/>
              </a:spcBef>
            </a:pPr>
            <a:r>
              <a:rPr sz="950" spc="5" dirty="0">
                <a:latin typeface="Trebuchet MS"/>
                <a:cs typeface="Trebuchet MS"/>
              </a:rPr>
              <a:t>inbetween-pos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Noun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inbetween-pos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15" dirty="0">
                <a:latin typeface="Trebuchet MS"/>
                <a:cs typeface="Trebuchet MS"/>
              </a:rPr>
              <a:t>Adverb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dependent-pos-right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Pronoun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head-pos-left=Noun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40" dirty="0"/>
              <a:t>r</a:t>
            </a:r>
            <a:r>
              <a:rPr spc="30" dirty="0"/>
              <a:t>c</a:t>
            </a:r>
            <a:r>
              <a:rPr spc="50" dirty="0"/>
              <a:t> </a:t>
            </a:r>
            <a:r>
              <a:rPr spc="25" dirty="0"/>
              <a:t>F</a:t>
            </a:r>
            <a:r>
              <a:rPr spc="-35" dirty="0"/>
              <a:t>eatu</a:t>
            </a:r>
            <a:r>
              <a:rPr spc="-85" dirty="0"/>
              <a:t>r</a:t>
            </a:r>
            <a:r>
              <a:rPr spc="10" dirty="0"/>
              <a:t>es</a:t>
            </a:r>
            <a:r>
              <a:rPr spc="50" dirty="0"/>
              <a:t> </a:t>
            </a:r>
            <a:r>
              <a:rPr spc="-15" dirty="0"/>
              <a:t>f</a:t>
            </a:r>
            <a:r>
              <a:rPr spc="-100" dirty="0"/>
              <a:t> </a:t>
            </a:r>
            <a:r>
              <a:rPr i="0" spc="5" dirty="0">
                <a:latin typeface="Tahoma"/>
                <a:cs typeface="Tahoma"/>
              </a:rPr>
              <a:t>(</a:t>
            </a:r>
            <a:r>
              <a:rPr spc="15" dirty="0"/>
              <a:t>i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25" dirty="0"/>
              <a:t>j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-40" dirty="0"/>
              <a:t>k</a:t>
            </a:r>
            <a:r>
              <a:rPr i="0" spc="5" dirty="0">
                <a:latin typeface="Tahoma"/>
                <a:cs typeface="Tahoma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" y="918540"/>
            <a:ext cx="2632710" cy="750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108898"/>
            <a:ext cx="4483735" cy="939800"/>
            <a:chOff x="87743" y="2108898"/>
            <a:chExt cx="4483735" cy="939800"/>
          </a:xfrm>
        </p:grpSpPr>
        <p:sp>
          <p:nvSpPr>
            <p:cNvPr id="5" name="object 5"/>
            <p:cNvSpPr/>
            <p:nvPr/>
          </p:nvSpPr>
          <p:spPr>
            <a:xfrm>
              <a:off x="87743" y="2108898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267851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94650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93380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153132"/>
              <a:ext cx="50749" cy="793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312124"/>
              <a:ext cx="4432935" cy="685800"/>
            </a:xfrm>
            <a:custGeom>
              <a:avLst/>
              <a:gdLst/>
              <a:ahLst/>
              <a:cxnLst/>
              <a:rect l="l" t="t" r="r" b="b"/>
              <a:pathLst>
                <a:path w="4432935" h="685800">
                  <a:moveTo>
                    <a:pt x="4432566" y="0"/>
                  </a:moveTo>
                  <a:lnTo>
                    <a:pt x="0" y="0"/>
                  </a:lnTo>
                  <a:lnTo>
                    <a:pt x="0" y="634377"/>
                  </a:lnTo>
                  <a:lnTo>
                    <a:pt x="4008" y="654102"/>
                  </a:lnTo>
                  <a:lnTo>
                    <a:pt x="14922" y="670255"/>
                  </a:lnTo>
                  <a:lnTo>
                    <a:pt x="31075" y="681169"/>
                  </a:lnTo>
                  <a:lnTo>
                    <a:pt x="50800" y="685177"/>
                  </a:lnTo>
                  <a:lnTo>
                    <a:pt x="4381766" y="685177"/>
                  </a:lnTo>
                  <a:lnTo>
                    <a:pt x="4401491" y="681169"/>
                  </a:lnTo>
                  <a:lnTo>
                    <a:pt x="4417644" y="670255"/>
                  </a:lnTo>
                  <a:lnTo>
                    <a:pt x="4428558" y="654102"/>
                  </a:lnTo>
                  <a:lnTo>
                    <a:pt x="4432566" y="6343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191232"/>
              <a:ext cx="0" cy="774700"/>
            </a:xfrm>
            <a:custGeom>
              <a:avLst/>
              <a:gdLst/>
              <a:ahLst/>
              <a:cxnLst/>
              <a:rect l="l" t="t" r="r" b="b"/>
              <a:pathLst>
                <a:path h="774700">
                  <a:moveTo>
                    <a:pt x="0" y="774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1785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658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531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058299"/>
            <a:ext cx="3293745" cy="9048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orientation</a:t>
            </a:r>
            <a:endParaRPr sz="950">
              <a:latin typeface="Trebuchet MS"/>
              <a:cs typeface="Trebuchet MS"/>
            </a:endParaRPr>
          </a:p>
          <a:p>
            <a:pPr marL="1679575" marR="532765" indent="90805">
              <a:lnSpc>
                <a:spcPct val="118900"/>
              </a:lnSpc>
              <a:spcBef>
                <a:spcPts val="1165"/>
              </a:spcBef>
            </a:pPr>
            <a:r>
              <a:rPr sz="950" spc="5" dirty="0">
                <a:latin typeface="Trebuchet MS"/>
                <a:cs typeface="Trebuchet MS"/>
              </a:rPr>
              <a:t>arc-distance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3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arc-direction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40" dirty="0"/>
              <a:t>r</a:t>
            </a:r>
            <a:r>
              <a:rPr spc="30" dirty="0"/>
              <a:t>c</a:t>
            </a:r>
            <a:r>
              <a:rPr spc="50" dirty="0"/>
              <a:t> </a:t>
            </a:r>
            <a:r>
              <a:rPr spc="25" dirty="0"/>
              <a:t>F</a:t>
            </a:r>
            <a:r>
              <a:rPr spc="-35" dirty="0"/>
              <a:t>eatu</a:t>
            </a:r>
            <a:r>
              <a:rPr spc="-85" dirty="0"/>
              <a:t>r</a:t>
            </a:r>
            <a:r>
              <a:rPr spc="10" dirty="0"/>
              <a:t>es</a:t>
            </a:r>
            <a:r>
              <a:rPr spc="50" dirty="0"/>
              <a:t> </a:t>
            </a:r>
            <a:r>
              <a:rPr spc="-15" dirty="0"/>
              <a:t>f</a:t>
            </a:r>
            <a:r>
              <a:rPr spc="-100" dirty="0"/>
              <a:t> </a:t>
            </a:r>
            <a:r>
              <a:rPr i="0" spc="5" dirty="0">
                <a:latin typeface="Tahoma"/>
                <a:cs typeface="Tahoma"/>
              </a:rPr>
              <a:t>(</a:t>
            </a:r>
            <a:r>
              <a:rPr spc="15" dirty="0"/>
              <a:t>i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25" dirty="0"/>
              <a:t>j</a:t>
            </a:r>
            <a:r>
              <a:rPr i="0" spc="-85" dirty="0">
                <a:latin typeface="Lucida Sans Unicode"/>
                <a:cs typeface="Lucida Sans Unicode"/>
              </a:rPr>
              <a:t>,</a:t>
            </a:r>
            <a:r>
              <a:rPr i="0" spc="-285" dirty="0">
                <a:latin typeface="Lucida Sans Unicode"/>
                <a:cs typeface="Lucida Sans Unicode"/>
              </a:rPr>
              <a:t> </a:t>
            </a:r>
            <a:r>
              <a:rPr spc="-40" dirty="0"/>
              <a:t>k</a:t>
            </a:r>
            <a:r>
              <a:rPr i="0" spc="5" dirty="0">
                <a:latin typeface="Tahoma"/>
                <a:cs typeface="Tahoma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" y="892492"/>
            <a:ext cx="2632710" cy="7505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082850"/>
            <a:ext cx="4483735" cy="1004569"/>
            <a:chOff x="87743" y="2082850"/>
            <a:chExt cx="4483735" cy="1004569"/>
          </a:xfrm>
        </p:grpSpPr>
        <p:sp>
          <p:nvSpPr>
            <p:cNvPr id="5" name="object 5"/>
            <p:cNvSpPr/>
            <p:nvPr/>
          </p:nvSpPr>
          <p:spPr>
            <a:xfrm>
              <a:off x="87743" y="2082850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24181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98555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97285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127097"/>
              <a:ext cx="50749" cy="8584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286089"/>
              <a:ext cx="4432935" cy="750570"/>
            </a:xfrm>
            <a:custGeom>
              <a:avLst/>
              <a:gdLst/>
              <a:ahLst/>
              <a:cxnLst/>
              <a:rect l="l" t="t" r="r" b="b"/>
              <a:pathLst>
                <a:path w="4432935" h="750569">
                  <a:moveTo>
                    <a:pt x="4432566" y="0"/>
                  </a:moveTo>
                  <a:lnTo>
                    <a:pt x="0" y="0"/>
                  </a:lnTo>
                  <a:lnTo>
                    <a:pt x="0" y="699465"/>
                  </a:lnTo>
                  <a:lnTo>
                    <a:pt x="4008" y="719189"/>
                  </a:lnTo>
                  <a:lnTo>
                    <a:pt x="14922" y="735342"/>
                  </a:lnTo>
                  <a:lnTo>
                    <a:pt x="31075" y="746256"/>
                  </a:lnTo>
                  <a:lnTo>
                    <a:pt x="50800" y="750265"/>
                  </a:lnTo>
                  <a:lnTo>
                    <a:pt x="4381766" y="750265"/>
                  </a:lnTo>
                  <a:lnTo>
                    <a:pt x="4401491" y="746256"/>
                  </a:lnTo>
                  <a:lnTo>
                    <a:pt x="4417644" y="735342"/>
                  </a:lnTo>
                  <a:lnTo>
                    <a:pt x="4428558" y="719189"/>
                  </a:lnTo>
                  <a:lnTo>
                    <a:pt x="4432566" y="6994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165185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4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152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39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270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3582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889999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2013904"/>
            <a:ext cx="3743325" cy="9842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Features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20" dirty="0">
                <a:latin typeface="Trebuchet MS"/>
                <a:cs typeface="Trebuchet MS"/>
              </a:rPr>
              <a:t>Combinations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02699"/>
              </a:lnSpc>
              <a:spcBef>
                <a:spcPts val="25"/>
              </a:spcBef>
            </a:pPr>
            <a:r>
              <a:rPr sz="950" spc="25" dirty="0">
                <a:latin typeface="Trebuchet MS"/>
                <a:cs typeface="Trebuchet MS"/>
              </a:rPr>
              <a:t>head-pos=Verb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dependent-pos=Preposition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arc-label=PP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head-pos=Verb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950" dirty="0">
                <a:latin typeface="Trebuchet MS"/>
                <a:cs typeface="Trebuchet MS"/>
              </a:rPr>
              <a:t>dependent=with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arc-distance=3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spc="65" dirty="0">
                <a:latin typeface="Trebuchet MS"/>
                <a:cs typeface="Trebuchet MS"/>
              </a:rPr>
              <a:t>No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limit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10" dirty="0">
                <a:latin typeface="Trebuchet MS"/>
                <a:cs typeface="Trebuchet MS"/>
              </a:rPr>
              <a:t>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32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Learning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30" dirty="0"/>
              <a:t>parameters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399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9308" y="1141285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0" dirty="0">
                <a:latin typeface="Cambria"/>
                <a:cs typeface="Cambria"/>
              </a:rPr>
              <a:t>G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43889"/>
            <a:ext cx="2388870" cy="347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rebuchet MS"/>
                <a:cs typeface="Trebuchet MS"/>
              </a:rPr>
              <a:t>Re-write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inference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endParaRPr sz="9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6984" y="1162075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ij</a:t>
            </a:r>
            <a:r>
              <a:rPr sz="1200" i="1" spc="-22" baseline="41666" dirty="0">
                <a:latin typeface="Cambria"/>
                <a:cs typeface="Cambria"/>
              </a:rPr>
              <a:t>k</a:t>
            </a:r>
            <a:endParaRPr sz="1200" baseline="4166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373" y="1810029"/>
            <a:ext cx="464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Cambria"/>
                <a:cs typeface="Cambria"/>
              </a:rPr>
              <a:t>G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40" dirty="0">
                <a:latin typeface="Cambria"/>
                <a:cs typeface="Cambria"/>
              </a:rPr>
              <a:t>T</a:t>
            </a:r>
            <a:r>
              <a:rPr sz="800" spc="-35" dirty="0">
                <a:latin typeface="Verdana"/>
                <a:cs typeface="Verdana"/>
              </a:rPr>
              <a:t>(</a:t>
            </a:r>
            <a:r>
              <a:rPr sz="800" i="1" spc="105" dirty="0">
                <a:latin typeface="Cambria"/>
                <a:cs typeface="Cambria"/>
              </a:rPr>
              <a:t>G</a:t>
            </a:r>
            <a:r>
              <a:rPr sz="900" i="1" spc="-7" baseline="-9259" dirty="0">
                <a:latin typeface="Cambria"/>
                <a:cs typeface="Cambria"/>
              </a:rPr>
              <a:t>x</a:t>
            </a:r>
            <a:r>
              <a:rPr sz="900" i="1" spc="-127" baseline="-9259" dirty="0">
                <a:latin typeface="Cambria"/>
                <a:cs typeface="Cambria"/>
              </a:rPr>
              <a:t> </a:t>
            </a:r>
            <a:r>
              <a:rPr sz="800" spc="-35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0091" y="1850580"/>
            <a:ext cx="3905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Verdana"/>
                <a:cs typeface="Verdana"/>
              </a:rPr>
              <a:t>(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-35" dirty="0">
                <a:latin typeface="Cambria"/>
                <a:cs typeface="Cambria"/>
              </a:rPr>
              <a:t>k</a:t>
            </a:r>
            <a:r>
              <a:rPr sz="800" spc="-35" dirty="0">
                <a:latin typeface="Verdana"/>
                <a:cs typeface="Verdana"/>
              </a:rPr>
              <a:t>)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5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526" y="1348219"/>
            <a:ext cx="158623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200" i="1" spc="157" baseline="20833" dirty="0">
                <a:latin typeface="Cambria"/>
                <a:cs typeface="Cambria"/>
              </a:rPr>
              <a:t>G</a:t>
            </a:r>
            <a:r>
              <a:rPr sz="1200" spc="-315" baseline="20833" dirty="0">
                <a:latin typeface="Lucida Sans Unicode"/>
                <a:cs typeface="Lucida Sans Unicode"/>
              </a:rPr>
              <a:t>∈</a:t>
            </a:r>
            <a:r>
              <a:rPr sz="1200" i="1" spc="60" baseline="20833" dirty="0">
                <a:latin typeface="Cambria"/>
                <a:cs typeface="Cambria"/>
              </a:rPr>
              <a:t>T</a:t>
            </a:r>
            <a:r>
              <a:rPr sz="1200" spc="-52" baseline="20833" dirty="0">
                <a:latin typeface="Verdana"/>
                <a:cs typeface="Verdana"/>
              </a:rPr>
              <a:t>(</a:t>
            </a:r>
            <a:r>
              <a:rPr sz="1200" i="1" spc="157" baseline="20833" dirty="0">
                <a:latin typeface="Cambria"/>
                <a:cs typeface="Cambria"/>
              </a:rPr>
              <a:t>G</a:t>
            </a:r>
            <a:r>
              <a:rPr sz="900" i="1" spc="-7" baseline="18518" dirty="0">
                <a:latin typeface="Cambria"/>
                <a:cs typeface="Cambria"/>
              </a:rPr>
              <a:t>x</a:t>
            </a:r>
            <a:r>
              <a:rPr sz="900" i="1" spc="-127" baseline="18518" dirty="0">
                <a:latin typeface="Cambria"/>
                <a:cs typeface="Cambria"/>
              </a:rPr>
              <a:t> </a:t>
            </a:r>
            <a:r>
              <a:rPr sz="1200" spc="-52" baseline="20833" dirty="0">
                <a:latin typeface="Verdana"/>
                <a:cs typeface="Verdana"/>
              </a:rPr>
              <a:t>)</a:t>
            </a:r>
            <a:r>
              <a:rPr sz="1200" spc="-7" baseline="20833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(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i="1" spc="-35" dirty="0">
                <a:latin typeface="Cambria"/>
                <a:cs typeface="Cambria"/>
              </a:rPr>
              <a:t>k</a:t>
            </a:r>
            <a:r>
              <a:rPr sz="800" spc="-35" dirty="0">
                <a:latin typeface="Verdana"/>
                <a:cs typeface="Verdana"/>
              </a:rPr>
              <a:t>)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5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36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425" dirty="0">
                <a:latin typeface="Lucida Sans Unicode"/>
                <a:cs typeface="Lucida Sans Unicode"/>
              </a:rPr>
              <a:t>·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650" spc="1125" baseline="55555" dirty="0">
                <a:latin typeface="Lucida Sans Unicode"/>
                <a:cs typeface="Lucida Sans Unicode"/>
              </a:rPr>
              <a:t>X</a:t>
            </a:r>
            <a:r>
              <a:rPr sz="1650" baseline="55555" dirty="0">
                <a:latin typeface="Lucida Sans Unicode"/>
                <a:cs typeface="Lucida Sans Unicode"/>
              </a:rPr>
              <a:t> </a:t>
            </a:r>
            <a:r>
              <a:rPr sz="1650" spc="202" baseline="5555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2" y="2051227"/>
            <a:ext cx="2663825" cy="653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70355">
              <a:lnSpc>
                <a:spcPts val="132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425" dirty="0">
                <a:latin typeface="Lucida Sans Unicode"/>
                <a:cs typeface="Lucida Sans Unicode"/>
              </a:rPr>
              <a:t>·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728470">
              <a:lnSpc>
                <a:spcPts val="960"/>
              </a:lnSpc>
            </a:pPr>
            <a:r>
              <a:rPr sz="800" i="1" spc="105" dirty="0">
                <a:latin typeface="Cambria"/>
                <a:cs typeface="Cambria"/>
              </a:rPr>
              <a:t>G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40" dirty="0">
                <a:latin typeface="Cambria"/>
                <a:cs typeface="Cambria"/>
              </a:rPr>
              <a:t>T</a:t>
            </a:r>
            <a:r>
              <a:rPr sz="800" spc="-35" dirty="0">
                <a:latin typeface="Verdana"/>
                <a:cs typeface="Verdana"/>
              </a:rPr>
              <a:t>(</a:t>
            </a:r>
            <a:r>
              <a:rPr sz="800" i="1" spc="105" dirty="0">
                <a:latin typeface="Cambria"/>
                <a:cs typeface="Cambria"/>
              </a:rPr>
              <a:t>G</a:t>
            </a:r>
            <a:r>
              <a:rPr sz="900" i="1" spc="-7" baseline="-9259" dirty="0">
                <a:latin typeface="Cambria"/>
                <a:cs typeface="Cambria"/>
              </a:rPr>
              <a:t>x</a:t>
            </a:r>
            <a:r>
              <a:rPr sz="900" i="1" spc="-127" baseline="-9259" dirty="0">
                <a:latin typeface="Cambria"/>
                <a:cs typeface="Cambria"/>
              </a:rPr>
              <a:t> </a:t>
            </a:r>
            <a:r>
              <a:rPr sz="800" spc="-35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plugged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algorithms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599525"/>
            <a:ext cx="64757" cy="6475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3" name="object 1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Inference-based</a:t>
            </a:r>
            <a:r>
              <a:rPr spc="2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940993"/>
            <a:ext cx="1116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aining</a:t>
            </a:r>
            <a:r>
              <a:rPr sz="950" spc="-15" dirty="0">
                <a:latin typeface="Trebuchet MS"/>
                <a:cs typeface="Trebuchet MS"/>
              </a:rPr>
              <a:t> data: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732" y="999096"/>
            <a:ext cx="2400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755" algn="l"/>
              </a:tabLst>
            </a:pPr>
            <a:r>
              <a:rPr sz="800" i="1" spc="-55" dirty="0">
                <a:latin typeface="Cambria"/>
                <a:cs typeface="Cambria"/>
              </a:rPr>
              <a:t>t	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341" y="940993"/>
            <a:ext cx="462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4689" y="912837"/>
            <a:ext cx="18986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40"/>
              </a:lnSpc>
              <a:spcBef>
                <a:spcPts val="95"/>
              </a:spcBef>
            </a:pPr>
            <a:r>
              <a:rPr sz="800" spc="-80" dirty="0">
                <a:latin typeface="Lucida Sans Unicode"/>
                <a:cs typeface="Lucida Sans Unicode"/>
              </a:rPr>
              <a:t>|</a:t>
            </a:r>
            <a:r>
              <a:rPr sz="800" i="1" spc="-80" dirty="0">
                <a:latin typeface="Cambria"/>
                <a:cs typeface="Cambria"/>
              </a:rPr>
              <a:t>T</a:t>
            </a:r>
            <a:r>
              <a:rPr sz="800" spc="-80" dirty="0">
                <a:latin typeface="Lucida Sans Unicode"/>
                <a:cs typeface="Lucida Sans Unicode"/>
              </a:rPr>
              <a:t>|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940"/>
              </a:lnSpc>
            </a:pP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10" y="1648066"/>
            <a:ext cx="16783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200" i="1" spc="157" baseline="-10416" dirty="0">
                <a:latin typeface="Cambria"/>
                <a:cs typeface="Cambria"/>
              </a:rPr>
              <a:t>G</a:t>
            </a:r>
            <a:r>
              <a:rPr sz="900" cap="small" spc="75" baseline="4629" dirty="0">
                <a:latin typeface="Lucida Sans Unicode"/>
                <a:cs typeface="Lucida Sans Unicode"/>
              </a:rPr>
              <a:t>j</a:t>
            </a:r>
            <a:r>
              <a:rPr sz="900" spc="-142" baseline="46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52" baseline="27777" dirty="0">
                <a:latin typeface="Verdana"/>
                <a:cs typeface="Verdana"/>
              </a:rPr>
              <a:t>(</a:t>
            </a:r>
            <a:r>
              <a:rPr sz="1200" i="1" baseline="27777" dirty="0">
                <a:latin typeface="Cambria"/>
                <a:cs typeface="Cambria"/>
              </a:rPr>
              <a:t>i</a:t>
            </a:r>
            <a:r>
              <a:rPr sz="1200" spc="22" baseline="27777" dirty="0">
                <a:latin typeface="Verdana"/>
                <a:cs typeface="Verdana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200" i="1" spc="-82" baseline="-10416" dirty="0">
                <a:latin typeface="Cambria"/>
                <a:cs typeface="Cambria"/>
              </a:rPr>
              <a:t>t</a:t>
            </a:r>
            <a:endParaRPr sz="1200" baseline="-1041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213" y="1992223"/>
            <a:ext cx="1684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52" baseline="27777" dirty="0">
                <a:latin typeface="Verdana"/>
                <a:cs typeface="Verdana"/>
              </a:rPr>
              <a:t>(</a:t>
            </a:r>
            <a:r>
              <a:rPr sz="1200" i="1" baseline="27777" dirty="0">
                <a:latin typeface="Cambria"/>
                <a:cs typeface="Cambria"/>
              </a:rPr>
              <a:t>i</a:t>
            </a:r>
            <a:r>
              <a:rPr sz="1200" baseline="27777" dirty="0">
                <a:latin typeface="Verdana"/>
                <a:cs typeface="Verdana"/>
              </a:rPr>
              <a:t>+</a:t>
            </a:r>
            <a:r>
              <a:rPr sz="1200" spc="-67" baseline="27777" dirty="0">
                <a:latin typeface="Cambria"/>
                <a:cs typeface="Cambria"/>
              </a:rPr>
              <a:t>1</a:t>
            </a:r>
            <a:r>
              <a:rPr sz="1200" spc="-52" baseline="27777" dirty="0">
                <a:latin typeface="Verdana"/>
                <a:cs typeface="Verdana"/>
              </a:rPr>
              <a:t>)</a:t>
            </a:r>
            <a:r>
              <a:rPr sz="1200" spc="15" baseline="27777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52" baseline="27777" dirty="0">
                <a:latin typeface="Verdana"/>
                <a:cs typeface="Verdana"/>
              </a:rPr>
              <a:t>(</a:t>
            </a:r>
            <a:r>
              <a:rPr sz="1200" i="1" baseline="27777" dirty="0">
                <a:latin typeface="Cambria"/>
                <a:cs typeface="Cambria"/>
              </a:rPr>
              <a:t>i</a:t>
            </a:r>
            <a:r>
              <a:rPr sz="1200" spc="-52" baseline="27777" dirty="0">
                <a:latin typeface="Verdana"/>
                <a:cs typeface="Verdana"/>
              </a:rPr>
              <a:t>)</a:t>
            </a:r>
            <a:r>
              <a:rPr sz="1200" spc="-120" baseline="27777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35" dirty="0">
                <a:latin typeface="Cambria"/>
                <a:cs typeface="Cambria"/>
              </a:rPr>
              <a:t>G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35" dirty="0">
                <a:latin typeface="Cambria"/>
                <a:cs typeface="Cambria"/>
              </a:rPr>
              <a:t>G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351" y="1131849"/>
            <a:ext cx="129476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402590" algn="l"/>
              </a:tabLst>
            </a:pPr>
            <a:r>
              <a:rPr sz="950" spc="-15" dirty="0">
                <a:latin typeface="Trebuchet MS"/>
                <a:cs typeface="Trebuchet MS"/>
              </a:rPr>
              <a:t>1.	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52" baseline="27777" dirty="0">
                <a:latin typeface="Verdana"/>
                <a:cs typeface="Verdana"/>
              </a:rPr>
              <a:t>(</a:t>
            </a:r>
            <a:r>
              <a:rPr sz="1200" spc="-67" baseline="27777" dirty="0">
                <a:latin typeface="Cambria"/>
                <a:cs typeface="Cambria"/>
              </a:rPr>
              <a:t>0</a:t>
            </a:r>
            <a:r>
              <a:rPr sz="1200" spc="-52" baseline="27777" dirty="0">
                <a:latin typeface="Verdana"/>
                <a:cs typeface="Verdana"/>
              </a:rPr>
              <a:t>)</a:t>
            </a:r>
            <a:r>
              <a:rPr sz="1200" spc="15" baseline="27777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spc="-90" dirty="0">
                <a:latin typeface="Tahoma"/>
                <a:cs typeface="Tahoma"/>
              </a:rPr>
              <a:t>;</a:t>
            </a:r>
            <a:r>
              <a:rPr sz="1100" spc="-225" dirty="0">
                <a:latin typeface="Tahoma"/>
                <a:cs typeface="Tahoma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02590" algn="l"/>
              </a:tabLst>
            </a:pPr>
            <a:r>
              <a:rPr sz="950" spc="-15" dirty="0">
                <a:latin typeface="Trebuchet MS"/>
                <a:cs typeface="Trebuchet MS"/>
              </a:rPr>
              <a:t>2.	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..</a:t>
            </a:r>
            <a:r>
              <a:rPr sz="1100" i="1" spc="-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92759" algn="l"/>
              </a:tabLst>
            </a:pPr>
            <a:r>
              <a:rPr sz="950" spc="-15" dirty="0">
                <a:latin typeface="Trebuchet MS"/>
                <a:cs typeface="Trebuchet MS"/>
              </a:rPr>
              <a:t>3.	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..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55" dirty="0">
                <a:latin typeface="Cambria"/>
                <a:cs typeface="Cambria"/>
              </a:rPr>
              <a:t>T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950" spc="-15" dirty="0">
                <a:latin typeface="Trebuchet MS"/>
                <a:cs typeface="Trebuchet MS"/>
              </a:rPr>
              <a:t>4.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5.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6.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  <a:tabLst>
                <a:tab pos="715645" algn="l"/>
              </a:tabLst>
            </a:pPr>
            <a:r>
              <a:rPr sz="950" spc="-15" dirty="0">
                <a:latin typeface="Trebuchet MS"/>
                <a:cs typeface="Trebuchet MS"/>
              </a:rPr>
              <a:t>7.	</a:t>
            </a:r>
            <a:r>
              <a:rPr sz="1100" i="1" spc="5" dirty="0">
                <a:latin typeface="Cambria"/>
                <a:cs typeface="Cambria"/>
              </a:rPr>
              <a:t>i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45770" algn="l"/>
              </a:tabLst>
            </a:pPr>
            <a:r>
              <a:rPr sz="950" spc="-15" dirty="0">
                <a:latin typeface="Trebuchet MS"/>
                <a:cs typeface="Trebuchet MS"/>
              </a:rPr>
              <a:t>8.	</a:t>
            </a:r>
            <a:r>
              <a:rPr sz="950" spc="-30" dirty="0">
                <a:latin typeface="Trebuchet MS"/>
                <a:cs typeface="Trebuchet MS"/>
              </a:rPr>
              <a:t>retu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27777" dirty="0">
                <a:latin typeface="Cambria"/>
                <a:cs typeface="Cambria"/>
              </a:rPr>
              <a:t>i</a:t>
            </a:r>
            <a:endParaRPr sz="1200" baseline="27777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6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Clear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Cases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768" y="838606"/>
            <a:ext cx="3463290" cy="19469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85277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86382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8748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88591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89695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590800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791904"/>
            <a:ext cx="64757" cy="647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044" y="394787"/>
            <a:ext cx="4458335" cy="29121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3500" marR="55880">
              <a:lnSpc>
                <a:spcPct val="110300"/>
              </a:lnSpc>
              <a:spcBef>
                <a:spcPts val="1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training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MST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“John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 </a:t>
            </a:r>
            <a:r>
              <a:rPr sz="950" dirty="0">
                <a:latin typeface="Trebuchet MS"/>
                <a:cs typeface="Trebuchet MS"/>
              </a:rPr>
              <a:t>Mary” </a:t>
            </a:r>
            <a:r>
              <a:rPr sz="950" spc="25" dirty="0">
                <a:latin typeface="Trebuchet MS"/>
                <a:cs typeface="Trebuchet MS"/>
              </a:rPr>
              <a:t>occurs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training set. </a:t>
            </a:r>
            <a:r>
              <a:rPr sz="950" spc="10" dirty="0">
                <a:latin typeface="Trebuchet MS"/>
                <a:cs typeface="Trebuchet MS"/>
              </a:rPr>
              <a:t>Also,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30" dirty="0">
                <a:latin typeface="Trebuchet MS"/>
                <a:cs typeface="Trebuchet MS"/>
              </a:rPr>
              <a:t>simplicity, </a:t>
            </a:r>
            <a:r>
              <a:rPr sz="950" spc="5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15" dirty="0">
                <a:latin typeface="Trebuchet MS"/>
                <a:cs typeface="Trebuchet MS"/>
              </a:rPr>
              <a:t>there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 </a:t>
            </a:r>
            <a:r>
              <a:rPr sz="950" spc="30" dirty="0">
                <a:latin typeface="Trebuchet MS"/>
                <a:cs typeface="Trebuchet MS"/>
              </a:rPr>
              <a:t>one </a:t>
            </a:r>
            <a:r>
              <a:rPr sz="950" spc="20" dirty="0">
                <a:latin typeface="Trebuchet MS"/>
                <a:cs typeface="Trebuchet MS"/>
              </a:rPr>
              <a:t>dependency </a:t>
            </a:r>
            <a:r>
              <a:rPr sz="950" spc="-25" dirty="0">
                <a:latin typeface="Trebuchet MS"/>
                <a:cs typeface="Trebuchet MS"/>
              </a:rPr>
              <a:t>relation, </a:t>
            </a:r>
            <a:r>
              <a:rPr sz="950" spc="-85" dirty="0">
                <a:latin typeface="Trebuchet MS"/>
                <a:cs typeface="Trebuchet MS"/>
              </a:rPr>
              <a:t>“rel”.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Thus,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5" dirty="0">
                <a:latin typeface="Trebuchet MS"/>
                <a:cs typeface="Trebuchet MS"/>
              </a:rPr>
              <a:t>every arc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7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950" spc="-35" dirty="0">
                <a:latin typeface="Trebuchet MS"/>
                <a:cs typeface="Trebuchet MS"/>
              </a:rPr>
              <a:t>, 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20" dirty="0">
                <a:latin typeface="Trebuchet MS"/>
                <a:cs typeface="Trebuchet MS"/>
              </a:rPr>
              <a:t>may be </a:t>
            </a:r>
            <a:r>
              <a:rPr sz="950" spc="-15" dirty="0">
                <a:latin typeface="Trebuchet MS"/>
                <a:cs typeface="Trebuchet MS"/>
              </a:rPr>
              <a:t>simplified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0" dirty="0">
                <a:latin typeface="Trebuchet MS"/>
                <a:cs typeface="Trebuchet MS"/>
              </a:rPr>
              <a:t>depend </a:t>
            </a:r>
            <a:r>
              <a:rPr sz="950" spc="5" dirty="0">
                <a:latin typeface="Trebuchet MS"/>
                <a:cs typeface="Trebuchet MS"/>
              </a:rPr>
              <a:t>only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-44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-44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relation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label.</a:t>
            </a:r>
            <a:endParaRPr sz="95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</a:pPr>
            <a:r>
              <a:rPr sz="950" spc="20" dirty="0">
                <a:latin typeface="Trebuchet MS"/>
                <a:cs typeface="Trebuchet MS"/>
              </a:rPr>
              <a:t>Below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endParaRPr sz="950" dirty="0">
              <a:latin typeface="Trebuchet MS"/>
              <a:cs typeface="Trebuchet MS"/>
            </a:endParaRPr>
          </a:p>
          <a:p>
            <a:pPr marL="340360" marR="1957070">
              <a:lnSpc>
                <a:spcPct val="120000"/>
              </a:lnSpc>
              <a:spcBef>
                <a:spcPts val="315"/>
              </a:spcBef>
            </a:pP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i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j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2</a:t>
            </a:r>
            <a:r>
              <a:rPr sz="950" spc="-35" dirty="0">
                <a:latin typeface="Trebuchet MS"/>
                <a:cs typeface="Trebuchet MS"/>
              </a:rPr>
              <a:t>: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i</a:t>
            </a:r>
            <a:r>
              <a:rPr sz="950" spc="10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dirty="0">
                <a:latin typeface="Trebuchet MS"/>
                <a:cs typeface="Trebuchet MS"/>
              </a:rPr>
              <a:t>Verb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j</a:t>
            </a:r>
            <a:r>
              <a:rPr sz="950" spc="10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Noun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3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Root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j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4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Root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j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5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Root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0"/>
              </a:spcBef>
            </a:pP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6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09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before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200" spc="-52" baseline="-10416" dirty="0">
                <a:latin typeface="Cambria"/>
                <a:cs typeface="Cambria"/>
              </a:rPr>
              <a:t>7</a:t>
            </a:r>
            <a:r>
              <a:rPr sz="950" spc="-35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i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pos(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200" i="1" spc="15" baseline="-10416" dirty="0">
                <a:latin typeface="Cambria"/>
                <a:cs typeface="Cambria"/>
              </a:rPr>
              <a:t>j</a:t>
            </a:r>
            <a:r>
              <a:rPr sz="950" spc="10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</a:p>
          <a:p>
            <a:pPr marL="63500" marR="55880">
              <a:lnSpc>
                <a:spcPct val="113999"/>
              </a:lnSpc>
              <a:spcBef>
                <a:spcPts val="36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before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iteration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are: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{</a:t>
            </a:r>
            <a:r>
              <a:rPr sz="1100" spc="-50" dirty="0">
                <a:latin typeface="Cambria"/>
                <a:cs typeface="Cambria"/>
              </a:rPr>
              <a:t>3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20</a:t>
            </a:r>
            <a:r>
              <a:rPr sz="1100" spc="-70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15</a:t>
            </a:r>
            <a:r>
              <a:rPr sz="1100" spc="-7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12</a:t>
            </a:r>
            <a:r>
              <a:rPr sz="1100" spc="-70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1</a:t>
            </a:r>
            <a:r>
              <a:rPr sz="1100" spc="-70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10</a:t>
            </a:r>
            <a:r>
              <a:rPr sz="1100" spc="-70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Cambria"/>
                <a:cs typeface="Cambria"/>
              </a:rPr>
              <a:t>20</a:t>
            </a:r>
            <a:r>
              <a:rPr sz="1100" spc="-55" dirty="0">
                <a:latin typeface="Lucida Sans Unicode"/>
                <a:cs typeface="Lucida Sans Unicode"/>
              </a:rPr>
              <a:t>}</a:t>
            </a:r>
            <a:r>
              <a:rPr sz="950" spc="-55" dirty="0">
                <a:latin typeface="Trebuchet MS"/>
                <a:cs typeface="Trebuchet MS"/>
              </a:rPr>
              <a:t>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Determine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after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iteration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example.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MST-based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Learning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2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34681"/>
            <a:ext cx="4483735" cy="667385"/>
            <a:chOff x="87743" y="1034681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10346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076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0039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769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78915"/>
              <a:ext cx="50749" cy="521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51966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1700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043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916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789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0169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11731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803120"/>
            <a:ext cx="4483735" cy="667385"/>
            <a:chOff x="87743" y="1803120"/>
            <a:chExt cx="4483735" cy="667385"/>
          </a:xfrm>
        </p:grpSpPr>
        <p:sp>
          <p:nvSpPr>
            <p:cNvPr id="17" name="object 17"/>
            <p:cNvSpPr/>
            <p:nvPr/>
          </p:nvSpPr>
          <p:spPr>
            <a:xfrm>
              <a:off x="87743" y="18031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7613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6884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5614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47354"/>
              <a:ext cx="50749" cy="5214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2041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85454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727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600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473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070150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280183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960034"/>
            <a:ext cx="2581275" cy="14255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Phrase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structures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explicitly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Phrases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(nonterminal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nodes)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5" dirty="0">
                <a:latin typeface="Trebuchet MS"/>
                <a:cs typeface="Trebuchet MS"/>
              </a:rPr>
              <a:t>Structural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(nonterminal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labels)</a:t>
            </a:r>
            <a:endParaRPr sz="950">
              <a:latin typeface="Trebuchet MS"/>
              <a:cs typeface="Trebuchet MS"/>
            </a:endParaRPr>
          </a:p>
          <a:p>
            <a:pPr marL="289560" marR="17145" indent="-277495">
              <a:lnSpc>
                <a:spcPct val="138600"/>
              </a:lnSpc>
              <a:spcBef>
                <a:spcPts val="100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structures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explicitly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Head-dependent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(directed </a:t>
            </a:r>
            <a:r>
              <a:rPr sz="950" spc="20" dirty="0">
                <a:latin typeface="Trebuchet MS"/>
                <a:cs typeface="Trebuchet MS"/>
              </a:rPr>
              <a:t>arcs)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Functional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labels)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15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Dependency</a:t>
            </a:r>
            <a:r>
              <a:rPr spc="10" dirty="0"/>
              <a:t> </a:t>
            </a:r>
            <a:r>
              <a:rPr spc="20" dirty="0"/>
              <a:t>Graphs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2402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740067"/>
            <a:ext cx="4105910" cy="1676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6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0" dirty="0">
                <a:latin typeface="Trebuchet MS"/>
                <a:cs typeface="Trebuchet MS"/>
              </a:rPr>
              <a:t> structure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defined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consisting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V</a:t>
            </a:r>
            <a:r>
              <a:rPr sz="1000" i="1" spc="105" dirty="0">
                <a:latin typeface="Cambria"/>
                <a:cs typeface="Cambria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node</a:t>
            </a:r>
            <a:r>
              <a:rPr sz="900" dirty="0">
                <a:latin typeface="Trebuchet MS"/>
                <a:cs typeface="Trebuchet MS"/>
              </a:rPr>
              <a:t>s</a:t>
            </a:r>
            <a:r>
              <a:rPr sz="900" spc="-85" dirty="0"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Cambria"/>
                <a:cs typeface="Cambria"/>
              </a:rPr>
              <a:t>A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arcs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(edges),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950" spc="15" dirty="0">
                <a:latin typeface="Trebuchet MS"/>
                <a:cs typeface="Trebuchet MS"/>
              </a:rPr>
              <a:t>Labeled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graphs: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35" dirty="0">
                <a:latin typeface="Trebuchet MS"/>
                <a:cs typeface="Trebuchet MS"/>
              </a:rPr>
              <a:t>Nodes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V</a:t>
            </a:r>
            <a:r>
              <a:rPr sz="1000" i="1" spc="105" dirty="0">
                <a:latin typeface="Cambria"/>
                <a:cs typeface="Cambria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labeled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forms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(and</a:t>
            </a:r>
            <a:r>
              <a:rPr sz="900" spc="-25" dirty="0">
                <a:latin typeface="Trebuchet MS"/>
                <a:cs typeface="Trebuchet MS"/>
              </a:rPr>
              <a:t> annotation).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Arcs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Cambria"/>
                <a:cs typeface="Cambria"/>
              </a:rPr>
              <a:t>A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labeled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dependency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type</a:t>
            </a:r>
            <a:r>
              <a:rPr sz="900" spc="-20" dirty="0">
                <a:latin typeface="Trebuchet MS"/>
                <a:cs typeface="Trebuchet MS"/>
              </a:rPr>
              <a:t>s</a:t>
            </a:r>
            <a:r>
              <a:rPr sz="900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950" spc="-5" dirty="0">
                <a:latin typeface="Trebuchet MS"/>
                <a:cs typeface="Trebuchet MS"/>
              </a:rPr>
              <a:t>Notational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convention: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20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5" dirty="0">
                <a:latin typeface="Trebuchet MS"/>
                <a:cs typeface="Trebuchet MS"/>
              </a:rPr>
              <a:t>Arc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w</a:t>
            </a:r>
            <a:r>
              <a:rPr sz="1050" i="1" spc="-44" baseline="-11904" dirty="0">
                <a:latin typeface="Cambria"/>
                <a:cs typeface="Cambria"/>
              </a:rPr>
              <a:t>i</a:t>
            </a:r>
            <a:r>
              <a:rPr sz="1000" spc="-30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-35" dirty="0">
                <a:latin typeface="Cambria"/>
                <a:cs typeface="Cambria"/>
              </a:rPr>
              <a:t>d</a:t>
            </a:r>
            <a:r>
              <a:rPr sz="1000" spc="-35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w</a:t>
            </a:r>
            <a:r>
              <a:rPr sz="1050" i="1" spc="-22" baseline="-11904" dirty="0">
                <a:latin typeface="Cambria"/>
                <a:cs typeface="Cambria"/>
              </a:rPr>
              <a:t>j</a:t>
            </a:r>
            <a:r>
              <a:rPr sz="900" spc="-15" dirty="0">
                <a:latin typeface="Trebuchet MS"/>
                <a:cs typeface="Trebuchet MS"/>
              </a:rPr>
              <a:t>)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links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head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w</a:t>
            </a:r>
            <a:r>
              <a:rPr sz="1050" i="1" spc="-37" baseline="-11904" dirty="0">
                <a:latin typeface="Cambria"/>
                <a:cs typeface="Cambria"/>
              </a:rPr>
              <a:t>i</a:t>
            </a:r>
            <a:r>
              <a:rPr sz="1050" i="1" spc="30" baseline="-11904" dirty="0">
                <a:latin typeface="Cambria"/>
                <a:cs typeface="Cambr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dependent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w</a:t>
            </a:r>
            <a:r>
              <a:rPr sz="1050" i="1" spc="-37" baseline="-11904" dirty="0">
                <a:latin typeface="Cambria"/>
                <a:cs typeface="Cambria"/>
              </a:rPr>
              <a:t>j</a:t>
            </a:r>
            <a:r>
              <a:rPr sz="1050" i="1" spc="225" baseline="-11904" dirty="0">
                <a:latin typeface="Cambria"/>
                <a:cs typeface="Cambr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5" dirty="0">
                <a:latin typeface="Trebuchet MS"/>
                <a:cs typeface="Trebuchet MS"/>
              </a:rPr>
              <a:t> label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d</a:t>
            </a:r>
            <a:endParaRPr sz="1000">
              <a:latin typeface="Cambria"/>
              <a:cs typeface="Cambria"/>
            </a:endParaRPr>
          </a:p>
          <a:p>
            <a:pPr marL="488315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Cambria"/>
                <a:cs typeface="Cambria"/>
              </a:rPr>
              <a:t>d</a:t>
            </a:r>
            <a:endParaRPr sz="7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9461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13369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7070" y="2330373"/>
            <a:ext cx="1475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181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156210" algn="l"/>
              </a:tabLst>
            </a:pPr>
            <a:r>
              <a:rPr sz="1000" i="1" spc="-65" dirty="0">
                <a:latin typeface="Cambria"/>
                <a:cs typeface="Cambria"/>
              </a:rPr>
              <a:t>w</a:t>
            </a:r>
            <a:r>
              <a:rPr sz="1050" i="1" spc="22" baseline="-11904" dirty="0">
                <a:latin typeface="Cambria"/>
                <a:cs typeface="Cambria"/>
              </a:rPr>
              <a:t>i</a:t>
            </a:r>
            <a:r>
              <a:rPr sz="1050" i="1" baseline="-11904" dirty="0">
                <a:latin typeface="Cambria"/>
                <a:cs typeface="Cambria"/>
              </a:rPr>
              <a:t> </a:t>
            </a:r>
            <a:r>
              <a:rPr sz="1050" i="1" spc="-60" baseline="-11904" dirty="0">
                <a:latin typeface="Cambria"/>
                <a:cs typeface="Cambria"/>
              </a:rPr>
              <a:t> </a:t>
            </a:r>
            <a:r>
              <a:rPr sz="1000" spc="-800" dirty="0">
                <a:latin typeface="Lucida Sans Unicode"/>
                <a:cs typeface="Lucida Sans Unicode"/>
              </a:rPr>
              <a:t>−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-65" dirty="0">
                <a:latin typeface="Cambria"/>
                <a:cs typeface="Cambria"/>
              </a:rPr>
              <a:t>w</a:t>
            </a:r>
            <a:r>
              <a:rPr sz="1050" i="1" spc="22" baseline="-11904" dirty="0">
                <a:latin typeface="Cambria"/>
                <a:cs typeface="Cambria"/>
              </a:rPr>
              <a:t>j</a:t>
            </a:r>
            <a:r>
              <a:rPr sz="1050" i="1" baseline="-11904" dirty="0">
                <a:latin typeface="Cambria"/>
                <a:cs typeface="Cambria"/>
              </a:rPr>
              <a:t> </a:t>
            </a:r>
            <a:r>
              <a:rPr sz="1050" i="1" spc="-60" baseline="-11904" dirty="0">
                <a:latin typeface="Cambria"/>
                <a:cs typeface="Cambria"/>
              </a:rPr>
              <a:t> </a:t>
            </a:r>
            <a:r>
              <a:rPr sz="1000" spc="-245" dirty="0">
                <a:latin typeface="Lucida Sans Unicode"/>
                <a:cs typeface="Lucida Sans Unicode"/>
              </a:rPr>
              <a:t>⇔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65" dirty="0">
                <a:latin typeface="Cambria"/>
                <a:cs typeface="Cambria"/>
              </a:rPr>
              <a:t>w</a:t>
            </a:r>
            <a:r>
              <a:rPr sz="1050" i="1" spc="89" baseline="-11904" dirty="0">
                <a:latin typeface="Cambria"/>
                <a:cs typeface="Cambria"/>
              </a:rPr>
              <a:t>i</a:t>
            </a:r>
            <a:r>
              <a:rPr sz="1000" spc="-70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</a:t>
            </a:r>
            <a:r>
              <a:rPr sz="1000" spc="-70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-65" dirty="0">
                <a:latin typeface="Cambria"/>
                <a:cs typeface="Cambria"/>
              </a:rPr>
              <a:t>w</a:t>
            </a:r>
            <a:r>
              <a:rPr sz="1050" i="1" spc="89" baseline="-11904" dirty="0">
                <a:latin typeface="Cambria"/>
                <a:cs typeface="Cambria"/>
              </a:rPr>
              <a:t>j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65" dirty="0">
                <a:latin typeface="Lucida Sans Unicode"/>
                <a:cs typeface="Lucida Sans Unicode"/>
              </a:rPr>
              <a:t>∈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mbria"/>
                <a:cs typeface="Cambria"/>
              </a:rPr>
              <a:t>A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70" y="2482202"/>
            <a:ext cx="17487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" indent="-118110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168910" algn="l"/>
              </a:tabLst>
            </a:pP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≡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spc="-70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65" dirty="0">
                <a:latin typeface="Lucida Sans Unicode"/>
                <a:cs typeface="Lucida Sans Unicode"/>
              </a:rPr>
              <a:t>∈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20" dirty="0">
                <a:latin typeface="Cambria"/>
                <a:cs typeface="Cambria"/>
              </a:rPr>
              <a:t>A</a:t>
            </a:r>
            <a:endParaRPr sz="1000">
              <a:latin typeface="Cambria"/>
              <a:cs typeface="Cambria"/>
            </a:endParaRPr>
          </a:p>
          <a:p>
            <a:pPr marL="168275" indent="-118110">
              <a:lnSpc>
                <a:spcPts val="1200"/>
              </a:lnSpc>
              <a:buClr>
                <a:srgbClr val="3333B2"/>
              </a:buClr>
              <a:buSzPct val="60000"/>
              <a:buFont typeface="Lucida Sans Unicode"/>
              <a:buChar char="►"/>
              <a:tabLst>
                <a:tab pos="168910" algn="l"/>
              </a:tabLst>
            </a:pP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spc="15" dirty="0">
                <a:latin typeface="Lucida Sans Unicode"/>
                <a:cs typeface="Lucida Sans Unicode"/>
              </a:rPr>
              <a:t>→</a:t>
            </a:r>
            <a:r>
              <a:rPr sz="1050" spc="-247" baseline="27777" dirty="0">
                <a:latin typeface="Lucida Sans Unicode"/>
                <a:cs typeface="Lucida Sans Unicode"/>
              </a:rPr>
              <a:t>∗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≡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-85" dirty="0">
                <a:latin typeface="Cambria"/>
                <a:cs typeface="Cambria"/>
              </a:rPr>
              <a:t> </a:t>
            </a:r>
            <a:r>
              <a:rPr sz="1000" spc="-145" dirty="0">
                <a:latin typeface="Lucida Sans Unicode"/>
                <a:cs typeface="Lucida Sans Unicode"/>
              </a:rPr>
              <a:t>∨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Lucida Sans Unicode"/>
                <a:cs typeface="Lucida Sans Unicode"/>
              </a:rPr>
              <a:t>∃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mbria"/>
                <a:cs typeface="Cambria"/>
              </a:rPr>
              <a:t>k</a:t>
            </a:r>
            <a:r>
              <a:rPr sz="1000" spc="-70" dirty="0">
                <a:latin typeface="Lucida Sans Unicode"/>
                <a:cs typeface="Lucida Sans Unicode"/>
              </a:rPr>
              <a:t>,</a:t>
            </a:r>
            <a:r>
              <a:rPr sz="1000" spc="-21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mbria"/>
                <a:cs typeface="Cambria"/>
              </a:rPr>
              <a:t>k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50" spc="-247" baseline="27777" dirty="0">
                <a:latin typeface="Lucida Sans Unicode"/>
                <a:cs typeface="Lucida Sans Unicode"/>
              </a:rPr>
              <a:t>∗</a:t>
            </a:r>
            <a:r>
              <a:rPr sz="1000" i="1" spc="10" dirty="0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121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Formal</a:t>
            </a:r>
            <a:r>
              <a:rPr spc="55" dirty="0"/>
              <a:t> </a:t>
            </a:r>
            <a:r>
              <a:rPr spc="-10" dirty="0"/>
              <a:t>conditions</a:t>
            </a:r>
            <a:r>
              <a:rPr spc="60" dirty="0"/>
              <a:t> </a:t>
            </a:r>
            <a:r>
              <a:rPr spc="-15" dirty="0"/>
              <a:t>on</a:t>
            </a:r>
            <a:r>
              <a:rPr spc="60" dirty="0"/>
              <a:t> </a:t>
            </a:r>
            <a:r>
              <a:rPr dirty="0"/>
              <a:t>Dependency</a:t>
            </a:r>
            <a:r>
              <a:rPr spc="60" dirty="0"/>
              <a:t> </a:t>
            </a:r>
            <a:r>
              <a:rPr spc="20" dirty="0"/>
              <a:t>Graphs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58596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25512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92440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9369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85"/>
              </a:spcBef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pc="25" dirty="0"/>
              <a:t>is</a:t>
            </a:r>
            <a:r>
              <a:rPr spc="-35" dirty="0"/>
              <a:t> </a:t>
            </a:r>
            <a:r>
              <a:rPr dirty="0"/>
              <a:t>connected:</a:t>
            </a:r>
            <a:endParaRPr sz="1100">
              <a:latin typeface="Cambria"/>
              <a:cs typeface="Cambr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79095" algn="l"/>
              </a:tabLst>
            </a:pPr>
            <a:r>
              <a:rPr sz="900" spc="45" dirty="0"/>
              <a:t>F</a:t>
            </a:r>
            <a:r>
              <a:rPr sz="900" spc="-20" dirty="0"/>
              <a:t>or</a:t>
            </a:r>
            <a:r>
              <a:rPr sz="900" spc="-25" dirty="0"/>
              <a:t> e</a:t>
            </a:r>
            <a:r>
              <a:rPr sz="900" spc="-20" dirty="0"/>
              <a:t>v</a:t>
            </a:r>
            <a:r>
              <a:rPr sz="900" spc="-30" dirty="0"/>
              <a:t>e</a:t>
            </a:r>
            <a:r>
              <a:rPr sz="900" spc="5" dirty="0"/>
              <a:t>r</a:t>
            </a:r>
            <a:r>
              <a:rPr sz="900" dirty="0"/>
              <a:t>y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30" dirty="0"/>
              <a:t>there</a:t>
            </a:r>
            <a:r>
              <a:rPr sz="900" spc="-25" dirty="0"/>
              <a:t> </a:t>
            </a:r>
            <a:r>
              <a:rPr sz="900" spc="10" dirty="0"/>
              <a:t>is</a:t>
            </a:r>
            <a:r>
              <a:rPr sz="900" spc="-25" dirty="0"/>
              <a:t> </a:t>
            </a:r>
            <a:r>
              <a:rPr sz="900" spc="25" dirty="0"/>
              <a:t>a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25" dirty="0"/>
              <a:t>such</a:t>
            </a:r>
            <a:r>
              <a:rPr sz="900" spc="-25" dirty="0"/>
              <a:t> </a:t>
            </a:r>
            <a:r>
              <a:rPr sz="900" spc="-50" dirty="0"/>
              <a:t>that</a:t>
            </a:r>
            <a:r>
              <a:rPr sz="900" spc="-25" dirty="0"/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20" dirty="0"/>
              <a:t>or</a:t>
            </a:r>
            <a:r>
              <a:rPr sz="900" spc="-25" dirty="0"/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900" spc="-85" dirty="0"/>
              <a:t>.</a:t>
            </a:r>
            <a:endParaRPr sz="9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pc="25" dirty="0"/>
              <a:t>is</a:t>
            </a:r>
            <a:r>
              <a:rPr spc="-35" dirty="0"/>
              <a:t> </a:t>
            </a:r>
            <a:r>
              <a:rPr spc="-10" dirty="0"/>
              <a:t>acyclic:</a:t>
            </a:r>
            <a:endParaRPr sz="1100">
              <a:latin typeface="Cambria"/>
              <a:cs typeface="Cambr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79095" algn="l"/>
              </a:tabLst>
            </a:pPr>
            <a:r>
              <a:rPr sz="900" spc="-75" dirty="0"/>
              <a:t>if</a:t>
            </a:r>
            <a:r>
              <a:rPr sz="900" spc="-25" dirty="0"/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25" dirty="0"/>
              <a:t>then </a:t>
            </a:r>
            <a:r>
              <a:rPr sz="900" spc="-30" dirty="0"/>
              <a:t>not</a:t>
            </a:r>
            <a:r>
              <a:rPr sz="900" spc="-25" dirty="0"/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spc="15" dirty="0">
                <a:latin typeface="Lucida Sans Unicode"/>
                <a:cs typeface="Lucida Sans Unicode"/>
              </a:rPr>
              <a:t>→</a:t>
            </a:r>
            <a:r>
              <a:rPr sz="1050" spc="-247" baseline="27777" dirty="0">
                <a:latin typeface="Lucida Sans Unicode"/>
                <a:cs typeface="Lucida Sans Unicode"/>
              </a:rPr>
              <a:t>∗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900" spc="-85" dirty="0"/>
              <a:t>.</a:t>
            </a:r>
            <a:endParaRPr sz="9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pc="35" dirty="0"/>
              <a:t>obeys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10" dirty="0"/>
              <a:t> </a:t>
            </a:r>
            <a:r>
              <a:rPr spc="15" dirty="0"/>
              <a:t>single</a:t>
            </a:r>
            <a:r>
              <a:rPr spc="-15" dirty="0"/>
              <a:t> </a:t>
            </a:r>
            <a:r>
              <a:rPr spc="25" dirty="0"/>
              <a:t>head</a:t>
            </a:r>
            <a:r>
              <a:rPr spc="-15" dirty="0"/>
              <a:t> constraint:</a:t>
            </a:r>
            <a:endParaRPr sz="1100">
              <a:latin typeface="Cambria"/>
              <a:cs typeface="Cambr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79095" algn="l"/>
              </a:tabLst>
            </a:pPr>
            <a:r>
              <a:rPr sz="900" spc="-75" dirty="0"/>
              <a:t>if</a:t>
            </a:r>
            <a:r>
              <a:rPr sz="900" spc="-25" dirty="0"/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25" dirty="0"/>
              <a:t>then </a:t>
            </a:r>
            <a:r>
              <a:rPr sz="900" spc="-30" dirty="0"/>
              <a:t>not</a:t>
            </a:r>
            <a:r>
              <a:rPr sz="900" spc="-25" dirty="0"/>
              <a:t> 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900" spc="-85" dirty="0"/>
              <a:t>,</a:t>
            </a:r>
            <a:r>
              <a:rPr sz="900" spc="-25" dirty="0"/>
              <a:t> </a:t>
            </a:r>
            <a:r>
              <a:rPr sz="900" spc="-114" dirty="0"/>
              <a:t>f</a:t>
            </a:r>
            <a:r>
              <a:rPr sz="900" spc="-20" dirty="0"/>
              <a:t>or</a:t>
            </a:r>
            <a:r>
              <a:rPr sz="900" spc="-25" dirty="0"/>
              <a:t> </a:t>
            </a:r>
            <a:r>
              <a:rPr sz="900" spc="15" dirty="0"/>
              <a:t>a</a:t>
            </a:r>
            <a:r>
              <a:rPr sz="900" dirty="0"/>
              <a:t>ny</a:t>
            </a:r>
            <a:r>
              <a:rPr sz="900" spc="-25" dirty="0"/>
              <a:t> 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≠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900" spc="-85" dirty="0"/>
              <a:t>.</a:t>
            </a:r>
            <a:endParaRPr sz="9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pc="25" dirty="0"/>
              <a:t>is</a:t>
            </a:r>
            <a:r>
              <a:rPr spc="-25" dirty="0"/>
              <a:t> </a:t>
            </a:r>
            <a:r>
              <a:rPr spc="-30" dirty="0"/>
              <a:t>projective:</a:t>
            </a:r>
            <a:endParaRPr sz="1100">
              <a:latin typeface="Cambria"/>
              <a:cs typeface="Cambr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79095" algn="l"/>
              </a:tabLst>
            </a:pPr>
            <a:r>
              <a:rPr sz="900" spc="-75" dirty="0"/>
              <a:t>if</a:t>
            </a:r>
            <a:r>
              <a:rPr sz="900" spc="-25" dirty="0"/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25" dirty="0"/>
              <a:t>then</a:t>
            </a:r>
            <a:r>
              <a:rPr sz="900" spc="-20" dirty="0"/>
              <a:t> </a:t>
            </a:r>
            <a:r>
              <a:rPr sz="1000" i="1" spc="-55" dirty="0">
                <a:latin typeface="Cambria"/>
                <a:cs typeface="Cambria"/>
              </a:rPr>
              <a:t>j</a:t>
            </a:r>
            <a:r>
              <a:rPr sz="1000" spc="-55" dirty="0">
                <a:latin typeface="Lucida Sans Unicode"/>
                <a:cs typeface="Lucida Sans Unicode"/>
              </a:rPr>
              <a:t>→</a:t>
            </a:r>
            <a:r>
              <a:rPr sz="1050" spc="-82" baseline="27777" dirty="0">
                <a:latin typeface="Lucida Sans Unicode"/>
                <a:cs typeface="Lucida Sans Unicode"/>
              </a:rPr>
              <a:t>∗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900" spc="-55" dirty="0"/>
              <a:t>,</a:t>
            </a:r>
            <a:r>
              <a:rPr sz="900" spc="-25" dirty="0"/>
              <a:t> </a:t>
            </a:r>
            <a:r>
              <a:rPr sz="900" spc="-50" dirty="0"/>
              <a:t>for</a:t>
            </a:r>
            <a:r>
              <a:rPr sz="900" spc="-25" dirty="0"/>
              <a:t> </a:t>
            </a:r>
            <a:r>
              <a:rPr sz="900" spc="5" dirty="0"/>
              <a:t>any</a:t>
            </a:r>
            <a:r>
              <a:rPr sz="900" spc="-20" dirty="0"/>
              <a:t> 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1000" i="1" spc="45" dirty="0">
                <a:latin typeface="Cambria"/>
                <a:cs typeface="Cambria"/>
              </a:rPr>
              <a:t> </a:t>
            </a:r>
            <a:r>
              <a:rPr sz="900" spc="25" dirty="0"/>
              <a:t>such</a:t>
            </a:r>
            <a:r>
              <a:rPr sz="900" spc="-20" dirty="0"/>
              <a:t> </a:t>
            </a:r>
            <a:r>
              <a:rPr sz="900" spc="-50" dirty="0"/>
              <a:t>that</a:t>
            </a:r>
            <a:r>
              <a:rPr sz="900" spc="-25" dirty="0"/>
              <a:t> both</a:t>
            </a:r>
            <a:r>
              <a:rPr sz="900" spc="-20" dirty="0"/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5" dirty="0"/>
              <a:t>and</a:t>
            </a:r>
            <a:r>
              <a:rPr sz="900" spc="-20" dirty="0"/>
              <a:t> </a:t>
            </a:r>
            <a:r>
              <a:rPr sz="1000" i="1" spc="-55" dirty="0">
                <a:latin typeface="Cambria"/>
                <a:cs typeface="Cambria"/>
              </a:rPr>
              <a:t>k</a:t>
            </a:r>
            <a:r>
              <a:rPr sz="1000" i="1" spc="45" dirty="0">
                <a:latin typeface="Cambria"/>
                <a:cs typeface="Cambria"/>
              </a:rPr>
              <a:t> </a:t>
            </a:r>
            <a:r>
              <a:rPr sz="900" spc="-40" dirty="0"/>
              <a:t>lie</a:t>
            </a:r>
            <a:r>
              <a:rPr sz="900" spc="-25" dirty="0"/>
              <a:t> </a:t>
            </a:r>
            <a:r>
              <a:rPr sz="900" spc="10" dirty="0"/>
              <a:t>on</a:t>
            </a:r>
            <a:r>
              <a:rPr sz="900" spc="-20" dirty="0"/>
              <a:t> </a:t>
            </a:r>
            <a:r>
              <a:rPr sz="900" spc="-35" dirty="0"/>
              <a:t>the</a:t>
            </a:r>
            <a:r>
              <a:rPr sz="900" spc="-25" dirty="0"/>
              <a:t> </a:t>
            </a:r>
            <a:r>
              <a:rPr sz="900" spc="25" dirty="0"/>
              <a:t>same</a:t>
            </a:r>
            <a:r>
              <a:rPr sz="900" spc="-20" dirty="0"/>
              <a:t> </a:t>
            </a:r>
            <a:r>
              <a:rPr sz="900" spc="5" dirty="0"/>
              <a:t>side</a:t>
            </a:r>
            <a:r>
              <a:rPr sz="900" spc="-25" dirty="0"/>
              <a:t> </a:t>
            </a:r>
            <a:r>
              <a:rPr sz="900" spc="-35" dirty="0"/>
              <a:t>of</a:t>
            </a:r>
            <a:r>
              <a:rPr sz="900" spc="-20" dirty="0"/>
              <a:t> </a:t>
            </a:r>
            <a:r>
              <a:rPr sz="1000" i="1" spc="-40" dirty="0">
                <a:latin typeface="Cambria"/>
                <a:cs typeface="Cambria"/>
              </a:rPr>
              <a:t>i</a:t>
            </a:r>
            <a:r>
              <a:rPr sz="900" spc="-40" dirty="0"/>
              <a:t>.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2488" y="2262720"/>
            <a:ext cx="1514474" cy="6343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Dependency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Grammars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and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Parsing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6,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3919</Words>
  <Application>Microsoft Office PowerPoint</Application>
  <PresentationFormat>Custom</PresentationFormat>
  <Paragraphs>567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Arial MT</vt:lpstr>
      <vt:lpstr>Calibri</vt:lpstr>
      <vt:lpstr>Cambria</vt:lpstr>
      <vt:lpstr>Lucida Sans Unicode</vt:lpstr>
      <vt:lpstr>Microsoft Sans Serif</vt:lpstr>
      <vt:lpstr>Sitka Heading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Dependency Structure</vt:lpstr>
      <vt:lpstr>Criteria for Heads and Dependents</vt:lpstr>
      <vt:lpstr>PowerPoint Presentation</vt:lpstr>
      <vt:lpstr>Comparison</vt:lpstr>
      <vt:lpstr>Dependency Graphs</vt:lpstr>
      <vt:lpstr>Formal conditions on Dependency Graphs</vt:lpstr>
      <vt:lpstr>Formal Conditions: Basic Intuitions</vt:lpstr>
      <vt:lpstr>Dependency Parsing</vt:lpstr>
      <vt:lpstr>PowerPoint Presentation</vt:lpstr>
      <vt:lpstr>Deterministic Parsing</vt:lpstr>
      <vt:lpstr>Transition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Classifier-Based Parsing</vt:lpstr>
      <vt:lpstr>Feature Models</vt:lpstr>
      <vt:lpstr>Deterministic Parsing</vt:lpstr>
      <vt:lpstr>Training data</vt:lpstr>
      <vt:lpstr>Standard Oracle for Arc-Eager Parsing</vt:lpstr>
      <vt:lpstr>Online Learning with an Oracle</vt:lpstr>
      <vt:lpstr>Example</vt:lpstr>
      <vt:lpstr>PowerPoint Presentation</vt:lpstr>
      <vt:lpstr>PowerPoint Presentation</vt:lpstr>
      <vt:lpstr>PowerPoint Presentation</vt:lpstr>
      <vt:lpstr>PowerPoint Presentation</vt:lpstr>
      <vt:lpstr>Directed Spanning Trees</vt:lpstr>
      <vt:lpstr>Weighted Directed Spanning Trees</vt:lpstr>
      <vt:lpstr>Maximum Spanning Trees (MST)</vt:lpstr>
      <vt:lpstr>Finding MST</vt:lpstr>
      <vt:lpstr>Chu-Liu-Edmonds Algorithm</vt:lpstr>
      <vt:lpstr>PowerPoint Presentation</vt:lpstr>
      <vt:lpstr>PowerPoint Presentation</vt:lpstr>
      <vt:lpstr>Chu-Liu-Edmonds Algorithm</vt:lpstr>
      <vt:lpstr>Chu-Liu-Edmonds Algorithm</vt:lpstr>
      <vt:lpstr>Chu-Liu-Edmonds Algorithm</vt:lpstr>
      <vt:lpstr>PowerPoint Presentation</vt:lpstr>
      <vt:lpstr>Chu-Liu-Edmonds Algorithm</vt:lpstr>
      <vt:lpstr>PowerPoint Presentation</vt:lpstr>
      <vt:lpstr>Arc weights as linear classifiers</vt:lpstr>
      <vt:lpstr>Arc Features f (i, j, k)</vt:lpstr>
      <vt:lpstr>Arc Features f (i, j, k)</vt:lpstr>
      <vt:lpstr>Arc Features f (i, j, k)</vt:lpstr>
      <vt:lpstr>Arc Features f (i, j, k)</vt:lpstr>
      <vt:lpstr>Arc Features f (i, j, k)</vt:lpstr>
      <vt:lpstr>Learning the parameters</vt:lpstr>
      <vt:lpstr>Inference-based Learning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2</cp:revision>
  <dcterms:created xsi:type="dcterms:W3CDTF">2023-12-12T16:14:47Z</dcterms:created>
  <dcterms:modified xsi:type="dcterms:W3CDTF">2023-12-12T16:58:15Z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