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4" r:id="rId4"/>
    <p:sldId id="269" r:id="rId5"/>
    <p:sldId id="272" r:id="rId6"/>
    <p:sldId id="276" r:id="rId7"/>
    <p:sldId id="279" r:id="rId8"/>
    <p:sldId id="280" r:id="rId9"/>
    <p:sldId id="283" r:id="rId10"/>
    <p:sldId id="284" r:id="rId11"/>
    <p:sldId id="289" r:id="rId12"/>
    <p:sldId id="290" r:id="rId13"/>
    <p:sldId id="291" r:id="rId14"/>
    <p:sldId id="292" r:id="rId15"/>
    <p:sldId id="293" r:id="rId16"/>
    <p:sldId id="295" r:id="rId17"/>
    <p:sldId id="298" r:id="rId18"/>
    <p:sldId id="300" r:id="rId19"/>
    <p:sldId id="302" r:id="rId20"/>
    <p:sldId id="303" r:id="rId21"/>
    <p:sldId id="304" r:id="rId22"/>
    <p:sldId id="305" r:id="rId23"/>
    <p:sldId id="309" r:id="rId24"/>
    <p:sldId id="312" r:id="rId25"/>
    <p:sldId id="314" r:id="rId26"/>
    <p:sldId id="318" r:id="rId27"/>
    <p:sldId id="321" r:id="rId28"/>
    <p:sldId id="326" r:id="rId29"/>
    <p:sldId id="327" r:id="rId30"/>
    <p:sldId id="328" r:id="rId31"/>
    <p:sldId id="330" r:id="rId32"/>
    <p:sldId id="334" r:id="rId33"/>
    <p:sldId id="338" r:id="rId34"/>
    <p:sldId id="341" r:id="rId35"/>
    <p:sldId id="343" r:id="rId36"/>
    <p:sldId id="344" r:id="rId37"/>
    <p:sldId id="348" r:id="rId38"/>
    <p:sldId id="351" r:id="rId39"/>
    <p:sldId id="354" r:id="rId40"/>
    <p:sldId id="355" r:id="rId41"/>
    <p:sldId id="357" r:id="rId42"/>
    <p:sldId id="359" r:id="rId43"/>
    <p:sldId id="362" r:id="rId44"/>
    <p:sldId id="367" r:id="rId45"/>
    <p:sldId id="368" r:id="rId46"/>
    <p:sldId id="371" r:id="rId47"/>
    <p:sldId id="372" r:id="rId48"/>
    <p:sldId id="374" r:id="rId49"/>
    <p:sldId id="376" r:id="rId50"/>
    <p:sldId id="377" r:id="rId51"/>
    <p:sldId id="378" r:id="rId52"/>
    <p:sldId id="380" r:id="rId53"/>
    <p:sldId id="384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96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7" r:id="rId73"/>
    <p:sldId id="409" r:id="rId74"/>
    <p:sldId id="410" r:id="rId75"/>
    <p:sldId id="411" r:id="rId76"/>
    <p:sldId id="414" r:id="rId77"/>
    <p:sldId id="416" r:id="rId7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15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8658" y="856513"/>
            <a:ext cx="3732783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rgbClr val="3333B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671224"/>
            <a:ext cx="4343400" cy="2147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rgbClr val="3333B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2714" y="3339672"/>
            <a:ext cx="970915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29986" y="3339672"/>
            <a:ext cx="262254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slide" Target="slide1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slide" Target="slide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15.xml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.png"/><Relationship Id="rId9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1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4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slide" Target="slide3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2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image" Target="../media/image54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image" Target="../media/image55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image" Target="../media/image56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3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9.png"/><Relationship Id="rId10" Type="http://schemas.openxmlformats.org/officeDocument/2006/relationships/slide" Target="slide30.xml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slide" Target="slide3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3.png"/><Relationship Id="rId5" Type="http://schemas.openxmlformats.org/officeDocument/2006/relationships/image" Target="../media/image61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g"/><Relationship Id="rId5" Type="http://schemas.openxmlformats.org/officeDocument/2006/relationships/image" Target="../media/image64.png"/><Relationship Id="rId4" Type="http://schemas.openxmlformats.org/officeDocument/2006/relationships/image" Target="../media/image2.png"/><Relationship Id="rId9" Type="http://schemas.openxmlformats.org/officeDocument/2006/relationships/slide" Target="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3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6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5" Type="http://schemas.openxmlformats.org/officeDocument/2006/relationships/image" Target="../media/image67.png"/><Relationship Id="rId4" Type="http://schemas.openxmlformats.org/officeDocument/2006/relationships/image" Target="../media/image2.png"/><Relationship Id="rId9" Type="http://schemas.openxmlformats.org/officeDocument/2006/relationships/slide" Target="slide3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0.png"/><Relationship Id="rId10" Type="http://schemas.openxmlformats.org/officeDocument/2006/relationships/slide" Target="slide30.xml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3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2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63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slide" Target="slide4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5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4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5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1.xml"/><Relationship Id="rId5" Type="http://schemas.openxmlformats.org/officeDocument/2006/relationships/slide" Target="slide45.xml"/><Relationship Id="rId4" Type="http://schemas.openxmlformats.org/officeDocument/2006/relationships/image" Target="../media/image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5.xml"/><Relationship Id="rId5" Type="http://schemas.openxmlformats.org/officeDocument/2006/relationships/image" Target="../media/image23.png"/><Relationship Id="rId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image" Target="../media/image15.png"/><Relationship Id="rId7" Type="http://schemas.openxmlformats.org/officeDocument/2006/relationships/image" Target="../media/image8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5.xml"/><Relationship Id="rId5" Type="http://schemas.openxmlformats.org/officeDocument/2006/relationships/image" Target="../media/image67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slide" Target="slide45.xml"/><Relationship Id="rId4" Type="http://schemas.openxmlformats.org/officeDocument/2006/relationships/image" Target="../media/image85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77.xml"/><Relationship Id="rId4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4.xml"/><Relationship Id="rId4" Type="http://schemas.openxmlformats.org/officeDocument/2006/relationships/image" Target="../media/image92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4.xml"/><Relationship Id="rId5" Type="http://schemas.openxmlformats.org/officeDocument/2006/relationships/image" Target="../media/image96.pn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98.png"/><Relationship Id="rId4" Type="http://schemas.openxmlformats.org/officeDocument/2006/relationships/image" Target="../media/image2.png"/><Relationship Id="rId9" Type="http://schemas.openxmlformats.org/officeDocument/2006/relationships/slide" Target="slide6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Relationship Id="rId5" Type="http://schemas.openxmlformats.org/officeDocument/2006/relationships/slide" Target="slide64.xml"/><Relationship Id="rId4" Type="http://schemas.openxmlformats.org/officeDocument/2006/relationships/hyperlink" Target="http://nlp.stanford.edu/projects/glov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8939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53363"/>
            <a:ext cx="4483735" cy="347345"/>
            <a:chOff x="87743" y="953363"/>
            <a:chExt cx="4483735" cy="347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98854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86154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9510"/>
              <a:ext cx="50749" cy="2393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53363"/>
              <a:ext cx="4432935" cy="296545"/>
            </a:xfrm>
            <a:custGeom>
              <a:avLst/>
              <a:gdLst/>
              <a:ahLst/>
              <a:cxnLst/>
              <a:rect l="l" t="t" r="r" b="b"/>
              <a:pathLst>
                <a:path w="4432935" h="296544">
                  <a:moveTo>
                    <a:pt x="4432566" y="0"/>
                  </a:moveTo>
                  <a:lnTo>
                    <a:pt x="0" y="0"/>
                  </a:lnTo>
                  <a:lnTo>
                    <a:pt x="0" y="245490"/>
                  </a:lnTo>
                  <a:lnTo>
                    <a:pt x="4008" y="265215"/>
                  </a:lnTo>
                  <a:lnTo>
                    <a:pt x="14922" y="281368"/>
                  </a:lnTo>
                  <a:lnTo>
                    <a:pt x="31075" y="292282"/>
                  </a:lnTo>
                  <a:lnTo>
                    <a:pt x="50800" y="296290"/>
                  </a:lnTo>
                  <a:lnTo>
                    <a:pt x="4381766" y="296290"/>
                  </a:lnTo>
                  <a:lnTo>
                    <a:pt x="4401491" y="292282"/>
                  </a:lnTo>
                  <a:lnTo>
                    <a:pt x="4417644" y="281368"/>
                  </a:lnTo>
                  <a:lnTo>
                    <a:pt x="4428558" y="265215"/>
                  </a:lnTo>
                  <a:lnTo>
                    <a:pt x="4432566" y="24549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7597"/>
              <a:ext cx="0" cy="220345"/>
            </a:xfrm>
            <a:custGeom>
              <a:avLst/>
              <a:gdLst/>
              <a:ahLst/>
              <a:cxnLst/>
              <a:rect l="l" t="t" r="r" b="b"/>
              <a:pathLst>
                <a:path h="220344">
                  <a:moveTo>
                    <a:pt x="0" y="2203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849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722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95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7338" y="957732"/>
            <a:ext cx="2893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Distributional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Semantics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55242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7,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93786" y="3339672"/>
            <a:ext cx="122047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Semantics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1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887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0" dirty="0"/>
              <a:t>W</a:t>
            </a:r>
            <a:r>
              <a:rPr spc="-5" dirty="0"/>
              <a:t>o</a:t>
            </a:r>
            <a:r>
              <a:rPr spc="-60" dirty="0"/>
              <a:t>r</a:t>
            </a:r>
            <a:r>
              <a:rPr spc="-20" dirty="0"/>
              <a:t>d</a:t>
            </a:r>
            <a:r>
              <a:rPr spc="50" dirty="0"/>
              <a:t> </a:t>
            </a:r>
            <a:r>
              <a:rPr spc="5" dirty="0"/>
              <a:t>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19658"/>
            <a:ext cx="4483735" cy="1672589"/>
            <a:chOff x="87743" y="719658"/>
            <a:chExt cx="4483735" cy="1672589"/>
          </a:xfrm>
        </p:grpSpPr>
        <p:sp>
          <p:nvSpPr>
            <p:cNvPr id="4" name="object 4"/>
            <p:cNvSpPr/>
            <p:nvPr/>
          </p:nvSpPr>
          <p:spPr>
            <a:xfrm>
              <a:off x="87743" y="719658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8332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9050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7780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63892"/>
              <a:ext cx="50749" cy="15266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27582"/>
              <a:ext cx="4432935" cy="1414145"/>
            </a:xfrm>
            <a:custGeom>
              <a:avLst/>
              <a:gdLst/>
              <a:ahLst/>
              <a:cxnLst/>
              <a:rect l="l" t="t" r="r" b="b"/>
              <a:pathLst>
                <a:path w="4432935" h="1414145">
                  <a:moveTo>
                    <a:pt x="4432566" y="0"/>
                  </a:moveTo>
                  <a:lnTo>
                    <a:pt x="0" y="0"/>
                  </a:lnTo>
                  <a:lnTo>
                    <a:pt x="0" y="1362925"/>
                  </a:lnTo>
                  <a:lnTo>
                    <a:pt x="4008" y="1382650"/>
                  </a:lnTo>
                  <a:lnTo>
                    <a:pt x="14922" y="1398803"/>
                  </a:lnTo>
                  <a:lnTo>
                    <a:pt x="31075" y="1409717"/>
                  </a:lnTo>
                  <a:lnTo>
                    <a:pt x="50800" y="1413725"/>
                  </a:lnTo>
                  <a:lnTo>
                    <a:pt x="4381766" y="1413725"/>
                  </a:lnTo>
                  <a:lnTo>
                    <a:pt x="4401491" y="1409717"/>
                  </a:lnTo>
                  <a:lnTo>
                    <a:pt x="4417644" y="1398803"/>
                  </a:lnTo>
                  <a:lnTo>
                    <a:pt x="4428558" y="1382650"/>
                  </a:lnTo>
                  <a:lnTo>
                    <a:pt x="4432566" y="1362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01967"/>
              <a:ext cx="0" cy="1508125"/>
            </a:xfrm>
            <a:custGeom>
              <a:avLst/>
              <a:gdLst/>
              <a:ahLst/>
              <a:cxnLst/>
              <a:rect l="l" t="t" r="r" b="b"/>
              <a:pathLst>
                <a:path h="1508125">
                  <a:moveTo>
                    <a:pt x="0" y="15075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892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765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638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647640"/>
            <a:ext cx="4325620" cy="23012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Small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Dataset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900" i="1" spc="25" dirty="0">
                <a:latin typeface="Trebuchet MS"/>
                <a:cs typeface="Trebuchet MS"/>
              </a:rPr>
              <a:t>An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automobile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is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25" dirty="0">
                <a:latin typeface="Trebuchet MS"/>
                <a:cs typeface="Trebuchet MS"/>
              </a:rPr>
              <a:t>a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wheeled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motor</a:t>
            </a:r>
            <a:r>
              <a:rPr sz="900" i="1" spc="-20" dirty="0">
                <a:latin typeface="Trebuchet MS"/>
                <a:cs typeface="Trebuchet MS"/>
              </a:rPr>
              <a:t> vehicle </a:t>
            </a:r>
            <a:r>
              <a:rPr sz="900" i="1" spc="20" dirty="0">
                <a:latin typeface="Trebuchet MS"/>
                <a:cs typeface="Trebuchet MS"/>
              </a:rPr>
              <a:t>used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70" dirty="0">
                <a:latin typeface="Trebuchet MS"/>
                <a:cs typeface="Trebuchet MS"/>
              </a:rPr>
              <a:t>for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transporting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25" dirty="0">
                <a:latin typeface="Trebuchet MS"/>
                <a:cs typeface="Trebuchet MS"/>
              </a:rPr>
              <a:t>passengers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10700"/>
              </a:lnSpc>
            </a:pPr>
            <a:r>
              <a:rPr sz="900" i="1" spc="45" dirty="0">
                <a:latin typeface="Trebuchet MS"/>
                <a:cs typeface="Trebuchet MS"/>
              </a:rPr>
              <a:t>A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car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is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spc="25" dirty="0">
                <a:latin typeface="Trebuchet MS"/>
                <a:cs typeface="Trebuchet MS"/>
              </a:rPr>
              <a:t>a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form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of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transport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,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usually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spc="-60" dirty="0">
                <a:latin typeface="Trebuchet MS"/>
                <a:cs typeface="Trebuchet MS"/>
              </a:rPr>
              <a:t>with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5" dirty="0">
                <a:latin typeface="Trebuchet MS"/>
                <a:cs typeface="Trebuchet MS"/>
              </a:rPr>
              <a:t>four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wheels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spc="5" dirty="0">
                <a:latin typeface="Trebuchet MS"/>
                <a:cs typeface="Trebuchet MS"/>
              </a:rPr>
              <a:t>and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capacity </a:t>
            </a:r>
            <a:r>
              <a:rPr sz="900" i="1" spc="-60" dirty="0">
                <a:latin typeface="Trebuchet MS"/>
                <a:cs typeface="Trebuchet MS"/>
              </a:rPr>
              <a:t>to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carry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around </a:t>
            </a:r>
            <a:r>
              <a:rPr sz="900" i="1" spc="-254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five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25" dirty="0">
                <a:latin typeface="Trebuchet MS"/>
                <a:cs typeface="Trebuchet MS"/>
              </a:rPr>
              <a:t>passengers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12700" marR="83185">
              <a:lnSpc>
                <a:spcPct val="110700"/>
              </a:lnSpc>
            </a:pPr>
            <a:r>
              <a:rPr sz="900" i="1" spc="-25" dirty="0">
                <a:latin typeface="Trebuchet MS"/>
                <a:cs typeface="Trebuchet MS"/>
              </a:rPr>
              <a:t>Transport </a:t>
            </a:r>
            <a:r>
              <a:rPr sz="900" i="1" spc="-70" dirty="0">
                <a:latin typeface="Trebuchet MS"/>
                <a:cs typeface="Trebuchet MS"/>
              </a:rPr>
              <a:t>for </a:t>
            </a:r>
            <a:r>
              <a:rPr sz="900" i="1" spc="-40" dirty="0">
                <a:latin typeface="Trebuchet MS"/>
                <a:cs typeface="Trebuchet MS"/>
              </a:rPr>
              <a:t>the </a:t>
            </a:r>
            <a:r>
              <a:rPr sz="900" i="1" spc="10" dirty="0">
                <a:latin typeface="Trebuchet MS"/>
                <a:cs typeface="Trebuchet MS"/>
              </a:rPr>
              <a:t>London </a:t>
            </a:r>
            <a:r>
              <a:rPr sz="900" i="1" spc="30" dirty="0">
                <a:latin typeface="Trebuchet MS"/>
                <a:cs typeface="Trebuchet MS"/>
              </a:rPr>
              <a:t>games </a:t>
            </a:r>
            <a:r>
              <a:rPr sz="900" i="1" dirty="0">
                <a:latin typeface="Trebuchet MS"/>
                <a:cs typeface="Trebuchet MS"/>
              </a:rPr>
              <a:t>is </a:t>
            </a:r>
            <a:r>
              <a:rPr sz="900" i="1" spc="-55" dirty="0">
                <a:latin typeface="Trebuchet MS"/>
                <a:cs typeface="Trebuchet MS"/>
              </a:rPr>
              <a:t>limited </a:t>
            </a:r>
            <a:r>
              <a:rPr sz="900" i="1" spc="-85" dirty="0">
                <a:latin typeface="Trebuchet MS"/>
                <a:cs typeface="Trebuchet MS"/>
              </a:rPr>
              <a:t>,</a:t>
            </a:r>
            <a:r>
              <a:rPr sz="900" i="1" spc="-80" dirty="0">
                <a:latin typeface="Trebuchet MS"/>
                <a:cs typeface="Trebuchet MS"/>
              </a:rPr>
              <a:t> </a:t>
            </a:r>
            <a:r>
              <a:rPr sz="900" i="1" spc="-60" dirty="0">
                <a:latin typeface="Trebuchet MS"/>
                <a:cs typeface="Trebuchet MS"/>
              </a:rPr>
              <a:t>with </a:t>
            </a:r>
            <a:r>
              <a:rPr sz="900" i="1" spc="-10" dirty="0">
                <a:latin typeface="Trebuchet MS"/>
                <a:cs typeface="Trebuchet MS"/>
              </a:rPr>
              <a:t>spectators </a:t>
            </a:r>
            <a:r>
              <a:rPr sz="900" i="1" spc="-20" dirty="0">
                <a:latin typeface="Trebuchet MS"/>
                <a:cs typeface="Trebuchet MS"/>
              </a:rPr>
              <a:t>strongly </a:t>
            </a:r>
            <a:r>
              <a:rPr sz="900" i="1" spc="5" dirty="0">
                <a:latin typeface="Trebuchet MS"/>
                <a:cs typeface="Trebuchet MS"/>
              </a:rPr>
              <a:t>advised </a:t>
            </a:r>
            <a:r>
              <a:rPr sz="900" i="1" spc="-60" dirty="0">
                <a:latin typeface="Trebuchet MS"/>
                <a:cs typeface="Trebuchet MS"/>
              </a:rPr>
              <a:t>to </a:t>
            </a:r>
            <a:r>
              <a:rPr sz="900" i="1" spc="-20" dirty="0">
                <a:latin typeface="Trebuchet MS"/>
                <a:cs typeface="Trebuchet MS"/>
              </a:rPr>
              <a:t>avoid </a:t>
            </a:r>
            <a:r>
              <a:rPr sz="900" i="1" spc="-26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30" dirty="0">
                <a:latin typeface="Trebuchet MS"/>
                <a:cs typeface="Trebuchet MS"/>
              </a:rPr>
              <a:t>use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of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15" dirty="0">
                <a:latin typeface="Trebuchet MS"/>
                <a:cs typeface="Trebuchet MS"/>
              </a:rPr>
              <a:t>cars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12700" marR="193675">
              <a:lnSpc>
                <a:spcPct val="110700"/>
              </a:lnSpc>
            </a:pPr>
            <a:r>
              <a:rPr sz="900" i="1" spc="10" dirty="0">
                <a:latin typeface="Trebuchet MS"/>
                <a:cs typeface="Trebuchet MS"/>
              </a:rPr>
              <a:t>The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10" dirty="0">
                <a:latin typeface="Trebuchet MS"/>
                <a:cs typeface="Trebuchet MS"/>
              </a:rPr>
              <a:t>London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25" dirty="0">
                <a:latin typeface="Trebuchet MS"/>
                <a:cs typeface="Trebuchet MS"/>
              </a:rPr>
              <a:t>2012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15" dirty="0">
                <a:latin typeface="Trebuchet MS"/>
                <a:cs typeface="Trebuchet MS"/>
              </a:rPr>
              <a:t>soccer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tournament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15" dirty="0">
                <a:latin typeface="Trebuchet MS"/>
                <a:cs typeface="Trebuchet MS"/>
              </a:rPr>
              <a:t>began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yesterday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,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60" dirty="0">
                <a:latin typeface="Trebuchet MS"/>
                <a:cs typeface="Trebuchet MS"/>
              </a:rPr>
              <a:t>with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35" dirty="0">
                <a:latin typeface="Trebuchet MS"/>
                <a:cs typeface="Trebuchet MS"/>
              </a:rPr>
              <a:t>plenty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of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15" dirty="0">
                <a:latin typeface="Trebuchet MS"/>
                <a:cs typeface="Trebuchet MS"/>
              </a:rPr>
              <a:t>goals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in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 </a:t>
            </a:r>
            <a:r>
              <a:rPr sz="900" i="1" spc="-254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opening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matches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35" dirty="0">
                <a:latin typeface="Trebuchet MS"/>
                <a:cs typeface="Trebuchet MS"/>
              </a:rPr>
              <a:t>Giggs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10" dirty="0">
                <a:latin typeface="Trebuchet MS"/>
                <a:cs typeface="Trebuchet MS"/>
              </a:rPr>
              <a:t>scored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65" dirty="0">
                <a:latin typeface="Trebuchet MS"/>
                <a:cs typeface="Trebuchet MS"/>
              </a:rPr>
              <a:t>first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goal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of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football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tournament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5" dirty="0">
                <a:latin typeface="Trebuchet MS"/>
                <a:cs typeface="Trebuchet MS"/>
              </a:rPr>
              <a:t>at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Wembley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,</a:t>
            </a:r>
            <a:r>
              <a:rPr sz="900" i="1" spc="-20" dirty="0">
                <a:latin typeface="Trebuchet MS"/>
                <a:cs typeface="Trebuchet MS"/>
              </a:rPr>
              <a:t> North </a:t>
            </a:r>
            <a:r>
              <a:rPr sz="900" i="1" spc="10" dirty="0">
                <a:latin typeface="Trebuchet MS"/>
                <a:cs typeface="Trebuchet MS"/>
              </a:rPr>
              <a:t>London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i="1" spc="-10" dirty="0">
                <a:latin typeface="Trebuchet MS"/>
                <a:cs typeface="Trebuchet MS"/>
              </a:rPr>
              <a:t>Bellamy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20" dirty="0">
                <a:latin typeface="Trebuchet MS"/>
                <a:cs typeface="Trebuchet MS"/>
              </a:rPr>
              <a:t>was</a:t>
            </a:r>
            <a:r>
              <a:rPr sz="900" i="1" spc="-25" dirty="0">
                <a:latin typeface="Trebuchet MS"/>
                <a:cs typeface="Trebuchet MS"/>
              </a:rPr>
              <a:t> largely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25" dirty="0">
                <a:latin typeface="Trebuchet MS"/>
                <a:cs typeface="Trebuchet MS"/>
              </a:rPr>
              <a:t>a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20" dirty="0">
                <a:latin typeface="Trebuchet MS"/>
                <a:cs typeface="Trebuchet MS"/>
              </a:rPr>
              <a:t>passenger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in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the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football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match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,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20" dirty="0">
                <a:latin typeface="Trebuchet MS"/>
                <a:cs typeface="Trebuchet MS"/>
              </a:rPr>
              <a:t>playing </a:t>
            </a:r>
            <a:r>
              <a:rPr sz="900" i="1" spc="10" dirty="0">
                <a:latin typeface="Trebuchet MS"/>
                <a:cs typeface="Trebuchet MS"/>
              </a:rPr>
              <a:t>no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part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in</a:t>
            </a:r>
            <a:r>
              <a:rPr sz="900" i="1" spc="-30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either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goal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8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i="1" spc="-75" dirty="0">
                <a:latin typeface="Trebuchet MS"/>
                <a:cs typeface="Trebuchet MS"/>
              </a:rPr>
              <a:t>T</a:t>
            </a:r>
            <a:r>
              <a:rPr sz="950" i="1" spc="-10" dirty="0">
                <a:latin typeface="Trebuchet MS"/>
                <a:cs typeface="Trebuchet MS"/>
              </a:rPr>
              <a:t>arget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w</a:t>
            </a:r>
            <a:r>
              <a:rPr sz="950" i="1" spc="20" dirty="0">
                <a:latin typeface="Trebuchet MS"/>
                <a:cs typeface="Trebuchet MS"/>
              </a:rPr>
              <a:t>ord</a:t>
            </a:r>
            <a:r>
              <a:rPr sz="950" i="1" spc="40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spc="-685" dirty="0">
                <a:latin typeface="SimSun-ExtB"/>
                <a:cs typeface="SimSun-ExtB"/>
              </a:rPr>
              <a:t>⟨</a:t>
            </a:r>
            <a:r>
              <a:rPr sz="950" dirty="0">
                <a:latin typeface="Trebuchet MS"/>
                <a:cs typeface="Trebuchet MS"/>
              </a:rPr>
              <a:t>automobil</a:t>
            </a:r>
            <a:r>
              <a:rPr sz="950" spc="-15" dirty="0">
                <a:latin typeface="Trebuchet MS"/>
                <a:cs typeface="Trebuchet MS"/>
              </a:rPr>
              <a:t>e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ca</a:t>
            </a:r>
            <a:r>
              <a:rPr sz="950" spc="-45" dirty="0">
                <a:latin typeface="Trebuchet MS"/>
                <a:cs typeface="Trebuchet MS"/>
              </a:rPr>
              <a:t>r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socce</a:t>
            </a:r>
            <a:r>
              <a:rPr sz="950" spc="-30" dirty="0">
                <a:latin typeface="Trebuchet MS"/>
                <a:cs typeface="Trebuchet MS"/>
              </a:rPr>
              <a:t>r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15" dirty="0">
                <a:latin typeface="Trebuchet MS"/>
                <a:cs typeface="Trebuchet MS"/>
              </a:rPr>
              <a:t>ootball</a:t>
            </a:r>
            <a:r>
              <a:rPr sz="1100" spc="-680" dirty="0">
                <a:latin typeface="SimSun-ExtB"/>
                <a:cs typeface="SimSun-ExtB"/>
              </a:rPr>
              <a:t>⟩</a:t>
            </a:r>
            <a:endParaRPr sz="1100">
              <a:latin typeface="SimSun-ExtB"/>
              <a:cs typeface="SimSun-ExtB"/>
            </a:endParaRPr>
          </a:p>
          <a:p>
            <a:pPr marL="12700" marR="182245">
              <a:lnSpc>
                <a:spcPct val="102699"/>
              </a:lnSpc>
            </a:pPr>
            <a:r>
              <a:rPr sz="950" i="1" spc="-15" dirty="0">
                <a:latin typeface="Trebuchet MS"/>
                <a:cs typeface="Trebuchet MS"/>
              </a:rPr>
              <a:t>Term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vocabulary</a:t>
            </a:r>
            <a:r>
              <a:rPr sz="950" i="1" spc="-18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SimSun-ExtB"/>
                <a:cs typeface="SimSun-ExtB"/>
              </a:rPr>
              <a:t>⟨</a:t>
            </a:r>
            <a:r>
              <a:rPr sz="950" spc="-105" dirty="0">
                <a:latin typeface="Trebuchet MS"/>
                <a:cs typeface="Trebuchet MS"/>
              </a:rPr>
              <a:t>wheel,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transport,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passenger,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tournament,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London,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goal,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match</a:t>
            </a:r>
            <a:r>
              <a:rPr sz="1100" spc="-110" dirty="0">
                <a:latin typeface="SimSun-ExtB"/>
                <a:cs typeface="SimSun-ExtB"/>
              </a:rPr>
              <a:t>⟩</a:t>
            </a:r>
            <a:endParaRPr sz="1100">
              <a:latin typeface="SimSun-ExtB"/>
              <a:cs typeface="SimSun-ExtB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93786" y="3339672"/>
            <a:ext cx="122047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Semantics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35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Constructing</a:t>
            </a:r>
            <a:r>
              <a:rPr spc="30" dirty="0"/>
              <a:t> </a:t>
            </a:r>
            <a:r>
              <a:rPr spc="-70" dirty="0"/>
              <a:t>Word</a:t>
            </a:r>
            <a:r>
              <a:rPr spc="35" dirty="0"/>
              <a:t> </a:t>
            </a:r>
            <a:r>
              <a:rPr spc="5" dirty="0"/>
              <a:t>spaces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40104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29893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968893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350998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444" y="899561"/>
            <a:ext cx="4351655" cy="15563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950" spc="-10" dirty="0">
                <a:latin typeface="Trebuchet MS"/>
                <a:cs typeface="Trebuchet MS"/>
              </a:rPr>
              <a:t>Informal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algorithm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constructing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spaces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515"/>
              </a:spcBef>
            </a:pPr>
            <a:r>
              <a:rPr sz="950" spc="20" dirty="0">
                <a:latin typeface="Trebuchet MS"/>
                <a:cs typeface="Trebuchet MS"/>
              </a:rPr>
              <a:t>Pick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you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interested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in: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target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40" dirty="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355"/>
              </a:spcBef>
            </a:pPr>
            <a:r>
              <a:rPr sz="950" spc="10" dirty="0">
                <a:latin typeface="Trebuchet MS"/>
                <a:cs typeface="Trebuchet MS"/>
              </a:rPr>
              <a:t>Define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context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10" dirty="0">
                <a:latin typeface="Trebuchet MS"/>
                <a:cs typeface="Trebuchet MS"/>
              </a:rPr>
              <a:t>window</a:t>
            </a:r>
            <a:r>
              <a:rPr sz="950" spc="10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surrounding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target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  <a:p>
            <a:pPr marL="591820" marR="61594" indent="-137160">
              <a:lnSpc>
                <a:spcPct val="110700"/>
              </a:lnSpc>
              <a:spcBef>
                <a:spcPts val="190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40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context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can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in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general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-20" dirty="0">
                <a:latin typeface="Trebuchet MS"/>
                <a:cs typeface="Trebuchet MS"/>
              </a:rPr>
              <a:t> defined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in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terms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documents,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paragraphs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sentences.</a:t>
            </a:r>
            <a:endParaRPr sz="90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520"/>
              </a:spcBef>
            </a:pPr>
            <a:r>
              <a:rPr sz="950" spc="25" dirty="0">
                <a:latin typeface="Trebuchet MS"/>
                <a:cs typeface="Trebuchet MS"/>
              </a:rPr>
              <a:t>Count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times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target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co-occurs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words: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215"/>
              </a:spcBef>
            </a:pPr>
            <a:r>
              <a:rPr sz="950" b="1" spc="25" dirty="0">
                <a:latin typeface="Trebuchet MS"/>
                <a:cs typeface="Trebuchet MS"/>
              </a:rPr>
              <a:t>co-occurrence</a:t>
            </a:r>
            <a:r>
              <a:rPr sz="950" b="1" spc="-40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matrix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515"/>
              </a:spcBef>
            </a:pPr>
            <a:r>
              <a:rPr sz="950" spc="5" dirty="0">
                <a:latin typeface="Trebuchet MS"/>
                <a:cs typeface="Trebuchet MS"/>
              </a:rPr>
              <a:t>Build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(a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function </a:t>
            </a:r>
            <a:r>
              <a:rPr sz="950" spc="-25" dirty="0">
                <a:latin typeface="Trebuchet MS"/>
                <a:cs typeface="Trebuchet MS"/>
              </a:rPr>
              <a:t>of)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these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co-occurrence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counts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93786" y="3339672"/>
            <a:ext cx="122047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Semantics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611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Constructing</a:t>
            </a:r>
            <a:r>
              <a:rPr spc="45" dirty="0"/>
              <a:t> </a:t>
            </a:r>
            <a:r>
              <a:rPr spc="-70" dirty="0"/>
              <a:t>Word</a:t>
            </a:r>
            <a:r>
              <a:rPr spc="45" dirty="0"/>
              <a:t> </a:t>
            </a:r>
            <a:r>
              <a:rPr spc="20" dirty="0"/>
              <a:t>spaces:</a:t>
            </a:r>
            <a:r>
              <a:rPr spc="130" dirty="0"/>
              <a:t> </a:t>
            </a:r>
            <a:r>
              <a:rPr spc="-15" dirty="0"/>
              <a:t>distributional</a:t>
            </a:r>
            <a:r>
              <a:rPr spc="50" dirty="0"/>
              <a:t> </a:t>
            </a:r>
            <a:r>
              <a:rPr spc="-10" dirty="0"/>
              <a:t>vectors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31405"/>
            <a:ext cx="223710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5" dirty="0">
                <a:latin typeface="Trebuchet MS"/>
                <a:cs typeface="Trebuchet MS"/>
              </a:rPr>
              <a:t>distributional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matrix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0000FF"/>
                </a:solidFill>
                <a:latin typeface="Trebuchet MS"/>
                <a:cs typeface="Trebuchet MS"/>
              </a:rPr>
              <a:t>targets</a:t>
            </a:r>
            <a:r>
              <a:rPr sz="950" spc="-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950" spc="125" dirty="0">
                <a:latin typeface="Trebuchet MS"/>
                <a:cs typeface="Trebuchet MS"/>
              </a:rPr>
              <a:t>X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FF0000"/>
                </a:solidFill>
                <a:latin typeface="Trebuchet MS"/>
                <a:cs typeface="Trebuchet MS"/>
              </a:rPr>
              <a:t>contexts</a:t>
            </a:r>
            <a:endParaRPr sz="9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714" y="1451284"/>
          <a:ext cx="4457695" cy="761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6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35"/>
                        </a:lnSpc>
                      </a:pPr>
                      <a:r>
                        <a:rPr sz="900" spc="-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wheel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transport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passenger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tournament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London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goal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35"/>
                        </a:lnSpc>
                      </a:pPr>
                      <a:r>
                        <a:rPr sz="900" spc="-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match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34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00" spc="-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automobile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34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00" spc="-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car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2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828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0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soccer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8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football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2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3786" y="3339672"/>
            <a:ext cx="122047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Semantics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453" y="745400"/>
            <a:ext cx="2688590" cy="1392555"/>
            <a:chOff x="1028453" y="745400"/>
            <a:chExt cx="2688590" cy="1392555"/>
          </a:xfrm>
        </p:grpSpPr>
        <p:sp>
          <p:nvSpPr>
            <p:cNvPr id="3" name="object 3"/>
            <p:cNvSpPr/>
            <p:nvPr/>
          </p:nvSpPr>
          <p:spPr>
            <a:xfrm>
              <a:off x="1033144" y="2125621"/>
              <a:ext cx="2682875" cy="11430"/>
            </a:xfrm>
            <a:custGeom>
              <a:avLst/>
              <a:gdLst/>
              <a:ahLst/>
              <a:cxnLst/>
              <a:rect l="l" t="t" r="r" b="b"/>
              <a:pathLst>
                <a:path w="2682875" h="11430">
                  <a:moveTo>
                    <a:pt x="42" y="7475"/>
                  </a:moveTo>
                  <a:lnTo>
                    <a:pt x="2682784" y="7475"/>
                  </a:lnTo>
                </a:path>
                <a:path w="2682875" h="11430">
                  <a:moveTo>
                    <a:pt x="0" y="0"/>
                  </a:moveTo>
                  <a:lnTo>
                    <a:pt x="0" y="11213"/>
                  </a:lnTo>
                </a:path>
                <a:path w="2682875" h="11430">
                  <a:moveTo>
                    <a:pt x="536381" y="0"/>
                  </a:moveTo>
                  <a:lnTo>
                    <a:pt x="536381" y="11213"/>
                  </a:lnTo>
                </a:path>
                <a:path w="2682875" h="11430">
                  <a:moveTo>
                    <a:pt x="1072763" y="0"/>
                  </a:moveTo>
                  <a:lnTo>
                    <a:pt x="1072763" y="11213"/>
                  </a:lnTo>
                </a:path>
                <a:path w="2682875" h="11430">
                  <a:moveTo>
                    <a:pt x="1609144" y="0"/>
                  </a:moveTo>
                  <a:lnTo>
                    <a:pt x="1609144" y="11213"/>
                  </a:lnTo>
                </a:path>
                <a:path w="2682875" h="11430">
                  <a:moveTo>
                    <a:pt x="2145534" y="0"/>
                  </a:moveTo>
                  <a:lnTo>
                    <a:pt x="2145534" y="11213"/>
                  </a:lnTo>
                </a:path>
                <a:path w="2682875" h="11430">
                  <a:moveTo>
                    <a:pt x="2681900" y="0"/>
                  </a:moveTo>
                  <a:lnTo>
                    <a:pt x="2681900" y="112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9406" y="746353"/>
              <a:ext cx="11430" cy="1388745"/>
            </a:xfrm>
            <a:custGeom>
              <a:avLst/>
              <a:gdLst/>
              <a:ahLst/>
              <a:cxnLst/>
              <a:rect l="l" t="t" r="r" b="b"/>
              <a:pathLst>
                <a:path w="11430" h="1388745">
                  <a:moveTo>
                    <a:pt x="3738" y="1388519"/>
                  </a:moveTo>
                  <a:lnTo>
                    <a:pt x="3738" y="94"/>
                  </a:lnTo>
                </a:path>
                <a:path w="11430" h="1388745">
                  <a:moveTo>
                    <a:pt x="11213" y="1386744"/>
                  </a:moveTo>
                  <a:lnTo>
                    <a:pt x="0" y="1386744"/>
                  </a:lnTo>
                </a:path>
                <a:path w="11430" h="1388745">
                  <a:moveTo>
                    <a:pt x="11213" y="1110142"/>
                  </a:moveTo>
                  <a:lnTo>
                    <a:pt x="0" y="1110142"/>
                  </a:lnTo>
                </a:path>
                <a:path w="11430" h="1388745">
                  <a:moveTo>
                    <a:pt x="11213" y="833541"/>
                  </a:moveTo>
                  <a:lnTo>
                    <a:pt x="0" y="833541"/>
                  </a:lnTo>
                </a:path>
                <a:path w="11430" h="1388745">
                  <a:moveTo>
                    <a:pt x="11213" y="555071"/>
                  </a:moveTo>
                  <a:lnTo>
                    <a:pt x="0" y="555071"/>
                  </a:lnTo>
                </a:path>
                <a:path w="11430" h="1388745">
                  <a:moveTo>
                    <a:pt x="11213" y="278470"/>
                  </a:moveTo>
                  <a:lnTo>
                    <a:pt x="0" y="278470"/>
                  </a:lnTo>
                </a:path>
                <a:path w="11430" h="1388745">
                  <a:moveTo>
                    <a:pt x="1121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84598" y="2130676"/>
            <a:ext cx="60960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5" dirty="0">
                <a:latin typeface="Lucida Sans Unicode"/>
                <a:cs typeface="Lucida Sans Unicode"/>
              </a:rPr>
              <a:t>2.5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3894" y="2130676"/>
            <a:ext cx="40005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15" dirty="0">
                <a:latin typeface="Lucida Sans Unicode"/>
                <a:cs typeface="Lucida Sans Unicode"/>
              </a:rPr>
              <a:t>0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9064" y="2130676"/>
            <a:ext cx="60960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5" dirty="0">
                <a:latin typeface="Lucida Sans Unicode"/>
                <a:cs typeface="Lucida Sans Unicode"/>
              </a:rPr>
              <a:t>0.5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4792" y="2130676"/>
            <a:ext cx="40005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15" dirty="0">
                <a:latin typeface="Lucida Sans Unicode"/>
                <a:cs typeface="Lucida Sans Unicode"/>
              </a:rPr>
              <a:t>1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1831" y="2130676"/>
            <a:ext cx="60960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5" dirty="0">
                <a:latin typeface="Lucida Sans Unicode"/>
                <a:cs typeface="Lucida Sans Unicode"/>
              </a:rPr>
              <a:t>1.5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7559" y="2130676"/>
            <a:ext cx="40005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15" dirty="0">
                <a:latin typeface="Lucida Sans Unicode"/>
                <a:cs typeface="Lucida Sans Unicode"/>
              </a:rPr>
              <a:t>2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4646" y="721501"/>
            <a:ext cx="60960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5" dirty="0">
                <a:latin typeface="Lucida Sans Unicode"/>
                <a:cs typeface="Lucida Sans Unicode"/>
              </a:rPr>
              <a:t>2.5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5205" y="2108249"/>
            <a:ext cx="40005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15" dirty="0">
                <a:latin typeface="Lucida Sans Unicode"/>
                <a:cs typeface="Lucida Sans Unicode"/>
              </a:rPr>
              <a:t>0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4646" y="1831647"/>
            <a:ext cx="60960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5" dirty="0">
                <a:latin typeface="Lucida Sans Unicode"/>
                <a:cs typeface="Lucida Sans Unicode"/>
              </a:rPr>
              <a:t>0.5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4646" y="1276574"/>
            <a:ext cx="60960" cy="52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" spc="5" dirty="0">
                <a:latin typeface="Lucida Sans Unicode"/>
                <a:cs typeface="Lucida Sans Unicode"/>
              </a:rPr>
              <a:t>1.5</a:t>
            </a:r>
            <a:endParaRPr sz="1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16787" y="1007414"/>
            <a:ext cx="2179320" cy="1144270"/>
          </a:xfrm>
          <a:custGeom>
            <a:avLst/>
            <a:gdLst/>
            <a:ahLst/>
            <a:cxnLst/>
            <a:rect l="l" t="t" r="r" b="b"/>
            <a:pathLst>
              <a:path w="2179320" h="1144270">
                <a:moveTo>
                  <a:pt x="34467" y="566953"/>
                </a:moveTo>
                <a:lnTo>
                  <a:pt x="22199" y="554697"/>
                </a:lnTo>
                <a:lnTo>
                  <a:pt x="12268" y="554697"/>
                </a:lnTo>
                <a:lnTo>
                  <a:pt x="0" y="566953"/>
                </a:lnTo>
                <a:lnTo>
                  <a:pt x="0" y="576897"/>
                </a:lnTo>
                <a:lnTo>
                  <a:pt x="12268" y="589153"/>
                </a:lnTo>
                <a:lnTo>
                  <a:pt x="22199" y="589153"/>
                </a:lnTo>
                <a:lnTo>
                  <a:pt x="28333" y="583031"/>
                </a:lnTo>
                <a:lnTo>
                  <a:pt x="34467" y="576897"/>
                </a:lnTo>
                <a:lnTo>
                  <a:pt x="34467" y="566953"/>
                </a:lnTo>
                <a:close/>
              </a:path>
              <a:path w="2179320" h="1144270">
                <a:moveTo>
                  <a:pt x="34467" y="12255"/>
                </a:moveTo>
                <a:lnTo>
                  <a:pt x="22199" y="0"/>
                </a:lnTo>
                <a:lnTo>
                  <a:pt x="12268" y="0"/>
                </a:lnTo>
                <a:lnTo>
                  <a:pt x="0" y="12255"/>
                </a:lnTo>
                <a:lnTo>
                  <a:pt x="0" y="22199"/>
                </a:lnTo>
                <a:lnTo>
                  <a:pt x="12268" y="34455"/>
                </a:lnTo>
                <a:lnTo>
                  <a:pt x="22199" y="34455"/>
                </a:lnTo>
                <a:lnTo>
                  <a:pt x="28333" y="28333"/>
                </a:lnTo>
                <a:lnTo>
                  <a:pt x="34467" y="22199"/>
                </a:lnTo>
                <a:lnTo>
                  <a:pt x="34467" y="12255"/>
                </a:lnTo>
                <a:close/>
              </a:path>
              <a:path w="2179320" h="1144270">
                <a:moveTo>
                  <a:pt x="1106881" y="1121651"/>
                </a:moveTo>
                <a:lnTo>
                  <a:pt x="1094625" y="1109395"/>
                </a:lnTo>
                <a:lnTo>
                  <a:pt x="1084681" y="1109395"/>
                </a:lnTo>
                <a:lnTo>
                  <a:pt x="1072426" y="1121651"/>
                </a:lnTo>
                <a:lnTo>
                  <a:pt x="1072426" y="1131595"/>
                </a:lnTo>
                <a:lnTo>
                  <a:pt x="1084681" y="1143850"/>
                </a:lnTo>
                <a:lnTo>
                  <a:pt x="1094625" y="1143850"/>
                </a:lnTo>
                <a:lnTo>
                  <a:pt x="1100759" y="1137729"/>
                </a:lnTo>
                <a:lnTo>
                  <a:pt x="1106881" y="1131595"/>
                </a:lnTo>
                <a:lnTo>
                  <a:pt x="1106881" y="1121651"/>
                </a:lnTo>
                <a:close/>
              </a:path>
              <a:path w="2179320" h="1144270">
                <a:moveTo>
                  <a:pt x="2179294" y="1121651"/>
                </a:moveTo>
                <a:lnTo>
                  <a:pt x="2167051" y="1109395"/>
                </a:lnTo>
                <a:lnTo>
                  <a:pt x="2157120" y="1109395"/>
                </a:lnTo>
                <a:lnTo>
                  <a:pt x="2150973" y="1115517"/>
                </a:lnTo>
                <a:lnTo>
                  <a:pt x="2144839" y="1121651"/>
                </a:lnTo>
                <a:lnTo>
                  <a:pt x="2144839" y="1131595"/>
                </a:lnTo>
                <a:lnTo>
                  <a:pt x="2150973" y="1137729"/>
                </a:lnTo>
                <a:lnTo>
                  <a:pt x="2157120" y="1143850"/>
                </a:lnTo>
                <a:lnTo>
                  <a:pt x="2167051" y="1143850"/>
                </a:lnTo>
                <a:lnTo>
                  <a:pt x="2173173" y="1137729"/>
                </a:lnTo>
                <a:lnTo>
                  <a:pt x="2179294" y="1131595"/>
                </a:lnTo>
                <a:lnTo>
                  <a:pt x="2179294" y="1121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81981" y="2192350"/>
            <a:ext cx="39560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25" dirty="0">
                <a:solidFill>
                  <a:srgbClr val="0000FF"/>
                </a:solidFill>
                <a:latin typeface="Trebuchet MS"/>
                <a:cs typeface="Trebuchet MS"/>
              </a:rPr>
              <a:t>transport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2823" y="1355545"/>
            <a:ext cx="102870" cy="17018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dirty="0">
                <a:solidFill>
                  <a:srgbClr val="0000FF"/>
                </a:solidFill>
                <a:latin typeface="Trebuchet MS"/>
                <a:cs typeface="Trebuchet MS"/>
              </a:rPr>
              <a:t>goal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6108" y="1983031"/>
            <a:ext cx="53022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b="1" spc="35" dirty="0">
                <a:solidFill>
                  <a:srgbClr val="FF0000"/>
                </a:solidFill>
                <a:latin typeface="Trebuchet MS"/>
                <a:cs typeface="Trebuchet MS"/>
              </a:rPr>
              <a:t>automobile</a:t>
            </a:r>
            <a:r>
              <a:rPr sz="45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450" b="1" spc="10" dirty="0">
                <a:solidFill>
                  <a:srgbClr val="FF0000"/>
                </a:solidFill>
                <a:latin typeface="Trebuchet MS"/>
                <a:cs typeface="Trebuchet MS"/>
              </a:rPr>
              <a:t>(1,0)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08972" y="1992375"/>
            <a:ext cx="27749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b="1" spc="20" dirty="0">
                <a:solidFill>
                  <a:srgbClr val="FF0000"/>
                </a:solidFill>
                <a:latin typeface="Trebuchet MS"/>
                <a:cs typeface="Trebuchet MS"/>
              </a:rPr>
              <a:t>car</a:t>
            </a:r>
            <a:r>
              <a:rPr sz="45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450" b="1" spc="10" dirty="0">
                <a:solidFill>
                  <a:srgbClr val="FF0000"/>
                </a:solidFill>
                <a:latin typeface="Trebuchet MS"/>
                <a:cs typeface="Trebuchet MS"/>
              </a:rPr>
              <a:t>(2,0)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5205" y="970070"/>
            <a:ext cx="49974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" spc="22" baseline="18518" dirty="0">
                <a:latin typeface="Lucida Sans Unicode"/>
                <a:cs typeface="Lucida Sans Unicode"/>
              </a:rPr>
              <a:t>2      </a:t>
            </a:r>
            <a:r>
              <a:rPr sz="225" spc="97" baseline="18518" dirty="0">
                <a:latin typeface="Lucida Sans Unicode"/>
                <a:cs typeface="Lucida Sans Unicode"/>
              </a:rPr>
              <a:t> </a:t>
            </a:r>
            <a:r>
              <a:rPr sz="450" b="1" spc="30" dirty="0">
                <a:solidFill>
                  <a:srgbClr val="FF0000"/>
                </a:solidFill>
                <a:latin typeface="Trebuchet MS"/>
                <a:cs typeface="Trebuchet MS"/>
              </a:rPr>
              <a:t>football</a:t>
            </a:r>
            <a:r>
              <a:rPr sz="450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450" b="1" spc="10" dirty="0">
                <a:solidFill>
                  <a:srgbClr val="FF0000"/>
                </a:solidFill>
                <a:latin typeface="Trebuchet MS"/>
                <a:cs typeface="Trebuchet MS"/>
              </a:rPr>
              <a:t>(0,2)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5205" y="1517666"/>
            <a:ext cx="463550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" spc="15" dirty="0">
                <a:latin typeface="Lucida Sans Unicode"/>
                <a:cs typeface="Lucida Sans Unicode"/>
              </a:rPr>
              <a:t>1       </a:t>
            </a:r>
            <a:r>
              <a:rPr sz="150" spc="50" dirty="0">
                <a:latin typeface="Lucida Sans Unicode"/>
                <a:cs typeface="Lucida Sans Unicode"/>
              </a:rPr>
              <a:t> </a:t>
            </a:r>
            <a:r>
              <a:rPr sz="675" b="1" spc="37" baseline="6172" dirty="0">
                <a:solidFill>
                  <a:srgbClr val="FF0000"/>
                </a:solidFill>
                <a:latin typeface="Trebuchet MS"/>
                <a:cs typeface="Trebuchet MS"/>
              </a:rPr>
              <a:t>soccer</a:t>
            </a:r>
            <a:r>
              <a:rPr sz="675" b="1" spc="7" baseline="6172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675" b="1" spc="15" baseline="6172" dirty="0">
                <a:solidFill>
                  <a:srgbClr val="FF0000"/>
                </a:solidFill>
                <a:latin typeface="Trebuchet MS"/>
                <a:cs typeface="Trebuchet MS"/>
              </a:rPr>
              <a:t>(0,1)</a:t>
            </a:r>
            <a:endParaRPr sz="675" baseline="6172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3" name="object 2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93786" y="3339672"/>
            <a:ext cx="122047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Semantics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79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Computing</a:t>
            </a:r>
            <a:r>
              <a:rPr spc="-40" dirty="0"/>
              <a:t> </a:t>
            </a:r>
            <a:r>
              <a:rPr spc="-10" dirty="0"/>
              <a:t>similarity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714" y="996650"/>
          <a:ext cx="4457695" cy="761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6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35"/>
                        </a:lnSpc>
                      </a:pPr>
                      <a:r>
                        <a:rPr sz="900" spc="-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wheel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transport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passenger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tournament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London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goal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35"/>
                        </a:lnSpc>
                      </a:pPr>
                      <a:r>
                        <a:rPr sz="900" spc="-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match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34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00" spc="-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automobile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34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00" spc="-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car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2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828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0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soccer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501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football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2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75"/>
                        </a:lnSpc>
                      </a:pPr>
                      <a:r>
                        <a:rPr sz="900" dirty="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7743" y="1871967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1852752"/>
            <a:ext cx="1593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Using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simple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vector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product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743" y="1916190"/>
            <a:ext cx="4483735" cy="733425"/>
            <a:chOff x="87743" y="1916190"/>
            <a:chExt cx="4483735" cy="7334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044979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47708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35008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916201"/>
              <a:ext cx="50749" cy="6315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2089251"/>
              <a:ext cx="4432935" cy="509270"/>
            </a:xfrm>
            <a:custGeom>
              <a:avLst/>
              <a:gdLst/>
              <a:ahLst/>
              <a:cxnLst/>
              <a:rect l="l" t="t" r="r" b="b"/>
              <a:pathLst>
                <a:path w="4432935" h="509269">
                  <a:moveTo>
                    <a:pt x="4432566" y="0"/>
                  </a:moveTo>
                  <a:lnTo>
                    <a:pt x="0" y="0"/>
                  </a:lnTo>
                  <a:lnTo>
                    <a:pt x="0" y="458457"/>
                  </a:lnTo>
                  <a:lnTo>
                    <a:pt x="4008" y="478181"/>
                  </a:lnTo>
                  <a:lnTo>
                    <a:pt x="14922" y="494334"/>
                  </a:lnTo>
                  <a:lnTo>
                    <a:pt x="31075" y="505248"/>
                  </a:lnTo>
                  <a:lnTo>
                    <a:pt x="50800" y="509257"/>
                  </a:lnTo>
                  <a:lnTo>
                    <a:pt x="4381766" y="509257"/>
                  </a:lnTo>
                  <a:lnTo>
                    <a:pt x="4401491" y="505248"/>
                  </a:lnTo>
                  <a:lnTo>
                    <a:pt x="4417644" y="494334"/>
                  </a:lnTo>
                  <a:lnTo>
                    <a:pt x="4428558" y="478181"/>
                  </a:lnTo>
                  <a:lnTo>
                    <a:pt x="4432566" y="45845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954288"/>
              <a:ext cx="0" cy="612775"/>
            </a:xfrm>
            <a:custGeom>
              <a:avLst/>
              <a:gdLst/>
              <a:ahLst/>
              <a:cxnLst/>
              <a:rect l="l" t="t" r="r" b="b"/>
              <a:pathLst>
                <a:path h="612775">
                  <a:moveTo>
                    <a:pt x="0" y="6124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9415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9288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9161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3303" y="2057260"/>
            <a:ext cx="135318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dirty="0">
                <a:latin typeface="Trebuchet MS"/>
                <a:cs typeface="Trebuchet MS"/>
              </a:rPr>
              <a:t>automobile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car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dirty="0">
                <a:latin typeface="Trebuchet MS"/>
                <a:cs typeface="Trebuchet MS"/>
              </a:rPr>
              <a:t>automobile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soccer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dirty="0">
                <a:latin typeface="Trebuchet MS"/>
                <a:cs typeface="Trebuchet MS"/>
              </a:rPr>
              <a:t>automobile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football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59304" y="2057260"/>
            <a:ext cx="110998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5" dirty="0">
                <a:latin typeface="Trebuchet MS"/>
                <a:cs typeface="Trebuchet MS"/>
              </a:rPr>
              <a:t>car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soccer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5" dirty="0">
                <a:latin typeface="Trebuchet MS"/>
                <a:cs typeface="Trebuchet MS"/>
              </a:rPr>
              <a:t>car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football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25" dirty="0">
                <a:latin typeface="Trebuchet MS"/>
                <a:cs typeface="Trebuchet MS"/>
              </a:rPr>
              <a:t>soccer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football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93786" y="3339672"/>
            <a:ext cx="122047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Semantics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99997" y="942136"/>
            <a:ext cx="26085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Distributional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Models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Semantics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74724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7,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2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53222" y="3339672"/>
            <a:ext cx="11017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Distributional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Models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of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38531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Vector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Space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without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distributional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similarity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401851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1050482"/>
            <a:ext cx="2080260" cy="5238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950" spc="40" dirty="0">
                <a:latin typeface="Trebuchet MS"/>
                <a:cs typeface="Trebuchet MS"/>
              </a:rPr>
              <a:t>Words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treated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atomic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symbols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One-hot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representation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1446085"/>
            <a:ext cx="4483735" cy="294005"/>
            <a:chOff x="87743" y="1446085"/>
            <a:chExt cx="4483735" cy="2940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74863"/>
              <a:ext cx="4483315" cy="1648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1446085"/>
              <a:ext cx="50749" cy="1919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1619148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148418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4714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4587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4460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9984" y="1809343"/>
            <a:ext cx="3916680" cy="3657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53222" y="3339672"/>
            <a:ext cx="11017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Distributional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Models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of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35229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Distributional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Similarity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Based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Representations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133182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1113967"/>
            <a:ext cx="2330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You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know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by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company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it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keeps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1177417"/>
            <a:ext cx="4483735" cy="706755"/>
            <a:chOff x="87743" y="1177417"/>
            <a:chExt cx="4483735" cy="7067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06195"/>
              <a:ext cx="4483315" cy="1648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1177417"/>
              <a:ext cx="50749" cy="1919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1350479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1215517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028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901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774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1483525"/>
              <a:ext cx="3710940" cy="400049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87743" y="1984844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844" y="1965629"/>
            <a:ext cx="1988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These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words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will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represent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banking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743" y="2029079"/>
            <a:ext cx="4483735" cy="294005"/>
            <a:chOff x="87743" y="2029079"/>
            <a:chExt cx="4483735" cy="29400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" y="2157869"/>
              <a:ext cx="4483315" cy="1648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029079"/>
              <a:ext cx="50749" cy="19199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7743" y="2202141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309" y="206717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20544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20417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0290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5" name="object 2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753222" y="3339672"/>
            <a:ext cx="11017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Distributional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Models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of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36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Building</a:t>
            </a:r>
            <a:r>
              <a:rPr spc="40" dirty="0"/>
              <a:t> </a:t>
            </a:r>
            <a:r>
              <a:rPr spc="-20" dirty="0"/>
              <a:t>a</a:t>
            </a:r>
            <a:r>
              <a:rPr spc="40" dirty="0"/>
              <a:t> </a:t>
            </a:r>
            <a:r>
              <a:rPr spc="85" dirty="0"/>
              <a:t>DSM</a:t>
            </a:r>
            <a:r>
              <a:rPr spc="40" dirty="0"/>
              <a:t> </a:t>
            </a:r>
            <a:r>
              <a:rPr spc="-15" dirty="0"/>
              <a:t>step-by-step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14997"/>
            <a:ext cx="4483735" cy="802005"/>
            <a:chOff x="87743" y="514997"/>
            <a:chExt cx="4483735" cy="802005"/>
          </a:xfrm>
        </p:grpSpPr>
        <p:sp>
          <p:nvSpPr>
            <p:cNvPr id="4" name="object 4"/>
            <p:cNvSpPr/>
            <p:nvPr/>
          </p:nvSpPr>
          <p:spPr>
            <a:xfrm>
              <a:off x="87743" y="51499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8802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1484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0214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59244"/>
              <a:ext cx="50749" cy="6555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732307"/>
              <a:ext cx="4432935" cy="533400"/>
            </a:xfrm>
            <a:custGeom>
              <a:avLst/>
              <a:gdLst/>
              <a:ahLst/>
              <a:cxnLst/>
              <a:rect l="l" t="t" r="r" b="b"/>
              <a:pathLst>
                <a:path w="4432935" h="533400">
                  <a:moveTo>
                    <a:pt x="4432566" y="0"/>
                  </a:moveTo>
                  <a:lnTo>
                    <a:pt x="0" y="0"/>
                  </a:lnTo>
                  <a:lnTo>
                    <a:pt x="0" y="482536"/>
                  </a:lnTo>
                  <a:lnTo>
                    <a:pt x="4008" y="502261"/>
                  </a:lnTo>
                  <a:lnTo>
                    <a:pt x="14922" y="518414"/>
                  </a:lnTo>
                  <a:lnTo>
                    <a:pt x="31075" y="529328"/>
                  </a:lnTo>
                  <a:lnTo>
                    <a:pt x="50800" y="533336"/>
                  </a:lnTo>
                  <a:lnTo>
                    <a:pt x="4381766" y="533336"/>
                  </a:lnTo>
                  <a:lnTo>
                    <a:pt x="4401491" y="529328"/>
                  </a:lnTo>
                  <a:lnTo>
                    <a:pt x="4417644" y="518414"/>
                  </a:lnTo>
                  <a:lnTo>
                    <a:pt x="4428558" y="502261"/>
                  </a:lnTo>
                  <a:lnTo>
                    <a:pt x="4432566" y="48253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597344"/>
              <a:ext cx="0" cy="636905"/>
            </a:xfrm>
            <a:custGeom>
              <a:avLst/>
              <a:gdLst/>
              <a:ahLst/>
              <a:cxnLst/>
              <a:rect l="l" t="t" r="r" b="b"/>
              <a:pathLst>
                <a:path h="636905">
                  <a:moveTo>
                    <a:pt x="0" y="6365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5846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719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592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417561"/>
            <a:ext cx="4483735" cy="1832610"/>
            <a:chOff x="87743" y="1417561"/>
            <a:chExt cx="4483735" cy="1832610"/>
          </a:xfrm>
        </p:grpSpPr>
        <p:sp>
          <p:nvSpPr>
            <p:cNvPr id="15" name="object 15"/>
            <p:cNvSpPr/>
            <p:nvPr/>
          </p:nvSpPr>
          <p:spPr>
            <a:xfrm>
              <a:off x="87743" y="141756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590586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3148355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135655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461795"/>
              <a:ext cx="50749" cy="168655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634845"/>
              <a:ext cx="4432935" cy="1564640"/>
            </a:xfrm>
            <a:custGeom>
              <a:avLst/>
              <a:gdLst/>
              <a:ahLst/>
              <a:cxnLst/>
              <a:rect l="l" t="t" r="r" b="b"/>
              <a:pathLst>
                <a:path w="4432935" h="1564639">
                  <a:moveTo>
                    <a:pt x="4432566" y="0"/>
                  </a:moveTo>
                  <a:lnTo>
                    <a:pt x="0" y="0"/>
                  </a:lnTo>
                  <a:lnTo>
                    <a:pt x="0" y="1513509"/>
                  </a:lnTo>
                  <a:lnTo>
                    <a:pt x="4008" y="1533234"/>
                  </a:lnTo>
                  <a:lnTo>
                    <a:pt x="14922" y="1549387"/>
                  </a:lnTo>
                  <a:lnTo>
                    <a:pt x="31075" y="1560301"/>
                  </a:lnTo>
                  <a:lnTo>
                    <a:pt x="50800" y="1564309"/>
                  </a:lnTo>
                  <a:lnTo>
                    <a:pt x="4381766" y="1564309"/>
                  </a:lnTo>
                  <a:lnTo>
                    <a:pt x="4401491" y="1560301"/>
                  </a:lnTo>
                  <a:lnTo>
                    <a:pt x="4417644" y="1549387"/>
                  </a:lnTo>
                  <a:lnTo>
                    <a:pt x="4428558" y="1533234"/>
                  </a:lnTo>
                  <a:lnTo>
                    <a:pt x="4432566" y="151350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499882"/>
              <a:ext cx="0" cy="1668145"/>
            </a:xfrm>
            <a:custGeom>
              <a:avLst/>
              <a:gdLst/>
              <a:ahLst/>
              <a:cxnLst/>
              <a:rect l="l" t="t" r="r" b="b"/>
              <a:pathLst>
                <a:path h="1668145">
                  <a:moveTo>
                    <a:pt x="0" y="166752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4871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4744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4617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440363"/>
            <a:ext cx="3677285" cy="27260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“linguistic”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steps</a:t>
            </a:r>
            <a:endParaRPr sz="1100">
              <a:latin typeface="Cambria"/>
              <a:cs typeface="Cambria"/>
            </a:endParaRPr>
          </a:p>
          <a:p>
            <a:pPr marL="679450" algn="ctr">
              <a:lnSpc>
                <a:spcPct val="100000"/>
              </a:lnSpc>
              <a:spcBef>
                <a:spcPts val="425"/>
              </a:spcBef>
            </a:pPr>
            <a:r>
              <a:rPr sz="950" spc="30" dirty="0">
                <a:latin typeface="Trebuchet MS"/>
                <a:cs typeface="Trebuchet MS"/>
              </a:rPr>
              <a:t>Pre-process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corpus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(to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define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targets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contexts)</a:t>
            </a:r>
            <a:endParaRPr sz="950">
              <a:latin typeface="Trebuchet MS"/>
              <a:cs typeface="Trebuchet MS"/>
            </a:endParaRPr>
          </a:p>
          <a:p>
            <a:pPr marL="679450" algn="ctr">
              <a:lnSpc>
                <a:spcPct val="100000"/>
              </a:lnSpc>
              <a:spcBef>
                <a:spcPts val="65"/>
              </a:spcBef>
            </a:pPr>
            <a:r>
              <a:rPr sz="1100" spc="20" dirty="0">
                <a:latin typeface="Cambria"/>
                <a:cs typeface="Cambria"/>
              </a:rPr>
              <a:t>⇓</a:t>
            </a:r>
            <a:endParaRPr sz="1100">
              <a:latin typeface="Cambria"/>
              <a:cs typeface="Cambria"/>
            </a:endParaRPr>
          </a:p>
          <a:p>
            <a:pPr marL="679450" algn="ctr">
              <a:lnSpc>
                <a:spcPct val="100000"/>
              </a:lnSpc>
              <a:spcBef>
                <a:spcPts val="185"/>
              </a:spcBef>
            </a:pPr>
            <a:r>
              <a:rPr sz="950" spc="15" dirty="0">
                <a:latin typeface="Trebuchet MS"/>
                <a:cs typeface="Trebuchet MS"/>
              </a:rPr>
              <a:t>Select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dirty="0">
                <a:latin typeface="Trebuchet MS"/>
                <a:cs typeface="Trebuchet MS"/>
              </a:rPr>
              <a:t>targets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-5" dirty="0">
                <a:latin typeface="Trebuchet MS"/>
                <a:cs typeface="Trebuchet MS"/>
              </a:rPr>
              <a:t>contexts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“mathematical”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steps</a:t>
            </a:r>
            <a:endParaRPr sz="1100">
              <a:latin typeface="Cambria"/>
              <a:cs typeface="Cambria"/>
            </a:endParaRPr>
          </a:p>
          <a:p>
            <a:pPr marL="679450" algn="ctr">
              <a:lnSpc>
                <a:spcPct val="100000"/>
              </a:lnSpc>
              <a:spcBef>
                <a:spcPts val="420"/>
              </a:spcBef>
            </a:pPr>
            <a:r>
              <a:rPr sz="950" spc="25" dirty="0">
                <a:latin typeface="Trebuchet MS"/>
                <a:cs typeface="Trebuchet MS"/>
              </a:rPr>
              <a:t>Count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target-context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co-occurrences</a:t>
            </a:r>
            <a:endParaRPr sz="950">
              <a:latin typeface="Trebuchet MS"/>
              <a:cs typeface="Trebuchet MS"/>
            </a:endParaRPr>
          </a:p>
          <a:p>
            <a:pPr marL="679450" algn="ctr">
              <a:lnSpc>
                <a:spcPct val="100000"/>
              </a:lnSpc>
              <a:spcBef>
                <a:spcPts val="65"/>
              </a:spcBef>
            </a:pPr>
            <a:r>
              <a:rPr sz="1100" spc="20" dirty="0">
                <a:latin typeface="Cambria"/>
                <a:cs typeface="Cambria"/>
              </a:rPr>
              <a:t>⇓</a:t>
            </a:r>
            <a:endParaRPr sz="1100">
              <a:latin typeface="Cambria"/>
              <a:cs typeface="Cambria"/>
            </a:endParaRPr>
          </a:p>
          <a:p>
            <a:pPr marL="679450" algn="ctr">
              <a:lnSpc>
                <a:spcPct val="100000"/>
              </a:lnSpc>
              <a:spcBef>
                <a:spcPts val="185"/>
              </a:spcBef>
            </a:pPr>
            <a:r>
              <a:rPr sz="950" spc="5" dirty="0">
                <a:latin typeface="Trebuchet MS"/>
                <a:cs typeface="Trebuchet MS"/>
              </a:rPr>
              <a:t>Weight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contexts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(optional)</a:t>
            </a:r>
            <a:endParaRPr sz="950">
              <a:latin typeface="Trebuchet MS"/>
              <a:cs typeface="Trebuchet MS"/>
            </a:endParaRPr>
          </a:p>
          <a:p>
            <a:pPr marL="679450" algn="ctr">
              <a:lnSpc>
                <a:spcPct val="100000"/>
              </a:lnSpc>
              <a:spcBef>
                <a:spcPts val="65"/>
              </a:spcBef>
            </a:pPr>
            <a:r>
              <a:rPr sz="1100" spc="20" dirty="0">
                <a:latin typeface="Cambria"/>
                <a:cs typeface="Cambria"/>
              </a:rPr>
              <a:t>⇓</a:t>
            </a:r>
            <a:endParaRPr sz="1100">
              <a:latin typeface="Cambria"/>
              <a:cs typeface="Cambria"/>
            </a:endParaRPr>
          </a:p>
          <a:p>
            <a:pPr marL="679450" algn="ctr">
              <a:lnSpc>
                <a:spcPct val="100000"/>
              </a:lnSpc>
              <a:spcBef>
                <a:spcPts val="185"/>
              </a:spcBef>
            </a:pPr>
            <a:r>
              <a:rPr sz="950" spc="5" dirty="0">
                <a:latin typeface="Trebuchet MS"/>
                <a:cs typeface="Trebuchet MS"/>
              </a:rPr>
              <a:t>Build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distributional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matrix</a:t>
            </a:r>
            <a:endParaRPr sz="950">
              <a:latin typeface="Trebuchet MS"/>
              <a:cs typeface="Trebuchet MS"/>
            </a:endParaRPr>
          </a:p>
          <a:p>
            <a:pPr marL="679450" algn="ctr">
              <a:lnSpc>
                <a:spcPct val="100000"/>
              </a:lnSpc>
              <a:spcBef>
                <a:spcPts val="65"/>
              </a:spcBef>
            </a:pPr>
            <a:r>
              <a:rPr sz="1100" spc="20" dirty="0">
                <a:latin typeface="Cambria"/>
                <a:cs typeface="Cambria"/>
              </a:rPr>
              <a:t>⇓</a:t>
            </a:r>
            <a:endParaRPr sz="1100">
              <a:latin typeface="Cambria"/>
              <a:cs typeface="Cambria"/>
            </a:endParaRPr>
          </a:p>
          <a:p>
            <a:pPr marL="679450" algn="ctr">
              <a:lnSpc>
                <a:spcPct val="100000"/>
              </a:lnSpc>
              <a:spcBef>
                <a:spcPts val="185"/>
              </a:spcBef>
            </a:pPr>
            <a:r>
              <a:rPr sz="950" spc="45" dirty="0">
                <a:latin typeface="Trebuchet MS"/>
                <a:cs typeface="Trebuchet MS"/>
              </a:rPr>
              <a:t>Reduce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matrix </a:t>
            </a:r>
            <a:r>
              <a:rPr sz="950" spc="25" dirty="0">
                <a:latin typeface="Trebuchet MS"/>
                <a:cs typeface="Trebuchet MS"/>
              </a:rPr>
              <a:t>dimensions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(optional)</a:t>
            </a:r>
            <a:endParaRPr sz="950">
              <a:latin typeface="Trebuchet MS"/>
              <a:cs typeface="Trebuchet MS"/>
            </a:endParaRPr>
          </a:p>
          <a:p>
            <a:pPr marL="679450" algn="ctr">
              <a:lnSpc>
                <a:spcPct val="100000"/>
              </a:lnSpc>
              <a:spcBef>
                <a:spcPts val="65"/>
              </a:spcBef>
            </a:pPr>
            <a:r>
              <a:rPr sz="1100" spc="20" dirty="0">
                <a:latin typeface="Cambria"/>
                <a:cs typeface="Cambria"/>
              </a:rPr>
              <a:t>⇓</a:t>
            </a:r>
            <a:endParaRPr sz="1100">
              <a:latin typeface="Cambria"/>
              <a:cs typeface="Cambria"/>
            </a:endParaRPr>
          </a:p>
          <a:p>
            <a:pPr marL="679450" algn="ctr">
              <a:lnSpc>
                <a:spcPct val="100000"/>
              </a:lnSpc>
              <a:spcBef>
                <a:spcPts val="185"/>
              </a:spcBef>
            </a:pPr>
            <a:r>
              <a:rPr sz="950" spc="20" dirty="0">
                <a:latin typeface="Trebuchet MS"/>
                <a:cs typeface="Trebuchet MS"/>
              </a:rPr>
              <a:t>Compute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distances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(reduced)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matrix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753222" y="3339672"/>
            <a:ext cx="11017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Distributional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Models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of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51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Many</a:t>
            </a:r>
            <a:r>
              <a:rPr spc="20" dirty="0"/>
              <a:t> </a:t>
            </a:r>
            <a:r>
              <a:rPr spc="-5" dirty="0"/>
              <a:t>design</a:t>
            </a:r>
            <a:r>
              <a:rPr spc="20" dirty="0"/>
              <a:t> </a:t>
            </a:r>
            <a:r>
              <a:rPr spc="5" dirty="0"/>
              <a:t>choices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954" y="991514"/>
            <a:ext cx="3745229" cy="115443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743" y="2437714"/>
            <a:ext cx="4483735" cy="662305"/>
            <a:chOff x="87743" y="2437714"/>
            <a:chExt cx="4483735" cy="662305"/>
          </a:xfrm>
        </p:grpSpPr>
        <p:sp>
          <p:nvSpPr>
            <p:cNvPr id="5" name="object 5"/>
            <p:cNvSpPr/>
            <p:nvPr/>
          </p:nvSpPr>
          <p:spPr>
            <a:xfrm>
              <a:off x="87743" y="2437714"/>
              <a:ext cx="4432935" cy="182245"/>
            </a:xfrm>
            <a:custGeom>
              <a:avLst/>
              <a:gdLst/>
              <a:ahLst/>
              <a:cxnLst/>
              <a:rect l="l" t="t" r="r" b="b"/>
              <a:pathLst>
                <a:path w="4432935" h="18224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1648"/>
                  </a:lnTo>
                  <a:lnTo>
                    <a:pt x="4432566" y="18164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606713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997911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985211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481948"/>
              <a:ext cx="50749" cy="5159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650985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520035"/>
              <a:ext cx="0" cy="497205"/>
            </a:xfrm>
            <a:custGeom>
              <a:avLst/>
              <a:gdLst/>
              <a:ahLst/>
              <a:cxnLst/>
              <a:rect l="l" t="t" r="r" b="b"/>
              <a:pathLst>
                <a:path h="497205">
                  <a:moveTo>
                    <a:pt x="0" y="4969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5073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4946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4819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700718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910751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5844" y="2367540"/>
            <a:ext cx="4044315" cy="6483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100" i="1" spc="-5" dirty="0">
                <a:solidFill>
                  <a:srgbClr val="007F00"/>
                </a:solidFill>
                <a:latin typeface="Cambria"/>
                <a:cs typeface="Cambria"/>
              </a:rPr>
              <a:t>General</a:t>
            </a:r>
            <a:r>
              <a:rPr sz="1100" i="1" spc="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007F00"/>
                </a:solidFill>
                <a:latin typeface="Cambria"/>
                <a:cs typeface="Cambria"/>
              </a:rPr>
              <a:t>Questions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90"/>
              </a:spcBef>
            </a:pP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rows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(words,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65" dirty="0">
                <a:latin typeface="Trebuchet MS"/>
                <a:cs typeface="Trebuchet MS"/>
              </a:rPr>
              <a:t>...)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other?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columns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(contexts,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documents,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65" dirty="0">
                <a:latin typeface="Trebuchet MS"/>
                <a:cs typeface="Trebuchet MS"/>
              </a:rPr>
              <a:t>...)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other?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53222" y="3339672"/>
            <a:ext cx="11017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Distributional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Models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of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92836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1361871"/>
            <a:ext cx="4483735" cy="617855"/>
            <a:chOff x="87743" y="1361871"/>
            <a:chExt cx="4483735" cy="617855"/>
          </a:xfrm>
        </p:grpSpPr>
        <p:sp>
          <p:nvSpPr>
            <p:cNvPr id="4" name="object 4"/>
            <p:cNvSpPr/>
            <p:nvPr/>
          </p:nvSpPr>
          <p:spPr>
            <a:xfrm>
              <a:off x="87743" y="1361871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2553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7803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6533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406118"/>
              <a:ext cx="50749" cy="4719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569821"/>
              <a:ext cx="4432935" cy="359410"/>
            </a:xfrm>
            <a:custGeom>
              <a:avLst/>
              <a:gdLst/>
              <a:ahLst/>
              <a:cxnLst/>
              <a:rect l="l" t="t" r="r" b="b"/>
              <a:pathLst>
                <a:path w="4432935" h="359410">
                  <a:moveTo>
                    <a:pt x="4432566" y="0"/>
                  </a:moveTo>
                  <a:lnTo>
                    <a:pt x="0" y="0"/>
                  </a:lnTo>
                  <a:lnTo>
                    <a:pt x="0" y="308216"/>
                  </a:lnTo>
                  <a:lnTo>
                    <a:pt x="4008" y="327940"/>
                  </a:lnTo>
                  <a:lnTo>
                    <a:pt x="14922" y="344093"/>
                  </a:lnTo>
                  <a:lnTo>
                    <a:pt x="31075" y="355007"/>
                  </a:lnTo>
                  <a:lnTo>
                    <a:pt x="50800" y="359016"/>
                  </a:lnTo>
                  <a:lnTo>
                    <a:pt x="4381766" y="359016"/>
                  </a:lnTo>
                  <a:lnTo>
                    <a:pt x="4401491" y="355007"/>
                  </a:lnTo>
                  <a:lnTo>
                    <a:pt x="4417644" y="344093"/>
                  </a:lnTo>
                  <a:lnTo>
                    <a:pt x="4428558" y="327940"/>
                  </a:lnTo>
                  <a:lnTo>
                    <a:pt x="4432566" y="30821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444206"/>
              <a:ext cx="0" cy="453390"/>
            </a:xfrm>
            <a:custGeom>
              <a:avLst/>
              <a:gdLst/>
              <a:ahLst/>
              <a:cxnLst/>
              <a:rect l="l" t="t" r="r" b="b"/>
              <a:pathLst>
                <a:path h="453389">
                  <a:moveTo>
                    <a:pt x="0" y="4528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4315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4188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4061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1298470"/>
            <a:ext cx="3925570" cy="5975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What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is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Semantics?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130"/>
              </a:spcBef>
            </a:pPr>
            <a:r>
              <a:rPr sz="950" b="1" spc="15" dirty="0">
                <a:latin typeface="Trebuchet MS"/>
                <a:cs typeface="Trebuchet MS"/>
              </a:rPr>
              <a:t>The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35" dirty="0">
                <a:latin typeface="Trebuchet MS"/>
                <a:cs typeface="Trebuchet MS"/>
              </a:rPr>
              <a:t>study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15" dirty="0">
                <a:latin typeface="Trebuchet MS"/>
                <a:cs typeface="Trebuchet MS"/>
              </a:rPr>
              <a:t>of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meaning: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Relation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symbols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-10" dirty="0">
                <a:latin typeface="Trebuchet MS"/>
                <a:cs typeface="Trebuchet MS"/>
              </a:rPr>
              <a:t> denotata.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John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told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Mary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train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moved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station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3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o’clock.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93786" y="3339672"/>
            <a:ext cx="122047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Semantics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61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The</a:t>
            </a:r>
            <a:r>
              <a:rPr spc="25" dirty="0"/>
              <a:t> </a:t>
            </a:r>
            <a:r>
              <a:rPr spc="-35" dirty="0"/>
              <a:t>parameter</a:t>
            </a:r>
            <a:r>
              <a:rPr spc="30" dirty="0"/>
              <a:t> </a:t>
            </a:r>
            <a:r>
              <a:rPr dirty="0"/>
              <a:t>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06602"/>
            <a:ext cx="4483735" cy="1506220"/>
            <a:chOff x="87743" y="1006602"/>
            <a:chExt cx="4483735" cy="1506220"/>
          </a:xfrm>
        </p:grpSpPr>
        <p:sp>
          <p:nvSpPr>
            <p:cNvPr id="4" name="object 4"/>
            <p:cNvSpPr/>
            <p:nvPr/>
          </p:nvSpPr>
          <p:spPr>
            <a:xfrm>
              <a:off x="87743" y="100660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7961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41095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9825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50836"/>
              <a:ext cx="50749" cy="13601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23886"/>
              <a:ext cx="4432935" cy="1238250"/>
            </a:xfrm>
            <a:custGeom>
              <a:avLst/>
              <a:gdLst/>
              <a:ahLst/>
              <a:cxnLst/>
              <a:rect l="l" t="t" r="r" b="b"/>
              <a:pathLst>
                <a:path w="4432935" h="1238250">
                  <a:moveTo>
                    <a:pt x="4432566" y="0"/>
                  </a:moveTo>
                  <a:lnTo>
                    <a:pt x="0" y="0"/>
                  </a:lnTo>
                  <a:lnTo>
                    <a:pt x="0" y="1187069"/>
                  </a:lnTo>
                  <a:lnTo>
                    <a:pt x="4008" y="1206793"/>
                  </a:lnTo>
                  <a:lnTo>
                    <a:pt x="14922" y="1222946"/>
                  </a:lnTo>
                  <a:lnTo>
                    <a:pt x="31075" y="1233860"/>
                  </a:lnTo>
                  <a:lnTo>
                    <a:pt x="50800" y="1237869"/>
                  </a:lnTo>
                  <a:lnTo>
                    <a:pt x="4381766" y="1237869"/>
                  </a:lnTo>
                  <a:lnTo>
                    <a:pt x="4401491" y="1233860"/>
                  </a:lnTo>
                  <a:lnTo>
                    <a:pt x="4417644" y="1222946"/>
                  </a:lnTo>
                  <a:lnTo>
                    <a:pt x="4428558" y="1206793"/>
                  </a:lnTo>
                  <a:lnTo>
                    <a:pt x="4432566" y="118706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88923"/>
              <a:ext cx="0" cy="1341120"/>
            </a:xfrm>
            <a:custGeom>
              <a:avLst/>
              <a:gdLst/>
              <a:ahLst/>
              <a:cxnLst/>
              <a:rect l="l" t="t" r="r" b="b"/>
              <a:pathLst>
                <a:path h="1341120">
                  <a:moveTo>
                    <a:pt x="0" y="13410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762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635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508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73632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83664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93697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903730"/>
              <a:ext cx="64757" cy="6475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5844" y="931955"/>
            <a:ext cx="4189729" cy="14973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number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parameters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fixed</a:t>
            </a:r>
            <a:endParaRPr sz="1100">
              <a:latin typeface="Cambria"/>
              <a:cs typeface="Cambria"/>
            </a:endParaRPr>
          </a:p>
          <a:p>
            <a:pPr marL="289560" marR="2435225">
              <a:lnSpc>
                <a:spcPts val="1650"/>
              </a:lnSpc>
              <a:spcBef>
                <a:spcPts val="55"/>
              </a:spcBef>
            </a:pPr>
            <a:r>
              <a:rPr sz="950" spc="25" dirty="0">
                <a:latin typeface="Trebuchet MS"/>
                <a:cs typeface="Trebuchet MS"/>
              </a:rPr>
              <a:t>Which </a:t>
            </a:r>
            <a:r>
              <a:rPr sz="950" spc="-10" dirty="0">
                <a:latin typeface="Trebuchet MS"/>
                <a:cs typeface="Trebuchet MS"/>
              </a:rPr>
              <a:t>type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10" dirty="0">
                <a:latin typeface="Trebuchet MS"/>
                <a:cs typeface="Trebuchet MS"/>
              </a:rPr>
              <a:t>context? 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Which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weighting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scheme?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Which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similarity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measure?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80"/>
              </a:spcBef>
            </a:pPr>
            <a:r>
              <a:rPr sz="950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59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specific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parameter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setting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determines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particular</a:t>
            </a:r>
            <a:r>
              <a:rPr sz="950" spc="-10" dirty="0">
                <a:latin typeface="Trebuchet MS"/>
                <a:cs typeface="Trebuchet MS"/>
              </a:rPr>
              <a:t> type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5" dirty="0">
                <a:latin typeface="Trebuchet MS"/>
                <a:cs typeface="Trebuchet MS"/>
              </a:rPr>
              <a:t>DSM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(e.g.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LSA,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HAL,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etc.)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53222" y="3339672"/>
            <a:ext cx="11017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Distributional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Models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of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060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Documents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context: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35" dirty="0">
                <a:solidFill>
                  <a:srgbClr val="FFFFFF"/>
                </a:solidFill>
                <a:latin typeface="Cambria"/>
                <a:cs typeface="Cambria"/>
              </a:rPr>
              <a:t>×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document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84" y="858521"/>
            <a:ext cx="3373754" cy="186245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53222" y="3339672"/>
            <a:ext cx="11017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Distributional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Models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of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3660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0" dirty="0">
                <a:solidFill>
                  <a:srgbClr val="FFFFFF"/>
                </a:solidFill>
                <a:latin typeface="Cambria"/>
                <a:cs typeface="Cambria"/>
              </a:rPr>
              <a:t>Words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context:</a:t>
            </a:r>
            <a:r>
              <a:rPr sz="1400" i="1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35" dirty="0">
                <a:solidFill>
                  <a:srgbClr val="FFFFFF"/>
                </a:solidFill>
                <a:latin typeface="Cambria"/>
                <a:cs typeface="Cambria"/>
              </a:rPr>
              <a:t>×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824" y="829132"/>
            <a:ext cx="4023359" cy="184505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53222" y="3339672"/>
            <a:ext cx="11017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Distributional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Models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of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8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24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Words</a:t>
            </a:r>
            <a:r>
              <a:rPr spc="20" dirty="0"/>
              <a:t> </a:t>
            </a:r>
            <a:r>
              <a:rPr dirty="0"/>
              <a:t>as</a:t>
            </a:r>
            <a:r>
              <a:rPr spc="20" dirty="0"/>
              <a:t> </a:t>
            </a:r>
            <a:r>
              <a:rPr spc="-25" dirty="0"/>
              <a:t>contexts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81316"/>
            <a:ext cx="4483735" cy="650875"/>
            <a:chOff x="87743" y="781316"/>
            <a:chExt cx="4483735" cy="650875"/>
          </a:xfrm>
        </p:grpSpPr>
        <p:sp>
          <p:nvSpPr>
            <p:cNvPr id="4" name="object 4"/>
            <p:cNvSpPr/>
            <p:nvPr/>
          </p:nvSpPr>
          <p:spPr>
            <a:xfrm>
              <a:off x="87743" y="781316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4027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3009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1739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25550"/>
              <a:ext cx="50749" cy="50454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84542"/>
              <a:ext cx="4432935" cy="396875"/>
            </a:xfrm>
            <a:custGeom>
              <a:avLst/>
              <a:gdLst/>
              <a:ahLst/>
              <a:cxnLst/>
              <a:rect l="l" t="t" r="r" b="b"/>
              <a:pathLst>
                <a:path w="4432935" h="396875">
                  <a:moveTo>
                    <a:pt x="4432566" y="0"/>
                  </a:moveTo>
                  <a:lnTo>
                    <a:pt x="0" y="0"/>
                  </a:lnTo>
                  <a:lnTo>
                    <a:pt x="0" y="345554"/>
                  </a:lnTo>
                  <a:lnTo>
                    <a:pt x="4008" y="365278"/>
                  </a:lnTo>
                  <a:lnTo>
                    <a:pt x="14922" y="381431"/>
                  </a:lnTo>
                  <a:lnTo>
                    <a:pt x="31075" y="392345"/>
                  </a:lnTo>
                  <a:lnTo>
                    <a:pt x="50800" y="396354"/>
                  </a:lnTo>
                  <a:lnTo>
                    <a:pt x="4381766" y="396354"/>
                  </a:lnTo>
                  <a:lnTo>
                    <a:pt x="4401491" y="392345"/>
                  </a:lnTo>
                  <a:lnTo>
                    <a:pt x="4417644" y="381431"/>
                  </a:lnTo>
                  <a:lnTo>
                    <a:pt x="4428558" y="365278"/>
                  </a:lnTo>
                  <a:lnTo>
                    <a:pt x="4432566" y="34555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63638"/>
              <a:ext cx="0" cy="485775"/>
            </a:xfrm>
            <a:custGeom>
              <a:avLst/>
              <a:gdLst/>
              <a:ahLst/>
              <a:cxnLst/>
              <a:rect l="l" t="t" r="r" b="b"/>
              <a:pathLst>
                <a:path h="485775">
                  <a:moveTo>
                    <a:pt x="0" y="4855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509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382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255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3140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241437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532826"/>
            <a:ext cx="4483735" cy="1318260"/>
            <a:chOff x="87743" y="1532826"/>
            <a:chExt cx="4483735" cy="1318260"/>
          </a:xfrm>
        </p:grpSpPr>
        <p:sp>
          <p:nvSpPr>
            <p:cNvPr id="17" name="object 17"/>
            <p:cNvSpPr/>
            <p:nvPr/>
          </p:nvSpPr>
          <p:spPr>
            <a:xfrm>
              <a:off x="87743" y="153282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705838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748876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36176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577060"/>
              <a:ext cx="50749" cy="11718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750110"/>
              <a:ext cx="4432935" cy="1049655"/>
            </a:xfrm>
            <a:custGeom>
              <a:avLst/>
              <a:gdLst/>
              <a:ahLst/>
              <a:cxnLst/>
              <a:rect l="l" t="t" r="r" b="b"/>
              <a:pathLst>
                <a:path w="4432935" h="1049655">
                  <a:moveTo>
                    <a:pt x="4432566" y="0"/>
                  </a:moveTo>
                  <a:lnTo>
                    <a:pt x="0" y="0"/>
                  </a:lnTo>
                  <a:lnTo>
                    <a:pt x="0" y="998766"/>
                  </a:lnTo>
                  <a:lnTo>
                    <a:pt x="4008" y="1018490"/>
                  </a:lnTo>
                  <a:lnTo>
                    <a:pt x="14922" y="1034643"/>
                  </a:lnTo>
                  <a:lnTo>
                    <a:pt x="31075" y="1045557"/>
                  </a:lnTo>
                  <a:lnTo>
                    <a:pt x="50800" y="1049566"/>
                  </a:lnTo>
                  <a:lnTo>
                    <a:pt x="4381766" y="1049566"/>
                  </a:lnTo>
                  <a:lnTo>
                    <a:pt x="4401491" y="1045557"/>
                  </a:lnTo>
                  <a:lnTo>
                    <a:pt x="4417644" y="1034643"/>
                  </a:lnTo>
                  <a:lnTo>
                    <a:pt x="4428558" y="1018490"/>
                  </a:lnTo>
                  <a:lnTo>
                    <a:pt x="4432566" y="99876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615135"/>
              <a:ext cx="0" cy="1153160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7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6024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5897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5770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5844" y="715533"/>
            <a:ext cx="4344035" cy="2049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Parameters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25"/>
              </a:spcBef>
            </a:pPr>
            <a:r>
              <a:rPr sz="950" spc="20" dirty="0">
                <a:latin typeface="Trebuchet MS"/>
                <a:cs typeface="Trebuchet MS"/>
              </a:rPr>
              <a:t>Window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size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20" dirty="0">
                <a:latin typeface="Trebuchet MS"/>
                <a:cs typeface="Trebuchet MS"/>
              </a:rPr>
              <a:t>Window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shape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rectangular/triangular/other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5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window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(filtered):</a:t>
            </a:r>
            <a:r>
              <a:rPr sz="1100" i="1" spc="10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2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either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side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target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endParaRPr sz="1100" dirty="0">
              <a:latin typeface="Cambria"/>
              <a:cs typeface="Cambria"/>
            </a:endParaRPr>
          </a:p>
          <a:p>
            <a:pPr marL="12700" marR="5080" indent="34290">
              <a:lnSpc>
                <a:spcPct val="118900"/>
              </a:lnSpc>
              <a:spcBef>
                <a:spcPts val="204"/>
              </a:spcBef>
            </a:pPr>
            <a:r>
              <a:rPr sz="950" i="1" spc="35" dirty="0">
                <a:solidFill>
                  <a:srgbClr val="00FF00"/>
                </a:solidFill>
                <a:latin typeface="Trebuchet MS"/>
                <a:cs typeface="Trebuchet MS"/>
              </a:rPr>
              <a:t>Suspected </a:t>
            </a:r>
            <a:r>
              <a:rPr sz="950" i="1" spc="5" dirty="0">
                <a:solidFill>
                  <a:srgbClr val="00FF00"/>
                </a:solidFill>
                <a:latin typeface="Trebuchet MS"/>
                <a:cs typeface="Trebuchet MS"/>
              </a:rPr>
              <a:t>communist </a:t>
            </a:r>
            <a:r>
              <a:rPr sz="950" i="1" spc="5" dirty="0">
                <a:solidFill>
                  <a:srgbClr val="FF0000"/>
                </a:solidFill>
                <a:latin typeface="Trebuchet MS"/>
                <a:cs typeface="Trebuchet MS"/>
              </a:rPr>
              <a:t>rebels </a:t>
            </a:r>
            <a:r>
              <a:rPr sz="950" i="1" spc="30" dirty="0">
                <a:solidFill>
                  <a:srgbClr val="FFF200"/>
                </a:solidFill>
                <a:latin typeface="Trebuchet MS"/>
                <a:cs typeface="Trebuchet MS"/>
              </a:rPr>
              <a:t>on </a:t>
            </a:r>
            <a:r>
              <a:rPr sz="950" i="1" spc="45" dirty="0">
                <a:solidFill>
                  <a:srgbClr val="FFF200"/>
                </a:solidFill>
                <a:latin typeface="Trebuchet MS"/>
                <a:cs typeface="Trebuchet MS"/>
              </a:rPr>
              <a:t>4 </a:t>
            </a:r>
            <a:r>
              <a:rPr sz="950" i="1" spc="-10" dirty="0">
                <a:solidFill>
                  <a:srgbClr val="00FF00"/>
                </a:solidFill>
                <a:latin typeface="Trebuchet MS"/>
                <a:cs typeface="Trebuchet MS"/>
              </a:rPr>
              <a:t>July </a:t>
            </a:r>
            <a:r>
              <a:rPr sz="950" i="1" spc="45" dirty="0">
                <a:solidFill>
                  <a:srgbClr val="FFF200"/>
                </a:solidFill>
                <a:latin typeface="Trebuchet MS"/>
                <a:cs typeface="Trebuchet MS"/>
              </a:rPr>
              <a:t>1989 </a:t>
            </a:r>
            <a:r>
              <a:rPr sz="950" i="1" spc="-35" dirty="0">
                <a:solidFill>
                  <a:srgbClr val="00FF00"/>
                </a:solidFill>
                <a:latin typeface="Trebuchet MS"/>
                <a:cs typeface="Trebuchet MS"/>
              </a:rPr>
              <a:t>killed </a:t>
            </a:r>
            <a:r>
              <a:rPr sz="950" i="1" dirty="0">
                <a:latin typeface="Trebuchet MS"/>
                <a:cs typeface="Trebuchet MS"/>
              </a:rPr>
              <a:t>Col. Herminio </a:t>
            </a:r>
            <a:r>
              <a:rPr sz="950" i="1" spc="-35" dirty="0">
                <a:latin typeface="Trebuchet MS"/>
                <a:cs typeface="Trebuchet MS"/>
              </a:rPr>
              <a:t>Taylo, </a:t>
            </a:r>
            <a:r>
              <a:rPr sz="950" i="1" spc="-5" dirty="0">
                <a:latin typeface="Trebuchet MS"/>
                <a:cs typeface="Trebuchet MS"/>
              </a:rPr>
              <a:t>police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chief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Makati,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Philippines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major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financial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center,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in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an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escalation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street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violence </a:t>
            </a:r>
            <a:r>
              <a:rPr sz="950" i="1" spc="20" dirty="0">
                <a:latin typeface="Trebuchet MS"/>
                <a:cs typeface="Trebuchet MS"/>
              </a:rPr>
              <a:t>sweeping </a:t>
            </a:r>
            <a:r>
              <a:rPr sz="950" i="1" spc="-25" dirty="0">
                <a:latin typeface="Trebuchet MS"/>
                <a:cs typeface="Trebuchet MS"/>
              </a:rPr>
              <a:t>the </a:t>
            </a:r>
            <a:r>
              <a:rPr sz="950" i="1" spc="-10" dirty="0">
                <a:latin typeface="Trebuchet MS"/>
                <a:cs typeface="Trebuchet MS"/>
              </a:rPr>
              <a:t>Capitol </a:t>
            </a:r>
            <a:r>
              <a:rPr sz="950" i="1" spc="-5" dirty="0">
                <a:latin typeface="Trebuchet MS"/>
                <a:cs typeface="Trebuchet MS"/>
              </a:rPr>
              <a:t>area. </a:t>
            </a:r>
            <a:r>
              <a:rPr sz="950" i="1" spc="30" dirty="0">
                <a:latin typeface="Trebuchet MS"/>
                <a:cs typeface="Trebuchet MS"/>
              </a:rPr>
              <a:t>The gunmen </a:t>
            </a:r>
            <a:r>
              <a:rPr sz="950" i="1" spc="10" dirty="0">
                <a:latin typeface="Trebuchet MS"/>
                <a:cs typeface="Trebuchet MS"/>
              </a:rPr>
              <a:t>shouted </a:t>
            </a:r>
            <a:r>
              <a:rPr sz="950" i="1" spc="5" dirty="0">
                <a:latin typeface="Trebuchet MS"/>
                <a:cs typeface="Trebuchet MS"/>
              </a:rPr>
              <a:t>references </a:t>
            </a:r>
            <a:r>
              <a:rPr sz="950" i="1" spc="-45" dirty="0">
                <a:latin typeface="Trebuchet MS"/>
                <a:cs typeface="Trebuchet MS"/>
              </a:rPr>
              <a:t>to </a:t>
            </a:r>
            <a:r>
              <a:rPr sz="950" i="1" spc="-25" dirty="0">
                <a:latin typeface="Trebuchet MS"/>
                <a:cs typeface="Trebuchet MS"/>
              </a:rPr>
              <a:t>the 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rebel </a:t>
            </a:r>
            <a:r>
              <a:rPr sz="950" i="1" spc="40" dirty="0">
                <a:latin typeface="Trebuchet MS"/>
                <a:cs typeface="Trebuchet MS"/>
              </a:rPr>
              <a:t>New </a:t>
            </a:r>
            <a:r>
              <a:rPr sz="950" i="1" spc="5" dirty="0">
                <a:latin typeface="Trebuchet MS"/>
                <a:cs typeface="Trebuchet MS"/>
              </a:rPr>
              <a:t>People’s </a:t>
            </a:r>
            <a:r>
              <a:rPr sz="950" i="1" spc="-25" dirty="0">
                <a:latin typeface="Trebuchet MS"/>
                <a:cs typeface="Trebuchet MS"/>
              </a:rPr>
              <a:t>Army. </a:t>
            </a:r>
            <a:r>
              <a:rPr sz="950" i="1" spc="25" dirty="0">
                <a:latin typeface="Trebuchet MS"/>
                <a:cs typeface="Trebuchet MS"/>
              </a:rPr>
              <a:t>They </a:t>
            </a:r>
            <a:r>
              <a:rPr sz="950" i="1" spc="-40" dirty="0">
                <a:latin typeface="Trebuchet MS"/>
                <a:cs typeface="Trebuchet MS"/>
              </a:rPr>
              <a:t>fled </a:t>
            </a:r>
            <a:r>
              <a:rPr sz="950" i="1" spc="-25" dirty="0">
                <a:latin typeface="Trebuchet MS"/>
                <a:cs typeface="Trebuchet MS"/>
              </a:rPr>
              <a:t>in </a:t>
            </a:r>
            <a:r>
              <a:rPr sz="950" i="1" spc="45" dirty="0">
                <a:latin typeface="Trebuchet MS"/>
                <a:cs typeface="Trebuchet MS"/>
              </a:rPr>
              <a:t>a </a:t>
            </a:r>
            <a:r>
              <a:rPr sz="950" i="1" spc="20" dirty="0">
                <a:latin typeface="Trebuchet MS"/>
                <a:cs typeface="Trebuchet MS"/>
              </a:rPr>
              <a:t>commandeered </a:t>
            </a:r>
            <a:r>
              <a:rPr sz="950" i="1" spc="40" dirty="0">
                <a:latin typeface="Trebuchet MS"/>
                <a:cs typeface="Trebuchet MS"/>
              </a:rPr>
              <a:t>passenger </a:t>
            </a:r>
            <a:r>
              <a:rPr sz="950" i="1" spc="-35" dirty="0">
                <a:latin typeface="Trebuchet MS"/>
                <a:cs typeface="Trebuchet MS"/>
              </a:rPr>
              <a:t>jeep. </a:t>
            </a:r>
            <a:r>
              <a:rPr sz="950" i="1" spc="30" dirty="0">
                <a:latin typeface="Trebuchet MS"/>
                <a:cs typeface="Trebuchet MS"/>
              </a:rPr>
              <a:t>The </a:t>
            </a:r>
            <a:r>
              <a:rPr sz="950" i="1" spc="3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military </a:t>
            </a:r>
            <a:r>
              <a:rPr sz="950" i="1" spc="60" dirty="0">
                <a:solidFill>
                  <a:srgbClr val="00FF00"/>
                </a:solidFill>
                <a:latin typeface="Trebuchet MS"/>
                <a:cs typeface="Trebuchet MS"/>
              </a:rPr>
              <a:t>says </a:t>
            </a:r>
            <a:r>
              <a:rPr sz="950" i="1" spc="5" dirty="0">
                <a:solidFill>
                  <a:srgbClr val="00FF00"/>
                </a:solidFill>
                <a:latin typeface="Trebuchet MS"/>
                <a:cs typeface="Trebuchet MS"/>
              </a:rPr>
              <a:t>communist </a:t>
            </a:r>
            <a:r>
              <a:rPr sz="950" i="1" spc="5" dirty="0">
                <a:solidFill>
                  <a:srgbClr val="FF0000"/>
                </a:solidFill>
                <a:latin typeface="Trebuchet MS"/>
                <a:cs typeface="Trebuchet MS"/>
              </a:rPr>
              <a:t>rebels </a:t>
            </a:r>
            <a:r>
              <a:rPr sz="950" i="1" spc="15" dirty="0">
                <a:solidFill>
                  <a:srgbClr val="FFF200"/>
                </a:solidFill>
                <a:latin typeface="Trebuchet MS"/>
                <a:cs typeface="Trebuchet MS"/>
              </a:rPr>
              <a:t>have </a:t>
            </a:r>
            <a:r>
              <a:rPr sz="950" i="1" spc="-35" dirty="0">
                <a:solidFill>
                  <a:srgbClr val="00FF00"/>
                </a:solidFill>
                <a:latin typeface="Trebuchet MS"/>
                <a:cs typeface="Trebuchet MS"/>
              </a:rPr>
              <a:t>killed </a:t>
            </a:r>
            <a:r>
              <a:rPr sz="950" i="1" spc="15" dirty="0">
                <a:solidFill>
                  <a:srgbClr val="FFF200"/>
                </a:solidFill>
                <a:latin typeface="Trebuchet MS"/>
                <a:cs typeface="Trebuchet MS"/>
              </a:rPr>
              <a:t>up </a:t>
            </a:r>
            <a:r>
              <a:rPr sz="950" i="1" spc="-45" dirty="0">
                <a:solidFill>
                  <a:srgbClr val="FFF200"/>
                </a:solidFill>
                <a:latin typeface="Trebuchet MS"/>
                <a:cs typeface="Trebuchet MS"/>
              </a:rPr>
              <a:t>to </a:t>
            </a:r>
            <a:r>
              <a:rPr sz="950" i="1" spc="45" dirty="0">
                <a:solidFill>
                  <a:srgbClr val="FFF200"/>
                </a:solidFill>
                <a:latin typeface="Trebuchet MS"/>
                <a:cs typeface="Trebuchet MS"/>
              </a:rPr>
              <a:t>65 </a:t>
            </a:r>
            <a:r>
              <a:rPr sz="950" i="1" spc="5" dirty="0">
                <a:solidFill>
                  <a:srgbClr val="00FF00"/>
                </a:solidFill>
                <a:latin typeface="Trebuchet MS"/>
                <a:cs typeface="Trebuchet MS"/>
              </a:rPr>
              <a:t>soldiers </a:t>
            </a:r>
            <a:r>
              <a:rPr sz="950" i="1" spc="30" dirty="0">
                <a:latin typeface="Trebuchet MS"/>
                <a:cs typeface="Trebuchet MS"/>
              </a:rPr>
              <a:t>and </a:t>
            </a:r>
            <a:r>
              <a:rPr sz="950" i="1" spc="-5" dirty="0">
                <a:latin typeface="Trebuchet MS"/>
                <a:cs typeface="Trebuchet MS"/>
              </a:rPr>
              <a:t>police </a:t>
            </a:r>
            <a:r>
              <a:rPr sz="950" i="1" spc="-25" dirty="0">
                <a:latin typeface="Trebuchet MS"/>
                <a:cs typeface="Trebuchet MS"/>
              </a:rPr>
              <a:t>in the 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Capitol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region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since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January.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753222" y="3339672"/>
            <a:ext cx="11017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Distributional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Models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of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9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025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Context</a:t>
            </a:r>
            <a:r>
              <a:rPr spc="50" dirty="0"/>
              <a:t> </a:t>
            </a:r>
            <a:r>
              <a:rPr spc="-10" dirty="0"/>
              <a:t>weighting:</a:t>
            </a:r>
            <a:r>
              <a:rPr spc="135" dirty="0"/>
              <a:t> </a:t>
            </a:r>
            <a:r>
              <a:rPr spc="-25" dirty="0"/>
              <a:t>documents</a:t>
            </a:r>
            <a:r>
              <a:rPr spc="50" dirty="0"/>
              <a:t> </a:t>
            </a:r>
            <a:r>
              <a:rPr dirty="0"/>
              <a:t>as</a:t>
            </a:r>
            <a:r>
              <a:rPr spc="50" dirty="0"/>
              <a:t> </a:t>
            </a:r>
            <a:r>
              <a:rPr spc="-30" dirty="0"/>
              <a:t>context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27532"/>
            <a:ext cx="4483735" cy="1447165"/>
            <a:chOff x="87743" y="727532"/>
            <a:chExt cx="4483735" cy="1447165"/>
          </a:xfrm>
        </p:grpSpPr>
        <p:sp>
          <p:nvSpPr>
            <p:cNvPr id="4" name="object 4"/>
            <p:cNvSpPr/>
            <p:nvPr/>
          </p:nvSpPr>
          <p:spPr>
            <a:xfrm>
              <a:off x="87743" y="72753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0055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7250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5980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71779"/>
              <a:ext cx="50749" cy="130072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44829"/>
              <a:ext cx="4432935" cy="1178560"/>
            </a:xfrm>
            <a:custGeom>
              <a:avLst/>
              <a:gdLst/>
              <a:ahLst/>
              <a:cxnLst/>
              <a:rect l="l" t="t" r="r" b="b"/>
              <a:pathLst>
                <a:path w="4432935" h="1178560">
                  <a:moveTo>
                    <a:pt x="4432566" y="0"/>
                  </a:moveTo>
                  <a:lnTo>
                    <a:pt x="0" y="0"/>
                  </a:lnTo>
                  <a:lnTo>
                    <a:pt x="0" y="1127671"/>
                  </a:lnTo>
                  <a:lnTo>
                    <a:pt x="4008" y="1147395"/>
                  </a:lnTo>
                  <a:lnTo>
                    <a:pt x="14922" y="1163548"/>
                  </a:lnTo>
                  <a:lnTo>
                    <a:pt x="31075" y="1174462"/>
                  </a:lnTo>
                  <a:lnTo>
                    <a:pt x="50800" y="1178471"/>
                  </a:lnTo>
                  <a:lnTo>
                    <a:pt x="4381766" y="1178471"/>
                  </a:lnTo>
                  <a:lnTo>
                    <a:pt x="4401491" y="1174462"/>
                  </a:lnTo>
                  <a:lnTo>
                    <a:pt x="4417644" y="1163548"/>
                  </a:lnTo>
                  <a:lnTo>
                    <a:pt x="4428558" y="1147395"/>
                  </a:lnTo>
                  <a:lnTo>
                    <a:pt x="4432566" y="112767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09866"/>
              <a:ext cx="0" cy="1282065"/>
            </a:xfrm>
            <a:custGeom>
              <a:avLst/>
              <a:gdLst/>
              <a:ahLst/>
              <a:cxnLst/>
              <a:rect l="l" t="t" r="r" b="b"/>
              <a:pathLst>
                <a:path h="1282064">
                  <a:moveTo>
                    <a:pt x="0" y="128168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971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844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717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9678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378902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0444" y="670075"/>
            <a:ext cx="4421505" cy="8166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Indexing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function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00" dirty="0">
                <a:solidFill>
                  <a:srgbClr val="3333B2"/>
                </a:solidFill>
                <a:latin typeface="Cambria"/>
                <a:cs typeface="Cambria"/>
              </a:rPr>
              <a:t>F:</a:t>
            </a:r>
            <a:r>
              <a:rPr sz="1100" i="1" spc="9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Essential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factors</a:t>
            </a:r>
            <a:endParaRPr sz="1100">
              <a:latin typeface="Cambria"/>
              <a:cs typeface="Cambria"/>
            </a:endParaRPr>
          </a:p>
          <a:p>
            <a:pPr marL="314960">
              <a:lnSpc>
                <a:spcPct val="100000"/>
              </a:lnSpc>
              <a:spcBef>
                <a:spcPts val="290"/>
              </a:spcBef>
            </a:pPr>
            <a:r>
              <a:rPr sz="950" b="1" spc="20" dirty="0">
                <a:latin typeface="Trebuchet MS"/>
                <a:cs typeface="Trebuchet MS"/>
              </a:rPr>
              <a:t>Word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15" dirty="0">
                <a:latin typeface="Trebuchet MS"/>
                <a:cs typeface="Trebuchet MS"/>
              </a:rPr>
              <a:t>frequency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-5" dirty="0">
                <a:latin typeface="Trebuchet MS"/>
                <a:cs typeface="Trebuchet MS"/>
              </a:rPr>
              <a:t>(</a:t>
            </a:r>
            <a:r>
              <a:rPr sz="1100" i="1" spc="-5" dirty="0">
                <a:latin typeface="Cambria"/>
                <a:cs typeface="Cambria"/>
              </a:rPr>
              <a:t>f</a:t>
            </a:r>
            <a:r>
              <a:rPr sz="1200" i="1" spc="-7" baseline="-10416" dirty="0">
                <a:latin typeface="Cambria"/>
                <a:cs typeface="Cambria"/>
              </a:rPr>
              <a:t>ij</a:t>
            </a:r>
            <a:r>
              <a:rPr sz="950" b="1" spc="-5" dirty="0">
                <a:latin typeface="Trebuchet MS"/>
                <a:cs typeface="Trebuchet MS"/>
              </a:rPr>
              <a:t>):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many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times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appears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document?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i="1" spc="85" dirty="0">
                <a:latin typeface="Cambria"/>
                <a:cs typeface="Cambria"/>
              </a:rPr>
              <a:t>F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1100" spc="-260" dirty="0">
                <a:latin typeface="Lucida Sans Unicode"/>
                <a:cs typeface="Lucida Sans Unicode"/>
              </a:rPr>
              <a:t>∝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200" i="1" spc="7" baseline="-10416" dirty="0">
                <a:latin typeface="Cambria"/>
                <a:cs typeface="Cambria"/>
              </a:rPr>
              <a:t>ij</a:t>
            </a:r>
            <a:endParaRPr sz="1200" baseline="-10416">
              <a:latin typeface="Cambria"/>
              <a:cs typeface="Cambr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950" b="1" spc="35" dirty="0">
                <a:latin typeface="Trebuchet MS"/>
                <a:cs typeface="Trebuchet MS"/>
              </a:rPr>
              <a:t>Document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20" dirty="0">
                <a:latin typeface="Trebuchet MS"/>
                <a:cs typeface="Trebuchet MS"/>
              </a:rPr>
              <a:t>length</a:t>
            </a:r>
            <a:r>
              <a:rPr sz="950" b="1" spc="-10" dirty="0">
                <a:latin typeface="Trebuchet MS"/>
                <a:cs typeface="Trebuchet MS"/>
              </a:rPr>
              <a:t> (</a:t>
            </a:r>
            <a:r>
              <a:rPr sz="1100" spc="-10" dirty="0">
                <a:latin typeface="Cambria"/>
                <a:cs typeface="Cambria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D</a:t>
            </a:r>
            <a:r>
              <a:rPr sz="1200" i="1" spc="-15" baseline="-10416" dirty="0">
                <a:latin typeface="Cambria"/>
                <a:cs typeface="Cambria"/>
              </a:rPr>
              <a:t>i</a:t>
            </a:r>
            <a:r>
              <a:rPr sz="1100" spc="-10" dirty="0">
                <a:latin typeface="Cambria"/>
                <a:cs typeface="Cambria"/>
              </a:rPr>
              <a:t>|</a:t>
            </a:r>
            <a:r>
              <a:rPr sz="950" b="1" spc="-10" dirty="0">
                <a:latin typeface="Trebuchet MS"/>
                <a:cs typeface="Trebuchet MS"/>
              </a:rPr>
              <a:t>):</a:t>
            </a:r>
            <a:r>
              <a:rPr sz="950" b="1" spc="6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many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appear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document?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932" y="1467015"/>
            <a:ext cx="244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5" dirty="0">
                <a:latin typeface="Cambria"/>
                <a:cs typeface="Cambria"/>
              </a:rPr>
              <a:t>F</a:t>
            </a:r>
            <a:r>
              <a:rPr sz="1100" i="1" spc="-35" dirty="0">
                <a:latin typeface="Cambria"/>
                <a:cs typeface="Cambria"/>
              </a:rPr>
              <a:t> </a:t>
            </a:r>
            <a:r>
              <a:rPr sz="1100" spc="-260" dirty="0">
                <a:latin typeface="Lucida Sans Unicode"/>
                <a:cs typeface="Lucida Sans Unicode"/>
              </a:rPr>
              <a:t>∝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0826" y="1449755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0542" y="1583626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4">
                <a:moveTo>
                  <a:pt x="0" y="0"/>
                </a:moveTo>
                <a:lnTo>
                  <a:pt x="1565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2442" y="1553425"/>
            <a:ext cx="2457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5" dirty="0">
                <a:latin typeface="Cambria"/>
                <a:cs typeface="Cambria"/>
              </a:rPr>
              <a:t>|</a:t>
            </a:r>
            <a:r>
              <a:rPr sz="800" i="1" spc="5" dirty="0">
                <a:latin typeface="Cambria"/>
                <a:cs typeface="Cambria"/>
              </a:rPr>
              <a:t>D</a:t>
            </a:r>
            <a:r>
              <a:rPr sz="900" i="1" spc="7" baseline="-9259" dirty="0">
                <a:latin typeface="Cambria"/>
                <a:cs typeface="Cambria"/>
              </a:rPr>
              <a:t>i</a:t>
            </a:r>
            <a:r>
              <a:rPr sz="800" spc="5" dirty="0">
                <a:latin typeface="Cambria"/>
                <a:cs typeface="Cambria"/>
              </a:rPr>
              <a:t>|</a:t>
            </a:r>
            <a:endParaRPr sz="800">
              <a:latin typeface="Cambria"/>
              <a:cs typeface="Cambri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597" y="1761007"/>
            <a:ext cx="64757" cy="64757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77532" y="1677047"/>
            <a:ext cx="3763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b="1" spc="35" dirty="0">
                <a:latin typeface="Trebuchet MS"/>
                <a:cs typeface="Trebuchet MS"/>
              </a:rPr>
              <a:t>Document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15" dirty="0">
                <a:latin typeface="Trebuchet MS"/>
                <a:cs typeface="Trebuchet MS"/>
              </a:rPr>
              <a:t>frequency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-5" dirty="0">
                <a:latin typeface="Trebuchet MS"/>
                <a:cs typeface="Trebuchet MS"/>
              </a:rPr>
              <a:t>(</a:t>
            </a:r>
            <a:r>
              <a:rPr sz="1100" i="1" spc="-5" dirty="0">
                <a:latin typeface="Cambria"/>
                <a:cs typeface="Cambria"/>
              </a:rPr>
              <a:t>N</a:t>
            </a:r>
            <a:r>
              <a:rPr sz="1200" i="1" spc="-7" baseline="-10416" dirty="0">
                <a:latin typeface="Cambria"/>
                <a:cs typeface="Cambria"/>
              </a:rPr>
              <a:t>j</a:t>
            </a:r>
            <a:r>
              <a:rPr sz="950" b="1" spc="-5" dirty="0">
                <a:latin typeface="Trebuchet MS"/>
                <a:cs typeface="Trebuchet MS"/>
              </a:rPr>
              <a:t>):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Number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documents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7532" y="1849120"/>
            <a:ext cx="940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appear</a:t>
            </a:r>
            <a:r>
              <a:rPr sz="950" spc="10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85" dirty="0">
                <a:latin typeface="Cambria"/>
                <a:cs typeface="Cambria"/>
              </a:rPr>
              <a:t>F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1100" spc="-260" dirty="0">
                <a:latin typeface="Lucida Sans Unicode"/>
                <a:cs typeface="Lucida Sans Unicode"/>
              </a:rPr>
              <a:t>∝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200" u="sng" spc="-44" baseline="31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7" baseline="31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200" baseline="3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68615" y="1934248"/>
            <a:ext cx="1651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N</a:t>
            </a:r>
            <a:r>
              <a:rPr sz="900" i="1" baseline="-9259" dirty="0">
                <a:latin typeface="Cambria"/>
                <a:cs typeface="Cambria"/>
              </a:rPr>
              <a:t>j</a:t>
            </a:r>
            <a:endParaRPr sz="900" baseline="-9259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743" y="2275230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5673"/>
                </a:lnTo>
                <a:lnTo>
                  <a:pt x="4432566" y="185673"/>
                </a:lnTo>
                <a:lnTo>
                  <a:pt x="4432566" y="50799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5844" y="2256015"/>
            <a:ext cx="1288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Indexing</a:t>
            </a:r>
            <a:r>
              <a:rPr sz="1100" i="1" spc="1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007F00"/>
                </a:solidFill>
                <a:latin typeface="Cambria"/>
                <a:cs typeface="Cambria"/>
              </a:rPr>
              <a:t>Weight:</a:t>
            </a:r>
            <a:r>
              <a:rPr sz="1100" i="1" spc="8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tf-Idf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7743" y="2319453"/>
            <a:ext cx="4483317" cy="611694"/>
            <a:chOff x="87743" y="2319453"/>
            <a:chExt cx="4483317" cy="611694"/>
          </a:xfrm>
        </p:grpSpPr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3" y="2435746"/>
              <a:ext cx="4432566" cy="5060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829547"/>
              <a:ext cx="101599" cy="1016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16847"/>
              <a:ext cx="4381715" cy="114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2319464"/>
              <a:ext cx="50749" cy="51008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7743" y="2492514"/>
              <a:ext cx="4432935" cy="387985"/>
            </a:xfrm>
            <a:custGeom>
              <a:avLst/>
              <a:gdLst/>
              <a:ahLst/>
              <a:cxnLst/>
              <a:rect l="l" t="t" r="r" b="b"/>
              <a:pathLst>
                <a:path w="4432935" h="387985">
                  <a:moveTo>
                    <a:pt x="4432566" y="0"/>
                  </a:moveTo>
                  <a:lnTo>
                    <a:pt x="0" y="0"/>
                  </a:lnTo>
                  <a:lnTo>
                    <a:pt x="0" y="337032"/>
                  </a:lnTo>
                  <a:lnTo>
                    <a:pt x="4008" y="356757"/>
                  </a:lnTo>
                  <a:lnTo>
                    <a:pt x="14922" y="372910"/>
                  </a:lnTo>
                  <a:lnTo>
                    <a:pt x="31075" y="383824"/>
                  </a:lnTo>
                  <a:lnTo>
                    <a:pt x="50800" y="387832"/>
                  </a:lnTo>
                  <a:lnTo>
                    <a:pt x="4381766" y="387832"/>
                  </a:lnTo>
                  <a:lnTo>
                    <a:pt x="4401491" y="383824"/>
                  </a:lnTo>
                  <a:lnTo>
                    <a:pt x="4417644" y="372910"/>
                  </a:lnTo>
                  <a:lnTo>
                    <a:pt x="4428558" y="356757"/>
                  </a:lnTo>
                  <a:lnTo>
                    <a:pt x="4432566" y="33703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2357551"/>
              <a:ext cx="0" cy="491490"/>
            </a:xfrm>
            <a:custGeom>
              <a:avLst/>
              <a:gdLst/>
              <a:ahLst/>
              <a:cxnLst/>
              <a:rect l="l" t="t" r="r" b="b"/>
              <a:pathLst>
                <a:path h="491489">
                  <a:moveTo>
                    <a:pt x="0" y="4910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3448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3321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3194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2570315"/>
              <a:ext cx="64757" cy="6475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441451" y="254445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Cambria"/>
                <a:cs typeface="Cambria"/>
              </a:rPr>
              <a:t>ij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7219" y="2469095"/>
            <a:ext cx="93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1151" y="2571483"/>
            <a:ext cx="1651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N</a:t>
            </a:r>
            <a:r>
              <a:rPr sz="900" i="1" baseline="-9259" dirty="0">
                <a:latin typeface="Cambria"/>
                <a:cs typeface="Cambria"/>
              </a:rPr>
              <a:t>j</a:t>
            </a:r>
            <a:endParaRPr sz="900" baseline="-9259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2932" y="2486355"/>
            <a:ext cx="3698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Cambria"/>
                <a:cs typeface="Cambria"/>
              </a:rPr>
              <a:t>f  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∗</a:t>
            </a:r>
            <a:r>
              <a:rPr sz="1100" spc="-95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0" dirty="0">
                <a:latin typeface="Cambria"/>
                <a:cs typeface="Cambria"/>
              </a:rPr>
              <a:t>g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dirty="0">
                <a:latin typeface="Verdana"/>
                <a:cs typeface="Verdana"/>
              </a:rPr>
              <a:t>  </a:t>
            </a:r>
            <a:r>
              <a:rPr sz="1100" spc="-175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te</a:t>
            </a:r>
            <a:r>
              <a:rPr sz="950" spc="-15" dirty="0">
                <a:latin typeface="Trebuchet MS"/>
                <a:cs typeface="Trebuchet MS"/>
              </a:rPr>
              <a:t>r</a:t>
            </a:r>
            <a:r>
              <a:rPr sz="950" spc="-25" dirty="0">
                <a:latin typeface="Trebuchet MS"/>
                <a:cs typeface="Trebuchet MS"/>
              </a:rPr>
              <a:t>m,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no</a:t>
            </a:r>
            <a:r>
              <a:rPr sz="950" spc="25" dirty="0">
                <a:latin typeface="Trebuchet MS"/>
                <a:cs typeface="Trebuchet MS"/>
              </a:rPr>
              <a:t>r</a:t>
            </a:r>
            <a:r>
              <a:rPr sz="950" dirty="0">
                <a:latin typeface="Trebuchet MS"/>
                <a:cs typeface="Trebuchet MS"/>
              </a:rPr>
              <a:t>mali</a:t>
            </a:r>
            <a:r>
              <a:rPr sz="950" spc="-15" dirty="0">
                <a:latin typeface="Trebuchet MS"/>
                <a:cs typeface="Trebuchet MS"/>
              </a:rPr>
              <a:t>z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weight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document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7532" y="2658427"/>
            <a:ext cx="1155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5" dirty="0">
                <a:latin typeface="Trebuchet MS"/>
                <a:cs typeface="Trebuchet MS"/>
              </a:rPr>
              <a:t>respect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950" spc="-5" dirty="0">
                <a:latin typeface="Trebuchet MS"/>
                <a:cs typeface="Trebuchet MS"/>
              </a:rPr>
              <a:t>-no</a:t>
            </a:r>
            <a:r>
              <a:rPr sz="950" spc="15" dirty="0">
                <a:latin typeface="Trebuchet MS"/>
                <a:cs typeface="Trebuchet MS"/>
              </a:rPr>
              <a:t>r</a:t>
            </a:r>
            <a:r>
              <a:rPr sz="950" spc="-25" dirty="0">
                <a:latin typeface="Trebuchet MS"/>
                <a:cs typeface="Trebuchet MS"/>
              </a:rPr>
              <a:t>m.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4" name="object 4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753222" y="3339672"/>
            <a:ext cx="11017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Distributional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Models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of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684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Context</a:t>
            </a:r>
            <a:r>
              <a:rPr spc="40" dirty="0"/>
              <a:t> </a:t>
            </a:r>
            <a:r>
              <a:rPr spc="-10" dirty="0"/>
              <a:t>weighting:</a:t>
            </a:r>
            <a:r>
              <a:rPr spc="130" dirty="0"/>
              <a:t> </a:t>
            </a:r>
            <a:r>
              <a:rPr spc="-25" dirty="0"/>
              <a:t>words</a:t>
            </a:r>
            <a:r>
              <a:rPr spc="45" dirty="0"/>
              <a:t> </a:t>
            </a:r>
            <a:r>
              <a:rPr dirty="0"/>
              <a:t>as</a:t>
            </a:r>
            <a:r>
              <a:rPr spc="45" dirty="0"/>
              <a:t> </a:t>
            </a:r>
            <a:r>
              <a:rPr spc="-30" dirty="0"/>
              <a:t>context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30618"/>
            <a:ext cx="4483735" cy="850265"/>
            <a:chOff x="87743" y="730618"/>
            <a:chExt cx="4483735" cy="850265"/>
          </a:xfrm>
        </p:grpSpPr>
        <p:sp>
          <p:nvSpPr>
            <p:cNvPr id="4" name="object 4"/>
            <p:cNvSpPr/>
            <p:nvPr/>
          </p:nvSpPr>
          <p:spPr>
            <a:xfrm>
              <a:off x="87743" y="730618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9428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7878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6608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74852"/>
              <a:ext cx="50749" cy="70393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38568"/>
              <a:ext cx="4432935" cy="591185"/>
            </a:xfrm>
            <a:custGeom>
              <a:avLst/>
              <a:gdLst/>
              <a:ahLst/>
              <a:cxnLst/>
              <a:rect l="l" t="t" r="r" b="b"/>
              <a:pathLst>
                <a:path w="4432935" h="591185">
                  <a:moveTo>
                    <a:pt x="4432566" y="0"/>
                  </a:moveTo>
                  <a:lnTo>
                    <a:pt x="0" y="0"/>
                  </a:lnTo>
                  <a:lnTo>
                    <a:pt x="0" y="540219"/>
                  </a:lnTo>
                  <a:lnTo>
                    <a:pt x="4008" y="559944"/>
                  </a:lnTo>
                  <a:lnTo>
                    <a:pt x="14922" y="576097"/>
                  </a:lnTo>
                  <a:lnTo>
                    <a:pt x="31075" y="587011"/>
                  </a:lnTo>
                  <a:lnTo>
                    <a:pt x="50800" y="591019"/>
                  </a:lnTo>
                  <a:lnTo>
                    <a:pt x="4381766" y="591019"/>
                  </a:lnTo>
                  <a:lnTo>
                    <a:pt x="4401491" y="587011"/>
                  </a:lnTo>
                  <a:lnTo>
                    <a:pt x="4417644" y="576097"/>
                  </a:lnTo>
                  <a:lnTo>
                    <a:pt x="4428558" y="559944"/>
                  </a:lnTo>
                  <a:lnTo>
                    <a:pt x="4432566" y="54021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12952"/>
              <a:ext cx="0" cy="685165"/>
            </a:xfrm>
            <a:custGeom>
              <a:avLst/>
              <a:gdLst/>
              <a:ahLst/>
              <a:cxnLst/>
              <a:rect l="l" t="t" r="r" b="b"/>
              <a:pathLst>
                <a:path h="685165">
                  <a:moveTo>
                    <a:pt x="0" y="6848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002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875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748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634423"/>
            <a:ext cx="930275" cy="4876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basic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intuition</a:t>
            </a:r>
            <a:endParaRPr sz="1100">
              <a:latin typeface="Cambria"/>
              <a:cs typeface="Cambria"/>
            </a:endParaRPr>
          </a:p>
          <a:p>
            <a:pPr marL="88265">
              <a:lnSpc>
                <a:spcPct val="100000"/>
              </a:lnSpc>
              <a:spcBef>
                <a:spcPts val="575"/>
              </a:spcBef>
              <a:tabLst>
                <a:tab pos="578485" algn="l"/>
              </a:tabLst>
            </a:pP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10" dirty="0">
                <a:latin typeface="Trebuchet MS"/>
                <a:cs typeface="Trebuchet MS"/>
              </a:rPr>
              <a:t>ord1</a:t>
            </a:r>
            <a:r>
              <a:rPr sz="950" dirty="0">
                <a:latin typeface="Trebuchet MS"/>
                <a:cs typeface="Trebuchet MS"/>
              </a:rPr>
              <a:t>	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10" dirty="0">
                <a:latin typeface="Trebuchet MS"/>
                <a:cs typeface="Trebuchet MS"/>
              </a:rPr>
              <a:t>ord2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5179" y="946937"/>
            <a:ext cx="49720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5" dirty="0">
                <a:latin typeface="Trebuchet MS"/>
                <a:cs typeface="Trebuchet MS"/>
              </a:rPr>
              <a:t>freq(1,2)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22338" y="946937"/>
            <a:ext cx="3930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5" dirty="0">
                <a:latin typeface="Trebuchet MS"/>
                <a:cs typeface="Trebuchet MS"/>
              </a:rPr>
              <a:t>freq(1)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4708" y="946937"/>
            <a:ext cx="3930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5" dirty="0">
                <a:latin typeface="Trebuchet MS"/>
                <a:cs typeface="Trebuchet MS"/>
              </a:rPr>
              <a:t>freq(2)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8544" y="1138478"/>
            <a:ext cx="3142615" cy="0"/>
          </a:xfrm>
          <a:custGeom>
            <a:avLst/>
            <a:gdLst/>
            <a:ahLst/>
            <a:cxnLst/>
            <a:rect l="l" t="t" r="r" b="b"/>
            <a:pathLst>
              <a:path w="3142615">
                <a:moveTo>
                  <a:pt x="0" y="0"/>
                </a:moveTo>
                <a:lnTo>
                  <a:pt x="314206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1764" y="1101630"/>
            <a:ext cx="233679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35" dirty="0">
                <a:latin typeface="Trebuchet MS"/>
                <a:cs typeface="Trebuchet MS"/>
              </a:rPr>
              <a:t>dog  dog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915" y="1101630"/>
            <a:ext cx="767080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10" dirty="0">
                <a:latin typeface="Trebuchet MS"/>
                <a:cs typeface="Trebuchet MS"/>
              </a:rPr>
              <a:t>small 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domesticated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48421" y="1101630"/>
            <a:ext cx="1369060" cy="3695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72110" algn="l"/>
                <a:tab pos="905510" algn="l"/>
              </a:tabLst>
            </a:pPr>
            <a:r>
              <a:rPr sz="950" spc="45" dirty="0">
                <a:latin typeface="Trebuchet MS"/>
                <a:cs typeface="Trebuchet MS"/>
              </a:rPr>
              <a:t>855	</a:t>
            </a:r>
            <a:r>
              <a:rPr sz="950" spc="25" dirty="0">
                <a:latin typeface="Trebuchet MS"/>
                <a:cs typeface="Trebuchet MS"/>
              </a:rPr>
              <a:t>33,338	</a:t>
            </a:r>
            <a:r>
              <a:rPr sz="950" spc="30" dirty="0">
                <a:latin typeface="Trebuchet MS"/>
                <a:cs typeface="Trebuchet MS"/>
              </a:rPr>
              <a:t>490,580</a:t>
            </a:r>
            <a:endParaRPr sz="950">
              <a:latin typeface="Trebuchet MS"/>
              <a:cs typeface="Trebuchet MS"/>
            </a:endParaRPr>
          </a:p>
          <a:p>
            <a:pPr marL="81915">
              <a:lnSpc>
                <a:spcPct val="100000"/>
              </a:lnSpc>
              <a:spcBef>
                <a:spcPts val="215"/>
              </a:spcBef>
              <a:tabLst>
                <a:tab pos="372110" algn="l"/>
                <a:tab pos="1148080" algn="l"/>
              </a:tabLst>
            </a:pPr>
            <a:r>
              <a:rPr sz="950" spc="45" dirty="0">
                <a:latin typeface="Trebuchet MS"/>
                <a:cs typeface="Trebuchet MS"/>
              </a:rPr>
              <a:t>29	</a:t>
            </a:r>
            <a:r>
              <a:rPr sz="950" spc="25" dirty="0">
                <a:latin typeface="Trebuchet MS"/>
                <a:cs typeface="Trebuchet MS"/>
              </a:rPr>
              <a:t>33,338	</a:t>
            </a:r>
            <a:r>
              <a:rPr sz="950" spc="45" dirty="0">
                <a:latin typeface="Trebuchet MS"/>
                <a:cs typeface="Trebuchet MS"/>
              </a:rPr>
              <a:t>918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3" name="object 2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753222" y="3339672"/>
            <a:ext cx="11017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Distributional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Models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of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684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Context</a:t>
            </a:r>
            <a:r>
              <a:rPr spc="40" dirty="0"/>
              <a:t> </a:t>
            </a:r>
            <a:r>
              <a:rPr spc="-10" dirty="0"/>
              <a:t>weighting:</a:t>
            </a:r>
            <a:r>
              <a:rPr spc="130" dirty="0"/>
              <a:t> </a:t>
            </a:r>
            <a:r>
              <a:rPr spc="-25" dirty="0"/>
              <a:t>words</a:t>
            </a:r>
            <a:r>
              <a:rPr spc="45" dirty="0"/>
              <a:t> </a:t>
            </a:r>
            <a:r>
              <a:rPr dirty="0"/>
              <a:t>as</a:t>
            </a:r>
            <a:r>
              <a:rPr spc="45" dirty="0"/>
              <a:t> </a:t>
            </a:r>
            <a:r>
              <a:rPr spc="-30" dirty="0"/>
              <a:t>context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730618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6314"/>
                </a:lnTo>
                <a:lnTo>
                  <a:pt x="4432566" y="17631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711403"/>
            <a:ext cx="822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basic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intuition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774852"/>
            <a:ext cx="4483735" cy="805815"/>
            <a:chOff x="87743" y="774852"/>
            <a:chExt cx="4483735" cy="8058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94283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78788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66088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74852"/>
              <a:ext cx="50749" cy="7039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938568"/>
              <a:ext cx="4432935" cy="591185"/>
            </a:xfrm>
            <a:custGeom>
              <a:avLst/>
              <a:gdLst/>
              <a:ahLst/>
              <a:cxnLst/>
              <a:rect l="l" t="t" r="r" b="b"/>
              <a:pathLst>
                <a:path w="4432935" h="591185">
                  <a:moveTo>
                    <a:pt x="4432566" y="0"/>
                  </a:moveTo>
                  <a:lnTo>
                    <a:pt x="0" y="0"/>
                  </a:lnTo>
                  <a:lnTo>
                    <a:pt x="0" y="540219"/>
                  </a:lnTo>
                  <a:lnTo>
                    <a:pt x="4008" y="559944"/>
                  </a:lnTo>
                  <a:lnTo>
                    <a:pt x="14922" y="576097"/>
                  </a:lnTo>
                  <a:lnTo>
                    <a:pt x="31075" y="587011"/>
                  </a:lnTo>
                  <a:lnTo>
                    <a:pt x="50800" y="591019"/>
                  </a:lnTo>
                  <a:lnTo>
                    <a:pt x="4381766" y="591019"/>
                  </a:lnTo>
                  <a:lnTo>
                    <a:pt x="4401491" y="587011"/>
                  </a:lnTo>
                  <a:lnTo>
                    <a:pt x="4417644" y="576097"/>
                  </a:lnTo>
                  <a:lnTo>
                    <a:pt x="4428558" y="559944"/>
                  </a:lnTo>
                  <a:lnTo>
                    <a:pt x="4432566" y="54021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12952"/>
              <a:ext cx="0" cy="685165"/>
            </a:xfrm>
            <a:custGeom>
              <a:avLst/>
              <a:gdLst/>
              <a:ahLst/>
              <a:cxnLst/>
              <a:rect l="l" t="t" r="r" b="b"/>
              <a:pathLst>
                <a:path h="685165">
                  <a:moveTo>
                    <a:pt x="0" y="6848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002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875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7748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544" y="1138478"/>
              <a:ext cx="3142615" cy="0"/>
            </a:xfrm>
            <a:custGeom>
              <a:avLst/>
              <a:gdLst/>
              <a:ahLst/>
              <a:cxnLst/>
              <a:rect l="l" t="t" r="r" b="b"/>
              <a:pathLst>
                <a:path w="3142615">
                  <a:moveTo>
                    <a:pt x="0" y="0"/>
                  </a:moveTo>
                  <a:lnTo>
                    <a:pt x="314206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597" y="2067141"/>
            <a:ext cx="64757" cy="6475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597" y="2793390"/>
            <a:ext cx="64757" cy="6475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25844" y="1592486"/>
            <a:ext cx="4311015" cy="1306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43840">
              <a:lnSpc>
                <a:spcPct val="118900"/>
              </a:lnSpc>
              <a:spcBef>
                <a:spcPts val="90"/>
              </a:spcBef>
            </a:pPr>
            <a:r>
              <a:rPr sz="950" b="1" spc="50" dirty="0">
                <a:latin typeface="Trebuchet MS"/>
                <a:cs typeface="Trebuchet MS"/>
              </a:rPr>
              <a:t>Association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45" dirty="0">
                <a:latin typeface="Trebuchet MS"/>
                <a:cs typeface="Trebuchet MS"/>
              </a:rPr>
              <a:t>measures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used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0" dirty="0">
                <a:latin typeface="Trebuchet MS"/>
                <a:cs typeface="Trebuchet MS"/>
              </a:rPr>
              <a:t> weight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contexts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significantly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associted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targer</a:t>
            </a:r>
            <a:r>
              <a:rPr sz="950" spc="-15" dirty="0">
                <a:latin typeface="Trebuchet MS"/>
                <a:cs typeface="Trebuchet MS"/>
              </a:rPr>
              <a:t> word.</a:t>
            </a:r>
            <a:endParaRPr sz="950" dirty="0">
              <a:latin typeface="Trebuchet MS"/>
              <a:cs typeface="Trebuchet MS"/>
            </a:endParaRPr>
          </a:p>
          <a:p>
            <a:pPr marL="289560" marR="289560">
              <a:lnSpc>
                <a:spcPct val="118900"/>
              </a:lnSpc>
              <a:spcBef>
                <a:spcPts val="30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less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frequent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target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element </a:t>
            </a:r>
            <a:r>
              <a:rPr sz="950" spc="-15" dirty="0">
                <a:latin typeface="Trebuchet MS"/>
                <a:cs typeface="Trebuchet MS"/>
              </a:rPr>
              <a:t>are,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higher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weight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co-occurrence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should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be.</a:t>
            </a:r>
            <a:endParaRPr sz="950" dirty="0">
              <a:latin typeface="Trebuchet MS"/>
              <a:cs typeface="Trebuchet MS"/>
            </a:endParaRPr>
          </a:p>
          <a:p>
            <a:pPr marL="289560" marR="5080">
              <a:lnSpc>
                <a:spcPts val="1350"/>
              </a:lnSpc>
              <a:spcBef>
                <a:spcPts val="85"/>
              </a:spcBef>
            </a:pPr>
            <a:r>
              <a:rPr sz="1100" spc="135">
                <a:latin typeface="Cambria"/>
                <a:cs typeface="Cambria"/>
              </a:rPr>
              <a:t>⇒</a:t>
            </a:r>
            <a:r>
              <a:rPr sz="1100" spc="35">
                <a:latin typeface="Cambria"/>
                <a:cs typeface="Cambria"/>
              </a:rPr>
              <a:t> </a:t>
            </a:r>
            <a:r>
              <a:rPr sz="950" spc="20">
                <a:latin typeface="Trebuchet MS"/>
                <a:cs typeface="Trebuchet MS"/>
              </a:rPr>
              <a:t>Co-occurrence</a:t>
            </a:r>
            <a:r>
              <a:rPr sz="950" spc="-10">
                <a:latin typeface="Trebuchet MS"/>
                <a:cs typeface="Trebuchet MS"/>
              </a:rPr>
              <a:t> </a:t>
            </a:r>
            <a:r>
              <a:rPr sz="950" spc="-35">
                <a:latin typeface="Trebuchet MS"/>
                <a:cs typeface="Trebuchet MS"/>
              </a:rPr>
              <a:t>with</a:t>
            </a:r>
            <a:r>
              <a:rPr sz="950" spc="-5">
                <a:latin typeface="Trebuchet MS"/>
                <a:cs typeface="Trebuchet MS"/>
              </a:rPr>
              <a:t> </a:t>
            </a:r>
            <a:r>
              <a:rPr sz="950" spc="-15">
                <a:latin typeface="Trebuchet MS"/>
                <a:cs typeface="Trebuchet MS"/>
              </a:rPr>
              <a:t>frequent</a:t>
            </a:r>
            <a:r>
              <a:rPr sz="950" spc="-10">
                <a:latin typeface="Trebuchet MS"/>
                <a:cs typeface="Trebuchet MS"/>
              </a:rPr>
              <a:t> </a:t>
            </a:r>
            <a:r>
              <a:rPr sz="950" spc="-20">
                <a:latin typeface="Trebuchet MS"/>
                <a:cs typeface="Trebuchet MS"/>
              </a:rPr>
              <a:t>context</a:t>
            </a:r>
            <a:r>
              <a:rPr sz="950" spc="-5">
                <a:latin typeface="Trebuchet MS"/>
                <a:cs typeface="Trebuchet MS"/>
              </a:rPr>
              <a:t> element</a:t>
            </a:r>
            <a:r>
              <a:rPr sz="950" spc="-10">
                <a:latin typeface="Trebuchet MS"/>
                <a:cs typeface="Trebuchet MS"/>
              </a:rPr>
              <a:t> </a:t>
            </a:r>
            <a:r>
              <a:rPr sz="950" i="1">
                <a:latin typeface="Trebuchet MS"/>
                <a:cs typeface="Trebuchet MS"/>
              </a:rPr>
              <a:t>small</a:t>
            </a:r>
            <a:r>
              <a:rPr sz="950" i="1" spc="80">
                <a:latin typeface="Trebuchet MS"/>
                <a:cs typeface="Trebuchet MS"/>
              </a:rPr>
              <a:t> </a:t>
            </a:r>
            <a:r>
              <a:rPr sz="950" spc="25">
                <a:latin typeface="Trebuchet MS"/>
                <a:cs typeface="Trebuchet MS"/>
              </a:rPr>
              <a:t>is</a:t>
            </a:r>
            <a:r>
              <a:rPr sz="950" spc="-5">
                <a:latin typeface="Trebuchet MS"/>
                <a:cs typeface="Trebuchet MS"/>
              </a:rPr>
              <a:t> </a:t>
            </a:r>
            <a:r>
              <a:rPr sz="950" spc="40">
                <a:latin typeface="Trebuchet MS"/>
                <a:cs typeface="Trebuchet MS"/>
              </a:rPr>
              <a:t>less</a:t>
            </a:r>
            <a:r>
              <a:rPr sz="950" spc="-10">
                <a:latin typeface="Trebuchet MS"/>
                <a:cs typeface="Trebuchet MS"/>
              </a:rPr>
              <a:t> </a:t>
            </a:r>
            <a:r>
              <a:rPr sz="950" spc="-20">
                <a:latin typeface="Trebuchet MS"/>
                <a:cs typeface="Trebuchet MS"/>
              </a:rPr>
              <a:t>informative </a:t>
            </a:r>
            <a:r>
              <a:rPr sz="950" spc="-270">
                <a:latin typeface="Trebuchet MS"/>
                <a:cs typeface="Trebuchet MS"/>
              </a:rPr>
              <a:t> </a:t>
            </a:r>
            <a:r>
              <a:rPr sz="950" spc="-5">
                <a:latin typeface="Trebuchet MS"/>
                <a:cs typeface="Trebuchet MS"/>
              </a:rPr>
              <a:t>than</a:t>
            </a:r>
            <a:r>
              <a:rPr sz="950" spc="-15">
                <a:latin typeface="Trebuchet MS"/>
                <a:cs typeface="Trebuchet MS"/>
              </a:rPr>
              <a:t> </a:t>
            </a:r>
            <a:r>
              <a:rPr sz="950" spc="10">
                <a:latin typeface="Trebuchet MS"/>
                <a:cs typeface="Trebuchet MS"/>
              </a:rPr>
              <a:t>co-occurrence</a:t>
            </a:r>
            <a:r>
              <a:rPr sz="950" spc="-15">
                <a:latin typeface="Trebuchet MS"/>
                <a:cs typeface="Trebuchet MS"/>
              </a:rPr>
              <a:t> </a:t>
            </a:r>
            <a:r>
              <a:rPr sz="950" spc="-35">
                <a:latin typeface="Trebuchet MS"/>
                <a:cs typeface="Trebuchet MS"/>
              </a:rPr>
              <a:t>with</a:t>
            </a:r>
            <a:r>
              <a:rPr sz="950" spc="-15">
                <a:latin typeface="Trebuchet MS"/>
                <a:cs typeface="Trebuchet MS"/>
              </a:rPr>
              <a:t> rarer </a:t>
            </a:r>
            <a:r>
              <a:rPr sz="950" i="1" spc="-5">
                <a:latin typeface="Trebuchet MS"/>
                <a:cs typeface="Trebuchet MS"/>
              </a:rPr>
              <a:t>domesticated</a:t>
            </a:r>
            <a:r>
              <a:rPr sz="950" spc="-5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440"/>
              </a:spcBef>
            </a:pPr>
            <a:r>
              <a:rPr sz="950" spc="-35">
                <a:latin typeface="Trebuchet MS"/>
                <a:cs typeface="Trebuchet MS"/>
              </a:rPr>
              <a:t>different</a:t>
            </a:r>
            <a:r>
              <a:rPr sz="950" spc="-1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measures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e.g.,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Mutual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information,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Log-likelihood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ratio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53222" y="3339672"/>
            <a:ext cx="11017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Distributional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Models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of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08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Pointwise</a:t>
            </a:r>
            <a:r>
              <a:rPr spc="25" dirty="0"/>
              <a:t> </a:t>
            </a:r>
            <a:r>
              <a:rPr spc="-10" dirty="0"/>
              <a:t>Mutual</a:t>
            </a:r>
            <a:r>
              <a:rPr spc="25" dirty="0"/>
              <a:t> </a:t>
            </a:r>
            <a:r>
              <a:rPr spc="-20" dirty="0"/>
              <a:t>Information</a:t>
            </a:r>
            <a:r>
              <a:rPr spc="25" dirty="0"/>
              <a:t> (PMI)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9652" y="1027684"/>
            <a:ext cx="20339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mbria"/>
                <a:cs typeface="Cambria"/>
              </a:rPr>
              <a:t>PM</a:t>
            </a:r>
            <a:r>
              <a:rPr sz="1100" i="1" spc="75" dirty="0">
                <a:latin typeface="Cambria"/>
                <a:cs typeface="Cambria"/>
              </a:rPr>
              <a:t>I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0" dirty="0">
                <a:latin typeface="Cambria"/>
                <a:cs typeface="Cambria"/>
              </a:rPr>
              <a:t>g</a:t>
            </a:r>
            <a:r>
              <a:rPr sz="1200" spc="-7" baseline="-10416" dirty="0">
                <a:latin typeface="Times New Roman"/>
                <a:cs typeface="Times New Roman"/>
              </a:rPr>
              <a:t>2</a:t>
            </a:r>
            <a:r>
              <a:rPr sz="1200" spc="-52" baseline="-10416" dirty="0">
                <a:latin typeface="Times New Roman"/>
                <a:cs typeface="Times New Roman"/>
              </a:rPr>
              <a:t> </a:t>
            </a:r>
            <a:r>
              <a:rPr sz="1650" i="1" u="sng" spc="82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200" i="1" u="sng" spc="-22" baseline="4166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corpu</a:t>
            </a:r>
            <a:r>
              <a:rPr sz="1200" i="1" u="sng" spc="67" baseline="4166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1650" u="sng" spc="-120" baseline="3787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650" i="1" u="sng" spc="-120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u="sng" spc="60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50" i="1" u="sng" spc="-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1650" i="1" u="sng" spc="-27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i="1" u="sng" spc="-112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u="sng" spc="60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650" u="sng" spc="-120" baseline="3787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650" baseline="37878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1973" y="1122730"/>
            <a:ext cx="759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200" i="1" spc="-30" baseline="-10416" dirty="0">
                <a:latin typeface="Cambria"/>
                <a:cs typeface="Cambria"/>
              </a:rPr>
              <a:t>ind</a:t>
            </a:r>
            <a:r>
              <a:rPr sz="1200" i="1" spc="-157" baseline="-10416" dirty="0">
                <a:latin typeface="Cambria"/>
                <a:cs typeface="Cambria"/>
              </a:rPr>
              <a:t> 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403" y="1494066"/>
            <a:ext cx="24542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378585" algn="l"/>
                <a:tab pos="2415540" algn="l"/>
              </a:tabLst>
            </a:pPr>
            <a:r>
              <a:rPr sz="1100" i="1" spc="40" dirty="0">
                <a:latin typeface="Cambria"/>
                <a:cs typeface="Cambria"/>
              </a:rPr>
              <a:t>PM</a:t>
            </a:r>
            <a:r>
              <a:rPr sz="1100" i="1" spc="75" dirty="0">
                <a:latin typeface="Cambria"/>
                <a:cs typeface="Cambria"/>
              </a:rPr>
              <a:t>I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5" dirty="0">
                <a:latin typeface="Cambria"/>
                <a:cs typeface="Cambria"/>
              </a:rPr>
              <a:t>g</a:t>
            </a:r>
            <a:r>
              <a:rPr sz="1200" spc="-7" baseline="-10416" dirty="0">
                <a:latin typeface="Times New Roman"/>
                <a:cs typeface="Times New Roman"/>
              </a:rPr>
              <a:t>2</a:t>
            </a:r>
            <a:r>
              <a:rPr sz="1200" spc="-52" baseline="-10416" dirty="0">
                <a:latin typeface="Times New Roman"/>
                <a:cs typeface="Times New Roman"/>
              </a:rPr>
              <a:t> </a:t>
            </a:r>
            <a:r>
              <a:rPr sz="1650" u="sng" spc="-7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i="1" u="sng" spc="82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200" i="1" u="sng" spc="-22" baseline="4166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corpu</a:t>
            </a:r>
            <a:r>
              <a:rPr sz="1200" i="1" u="sng" spc="67" baseline="4166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1650" u="sng" spc="-120" baseline="3787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650" i="1" u="sng" spc="-120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u="sng" spc="60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50" i="1" u="sng" spc="-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1650" i="1" u="sng" spc="-27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i="1" u="sng" spc="-112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u="sng" spc="60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650" u="sng" spc="-120" baseline="3787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650" baseline="37878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0008" y="1609890"/>
            <a:ext cx="1323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22" baseline="7575" dirty="0">
                <a:latin typeface="Cambria"/>
                <a:cs typeface="Cambria"/>
              </a:rPr>
              <a:t>P</a:t>
            </a:r>
            <a:r>
              <a:rPr sz="800" i="1" spc="-15" dirty="0">
                <a:latin typeface="Cambria"/>
                <a:cs typeface="Cambria"/>
              </a:rPr>
              <a:t>corpus</a:t>
            </a:r>
            <a:r>
              <a:rPr sz="1650" spc="-22" baseline="7575" dirty="0">
                <a:latin typeface="Verdana"/>
                <a:cs typeface="Verdana"/>
              </a:rPr>
              <a:t>(</a:t>
            </a:r>
            <a:r>
              <a:rPr sz="1650" i="1" spc="-22" baseline="7575" dirty="0">
                <a:latin typeface="Cambria"/>
                <a:cs typeface="Cambria"/>
              </a:rPr>
              <a:t>w</a:t>
            </a:r>
            <a:r>
              <a:rPr sz="800" spc="-15" dirty="0">
                <a:latin typeface="Times New Roman"/>
                <a:cs typeface="Times New Roman"/>
              </a:rPr>
              <a:t>1</a:t>
            </a:r>
            <a:r>
              <a:rPr sz="1650" spc="-22" baseline="7575" dirty="0">
                <a:latin typeface="Verdana"/>
                <a:cs typeface="Verdana"/>
              </a:rPr>
              <a:t>)</a:t>
            </a:r>
            <a:r>
              <a:rPr sz="1650" i="1" spc="-22" baseline="7575" dirty="0">
                <a:latin typeface="Cambria"/>
                <a:cs typeface="Cambria"/>
              </a:rPr>
              <a:t>P</a:t>
            </a:r>
            <a:r>
              <a:rPr sz="800" i="1" spc="-15" dirty="0">
                <a:latin typeface="Cambria"/>
                <a:cs typeface="Cambria"/>
              </a:rPr>
              <a:t>corpus</a:t>
            </a:r>
            <a:r>
              <a:rPr sz="1650" spc="-22" baseline="7575" dirty="0">
                <a:latin typeface="Verdana"/>
                <a:cs typeface="Verdana"/>
              </a:rPr>
              <a:t>(</a:t>
            </a:r>
            <a:r>
              <a:rPr sz="1650" i="1" spc="-22" baseline="7575" dirty="0">
                <a:latin typeface="Cambria"/>
                <a:cs typeface="Cambria"/>
              </a:rPr>
              <a:t>w</a:t>
            </a:r>
            <a:r>
              <a:rPr sz="800" spc="-15" dirty="0">
                <a:latin typeface="Times New Roman"/>
                <a:cs typeface="Times New Roman"/>
              </a:rPr>
              <a:t>2</a:t>
            </a:r>
            <a:r>
              <a:rPr sz="1650" spc="-22" baseline="7575" dirty="0">
                <a:latin typeface="Verdana"/>
                <a:cs typeface="Verdana"/>
              </a:rPr>
              <a:t>)</a:t>
            </a:r>
            <a:endParaRPr sz="1650" baseline="7575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2885" y="2464650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4">
                <a:moveTo>
                  <a:pt x="0" y="0"/>
                </a:moveTo>
                <a:lnTo>
                  <a:pt x="41823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5448" y="1842360"/>
            <a:ext cx="1842135" cy="7924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650" i="1" spc="-15" baseline="-37878" dirty="0">
                <a:latin typeface="Cambria"/>
                <a:cs typeface="Cambria"/>
              </a:rPr>
              <a:t>P</a:t>
            </a:r>
            <a:r>
              <a:rPr sz="1200" i="1" spc="-15" baseline="-62500" dirty="0">
                <a:latin typeface="Cambria"/>
                <a:cs typeface="Cambria"/>
              </a:rPr>
              <a:t>corpus</a:t>
            </a:r>
            <a:r>
              <a:rPr sz="1650" spc="-15" baseline="-37878" dirty="0">
                <a:latin typeface="Verdana"/>
                <a:cs typeface="Verdana"/>
              </a:rPr>
              <a:t>(</a:t>
            </a:r>
            <a:r>
              <a:rPr sz="1650" i="1" spc="-15" baseline="-37878" dirty="0">
                <a:latin typeface="Cambria"/>
                <a:cs typeface="Cambria"/>
              </a:rPr>
              <a:t>w</a:t>
            </a:r>
            <a:r>
              <a:rPr sz="1200" spc="-15" baseline="-62500" dirty="0">
                <a:latin typeface="Times New Roman"/>
                <a:cs typeface="Times New Roman"/>
              </a:rPr>
              <a:t>1</a:t>
            </a:r>
            <a:r>
              <a:rPr sz="1650" i="1" spc="-15" baseline="-37878" dirty="0">
                <a:latin typeface="Arial"/>
                <a:cs typeface="Arial"/>
              </a:rPr>
              <a:t>,</a:t>
            </a:r>
            <a:r>
              <a:rPr sz="1650" i="1" spc="-277" baseline="-37878" dirty="0">
                <a:latin typeface="Arial"/>
                <a:cs typeface="Arial"/>
              </a:rPr>
              <a:t> </a:t>
            </a:r>
            <a:r>
              <a:rPr sz="1650" i="1" spc="-60" baseline="-37878" dirty="0">
                <a:latin typeface="Cambria"/>
                <a:cs typeface="Cambria"/>
              </a:rPr>
              <a:t>w</a:t>
            </a:r>
            <a:r>
              <a:rPr sz="1200" spc="-60" baseline="-62500" dirty="0">
                <a:latin typeface="Times New Roman"/>
                <a:cs typeface="Times New Roman"/>
              </a:rPr>
              <a:t>2</a:t>
            </a:r>
            <a:r>
              <a:rPr sz="1650" spc="-60" baseline="-37878" dirty="0">
                <a:latin typeface="Verdana"/>
                <a:cs typeface="Verdana"/>
              </a:rPr>
              <a:t>)</a:t>
            </a:r>
            <a:r>
              <a:rPr sz="1650" spc="-217" baseline="-37878" dirty="0">
                <a:latin typeface="Verdana"/>
                <a:cs typeface="Verdana"/>
              </a:rPr>
              <a:t> </a:t>
            </a:r>
            <a:r>
              <a:rPr sz="1650" spc="-82" baseline="-37878" dirty="0">
                <a:latin typeface="Verdana"/>
                <a:cs typeface="Verdana"/>
              </a:rPr>
              <a:t>=</a:t>
            </a:r>
            <a:r>
              <a:rPr sz="1650" spc="-37" baseline="-37878" dirty="0">
                <a:latin typeface="Verdana"/>
                <a:cs typeface="Verdana"/>
              </a:rPr>
              <a:t> </a:t>
            </a:r>
            <a:r>
              <a:rPr sz="1100" i="1" u="sng" spc="-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freq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u="sng" spc="-52" baseline="-104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100" i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1100" i="1" u="sng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i="1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u="sng" spc="-60" baseline="-104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R="365125" algn="r">
              <a:lnSpc>
                <a:spcPct val="100000"/>
              </a:lnSpc>
              <a:spcBef>
                <a:spcPts val="170"/>
              </a:spcBef>
            </a:pPr>
            <a:r>
              <a:rPr sz="1100" i="1" spc="-15" dirty="0">
                <a:latin typeface="Cambria"/>
                <a:cs typeface="Cambria"/>
              </a:rPr>
              <a:t>N</a:t>
            </a:r>
            <a:endParaRPr sz="11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59"/>
              </a:spcBef>
            </a:pPr>
            <a:r>
              <a:rPr sz="1650" i="1" spc="82" baseline="-37878" dirty="0">
                <a:latin typeface="Cambria"/>
                <a:cs typeface="Cambria"/>
              </a:rPr>
              <a:t>P</a:t>
            </a:r>
            <a:r>
              <a:rPr sz="1200" i="1" spc="-22" baseline="-62500" dirty="0">
                <a:latin typeface="Cambria"/>
                <a:cs typeface="Cambria"/>
              </a:rPr>
              <a:t>corpu</a:t>
            </a:r>
            <a:r>
              <a:rPr sz="1200" i="1" spc="52" baseline="-62500" dirty="0">
                <a:latin typeface="Cambria"/>
                <a:cs typeface="Cambria"/>
              </a:rPr>
              <a:t>s</a:t>
            </a:r>
            <a:r>
              <a:rPr sz="1650" spc="-120" baseline="-37878" dirty="0">
                <a:latin typeface="Verdana"/>
                <a:cs typeface="Verdana"/>
              </a:rPr>
              <a:t>(</a:t>
            </a:r>
            <a:r>
              <a:rPr sz="1650" i="1" spc="-112" baseline="-37878" dirty="0">
                <a:latin typeface="Cambria"/>
                <a:cs typeface="Cambria"/>
              </a:rPr>
              <a:t>w</a:t>
            </a:r>
            <a:r>
              <a:rPr sz="1650" spc="-120" baseline="-37878" dirty="0">
                <a:latin typeface="Verdana"/>
                <a:cs typeface="Verdana"/>
              </a:rPr>
              <a:t>)</a:t>
            </a:r>
            <a:r>
              <a:rPr sz="1650" spc="-217" baseline="-37878" dirty="0">
                <a:latin typeface="Verdana"/>
                <a:cs typeface="Verdana"/>
              </a:rPr>
              <a:t> </a:t>
            </a:r>
            <a:r>
              <a:rPr sz="1650" spc="-82" baseline="-37878" dirty="0">
                <a:latin typeface="Verdana"/>
                <a:cs typeface="Verdana"/>
              </a:rPr>
              <a:t>=</a:t>
            </a:r>
            <a:r>
              <a:rPr sz="1650" spc="-37" baseline="-37878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70" dirty="0">
                <a:latin typeface="Cambria"/>
                <a:cs typeface="Cambria"/>
              </a:rPr>
              <a:t>r</a:t>
            </a:r>
            <a:r>
              <a:rPr sz="1100" i="1" spc="-25" dirty="0">
                <a:latin typeface="Cambria"/>
                <a:cs typeface="Cambria"/>
              </a:rPr>
              <a:t>eq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R="495300" algn="r">
              <a:lnSpc>
                <a:spcPct val="100000"/>
              </a:lnSpc>
              <a:spcBef>
                <a:spcPts val="165"/>
              </a:spcBef>
            </a:pPr>
            <a:r>
              <a:rPr sz="1100" i="1" spc="-15" dirty="0">
                <a:latin typeface="Cambria"/>
                <a:cs typeface="Cambria"/>
              </a:rPr>
              <a:t>N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53222" y="3339672"/>
            <a:ext cx="11017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Distributional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Models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of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014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0" dirty="0"/>
              <a:t>PMI:</a:t>
            </a:r>
            <a:r>
              <a:rPr spc="25" dirty="0"/>
              <a:t> </a:t>
            </a:r>
            <a:r>
              <a:rPr spc="10" dirty="0"/>
              <a:t>Issues</a:t>
            </a:r>
            <a:r>
              <a:rPr spc="30" dirty="0"/>
              <a:t> </a:t>
            </a:r>
            <a:r>
              <a:rPr spc="-25" dirty="0"/>
              <a:t>and</a:t>
            </a:r>
            <a:r>
              <a:rPr spc="30" dirty="0"/>
              <a:t> </a:t>
            </a:r>
            <a:r>
              <a:rPr spc="-20" dirty="0"/>
              <a:t>Variations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20763"/>
            <a:ext cx="4483735" cy="439420"/>
            <a:chOff x="87743" y="620763"/>
            <a:chExt cx="4483735" cy="439420"/>
          </a:xfrm>
        </p:grpSpPr>
        <p:sp>
          <p:nvSpPr>
            <p:cNvPr id="4" name="object 4"/>
            <p:cNvSpPr/>
            <p:nvPr/>
          </p:nvSpPr>
          <p:spPr>
            <a:xfrm>
              <a:off x="87743" y="620763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7971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95801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94531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64997"/>
              <a:ext cx="50749" cy="29301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23988"/>
              <a:ext cx="4432935" cy="185420"/>
            </a:xfrm>
            <a:custGeom>
              <a:avLst/>
              <a:gdLst/>
              <a:ahLst/>
              <a:cxnLst/>
              <a:rect l="l" t="t" r="r" b="b"/>
              <a:pathLst>
                <a:path w="4432935" h="185419">
                  <a:moveTo>
                    <a:pt x="4432566" y="0"/>
                  </a:moveTo>
                  <a:lnTo>
                    <a:pt x="0" y="0"/>
                  </a:lnTo>
                  <a:lnTo>
                    <a:pt x="0" y="134023"/>
                  </a:lnTo>
                  <a:lnTo>
                    <a:pt x="4008" y="153747"/>
                  </a:lnTo>
                  <a:lnTo>
                    <a:pt x="14922" y="169900"/>
                  </a:lnTo>
                  <a:lnTo>
                    <a:pt x="31075" y="180814"/>
                  </a:lnTo>
                  <a:lnTo>
                    <a:pt x="50800" y="184823"/>
                  </a:lnTo>
                  <a:lnTo>
                    <a:pt x="4381766" y="184823"/>
                  </a:lnTo>
                  <a:lnTo>
                    <a:pt x="4401491" y="180814"/>
                  </a:lnTo>
                  <a:lnTo>
                    <a:pt x="4417644" y="169900"/>
                  </a:lnTo>
                  <a:lnTo>
                    <a:pt x="4428558" y="153747"/>
                  </a:lnTo>
                  <a:lnTo>
                    <a:pt x="4432566" y="13402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03084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2739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903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776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649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160742"/>
            <a:ext cx="4483735" cy="1931035"/>
            <a:chOff x="87743" y="1160742"/>
            <a:chExt cx="4483735" cy="1931035"/>
          </a:xfrm>
        </p:grpSpPr>
        <p:sp>
          <p:nvSpPr>
            <p:cNvPr id="15" name="object 15"/>
            <p:cNvSpPr/>
            <p:nvPr/>
          </p:nvSpPr>
          <p:spPr>
            <a:xfrm>
              <a:off x="87743" y="116074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333754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989719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977019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204976"/>
              <a:ext cx="50749" cy="17847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378026"/>
              <a:ext cx="4432935" cy="1663064"/>
            </a:xfrm>
            <a:custGeom>
              <a:avLst/>
              <a:gdLst/>
              <a:ahLst/>
              <a:cxnLst/>
              <a:rect l="l" t="t" r="r" b="b"/>
              <a:pathLst>
                <a:path w="4432935" h="1663064">
                  <a:moveTo>
                    <a:pt x="4432566" y="0"/>
                  </a:moveTo>
                  <a:lnTo>
                    <a:pt x="0" y="0"/>
                  </a:lnTo>
                  <a:lnTo>
                    <a:pt x="0" y="1611693"/>
                  </a:lnTo>
                  <a:lnTo>
                    <a:pt x="4008" y="1631418"/>
                  </a:lnTo>
                  <a:lnTo>
                    <a:pt x="14922" y="1647570"/>
                  </a:lnTo>
                  <a:lnTo>
                    <a:pt x="31075" y="1658485"/>
                  </a:lnTo>
                  <a:lnTo>
                    <a:pt x="50800" y="1662493"/>
                  </a:lnTo>
                  <a:lnTo>
                    <a:pt x="4381766" y="1662493"/>
                  </a:lnTo>
                  <a:lnTo>
                    <a:pt x="4401491" y="1658485"/>
                  </a:lnTo>
                  <a:lnTo>
                    <a:pt x="4417644" y="1647570"/>
                  </a:lnTo>
                  <a:lnTo>
                    <a:pt x="4428558" y="1631418"/>
                  </a:lnTo>
                  <a:lnTo>
                    <a:pt x="4432566" y="16116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243063"/>
              <a:ext cx="0" cy="1765935"/>
            </a:xfrm>
            <a:custGeom>
              <a:avLst/>
              <a:gdLst/>
              <a:ahLst/>
              <a:cxnLst/>
              <a:rect l="l" t="t" r="r" b="b"/>
              <a:pathLst>
                <a:path h="1765935">
                  <a:moveTo>
                    <a:pt x="0" y="17657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2303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2176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2049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544" y="554993"/>
            <a:ext cx="4472305" cy="24403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2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Positive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PMI</a:t>
            </a:r>
            <a:endParaRPr sz="1100">
              <a:latin typeface="Cambria"/>
              <a:cs typeface="Cambria"/>
            </a:endParaRPr>
          </a:p>
          <a:p>
            <a:pPr marL="127000">
              <a:lnSpc>
                <a:spcPct val="100000"/>
              </a:lnSpc>
              <a:spcBef>
                <a:spcPts val="325"/>
              </a:spcBef>
            </a:pPr>
            <a:r>
              <a:rPr sz="950" spc="-1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PMI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values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less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zero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replaced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zero.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127000">
              <a:lnSpc>
                <a:spcPct val="100000"/>
              </a:lnSpc>
            </a:pP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Bias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towards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infrequent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events</a:t>
            </a:r>
            <a:endParaRPr sz="1100">
              <a:latin typeface="Cambria"/>
              <a:cs typeface="Cambria"/>
            </a:endParaRPr>
          </a:p>
          <a:p>
            <a:pPr marL="127000" marR="1384935">
              <a:lnSpc>
                <a:spcPct val="114999"/>
              </a:lnSpc>
              <a:spcBef>
                <a:spcPts val="75"/>
              </a:spcBef>
            </a:pPr>
            <a:r>
              <a:rPr sz="950" spc="30" dirty="0">
                <a:latin typeface="Trebuchet MS"/>
                <a:cs typeface="Trebuchet MS"/>
              </a:rPr>
              <a:t>Consider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j</a:t>
            </a:r>
            <a:r>
              <a:rPr sz="1200" i="1" spc="22" baseline="-10416" dirty="0"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maximum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association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950" spc="-35" dirty="0">
                <a:latin typeface="Trebuchet MS"/>
                <a:cs typeface="Trebuchet MS"/>
              </a:rPr>
              <a:t>,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1650" i="1" spc="-22" baseline="7575" dirty="0">
                <a:latin typeface="Cambria"/>
                <a:cs typeface="Cambria"/>
              </a:rPr>
              <a:t>P</a:t>
            </a:r>
            <a:r>
              <a:rPr sz="800" i="1" spc="-15" dirty="0">
                <a:latin typeface="Cambria"/>
                <a:cs typeface="Cambria"/>
              </a:rPr>
              <a:t>corpus</a:t>
            </a:r>
            <a:r>
              <a:rPr sz="1650" spc="-22" baseline="7575" dirty="0">
                <a:latin typeface="Verdana"/>
                <a:cs typeface="Verdana"/>
              </a:rPr>
              <a:t>(</a:t>
            </a:r>
            <a:r>
              <a:rPr sz="1650" i="1" spc="-22" baseline="7575" dirty="0">
                <a:latin typeface="Cambria"/>
                <a:cs typeface="Cambria"/>
              </a:rPr>
              <a:t>w</a:t>
            </a:r>
            <a:r>
              <a:rPr sz="800" i="1" spc="-15" dirty="0">
                <a:latin typeface="Cambria"/>
                <a:cs typeface="Cambria"/>
              </a:rPr>
              <a:t>i</a:t>
            </a:r>
            <a:r>
              <a:rPr sz="1650" spc="-22" baseline="7575" dirty="0">
                <a:latin typeface="Verdana"/>
                <a:cs typeface="Verdana"/>
              </a:rPr>
              <a:t>)</a:t>
            </a:r>
            <a:r>
              <a:rPr sz="1650" spc="-217" baseline="7575" dirty="0">
                <a:latin typeface="Verdana"/>
                <a:cs typeface="Verdana"/>
              </a:rPr>
              <a:t> </a:t>
            </a:r>
            <a:r>
              <a:rPr sz="1650" spc="352" baseline="7575" dirty="0">
                <a:latin typeface="Cambria"/>
                <a:cs typeface="Cambria"/>
              </a:rPr>
              <a:t>≈</a:t>
            </a:r>
            <a:r>
              <a:rPr sz="1650" baseline="7575" dirty="0">
                <a:latin typeface="Cambria"/>
                <a:cs typeface="Cambria"/>
              </a:rPr>
              <a:t> </a:t>
            </a:r>
            <a:r>
              <a:rPr sz="1650" i="1" spc="-22" baseline="7575" dirty="0">
                <a:latin typeface="Cambria"/>
                <a:cs typeface="Cambria"/>
              </a:rPr>
              <a:t>P</a:t>
            </a:r>
            <a:r>
              <a:rPr sz="800" i="1" spc="-15" dirty="0">
                <a:latin typeface="Cambria"/>
                <a:cs typeface="Cambria"/>
              </a:rPr>
              <a:t>corpus</a:t>
            </a:r>
            <a:r>
              <a:rPr sz="1650" spc="-22" baseline="7575" dirty="0">
                <a:latin typeface="Verdana"/>
                <a:cs typeface="Verdana"/>
              </a:rPr>
              <a:t>(</a:t>
            </a:r>
            <a:r>
              <a:rPr sz="1650" i="1" spc="-22" baseline="7575" dirty="0">
                <a:latin typeface="Cambria"/>
                <a:cs typeface="Cambria"/>
              </a:rPr>
              <a:t>w</a:t>
            </a:r>
            <a:r>
              <a:rPr sz="800" i="1" spc="-15" dirty="0">
                <a:latin typeface="Cambria"/>
                <a:cs typeface="Cambria"/>
              </a:rPr>
              <a:t>j</a:t>
            </a:r>
            <a:r>
              <a:rPr sz="1650" spc="-22" baseline="7575" dirty="0">
                <a:latin typeface="Verdana"/>
                <a:cs typeface="Verdana"/>
              </a:rPr>
              <a:t>)</a:t>
            </a:r>
            <a:r>
              <a:rPr sz="1650" spc="-217" baseline="7575" dirty="0">
                <a:latin typeface="Verdana"/>
                <a:cs typeface="Verdana"/>
              </a:rPr>
              <a:t> </a:t>
            </a:r>
            <a:r>
              <a:rPr sz="1650" spc="352" baseline="7575" dirty="0">
                <a:latin typeface="Cambria"/>
                <a:cs typeface="Cambria"/>
              </a:rPr>
              <a:t>≈</a:t>
            </a:r>
            <a:r>
              <a:rPr sz="1650" baseline="7575" dirty="0">
                <a:latin typeface="Cambria"/>
                <a:cs typeface="Cambria"/>
              </a:rPr>
              <a:t> </a:t>
            </a:r>
            <a:r>
              <a:rPr sz="1650" i="1" spc="-15" baseline="7575" dirty="0">
                <a:latin typeface="Cambria"/>
                <a:cs typeface="Cambria"/>
              </a:rPr>
              <a:t>P</a:t>
            </a:r>
            <a:r>
              <a:rPr sz="800" i="1" spc="-10" dirty="0">
                <a:latin typeface="Cambria"/>
                <a:cs typeface="Cambria"/>
              </a:rPr>
              <a:t>corpus</a:t>
            </a:r>
            <a:r>
              <a:rPr sz="1650" spc="-15" baseline="7575" dirty="0">
                <a:latin typeface="Verdana"/>
                <a:cs typeface="Verdana"/>
              </a:rPr>
              <a:t>(</a:t>
            </a:r>
            <a:r>
              <a:rPr sz="1650" i="1" spc="-15" baseline="7575" dirty="0">
                <a:latin typeface="Cambria"/>
                <a:cs typeface="Cambria"/>
              </a:rPr>
              <a:t>w</a:t>
            </a:r>
            <a:r>
              <a:rPr sz="800" i="1" spc="-10" dirty="0">
                <a:latin typeface="Cambria"/>
                <a:cs typeface="Cambria"/>
              </a:rPr>
              <a:t>i</a:t>
            </a:r>
            <a:r>
              <a:rPr sz="1650" i="1" spc="-15" baseline="7575" dirty="0">
                <a:latin typeface="Arial"/>
                <a:cs typeface="Arial"/>
              </a:rPr>
              <a:t>,</a:t>
            </a:r>
            <a:r>
              <a:rPr sz="1650" i="1" spc="-277" baseline="7575" dirty="0">
                <a:latin typeface="Arial"/>
                <a:cs typeface="Arial"/>
              </a:rPr>
              <a:t> </a:t>
            </a:r>
            <a:r>
              <a:rPr sz="1650" i="1" spc="-52" baseline="7575" dirty="0">
                <a:latin typeface="Cambria"/>
                <a:cs typeface="Cambria"/>
              </a:rPr>
              <a:t>w</a:t>
            </a:r>
            <a:r>
              <a:rPr sz="800" i="1" spc="-35" dirty="0">
                <a:latin typeface="Cambria"/>
                <a:cs typeface="Cambria"/>
              </a:rPr>
              <a:t>j</a:t>
            </a:r>
            <a:r>
              <a:rPr sz="1650" spc="-52" baseline="7575" dirty="0">
                <a:latin typeface="Verdana"/>
                <a:cs typeface="Verdana"/>
              </a:rPr>
              <a:t>)</a:t>
            </a:r>
            <a:endParaRPr sz="1650" baseline="7575">
              <a:latin typeface="Verdana"/>
              <a:cs typeface="Verdana"/>
            </a:endParaRPr>
          </a:p>
          <a:p>
            <a:pPr marL="127000">
              <a:lnSpc>
                <a:spcPts val="1190"/>
              </a:lnSpc>
            </a:pPr>
            <a:r>
              <a:rPr sz="950" spc="90" dirty="0">
                <a:latin typeface="Trebuchet MS"/>
                <a:cs typeface="Trebuchet MS"/>
              </a:rPr>
              <a:t>PMI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increases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i="1" spc="22" baseline="-10416" dirty="0"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decreases.</a:t>
            </a:r>
            <a:endParaRPr sz="950">
              <a:latin typeface="Trebuchet MS"/>
              <a:cs typeface="Trebuchet MS"/>
            </a:endParaRPr>
          </a:p>
          <a:p>
            <a:pPr marL="1270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Trebuchet MS"/>
                <a:cs typeface="Trebuchet MS"/>
              </a:rPr>
              <a:t>Also,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consider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j</a:t>
            </a:r>
            <a:r>
              <a:rPr sz="1200" i="1" spc="22" baseline="-10416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occurs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corpus,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also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endParaRPr sz="950">
              <a:latin typeface="Trebuchet MS"/>
              <a:cs typeface="Trebuchet MS"/>
            </a:endParaRPr>
          </a:p>
          <a:p>
            <a:pPr marL="126364">
              <a:lnSpc>
                <a:spcPct val="100000"/>
              </a:lnSpc>
              <a:spcBef>
                <a:spcPts val="35"/>
              </a:spcBef>
            </a:pP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950" spc="-35" dirty="0">
                <a:latin typeface="Trebuchet MS"/>
                <a:cs typeface="Trebuchet MS"/>
              </a:rPr>
              <a:t>.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discounting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factor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proposed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Pantel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Lin:</a:t>
            </a:r>
            <a:endParaRPr sz="950">
              <a:latin typeface="Trebuchet MS"/>
              <a:cs typeface="Trebuchet MS"/>
            </a:endParaRPr>
          </a:p>
          <a:p>
            <a:pPr marL="97155" algn="ctr">
              <a:lnSpc>
                <a:spcPct val="100000"/>
              </a:lnSpc>
              <a:spcBef>
                <a:spcPts val="915"/>
              </a:spcBef>
              <a:tabLst>
                <a:tab pos="867410" algn="l"/>
              </a:tabLst>
            </a:pPr>
            <a:r>
              <a:rPr sz="1650" spc="-172" baseline="-37878" dirty="0">
                <a:latin typeface="Lucida Sans Unicode"/>
                <a:cs typeface="Lucida Sans Unicode"/>
              </a:rPr>
              <a:t>δ</a:t>
            </a:r>
            <a:r>
              <a:rPr sz="1200" i="1" spc="7" baseline="-62500" dirty="0">
                <a:latin typeface="Cambria"/>
                <a:cs typeface="Cambria"/>
              </a:rPr>
              <a:t>ij </a:t>
            </a:r>
            <a:r>
              <a:rPr sz="1200" i="1" spc="-97" baseline="-62500" dirty="0">
                <a:latin typeface="Cambria"/>
                <a:cs typeface="Cambria"/>
              </a:rPr>
              <a:t> </a:t>
            </a:r>
            <a:r>
              <a:rPr sz="1650" spc="-82" baseline="-37878" dirty="0">
                <a:latin typeface="Verdana"/>
                <a:cs typeface="Verdana"/>
              </a:rPr>
              <a:t>=</a:t>
            </a:r>
            <a:r>
              <a:rPr sz="1650" spc="-37" baseline="-37878" dirty="0">
                <a:latin typeface="Verdana"/>
                <a:cs typeface="Verdana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</a:t>
            </a:r>
            <a:r>
              <a:rPr sz="1200" i="1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200" i="1" u="sng" spc="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1200" i="1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	</a:t>
            </a:r>
            <a:r>
              <a:rPr sz="1100" i="1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min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</a:t>
            </a:r>
            <a:r>
              <a:rPr sz="1200" i="1" u="sng" spc="6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1100" i="1" u="sng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</a:t>
            </a:r>
            <a:r>
              <a:rPr sz="1200" i="1" u="sng" spc="75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j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sz="1100" u="sng" spc="7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endParaRPr sz="1100">
              <a:latin typeface="Verdana"/>
              <a:cs typeface="Verdana"/>
            </a:endParaRPr>
          </a:p>
          <a:p>
            <a:pPr marL="1903730">
              <a:lnSpc>
                <a:spcPct val="100000"/>
              </a:lnSpc>
              <a:spcBef>
                <a:spcPts val="180"/>
              </a:spcBef>
            </a:pPr>
            <a:r>
              <a:rPr sz="1100" i="1" spc="-25" dirty="0">
                <a:latin typeface="Cambria"/>
                <a:cs typeface="Cambria"/>
              </a:rPr>
              <a:t>f</a:t>
            </a:r>
            <a:r>
              <a:rPr sz="1200" i="1" spc="7" baseline="-10416" dirty="0">
                <a:latin typeface="Cambria"/>
                <a:cs typeface="Cambria"/>
              </a:rPr>
              <a:t>ij</a:t>
            </a:r>
            <a:r>
              <a:rPr sz="1200" i="1" spc="37" baseline="-10416" dirty="0">
                <a:latin typeface="Cambria"/>
                <a:cs typeface="Cambri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min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  <a:spcBef>
                <a:spcPts val="1019"/>
              </a:spcBef>
            </a:pPr>
            <a:r>
              <a:rPr sz="1100" i="1" spc="30" dirty="0">
                <a:latin typeface="Cambria"/>
                <a:cs typeface="Cambria"/>
              </a:rPr>
              <a:t>PMI</a:t>
            </a:r>
            <a:r>
              <a:rPr sz="1200" i="1" spc="-37" baseline="-10416" dirty="0">
                <a:latin typeface="Cambria"/>
                <a:cs typeface="Cambria"/>
              </a:rPr>
              <a:t>n</a:t>
            </a:r>
            <a:r>
              <a:rPr sz="1200" i="1" spc="-52" baseline="-10416" dirty="0">
                <a:latin typeface="Cambria"/>
                <a:cs typeface="Cambria"/>
              </a:rPr>
              <a:t>e</a:t>
            </a:r>
            <a:r>
              <a:rPr sz="1200" i="1" spc="-15" baseline="-10416" dirty="0">
                <a:latin typeface="Cambria"/>
                <a:cs typeface="Cambria"/>
              </a:rPr>
              <a:t>w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114" dirty="0">
                <a:latin typeface="Lucida Sans Unicode"/>
                <a:cs typeface="Lucida Sans Unicode"/>
              </a:rPr>
              <a:t>δ</a:t>
            </a:r>
            <a:r>
              <a:rPr sz="1200" i="1" spc="7" baseline="-10416" dirty="0">
                <a:latin typeface="Cambria"/>
                <a:cs typeface="Cambria"/>
              </a:rPr>
              <a:t>i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i="1" spc="40" dirty="0">
                <a:latin typeface="Cambria"/>
                <a:cs typeface="Cambria"/>
              </a:rPr>
              <a:t>PM</a:t>
            </a:r>
            <a:r>
              <a:rPr sz="1100" i="1" spc="75" dirty="0">
                <a:latin typeface="Cambria"/>
                <a:cs typeface="Cambria"/>
              </a:rPr>
              <a:t>I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753222" y="3339672"/>
            <a:ext cx="11017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Distributional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Models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of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89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Distributional</a:t>
            </a:r>
            <a:r>
              <a:rPr spc="25" dirty="0"/>
              <a:t> </a:t>
            </a:r>
            <a:r>
              <a:rPr spc="-5" dirty="0"/>
              <a:t>Vectors:</a:t>
            </a:r>
            <a:r>
              <a:rPr spc="10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980909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961694"/>
            <a:ext cx="3966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Normalized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Distributional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Vectors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using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Pointwise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Mutual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Information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1025130"/>
            <a:ext cx="4483735" cy="1526540"/>
            <a:chOff x="87743" y="1025130"/>
            <a:chExt cx="4483735" cy="15265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53922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449499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36799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25144"/>
              <a:ext cx="50749" cy="14243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198194"/>
              <a:ext cx="4432935" cy="1302385"/>
            </a:xfrm>
            <a:custGeom>
              <a:avLst/>
              <a:gdLst/>
              <a:ahLst/>
              <a:cxnLst/>
              <a:rect l="l" t="t" r="r" b="b"/>
              <a:pathLst>
                <a:path w="4432935" h="1302385">
                  <a:moveTo>
                    <a:pt x="4432566" y="0"/>
                  </a:moveTo>
                  <a:lnTo>
                    <a:pt x="0" y="0"/>
                  </a:lnTo>
                  <a:lnTo>
                    <a:pt x="0" y="1251305"/>
                  </a:lnTo>
                  <a:lnTo>
                    <a:pt x="4008" y="1271030"/>
                  </a:lnTo>
                  <a:lnTo>
                    <a:pt x="14922" y="1287183"/>
                  </a:lnTo>
                  <a:lnTo>
                    <a:pt x="31075" y="1298097"/>
                  </a:lnTo>
                  <a:lnTo>
                    <a:pt x="50800" y="1302105"/>
                  </a:lnTo>
                  <a:lnTo>
                    <a:pt x="4381766" y="1302105"/>
                  </a:lnTo>
                  <a:lnTo>
                    <a:pt x="4401491" y="1298097"/>
                  </a:lnTo>
                  <a:lnTo>
                    <a:pt x="4417644" y="1287183"/>
                  </a:lnTo>
                  <a:lnTo>
                    <a:pt x="4428558" y="1271030"/>
                  </a:lnTo>
                  <a:lnTo>
                    <a:pt x="4432566" y="125130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63231"/>
              <a:ext cx="0" cy="1405890"/>
            </a:xfrm>
            <a:custGeom>
              <a:avLst/>
              <a:gdLst/>
              <a:ahLst/>
              <a:cxnLst/>
              <a:rect l="l" t="t" r="r" b="b"/>
              <a:pathLst>
                <a:path h="1405889">
                  <a:moveTo>
                    <a:pt x="0" y="14053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505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378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0251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8544" y="1223518"/>
          <a:ext cx="4266565" cy="1227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452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700" b="1" spc="5" dirty="0">
                          <a:latin typeface="Trebuchet MS"/>
                          <a:cs typeface="Trebuchet MS"/>
                        </a:rPr>
                        <a:t>petroleum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819"/>
                        </a:lnSpc>
                      </a:pPr>
                      <a:r>
                        <a:rPr sz="700" spc="-10" dirty="0">
                          <a:latin typeface="Trebuchet MS"/>
                          <a:cs typeface="Trebuchet MS"/>
                        </a:rPr>
                        <a:t>oil:0.032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15" dirty="0">
                          <a:latin typeface="Trebuchet MS"/>
                          <a:cs typeface="Trebuchet MS"/>
                        </a:rPr>
                        <a:t>gas:0.029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crude:0.029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barrels:0.028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10" dirty="0">
                          <a:latin typeface="Trebuchet MS"/>
                          <a:cs typeface="Trebuchet MS"/>
                        </a:rPr>
                        <a:t>exploration:0.027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barrel:0.026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700" spc="5" dirty="0">
                          <a:latin typeface="Trebuchet MS"/>
                          <a:cs typeface="Trebuchet MS"/>
                        </a:rPr>
                        <a:t>opec:0.026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refining:0.026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gasoline:0.026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10" dirty="0">
                          <a:latin typeface="Trebuchet MS"/>
                          <a:cs typeface="Trebuchet MS"/>
                        </a:rPr>
                        <a:t>fuel:0.025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10" dirty="0">
                          <a:latin typeface="Trebuchet MS"/>
                          <a:cs typeface="Trebuchet MS"/>
                        </a:rPr>
                        <a:t>natural:0.025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exporting:0.025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46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700" b="1" spc="30" dirty="0">
                          <a:latin typeface="Trebuchet MS"/>
                          <a:cs typeface="Trebuchet MS"/>
                        </a:rPr>
                        <a:t>drug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825"/>
                        </a:lnSpc>
                      </a:pPr>
                      <a:r>
                        <a:rPr sz="700" spc="-15" dirty="0">
                          <a:latin typeface="Trebuchet MS"/>
                          <a:cs typeface="Trebuchet MS"/>
                        </a:rPr>
                        <a:t>trafficking:0.029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cocaine:0.028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 narcotics:0.027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fda:0.026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police:0.026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abuse:0.026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700" spc="-5" dirty="0">
                          <a:latin typeface="Trebuchet MS"/>
                          <a:cs typeface="Trebuchet MS"/>
                        </a:rPr>
                        <a:t>marijuana:0.025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crime:0.025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colombian:0.025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arrested:0.025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addicts:0.024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452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700" b="1" spc="20" dirty="0">
                          <a:latin typeface="Trebuchet MS"/>
                          <a:cs typeface="Trebuchet MS"/>
                        </a:rPr>
                        <a:t>insurance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819"/>
                        </a:lnSpc>
                      </a:pPr>
                      <a:r>
                        <a:rPr sz="700" spc="5" dirty="0">
                          <a:latin typeface="Trebuchet MS"/>
                          <a:cs typeface="Trebuchet MS"/>
                        </a:rPr>
                        <a:t>insurers:0.028</a:t>
                      </a:r>
                      <a:r>
                        <a:rPr sz="7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premiums:0.028</a:t>
                      </a:r>
                      <a:r>
                        <a:rPr sz="7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lloyds:0.026</a:t>
                      </a:r>
                      <a:r>
                        <a:rPr sz="7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reinsurance:0.026</a:t>
                      </a:r>
                      <a:r>
                        <a:rPr sz="7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underwriting:0.025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700" spc="5" dirty="0">
                          <a:latin typeface="Trebuchet MS"/>
                          <a:cs typeface="Trebuchet MS"/>
                        </a:rPr>
                        <a:t>pension:0.025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mortgage:0.025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10" dirty="0">
                          <a:latin typeface="Trebuchet MS"/>
                          <a:cs typeface="Trebuchet MS"/>
                        </a:rPr>
                        <a:t>credit:0.025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investors:0.024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claims:0.024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benefits:0.024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46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700" b="1" spc="5" dirty="0">
                          <a:latin typeface="Trebuchet MS"/>
                          <a:cs typeface="Trebuchet MS"/>
                        </a:rPr>
                        <a:t>forest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825"/>
                        </a:lnSpc>
                      </a:pPr>
                      <a:r>
                        <a:rPr sz="700" spc="-10" dirty="0">
                          <a:latin typeface="Trebuchet MS"/>
                          <a:cs typeface="Trebuchet MS"/>
                        </a:rPr>
                        <a:t>timber:0.028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trees:0.027 land:0.027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 forestry:0.026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environmental:0.026 </a:t>
                      </a:r>
                      <a:r>
                        <a:rPr sz="700" spc="10" dirty="0">
                          <a:latin typeface="Trebuchet MS"/>
                          <a:cs typeface="Trebuchet MS"/>
                        </a:rPr>
                        <a:t>species:0.026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700" spc="-20" dirty="0">
                          <a:latin typeface="Trebuchet MS"/>
                          <a:cs typeface="Trebuchet MS"/>
                        </a:rPr>
                        <a:t>wildlife:0.026</a:t>
                      </a:r>
                      <a:r>
                        <a:rPr sz="700" spc="-10" dirty="0">
                          <a:latin typeface="Trebuchet MS"/>
                          <a:cs typeface="Trebuchet MS"/>
                        </a:rPr>
                        <a:t> habitat:0.025 tree:0.025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mountain:0.025</a:t>
                      </a:r>
                      <a:r>
                        <a:rPr sz="7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river:0.025</a:t>
                      </a:r>
                      <a:r>
                        <a:rPr sz="7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lake:0.025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452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700" b="1" spc="20" dirty="0">
                          <a:latin typeface="Trebuchet MS"/>
                          <a:cs typeface="Trebuchet MS"/>
                        </a:rPr>
                        <a:t>robotics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819"/>
                        </a:lnSpc>
                      </a:pPr>
                      <a:r>
                        <a:rPr sz="700" dirty="0">
                          <a:latin typeface="Trebuchet MS"/>
                          <a:cs typeface="Trebuchet MS"/>
                        </a:rPr>
                        <a:t>robots:0.032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 automation:0.029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technology:0.028 </a:t>
                      </a:r>
                      <a:r>
                        <a:rPr sz="700" spc="5" dirty="0">
                          <a:latin typeface="Trebuchet MS"/>
                          <a:cs typeface="Trebuchet MS"/>
                        </a:rPr>
                        <a:t>engineering:0.026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15" dirty="0">
                          <a:latin typeface="Trebuchet MS"/>
                          <a:cs typeface="Trebuchet MS"/>
                        </a:rPr>
                        <a:t>systems:0.026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700" spc="20" dirty="0">
                          <a:latin typeface="Trebuchet MS"/>
                          <a:cs typeface="Trebuchet MS"/>
                        </a:rPr>
                        <a:t>sensors:0.025</a:t>
                      </a:r>
                      <a:r>
                        <a:rPr sz="7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welding:0.025</a:t>
                      </a:r>
                      <a:r>
                        <a:rPr sz="7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computer:0.025</a:t>
                      </a:r>
                      <a:r>
                        <a:rPr sz="7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spc="-5" dirty="0">
                          <a:latin typeface="Trebuchet MS"/>
                          <a:cs typeface="Trebuchet MS"/>
                        </a:rPr>
                        <a:t>manufacturing:0.025</a:t>
                      </a:r>
                      <a:r>
                        <a:rPr sz="7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latin typeface="Trebuchet MS"/>
                          <a:cs typeface="Trebuchet MS"/>
                        </a:rPr>
                        <a:t>automated:0.025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753222" y="3339672"/>
            <a:ext cx="11017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Distributional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Models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of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Semantics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03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Computational</a:t>
            </a:r>
            <a:r>
              <a:rPr spc="-5" dirty="0"/>
              <a:t> </a:t>
            </a:r>
            <a:r>
              <a:rPr spc="-15" dirty="0"/>
              <a:t>Semantics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43368"/>
            <a:ext cx="4483735" cy="629920"/>
            <a:chOff x="87743" y="843368"/>
            <a:chExt cx="4483735" cy="629920"/>
          </a:xfrm>
        </p:grpSpPr>
        <p:sp>
          <p:nvSpPr>
            <p:cNvPr id="4" name="object 4"/>
            <p:cNvSpPr/>
            <p:nvPr/>
          </p:nvSpPr>
          <p:spPr>
            <a:xfrm>
              <a:off x="87743" y="84336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1639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7113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5843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87602"/>
              <a:ext cx="50749" cy="4835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60665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5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25703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130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003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876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573860"/>
            <a:ext cx="4483735" cy="1183640"/>
            <a:chOff x="87743" y="1573860"/>
            <a:chExt cx="4483735" cy="1183640"/>
          </a:xfrm>
        </p:grpSpPr>
        <p:sp>
          <p:nvSpPr>
            <p:cNvPr id="15" name="object 15"/>
            <p:cNvSpPr/>
            <p:nvPr/>
          </p:nvSpPr>
          <p:spPr>
            <a:xfrm>
              <a:off x="87743" y="157386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746872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655798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43098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618094"/>
              <a:ext cx="50749" cy="10377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791144"/>
              <a:ext cx="4432935" cy="915669"/>
            </a:xfrm>
            <a:custGeom>
              <a:avLst/>
              <a:gdLst/>
              <a:ahLst/>
              <a:cxnLst/>
              <a:rect l="l" t="t" r="r" b="b"/>
              <a:pathLst>
                <a:path w="4432935" h="915669">
                  <a:moveTo>
                    <a:pt x="4432566" y="0"/>
                  </a:moveTo>
                  <a:lnTo>
                    <a:pt x="0" y="0"/>
                  </a:lnTo>
                  <a:lnTo>
                    <a:pt x="0" y="864654"/>
                  </a:lnTo>
                  <a:lnTo>
                    <a:pt x="4008" y="884378"/>
                  </a:lnTo>
                  <a:lnTo>
                    <a:pt x="14922" y="900531"/>
                  </a:lnTo>
                  <a:lnTo>
                    <a:pt x="31075" y="911445"/>
                  </a:lnTo>
                  <a:lnTo>
                    <a:pt x="50800" y="915454"/>
                  </a:lnTo>
                  <a:lnTo>
                    <a:pt x="4381766" y="915454"/>
                  </a:lnTo>
                  <a:lnTo>
                    <a:pt x="4401491" y="911445"/>
                  </a:lnTo>
                  <a:lnTo>
                    <a:pt x="4417644" y="900531"/>
                  </a:lnTo>
                  <a:lnTo>
                    <a:pt x="4428558" y="884378"/>
                  </a:lnTo>
                  <a:lnTo>
                    <a:pt x="4432566" y="86465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656181"/>
              <a:ext cx="0" cy="1019175"/>
            </a:xfrm>
            <a:custGeom>
              <a:avLst/>
              <a:gdLst/>
              <a:ahLst/>
              <a:cxnLst/>
              <a:rect l="l" t="t" r="r" b="b"/>
              <a:pathLst>
                <a:path h="1019175">
                  <a:moveTo>
                    <a:pt x="0" y="10186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64348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63078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61808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1840890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395067"/>
              <a:ext cx="64757" cy="6475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5844" y="768722"/>
            <a:ext cx="4297680" cy="19037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Computational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Semantics</a:t>
            </a:r>
            <a:endParaRPr sz="1100" dirty="0">
              <a:latin typeface="Cambria"/>
              <a:cs typeface="Cambria"/>
            </a:endParaRPr>
          </a:p>
          <a:p>
            <a:pPr marL="12700" marR="27940">
              <a:lnSpc>
                <a:spcPct val="118900"/>
              </a:lnSpc>
              <a:spcBef>
                <a:spcPts val="209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study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how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automate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process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constructing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reasoning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meaning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representations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natural </a:t>
            </a:r>
            <a:r>
              <a:rPr sz="950" spc="30" dirty="0">
                <a:latin typeface="Trebuchet MS"/>
                <a:cs typeface="Trebuchet MS"/>
              </a:rPr>
              <a:t>language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expressions.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Trebuchet MS"/>
              <a:cs typeface="Trebuchet MS"/>
            </a:endParaRPr>
          </a:p>
          <a:p>
            <a:pPr marL="289560" marR="5080" indent="-277495">
              <a:lnSpc>
                <a:spcPct val="1254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Methods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Computational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Semantics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generally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fall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two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categories: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950" b="1" spc="25" dirty="0">
                <a:latin typeface="Trebuchet MS"/>
                <a:cs typeface="Trebuchet MS"/>
              </a:rPr>
              <a:t>Formal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40" dirty="0">
                <a:latin typeface="Trebuchet MS"/>
                <a:cs typeface="Trebuchet MS"/>
              </a:rPr>
              <a:t>Semantics: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Construction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precise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mathematical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models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relations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expressions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natural </a:t>
            </a:r>
            <a:r>
              <a:rPr sz="950" spc="30" dirty="0">
                <a:latin typeface="Trebuchet MS"/>
                <a:cs typeface="Trebuchet MS"/>
              </a:rPr>
              <a:t>language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world.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65"/>
              </a:spcBef>
            </a:pPr>
            <a:r>
              <a:rPr sz="950" i="1" spc="25" dirty="0">
                <a:latin typeface="Trebuchet MS"/>
                <a:cs typeface="Trebuchet MS"/>
              </a:rPr>
              <a:t>John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60" dirty="0">
                <a:latin typeface="Trebuchet MS"/>
                <a:cs typeface="Trebuchet MS"/>
              </a:rPr>
              <a:t>chases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bat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SimSun-ExtB"/>
                <a:cs typeface="SimSun-ExtB"/>
              </a:rPr>
              <a:t>→</a:t>
            </a:r>
            <a:r>
              <a:rPr sz="1100" spc="-305" dirty="0">
                <a:latin typeface="SimSun-ExtB"/>
                <a:cs typeface="SimSun-ExtB"/>
              </a:rPr>
              <a:t> </a:t>
            </a:r>
            <a:r>
              <a:rPr sz="1100" spc="-60" dirty="0">
                <a:latin typeface="SimSun-ExtB"/>
                <a:cs typeface="SimSun-ExtB"/>
              </a:rPr>
              <a:t>∃</a:t>
            </a:r>
            <a:r>
              <a:rPr sz="1100" i="1" spc="-60" dirty="0">
                <a:latin typeface="Cambria"/>
                <a:cs typeface="Cambria"/>
              </a:rPr>
              <a:t>x</a:t>
            </a:r>
            <a:r>
              <a:rPr sz="1100" spc="-60" dirty="0">
                <a:latin typeface="Microsoft Sans Serif"/>
                <a:cs typeface="Microsoft Sans Serif"/>
              </a:rPr>
              <a:t>[</a:t>
            </a:r>
            <a:r>
              <a:rPr sz="1100" i="1" spc="-60" dirty="0">
                <a:latin typeface="Cambria"/>
                <a:cs typeface="Cambria"/>
              </a:rPr>
              <a:t>bat</a:t>
            </a:r>
            <a:r>
              <a:rPr sz="1100" spc="-60" dirty="0">
                <a:latin typeface="Microsoft Sans Serif"/>
                <a:cs typeface="Microsoft Sans Serif"/>
              </a:rPr>
              <a:t>(</a:t>
            </a:r>
            <a:r>
              <a:rPr sz="1100" i="1" spc="-60" dirty="0">
                <a:latin typeface="Cambria"/>
                <a:cs typeface="Cambria"/>
              </a:rPr>
              <a:t>x</a:t>
            </a:r>
            <a:r>
              <a:rPr sz="1100" spc="-60" dirty="0">
                <a:latin typeface="Microsoft Sans Serif"/>
                <a:cs typeface="Microsoft Sans Serif"/>
              </a:rPr>
              <a:t>)</a:t>
            </a:r>
            <a:r>
              <a:rPr sz="1100" spc="-140" dirty="0">
                <a:latin typeface="Microsoft Sans Serif"/>
                <a:cs typeface="Microsoft Sans Serif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∧</a:t>
            </a:r>
            <a:r>
              <a:rPr sz="1100" spc="-400" dirty="0">
                <a:latin typeface="SimSun-ExtB"/>
                <a:cs typeface="SimSun-ExtB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chase</a:t>
            </a:r>
            <a:r>
              <a:rPr sz="1100" spc="-15" dirty="0">
                <a:latin typeface="Microsoft Sans Serif"/>
                <a:cs typeface="Microsoft Sans Serif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john</a:t>
            </a:r>
            <a:r>
              <a:rPr sz="1100" i="1" spc="-1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15" dirty="0">
                <a:latin typeface="Cambria"/>
                <a:cs typeface="Cambria"/>
              </a:rPr>
              <a:t>x</a:t>
            </a:r>
            <a:r>
              <a:rPr sz="1100" spc="15" dirty="0">
                <a:latin typeface="Microsoft Sans Serif"/>
                <a:cs typeface="Microsoft Sans Serif"/>
              </a:rPr>
              <a:t>)]</a:t>
            </a:r>
            <a:endParaRPr sz="1100" dirty="0">
              <a:latin typeface="Microsoft Sans Serif"/>
              <a:cs typeface="Microsoft Sans Serif"/>
            </a:endParaRPr>
          </a:p>
          <a:p>
            <a:pPr marL="289560" marR="179070">
              <a:lnSpc>
                <a:spcPct val="118900"/>
              </a:lnSpc>
              <a:spcBef>
                <a:spcPts val="270"/>
              </a:spcBef>
            </a:pPr>
            <a:r>
              <a:rPr sz="950" b="1" spc="20" dirty="0">
                <a:latin typeface="Trebuchet MS"/>
                <a:cs typeface="Trebuchet MS"/>
              </a:rPr>
              <a:t>Distributional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40" dirty="0">
                <a:latin typeface="Trebuchet MS"/>
                <a:cs typeface="Trebuchet MS"/>
              </a:rPr>
              <a:t>Semantics: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study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statistical </a:t>
            </a:r>
            <a:r>
              <a:rPr sz="950" spc="-5" dirty="0">
                <a:latin typeface="Trebuchet MS"/>
                <a:cs typeface="Trebuchet MS"/>
              </a:rPr>
              <a:t>patterns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human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usage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extract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semantics.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693786" y="3339672"/>
            <a:ext cx="122047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Semantics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490" y="3249587"/>
            <a:ext cx="203200" cy="55880"/>
            <a:chOff x="3281490" y="324958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44659" y="32521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014" y="50799"/>
                  </a:lnTo>
                  <a:lnTo>
                    <a:pt x="43014" y="20434"/>
                  </a:lnTo>
                  <a:lnTo>
                    <a:pt x="0" y="20434"/>
                  </a:lnTo>
                  <a:lnTo>
                    <a:pt x="0" y="50799"/>
                  </a:lnTo>
                  <a:close/>
                </a:path>
                <a:path w="64135" h="50800">
                  <a:moveTo>
                    <a:pt x="10490" y="20319"/>
                  </a:moveTo>
                  <a:lnTo>
                    <a:pt x="10490" y="10159"/>
                  </a:lnTo>
                  <a:lnTo>
                    <a:pt x="53670" y="10159"/>
                  </a:lnTo>
                  <a:lnTo>
                    <a:pt x="53670" y="40639"/>
                  </a:lnTo>
                  <a:lnTo>
                    <a:pt x="43510" y="40639"/>
                  </a:lnTo>
                </a:path>
                <a:path w="64135" h="50800">
                  <a:moveTo>
                    <a:pt x="20650" y="10159"/>
                  </a:moveTo>
                  <a:lnTo>
                    <a:pt x="20650" y="0"/>
                  </a:lnTo>
                  <a:lnTo>
                    <a:pt x="63830" y="0"/>
                  </a:lnTo>
                  <a:lnTo>
                    <a:pt x="63830" y="30479"/>
                  </a:lnTo>
                  <a:lnTo>
                    <a:pt x="53670" y="304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1490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7212" y="3248315"/>
            <a:ext cx="203200" cy="58419"/>
            <a:chOff x="3547212" y="3248315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6112" y="326481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721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3412" y="32521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2922" y="3248315"/>
            <a:ext cx="203200" cy="58419"/>
            <a:chOff x="3812922" y="3248315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9122" y="325211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292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9122" y="329021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6" y="3249587"/>
            <a:ext cx="238760" cy="57150"/>
            <a:chOff x="4326586" y="324958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8259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71" y="325609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5" y="15189"/>
                  </a:moveTo>
                  <a:lnTo>
                    <a:pt x="30365" y="6807"/>
                  </a:lnTo>
                  <a:lnTo>
                    <a:pt x="23571" y="0"/>
                  </a:lnTo>
                  <a:lnTo>
                    <a:pt x="15176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15189"/>
                  </a:lnTo>
                  <a:lnTo>
                    <a:pt x="0" y="23571"/>
                  </a:lnTo>
                  <a:lnTo>
                    <a:pt x="6794" y="30378"/>
                  </a:lnTo>
                  <a:lnTo>
                    <a:pt x="15176" y="30378"/>
                  </a:lnTo>
                  <a:lnTo>
                    <a:pt x="23571" y="30378"/>
                  </a:lnTo>
                  <a:lnTo>
                    <a:pt x="30365" y="23571"/>
                  </a:lnTo>
                  <a:lnTo>
                    <a:pt x="30365" y="15189"/>
                  </a:lnTo>
                  <a:close/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3" y="32521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400" y="48795"/>
                  </a:lnTo>
                  <a:lnTo>
                    <a:pt x="58488" y="43338"/>
                  </a:lnTo>
                  <a:lnTo>
                    <a:pt x="64001" y="35262"/>
                  </a:lnTo>
                  <a:lnTo>
                    <a:pt x="66039" y="25399"/>
                  </a:lnTo>
                  <a:lnTo>
                    <a:pt x="64035" y="15537"/>
                  </a:lnTo>
                  <a:lnTo>
                    <a:pt x="58578" y="7461"/>
                  </a:lnTo>
                  <a:lnTo>
                    <a:pt x="50502" y="2004"/>
                  </a:lnTo>
                  <a:lnTo>
                    <a:pt x="40639" y="0"/>
                  </a:lnTo>
                  <a:lnTo>
                    <a:pt x="30777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3177" y="48795"/>
                  </a:lnTo>
                  <a:lnTo>
                    <a:pt x="175101" y="43338"/>
                  </a:lnTo>
                  <a:lnTo>
                    <a:pt x="169644" y="35262"/>
                  </a:lnTo>
                  <a:lnTo>
                    <a:pt x="167639" y="25399"/>
                  </a:lnTo>
                  <a:lnTo>
                    <a:pt x="169644" y="15537"/>
                  </a:lnTo>
                  <a:lnTo>
                    <a:pt x="175101" y="7461"/>
                  </a:lnTo>
                  <a:lnTo>
                    <a:pt x="183177" y="2004"/>
                  </a:lnTo>
                  <a:lnTo>
                    <a:pt x="193039" y="0"/>
                  </a:lnTo>
                  <a:lnTo>
                    <a:pt x="202902" y="2004"/>
                  </a:lnTo>
                  <a:lnTo>
                    <a:pt x="210978" y="7461"/>
                  </a:lnTo>
                  <a:lnTo>
                    <a:pt x="216435" y="15537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199" y="177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87743" y="80772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7743" y="852144"/>
            <a:ext cx="4483735" cy="575310"/>
            <a:chOff x="87743" y="852144"/>
            <a:chExt cx="4483735" cy="57531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325384"/>
              <a:ext cx="101599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312684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858291"/>
              <a:ext cx="50749" cy="46709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852144"/>
              <a:ext cx="4432935" cy="524510"/>
            </a:xfrm>
            <a:custGeom>
              <a:avLst/>
              <a:gdLst/>
              <a:ahLst/>
              <a:cxnLst/>
              <a:rect l="l" t="t" r="r" b="b"/>
              <a:pathLst>
                <a:path w="4432935" h="524510">
                  <a:moveTo>
                    <a:pt x="4432566" y="0"/>
                  </a:moveTo>
                  <a:lnTo>
                    <a:pt x="0" y="0"/>
                  </a:lnTo>
                  <a:lnTo>
                    <a:pt x="0" y="473240"/>
                  </a:lnTo>
                  <a:lnTo>
                    <a:pt x="4008" y="492964"/>
                  </a:lnTo>
                  <a:lnTo>
                    <a:pt x="14922" y="509117"/>
                  </a:lnTo>
                  <a:lnTo>
                    <a:pt x="31075" y="520031"/>
                  </a:lnTo>
                  <a:lnTo>
                    <a:pt x="50800" y="524040"/>
                  </a:lnTo>
                  <a:lnTo>
                    <a:pt x="4381766" y="524040"/>
                  </a:lnTo>
                  <a:lnTo>
                    <a:pt x="4401491" y="520031"/>
                  </a:lnTo>
                  <a:lnTo>
                    <a:pt x="4417644" y="509117"/>
                  </a:lnTo>
                  <a:lnTo>
                    <a:pt x="4428558" y="492964"/>
                  </a:lnTo>
                  <a:lnTo>
                    <a:pt x="4432566" y="4732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896378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09">
                  <a:moveTo>
                    <a:pt x="0" y="4480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8836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8709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8582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597025" marR="5080" indent="-1584960">
              <a:lnSpc>
                <a:spcPct val="106700"/>
              </a:lnSpc>
              <a:spcBef>
                <a:spcPts val="20"/>
              </a:spcBef>
            </a:pPr>
            <a:r>
              <a:rPr spc="-5" dirty="0"/>
              <a:t>Distributional</a:t>
            </a:r>
            <a:r>
              <a:rPr spc="40" dirty="0"/>
              <a:t> </a:t>
            </a:r>
            <a:r>
              <a:rPr dirty="0"/>
              <a:t>Semantics:</a:t>
            </a:r>
            <a:r>
              <a:rPr spc="130" dirty="0"/>
              <a:t> </a:t>
            </a:r>
            <a:r>
              <a:rPr spc="5" dirty="0"/>
              <a:t>Applications,</a:t>
            </a:r>
            <a:r>
              <a:rPr spc="45" dirty="0"/>
              <a:t> </a:t>
            </a:r>
            <a:r>
              <a:rPr spc="-30" dirty="0"/>
              <a:t>Structured </a:t>
            </a:r>
            <a:r>
              <a:rPr spc="-295" dirty="0"/>
              <a:t> </a:t>
            </a:r>
            <a:r>
              <a:rPr spc="20" dirty="0"/>
              <a:t>Models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787245" y="1581759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7,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3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4" name="object 3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523276" y="3339672"/>
            <a:ext cx="156972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Semantics:</a:t>
            </a:r>
            <a:r>
              <a:rPr sz="600" i="1" spc="4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Applications,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Structured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490" y="3249587"/>
            <a:ext cx="203200" cy="55880"/>
            <a:chOff x="3281490" y="324958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44659" y="32521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014" y="50799"/>
                  </a:lnTo>
                  <a:lnTo>
                    <a:pt x="43014" y="20434"/>
                  </a:lnTo>
                  <a:lnTo>
                    <a:pt x="0" y="20434"/>
                  </a:lnTo>
                  <a:lnTo>
                    <a:pt x="0" y="50799"/>
                  </a:lnTo>
                  <a:close/>
                </a:path>
                <a:path w="64135" h="50800">
                  <a:moveTo>
                    <a:pt x="10490" y="20319"/>
                  </a:moveTo>
                  <a:lnTo>
                    <a:pt x="10490" y="10159"/>
                  </a:lnTo>
                  <a:lnTo>
                    <a:pt x="53670" y="10159"/>
                  </a:lnTo>
                  <a:lnTo>
                    <a:pt x="53670" y="40639"/>
                  </a:lnTo>
                  <a:lnTo>
                    <a:pt x="43510" y="40639"/>
                  </a:lnTo>
                </a:path>
                <a:path w="64135" h="50800">
                  <a:moveTo>
                    <a:pt x="20650" y="10159"/>
                  </a:moveTo>
                  <a:lnTo>
                    <a:pt x="20650" y="0"/>
                  </a:lnTo>
                  <a:lnTo>
                    <a:pt x="63830" y="0"/>
                  </a:lnTo>
                  <a:lnTo>
                    <a:pt x="63830" y="30479"/>
                  </a:lnTo>
                  <a:lnTo>
                    <a:pt x="53670" y="304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1490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7212" y="3248315"/>
            <a:ext cx="203200" cy="58419"/>
            <a:chOff x="3547212" y="3248315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6112" y="326481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721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3412" y="32521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2922" y="3248315"/>
            <a:ext cx="203200" cy="58419"/>
            <a:chOff x="3812922" y="3248315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9122" y="325211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292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9122" y="329021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6" y="3249587"/>
            <a:ext cx="238760" cy="57150"/>
            <a:chOff x="4326586" y="324958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8259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71" y="325609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5" y="15189"/>
                  </a:moveTo>
                  <a:lnTo>
                    <a:pt x="30365" y="6807"/>
                  </a:lnTo>
                  <a:lnTo>
                    <a:pt x="23571" y="0"/>
                  </a:lnTo>
                  <a:lnTo>
                    <a:pt x="15176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15189"/>
                  </a:lnTo>
                  <a:lnTo>
                    <a:pt x="0" y="23571"/>
                  </a:lnTo>
                  <a:lnTo>
                    <a:pt x="6794" y="30378"/>
                  </a:lnTo>
                  <a:lnTo>
                    <a:pt x="15176" y="30378"/>
                  </a:lnTo>
                  <a:lnTo>
                    <a:pt x="23571" y="30378"/>
                  </a:lnTo>
                  <a:lnTo>
                    <a:pt x="30365" y="23571"/>
                  </a:lnTo>
                  <a:lnTo>
                    <a:pt x="30365" y="15189"/>
                  </a:lnTo>
                  <a:close/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3" y="32521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400" y="48795"/>
                  </a:lnTo>
                  <a:lnTo>
                    <a:pt x="58488" y="43338"/>
                  </a:lnTo>
                  <a:lnTo>
                    <a:pt x="64001" y="35262"/>
                  </a:lnTo>
                  <a:lnTo>
                    <a:pt x="66039" y="25399"/>
                  </a:lnTo>
                  <a:lnTo>
                    <a:pt x="64035" y="15537"/>
                  </a:lnTo>
                  <a:lnTo>
                    <a:pt x="58578" y="7461"/>
                  </a:lnTo>
                  <a:lnTo>
                    <a:pt x="50502" y="2004"/>
                  </a:lnTo>
                  <a:lnTo>
                    <a:pt x="40639" y="0"/>
                  </a:lnTo>
                  <a:lnTo>
                    <a:pt x="30777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3177" y="48795"/>
                  </a:lnTo>
                  <a:lnTo>
                    <a:pt x="175101" y="43338"/>
                  </a:lnTo>
                  <a:lnTo>
                    <a:pt x="169644" y="35262"/>
                  </a:lnTo>
                  <a:lnTo>
                    <a:pt x="167639" y="25399"/>
                  </a:lnTo>
                  <a:lnTo>
                    <a:pt x="169644" y="15537"/>
                  </a:lnTo>
                  <a:lnTo>
                    <a:pt x="175101" y="7461"/>
                  </a:lnTo>
                  <a:lnTo>
                    <a:pt x="183177" y="2004"/>
                  </a:lnTo>
                  <a:lnTo>
                    <a:pt x="193039" y="0"/>
                  </a:lnTo>
                  <a:lnTo>
                    <a:pt x="202902" y="2004"/>
                  </a:lnTo>
                  <a:lnTo>
                    <a:pt x="210978" y="7461"/>
                  </a:lnTo>
                  <a:lnTo>
                    <a:pt x="216435" y="15537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199" y="177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0"/>
            <a:ext cx="4608195" cy="579120"/>
          </a:xfrm>
          <a:custGeom>
            <a:avLst/>
            <a:gdLst/>
            <a:ahLst/>
            <a:cxnLst/>
            <a:rect l="l" t="t" r="r" b="b"/>
            <a:pathLst>
              <a:path w="4608195" h="579120">
                <a:moveTo>
                  <a:pt x="4608004" y="0"/>
                </a:moveTo>
                <a:lnTo>
                  <a:pt x="0" y="0"/>
                </a:lnTo>
                <a:lnTo>
                  <a:pt x="0" y="579120"/>
                </a:lnTo>
                <a:lnTo>
                  <a:pt x="4608004" y="57912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72237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-5" dirty="0"/>
              <a:t>Application</a:t>
            </a:r>
            <a:r>
              <a:rPr spc="45" dirty="0"/>
              <a:t> </a:t>
            </a:r>
            <a:r>
              <a:rPr spc="-40" dirty="0"/>
              <a:t>to</a:t>
            </a:r>
            <a:r>
              <a:rPr spc="45" dirty="0"/>
              <a:t> </a:t>
            </a:r>
            <a:r>
              <a:rPr spc="20" dirty="0"/>
              <a:t>Query</a:t>
            </a:r>
            <a:r>
              <a:rPr spc="45" dirty="0"/>
              <a:t> </a:t>
            </a:r>
            <a:r>
              <a:rPr spc="15" dirty="0"/>
              <a:t>Expansion:</a:t>
            </a:r>
            <a:r>
              <a:rPr spc="125" dirty="0"/>
              <a:t> </a:t>
            </a:r>
            <a:r>
              <a:rPr spc="-5" dirty="0"/>
              <a:t>Addressing</a:t>
            </a:r>
            <a:r>
              <a:rPr spc="45" dirty="0"/>
              <a:t> </a:t>
            </a:r>
            <a:r>
              <a:rPr spc="-60" dirty="0"/>
              <a:t>Term </a:t>
            </a:r>
            <a:r>
              <a:rPr spc="-290" dirty="0"/>
              <a:t> </a:t>
            </a:r>
            <a:r>
              <a:rPr spc="-10" dirty="0"/>
              <a:t>Mismatch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87743" y="762597"/>
            <a:ext cx="4483735" cy="1174750"/>
            <a:chOff x="87743" y="762597"/>
            <a:chExt cx="4483735" cy="1174750"/>
          </a:xfrm>
        </p:grpSpPr>
        <p:sp>
          <p:nvSpPr>
            <p:cNvPr id="24" name="object 24"/>
            <p:cNvSpPr/>
            <p:nvPr/>
          </p:nvSpPr>
          <p:spPr>
            <a:xfrm>
              <a:off x="87743" y="76259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35609"/>
              <a:ext cx="4432566" cy="5060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35404"/>
              <a:ext cx="101599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22704"/>
              <a:ext cx="4381715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06831"/>
              <a:ext cx="50749" cy="102857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7743" y="979881"/>
              <a:ext cx="4432935" cy="906780"/>
            </a:xfrm>
            <a:custGeom>
              <a:avLst/>
              <a:gdLst/>
              <a:ahLst/>
              <a:cxnLst/>
              <a:rect l="l" t="t" r="r" b="b"/>
              <a:pathLst>
                <a:path w="4432935" h="906780">
                  <a:moveTo>
                    <a:pt x="4432566" y="0"/>
                  </a:moveTo>
                  <a:lnTo>
                    <a:pt x="0" y="0"/>
                  </a:lnTo>
                  <a:lnTo>
                    <a:pt x="0" y="855522"/>
                  </a:lnTo>
                  <a:lnTo>
                    <a:pt x="4008" y="875247"/>
                  </a:lnTo>
                  <a:lnTo>
                    <a:pt x="14922" y="891400"/>
                  </a:lnTo>
                  <a:lnTo>
                    <a:pt x="31075" y="902314"/>
                  </a:lnTo>
                  <a:lnTo>
                    <a:pt x="50800" y="906322"/>
                  </a:lnTo>
                  <a:lnTo>
                    <a:pt x="4381766" y="906322"/>
                  </a:lnTo>
                  <a:lnTo>
                    <a:pt x="4401491" y="902314"/>
                  </a:lnTo>
                  <a:lnTo>
                    <a:pt x="4417644" y="891400"/>
                  </a:lnTo>
                  <a:lnTo>
                    <a:pt x="4428558" y="875247"/>
                  </a:lnTo>
                  <a:lnTo>
                    <a:pt x="4432566" y="85552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844918"/>
              <a:ext cx="0" cy="1009650"/>
            </a:xfrm>
            <a:custGeom>
              <a:avLst/>
              <a:gdLst/>
              <a:ahLst/>
              <a:cxnLst/>
              <a:rect l="l" t="t" r="r" b="b"/>
              <a:pathLst>
                <a:path h="1009650">
                  <a:moveTo>
                    <a:pt x="0" y="10095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09" y="8322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8195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8068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59624"/>
              <a:ext cx="64757" cy="6475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87373"/>
              <a:ext cx="64757" cy="6475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15110"/>
              <a:ext cx="64757" cy="6475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742859"/>
              <a:ext cx="64757" cy="64757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87743" y="2038134"/>
            <a:ext cx="4483735" cy="1182370"/>
            <a:chOff x="87743" y="2038134"/>
            <a:chExt cx="4483735" cy="1182370"/>
          </a:xfrm>
        </p:grpSpPr>
        <p:sp>
          <p:nvSpPr>
            <p:cNvPr id="39" name="object 39"/>
            <p:cNvSpPr/>
            <p:nvPr/>
          </p:nvSpPr>
          <p:spPr>
            <a:xfrm>
              <a:off x="87743" y="203813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211146"/>
              <a:ext cx="4432566" cy="5060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3118573"/>
              <a:ext cx="101599" cy="1016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105873"/>
              <a:ext cx="4381715" cy="1143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082368"/>
              <a:ext cx="50749" cy="103620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7743" y="2255418"/>
              <a:ext cx="4432935" cy="914400"/>
            </a:xfrm>
            <a:custGeom>
              <a:avLst/>
              <a:gdLst/>
              <a:ahLst/>
              <a:cxnLst/>
              <a:rect l="l" t="t" r="r" b="b"/>
              <a:pathLst>
                <a:path w="4432935" h="914400">
                  <a:moveTo>
                    <a:pt x="4432566" y="0"/>
                  </a:moveTo>
                  <a:lnTo>
                    <a:pt x="0" y="0"/>
                  </a:lnTo>
                  <a:lnTo>
                    <a:pt x="0" y="863155"/>
                  </a:lnTo>
                  <a:lnTo>
                    <a:pt x="4008" y="882880"/>
                  </a:lnTo>
                  <a:lnTo>
                    <a:pt x="14922" y="899032"/>
                  </a:lnTo>
                  <a:lnTo>
                    <a:pt x="31075" y="909947"/>
                  </a:lnTo>
                  <a:lnTo>
                    <a:pt x="50800" y="913955"/>
                  </a:lnTo>
                  <a:lnTo>
                    <a:pt x="4381766" y="913955"/>
                  </a:lnTo>
                  <a:lnTo>
                    <a:pt x="4401491" y="909947"/>
                  </a:lnTo>
                  <a:lnTo>
                    <a:pt x="4417644" y="899032"/>
                  </a:lnTo>
                  <a:lnTo>
                    <a:pt x="4428558" y="882880"/>
                  </a:lnTo>
                  <a:lnTo>
                    <a:pt x="4432566" y="86315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20309" y="2120455"/>
              <a:ext cx="0" cy="1017269"/>
            </a:xfrm>
            <a:custGeom>
              <a:avLst/>
              <a:gdLst/>
              <a:ahLst/>
              <a:cxnLst/>
              <a:rect l="l" t="t" r="r" b="b"/>
              <a:pathLst>
                <a:path h="1017269">
                  <a:moveTo>
                    <a:pt x="0" y="101716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20309" y="21077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20309" y="20950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20309" y="20823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676779"/>
              <a:ext cx="64757" cy="6475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904528"/>
              <a:ext cx="64757" cy="64757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25844" y="743381"/>
            <a:ext cx="4310380" cy="2416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70" dirty="0">
                <a:solidFill>
                  <a:srgbClr val="3333B2"/>
                </a:solidFill>
                <a:latin typeface="Cambria"/>
                <a:cs typeface="Cambria"/>
              </a:rPr>
              <a:t>Term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Mismatch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Problem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Information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Retrieval</a:t>
            </a:r>
            <a:endParaRPr sz="1100">
              <a:latin typeface="Cambria"/>
              <a:cs typeface="Cambria"/>
            </a:endParaRPr>
          </a:p>
          <a:p>
            <a:pPr marL="289560" marR="236854">
              <a:lnSpc>
                <a:spcPts val="1789"/>
              </a:lnSpc>
              <a:spcBef>
                <a:spcPts val="175"/>
              </a:spcBef>
            </a:pPr>
            <a:r>
              <a:rPr sz="900" spc="25" dirty="0">
                <a:latin typeface="Trebuchet MS"/>
                <a:cs typeface="Trebuchet MS"/>
              </a:rPr>
              <a:t>Stems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from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word </a:t>
            </a:r>
            <a:r>
              <a:rPr sz="900" spc="-5" dirty="0">
                <a:latin typeface="Trebuchet MS"/>
                <a:cs typeface="Trebuchet MS"/>
              </a:rPr>
              <a:t>independence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assumption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during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document</a:t>
            </a:r>
            <a:r>
              <a:rPr sz="900" spc="-20" dirty="0">
                <a:latin typeface="Trebuchet MS"/>
                <a:cs typeface="Trebuchet MS"/>
              </a:rPr>
              <a:t> indexing.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User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que</a:t>
            </a:r>
            <a:r>
              <a:rPr sz="900" spc="15" dirty="0">
                <a:latin typeface="Trebuchet MS"/>
                <a:cs typeface="Trebuchet MS"/>
              </a:rPr>
              <a:t>r</a:t>
            </a:r>
            <a:r>
              <a:rPr sz="900" spc="-40" dirty="0">
                <a:latin typeface="Trebuchet MS"/>
                <a:cs typeface="Trebuchet MS"/>
              </a:rPr>
              <a:t>y: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insu</a:t>
            </a:r>
            <a:r>
              <a:rPr sz="900" i="1" spc="-25" dirty="0">
                <a:latin typeface="Trebuchet MS"/>
                <a:cs typeface="Trebuchet MS"/>
              </a:rPr>
              <a:t>r</a:t>
            </a:r>
            <a:r>
              <a:rPr sz="900" i="1" spc="20" dirty="0">
                <a:latin typeface="Trebuchet MS"/>
                <a:cs typeface="Trebuchet MS"/>
              </a:rPr>
              <a:t>ance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20" dirty="0">
                <a:latin typeface="Trebuchet MS"/>
                <a:cs typeface="Trebuchet MS"/>
              </a:rPr>
              <a:t>c</a:t>
            </a:r>
            <a:r>
              <a:rPr sz="900" i="1" spc="10" dirty="0">
                <a:latin typeface="Trebuchet MS"/>
                <a:cs typeface="Trebuchet MS"/>
              </a:rPr>
              <a:t>o</a:t>
            </a:r>
            <a:r>
              <a:rPr sz="900" i="1" spc="-20" dirty="0">
                <a:latin typeface="Trebuchet MS"/>
                <a:cs typeface="Trebuchet MS"/>
              </a:rPr>
              <a:t>v</a:t>
            </a:r>
            <a:r>
              <a:rPr sz="900" i="1" spc="-35" dirty="0">
                <a:latin typeface="Trebuchet MS"/>
                <a:cs typeface="Trebuchet MS"/>
              </a:rPr>
              <a:t>er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15" dirty="0">
                <a:latin typeface="Trebuchet MS"/>
                <a:cs typeface="Trebuchet MS"/>
              </a:rPr>
              <a:t>which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10" dirty="0">
                <a:latin typeface="Trebuchet MS"/>
                <a:cs typeface="Trebuchet MS"/>
              </a:rPr>
              <a:t>p</a:t>
            </a:r>
            <a:r>
              <a:rPr sz="900" i="1" spc="-20" dirty="0">
                <a:latin typeface="Trebuchet MS"/>
                <a:cs typeface="Trebuchet MS"/>
              </a:rPr>
              <a:t>a</a:t>
            </a:r>
            <a:r>
              <a:rPr sz="900" i="1" spc="40" dirty="0">
                <a:latin typeface="Trebuchet MS"/>
                <a:cs typeface="Trebuchet MS"/>
              </a:rPr>
              <a:t>ys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145" dirty="0">
                <a:latin typeface="Trebuchet MS"/>
                <a:cs typeface="Trebuchet MS"/>
              </a:rPr>
              <a:t>f</a:t>
            </a:r>
            <a:r>
              <a:rPr sz="900" i="1" spc="-35" dirty="0">
                <a:latin typeface="Trebuchet MS"/>
                <a:cs typeface="Trebuchet MS"/>
              </a:rPr>
              <a:t>or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long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70" dirty="0">
                <a:latin typeface="Trebuchet MS"/>
                <a:cs typeface="Trebuchet MS"/>
              </a:rPr>
              <a:t>te</a:t>
            </a:r>
            <a:r>
              <a:rPr sz="900" i="1" spc="-40" dirty="0">
                <a:latin typeface="Trebuchet MS"/>
                <a:cs typeface="Trebuchet MS"/>
              </a:rPr>
              <a:t>r</a:t>
            </a:r>
            <a:r>
              <a:rPr sz="900" i="1" spc="-5" dirty="0">
                <a:latin typeface="Trebuchet MS"/>
                <a:cs typeface="Trebuchet MS"/>
              </a:rPr>
              <a:t>m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i="1" spc="-5" dirty="0">
                <a:latin typeface="Trebuchet MS"/>
                <a:cs typeface="Trebuchet MS"/>
              </a:rPr>
              <a:t>car</a:t>
            </a:r>
            <a:r>
              <a:rPr sz="900" i="1" spc="-20" dirty="0">
                <a:latin typeface="Trebuchet MS"/>
                <a:cs typeface="Trebuchet MS"/>
              </a:rPr>
              <a:t>e</a:t>
            </a:r>
            <a:r>
              <a:rPr sz="900" i="1" spc="-8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289560" marR="165100">
              <a:lnSpc>
                <a:spcPts val="1789"/>
              </a:lnSpc>
              <a:spcBef>
                <a:spcPts val="10"/>
              </a:spcBef>
            </a:pPr>
            <a:r>
              <a:rPr sz="900" spc="65" dirty="0">
                <a:latin typeface="Trebuchet MS"/>
                <a:cs typeface="Trebuchet MS"/>
              </a:rPr>
              <a:t>A </a:t>
            </a:r>
            <a:r>
              <a:rPr sz="900" spc="-30" dirty="0">
                <a:latin typeface="Trebuchet MS"/>
                <a:cs typeface="Trebuchet MS"/>
              </a:rPr>
              <a:t>relevant </a:t>
            </a:r>
            <a:r>
              <a:rPr sz="900" spc="-10" dirty="0">
                <a:latin typeface="Trebuchet MS"/>
                <a:cs typeface="Trebuchet MS"/>
              </a:rPr>
              <a:t>document </a:t>
            </a:r>
            <a:r>
              <a:rPr sz="900" dirty="0">
                <a:latin typeface="Trebuchet MS"/>
                <a:cs typeface="Trebuchet MS"/>
              </a:rPr>
              <a:t>may </a:t>
            </a:r>
            <a:r>
              <a:rPr sz="900" spc="-20" dirty="0">
                <a:latin typeface="Trebuchet MS"/>
                <a:cs typeface="Trebuchet MS"/>
              </a:rPr>
              <a:t>contain </a:t>
            </a:r>
            <a:r>
              <a:rPr sz="900" spc="-10" dirty="0">
                <a:latin typeface="Trebuchet MS"/>
                <a:cs typeface="Trebuchet MS"/>
              </a:rPr>
              <a:t>terms </a:t>
            </a:r>
            <a:r>
              <a:rPr sz="900" spc="-45" dirty="0">
                <a:latin typeface="Trebuchet MS"/>
                <a:cs typeface="Trebuchet MS"/>
              </a:rPr>
              <a:t>different </a:t>
            </a:r>
            <a:r>
              <a:rPr sz="900" spc="-30" dirty="0">
                <a:latin typeface="Trebuchet MS"/>
                <a:cs typeface="Trebuchet MS"/>
              </a:rPr>
              <a:t>from </a:t>
            </a:r>
            <a:r>
              <a:rPr sz="900" spc="-35" dirty="0">
                <a:latin typeface="Trebuchet MS"/>
                <a:cs typeface="Trebuchet MS"/>
              </a:rPr>
              <a:t>the </a:t>
            </a:r>
            <a:r>
              <a:rPr sz="900" spc="-20" dirty="0">
                <a:latin typeface="Trebuchet MS"/>
                <a:cs typeface="Trebuchet MS"/>
              </a:rPr>
              <a:t>actual </a:t>
            </a:r>
            <a:r>
              <a:rPr sz="900" spc="10" dirty="0">
                <a:latin typeface="Trebuchet MS"/>
                <a:cs typeface="Trebuchet MS"/>
              </a:rPr>
              <a:t>user </a:t>
            </a:r>
            <a:r>
              <a:rPr sz="900" spc="-35" dirty="0">
                <a:latin typeface="Trebuchet MS"/>
                <a:cs typeface="Trebuchet MS"/>
              </a:rPr>
              <a:t>query.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45" dirty="0">
                <a:latin typeface="Trebuchet MS"/>
                <a:cs typeface="Trebuchet MS"/>
              </a:rPr>
              <a:t>Some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relevant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concerning</a:t>
            </a:r>
            <a:r>
              <a:rPr sz="900" spc="-20" dirty="0">
                <a:latin typeface="Trebuchet MS"/>
                <a:cs typeface="Trebuchet MS"/>
              </a:rPr>
              <a:t> this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query: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Cambria"/>
                <a:cs typeface="Cambria"/>
              </a:rPr>
              <a:t>{</a:t>
            </a:r>
            <a:r>
              <a:rPr sz="1000" i="1" spc="-10" dirty="0">
                <a:latin typeface="Cambria"/>
                <a:cs typeface="Cambria"/>
              </a:rPr>
              <a:t>medicare</a:t>
            </a:r>
            <a:r>
              <a:rPr sz="1000" i="1" spc="-10" dirty="0">
                <a:latin typeface="Arial"/>
                <a:cs typeface="Arial"/>
              </a:rPr>
              <a:t>,</a:t>
            </a:r>
            <a:r>
              <a:rPr sz="1000" i="1" spc="-165" dirty="0">
                <a:latin typeface="Arial"/>
                <a:cs typeface="Arial"/>
              </a:rPr>
              <a:t> </a:t>
            </a:r>
            <a:r>
              <a:rPr sz="1000" i="1" spc="-35" dirty="0">
                <a:latin typeface="Cambria"/>
                <a:cs typeface="Cambria"/>
              </a:rPr>
              <a:t>premiums</a:t>
            </a:r>
            <a:r>
              <a:rPr sz="1000" i="1" spc="-35" dirty="0">
                <a:latin typeface="Arial"/>
                <a:cs typeface="Arial"/>
              </a:rPr>
              <a:t>,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insurers</a:t>
            </a:r>
            <a:r>
              <a:rPr sz="1000" spc="-10" dirty="0">
                <a:latin typeface="Cambria"/>
                <a:cs typeface="Cambria"/>
              </a:rPr>
              <a:t>}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Using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DSMs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Query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Expansion</a:t>
            </a:r>
            <a:endParaRPr sz="1100">
              <a:latin typeface="Cambria"/>
              <a:cs typeface="Cambria"/>
            </a:endParaRPr>
          </a:p>
          <a:p>
            <a:pPr marL="12700" marR="392430">
              <a:lnSpc>
                <a:spcPct val="110700"/>
              </a:lnSpc>
              <a:spcBef>
                <a:spcPts val="295"/>
              </a:spcBef>
            </a:pPr>
            <a:r>
              <a:rPr sz="900" spc="5" dirty="0">
                <a:latin typeface="Trebuchet MS"/>
                <a:cs typeface="Trebuchet MS"/>
              </a:rPr>
              <a:t>Given </a:t>
            </a:r>
            <a:r>
              <a:rPr sz="900" spc="25" dirty="0">
                <a:latin typeface="Trebuchet MS"/>
                <a:cs typeface="Trebuchet MS"/>
              </a:rPr>
              <a:t>a </a:t>
            </a:r>
            <a:r>
              <a:rPr sz="900" spc="10" dirty="0">
                <a:latin typeface="Trebuchet MS"/>
                <a:cs typeface="Trebuchet MS"/>
              </a:rPr>
              <a:t>user </a:t>
            </a:r>
            <a:r>
              <a:rPr sz="900" spc="-35" dirty="0">
                <a:latin typeface="Trebuchet MS"/>
                <a:cs typeface="Trebuchet MS"/>
              </a:rPr>
              <a:t>query, </a:t>
            </a:r>
            <a:r>
              <a:rPr sz="900" spc="-30" dirty="0">
                <a:latin typeface="Trebuchet MS"/>
                <a:cs typeface="Trebuchet MS"/>
              </a:rPr>
              <a:t>reformulate </a:t>
            </a:r>
            <a:r>
              <a:rPr sz="900" spc="-85" dirty="0">
                <a:latin typeface="Trebuchet MS"/>
                <a:cs typeface="Trebuchet MS"/>
              </a:rPr>
              <a:t>it </a:t>
            </a:r>
            <a:r>
              <a:rPr sz="900" spc="15" dirty="0">
                <a:latin typeface="Trebuchet MS"/>
                <a:cs typeface="Trebuchet MS"/>
              </a:rPr>
              <a:t>using </a:t>
            </a:r>
            <a:r>
              <a:rPr sz="900" spc="-30" dirty="0">
                <a:latin typeface="Trebuchet MS"/>
                <a:cs typeface="Trebuchet MS"/>
              </a:rPr>
              <a:t>related </a:t>
            </a:r>
            <a:r>
              <a:rPr sz="900" spc="-10" dirty="0">
                <a:latin typeface="Trebuchet MS"/>
                <a:cs typeface="Trebuchet MS"/>
              </a:rPr>
              <a:t>terms </a:t>
            </a:r>
            <a:r>
              <a:rPr sz="900" spc="-50" dirty="0">
                <a:latin typeface="Trebuchet MS"/>
                <a:cs typeface="Trebuchet MS"/>
              </a:rPr>
              <a:t>to </a:t>
            </a:r>
            <a:r>
              <a:rPr sz="900" spc="5" dirty="0">
                <a:latin typeface="Trebuchet MS"/>
                <a:cs typeface="Trebuchet MS"/>
              </a:rPr>
              <a:t>enhance </a:t>
            </a:r>
            <a:r>
              <a:rPr sz="900" spc="-35" dirty="0">
                <a:latin typeface="Trebuchet MS"/>
                <a:cs typeface="Trebuchet MS"/>
              </a:rPr>
              <a:t>the </a:t>
            </a:r>
            <a:r>
              <a:rPr sz="900" spc="-40" dirty="0">
                <a:latin typeface="Trebuchet MS"/>
                <a:cs typeface="Trebuchet MS"/>
              </a:rPr>
              <a:t>retrieval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performance.</a:t>
            </a:r>
            <a:endParaRPr sz="9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900" spc="1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distributional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vectors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for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query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terms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are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computed.</a:t>
            </a:r>
            <a:endParaRPr sz="900">
              <a:latin typeface="Trebuchet MS"/>
              <a:cs typeface="Trebuchet MS"/>
            </a:endParaRPr>
          </a:p>
          <a:p>
            <a:pPr marL="289560" marR="5080">
              <a:lnSpc>
                <a:spcPct val="110700"/>
              </a:lnSpc>
              <a:spcBef>
                <a:spcPts val="600"/>
              </a:spcBef>
            </a:pPr>
            <a:r>
              <a:rPr sz="900" spc="15" dirty="0">
                <a:latin typeface="Trebuchet MS"/>
                <a:cs typeface="Trebuchet MS"/>
              </a:rPr>
              <a:t>Expanded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query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obtained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by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linear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combination</a:t>
            </a:r>
            <a:r>
              <a:rPr sz="900" spc="-20" dirty="0">
                <a:latin typeface="Trebuchet MS"/>
                <a:cs typeface="Trebuchet MS"/>
              </a:rPr>
              <a:t> or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functional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combination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these</a:t>
            </a:r>
            <a:r>
              <a:rPr sz="900" spc="-25" dirty="0">
                <a:latin typeface="Trebuchet MS"/>
                <a:cs typeface="Trebuchet MS"/>
              </a:rPr>
              <a:t> vectors.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3" name="object 5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1523276" y="3339672"/>
            <a:ext cx="156972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Semantics:</a:t>
            </a:r>
            <a:r>
              <a:rPr sz="600" i="1" spc="4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Applications,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Structured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237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Query</a:t>
            </a:r>
            <a:r>
              <a:rPr spc="45" dirty="0"/>
              <a:t> </a:t>
            </a:r>
            <a:r>
              <a:rPr dirty="0"/>
              <a:t>Expansion</a:t>
            </a:r>
            <a:r>
              <a:rPr spc="45" dirty="0"/>
              <a:t> </a:t>
            </a:r>
            <a:r>
              <a:rPr spc="-10" dirty="0"/>
              <a:t>using</a:t>
            </a:r>
            <a:r>
              <a:rPr spc="50" dirty="0"/>
              <a:t> </a:t>
            </a:r>
            <a:r>
              <a:rPr spc="-15" dirty="0"/>
              <a:t>Unstructured</a:t>
            </a:r>
            <a:r>
              <a:rPr spc="45" dirty="0"/>
              <a:t> </a:t>
            </a:r>
            <a:r>
              <a:rPr spc="70" dirty="0"/>
              <a:t>DSMs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476593"/>
            <a:ext cx="4483735" cy="1367155"/>
            <a:chOff x="87743" y="476593"/>
            <a:chExt cx="4483735" cy="1367155"/>
          </a:xfrm>
        </p:grpSpPr>
        <p:sp>
          <p:nvSpPr>
            <p:cNvPr id="4" name="object 4"/>
            <p:cNvSpPr/>
            <p:nvPr/>
          </p:nvSpPr>
          <p:spPr>
            <a:xfrm>
              <a:off x="87743" y="476593"/>
              <a:ext cx="4432935" cy="187325"/>
            </a:xfrm>
            <a:custGeom>
              <a:avLst/>
              <a:gdLst/>
              <a:ahLst/>
              <a:cxnLst/>
              <a:rect l="l" t="t" r="r" b="b"/>
              <a:pathLst>
                <a:path w="4432935" h="18732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918"/>
                  </a:lnTo>
                  <a:lnTo>
                    <a:pt x="4432566" y="18691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5084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4209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2939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20827"/>
              <a:ext cx="50749" cy="12212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695121"/>
              <a:ext cx="4432935" cy="1097915"/>
            </a:xfrm>
            <a:custGeom>
              <a:avLst/>
              <a:gdLst/>
              <a:ahLst/>
              <a:cxnLst/>
              <a:rect l="l" t="t" r="r" b="b"/>
              <a:pathLst>
                <a:path w="4432935" h="1097914">
                  <a:moveTo>
                    <a:pt x="4432566" y="0"/>
                  </a:moveTo>
                  <a:lnTo>
                    <a:pt x="0" y="0"/>
                  </a:lnTo>
                  <a:lnTo>
                    <a:pt x="0" y="1046975"/>
                  </a:lnTo>
                  <a:lnTo>
                    <a:pt x="4008" y="1066699"/>
                  </a:lnTo>
                  <a:lnTo>
                    <a:pt x="14922" y="1082852"/>
                  </a:lnTo>
                  <a:lnTo>
                    <a:pt x="31075" y="1093766"/>
                  </a:lnTo>
                  <a:lnTo>
                    <a:pt x="50800" y="1097775"/>
                  </a:lnTo>
                  <a:lnTo>
                    <a:pt x="4381766" y="1097775"/>
                  </a:lnTo>
                  <a:lnTo>
                    <a:pt x="4401491" y="1093766"/>
                  </a:lnTo>
                  <a:lnTo>
                    <a:pt x="4417644" y="1082852"/>
                  </a:lnTo>
                  <a:lnTo>
                    <a:pt x="4428558" y="1066699"/>
                  </a:lnTo>
                  <a:lnTo>
                    <a:pt x="4432566" y="104697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558914"/>
              <a:ext cx="0" cy="1202690"/>
            </a:xfrm>
            <a:custGeom>
              <a:avLst/>
              <a:gdLst/>
              <a:ahLst/>
              <a:cxnLst/>
              <a:rect l="l" t="t" r="r" b="b"/>
              <a:pathLst>
                <a:path h="1202689">
                  <a:moveTo>
                    <a:pt x="0" y="12022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5462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335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208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7627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04010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933981"/>
            <a:ext cx="4483735" cy="1366520"/>
            <a:chOff x="87743" y="1933981"/>
            <a:chExt cx="4483735" cy="1366520"/>
          </a:xfrm>
        </p:grpSpPr>
        <p:sp>
          <p:nvSpPr>
            <p:cNvPr id="17" name="object 17"/>
            <p:cNvSpPr/>
            <p:nvPr/>
          </p:nvSpPr>
          <p:spPr>
            <a:xfrm>
              <a:off x="87743" y="1933981"/>
              <a:ext cx="4432935" cy="187325"/>
            </a:xfrm>
            <a:custGeom>
              <a:avLst/>
              <a:gdLst/>
              <a:ahLst/>
              <a:cxnLst/>
              <a:rect l="l" t="t" r="r" b="b"/>
              <a:pathLst>
                <a:path w="4432935" h="18732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918"/>
                  </a:lnTo>
                  <a:lnTo>
                    <a:pt x="4432566" y="18691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108250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3198736"/>
              <a:ext cx="101599" cy="1015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186036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978215"/>
              <a:ext cx="50749" cy="12205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152510"/>
              <a:ext cx="4432935" cy="1097280"/>
            </a:xfrm>
            <a:custGeom>
              <a:avLst/>
              <a:gdLst/>
              <a:ahLst/>
              <a:cxnLst/>
              <a:rect l="l" t="t" r="r" b="b"/>
              <a:pathLst>
                <a:path w="4432935" h="1097280">
                  <a:moveTo>
                    <a:pt x="4432566" y="0"/>
                  </a:moveTo>
                  <a:lnTo>
                    <a:pt x="0" y="0"/>
                  </a:lnTo>
                  <a:lnTo>
                    <a:pt x="0" y="1046226"/>
                  </a:lnTo>
                  <a:lnTo>
                    <a:pt x="4008" y="1065950"/>
                  </a:lnTo>
                  <a:lnTo>
                    <a:pt x="14922" y="1082103"/>
                  </a:lnTo>
                  <a:lnTo>
                    <a:pt x="31075" y="1093017"/>
                  </a:lnTo>
                  <a:lnTo>
                    <a:pt x="50800" y="1097026"/>
                  </a:lnTo>
                  <a:lnTo>
                    <a:pt x="4381766" y="1097026"/>
                  </a:lnTo>
                  <a:lnTo>
                    <a:pt x="4401491" y="1093017"/>
                  </a:lnTo>
                  <a:lnTo>
                    <a:pt x="4417644" y="1082103"/>
                  </a:lnTo>
                  <a:lnTo>
                    <a:pt x="4428558" y="1065950"/>
                  </a:lnTo>
                  <a:lnTo>
                    <a:pt x="4432566" y="104622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016302"/>
              <a:ext cx="0" cy="1202055"/>
            </a:xfrm>
            <a:custGeom>
              <a:avLst/>
              <a:gdLst/>
              <a:ahLst/>
              <a:cxnLst/>
              <a:rect l="l" t="t" r="r" b="b"/>
              <a:pathLst>
                <a:path h="1202055">
                  <a:moveTo>
                    <a:pt x="0" y="12014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035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9908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9781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732913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960662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5844" y="403190"/>
            <a:ext cx="4314190" cy="281241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b="1" i="1" spc="-10" dirty="0">
                <a:solidFill>
                  <a:srgbClr val="3333B2"/>
                </a:solidFill>
                <a:latin typeface="Times New Roman"/>
                <a:cs typeface="Times New Roman"/>
              </a:rPr>
              <a:t>TREC </a:t>
            </a:r>
            <a:r>
              <a:rPr sz="1100" b="1" i="1" spc="-30" dirty="0">
                <a:solidFill>
                  <a:srgbClr val="3333B2"/>
                </a:solidFill>
                <a:latin typeface="Times New Roman"/>
                <a:cs typeface="Times New Roman"/>
              </a:rPr>
              <a:t>Topic</a:t>
            </a:r>
            <a:r>
              <a:rPr sz="1100" b="1" i="1" spc="-5" dirty="0">
                <a:solidFill>
                  <a:srgbClr val="3333B2"/>
                </a:solidFill>
                <a:latin typeface="Times New Roman"/>
                <a:cs typeface="Times New Roman"/>
              </a:rPr>
              <a:t> 104:</a:t>
            </a:r>
            <a:r>
              <a:rPr sz="1100" b="1" i="1" spc="5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catastrophic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health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insurance</a:t>
            </a:r>
            <a:endParaRPr sz="1100">
              <a:latin typeface="Cambria"/>
              <a:cs typeface="Cambria"/>
            </a:endParaRPr>
          </a:p>
          <a:p>
            <a:pPr marL="12700" marR="229235">
              <a:lnSpc>
                <a:spcPct val="104900"/>
              </a:lnSpc>
              <a:spcBef>
                <a:spcPts val="370"/>
              </a:spcBef>
            </a:pPr>
            <a:r>
              <a:rPr sz="950" b="1" spc="25" dirty="0">
                <a:latin typeface="Trebuchet MS"/>
                <a:cs typeface="Trebuchet MS"/>
              </a:rPr>
              <a:t>Query </a:t>
            </a:r>
            <a:r>
              <a:rPr sz="950" b="1" spc="20" dirty="0">
                <a:latin typeface="Trebuchet MS"/>
                <a:cs typeface="Trebuchet MS"/>
              </a:rPr>
              <a:t>Representation: </a:t>
            </a:r>
            <a:r>
              <a:rPr sz="950" dirty="0">
                <a:solidFill>
                  <a:srgbClr val="FF0000"/>
                </a:solidFill>
                <a:latin typeface="Trebuchet MS"/>
                <a:cs typeface="Trebuchet MS"/>
              </a:rPr>
              <a:t>surtax:1.0 </a:t>
            </a:r>
            <a:r>
              <a:rPr sz="950" spc="-5" dirty="0">
                <a:solidFill>
                  <a:srgbClr val="FF0000"/>
                </a:solidFill>
                <a:latin typeface="Trebuchet MS"/>
                <a:cs typeface="Trebuchet MS"/>
              </a:rPr>
              <a:t>hcfa:0.97 </a:t>
            </a:r>
            <a:r>
              <a:rPr sz="950" spc="5" dirty="0">
                <a:solidFill>
                  <a:srgbClr val="FF0000"/>
                </a:solidFill>
                <a:latin typeface="Trebuchet MS"/>
                <a:cs typeface="Trebuchet MS"/>
              </a:rPr>
              <a:t>medicare:0.93 </a:t>
            </a:r>
            <a:r>
              <a:rPr sz="950" spc="20" dirty="0">
                <a:solidFill>
                  <a:srgbClr val="FF0000"/>
                </a:solidFill>
                <a:latin typeface="Trebuchet MS"/>
                <a:cs typeface="Trebuchet MS"/>
              </a:rPr>
              <a:t>hmos:0.83 </a:t>
            </a:r>
            <a:r>
              <a:rPr sz="950" spc="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FF0000"/>
                </a:solidFill>
                <a:latin typeface="Trebuchet MS"/>
                <a:cs typeface="Trebuchet MS"/>
              </a:rPr>
              <a:t>medicaid:0.8</a:t>
            </a:r>
            <a:r>
              <a:rPr sz="95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solidFill>
                  <a:srgbClr val="FF0000"/>
                </a:solidFill>
                <a:latin typeface="Trebuchet MS"/>
                <a:cs typeface="Trebuchet MS"/>
              </a:rPr>
              <a:t>hmo:0.78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FF0000"/>
                </a:solidFill>
                <a:latin typeface="Trebuchet MS"/>
                <a:cs typeface="Trebuchet MS"/>
              </a:rPr>
              <a:t>beneficiaries:0.75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FF0000"/>
                </a:solidFill>
                <a:latin typeface="Trebuchet MS"/>
                <a:cs typeface="Trebuchet MS"/>
              </a:rPr>
              <a:t>ambulatory:0.72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solidFill>
                  <a:srgbClr val="FF0000"/>
                </a:solidFill>
                <a:latin typeface="Trebuchet MS"/>
                <a:cs typeface="Trebuchet MS"/>
              </a:rPr>
              <a:t>premiums:0.72 </a:t>
            </a:r>
            <a:r>
              <a:rPr sz="950" spc="-2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FF0000"/>
                </a:solidFill>
                <a:latin typeface="Trebuchet MS"/>
                <a:cs typeface="Trebuchet MS"/>
              </a:rPr>
              <a:t>hospitalization:0.71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solidFill>
                  <a:srgbClr val="FF0000"/>
                </a:solidFill>
                <a:latin typeface="Trebuchet MS"/>
                <a:cs typeface="Trebuchet MS"/>
              </a:rPr>
              <a:t>hhs:0.7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FF0000"/>
                </a:solidFill>
                <a:latin typeface="Trebuchet MS"/>
                <a:cs typeface="Trebuchet MS"/>
              </a:rPr>
              <a:t>reimbursable:0.7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-10" dirty="0">
                <a:solidFill>
                  <a:srgbClr val="FF0000"/>
                </a:solidFill>
                <a:latin typeface="Trebuchet MS"/>
                <a:cs typeface="Trebuchet MS"/>
              </a:rPr>
              <a:t>deductible:0.69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600"/>
              </a:spcBef>
            </a:pPr>
            <a:r>
              <a:rPr sz="900" spc="15" dirty="0">
                <a:latin typeface="Trebuchet MS"/>
                <a:cs typeface="Trebuchet MS"/>
              </a:rPr>
              <a:t>Broad</a:t>
            </a:r>
            <a:r>
              <a:rPr sz="900" spc="-25" dirty="0">
                <a:latin typeface="Trebuchet MS"/>
                <a:cs typeface="Trebuchet MS"/>
              </a:rPr>
              <a:t> e</a:t>
            </a:r>
            <a:r>
              <a:rPr sz="900" spc="5" dirty="0">
                <a:latin typeface="Trebuchet MS"/>
                <a:cs typeface="Trebuchet MS"/>
              </a:rPr>
              <a:t>xpansion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te</a:t>
            </a:r>
            <a:r>
              <a:rPr sz="900" spc="-25" dirty="0">
                <a:latin typeface="Trebuchet MS"/>
                <a:cs typeface="Trebuchet MS"/>
              </a:rPr>
              <a:t>r</a:t>
            </a:r>
            <a:r>
              <a:rPr sz="900" dirty="0">
                <a:latin typeface="Trebuchet MS"/>
                <a:cs typeface="Trebuchet MS"/>
              </a:rPr>
              <a:t>ms: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b="1" dirty="0">
                <a:latin typeface="Trebuchet MS"/>
                <a:cs typeface="Trebuchet MS"/>
              </a:rPr>
              <a:t>medicar</a:t>
            </a:r>
            <a:r>
              <a:rPr sz="900" b="1" spc="5" dirty="0">
                <a:latin typeface="Trebuchet MS"/>
                <a:cs typeface="Trebuchet MS"/>
              </a:rPr>
              <a:t>e</a:t>
            </a:r>
            <a:r>
              <a:rPr sz="900" b="1" spc="-85" dirty="0">
                <a:latin typeface="Trebuchet MS"/>
                <a:cs typeface="Trebuchet MS"/>
              </a:rPr>
              <a:t>,</a:t>
            </a:r>
            <a:r>
              <a:rPr sz="900" b="1" spc="-25" dirty="0">
                <a:latin typeface="Trebuchet MS"/>
                <a:cs typeface="Trebuchet MS"/>
              </a:rPr>
              <a:t> </a:t>
            </a:r>
            <a:r>
              <a:rPr sz="900" b="1" spc="-5" dirty="0">
                <a:latin typeface="Trebuchet MS"/>
                <a:cs typeface="Trebuchet MS"/>
              </a:rPr>
              <a:t>beneficiaries,</a:t>
            </a:r>
            <a:r>
              <a:rPr sz="900" b="1" spc="-25" dirty="0">
                <a:latin typeface="Trebuchet MS"/>
                <a:cs typeface="Trebuchet MS"/>
              </a:rPr>
              <a:t> </a:t>
            </a:r>
            <a:r>
              <a:rPr sz="900" b="1" spc="15" dirty="0">
                <a:latin typeface="Trebuchet MS"/>
                <a:cs typeface="Trebuchet MS"/>
              </a:rPr>
              <a:t>premiums</a:t>
            </a:r>
            <a:r>
              <a:rPr sz="900" b="1" spc="-25" dirty="0">
                <a:latin typeface="Trebuchet MS"/>
                <a:cs typeface="Trebuchet MS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695"/>
              </a:spcBef>
            </a:pPr>
            <a:r>
              <a:rPr sz="900" spc="-5" dirty="0">
                <a:latin typeface="Trebuchet MS"/>
                <a:cs typeface="Trebuchet MS"/>
              </a:rPr>
              <a:t>Specific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domain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terms: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b="1" spc="35" dirty="0">
                <a:latin typeface="Trebuchet MS"/>
                <a:cs typeface="Trebuchet MS"/>
              </a:rPr>
              <a:t>HCFA</a:t>
            </a:r>
            <a:r>
              <a:rPr sz="900" b="1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(Health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Care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Financing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Administration),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b="1" spc="55" dirty="0">
                <a:latin typeface="Trebuchet MS"/>
                <a:cs typeface="Trebuchet MS"/>
              </a:rPr>
              <a:t>HMO</a:t>
            </a:r>
            <a:endParaRPr sz="9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114"/>
              </a:spcBef>
            </a:pPr>
            <a:r>
              <a:rPr sz="900" spc="-20" dirty="0">
                <a:latin typeface="Trebuchet MS"/>
                <a:cs typeface="Trebuchet MS"/>
              </a:rPr>
              <a:t>(Health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Maintenance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Organization),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b="1" spc="65" dirty="0">
                <a:latin typeface="Trebuchet MS"/>
                <a:cs typeface="Trebuchet MS"/>
              </a:rPr>
              <a:t>HHS</a:t>
            </a:r>
            <a:r>
              <a:rPr sz="900" b="1" spc="-1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(Health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Human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Services)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b="1" i="1" spc="-10" dirty="0">
                <a:solidFill>
                  <a:srgbClr val="3333B2"/>
                </a:solidFill>
                <a:latin typeface="Times New Roman"/>
                <a:cs typeface="Times New Roman"/>
              </a:rPr>
              <a:t>TREC </a:t>
            </a:r>
            <a:r>
              <a:rPr sz="1100" b="1" i="1" spc="-30" dirty="0">
                <a:solidFill>
                  <a:srgbClr val="3333B2"/>
                </a:solidFill>
                <a:latin typeface="Times New Roman"/>
                <a:cs typeface="Times New Roman"/>
              </a:rPr>
              <a:t>Topic</a:t>
            </a:r>
            <a:r>
              <a:rPr sz="1100" b="1" i="1" spc="-1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b="1" i="1" spc="-5" dirty="0">
                <a:solidFill>
                  <a:srgbClr val="3333B2"/>
                </a:solidFill>
                <a:latin typeface="Times New Roman"/>
                <a:cs typeface="Times New Roman"/>
              </a:rPr>
              <a:t>355:</a:t>
            </a:r>
            <a:r>
              <a:rPr sz="1100" b="1" i="1" spc="6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ocean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remote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sensing</a:t>
            </a:r>
            <a:endParaRPr sz="1100">
              <a:latin typeface="Cambria"/>
              <a:cs typeface="Cambria"/>
            </a:endParaRPr>
          </a:p>
          <a:p>
            <a:pPr marL="12700" marR="409575">
              <a:lnSpc>
                <a:spcPct val="104900"/>
              </a:lnSpc>
              <a:spcBef>
                <a:spcPts val="360"/>
              </a:spcBef>
            </a:pPr>
            <a:r>
              <a:rPr sz="950" b="1" spc="25" dirty="0">
                <a:latin typeface="Trebuchet MS"/>
                <a:cs typeface="Trebuchet MS"/>
              </a:rPr>
              <a:t>Query</a:t>
            </a:r>
            <a:r>
              <a:rPr sz="950" b="1" spc="-5" dirty="0">
                <a:latin typeface="Trebuchet MS"/>
                <a:cs typeface="Trebuchet MS"/>
              </a:rPr>
              <a:t> </a:t>
            </a:r>
            <a:r>
              <a:rPr sz="950" b="1" spc="20" dirty="0">
                <a:latin typeface="Trebuchet MS"/>
                <a:cs typeface="Trebuchet MS"/>
              </a:rPr>
              <a:t>Representation:</a:t>
            </a:r>
            <a:r>
              <a:rPr sz="950" b="1" spc="60" dirty="0">
                <a:latin typeface="Trebuchet MS"/>
                <a:cs typeface="Trebuchet MS"/>
              </a:rPr>
              <a:t> </a:t>
            </a:r>
            <a:r>
              <a:rPr sz="950" spc="-10" dirty="0">
                <a:solidFill>
                  <a:srgbClr val="FF0000"/>
                </a:solidFill>
                <a:latin typeface="Trebuchet MS"/>
                <a:cs typeface="Trebuchet MS"/>
              </a:rPr>
              <a:t>radiometer:1.0</a:t>
            </a:r>
            <a:r>
              <a:rPr sz="95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5" dirty="0">
                <a:solidFill>
                  <a:srgbClr val="FF0000"/>
                </a:solidFill>
                <a:latin typeface="Trebuchet MS"/>
                <a:cs typeface="Trebuchet MS"/>
              </a:rPr>
              <a:t>landsat:0.97</a:t>
            </a:r>
            <a:r>
              <a:rPr sz="95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solidFill>
                  <a:srgbClr val="FF0000"/>
                </a:solidFill>
                <a:latin typeface="Trebuchet MS"/>
                <a:cs typeface="Trebuchet MS"/>
              </a:rPr>
              <a:t>ionosphere:0.94 </a:t>
            </a:r>
            <a:r>
              <a:rPr sz="950" spc="15" dirty="0">
                <a:solidFill>
                  <a:srgbClr val="FF0000"/>
                </a:solidFill>
                <a:latin typeface="Trebuchet MS"/>
                <a:cs typeface="Trebuchet MS"/>
              </a:rPr>
              <a:t> cnes:0.84 </a:t>
            </a:r>
            <a:r>
              <a:rPr sz="950" spc="-20" dirty="0">
                <a:solidFill>
                  <a:srgbClr val="FF0000"/>
                </a:solidFill>
                <a:latin typeface="Trebuchet MS"/>
                <a:cs typeface="Trebuchet MS"/>
              </a:rPr>
              <a:t>altimeter:0.83</a:t>
            </a:r>
            <a:r>
              <a:rPr sz="950" spc="20" dirty="0">
                <a:solidFill>
                  <a:srgbClr val="FF0000"/>
                </a:solidFill>
                <a:latin typeface="Trebuchet MS"/>
                <a:cs typeface="Trebuchet MS"/>
              </a:rPr>
              <a:t> nasda:0.81 </a:t>
            </a:r>
            <a:r>
              <a:rPr sz="950" dirty="0">
                <a:solidFill>
                  <a:srgbClr val="FF0000"/>
                </a:solidFill>
                <a:latin typeface="Trebuchet MS"/>
                <a:cs typeface="Trebuchet MS"/>
              </a:rPr>
              <a:t>meterology:0.81</a:t>
            </a:r>
            <a:r>
              <a:rPr sz="950" spc="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FF0000"/>
                </a:solidFill>
                <a:latin typeface="Trebuchet MS"/>
                <a:cs typeface="Trebuchet MS"/>
              </a:rPr>
              <a:t>cartography:0.78 </a:t>
            </a:r>
            <a:r>
              <a:rPr sz="950" spc="-2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5" dirty="0">
                <a:solidFill>
                  <a:srgbClr val="FF0000"/>
                </a:solidFill>
                <a:latin typeface="Trebuchet MS"/>
                <a:cs typeface="Trebuchet MS"/>
              </a:rPr>
              <a:t>geostationary:0.78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FF0000"/>
                </a:solidFill>
                <a:latin typeface="Trebuchet MS"/>
                <a:cs typeface="Trebuchet MS"/>
              </a:rPr>
              <a:t>doppler:0.78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solidFill>
                  <a:srgbClr val="FF0000"/>
                </a:solidFill>
                <a:latin typeface="Trebuchet MS"/>
                <a:cs typeface="Trebuchet MS"/>
              </a:rPr>
              <a:t>oceanographic:0.76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605"/>
              </a:spcBef>
            </a:pPr>
            <a:r>
              <a:rPr sz="900" spc="15" dirty="0">
                <a:latin typeface="Trebuchet MS"/>
                <a:cs typeface="Trebuchet MS"/>
              </a:rPr>
              <a:t>Broad</a:t>
            </a:r>
            <a:r>
              <a:rPr sz="900" spc="-25" dirty="0">
                <a:latin typeface="Trebuchet MS"/>
                <a:cs typeface="Trebuchet MS"/>
              </a:rPr>
              <a:t> e</a:t>
            </a:r>
            <a:r>
              <a:rPr sz="900" spc="5" dirty="0">
                <a:latin typeface="Trebuchet MS"/>
                <a:cs typeface="Trebuchet MS"/>
              </a:rPr>
              <a:t>xpansion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te</a:t>
            </a:r>
            <a:r>
              <a:rPr sz="900" spc="-25" dirty="0">
                <a:latin typeface="Trebuchet MS"/>
                <a:cs typeface="Trebuchet MS"/>
              </a:rPr>
              <a:t>r</a:t>
            </a:r>
            <a:r>
              <a:rPr sz="900" dirty="0">
                <a:latin typeface="Trebuchet MS"/>
                <a:cs typeface="Trebuchet MS"/>
              </a:rPr>
              <a:t>ms: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radiomete</a:t>
            </a:r>
            <a:r>
              <a:rPr sz="900" b="1" spc="-65" dirty="0">
                <a:latin typeface="Trebuchet MS"/>
                <a:cs typeface="Trebuchet MS"/>
              </a:rPr>
              <a:t>r</a:t>
            </a:r>
            <a:r>
              <a:rPr sz="900" b="1" spc="-85" dirty="0">
                <a:latin typeface="Trebuchet MS"/>
                <a:cs typeface="Trebuchet MS"/>
              </a:rPr>
              <a:t>,</a:t>
            </a:r>
            <a:r>
              <a:rPr sz="900" b="1" spc="-25" dirty="0">
                <a:latin typeface="Trebuchet MS"/>
                <a:cs typeface="Trebuchet MS"/>
              </a:rPr>
              <a:t> </a:t>
            </a:r>
            <a:r>
              <a:rPr sz="900" b="1" dirty="0">
                <a:latin typeface="Trebuchet MS"/>
                <a:cs typeface="Trebuchet MS"/>
              </a:rPr>
              <a:t>landsat,</a:t>
            </a:r>
            <a:r>
              <a:rPr sz="900" b="1" spc="-25" dirty="0">
                <a:latin typeface="Trebuchet MS"/>
                <a:cs typeface="Trebuchet MS"/>
              </a:rPr>
              <a:t> </a:t>
            </a:r>
            <a:r>
              <a:rPr sz="900" b="1" spc="15" dirty="0">
                <a:latin typeface="Trebuchet MS"/>
                <a:cs typeface="Trebuchet MS"/>
              </a:rPr>
              <a:t>ionosphere</a:t>
            </a:r>
            <a:r>
              <a:rPr sz="900" b="1" spc="-25" dirty="0">
                <a:latin typeface="Trebuchet MS"/>
                <a:cs typeface="Trebuchet MS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695"/>
              </a:spcBef>
            </a:pPr>
            <a:r>
              <a:rPr sz="900" spc="-5" dirty="0">
                <a:latin typeface="Trebuchet MS"/>
                <a:cs typeface="Trebuchet MS"/>
              </a:rPr>
              <a:t>Specific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domain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terms:</a:t>
            </a:r>
            <a:r>
              <a:rPr sz="900" spc="50" dirty="0">
                <a:latin typeface="Trebuchet MS"/>
                <a:cs typeface="Trebuchet MS"/>
              </a:rPr>
              <a:t> </a:t>
            </a:r>
            <a:r>
              <a:rPr sz="900" b="1" spc="90" dirty="0">
                <a:latin typeface="Trebuchet MS"/>
                <a:cs typeface="Trebuchet MS"/>
              </a:rPr>
              <a:t>CNES</a:t>
            </a:r>
            <a:r>
              <a:rPr sz="900" b="1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(Centre </a:t>
            </a:r>
            <a:r>
              <a:rPr sz="900" spc="-15" dirty="0">
                <a:latin typeface="Trebuchet MS"/>
                <a:cs typeface="Trebuchet MS"/>
              </a:rPr>
              <a:t>National </a:t>
            </a:r>
            <a:r>
              <a:rPr sz="900" spc="10" dirty="0">
                <a:latin typeface="Trebuchet MS"/>
                <a:cs typeface="Trebuchet MS"/>
              </a:rPr>
              <a:t>dÉtudes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Spatiales)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b="1" spc="70" dirty="0">
                <a:latin typeface="Trebuchet MS"/>
                <a:cs typeface="Trebuchet MS"/>
              </a:rPr>
              <a:t>NASDA</a:t>
            </a:r>
            <a:endParaRPr sz="9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114"/>
              </a:spcBef>
            </a:pPr>
            <a:r>
              <a:rPr sz="900" spc="-15" dirty="0">
                <a:latin typeface="Trebuchet MS"/>
                <a:cs typeface="Trebuchet MS"/>
              </a:rPr>
              <a:t>(National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35" dirty="0">
                <a:latin typeface="Trebuchet MS"/>
                <a:cs typeface="Trebuchet MS"/>
              </a:rPr>
              <a:t>Space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Development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Agency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Japan)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523276" y="3339672"/>
            <a:ext cx="156972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Semantics:</a:t>
            </a:r>
            <a:r>
              <a:rPr sz="600" i="1" spc="4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Applications,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Structured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871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45" dirty="0"/>
              <a:t> </a:t>
            </a:r>
            <a:r>
              <a:rPr dirty="0"/>
              <a:t>Measures</a:t>
            </a:r>
            <a:r>
              <a:rPr spc="45" dirty="0"/>
              <a:t> </a:t>
            </a:r>
            <a:r>
              <a:rPr spc="-5" dirty="0"/>
              <a:t>for</a:t>
            </a:r>
            <a:r>
              <a:rPr spc="50" dirty="0"/>
              <a:t> </a:t>
            </a:r>
            <a:r>
              <a:rPr spc="-5" dirty="0"/>
              <a:t>Binary</a:t>
            </a:r>
            <a:r>
              <a:rPr spc="45" dirty="0"/>
              <a:t> </a:t>
            </a:r>
            <a:r>
              <a:rPr spc="-25" dirty="0"/>
              <a:t>Vectors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172705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800643"/>
            <a:ext cx="3926204" cy="5448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denote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5" dirty="0">
                <a:latin typeface="Trebuchet MS"/>
                <a:cs typeface="Trebuchet MS"/>
              </a:rPr>
              <a:t>binary</a:t>
            </a:r>
            <a:r>
              <a:rPr sz="950" spc="-15" dirty="0">
                <a:latin typeface="Trebuchet MS"/>
                <a:cs typeface="Trebuchet MS"/>
              </a:rPr>
              <a:t> distributional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95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Similarity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Measures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1216930"/>
            <a:ext cx="4483735" cy="974090"/>
            <a:chOff x="87743" y="1216930"/>
            <a:chExt cx="4483735" cy="9740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45717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88896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76196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16939"/>
              <a:ext cx="50749" cy="8719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390002"/>
              <a:ext cx="4432935" cy="749935"/>
            </a:xfrm>
            <a:custGeom>
              <a:avLst/>
              <a:gdLst/>
              <a:ahLst/>
              <a:cxnLst/>
              <a:rect l="l" t="t" r="r" b="b"/>
              <a:pathLst>
                <a:path w="4432935" h="749935">
                  <a:moveTo>
                    <a:pt x="4432566" y="0"/>
                  </a:moveTo>
                  <a:lnTo>
                    <a:pt x="0" y="0"/>
                  </a:lnTo>
                  <a:lnTo>
                    <a:pt x="0" y="698893"/>
                  </a:lnTo>
                  <a:lnTo>
                    <a:pt x="4008" y="718618"/>
                  </a:lnTo>
                  <a:lnTo>
                    <a:pt x="14922" y="734771"/>
                  </a:lnTo>
                  <a:lnTo>
                    <a:pt x="31075" y="745685"/>
                  </a:lnTo>
                  <a:lnTo>
                    <a:pt x="50800" y="749693"/>
                  </a:lnTo>
                  <a:lnTo>
                    <a:pt x="4381766" y="749693"/>
                  </a:lnTo>
                  <a:lnTo>
                    <a:pt x="4401491" y="745685"/>
                  </a:lnTo>
                  <a:lnTo>
                    <a:pt x="4417644" y="734771"/>
                  </a:lnTo>
                  <a:lnTo>
                    <a:pt x="4428558" y="718618"/>
                  </a:lnTo>
                  <a:lnTo>
                    <a:pt x="4432566" y="698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55026"/>
              <a:ext cx="0" cy="853440"/>
            </a:xfrm>
            <a:custGeom>
              <a:avLst/>
              <a:gdLst/>
              <a:ahLst/>
              <a:cxnLst/>
              <a:rect l="l" t="t" r="r" b="b"/>
              <a:pathLst>
                <a:path h="853439">
                  <a:moveTo>
                    <a:pt x="0" y="8529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423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296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2169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08836" y="1421574"/>
            <a:ext cx="13646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Dice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coefficient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1200" u="sng" spc="15" baseline="3819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200" u="sng" spc="15" baseline="3819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1200" i="1" u="sng" spc="15" baseline="3819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X</a:t>
            </a:r>
            <a:r>
              <a:rPr sz="1200" u="sng" spc="15" baseline="3819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∩</a:t>
            </a:r>
            <a:r>
              <a:rPr sz="1200" i="1" u="sng" spc="15" baseline="3819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Y</a:t>
            </a:r>
            <a:r>
              <a:rPr sz="1200" u="sng" spc="15" baseline="3819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endParaRPr sz="1200" baseline="38194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07017" y="1494129"/>
            <a:ext cx="3517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5" dirty="0">
                <a:latin typeface="Cambria"/>
                <a:cs typeface="Cambria"/>
              </a:rPr>
              <a:t>|</a:t>
            </a:r>
            <a:r>
              <a:rPr sz="800" i="1" spc="85" dirty="0">
                <a:latin typeface="Cambria"/>
                <a:cs typeface="Cambria"/>
              </a:rPr>
              <a:t>X</a:t>
            </a:r>
            <a:r>
              <a:rPr sz="800" spc="-35" dirty="0">
                <a:latin typeface="Cambria"/>
                <a:cs typeface="Cambria"/>
              </a:rPr>
              <a:t>|</a:t>
            </a:r>
            <a:r>
              <a:rPr sz="800" spc="20" dirty="0">
                <a:latin typeface="Lucida Sans Unicode"/>
                <a:cs typeface="Lucida Sans Unicode"/>
              </a:rPr>
              <a:t>+</a:t>
            </a:r>
            <a:r>
              <a:rPr sz="800" spc="-35" dirty="0">
                <a:latin typeface="Cambria"/>
                <a:cs typeface="Cambria"/>
              </a:rPr>
              <a:t>|</a:t>
            </a:r>
            <a:r>
              <a:rPr sz="800" i="1" spc="60" dirty="0">
                <a:latin typeface="Cambria"/>
                <a:cs typeface="Cambria"/>
              </a:rPr>
              <a:t>Y</a:t>
            </a:r>
            <a:r>
              <a:rPr sz="800" spc="-35" dirty="0">
                <a:latin typeface="Cambria"/>
                <a:cs typeface="Cambria"/>
              </a:rPr>
              <a:t>|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8820" y="1652282"/>
            <a:ext cx="15157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Trebuchet MS"/>
                <a:cs typeface="Trebuchet MS"/>
              </a:rPr>
              <a:t>Jaccard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Coefficient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1200" spc="15" baseline="38194" dirty="0">
                <a:latin typeface="Cambria"/>
                <a:cs typeface="Cambria"/>
              </a:rPr>
              <a:t>|</a:t>
            </a:r>
            <a:r>
              <a:rPr sz="1200" i="1" spc="15" baseline="38194" dirty="0">
                <a:latin typeface="Cambria"/>
                <a:cs typeface="Cambria"/>
              </a:rPr>
              <a:t>X</a:t>
            </a:r>
            <a:r>
              <a:rPr sz="1200" spc="15" baseline="38194" dirty="0">
                <a:latin typeface="Cambria"/>
                <a:cs typeface="Cambria"/>
              </a:rPr>
              <a:t>∩</a:t>
            </a:r>
            <a:r>
              <a:rPr sz="1200" i="1" spc="15" baseline="38194" dirty="0">
                <a:latin typeface="Cambria"/>
                <a:cs typeface="Cambria"/>
              </a:rPr>
              <a:t>Y</a:t>
            </a:r>
            <a:r>
              <a:rPr sz="1200" spc="15" baseline="38194" dirty="0">
                <a:latin typeface="Cambria"/>
                <a:cs typeface="Cambria"/>
              </a:rPr>
              <a:t>|</a:t>
            </a:r>
            <a:endParaRPr sz="1200" baseline="38194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62046" y="1755038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86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49346" y="1724837"/>
            <a:ext cx="2794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5" dirty="0">
                <a:latin typeface="Cambria"/>
                <a:cs typeface="Cambria"/>
              </a:rPr>
              <a:t>|</a:t>
            </a:r>
            <a:r>
              <a:rPr sz="800" i="1" spc="85" dirty="0">
                <a:latin typeface="Cambria"/>
                <a:cs typeface="Cambria"/>
              </a:rPr>
              <a:t>X</a:t>
            </a:r>
            <a:r>
              <a:rPr sz="800" spc="-15" dirty="0">
                <a:latin typeface="Cambria"/>
                <a:cs typeface="Cambria"/>
              </a:rPr>
              <a:t>∪</a:t>
            </a:r>
            <a:r>
              <a:rPr sz="800" i="1" spc="60" dirty="0">
                <a:latin typeface="Cambria"/>
                <a:cs typeface="Cambria"/>
              </a:rPr>
              <a:t>Y</a:t>
            </a:r>
            <a:r>
              <a:rPr sz="800" spc="-35" dirty="0">
                <a:latin typeface="Cambria"/>
                <a:cs typeface="Cambria"/>
              </a:rPr>
              <a:t>|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36583" y="1985734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4">
                <a:moveTo>
                  <a:pt x="0" y="0"/>
                </a:moveTo>
                <a:lnTo>
                  <a:pt x="50603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12100" y="1882978"/>
            <a:ext cx="16427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Trebuchet MS"/>
                <a:cs typeface="Trebuchet MS"/>
              </a:rPr>
              <a:t>Overlap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Coefficient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1200" i="1" spc="-44" baseline="-27777" dirty="0">
                <a:latin typeface="Cambria"/>
                <a:cs typeface="Cambria"/>
              </a:rPr>
              <a:t>min</a:t>
            </a:r>
            <a:r>
              <a:rPr sz="1200" spc="-44" baseline="38194" dirty="0">
                <a:latin typeface="Cambria"/>
                <a:cs typeface="Cambria"/>
              </a:rPr>
              <a:t>|</a:t>
            </a:r>
            <a:r>
              <a:rPr sz="1200" i="1" spc="-44" baseline="38194" dirty="0">
                <a:latin typeface="Cambria"/>
                <a:cs typeface="Cambria"/>
              </a:rPr>
              <a:t>X</a:t>
            </a:r>
            <a:r>
              <a:rPr sz="1200" spc="-44" baseline="38194" dirty="0">
                <a:latin typeface="Cambria"/>
                <a:cs typeface="Cambria"/>
              </a:rPr>
              <a:t>∩</a:t>
            </a:r>
            <a:r>
              <a:rPr sz="1200" i="1" spc="-44" baseline="38194" dirty="0">
                <a:latin typeface="Cambria"/>
                <a:cs typeface="Cambria"/>
              </a:rPr>
              <a:t>Y</a:t>
            </a:r>
            <a:r>
              <a:rPr sz="1200" spc="-44" baseline="38194" dirty="0">
                <a:latin typeface="Cambria"/>
                <a:cs typeface="Cambria"/>
              </a:rPr>
              <a:t>|</a:t>
            </a:r>
            <a:endParaRPr sz="1200" baseline="38194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75711" y="1956041"/>
            <a:ext cx="3797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65" dirty="0">
                <a:latin typeface="Lucida Sans Unicode"/>
                <a:cs typeface="Lucida Sans Unicode"/>
              </a:rPr>
              <a:t>(</a:t>
            </a:r>
            <a:r>
              <a:rPr sz="800" spc="-35" dirty="0">
                <a:latin typeface="Cambria"/>
                <a:cs typeface="Cambria"/>
              </a:rPr>
              <a:t>|</a:t>
            </a:r>
            <a:r>
              <a:rPr sz="800" i="1" spc="85" dirty="0">
                <a:latin typeface="Cambria"/>
                <a:cs typeface="Cambria"/>
              </a:rPr>
              <a:t>X</a:t>
            </a:r>
            <a:r>
              <a:rPr sz="800" spc="-35" dirty="0">
                <a:latin typeface="Cambria"/>
                <a:cs typeface="Cambria"/>
              </a:rPr>
              <a:t>|</a:t>
            </a:r>
            <a:r>
              <a:rPr sz="800" i="1" spc="-10" dirty="0">
                <a:latin typeface="Arial"/>
                <a:cs typeface="Arial"/>
              </a:rPr>
              <a:t>,</a:t>
            </a:r>
            <a:r>
              <a:rPr sz="800" spc="-35" dirty="0">
                <a:latin typeface="Cambria"/>
                <a:cs typeface="Cambria"/>
              </a:rPr>
              <a:t>|</a:t>
            </a:r>
            <a:r>
              <a:rPr sz="800" i="1" spc="60" dirty="0">
                <a:latin typeface="Cambria"/>
                <a:cs typeface="Cambria"/>
              </a:rPr>
              <a:t>Y</a:t>
            </a:r>
            <a:r>
              <a:rPr sz="800" spc="-35" dirty="0">
                <a:latin typeface="Cambria"/>
                <a:cs typeface="Cambria"/>
              </a:rPr>
              <a:t>|</a:t>
            </a:r>
            <a:r>
              <a:rPr sz="800" spc="65" dirty="0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844" y="2202594"/>
            <a:ext cx="4183379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i="1" spc="20" dirty="0">
                <a:latin typeface="Trebuchet MS"/>
                <a:cs typeface="Trebuchet MS"/>
              </a:rPr>
              <a:t>Jaccard </a:t>
            </a:r>
            <a:r>
              <a:rPr sz="950" i="1" spc="-25" dirty="0">
                <a:latin typeface="Trebuchet MS"/>
                <a:cs typeface="Trebuchet MS"/>
              </a:rPr>
              <a:t>coefficient </a:t>
            </a:r>
            <a:r>
              <a:rPr sz="950" i="1" spc="10" dirty="0">
                <a:latin typeface="Trebuchet MS"/>
                <a:cs typeface="Trebuchet MS"/>
              </a:rPr>
              <a:t>penalizes </a:t>
            </a:r>
            <a:r>
              <a:rPr sz="950" i="1" dirty="0">
                <a:latin typeface="Trebuchet MS"/>
                <a:cs typeface="Trebuchet MS"/>
              </a:rPr>
              <a:t>small </a:t>
            </a:r>
            <a:r>
              <a:rPr sz="950" i="1" spc="5" dirty="0">
                <a:latin typeface="Trebuchet MS"/>
                <a:cs typeface="Trebuchet MS"/>
              </a:rPr>
              <a:t>number </a:t>
            </a:r>
            <a:r>
              <a:rPr sz="950" i="1" spc="-40" dirty="0">
                <a:latin typeface="Trebuchet MS"/>
                <a:cs typeface="Trebuchet MS"/>
              </a:rPr>
              <a:t>of </a:t>
            </a:r>
            <a:r>
              <a:rPr sz="950" i="1" spc="25" dirty="0">
                <a:latin typeface="Trebuchet MS"/>
                <a:cs typeface="Trebuchet MS"/>
              </a:rPr>
              <a:t>shared </a:t>
            </a:r>
            <a:r>
              <a:rPr sz="950" i="1" spc="-20" dirty="0">
                <a:latin typeface="Trebuchet MS"/>
                <a:cs typeface="Trebuchet MS"/>
              </a:rPr>
              <a:t>entries, </a:t>
            </a:r>
            <a:r>
              <a:rPr sz="950" i="1" spc="-25" dirty="0">
                <a:latin typeface="Trebuchet MS"/>
                <a:cs typeface="Trebuchet MS"/>
              </a:rPr>
              <a:t>while </a:t>
            </a:r>
            <a:r>
              <a:rPr sz="950" i="1" spc="10" dirty="0">
                <a:latin typeface="Trebuchet MS"/>
                <a:cs typeface="Trebuchet MS"/>
              </a:rPr>
              <a:t>Overlap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coefficient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65" dirty="0">
                <a:latin typeface="Trebuchet MS"/>
                <a:cs typeface="Trebuchet MS"/>
              </a:rPr>
              <a:t>uses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concept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inclusion.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5" name="object 2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523276" y="3339672"/>
            <a:ext cx="156972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Semantics:</a:t>
            </a:r>
            <a:r>
              <a:rPr sz="600" i="1" spc="4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Applications,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Structured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8124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35" dirty="0"/>
              <a:t> </a:t>
            </a:r>
            <a:r>
              <a:rPr dirty="0"/>
              <a:t>Measures</a:t>
            </a:r>
            <a:r>
              <a:rPr spc="40" dirty="0"/>
              <a:t> </a:t>
            </a:r>
            <a:r>
              <a:rPr spc="-5" dirty="0"/>
              <a:t>for</a:t>
            </a:r>
            <a:r>
              <a:rPr spc="40" dirty="0"/>
              <a:t> </a:t>
            </a:r>
            <a:r>
              <a:rPr spc="-25" dirty="0"/>
              <a:t>Vector</a:t>
            </a:r>
            <a:r>
              <a:rPr spc="40" dirty="0"/>
              <a:t> </a:t>
            </a:r>
            <a:r>
              <a:rPr spc="5" dirty="0"/>
              <a:t>Spaces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531772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728" y="1072553"/>
            <a:ext cx="3612515" cy="631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0"/>
              </a:spcBef>
            </a:pP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125" dirty="0">
                <a:latin typeface="Trebuchet MS"/>
                <a:cs typeface="Trebuchet MS"/>
              </a:rPr>
              <a:t> </a:t>
            </a:r>
            <a:r>
              <a:rPr sz="1650" i="1" spc="-1492" baseline="10101" dirty="0">
                <a:latin typeface="Arial"/>
                <a:cs typeface="Arial"/>
              </a:rPr>
              <a:t>→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35" dirty="0">
                <a:latin typeface="Trebuchet MS"/>
                <a:cs typeface="Trebuchet MS"/>
              </a:rPr>
              <a:t> </a:t>
            </a:r>
            <a:r>
              <a:rPr sz="1650" i="1" spc="-1477" baseline="10101" dirty="0">
                <a:latin typeface="Arial"/>
                <a:cs typeface="Arial"/>
              </a:rPr>
              <a:t>→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denote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dist</a:t>
            </a:r>
            <a:r>
              <a:rPr sz="950" spc="-5" dirty="0">
                <a:latin typeface="Trebuchet MS"/>
                <a:cs typeface="Trebuchet MS"/>
              </a:rPr>
              <a:t>r</a:t>
            </a:r>
            <a:r>
              <a:rPr sz="950" spc="-15" dirty="0">
                <a:latin typeface="Trebuchet MS"/>
                <a:cs typeface="Trebuchet MS"/>
              </a:rPr>
              <a:t>i</a:t>
            </a:r>
            <a:r>
              <a:rPr sz="950" spc="-45" dirty="0">
                <a:latin typeface="Trebuchet MS"/>
                <a:cs typeface="Trebuchet MS"/>
              </a:rPr>
              <a:t>b</a:t>
            </a:r>
            <a:r>
              <a:rPr sz="950" spc="-15" dirty="0">
                <a:latin typeface="Trebuchet MS"/>
                <a:cs typeface="Trebuchet MS"/>
              </a:rPr>
              <a:t>utional </a:t>
            </a:r>
            <a:r>
              <a:rPr sz="950" dirty="0">
                <a:latin typeface="Trebuchet MS"/>
                <a:cs typeface="Trebuchet MS"/>
              </a:rPr>
              <a:t>v</a:t>
            </a:r>
            <a:r>
              <a:rPr sz="950" spc="5" dirty="0">
                <a:latin typeface="Trebuchet MS"/>
                <a:cs typeface="Trebuchet MS"/>
              </a:rPr>
              <a:t>ectors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80" dirty="0">
                <a:latin typeface="Cambria"/>
                <a:cs typeface="Cambria"/>
              </a:rPr>
              <a:t>Y</a:t>
            </a:r>
            <a:r>
              <a:rPr sz="950" spc="-8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650" i="1" spc="-1492" baseline="10101" dirty="0">
                <a:latin typeface="Arial"/>
                <a:cs typeface="Arial"/>
              </a:rPr>
              <a:t>→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4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35" dirty="0">
                <a:latin typeface="Trebuchet MS"/>
                <a:cs typeface="Trebuchet MS"/>
              </a:rPr>
              <a:t> </a:t>
            </a:r>
            <a:r>
              <a:rPr sz="1650" i="1" spc="-1477" baseline="10101" dirty="0">
                <a:latin typeface="Arial"/>
                <a:cs typeface="Arial"/>
              </a:rPr>
              <a:t>→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1100" i="1" spc="8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y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51435">
              <a:lnSpc>
                <a:spcPct val="100000"/>
              </a:lnSpc>
              <a:spcBef>
                <a:spcPts val="790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Similarity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Measures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1575998"/>
            <a:ext cx="4483735" cy="717550"/>
            <a:chOff x="87743" y="1575998"/>
            <a:chExt cx="4483735" cy="7175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704784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91372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78672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576006"/>
              <a:ext cx="50749" cy="615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749069"/>
              <a:ext cx="4432935" cy="493395"/>
            </a:xfrm>
            <a:custGeom>
              <a:avLst/>
              <a:gdLst/>
              <a:ahLst/>
              <a:cxnLst/>
              <a:rect l="l" t="t" r="r" b="b"/>
              <a:pathLst>
                <a:path w="4432935" h="493394">
                  <a:moveTo>
                    <a:pt x="4432566" y="0"/>
                  </a:moveTo>
                  <a:lnTo>
                    <a:pt x="0" y="0"/>
                  </a:lnTo>
                  <a:lnTo>
                    <a:pt x="0" y="442302"/>
                  </a:lnTo>
                  <a:lnTo>
                    <a:pt x="4008" y="462027"/>
                  </a:lnTo>
                  <a:lnTo>
                    <a:pt x="14922" y="478180"/>
                  </a:lnTo>
                  <a:lnTo>
                    <a:pt x="31075" y="489094"/>
                  </a:lnTo>
                  <a:lnTo>
                    <a:pt x="50800" y="493102"/>
                  </a:lnTo>
                  <a:lnTo>
                    <a:pt x="4381766" y="493102"/>
                  </a:lnTo>
                  <a:lnTo>
                    <a:pt x="4401491" y="489094"/>
                  </a:lnTo>
                  <a:lnTo>
                    <a:pt x="4417644" y="478180"/>
                  </a:lnTo>
                  <a:lnTo>
                    <a:pt x="4428558" y="462027"/>
                  </a:lnTo>
                  <a:lnTo>
                    <a:pt x="4432566" y="44230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614093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32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6013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5886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5759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71689" y="1770532"/>
            <a:ext cx="2049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45" dirty="0">
                <a:latin typeface="Trebuchet MS"/>
                <a:cs typeface="Trebuchet MS"/>
              </a:rPr>
              <a:t>Cosine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similarity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1100" i="1" spc="-180" dirty="0">
                <a:latin typeface="Cambria"/>
                <a:cs typeface="Cambria"/>
              </a:rPr>
              <a:t>cos</a:t>
            </a:r>
            <a:r>
              <a:rPr sz="1100" spc="-180" dirty="0">
                <a:latin typeface="Lucida Sans Unicode"/>
                <a:cs typeface="Lucida Sans Unicode"/>
              </a:rPr>
              <a:t>(</a:t>
            </a:r>
            <a:r>
              <a:rPr sz="1650" i="1" spc="-270" baseline="10101" dirty="0">
                <a:latin typeface="Arial"/>
                <a:cs typeface="Arial"/>
              </a:rPr>
              <a:t>→</a:t>
            </a:r>
            <a:r>
              <a:rPr sz="1100" i="1" spc="-180" dirty="0">
                <a:latin typeface="Cambria"/>
                <a:cs typeface="Cambria"/>
              </a:rPr>
              <a:t>X</a:t>
            </a:r>
            <a:r>
              <a:rPr sz="1100" i="1" spc="-180" dirty="0">
                <a:latin typeface="Arial"/>
                <a:cs typeface="Arial"/>
              </a:rPr>
              <a:t>,</a:t>
            </a:r>
            <a:r>
              <a:rPr sz="1650" i="1" spc="-270" baseline="10101" dirty="0">
                <a:latin typeface="Arial"/>
                <a:cs typeface="Arial"/>
              </a:rPr>
              <a:t>→</a:t>
            </a:r>
            <a:r>
              <a:rPr sz="1100" i="1" spc="-180" dirty="0">
                <a:latin typeface="Cambria"/>
                <a:cs typeface="Cambria"/>
              </a:rPr>
              <a:t>Y</a:t>
            </a:r>
            <a:r>
              <a:rPr sz="1100" spc="-180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650" u="sng" spc="532" baseline="22727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200" i="1" u="sng" spc="-345" baseline="312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X</a:t>
            </a:r>
            <a:r>
              <a:rPr sz="1200" u="sng" spc="-345" baseline="41666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¯</a:t>
            </a:r>
            <a:r>
              <a:rPr sz="1200" u="sng" spc="-345" baseline="312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·</a:t>
            </a:r>
            <a:r>
              <a:rPr sz="1200" i="1" u="sng" spc="-345" baseline="4166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→</a:t>
            </a:r>
            <a:r>
              <a:rPr sz="1200" i="1" u="sng" spc="-345" baseline="312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Y</a:t>
            </a:r>
            <a:r>
              <a:rPr sz="1200" i="1" u="sng" spc="60" baseline="312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endParaRPr sz="1200" baseline="312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14078" y="1874354"/>
            <a:ext cx="8483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26060" algn="l"/>
                <a:tab pos="808990" algn="l"/>
              </a:tabLst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00" u="sng" spc="-2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1200" i="1" u="sng" spc="-300" baseline="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→</a:t>
            </a:r>
            <a:r>
              <a:rPr sz="800" i="1" u="sng" spc="-2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X</a:t>
            </a:r>
            <a:r>
              <a:rPr sz="800" u="sng" spc="-2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||</a:t>
            </a:r>
            <a:r>
              <a:rPr sz="1200" i="1" u="sng" spc="-300" baseline="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→</a:t>
            </a:r>
            <a:r>
              <a:rPr sz="800" i="1" u="sng" spc="-2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Y</a:t>
            </a:r>
            <a:r>
              <a:rPr sz="800" u="sng" spc="-20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	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4935" y="1974088"/>
            <a:ext cx="317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7650" algn="l"/>
              </a:tabLst>
            </a:pPr>
            <a:r>
              <a:rPr sz="1100" i="1" spc="-555" dirty="0">
                <a:latin typeface="Arial"/>
                <a:cs typeface="Arial"/>
              </a:rPr>
              <a:t>→	</a:t>
            </a:r>
            <a:r>
              <a:rPr sz="1100" i="1" spc="-985" dirty="0">
                <a:latin typeface="Arial"/>
                <a:cs typeface="Arial"/>
              </a:rPr>
              <a:t>→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00934" y="1885797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Lucida Sans Unicode"/>
                <a:cs typeface="Lucida Sans Unicode"/>
              </a:rPr>
              <a:t>√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9542" y="1989785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3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9542" y="2081784"/>
            <a:ext cx="187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r>
              <a:rPr sz="800" spc="20" dirty="0">
                <a:latin typeface="Lucida Sans Unicode"/>
                <a:cs typeface="Lucida Sans Unicode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6150" y="2002218"/>
            <a:ext cx="27095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905635" algn="l"/>
                <a:tab pos="2174240" algn="l"/>
              </a:tabLst>
            </a:pPr>
            <a:r>
              <a:rPr sz="950" spc="20" dirty="0">
                <a:latin typeface="Trebuchet MS"/>
                <a:cs typeface="Trebuchet MS"/>
              </a:rPr>
              <a:t>Euclidean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Cambria"/>
                <a:cs typeface="Cambria"/>
              </a:rPr>
              <a:t>|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-45" dirty="0">
                <a:latin typeface="Cambria"/>
                <a:cs typeface="Cambria"/>
              </a:rPr>
              <a:t> </a:t>
            </a:r>
            <a:r>
              <a:rPr sz="1100" spc="235" dirty="0">
                <a:latin typeface="Cambria"/>
                <a:cs typeface="Cambria"/>
              </a:rPr>
              <a:t>−</a:t>
            </a:r>
            <a:r>
              <a:rPr sz="1100" spc="-95" dirty="0">
                <a:latin typeface="Cambria"/>
                <a:cs typeface="Cambria"/>
              </a:rPr>
              <a:t> </a:t>
            </a:r>
            <a:r>
              <a:rPr sz="1100" i="1" spc="80" dirty="0">
                <a:latin typeface="Cambria"/>
                <a:cs typeface="Cambria"/>
              </a:rPr>
              <a:t>Y</a:t>
            </a:r>
            <a:r>
              <a:rPr sz="1100" spc="-50" dirty="0">
                <a:latin typeface="Cambria"/>
                <a:cs typeface="Cambria"/>
              </a:rPr>
              <a:t>|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135" dirty="0">
                <a:latin typeface="Lucida Sans Unicode"/>
                <a:cs typeface="Lucida Sans Unicode"/>
              </a:rPr>
              <a:t>Σ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i="1" spc="37" baseline="-10416" dirty="0">
                <a:latin typeface="Cambria"/>
                <a:cs typeface="Cambria"/>
              </a:rPr>
              <a:t> </a:t>
            </a:r>
            <a:r>
              <a:rPr sz="1100" spc="235" dirty="0">
                <a:latin typeface="Cambria"/>
                <a:cs typeface="Cambria"/>
              </a:rPr>
              <a:t>−</a:t>
            </a:r>
            <a:r>
              <a:rPr sz="1100" spc="-95" dirty="0">
                <a:latin typeface="Cambria"/>
                <a:cs typeface="Cambria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200" spc="-7" baseline="20833" dirty="0">
                <a:latin typeface="Times New Roman"/>
                <a:cs typeface="Times New Roman"/>
              </a:rPr>
              <a:t>2</a:t>
            </a:r>
            <a:endParaRPr sz="1200" baseline="20833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3" name="object 2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523276" y="3339672"/>
            <a:ext cx="156972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Semantics:</a:t>
            </a:r>
            <a:r>
              <a:rPr sz="600" i="1" spc="4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Applications,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Structured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550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40" dirty="0"/>
              <a:t> </a:t>
            </a:r>
            <a:r>
              <a:rPr spc="-5" dirty="0"/>
              <a:t>Measure</a:t>
            </a:r>
            <a:r>
              <a:rPr spc="45" dirty="0"/>
              <a:t>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Probability</a:t>
            </a:r>
            <a:r>
              <a:rPr spc="45"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473060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1025163"/>
            <a:ext cx="3766185" cy="620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75"/>
              </a:spcBef>
            </a:pP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denote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</a:t>
            </a:r>
            <a:r>
              <a:rPr sz="950" spc="-10" dirty="0">
                <a:latin typeface="Trebuchet MS"/>
                <a:cs typeface="Trebuchet MS"/>
              </a:rPr>
              <a:t> distributions </a:t>
            </a:r>
            <a:r>
              <a:rPr sz="950" spc="15" dirty="0">
                <a:latin typeface="Trebuchet MS"/>
                <a:cs typeface="Trebuchet MS"/>
              </a:rPr>
              <a:t>corresponding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distributional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vectors.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Similarity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Measures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1517294"/>
            <a:ext cx="4483735" cy="814069"/>
            <a:chOff x="87743" y="1517294"/>
            <a:chExt cx="4483735" cy="81406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46085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29637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16937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517294"/>
              <a:ext cx="50749" cy="71234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690357"/>
              <a:ext cx="4432935" cy="590550"/>
            </a:xfrm>
            <a:custGeom>
              <a:avLst/>
              <a:gdLst/>
              <a:ahLst/>
              <a:cxnLst/>
              <a:rect l="l" t="t" r="r" b="b"/>
              <a:pathLst>
                <a:path w="4432935" h="590550">
                  <a:moveTo>
                    <a:pt x="4432566" y="0"/>
                  </a:moveTo>
                  <a:lnTo>
                    <a:pt x="0" y="0"/>
                  </a:lnTo>
                  <a:lnTo>
                    <a:pt x="0" y="539280"/>
                  </a:lnTo>
                  <a:lnTo>
                    <a:pt x="4008" y="559004"/>
                  </a:lnTo>
                  <a:lnTo>
                    <a:pt x="14922" y="575157"/>
                  </a:lnTo>
                  <a:lnTo>
                    <a:pt x="31075" y="586071"/>
                  </a:lnTo>
                  <a:lnTo>
                    <a:pt x="50800" y="590080"/>
                  </a:lnTo>
                  <a:lnTo>
                    <a:pt x="4381766" y="590080"/>
                  </a:lnTo>
                  <a:lnTo>
                    <a:pt x="4401491" y="586071"/>
                  </a:lnTo>
                  <a:lnTo>
                    <a:pt x="4417644" y="575157"/>
                  </a:lnTo>
                  <a:lnTo>
                    <a:pt x="4428558" y="559004"/>
                  </a:lnTo>
                  <a:lnTo>
                    <a:pt x="4432566" y="5392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555394"/>
              <a:ext cx="0" cy="693420"/>
            </a:xfrm>
            <a:custGeom>
              <a:avLst/>
              <a:gdLst/>
              <a:ahLst/>
              <a:cxnLst/>
              <a:rect l="l" t="t" r="r" b="b"/>
              <a:pathLst>
                <a:path h="693419">
                  <a:moveTo>
                    <a:pt x="0" y="6932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5426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5299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5172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82874" y="1730210"/>
            <a:ext cx="1574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r>
              <a:rPr sz="800" i="1" spc="340" dirty="0">
                <a:latin typeface="Cambria"/>
                <a:cs typeface="Cambria"/>
              </a:rPr>
              <a:t> </a:t>
            </a: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7442" y="1672107"/>
            <a:ext cx="1945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20" dirty="0">
                <a:latin typeface="Trebuchet MS"/>
                <a:cs typeface="Trebuchet MS"/>
              </a:rPr>
              <a:t>KL-di</a:t>
            </a:r>
            <a:r>
              <a:rPr sz="950" spc="-5" dirty="0">
                <a:latin typeface="Trebuchet MS"/>
                <a:cs typeface="Trebuchet MS"/>
              </a:rPr>
              <a:t>v</a:t>
            </a:r>
            <a:r>
              <a:rPr sz="950" spc="20" dirty="0">
                <a:latin typeface="Trebuchet MS"/>
                <a:cs typeface="Trebuchet MS"/>
              </a:rPr>
              <a:t>ergence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-55" dirty="0">
                <a:latin typeface="Cambria"/>
                <a:cs typeface="Cambria"/>
              </a:rPr>
              <a:t>|</a:t>
            </a:r>
            <a:r>
              <a:rPr sz="1100" spc="-50" dirty="0">
                <a:latin typeface="Cambria"/>
                <a:cs typeface="Cambria"/>
              </a:rPr>
              <a:t>|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Σ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0" dirty="0">
                <a:latin typeface="Cambria"/>
                <a:cs typeface="Cambria"/>
              </a:rPr>
              <a:t>g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1944" y="1645780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62553" y="1686268"/>
            <a:ext cx="469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dirty="0">
                <a:latin typeface="Cambria"/>
                <a:cs typeface="Cambria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6544" y="1757222"/>
            <a:ext cx="147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Cambria"/>
                <a:cs typeface="Cambria"/>
              </a:rPr>
              <a:t>q</a:t>
            </a:r>
            <a:r>
              <a:rPr sz="900" i="1" spc="-15" baseline="-9259" dirty="0">
                <a:latin typeface="Cambria"/>
                <a:cs typeface="Cambria"/>
              </a:rPr>
              <a:t>i</a:t>
            </a:r>
            <a:endParaRPr sz="900" baseline="-9259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43238" y="1851736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800" u="sng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+</a:t>
            </a:r>
            <a:r>
              <a:rPr sz="8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q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0370" y="1963178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0140" y="1878050"/>
            <a:ext cx="19989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85289" algn="l"/>
              </a:tabLst>
            </a:pP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45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</a:t>
            </a:r>
            <a:r>
              <a:rPr sz="950" spc="15" dirty="0">
                <a:latin typeface="Trebuchet MS"/>
                <a:cs typeface="Trebuchet MS"/>
              </a:rPr>
              <a:t>r</a:t>
            </a:r>
            <a:r>
              <a:rPr sz="950" spc="-5" dirty="0">
                <a:latin typeface="Trebuchet MS"/>
                <a:cs typeface="Trebuchet MS"/>
              </a:rPr>
              <a:t>mation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Radius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-55" dirty="0">
                <a:latin typeface="Cambria"/>
                <a:cs typeface="Cambria"/>
              </a:rPr>
              <a:t>|</a:t>
            </a:r>
            <a:r>
              <a:rPr sz="1100" spc="-50" dirty="0">
                <a:latin typeface="Cambria"/>
                <a:cs typeface="Cambria"/>
              </a:rPr>
              <a:t>|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58527" y="1851736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800" u="sng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+</a:t>
            </a:r>
            <a:r>
              <a:rPr sz="8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q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25647" y="1963178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3444" y="1878050"/>
            <a:ext cx="494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7355" algn="l"/>
              </a:tabLst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100" spc="-55" dirty="0">
                <a:latin typeface="Cambria"/>
                <a:cs typeface="Cambria"/>
              </a:rPr>
              <a:t>|</a:t>
            </a:r>
            <a:r>
              <a:rPr sz="1100" spc="-50" dirty="0">
                <a:latin typeface="Cambria"/>
                <a:cs typeface="Cambria"/>
              </a:rPr>
              <a:t>|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96034" y="2050122"/>
            <a:ext cx="12160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950" spc="-5" dirty="0">
                <a:latin typeface="Trebuchet MS"/>
                <a:cs typeface="Trebuchet MS"/>
              </a:rPr>
              <a:t>-no</a:t>
            </a:r>
            <a:r>
              <a:rPr sz="950" spc="15" dirty="0">
                <a:latin typeface="Trebuchet MS"/>
                <a:cs typeface="Trebuchet MS"/>
              </a:rPr>
              <a:t>r</a:t>
            </a:r>
            <a:r>
              <a:rPr sz="950" spc="25" dirty="0">
                <a:latin typeface="Trebuchet MS"/>
                <a:cs typeface="Trebuchet MS"/>
              </a:rPr>
              <a:t>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Σ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55" dirty="0">
                <a:latin typeface="Cambria"/>
                <a:cs typeface="Cambria"/>
              </a:rPr>
              <a:t>|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i="1" spc="37" baseline="-10416" dirty="0">
                <a:latin typeface="Cambria"/>
                <a:cs typeface="Cambria"/>
              </a:rPr>
              <a:t> </a:t>
            </a:r>
            <a:r>
              <a:rPr sz="1100" spc="235" dirty="0">
                <a:latin typeface="Cambria"/>
                <a:cs typeface="Cambria"/>
              </a:rPr>
              <a:t>−</a:t>
            </a:r>
            <a:r>
              <a:rPr sz="1100" spc="-95" dirty="0">
                <a:latin typeface="Cambria"/>
                <a:cs typeface="Cambria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50" dirty="0">
                <a:latin typeface="Cambria"/>
                <a:cs typeface="Cambria"/>
              </a:rPr>
              <a:t>|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8" name="object 2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523276" y="3339672"/>
            <a:ext cx="156972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Semantics:</a:t>
            </a:r>
            <a:r>
              <a:rPr sz="600" i="1" spc="4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Applications,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Structured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5509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Attributional</a:t>
            </a:r>
            <a:r>
              <a:rPr spc="55" dirty="0"/>
              <a:t> </a:t>
            </a:r>
            <a:r>
              <a:rPr spc="-10" dirty="0"/>
              <a:t>Similarity</a:t>
            </a:r>
            <a:r>
              <a:rPr spc="60" dirty="0"/>
              <a:t> </a:t>
            </a:r>
            <a:r>
              <a:rPr spc="30" dirty="0"/>
              <a:t>vs.</a:t>
            </a:r>
            <a:r>
              <a:rPr spc="140" dirty="0"/>
              <a:t> </a:t>
            </a:r>
            <a:r>
              <a:rPr spc="-5" dirty="0"/>
              <a:t>Relational</a:t>
            </a:r>
            <a:r>
              <a:rPr spc="60" dirty="0"/>
              <a:t> </a:t>
            </a:r>
            <a:r>
              <a:rPr spc="-10" dirty="0"/>
              <a:t>Similarity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21613"/>
            <a:ext cx="4483735" cy="803910"/>
            <a:chOff x="87743" y="921613"/>
            <a:chExt cx="4483735" cy="803910"/>
          </a:xfrm>
        </p:grpSpPr>
        <p:sp>
          <p:nvSpPr>
            <p:cNvPr id="4" name="object 4"/>
            <p:cNvSpPr/>
            <p:nvPr/>
          </p:nvSpPr>
          <p:spPr>
            <a:xfrm>
              <a:off x="87743" y="92161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9463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2366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1096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65847"/>
              <a:ext cx="50749" cy="65782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38910"/>
              <a:ext cx="4432935" cy="535940"/>
            </a:xfrm>
            <a:custGeom>
              <a:avLst/>
              <a:gdLst/>
              <a:ahLst/>
              <a:cxnLst/>
              <a:rect l="l" t="t" r="r" b="b"/>
              <a:pathLst>
                <a:path w="4432935" h="535939">
                  <a:moveTo>
                    <a:pt x="4432566" y="0"/>
                  </a:moveTo>
                  <a:lnTo>
                    <a:pt x="0" y="0"/>
                  </a:lnTo>
                  <a:lnTo>
                    <a:pt x="0" y="484758"/>
                  </a:lnTo>
                  <a:lnTo>
                    <a:pt x="4008" y="504483"/>
                  </a:lnTo>
                  <a:lnTo>
                    <a:pt x="14922" y="520636"/>
                  </a:lnTo>
                  <a:lnTo>
                    <a:pt x="31075" y="531550"/>
                  </a:lnTo>
                  <a:lnTo>
                    <a:pt x="50800" y="535558"/>
                  </a:lnTo>
                  <a:lnTo>
                    <a:pt x="4381766" y="535558"/>
                  </a:lnTo>
                  <a:lnTo>
                    <a:pt x="4401491" y="531550"/>
                  </a:lnTo>
                  <a:lnTo>
                    <a:pt x="4417644" y="520636"/>
                  </a:lnTo>
                  <a:lnTo>
                    <a:pt x="4428558" y="504483"/>
                  </a:lnTo>
                  <a:lnTo>
                    <a:pt x="4432566" y="48475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03935"/>
              <a:ext cx="0" cy="638810"/>
            </a:xfrm>
            <a:custGeom>
              <a:avLst/>
              <a:gdLst/>
              <a:ahLst/>
              <a:cxnLst/>
              <a:rect l="l" t="t" r="r" b="b"/>
              <a:pathLst>
                <a:path h="638810">
                  <a:moveTo>
                    <a:pt x="0" y="63878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912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785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658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826399"/>
            <a:ext cx="4483735" cy="814069"/>
            <a:chOff x="87743" y="1826399"/>
            <a:chExt cx="4483735" cy="814069"/>
          </a:xfrm>
        </p:grpSpPr>
        <p:sp>
          <p:nvSpPr>
            <p:cNvPr id="15" name="object 15"/>
            <p:cNvSpPr/>
            <p:nvPr/>
          </p:nvSpPr>
          <p:spPr>
            <a:xfrm>
              <a:off x="87743" y="182639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999411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38425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25725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870633"/>
              <a:ext cx="50749" cy="66779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043684"/>
              <a:ext cx="4432935" cy="546100"/>
            </a:xfrm>
            <a:custGeom>
              <a:avLst/>
              <a:gdLst/>
              <a:ahLst/>
              <a:cxnLst/>
              <a:rect l="l" t="t" r="r" b="b"/>
              <a:pathLst>
                <a:path w="4432935" h="546100">
                  <a:moveTo>
                    <a:pt x="4432566" y="0"/>
                  </a:moveTo>
                  <a:lnTo>
                    <a:pt x="0" y="0"/>
                  </a:lnTo>
                  <a:lnTo>
                    <a:pt x="0" y="494741"/>
                  </a:lnTo>
                  <a:lnTo>
                    <a:pt x="4008" y="514465"/>
                  </a:lnTo>
                  <a:lnTo>
                    <a:pt x="14922" y="530618"/>
                  </a:lnTo>
                  <a:lnTo>
                    <a:pt x="31075" y="541532"/>
                  </a:lnTo>
                  <a:lnTo>
                    <a:pt x="50800" y="545541"/>
                  </a:lnTo>
                  <a:lnTo>
                    <a:pt x="4381766" y="545541"/>
                  </a:lnTo>
                  <a:lnTo>
                    <a:pt x="4401491" y="541532"/>
                  </a:lnTo>
                  <a:lnTo>
                    <a:pt x="4417644" y="530618"/>
                  </a:lnTo>
                  <a:lnTo>
                    <a:pt x="4428558" y="514465"/>
                  </a:lnTo>
                  <a:lnTo>
                    <a:pt x="4432566" y="49474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908721"/>
              <a:ext cx="0" cy="648970"/>
            </a:xfrm>
            <a:custGeom>
              <a:avLst/>
              <a:gdLst/>
              <a:ahLst/>
              <a:cxnLst/>
              <a:rect l="l" t="t" r="r" b="b"/>
              <a:pathLst>
                <a:path h="648969">
                  <a:moveTo>
                    <a:pt x="0" y="64875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960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833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706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864143"/>
            <a:ext cx="4304665" cy="1691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Attributional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Similarity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02600"/>
              </a:lnSpc>
              <a:spcBef>
                <a:spcPts val="254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attributional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similarity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100" i="1" spc="4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b</a:t>
            </a:r>
            <a:r>
              <a:rPr sz="1100" i="1" spc="4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depends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degree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correspondence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properties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Cambria"/>
                <a:cs typeface="Cambria"/>
              </a:rPr>
              <a:t>b</a:t>
            </a:r>
            <a:r>
              <a:rPr sz="950" spc="-5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50" i="1" spc="25" dirty="0">
                <a:latin typeface="Trebuchet MS"/>
                <a:cs typeface="Trebuchet MS"/>
              </a:rPr>
              <a:t>Ex: </a:t>
            </a:r>
            <a:r>
              <a:rPr sz="950" i="1" spc="40" dirty="0">
                <a:latin typeface="Trebuchet MS"/>
                <a:cs typeface="Trebuchet MS"/>
              </a:rPr>
              <a:t>dog</a:t>
            </a:r>
            <a:r>
              <a:rPr sz="950" i="1" spc="-3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and</a:t>
            </a:r>
            <a:r>
              <a:rPr sz="950" i="1" spc="-30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wolf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Relational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Similarity</a:t>
            </a:r>
            <a:endParaRPr sz="1100">
              <a:latin typeface="Cambria"/>
              <a:cs typeface="Cambria"/>
            </a:endParaRPr>
          </a:p>
          <a:p>
            <a:pPr marL="12700" marR="249554">
              <a:lnSpc>
                <a:spcPct val="113999"/>
              </a:lnSpc>
              <a:spcBef>
                <a:spcPts val="185"/>
              </a:spcBef>
            </a:pPr>
            <a:r>
              <a:rPr sz="950" spc="-15" dirty="0">
                <a:latin typeface="Trebuchet MS"/>
                <a:cs typeface="Trebuchet MS"/>
              </a:rPr>
              <a:t>Two </a:t>
            </a:r>
            <a:r>
              <a:rPr sz="950" spc="10" dirty="0">
                <a:latin typeface="Trebuchet MS"/>
                <a:cs typeface="Trebuchet MS"/>
              </a:rPr>
              <a:t>pairs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10" dirty="0">
                <a:latin typeface="Cambria"/>
                <a:cs typeface="Cambria"/>
              </a:rPr>
              <a:t>a</a:t>
            </a:r>
            <a:r>
              <a:rPr sz="1100" i="1" spc="10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15" dirty="0">
                <a:latin typeface="Cambria"/>
                <a:cs typeface="Cambria"/>
              </a:rPr>
              <a:t>b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c</a:t>
            </a:r>
            <a:r>
              <a:rPr sz="1100" i="1" spc="20" dirty="0">
                <a:latin typeface="Arial"/>
                <a:cs typeface="Arial"/>
              </a:rPr>
              <a:t>,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i="1" spc="25" dirty="0">
                <a:latin typeface="Cambria"/>
                <a:cs typeface="Cambria"/>
              </a:rPr>
              <a:t>d</a:t>
            </a:r>
            <a:r>
              <a:rPr sz="1100" spc="25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relationally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they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many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relations.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25" dirty="0">
                <a:latin typeface="Trebuchet MS"/>
                <a:cs typeface="Trebuchet MS"/>
              </a:rPr>
              <a:t>Ex:</a:t>
            </a:r>
            <a:r>
              <a:rPr sz="950" i="1" spc="40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dog:</a:t>
            </a:r>
            <a:r>
              <a:rPr sz="950" i="1" spc="4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bark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and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cat:</a:t>
            </a:r>
            <a:r>
              <a:rPr sz="950" i="1" spc="45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meow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523276" y="3339672"/>
            <a:ext cx="156972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Semantics:</a:t>
            </a:r>
            <a:r>
              <a:rPr sz="600" i="1" spc="4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Applications,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Structured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080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Relational</a:t>
            </a:r>
            <a:r>
              <a:rPr spc="45" dirty="0"/>
              <a:t> </a:t>
            </a:r>
            <a:r>
              <a:rPr dirty="0"/>
              <a:t>Similarity:</a:t>
            </a:r>
            <a:r>
              <a:rPr spc="130" dirty="0"/>
              <a:t> </a:t>
            </a:r>
            <a:r>
              <a:rPr spc="-25" dirty="0"/>
              <a:t>Pair-pattern</a:t>
            </a:r>
            <a:r>
              <a:rPr spc="45" dirty="0"/>
              <a:t> </a:t>
            </a:r>
            <a:r>
              <a:rPr spc="-30" dirty="0"/>
              <a:t>matrix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06843"/>
            <a:ext cx="4483735" cy="1215390"/>
            <a:chOff x="87743" y="706843"/>
            <a:chExt cx="4483735" cy="1215390"/>
          </a:xfrm>
        </p:grpSpPr>
        <p:sp>
          <p:nvSpPr>
            <p:cNvPr id="4" name="object 4"/>
            <p:cNvSpPr/>
            <p:nvPr/>
          </p:nvSpPr>
          <p:spPr>
            <a:xfrm>
              <a:off x="87743" y="706843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7515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2054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0784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51090"/>
              <a:ext cx="50749" cy="106945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19429"/>
              <a:ext cx="4432935" cy="952500"/>
            </a:xfrm>
            <a:custGeom>
              <a:avLst/>
              <a:gdLst/>
              <a:ahLst/>
              <a:cxnLst/>
              <a:rect l="l" t="t" r="r" b="b"/>
              <a:pathLst>
                <a:path w="4432935" h="952500">
                  <a:moveTo>
                    <a:pt x="4432566" y="0"/>
                  </a:moveTo>
                  <a:lnTo>
                    <a:pt x="0" y="0"/>
                  </a:lnTo>
                  <a:lnTo>
                    <a:pt x="0" y="901115"/>
                  </a:lnTo>
                  <a:lnTo>
                    <a:pt x="4008" y="920840"/>
                  </a:lnTo>
                  <a:lnTo>
                    <a:pt x="14922" y="936993"/>
                  </a:lnTo>
                  <a:lnTo>
                    <a:pt x="31075" y="947907"/>
                  </a:lnTo>
                  <a:lnTo>
                    <a:pt x="50800" y="951915"/>
                  </a:lnTo>
                  <a:lnTo>
                    <a:pt x="4381766" y="951915"/>
                  </a:lnTo>
                  <a:lnTo>
                    <a:pt x="4401491" y="947907"/>
                  </a:lnTo>
                  <a:lnTo>
                    <a:pt x="4417644" y="936993"/>
                  </a:lnTo>
                  <a:lnTo>
                    <a:pt x="4428558" y="920840"/>
                  </a:lnTo>
                  <a:lnTo>
                    <a:pt x="4432566" y="90111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89178"/>
              <a:ext cx="0" cy="1050925"/>
            </a:xfrm>
            <a:custGeom>
              <a:avLst/>
              <a:gdLst/>
              <a:ahLst/>
              <a:cxnLst/>
              <a:rect l="l" t="t" r="r" b="b"/>
              <a:pathLst>
                <a:path h="1050925">
                  <a:moveTo>
                    <a:pt x="0" y="10504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764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637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510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69162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351280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733384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2023262"/>
            <a:ext cx="4483735" cy="939165"/>
            <a:chOff x="87743" y="2023262"/>
            <a:chExt cx="4483735" cy="939165"/>
          </a:xfrm>
        </p:grpSpPr>
        <p:sp>
          <p:nvSpPr>
            <p:cNvPr id="18" name="object 18"/>
            <p:cNvSpPr/>
            <p:nvPr/>
          </p:nvSpPr>
          <p:spPr>
            <a:xfrm>
              <a:off x="87743" y="202326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196287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60586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47886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067509"/>
              <a:ext cx="50749" cy="793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240559"/>
              <a:ext cx="4432935" cy="671195"/>
            </a:xfrm>
            <a:custGeom>
              <a:avLst/>
              <a:gdLst/>
              <a:ahLst/>
              <a:cxnLst/>
              <a:rect l="l" t="t" r="r" b="b"/>
              <a:pathLst>
                <a:path w="4432935" h="671194">
                  <a:moveTo>
                    <a:pt x="4432566" y="0"/>
                  </a:moveTo>
                  <a:lnTo>
                    <a:pt x="0" y="0"/>
                  </a:lnTo>
                  <a:lnTo>
                    <a:pt x="0" y="620026"/>
                  </a:lnTo>
                  <a:lnTo>
                    <a:pt x="4008" y="639751"/>
                  </a:lnTo>
                  <a:lnTo>
                    <a:pt x="14922" y="655904"/>
                  </a:lnTo>
                  <a:lnTo>
                    <a:pt x="31075" y="666818"/>
                  </a:lnTo>
                  <a:lnTo>
                    <a:pt x="50800" y="670826"/>
                  </a:lnTo>
                  <a:lnTo>
                    <a:pt x="4381766" y="670826"/>
                  </a:lnTo>
                  <a:lnTo>
                    <a:pt x="4401491" y="666818"/>
                  </a:lnTo>
                  <a:lnTo>
                    <a:pt x="4417644" y="655904"/>
                  </a:lnTo>
                  <a:lnTo>
                    <a:pt x="4428558" y="639751"/>
                  </a:lnTo>
                  <a:lnTo>
                    <a:pt x="4432566" y="62002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105596"/>
              <a:ext cx="0" cy="774065"/>
            </a:xfrm>
            <a:custGeom>
              <a:avLst/>
              <a:gdLst/>
              <a:ahLst/>
              <a:cxnLst/>
              <a:rect l="l" t="t" r="r" b="b"/>
              <a:pathLst>
                <a:path h="774064">
                  <a:moveTo>
                    <a:pt x="0" y="7740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928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801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0674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5844" y="627498"/>
            <a:ext cx="4276090" cy="22510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Pair-pattern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matrix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55" dirty="0">
                <a:latin typeface="Trebuchet MS"/>
                <a:cs typeface="Trebuchet MS"/>
              </a:rPr>
              <a:t>Row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correspond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pairs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mason:</a:t>
            </a:r>
            <a:r>
              <a:rPr sz="950" i="1" spc="5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stone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i="1" spc="-10" dirty="0">
                <a:latin typeface="Trebuchet MS"/>
                <a:cs typeface="Trebuchet MS"/>
              </a:rPr>
              <a:t>carpenter:</a:t>
            </a:r>
            <a:r>
              <a:rPr sz="950" i="1" spc="10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wood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30" dirty="0">
                <a:latin typeface="Trebuchet MS"/>
                <a:cs typeface="Trebuchet MS"/>
              </a:rPr>
              <a:t>Column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correspond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patterns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pairs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occur,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e.g.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i="1" spc="125" dirty="0">
                <a:latin typeface="Trebuchet MS"/>
                <a:cs typeface="Trebuchet MS"/>
              </a:rPr>
              <a:t>X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cuts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10" dirty="0">
                <a:latin typeface="Trebuchet MS"/>
                <a:cs typeface="Trebuchet MS"/>
              </a:rPr>
              <a:t>Y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i="1" spc="125" dirty="0">
                <a:latin typeface="Trebuchet MS"/>
                <a:cs typeface="Trebuchet MS"/>
              </a:rPr>
              <a:t>X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works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with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10" dirty="0">
                <a:latin typeface="Trebuchet MS"/>
                <a:cs typeface="Trebuchet MS"/>
              </a:rPr>
              <a:t>Y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20" dirty="0">
                <a:latin typeface="Trebuchet MS"/>
                <a:cs typeface="Trebuchet MS"/>
              </a:rPr>
              <a:t>Compute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similarity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rows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find</a:t>
            </a:r>
            <a:r>
              <a:rPr sz="950" spc="-5" dirty="0">
                <a:latin typeface="Trebuchet MS"/>
                <a:cs typeface="Trebuchet MS"/>
              </a:rPr>
              <a:t> similar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pairs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Extended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Distributional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Hypothesis;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Lin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Pantel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10" dirty="0">
                <a:latin typeface="Trebuchet MS"/>
                <a:cs typeface="Trebuchet MS"/>
              </a:rPr>
              <a:t>Patterns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that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co-occur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with</a:t>
            </a:r>
            <a:r>
              <a:rPr sz="900" spc="-20" dirty="0">
                <a:latin typeface="Trebuchet MS"/>
                <a:cs typeface="Trebuchet MS"/>
              </a:rPr>
              <a:t> similar </a:t>
            </a:r>
            <a:r>
              <a:rPr sz="900" spc="-5" dirty="0">
                <a:latin typeface="Trebuchet MS"/>
                <a:cs typeface="Trebuchet MS"/>
              </a:rPr>
              <a:t>pairs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tend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have</a:t>
            </a:r>
            <a:r>
              <a:rPr sz="900" spc="-20" dirty="0">
                <a:latin typeface="Trebuchet MS"/>
                <a:cs typeface="Trebuchet MS"/>
              </a:rPr>
              <a:t> similar </a:t>
            </a:r>
            <a:r>
              <a:rPr sz="900" dirty="0">
                <a:latin typeface="Trebuchet MS"/>
                <a:cs typeface="Trebuchet MS"/>
              </a:rPr>
              <a:t>meanings.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0" dirty="0">
                <a:latin typeface="Trebuchet MS"/>
                <a:cs typeface="Trebuchet MS"/>
              </a:rPr>
              <a:t>This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matrix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can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also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used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measure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semantic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similarity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patterns.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5499"/>
              </a:lnSpc>
            </a:pPr>
            <a:r>
              <a:rPr sz="900" spc="5" dirty="0">
                <a:latin typeface="Trebuchet MS"/>
                <a:cs typeface="Trebuchet MS"/>
              </a:rPr>
              <a:t>Given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pattern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such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as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“X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solves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Y”,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you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can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30" dirty="0">
                <a:latin typeface="Trebuchet MS"/>
                <a:cs typeface="Trebuchet MS"/>
              </a:rPr>
              <a:t>use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matrix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find</a:t>
            </a:r>
            <a:r>
              <a:rPr sz="900" spc="-20" dirty="0">
                <a:latin typeface="Trebuchet MS"/>
                <a:cs typeface="Trebuchet MS"/>
              </a:rPr>
              <a:t> similar</a:t>
            </a:r>
            <a:r>
              <a:rPr sz="900" spc="-25" dirty="0">
                <a:latin typeface="Trebuchet MS"/>
                <a:cs typeface="Trebuchet MS"/>
              </a:rPr>
              <a:t> patterns,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such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as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“Y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solved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X”,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“Y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resolved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in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X”,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“X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resolves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Y”.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523276" y="3339672"/>
            <a:ext cx="156972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Semantics:</a:t>
            </a:r>
            <a:r>
              <a:rPr sz="600" i="1" spc="4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Applications,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Structured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78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Structured</a:t>
            </a:r>
            <a:r>
              <a:rPr spc="-5" dirty="0"/>
              <a:t> </a:t>
            </a:r>
            <a:r>
              <a:rPr spc="70" dirty="0"/>
              <a:t>DSMs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38733"/>
            <a:ext cx="4483735" cy="821055"/>
            <a:chOff x="87743" y="738733"/>
            <a:chExt cx="4483735" cy="821055"/>
          </a:xfrm>
        </p:grpSpPr>
        <p:sp>
          <p:nvSpPr>
            <p:cNvPr id="4" name="object 4"/>
            <p:cNvSpPr/>
            <p:nvPr/>
          </p:nvSpPr>
          <p:spPr>
            <a:xfrm>
              <a:off x="87743" y="738733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9768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5809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4539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82967"/>
              <a:ext cx="50749" cy="6751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41971"/>
              <a:ext cx="4432935" cy="567055"/>
            </a:xfrm>
            <a:custGeom>
              <a:avLst/>
              <a:gdLst/>
              <a:ahLst/>
              <a:cxnLst/>
              <a:rect l="l" t="t" r="r" b="b"/>
              <a:pathLst>
                <a:path w="4432935" h="567055">
                  <a:moveTo>
                    <a:pt x="4432566" y="0"/>
                  </a:moveTo>
                  <a:lnTo>
                    <a:pt x="0" y="0"/>
                  </a:lnTo>
                  <a:lnTo>
                    <a:pt x="0" y="516127"/>
                  </a:lnTo>
                  <a:lnTo>
                    <a:pt x="4008" y="535852"/>
                  </a:lnTo>
                  <a:lnTo>
                    <a:pt x="14922" y="552005"/>
                  </a:lnTo>
                  <a:lnTo>
                    <a:pt x="31075" y="562919"/>
                  </a:lnTo>
                  <a:lnTo>
                    <a:pt x="50800" y="566927"/>
                  </a:lnTo>
                  <a:lnTo>
                    <a:pt x="4381766" y="566927"/>
                  </a:lnTo>
                  <a:lnTo>
                    <a:pt x="4401491" y="562919"/>
                  </a:lnTo>
                  <a:lnTo>
                    <a:pt x="4417644" y="552005"/>
                  </a:lnTo>
                  <a:lnTo>
                    <a:pt x="4428558" y="535852"/>
                  </a:lnTo>
                  <a:lnTo>
                    <a:pt x="4432566" y="51612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21067"/>
              <a:ext cx="0" cy="656590"/>
            </a:xfrm>
            <a:custGeom>
              <a:avLst/>
              <a:gdLst/>
              <a:ahLst/>
              <a:cxnLst/>
              <a:rect l="l" t="t" r="r" b="b"/>
              <a:pathLst>
                <a:path h="656590">
                  <a:moveTo>
                    <a:pt x="0" y="6560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083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956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829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8883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98867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660817"/>
            <a:ext cx="4483735" cy="868044"/>
            <a:chOff x="87743" y="1660817"/>
            <a:chExt cx="4483735" cy="868044"/>
          </a:xfrm>
        </p:grpSpPr>
        <p:sp>
          <p:nvSpPr>
            <p:cNvPr id="17" name="object 17"/>
            <p:cNvSpPr/>
            <p:nvPr/>
          </p:nvSpPr>
          <p:spPr>
            <a:xfrm>
              <a:off x="87743" y="1660817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824482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427224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14524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705064"/>
              <a:ext cx="50749" cy="7221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868767"/>
              <a:ext cx="4432935" cy="609600"/>
            </a:xfrm>
            <a:custGeom>
              <a:avLst/>
              <a:gdLst/>
              <a:ahLst/>
              <a:cxnLst/>
              <a:rect l="l" t="t" r="r" b="b"/>
              <a:pathLst>
                <a:path w="4432935" h="609600">
                  <a:moveTo>
                    <a:pt x="4432566" y="0"/>
                  </a:moveTo>
                  <a:lnTo>
                    <a:pt x="0" y="0"/>
                  </a:lnTo>
                  <a:lnTo>
                    <a:pt x="0" y="558457"/>
                  </a:lnTo>
                  <a:lnTo>
                    <a:pt x="4008" y="578181"/>
                  </a:lnTo>
                  <a:lnTo>
                    <a:pt x="14922" y="594334"/>
                  </a:lnTo>
                  <a:lnTo>
                    <a:pt x="31075" y="605248"/>
                  </a:lnTo>
                  <a:lnTo>
                    <a:pt x="50800" y="609257"/>
                  </a:lnTo>
                  <a:lnTo>
                    <a:pt x="4381766" y="609257"/>
                  </a:lnTo>
                  <a:lnTo>
                    <a:pt x="4401491" y="605248"/>
                  </a:lnTo>
                  <a:lnTo>
                    <a:pt x="4417644" y="594334"/>
                  </a:lnTo>
                  <a:lnTo>
                    <a:pt x="4428558" y="578181"/>
                  </a:lnTo>
                  <a:lnTo>
                    <a:pt x="4432566" y="55845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43151"/>
              <a:ext cx="0" cy="703580"/>
            </a:xfrm>
            <a:custGeom>
              <a:avLst/>
              <a:gdLst/>
              <a:ahLst/>
              <a:cxnLst/>
              <a:rect l="l" t="t" r="r" b="b"/>
              <a:pathLst>
                <a:path h="703580">
                  <a:moveTo>
                    <a:pt x="0" y="70312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304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7177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7050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918500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128532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338565"/>
              <a:ext cx="64757" cy="64757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7743" y="2629941"/>
            <a:ext cx="4483735" cy="284480"/>
            <a:chOff x="87743" y="2629941"/>
            <a:chExt cx="4483735" cy="284480"/>
          </a:xfrm>
        </p:grpSpPr>
        <p:sp>
          <p:nvSpPr>
            <p:cNvPr id="31" name="object 31"/>
            <p:cNvSpPr/>
            <p:nvPr/>
          </p:nvSpPr>
          <p:spPr>
            <a:xfrm>
              <a:off x="87743" y="262994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812757"/>
              <a:ext cx="101599" cy="101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00057"/>
              <a:ext cx="4381715" cy="114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2680512"/>
              <a:ext cx="50749" cy="13224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7743" y="2674378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718612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1131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7059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309" y="26932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20309" y="26805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5844" y="672950"/>
            <a:ext cx="3519170" cy="21564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Basic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Issue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25"/>
              </a:spcBef>
            </a:pPr>
            <a:r>
              <a:rPr sz="950" spc="4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may</a:t>
            </a:r>
            <a:r>
              <a:rPr sz="950" spc="-15" dirty="0">
                <a:latin typeface="Trebuchet MS"/>
                <a:cs typeface="Trebuchet MS"/>
              </a:rPr>
              <a:t> not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basic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units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anymore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capture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represent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syntactic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information?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i="1" spc="125" dirty="0">
                <a:latin typeface="Trebuchet MS"/>
                <a:cs typeface="Trebuchet MS"/>
              </a:rPr>
              <a:t>X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solves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10" dirty="0">
                <a:latin typeface="Trebuchet MS"/>
                <a:cs typeface="Trebuchet MS"/>
              </a:rPr>
              <a:t>Y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i="1" spc="110" dirty="0">
                <a:latin typeface="Trebuchet MS"/>
                <a:cs typeface="Trebuchet MS"/>
              </a:rPr>
              <a:t>Y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is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solved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by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25" dirty="0">
                <a:latin typeface="Trebuchet MS"/>
                <a:cs typeface="Trebuchet MS"/>
              </a:rPr>
              <a:t>X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An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Ideal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Formalism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40" dirty="0">
                <a:latin typeface="Trebuchet MS"/>
                <a:cs typeface="Trebuchet MS"/>
              </a:rPr>
              <a:t>Should</a:t>
            </a:r>
            <a:r>
              <a:rPr sz="950" spc="-20" dirty="0">
                <a:latin typeface="Trebuchet MS"/>
                <a:cs typeface="Trebuchet MS"/>
              </a:rPr>
              <a:t> mirror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relationships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close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possible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45100"/>
              </a:lnSpc>
            </a:pPr>
            <a:r>
              <a:rPr sz="950" dirty="0">
                <a:latin typeface="Trebuchet MS"/>
                <a:cs typeface="Trebuchet MS"/>
              </a:rPr>
              <a:t>Incorporate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word-based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information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5" dirty="0">
                <a:latin typeface="Trebuchet MS"/>
                <a:cs typeface="Trebuchet MS"/>
              </a:rPr>
              <a:t> syntactic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analysis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Should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applicable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languages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spc="75" dirty="0">
                <a:latin typeface="Trebuchet MS"/>
                <a:cs typeface="Trebuchet MS"/>
              </a:rPr>
              <a:t>Use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Dependency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grammar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framework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2" name="object 4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523276" y="3339672"/>
            <a:ext cx="156972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Semantics:</a:t>
            </a:r>
            <a:r>
              <a:rPr sz="600" i="1" spc="4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Applications,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Structured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78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Structured</a:t>
            </a:r>
            <a:r>
              <a:rPr spc="-5" dirty="0"/>
              <a:t> </a:t>
            </a:r>
            <a:r>
              <a:rPr spc="70" dirty="0"/>
              <a:t>DSMs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10476"/>
            <a:ext cx="4483735" cy="453390"/>
            <a:chOff x="87743" y="610476"/>
            <a:chExt cx="4483735" cy="453390"/>
          </a:xfrm>
        </p:grpSpPr>
        <p:sp>
          <p:nvSpPr>
            <p:cNvPr id="4" name="object 4"/>
            <p:cNvSpPr/>
            <p:nvPr/>
          </p:nvSpPr>
          <p:spPr>
            <a:xfrm>
              <a:off x="87743" y="61047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8350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96179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94909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54710"/>
              <a:ext cx="50749" cy="3070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27773"/>
              <a:ext cx="4432935" cy="185420"/>
            </a:xfrm>
            <a:custGeom>
              <a:avLst/>
              <a:gdLst/>
              <a:ahLst/>
              <a:cxnLst/>
              <a:rect l="l" t="t" r="r" b="b"/>
              <a:pathLst>
                <a:path w="4432935" h="185419">
                  <a:moveTo>
                    <a:pt x="4432566" y="0"/>
                  </a:moveTo>
                  <a:lnTo>
                    <a:pt x="0" y="0"/>
                  </a:lnTo>
                  <a:lnTo>
                    <a:pt x="0" y="134023"/>
                  </a:lnTo>
                  <a:lnTo>
                    <a:pt x="4008" y="153747"/>
                  </a:lnTo>
                  <a:lnTo>
                    <a:pt x="14922" y="169900"/>
                  </a:lnTo>
                  <a:lnTo>
                    <a:pt x="31075" y="180814"/>
                  </a:lnTo>
                  <a:lnTo>
                    <a:pt x="50800" y="184823"/>
                  </a:lnTo>
                  <a:lnTo>
                    <a:pt x="4381766" y="184823"/>
                  </a:lnTo>
                  <a:lnTo>
                    <a:pt x="4401491" y="180814"/>
                  </a:lnTo>
                  <a:lnTo>
                    <a:pt x="4417644" y="169900"/>
                  </a:lnTo>
                  <a:lnTo>
                    <a:pt x="4428558" y="153747"/>
                  </a:lnTo>
                  <a:lnTo>
                    <a:pt x="4432566" y="13402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92810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90">
                  <a:moveTo>
                    <a:pt x="0" y="2880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801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674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547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539045"/>
            <a:ext cx="2714625" cy="4406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Using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Dependency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Structure:</a:t>
            </a:r>
            <a:r>
              <a:rPr sz="1100" i="1" spc="8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How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does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it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help?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i="1" spc="30" dirty="0">
                <a:latin typeface="Trebuchet MS"/>
                <a:cs typeface="Trebuchet MS"/>
              </a:rPr>
              <a:t>The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teacher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eats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red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apple.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7201" y="1189761"/>
            <a:ext cx="2438400" cy="1016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597" y="2553538"/>
            <a:ext cx="64757" cy="6475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02932" y="2423027"/>
            <a:ext cx="4023995" cy="6178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-60" dirty="0">
                <a:latin typeface="Trebuchet MS"/>
                <a:cs typeface="Trebuchet MS"/>
              </a:rPr>
              <a:t>‘eat’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not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legitimate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60" dirty="0">
                <a:latin typeface="Trebuchet MS"/>
                <a:cs typeface="Trebuchet MS"/>
              </a:rPr>
              <a:t>‘red’.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300"/>
              </a:spcBef>
            </a:pPr>
            <a:r>
              <a:rPr sz="950" spc="30" dirty="0">
                <a:latin typeface="Trebuchet MS"/>
                <a:cs typeface="Trebuchet MS"/>
              </a:rPr>
              <a:t>The </a:t>
            </a:r>
            <a:r>
              <a:rPr sz="950" spc="-50" dirty="0">
                <a:latin typeface="Trebuchet MS"/>
                <a:cs typeface="Trebuchet MS"/>
              </a:rPr>
              <a:t>‘object’ </a:t>
            </a:r>
            <a:r>
              <a:rPr sz="950" spc="-20" dirty="0">
                <a:latin typeface="Trebuchet MS"/>
                <a:cs typeface="Trebuchet MS"/>
              </a:rPr>
              <a:t>relation </a:t>
            </a:r>
            <a:r>
              <a:rPr sz="950" spc="5" dirty="0">
                <a:latin typeface="Trebuchet MS"/>
                <a:cs typeface="Trebuchet MS"/>
              </a:rPr>
              <a:t>connecting </a:t>
            </a:r>
            <a:r>
              <a:rPr sz="950" spc="-60" dirty="0">
                <a:latin typeface="Trebuchet MS"/>
                <a:cs typeface="Trebuchet MS"/>
              </a:rPr>
              <a:t>‘eat’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35" dirty="0">
                <a:latin typeface="Trebuchet MS"/>
                <a:cs typeface="Trebuchet MS"/>
              </a:rPr>
              <a:t>‘apple’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20" dirty="0">
                <a:latin typeface="Trebuchet MS"/>
                <a:cs typeface="Trebuchet MS"/>
              </a:rPr>
              <a:t>treated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35" dirty="0">
                <a:latin typeface="Trebuchet MS"/>
                <a:cs typeface="Trebuchet MS"/>
              </a:rPr>
              <a:t>different 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type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co-occurrence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‘modifier’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linking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‘red’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‘apple’.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597" y="2763570"/>
            <a:ext cx="64757" cy="64757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523276" y="3339672"/>
            <a:ext cx="156972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Semantics:</a:t>
            </a:r>
            <a:r>
              <a:rPr sz="600" i="1" spc="4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Applications,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Structured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10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Distributional</a:t>
            </a:r>
            <a:r>
              <a:rPr spc="-10" dirty="0"/>
              <a:t> </a:t>
            </a:r>
            <a:r>
              <a:rPr dirty="0"/>
              <a:t>Hypothesis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72832"/>
            <a:ext cx="4483735" cy="1840864"/>
            <a:chOff x="87743" y="872832"/>
            <a:chExt cx="4483735" cy="1840864"/>
          </a:xfrm>
        </p:grpSpPr>
        <p:sp>
          <p:nvSpPr>
            <p:cNvPr id="4" name="object 4"/>
            <p:cNvSpPr/>
            <p:nvPr/>
          </p:nvSpPr>
          <p:spPr>
            <a:xfrm>
              <a:off x="87743" y="87283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4585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61160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9890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17067"/>
              <a:ext cx="50749" cy="169453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90117"/>
              <a:ext cx="4432935" cy="1572895"/>
            </a:xfrm>
            <a:custGeom>
              <a:avLst/>
              <a:gdLst/>
              <a:ahLst/>
              <a:cxnLst/>
              <a:rect l="l" t="t" r="r" b="b"/>
              <a:pathLst>
                <a:path w="4432935" h="1572895">
                  <a:moveTo>
                    <a:pt x="4432566" y="0"/>
                  </a:moveTo>
                  <a:lnTo>
                    <a:pt x="0" y="0"/>
                  </a:lnTo>
                  <a:lnTo>
                    <a:pt x="0" y="1521485"/>
                  </a:lnTo>
                  <a:lnTo>
                    <a:pt x="4008" y="1541210"/>
                  </a:lnTo>
                  <a:lnTo>
                    <a:pt x="14922" y="1557362"/>
                  </a:lnTo>
                  <a:lnTo>
                    <a:pt x="31075" y="1568276"/>
                  </a:lnTo>
                  <a:lnTo>
                    <a:pt x="50800" y="1572285"/>
                  </a:lnTo>
                  <a:lnTo>
                    <a:pt x="4381766" y="1572285"/>
                  </a:lnTo>
                  <a:lnTo>
                    <a:pt x="4401491" y="1568276"/>
                  </a:lnTo>
                  <a:lnTo>
                    <a:pt x="4417644" y="1557362"/>
                  </a:lnTo>
                  <a:lnTo>
                    <a:pt x="4428558" y="1541210"/>
                  </a:lnTo>
                  <a:lnTo>
                    <a:pt x="4432566" y="152148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5154"/>
              <a:ext cx="0" cy="1675764"/>
            </a:xfrm>
            <a:custGeom>
              <a:avLst/>
              <a:gdLst/>
              <a:ahLst/>
              <a:cxnLst/>
              <a:rect l="l" t="t" r="r" b="b"/>
              <a:pathLst>
                <a:path h="1675764">
                  <a:moveTo>
                    <a:pt x="0" y="16754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24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297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170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798185"/>
            <a:ext cx="4246245" cy="183451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Distributional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Hypothesis:</a:t>
            </a:r>
            <a:r>
              <a:rPr sz="1100" i="1" spc="1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Basic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Intuition</a:t>
            </a:r>
            <a:endParaRPr sz="1100" dirty="0">
              <a:latin typeface="Cambria"/>
              <a:cs typeface="Cambria"/>
            </a:endParaRPr>
          </a:p>
          <a:p>
            <a:pPr marL="289560" marR="379730" indent="186690">
              <a:lnSpc>
                <a:spcPct val="118900"/>
              </a:lnSpc>
              <a:spcBef>
                <a:spcPts val="209"/>
              </a:spcBef>
            </a:pPr>
            <a:r>
              <a:rPr sz="950" i="1" spc="-20" dirty="0">
                <a:latin typeface="Trebuchet MS"/>
                <a:cs typeface="Trebuchet MS"/>
              </a:rPr>
              <a:t>“The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meaning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word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is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its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0" dirty="0">
                <a:latin typeface="Trebuchet MS"/>
                <a:cs typeface="Trebuchet MS"/>
              </a:rPr>
              <a:t>use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in</a:t>
            </a:r>
            <a:r>
              <a:rPr sz="950" i="1" spc="-15" dirty="0">
                <a:latin typeface="Trebuchet MS"/>
                <a:cs typeface="Trebuchet MS"/>
              </a:rPr>
              <a:t> language.”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(Wittgenstein,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1953)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Trebuchet MS"/>
              <a:cs typeface="Trebuchet MS"/>
            </a:endParaRPr>
          </a:p>
          <a:p>
            <a:pPr marR="146050" algn="ctr">
              <a:lnSpc>
                <a:spcPct val="100000"/>
              </a:lnSpc>
            </a:pPr>
            <a:r>
              <a:rPr sz="950" i="1" spc="-40" dirty="0">
                <a:latin typeface="Trebuchet MS"/>
                <a:cs typeface="Trebuchet MS"/>
              </a:rPr>
              <a:t>“You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know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word </a:t>
            </a:r>
            <a:r>
              <a:rPr sz="950" i="1" spc="5" dirty="0">
                <a:latin typeface="Trebuchet MS"/>
                <a:cs typeface="Trebuchet MS"/>
              </a:rPr>
              <a:t>by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company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100" dirty="0">
                <a:latin typeface="Trebuchet MS"/>
                <a:cs typeface="Trebuchet MS"/>
              </a:rPr>
              <a:t>it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keeps.”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(Firth,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1957)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100" spc="-10" dirty="0">
                <a:latin typeface="SimSun-ExtB"/>
                <a:cs typeface="SimSun-ExtB"/>
              </a:rPr>
              <a:t>→</a:t>
            </a:r>
            <a:r>
              <a:rPr sz="1100" spc="-275" dirty="0">
                <a:latin typeface="SimSun-ExtB"/>
                <a:cs typeface="SimSun-ExtB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meaning</a:t>
            </a:r>
            <a:r>
              <a:rPr sz="950" spc="-10" dirty="0">
                <a:latin typeface="Trebuchet MS"/>
                <a:cs typeface="Trebuchet MS"/>
              </a:rPr>
              <a:t> (whatever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0" dirty="0">
                <a:latin typeface="Trebuchet MS"/>
                <a:cs typeface="Trebuchet MS"/>
              </a:rPr>
              <a:t> might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be)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reflected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linguistic </a:t>
            </a:r>
            <a:r>
              <a:rPr sz="950" spc="-15" dirty="0">
                <a:latin typeface="Trebuchet MS"/>
                <a:cs typeface="Trebuchet MS"/>
              </a:rPr>
              <a:t>distributions.</a:t>
            </a:r>
            <a:endParaRPr sz="950" dirty="0">
              <a:latin typeface="Trebuchet MS"/>
              <a:cs typeface="Trebuchet MS"/>
            </a:endParaRPr>
          </a:p>
          <a:p>
            <a:pPr marL="289560" marR="496570" indent="186690">
              <a:lnSpc>
                <a:spcPct val="118900"/>
              </a:lnSpc>
              <a:spcBef>
                <a:spcPts val="254"/>
              </a:spcBef>
            </a:pPr>
            <a:r>
              <a:rPr sz="950" i="1" dirty="0">
                <a:latin typeface="Trebuchet MS"/>
                <a:cs typeface="Trebuchet MS"/>
              </a:rPr>
              <a:t>“Words </a:t>
            </a:r>
            <a:r>
              <a:rPr sz="950" i="1" spc="-50" dirty="0">
                <a:latin typeface="Trebuchet MS"/>
                <a:cs typeface="Trebuchet MS"/>
              </a:rPr>
              <a:t>that </a:t>
            </a:r>
            <a:r>
              <a:rPr sz="950" i="1" spc="15" dirty="0">
                <a:latin typeface="Trebuchet MS"/>
                <a:cs typeface="Trebuchet MS"/>
              </a:rPr>
              <a:t>occur </a:t>
            </a:r>
            <a:r>
              <a:rPr sz="950" i="1" spc="-25" dirty="0">
                <a:latin typeface="Trebuchet MS"/>
                <a:cs typeface="Trebuchet MS"/>
              </a:rPr>
              <a:t>in the </a:t>
            </a:r>
            <a:r>
              <a:rPr sz="950" i="1" spc="50" dirty="0">
                <a:latin typeface="Trebuchet MS"/>
                <a:cs typeface="Trebuchet MS"/>
              </a:rPr>
              <a:t>same </a:t>
            </a:r>
            <a:r>
              <a:rPr sz="950" i="1" spc="-5" dirty="0">
                <a:latin typeface="Trebuchet MS"/>
                <a:cs typeface="Trebuchet MS"/>
              </a:rPr>
              <a:t>contexts </a:t>
            </a:r>
            <a:r>
              <a:rPr sz="950" i="1" spc="-15" dirty="0">
                <a:latin typeface="Trebuchet MS"/>
                <a:cs typeface="Trebuchet MS"/>
              </a:rPr>
              <a:t>tend </a:t>
            </a:r>
            <a:r>
              <a:rPr sz="950" i="1" spc="-45" dirty="0">
                <a:latin typeface="Trebuchet MS"/>
                <a:cs typeface="Trebuchet MS"/>
              </a:rPr>
              <a:t>to </a:t>
            </a:r>
            <a:r>
              <a:rPr sz="950" i="1" spc="15" dirty="0">
                <a:latin typeface="Trebuchet MS"/>
                <a:cs typeface="Trebuchet MS"/>
              </a:rPr>
              <a:t>have </a:t>
            </a:r>
            <a:r>
              <a:rPr sz="950" i="1" spc="-20" dirty="0">
                <a:latin typeface="Trebuchet MS"/>
                <a:cs typeface="Trebuchet MS"/>
              </a:rPr>
              <a:t>similar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meanings.”</a:t>
            </a:r>
            <a:r>
              <a:rPr sz="950" i="1" spc="45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(Zellig </a:t>
            </a:r>
            <a:r>
              <a:rPr sz="950" i="1" spc="-10" dirty="0">
                <a:latin typeface="Trebuchet MS"/>
                <a:cs typeface="Trebuchet MS"/>
              </a:rPr>
              <a:t>Harris,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1968)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100" spc="-10" dirty="0">
                <a:latin typeface="SimSun-ExtB"/>
                <a:cs typeface="SimSun-ExtB"/>
              </a:rPr>
              <a:t>→</a:t>
            </a:r>
            <a:r>
              <a:rPr sz="1100" spc="-280" dirty="0">
                <a:latin typeface="SimSun-ExtB"/>
                <a:cs typeface="SimSun-ExtB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Semantically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tend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h</a:t>
            </a:r>
            <a:r>
              <a:rPr sz="950" spc="15" dirty="0">
                <a:latin typeface="Trebuchet MS"/>
                <a:cs typeface="Trebuchet MS"/>
              </a:rPr>
              <a:t>a</a:t>
            </a:r>
            <a:r>
              <a:rPr sz="950" dirty="0">
                <a:latin typeface="Trebuchet MS"/>
                <a:cs typeface="Trebuchet MS"/>
              </a:rPr>
              <a:t>v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dist</a:t>
            </a:r>
            <a:r>
              <a:rPr sz="950" spc="-5" dirty="0">
                <a:latin typeface="Trebuchet MS"/>
                <a:cs typeface="Trebuchet MS"/>
              </a:rPr>
              <a:t>r</a:t>
            </a:r>
            <a:r>
              <a:rPr sz="950" spc="-15" dirty="0">
                <a:latin typeface="Trebuchet MS"/>
                <a:cs typeface="Trebuchet MS"/>
              </a:rPr>
              <a:t>i</a:t>
            </a:r>
            <a:r>
              <a:rPr sz="950" spc="-45" dirty="0">
                <a:latin typeface="Trebuchet MS"/>
                <a:cs typeface="Trebuchet MS"/>
              </a:rPr>
              <a:t>b</a:t>
            </a:r>
            <a:r>
              <a:rPr sz="950" spc="-15" dirty="0">
                <a:latin typeface="Trebuchet MS"/>
                <a:cs typeface="Trebuchet MS"/>
              </a:rPr>
              <a:t>utional </a:t>
            </a:r>
            <a:r>
              <a:rPr sz="950" spc="-30" dirty="0">
                <a:latin typeface="Trebuchet MS"/>
                <a:cs typeface="Trebuchet MS"/>
              </a:rPr>
              <a:t>patte</a:t>
            </a:r>
            <a:r>
              <a:rPr sz="950" spc="-5" dirty="0">
                <a:latin typeface="Trebuchet MS"/>
                <a:cs typeface="Trebuchet MS"/>
              </a:rPr>
              <a:t>r</a:t>
            </a:r>
            <a:r>
              <a:rPr sz="950" spc="75" dirty="0">
                <a:latin typeface="Trebuchet MS"/>
                <a:cs typeface="Trebuchet MS"/>
              </a:rPr>
              <a:t>n</a:t>
            </a:r>
            <a:r>
              <a:rPr sz="950" spc="40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.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93786" y="3339672"/>
            <a:ext cx="122047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Semantics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78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Structured</a:t>
            </a:r>
            <a:r>
              <a:rPr spc="-5" dirty="0"/>
              <a:t> </a:t>
            </a:r>
            <a:r>
              <a:rPr spc="70" dirty="0"/>
              <a:t>DSMs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273225"/>
            <a:ext cx="4483735" cy="839469"/>
            <a:chOff x="87743" y="1273225"/>
            <a:chExt cx="4483735" cy="839469"/>
          </a:xfrm>
        </p:grpSpPr>
        <p:sp>
          <p:nvSpPr>
            <p:cNvPr id="4" name="object 4"/>
            <p:cNvSpPr/>
            <p:nvPr/>
          </p:nvSpPr>
          <p:spPr>
            <a:xfrm>
              <a:off x="87743" y="127322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4623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1101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9831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317460"/>
              <a:ext cx="50749" cy="6935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90522"/>
              <a:ext cx="4432935" cy="571500"/>
            </a:xfrm>
            <a:custGeom>
              <a:avLst/>
              <a:gdLst/>
              <a:ahLst/>
              <a:cxnLst/>
              <a:rect l="l" t="t" r="r" b="b"/>
              <a:pathLst>
                <a:path w="4432935" h="571500">
                  <a:moveTo>
                    <a:pt x="4432566" y="0"/>
                  </a:moveTo>
                  <a:lnTo>
                    <a:pt x="0" y="0"/>
                  </a:lnTo>
                  <a:lnTo>
                    <a:pt x="0" y="520496"/>
                  </a:lnTo>
                  <a:lnTo>
                    <a:pt x="4008" y="540221"/>
                  </a:lnTo>
                  <a:lnTo>
                    <a:pt x="14922" y="556374"/>
                  </a:lnTo>
                  <a:lnTo>
                    <a:pt x="31075" y="567288"/>
                  </a:lnTo>
                  <a:lnTo>
                    <a:pt x="50800" y="571296"/>
                  </a:lnTo>
                  <a:lnTo>
                    <a:pt x="4381766" y="571296"/>
                  </a:lnTo>
                  <a:lnTo>
                    <a:pt x="4401491" y="567288"/>
                  </a:lnTo>
                  <a:lnTo>
                    <a:pt x="4417644" y="556374"/>
                  </a:lnTo>
                  <a:lnTo>
                    <a:pt x="4428558" y="540221"/>
                  </a:lnTo>
                  <a:lnTo>
                    <a:pt x="4432566" y="52049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355559"/>
              <a:ext cx="0" cy="675005"/>
            </a:xfrm>
            <a:custGeom>
              <a:avLst/>
              <a:gdLst/>
              <a:ahLst/>
              <a:cxnLst/>
              <a:rect l="l" t="t" r="r" b="b"/>
              <a:pathLst>
                <a:path h="675005">
                  <a:moveTo>
                    <a:pt x="0" y="6745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3428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3301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3174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4025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50288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5844" y="1198579"/>
            <a:ext cx="4309745" cy="8293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Structured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DSMs:</a:t>
            </a:r>
            <a:r>
              <a:rPr sz="1100" i="1" spc="9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as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‘legitimate’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contexts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20" dirty="0">
                <a:latin typeface="Trebuchet MS"/>
                <a:cs typeface="Trebuchet MS"/>
              </a:rPr>
              <a:t>Co-occurrence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statistics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collected </a:t>
            </a:r>
            <a:r>
              <a:rPr sz="950" spc="35" dirty="0">
                <a:latin typeface="Trebuchet MS"/>
                <a:cs typeface="Trebuchet MS"/>
              </a:rPr>
              <a:t>using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parser-extracted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relations.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18900"/>
              </a:lnSpc>
              <a:spcBef>
                <a:spcPts val="295"/>
              </a:spcBef>
            </a:pP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qualify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target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item,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must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linked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(interesting)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lexico-syntactic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relation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523276" y="3339672"/>
            <a:ext cx="156972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Semantics:</a:t>
            </a:r>
            <a:r>
              <a:rPr sz="600" i="1" spc="4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Applications,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Structured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78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Structured</a:t>
            </a:r>
            <a:r>
              <a:rPr spc="-5" dirty="0"/>
              <a:t> </a:t>
            </a:r>
            <a:r>
              <a:rPr spc="70" dirty="0"/>
              <a:t>DSMs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52437"/>
            <a:ext cx="4483735" cy="628015"/>
            <a:chOff x="87743" y="652437"/>
            <a:chExt cx="4483735" cy="628015"/>
          </a:xfrm>
        </p:grpSpPr>
        <p:sp>
          <p:nvSpPr>
            <p:cNvPr id="4" name="object 4"/>
            <p:cNvSpPr/>
            <p:nvPr/>
          </p:nvSpPr>
          <p:spPr>
            <a:xfrm>
              <a:off x="87743" y="65243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2544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7869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6599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96671"/>
              <a:ext cx="50749" cy="4820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69734"/>
              <a:ext cx="4432935" cy="360045"/>
            </a:xfrm>
            <a:custGeom>
              <a:avLst/>
              <a:gdLst/>
              <a:ahLst/>
              <a:cxnLst/>
              <a:rect l="l" t="t" r="r" b="b"/>
              <a:pathLst>
                <a:path w="4432935" h="360044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34771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h="463550">
                  <a:moveTo>
                    <a:pt x="0" y="4629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220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093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96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577790"/>
            <a:ext cx="3982720" cy="6191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Distributional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models,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as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guided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by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dependency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9"/>
              </a:spcBef>
            </a:pPr>
            <a:r>
              <a:rPr sz="950" spc="25" dirty="0">
                <a:latin typeface="Trebuchet MS"/>
                <a:cs typeface="Trebuchet MS"/>
              </a:rPr>
              <a:t>Ex: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‘</a:t>
            </a:r>
            <a:r>
              <a:rPr sz="950" i="1" spc="-10" dirty="0">
                <a:latin typeface="Trebuchet MS"/>
                <a:cs typeface="Trebuchet MS"/>
              </a:rPr>
              <a:t>This </a:t>
            </a:r>
            <a:r>
              <a:rPr sz="950" i="1" dirty="0">
                <a:latin typeface="Trebuchet MS"/>
                <a:cs typeface="Trebuchet MS"/>
              </a:rPr>
              <a:t>virus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affects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body’s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defense</a:t>
            </a:r>
            <a:r>
              <a:rPr sz="950" i="1" spc="-15" dirty="0">
                <a:latin typeface="Trebuchet MS"/>
                <a:cs typeface="Trebuchet MS"/>
              </a:rPr>
              <a:t> system.</a:t>
            </a:r>
            <a:r>
              <a:rPr sz="950" spc="-15" dirty="0">
                <a:latin typeface="Trebuchet MS"/>
                <a:cs typeface="Trebuchet MS"/>
              </a:rPr>
              <a:t>’,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dependency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is: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544" y="1292783"/>
            <a:ext cx="3535679" cy="101599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87743" y="2425293"/>
            <a:ext cx="4483735" cy="619125"/>
            <a:chOff x="87743" y="2425293"/>
            <a:chExt cx="4483735" cy="619125"/>
          </a:xfrm>
        </p:grpSpPr>
        <p:sp>
          <p:nvSpPr>
            <p:cNvPr id="17" name="object 17"/>
            <p:cNvSpPr/>
            <p:nvPr/>
          </p:nvSpPr>
          <p:spPr>
            <a:xfrm>
              <a:off x="87743" y="2425293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588958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942209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929509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469527"/>
              <a:ext cx="50749" cy="47268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633243"/>
              <a:ext cx="4432935" cy="360045"/>
            </a:xfrm>
            <a:custGeom>
              <a:avLst/>
              <a:gdLst/>
              <a:ahLst/>
              <a:cxnLst/>
              <a:rect l="l" t="t" r="r" b="b"/>
              <a:pathLst>
                <a:path w="4432935" h="360044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507627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h="454025">
                  <a:moveTo>
                    <a:pt x="0" y="4536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4949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4822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4695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5844" y="2379393"/>
            <a:ext cx="3863340" cy="5810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i="1" spc="-185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1100" i="1" spc="-6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vecto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00" i="1" spc="35" dirty="0">
                <a:latin typeface="Arial"/>
                <a:cs typeface="Arial"/>
              </a:rPr>
              <a:t>&lt;</a:t>
            </a:r>
            <a:r>
              <a:rPr sz="950" spc="35" dirty="0">
                <a:latin typeface="Trebuchet MS"/>
                <a:cs typeface="Trebuchet MS"/>
              </a:rPr>
              <a:t>system,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dobj,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affects</a:t>
            </a:r>
            <a:r>
              <a:rPr sz="1100" i="1" spc="10" dirty="0">
                <a:latin typeface="Arial"/>
                <a:cs typeface="Arial"/>
              </a:rPr>
              <a:t>&gt;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50" spc="20" dirty="0">
                <a:latin typeface="Trebuchet MS"/>
                <a:cs typeface="Trebuchet MS"/>
              </a:rPr>
              <a:t>Corpus-derived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ternary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also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mapped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onto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2-way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matrix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523276" y="3339672"/>
            <a:ext cx="156972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Semantics:</a:t>
            </a:r>
            <a:r>
              <a:rPr sz="600" i="1" spc="4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Applications,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Structured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992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2-way </a:t>
            </a:r>
            <a:r>
              <a:rPr spc="-30" dirty="0"/>
              <a:t>matrix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253896"/>
            <a:ext cx="4483735" cy="666115"/>
            <a:chOff x="87743" y="1253896"/>
            <a:chExt cx="4483735" cy="666115"/>
          </a:xfrm>
        </p:grpSpPr>
        <p:sp>
          <p:nvSpPr>
            <p:cNvPr id="4" name="object 4"/>
            <p:cNvSpPr/>
            <p:nvPr/>
          </p:nvSpPr>
          <p:spPr>
            <a:xfrm>
              <a:off x="87743" y="125389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2690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18119"/>
              <a:ext cx="101599" cy="101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05419"/>
              <a:ext cx="4381715" cy="1142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98130"/>
              <a:ext cx="50749" cy="5199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71193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336230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93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3235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3108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981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2092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30959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2020836"/>
            <a:ext cx="4483735" cy="676910"/>
            <a:chOff x="87743" y="2020836"/>
            <a:chExt cx="4483735" cy="676910"/>
          </a:xfrm>
        </p:grpSpPr>
        <p:sp>
          <p:nvSpPr>
            <p:cNvPr id="17" name="object 17"/>
            <p:cNvSpPr/>
            <p:nvPr/>
          </p:nvSpPr>
          <p:spPr>
            <a:xfrm>
              <a:off x="87743" y="202083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184501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595600"/>
              <a:ext cx="101599" cy="1015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82900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065083"/>
              <a:ext cx="50749" cy="53051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228786"/>
              <a:ext cx="4432935" cy="417830"/>
            </a:xfrm>
            <a:custGeom>
              <a:avLst/>
              <a:gdLst/>
              <a:ahLst/>
              <a:cxnLst/>
              <a:rect l="l" t="t" r="r" b="b"/>
              <a:pathLst>
                <a:path w="4432935" h="417830">
                  <a:moveTo>
                    <a:pt x="4432566" y="0"/>
                  </a:moveTo>
                  <a:lnTo>
                    <a:pt x="0" y="0"/>
                  </a:lnTo>
                  <a:lnTo>
                    <a:pt x="0" y="366814"/>
                  </a:lnTo>
                  <a:lnTo>
                    <a:pt x="4008" y="386538"/>
                  </a:lnTo>
                  <a:lnTo>
                    <a:pt x="14922" y="402691"/>
                  </a:lnTo>
                  <a:lnTo>
                    <a:pt x="31075" y="413605"/>
                  </a:lnTo>
                  <a:lnTo>
                    <a:pt x="50800" y="417614"/>
                  </a:lnTo>
                  <a:lnTo>
                    <a:pt x="4381766" y="417614"/>
                  </a:lnTo>
                  <a:lnTo>
                    <a:pt x="4401491" y="413605"/>
                  </a:lnTo>
                  <a:lnTo>
                    <a:pt x="4417644" y="402691"/>
                  </a:lnTo>
                  <a:lnTo>
                    <a:pt x="4428558" y="386538"/>
                  </a:lnTo>
                  <a:lnTo>
                    <a:pt x="4432566" y="36681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103170"/>
              <a:ext cx="0" cy="511809"/>
            </a:xfrm>
            <a:custGeom>
              <a:avLst/>
              <a:gdLst/>
              <a:ahLst/>
              <a:cxnLst/>
              <a:rect l="l" t="t" r="r" b="b"/>
              <a:pathLst>
                <a:path h="511810">
                  <a:moveTo>
                    <a:pt x="0" y="5114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904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777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650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290025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500058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5844" y="803059"/>
            <a:ext cx="3622040" cy="180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35" dirty="0">
                <a:latin typeface="Arial"/>
                <a:cs typeface="Arial"/>
              </a:rPr>
              <a:t>&lt;</a:t>
            </a:r>
            <a:r>
              <a:rPr sz="950" spc="35" dirty="0">
                <a:latin typeface="Trebuchet MS"/>
                <a:cs typeface="Trebuchet MS"/>
              </a:rPr>
              <a:t>system,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dobj,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affects</a:t>
            </a:r>
            <a:r>
              <a:rPr sz="1100" i="1" spc="1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25" dirty="0">
                <a:latin typeface="Arial"/>
                <a:cs typeface="Arial"/>
              </a:rPr>
              <a:t>&lt;</a:t>
            </a:r>
            <a:r>
              <a:rPr sz="950" spc="25" dirty="0">
                <a:latin typeface="Trebuchet MS"/>
                <a:cs typeface="Trebuchet MS"/>
              </a:rPr>
              <a:t>virus,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nsubj,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affects</a:t>
            </a:r>
            <a:r>
              <a:rPr sz="1100" i="1" spc="1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dependency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information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can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be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dropped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sz="1100" i="1" spc="35" dirty="0">
                <a:latin typeface="Arial"/>
                <a:cs typeface="Arial"/>
              </a:rPr>
              <a:t>&lt;</a:t>
            </a:r>
            <a:r>
              <a:rPr sz="950" spc="35" dirty="0">
                <a:latin typeface="Trebuchet MS"/>
                <a:cs typeface="Trebuchet MS"/>
              </a:rPr>
              <a:t>system,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dobj,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affects</a:t>
            </a:r>
            <a:r>
              <a:rPr sz="1100" i="1" spc="10" dirty="0">
                <a:latin typeface="Arial"/>
                <a:cs typeface="Arial"/>
              </a:rPr>
              <a:t>&gt;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135" dirty="0">
                <a:latin typeface="Cambria"/>
                <a:cs typeface="Cambria"/>
              </a:rPr>
              <a:t>⇒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i="1" spc="35" dirty="0">
                <a:latin typeface="Arial"/>
                <a:cs typeface="Arial"/>
              </a:rPr>
              <a:t>&lt;</a:t>
            </a:r>
            <a:r>
              <a:rPr sz="950" spc="35" dirty="0">
                <a:latin typeface="Trebuchet MS"/>
                <a:cs typeface="Trebuchet MS"/>
              </a:rPr>
              <a:t>system,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affects</a:t>
            </a:r>
            <a:r>
              <a:rPr sz="1100" i="1" spc="1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i="1" spc="25" dirty="0">
                <a:latin typeface="Arial"/>
                <a:cs typeface="Arial"/>
              </a:rPr>
              <a:t>&lt;</a:t>
            </a:r>
            <a:r>
              <a:rPr sz="950" spc="25" dirty="0">
                <a:latin typeface="Trebuchet MS"/>
                <a:cs typeface="Trebuchet MS"/>
              </a:rPr>
              <a:t>virus,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nsubj,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affects</a:t>
            </a:r>
            <a:r>
              <a:rPr sz="1100" i="1" spc="10" dirty="0">
                <a:latin typeface="Arial"/>
                <a:cs typeface="Arial"/>
              </a:rPr>
              <a:t>&gt;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135" dirty="0">
                <a:latin typeface="Cambria"/>
                <a:cs typeface="Cambria"/>
              </a:rPr>
              <a:t>⇒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i="1" spc="25" dirty="0">
                <a:latin typeface="Arial"/>
                <a:cs typeface="Arial"/>
              </a:rPr>
              <a:t>&lt;</a:t>
            </a:r>
            <a:r>
              <a:rPr sz="950" spc="25" dirty="0">
                <a:latin typeface="Trebuchet MS"/>
                <a:cs typeface="Trebuchet MS"/>
              </a:rPr>
              <a:t>virus,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affects</a:t>
            </a:r>
            <a:r>
              <a:rPr sz="1100" i="1" spc="10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Link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one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can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be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concatenated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treated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as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attributes</a:t>
            </a:r>
            <a:endParaRPr sz="1100">
              <a:latin typeface="Cambria"/>
              <a:cs typeface="Cambria"/>
            </a:endParaRPr>
          </a:p>
          <a:p>
            <a:pPr marL="289560" marR="1616710">
              <a:lnSpc>
                <a:spcPts val="1650"/>
              </a:lnSpc>
              <a:spcBef>
                <a:spcPts val="65"/>
              </a:spcBef>
            </a:pPr>
            <a:r>
              <a:rPr sz="950" i="1" spc="10" dirty="0">
                <a:latin typeface="Trebuchet MS"/>
                <a:cs typeface="Trebuchet MS"/>
              </a:rPr>
              <a:t>virus</a:t>
            </a:r>
            <a:r>
              <a:rPr sz="950" spc="10" dirty="0">
                <a:latin typeface="Trebuchet MS"/>
                <a:cs typeface="Trebuchet MS"/>
              </a:rPr>
              <a:t>=</a:t>
            </a:r>
            <a:r>
              <a:rPr sz="1100" spc="10" dirty="0">
                <a:latin typeface="Cambria"/>
                <a:cs typeface="Cambria"/>
              </a:rPr>
              <a:t>{</a:t>
            </a:r>
            <a:r>
              <a:rPr sz="950" spc="10" dirty="0">
                <a:latin typeface="Trebuchet MS"/>
                <a:cs typeface="Trebuchet MS"/>
              </a:rPr>
              <a:t>nsubj-affects:0.05,</a:t>
            </a:r>
            <a:r>
              <a:rPr sz="1100" i="1" spc="10" dirty="0">
                <a:latin typeface="Arial"/>
                <a:cs typeface="Arial"/>
              </a:rPr>
              <a:t>...</a:t>
            </a:r>
            <a:r>
              <a:rPr sz="1100" spc="10" dirty="0">
                <a:latin typeface="Cambria"/>
                <a:cs typeface="Cambria"/>
              </a:rPr>
              <a:t>}</a:t>
            </a:r>
            <a:r>
              <a:rPr sz="950" spc="10" dirty="0">
                <a:latin typeface="Trebuchet MS"/>
                <a:cs typeface="Trebuchet MS"/>
              </a:rPr>
              <a:t>,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syste</a:t>
            </a:r>
            <a:r>
              <a:rPr sz="950" i="1" spc="60" dirty="0">
                <a:latin typeface="Trebuchet MS"/>
                <a:cs typeface="Trebuchet MS"/>
              </a:rPr>
              <a:t>m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1100" spc="114" dirty="0">
                <a:latin typeface="Cambria"/>
                <a:cs typeface="Cambria"/>
              </a:rPr>
              <a:t>{</a:t>
            </a:r>
            <a:r>
              <a:rPr sz="950" spc="-25" dirty="0">
                <a:latin typeface="Trebuchet MS"/>
                <a:cs typeface="Trebuchet MS"/>
              </a:rPr>
              <a:t>dobj-af</a:t>
            </a:r>
            <a:r>
              <a:rPr sz="950" spc="-5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ects:0.03,</a:t>
            </a:r>
            <a:r>
              <a:rPr sz="1100" i="1" spc="114" dirty="0">
                <a:latin typeface="Arial"/>
                <a:cs typeface="Arial"/>
              </a:rPr>
              <a:t>..</a:t>
            </a:r>
            <a:r>
              <a:rPr sz="1100" i="1" spc="-10" dirty="0">
                <a:latin typeface="Arial"/>
                <a:cs typeface="Arial"/>
              </a:rPr>
              <a:t>.</a:t>
            </a:r>
            <a:r>
              <a:rPr sz="1100" spc="114" dirty="0">
                <a:latin typeface="Cambria"/>
                <a:cs typeface="Cambria"/>
              </a:rPr>
              <a:t>}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523276" y="3339672"/>
            <a:ext cx="156972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Semantics:</a:t>
            </a:r>
            <a:r>
              <a:rPr sz="600" i="1" spc="4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Applications,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Structured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2943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Structured</a:t>
            </a:r>
            <a:r>
              <a:rPr spc="40" dirty="0"/>
              <a:t> </a:t>
            </a:r>
            <a:r>
              <a:rPr spc="70" dirty="0"/>
              <a:t>DSMs</a:t>
            </a:r>
            <a:r>
              <a:rPr spc="45" dirty="0"/>
              <a:t>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dirty="0"/>
              <a:t>Selectional</a:t>
            </a:r>
            <a:r>
              <a:rPr spc="45" dirty="0"/>
              <a:t> </a:t>
            </a:r>
            <a:r>
              <a:rPr spc="-5" dirty="0"/>
              <a:t>Preferences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71880"/>
            <a:ext cx="4483735" cy="1842770"/>
            <a:chOff x="87743" y="871880"/>
            <a:chExt cx="4483735" cy="1842770"/>
          </a:xfrm>
        </p:grpSpPr>
        <p:sp>
          <p:nvSpPr>
            <p:cNvPr id="4" name="object 4"/>
            <p:cNvSpPr/>
            <p:nvPr/>
          </p:nvSpPr>
          <p:spPr>
            <a:xfrm>
              <a:off x="87743" y="87188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4489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61303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0033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16114"/>
              <a:ext cx="50749" cy="16969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89152"/>
              <a:ext cx="4432935" cy="1574800"/>
            </a:xfrm>
            <a:custGeom>
              <a:avLst/>
              <a:gdLst/>
              <a:ahLst/>
              <a:cxnLst/>
              <a:rect l="l" t="t" r="r" b="b"/>
              <a:pathLst>
                <a:path w="4432935" h="1574800">
                  <a:moveTo>
                    <a:pt x="4432566" y="0"/>
                  </a:moveTo>
                  <a:lnTo>
                    <a:pt x="0" y="0"/>
                  </a:lnTo>
                  <a:lnTo>
                    <a:pt x="0" y="1523885"/>
                  </a:lnTo>
                  <a:lnTo>
                    <a:pt x="4008" y="1543610"/>
                  </a:lnTo>
                  <a:lnTo>
                    <a:pt x="14922" y="1559763"/>
                  </a:lnTo>
                  <a:lnTo>
                    <a:pt x="31075" y="1570677"/>
                  </a:lnTo>
                  <a:lnTo>
                    <a:pt x="50800" y="1574685"/>
                  </a:lnTo>
                  <a:lnTo>
                    <a:pt x="4381766" y="1574685"/>
                  </a:lnTo>
                  <a:lnTo>
                    <a:pt x="4401491" y="1570677"/>
                  </a:lnTo>
                  <a:lnTo>
                    <a:pt x="4417644" y="1559763"/>
                  </a:lnTo>
                  <a:lnTo>
                    <a:pt x="4428558" y="1543610"/>
                  </a:lnTo>
                  <a:lnTo>
                    <a:pt x="4432566" y="152388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4189"/>
              <a:ext cx="0" cy="1678305"/>
            </a:xfrm>
            <a:custGeom>
              <a:avLst/>
              <a:gdLst/>
              <a:ahLst/>
              <a:cxnLst/>
              <a:rect l="l" t="t" r="r" b="b"/>
              <a:pathLst>
                <a:path h="1678305">
                  <a:moveTo>
                    <a:pt x="0" y="16778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14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287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160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18475"/>
              <a:ext cx="64757" cy="6475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5844" y="797233"/>
            <a:ext cx="4222750" cy="97599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Selectional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Preferences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Verbs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04900"/>
              </a:lnSpc>
              <a:spcBef>
                <a:spcPts val="370"/>
              </a:spcBef>
            </a:pPr>
            <a:r>
              <a:rPr sz="950" spc="45" dirty="0">
                <a:latin typeface="Trebuchet MS"/>
                <a:cs typeface="Trebuchet MS"/>
              </a:rPr>
              <a:t>Most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verbs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prefer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arguments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particular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type.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regularity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known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selectional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preference.</a:t>
            </a:r>
            <a:endParaRPr sz="950">
              <a:latin typeface="Trebuchet MS"/>
              <a:cs typeface="Trebuchet MS"/>
            </a:endParaRPr>
          </a:p>
          <a:p>
            <a:pPr marL="289560" marR="143510">
              <a:lnSpc>
                <a:spcPct val="110700"/>
              </a:lnSpc>
              <a:spcBef>
                <a:spcPts val="585"/>
              </a:spcBef>
            </a:pPr>
            <a:r>
              <a:rPr sz="900" spc="-5" dirty="0">
                <a:latin typeface="Trebuchet MS"/>
                <a:cs typeface="Trebuchet MS"/>
              </a:rPr>
              <a:t>From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parsed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corpus,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noun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vectors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are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calculated </a:t>
            </a:r>
            <a:r>
              <a:rPr sz="900" spc="50" dirty="0">
                <a:latin typeface="Trebuchet MS"/>
                <a:cs typeface="Trebuchet MS"/>
              </a:rPr>
              <a:t>as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shown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for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‘virus’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‘system’.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6004" y="1847596"/>
            <a:ext cx="4225925" cy="314325"/>
            <a:chOff x="136004" y="1847596"/>
            <a:chExt cx="4225925" cy="314325"/>
          </a:xfrm>
        </p:grpSpPr>
        <p:sp>
          <p:nvSpPr>
            <p:cNvPr id="17" name="object 17"/>
            <p:cNvSpPr/>
            <p:nvPr/>
          </p:nvSpPr>
          <p:spPr>
            <a:xfrm>
              <a:off x="781532" y="185013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8544" y="2004491"/>
              <a:ext cx="4220845" cy="0"/>
            </a:xfrm>
            <a:custGeom>
              <a:avLst/>
              <a:gdLst/>
              <a:ahLst/>
              <a:cxnLst/>
              <a:rect l="l" t="t" r="r" b="b"/>
              <a:pathLst>
                <a:path w="4220845">
                  <a:moveTo>
                    <a:pt x="0" y="0"/>
                  </a:moveTo>
                  <a:lnTo>
                    <a:pt x="42207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1532" y="2007031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7267" y="1809612"/>
            <a:ext cx="471805" cy="33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marR="5080" indent="-144145">
              <a:lnSpc>
                <a:spcPct val="114399"/>
              </a:lnSpc>
              <a:spcBef>
                <a:spcPts val="100"/>
              </a:spcBef>
            </a:pPr>
            <a:r>
              <a:rPr sz="900" spc="-30" dirty="0">
                <a:latin typeface="Trebuchet MS"/>
                <a:cs typeface="Trebuchet MS"/>
              </a:rPr>
              <a:t>obj-car</a:t>
            </a:r>
            <a:r>
              <a:rPr sz="900" dirty="0">
                <a:latin typeface="Trebuchet MS"/>
                <a:cs typeface="Trebuchet MS"/>
              </a:rPr>
              <a:t>ry  </a:t>
            </a:r>
            <a:r>
              <a:rPr sz="900" spc="-10" dirty="0">
                <a:latin typeface="Trebuchet MS"/>
                <a:cs typeface="Trebuchet MS"/>
              </a:rPr>
              <a:t>0.1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45319" y="1809612"/>
            <a:ext cx="396875" cy="33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14399"/>
              </a:lnSpc>
              <a:spcBef>
                <a:spcPts val="100"/>
              </a:spcBef>
            </a:pPr>
            <a:r>
              <a:rPr sz="900" spc="-30" dirty="0">
                <a:latin typeface="Trebuchet MS"/>
                <a:cs typeface="Trebuchet MS"/>
              </a:rPr>
              <a:t>obj-</a:t>
            </a:r>
            <a:r>
              <a:rPr sz="900" spc="-60" dirty="0">
                <a:latin typeface="Trebuchet MS"/>
                <a:cs typeface="Trebuchet MS"/>
              </a:rPr>
              <a:t>b</a:t>
            </a:r>
            <a:r>
              <a:rPr sz="900" dirty="0">
                <a:latin typeface="Trebuchet MS"/>
                <a:cs typeface="Trebuchet MS"/>
              </a:rPr>
              <a:t>uy  </a:t>
            </a:r>
            <a:r>
              <a:rPr sz="900" spc="-10" dirty="0">
                <a:latin typeface="Trebuchet MS"/>
                <a:cs typeface="Trebuchet MS"/>
              </a:rPr>
              <a:t>0.4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8316" y="1809612"/>
            <a:ext cx="461009" cy="33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>
              <a:lnSpc>
                <a:spcPct val="114399"/>
              </a:lnSpc>
              <a:spcBef>
                <a:spcPts val="100"/>
              </a:spcBef>
            </a:pPr>
            <a:r>
              <a:rPr sz="900" spc="-40" dirty="0">
                <a:latin typeface="Trebuchet MS"/>
                <a:cs typeface="Trebuchet MS"/>
              </a:rPr>
              <a:t>obj-d</a:t>
            </a:r>
            <a:r>
              <a:rPr sz="900" spc="-20" dirty="0">
                <a:latin typeface="Trebuchet MS"/>
                <a:cs typeface="Trebuchet MS"/>
              </a:rPr>
              <a:t>ri</a:t>
            </a:r>
            <a:r>
              <a:rPr sz="900" spc="-60" dirty="0">
                <a:latin typeface="Trebuchet MS"/>
                <a:cs typeface="Trebuchet MS"/>
              </a:rPr>
              <a:t>v</a:t>
            </a:r>
            <a:r>
              <a:rPr sz="900" spc="5" dirty="0">
                <a:latin typeface="Trebuchet MS"/>
                <a:cs typeface="Trebuchet MS"/>
              </a:rPr>
              <a:t>e  </a:t>
            </a:r>
            <a:r>
              <a:rPr sz="900" spc="-10" dirty="0">
                <a:latin typeface="Trebuchet MS"/>
                <a:cs typeface="Trebuchet MS"/>
              </a:rPr>
              <a:t>0.8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55534" y="1809612"/>
            <a:ext cx="374015" cy="33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14399"/>
              </a:lnSpc>
              <a:spcBef>
                <a:spcPts val="100"/>
              </a:spcBef>
            </a:pPr>
            <a:r>
              <a:rPr sz="900" spc="-30" dirty="0">
                <a:latin typeface="Trebuchet MS"/>
                <a:cs typeface="Trebuchet MS"/>
              </a:rPr>
              <a:t>obj-eat  </a:t>
            </a:r>
            <a:r>
              <a:rPr sz="900" spc="-5" dirty="0">
                <a:latin typeface="Trebuchet MS"/>
                <a:cs typeface="Trebuchet MS"/>
              </a:rPr>
              <a:t>0.02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78992" y="2156320"/>
            <a:ext cx="5080" cy="309245"/>
            <a:chOff x="778992" y="2156320"/>
            <a:chExt cx="5080" cy="309245"/>
          </a:xfrm>
        </p:grpSpPr>
        <p:sp>
          <p:nvSpPr>
            <p:cNvPr id="25" name="object 25"/>
            <p:cNvSpPr/>
            <p:nvPr/>
          </p:nvSpPr>
          <p:spPr>
            <a:xfrm>
              <a:off x="781532" y="215886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1532" y="2310688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01764" y="1971550"/>
            <a:ext cx="5143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sz="900" spc="-10" dirty="0">
                <a:latin typeface="Trebuchet MS"/>
                <a:cs typeface="Trebuchet MS"/>
              </a:rPr>
              <a:t>car 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v</a:t>
            </a:r>
            <a:r>
              <a:rPr sz="900" spc="-5" dirty="0">
                <a:latin typeface="Trebuchet MS"/>
                <a:cs typeface="Trebuchet MS"/>
              </a:rPr>
              <a:t>egeta</a:t>
            </a:r>
            <a:r>
              <a:rPr sz="900" spc="-25" dirty="0">
                <a:latin typeface="Trebuchet MS"/>
                <a:cs typeface="Trebuchet MS"/>
              </a:rPr>
              <a:t>b</a:t>
            </a:r>
            <a:r>
              <a:rPr sz="900" spc="-30" dirty="0">
                <a:latin typeface="Trebuchet MS"/>
                <a:cs typeface="Trebuchet MS"/>
              </a:rPr>
              <a:t>le  </a:t>
            </a:r>
            <a:r>
              <a:rPr sz="900" spc="-20" dirty="0">
                <a:latin typeface="Trebuchet MS"/>
                <a:cs typeface="Trebuchet MS"/>
              </a:rPr>
              <a:t>biscuit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10" dirty="0">
                <a:latin typeface="Cambria"/>
                <a:cs typeface="Cambria"/>
              </a:rPr>
              <a:t>·</a:t>
            </a:r>
            <a:r>
              <a:rPr sz="1000" spc="-1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·</a:t>
            </a:r>
            <a:r>
              <a:rPr sz="1000" spc="-1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·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1532" y="2462517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91260" y="2123366"/>
            <a:ext cx="184150" cy="4838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Trebuchet MS"/>
                <a:cs typeface="Trebuchet MS"/>
              </a:rPr>
              <a:t>0.3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0" dirty="0">
                <a:latin typeface="Trebuchet MS"/>
                <a:cs typeface="Trebuchet MS"/>
              </a:rPr>
              <a:t>0.4</a:t>
            </a:r>
            <a:endParaRPr sz="900">
              <a:latin typeface="Trebuchet MS"/>
              <a:cs typeface="Trebuchet MS"/>
            </a:endParaRPr>
          </a:p>
          <a:p>
            <a:pPr marL="24765">
              <a:lnSpc>
                <a:spcPct val="100000"/>
              </a:lnSpc>
              <a:spcBef>
                <a:spcPts val="15"/>
              </a:spcBef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51736" y="2123366"/>
            <a:ext cx="184150" cy="4838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Trebuchet MS"/>
                <a:cs typeface="Trebuchet MS"/>
              </a:rPr>
              <a:t>0.5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0" dirty="0">
                <a:latin typeface="Trebuchet MS"/>
                <a:cs typeface="Trebuchet MS"/>
              </a:rPr>
              <a:t>0.4</a:t>
            </a:r>
            <a:endParaRPr sz="900">
              <a:latin typeface="Trebuchet MS"/>
              <a:cs typeface="Trebuchet MS"/>
            </a:endParaRPr>
          </a:p>
          <a:p>
            <a:pPr marL="24765">
              <a:lnSpc>
                <a:spcPct val="100000"/>
              </a:lnSpc>
              <a:spcBef>
                <a:spcPts val="15"/>
              </a:spcBef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19504" y="2123366"/>
            <a:ext cx="158750" cy="4838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15"/>
              </a:spcBef>
            </a:pPr>
            <a:r>
              <a:rPr sz="900" spc="25" dirty="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  <a:p>
            <a:pPr marL="46990">
              <a:lnSpc>
                <a:spcPct val="100000"/>
              </a:lnSpc>
              <a:spcBef>
                <a:spcPts val="114"/>
              </a:spcBef>
            </a:pPr>
            <a:r>
              <a:rPr sz="900" spc="25" dirty="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50451" y="2123366"/>
            <a:ext cx="184150" cy="4838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Trebuchet MS"/>
                <a:cs typeface="Trebuchet MS"/>
              </a:rPr>
              <a:t>0.6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0" dirty="0">
                <a:latin typeface="Trebuchet MS"/>
                <a:cs typeface="Trebuchet MS"/>
              </a:rPr>
              <a:t>0.5</a:t>
            </a:r>
            <a:endParaRPr sz="900">
              <a:latin typeface="Trebuchet MS"/>
              <a:cs typeface="Trebuchet MS"/>
            </a:endParaRPr>
          </a:p>
          <a:p>
            <a:pPr marL="24765">
              <a:lnSpc>
                <a:spcPct val="100000"/>
              </a:lnSpc>
              <a:spcBef>
                <a:spcPts val="15"/>
              </a:spcBef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97815" y="2123366"/>
            <a:ext cx="184150" cy="4838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Trebuchet MS"/>
                <a:cs typeface="Trebuchet MS"/>
              </a:rPr>
              <a:t>0.3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0" dirty="0">
                <a:latin typeface="Trebuchet MS"/>
                <a:cs typeface="Trebuchet MS"/>
              </a:rPr>
              <a:t>0.4</a:t>
            </a:r>
            <a:endParaRPr sz="900">
              <a:latin typeface="Trebuchet MS"/>
              <a:cs typeface="Trebuchet MS"/>
            </a:endParaRPr>
          </a:p>
          <a:p>
            <a:pPr marL="24765">
              <a:lnSpc>
                <a:spcPct val="100000"/>
              </a:lnSpc>
              <a:spcBef>
                <a:spcPts val="15"/>
              </a:spcBef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07148" y="2123366"/>
            <a:ext cx="247015" cy="4838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5" dirty="0">
                <a:latin typeface="Trebuchet MS"/>
                <a:cs typeface="Trebuchet MS"/>
              </a:rPr>
              <a:t>0.05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5" dirty="0">
                <a:latin typeface="Trebuchet MS"/>
                <a:cs typeface="Trebuchet MS"/>
              </a:rPr>
              <a:t>0.02</a:t>
            </a:r>
            <a:endParaRPr sz="900">
              <a:latin typeface="Trebuchet MS"/>
              <a:cs typeface="Trebuchet MS"/>
            </a:endParaRPr>
          </a:p>
          <a:p>
            <a:pPr marL="56515">
              <a:lnSpc>
                <a:spcPct val="100000"/>
              </a:lnSpc>
              <a:spcBef>
                <a:spcPts val="15"/>
              </a:spcBef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55415" y="1817192"/>
            <a:ext cx="1241425" cy="789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594360" algn="l"/>
                <a:tab pos="1081405" algn="l"/>
              </a:tabLst>
            </a:pPr>
            <a:r>
              <a:rPr sz="900" spc="-25" dirty="0">
                <a:latin typeface="Trebuchet MS"/>
                <a:cs typeface="Trebuchet MS"/>
              </a:rPr>
              <a:t>obj-store	</a:t>
            </a:r>
            <a:r>
              <a:rPr sz="900" spc="-15" dirty="0">
                <a:latin typeface="Trebuchet MS"/>
                <a:cs typeface="Trebuchet MS"/>
              </a:rPr>
              <a:t>sub-fly	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ts val="1200"/>
              </a:lnSpc>
              <a:spcBef>
                <a:spcPts val="35"/>
              </a:spcBef>
              <a:tabLst>
                <a:tab pos="509270" algn="l"/>
                <a:tab pos="939165" algn="l"/>
              </a:tabLst>
            </a:pPr>
            <a:r>
              <a:rPr sz="900" spc="-10" dirty="0">
                <a:latin typeface="Trebuchet MS"/>
                <a:cs typeface="Trebuchet MS"/>
              </a:rPr>
              <a:t>0.2	</a:t>
            </a:r>
            <a:r>
              <a:rPr sz="900" spc="-5" dirty="0">
                <a:latin typeface="Trebuchet MS"/>
                <a:cs typeface="Trebuchet MS"/>
              </a:rPr>
              <a:t>0.05	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ts val="1195"/>
              </a:lnSpc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ts val="1195"/>
              </a:lnSpc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ts val="1200"/>
              </a:lnSpc>
            </a:pP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8544" y="2616885"/>
            <a:ext cx="4220845" cy="0"/>
          </a:xfrm>
          <a:custGeom>
            <a:avLst/>
            <a:gdLst/>
            <a:ahLst/>
            <a:cxnLst/>
            <a:rect l="l" t="t" r="r" b="b"/>
            <a:pathLst>
              <a:path w="4220845">
                <a:moveTo>
                  <a:pt x="0" y="0"/>
                </a:moveTo>
                <a:lnTo>
                  <a:pt x="422079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8" name="object 3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523276" y="3339672"/>
            <a:ext cx="156972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Semantics:</a:t>
            </a:r>
            <a:r>
              <a:rPr sz="600" i="1" spc="4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Applications,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Structured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2943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Structured</a:t>
            </a:r>
            <a:r>
              <a:rPr spc="40" dirty="0"/>
              <a:t> </a:t>
            </a:r>
            <a:r>
              <a:rPr spc="70" dirty="0"/>
              <a:t>DSMs</a:t>
            </a:r>
            <a:r>
              <a:rPr spc="45" dirty="0"/>
              <a:t>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dirty="0"/>
              <a:t>Selectional</a:t>
            </a:r>
            <a:r>
              <a:rPr spc="45" dirty="0"/>
              <a:t> </a:t>
            </a:r>
            <a:r>
              <a:rPr spc="-5" dirty="0"/>
              <a:t>Preferences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45871"/>
            <a:ext cx="4483735" cy="2158365"/>
            <a:chOff x="87743" y="745871"/>
            <a:chExt cx="4483735" cy="2158365"/>
          </a:xfrm>
        </p:grpSpPr>
        <p:sp>
          <p:nvSpPr>
            <p:cNvPr id="4" name="object 4"/>
            <p:cNvSpPr/>
            <p:nvPr/>
          </p:nvSpPr>
          <p:spPr>
            <a:xfrm>
              <a:off x="87743" y="74587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1888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0205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8935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90105"/>
              <a:ext cx="50749" cy="20119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63142"/>
              <a:ext cx="4432935" cy="1889760"/>
            </a:xfrm>
            <a:custGeom>
              <a:avLst/>
              <a:gdLst/>
              <a:ahLst/>
              <a:cxnLst/>
              <a:rect l="l" t="t" r="r" b="b"/>
              <a:pathLst>
                <a:path w="4432935" h="1889760">
                  <a:moveTo>
                    <a:pt x="4432566" y="0"/>
                  </a:moveTo>
                  <a:lnTo>
                    <a:pt x="0" y="0"/>
                  </a:lnTo>
                  <a:lnTo>
                    <a:pt x="0" y="1838909"/>
                  </a:lnTo>
                  <a:lnTo>
                    <a:pt x="4008" y="1858633"/>
                  </a:lnTo>
                  <a:lnTo>
                    <a:pt x="14922" y="1874786"/>
                  </a:lnTo>
                  <a:lnTo>
                    <a:pt x="31075" y="1885700"/>
                  </a:lnTo>
                  <a:lnTo>
                    <a:pt x="50800" y="1889709"/>
                  </a:lnTo>
                  <a:lnTo>
                    <a:pt x="4381766" y="1889709"/>
                  </a:lnTo>
                  <a:lnTo>
                    <a:pt x="4401491" y="1885700"/>
                  </a:lnTo>
                  <a:lnTo>
                    <a:pt x="4417644" y="1874786"/>
                  </a:lnTo>
                  <a:lnTo>
                    <a:pt x="4428558" y="1858633"/>
                  </a:lnTo>
                  <a:lnTo>
                    <a:pt x="4432566" y="183890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28179"/>
              <a:ext cx="0" cy="1993264"/>
            </a:xfrm>
            <a:custGeom>
              <a:avLst/>
              <a:gdLst/>
              <a:ahLst/>
              <a:cxnLst/>
              <a:rect l="l" t="t" r="r" b="b"/>
              <a:pathLst>
                <a:path h="1993264">
                  <a:moveTo>
                    <a:pt x="0" y="199292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154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027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90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1288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9500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77111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159216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541320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pc="-15" dirty="0"/>
              <a:t>Selectional</a:t>
            </a:r>
            <a:r>
              <a:rPr spc="-45" dirty="0"/>
              <a:t> </a:t>
            </a:r>
            <a:r>
              <a:rPr spc="-20" dirty="0"/>
              <a:t>Preferences</a:t>
            </a:r>
          </a:p>
          <a:p>
            <a:pPr marL="289560" marR="5080">
              <a:lnSpc>
                <a:spcPct val="118900"/>
              </a:lnSpc>
              <a:spcBef>
                <a:spcPts val="209"/>
              </a:spcBef>
            </a:pPr>
            <a:r>
              <a:rPr sz="950" i="0" spc="60" dirty="0">
                <a:solidFill>
                  <a:srgbClr val="000000"/>
                </a:solidFill>
                <a:latin typeface="Trebuchet MS"/>
                <a:cs typeface="Trebuchet MS"/>
              </a:rPr>
              <a:t>Suppose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we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want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compute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selectional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preferences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nouns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75" dirty="0">
                <a:solidFill>
                  <a:srgbClr val="000000"/>
                </a:solidFill>
                <a:latin typeface="Trebuchet MS"/>
                <a:cs typeface="Trebuchet MS"/>
              </a:rPr>
              <a:t>as </a:t>
            </a:r>
            <a:r>
              <a:rPr sz="950" i="0" spc="-2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object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verb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65" dirty="0">
                <a:solidFill>
                  <a:srgbClr val="000000"/>
                </a:solidFill>
                <a:latin typeface="Trebuchet MS"/>
                <a:cs typeface="Trebuchet MS"/>
              </a:rPr>
              <a:t>‘eat’.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60"/>
              </a:spcBef>
            </a:pPr>
            <a:r>
              <a:rPr spc="-45" dirty="0">
                <a:solidFill>
                  <a:srgbClr val="000000"/>
                </a:solidFill>
              </a:rPr>
              <a:t>n</a:t>
            </a:r>
            <a:r>
              <a:rPr spc="35" dirty="0">
                <a:solidFill>
                  <a:srgbClr val="000000"/>
                </a:solidFill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nouns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having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highest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weight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dimension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45" dirty="0">
                <a:solidFill>
                  <a:srgbClr val="000000"/>
                </a:solidFill>
                <a:latin typeface="Trebuchet MS"/>
                <a:cs typeface="Trebuchet MS"/>
              </a:rPr>
              <a:t>‘obj-eat’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are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selected,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0" dirty="0">
                <a:solidFill>
                  <a:srgbClr val="000000"/>
                </a:solidFill>
                <a:latin typeface="Trebuchet MS"/>
                <a:cs typeface="Trebuchet MS"/>
              </a:rPr>
              <a:t>let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i="0" spc="114" dirty="0">
                <a:solidFill>
                  <a:srgbClr val="000000"/>
                </a:solidFill>
                <a:latin typeface="Cambria"/>
                <a:cs typeface="Cambria"/>
              </a:rPr>
              <a:t>{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egeta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950" i="0" spc="-4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950" i="0" spc="-80" dirty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biscuit,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pc="-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pc="-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i="0" spc="114" dirty="0">
                <a:solidFill>
                  <a:srgbClr val="000000"/>
                </a:solidFill>
                <a:latin typeface="Cambria"/>
                <a:cs typeface="Cambria"/>
              </a:rPr>
              <a:t>}</a:t>
            </a:r>
            <a:r>
              <a:rPr i="0" spc="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be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set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these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pc="-45" dirty="0">
                <a:solidFill>
                  <a:srgbClr val="000000"/>
                </a:solidFill>
              </a:rPr>
              <a:t>n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z="950" i="0" spc="45" dirty="0">
                <a:solidFill>
                  <a:srgbClr val="000000"/>
                </a:solidFill>
                <a:latin typeface="Trebuchet MS"/>
                <a:cs typeface="Trebuchet MS"/>
              </a:rPr>
              <a:t>noun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950" i="0" spc="-80" dirty="0">
                <a:solidFill>
                  <a:srgbClr val="000000"/>
                </a:solidFill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289560" marR="299085">
              <a:lnSpc>
                <a:spcPct val="113999"/>
              </a:lnSpc>
              <a:spcBef>
                <a:spcPts val="150"/>
              </a:spcBef>
            </a:pP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complete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vectors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these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pc="-45" dirty="0">
                <a:solidFill>
                  <a:srgbClr val="000000"/>
                </a:solidFill>
              </a:rPr>
              <a:t>n</a:t>
            </a:r>
            <a:r>
              <a:rPr spc="35" dirty="0">
                <a:solidFill>
                  <a:srgbClr val="000000"/>
                </a:solidFill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nouns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are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used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obtain </a:t>
            </a:r>
            <a:r>
              <a:rPr sz="950" i="0" spc="35" dirty="0">
                <a:solidFill>
                  <a:srgbClr val="000000"/>
                </a:solidFill>
                <a:latin typeface="Trebuchet MS"/>
                <a:cs typeface="Trebuchet MS"/>
              </a:rPr>
              <a:t>an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40" dirty="0">
                <a:solidFill>
                  <a:srgbClr val="000000"/>
                </a:solidFill>
                <a:latin typeface="Trebuchet MS"/>
                <a:cs typeface="Trebuchet MS"/>
              </a:rPr>
              <a:t>‘object </a:t>
            </a:r>
            <a:r>
              <a:rPr sz="950" i="0" spc="-2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prototype’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verb.</a:t>
            </a:r>
            <a:endParaRPr sz="950">
              <a:latin typeface="Trebuchet MS"/>
              <a:cs typeface="Trebuchet MS"/>
            </a:endParaRPr>
          </a:p>
          <a:p>
            <a:pPr marL="289560" marR="34925">
              <a:lnSpc>
                <a:spcPct val="118900"/>
              </a:lnSpc>
              <a:spcBef>
                <a:spcPts val="300"/>
              </a:spcBef>
            </a:pPr>
            <a:r>
              <a:rPr sz="950" i="0" spc="-40" dirty="0">
                <a:solidFill>
                  <a:srgbClr val="000000"/>
                </a:solidFill>
                <a:latin typeface="Trebuchet MS"/>
                <a:cs typeface="Trebuchet MS"/>
              </a:rPr>
              <a:t>‘object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prototype’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45" dirty="0">
                <a:solidFill>
                  <a:srgbClr val="000000"/>
                </a:solidFill>
                <a:latin typeface="Trebuchet MS"/>
                <a:cs typeface="Trebuchet MS"/>
              </a:rPr>
              <a:t>will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indicate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various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attributes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5" dirty="0">
                <a:solidFill>
                  <a:srgbClr val="000000"/>
                </a:solidFill>
                <a:latin typeface="Trebuchet MS"/>
                <a:cs typeface="Trebuchet MS"/>
              </a:rPr>
              <a:t>such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75" dirty="0">
                <a:solidFill>
                  <a:srgbClr val="000000"/>
                </a:solidFill>
                <a:latin typeface="Trebuchet MS"/>
                <a:cs typeface="Trebuchet MS"/>
              </a:rPr>
              <a:t>as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these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nouns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0" dirty="0">
                <a:solidFill>
                  <a:srgbClr val="000000"/>
                </a:solidFill>
                <a:latin typeface="Trebuchet MS"/>
                <a:cs typeface="Trebuchet MS"/>
              </a:rPr>
              <a:t>can </a:t>
            </a:r>
            <a:r>
              <a:rPr sz="950" i="0" spc="-2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be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consumed,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bought,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carried,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stored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etc.</a:t>
            </a:r>
            <a:endParaRPr sz="950">
              <a:latin typeface="Trebuchet MS"/>
              <a:cs typeface="Trebuchet MS"/>
            </a:endParaRPr>
          </a:p>
          <a:p>
            <a:pPr marL="289560" marR="447040">
              <a:lnSpc>
                <a:spcPct val="118900"/>
              </a:lnSpc>
              <a:spcBef>
                <a:spcPts val="300"/>
              </a:spcBef>
            </a:pP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Similarity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5" dirty="0">
                <a:solidFill>
                  <a:srgbClr val="000000"/>
                </a:solidFill>
                <a:latin typeface="Trebuchet MS"/>
                <a:cs typeface="Trebuchet MS"/>
              </a:rPr>
              <a:t>noun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this </a:t>
            </a:r>
            <a:r>
              <a:rPr sz="950" i="0" spc="-40" dirty="0">
                <a:solidFill>
                  <a:srgbClr val="000000"/>
                </a:solidFill>
                <a:latin typeface="Trebuchet MS"/>
                <a:cs typeface="Trebuchet MS"/>
              </a:rPr>
              <a:t>‘object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prototype’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5" dirty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used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denote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the </a:t>
            </a:r>
            <a:r>
              <a:rPr sz="950" i="0" spc="-2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plausibility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that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5" dirty="0">
                <a:solidFill>
                  <a:srgbClr val="000000"/>
                </a:solidFill>
                <a:latin typeface="Trebuchet MS"/>
                <a:cs typeface="Trebuchet MS"/>
              </a:rPr>
              <a:t>noun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being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5" dirty="0">
                <a:solidFill>
                  <a:srgbClr val="000000"/>
                </a:solidFill>
                <a:latin typeface="Trebuchet MS"/>
                <a:cs typeface="Trebuchet MS"/>
              </a:rPr>
              <a:t>an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object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verb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65" dirty="0">
                <a:solidFill>
                  <a:srgbClr val="000000"/>
                </a:solidFill>
                <a:latin typeface="Trebuchet MS"/>
                <a:cs typeface="Trebuchet MS"/>
              </a:rPr>
              <a:t>‘eat’.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1" name="object 2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523276" y="3339672"/>
            <a:ext cx="156972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Semantics:</a:t>
            </a:r>
            <a:r>
              <a:rPr sz="600" i="1" spc="4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Applications,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Structured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43786" y="942136"/>
            <a:ext cx="1920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Embeddings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Part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74724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7,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4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987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Word</a:t>
            </a:r>
            <a:r>
              <a:rPr spc="-10" dirty="0"/>
              <a:t> </a:t>
            </a:r>
            <a:r>
              <a:rPr spc="-25" dirty="0"/>
              <a:t>Vectors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15949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25982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08087"/>
            <a:ext cx="64757" cy="6475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7743" y="1952371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44" y="785439"/>
            <a:ext cx="4218940" cy="13398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605"/>
              </a:spcBef>
            </a:pPr>
            <a:r>
              <a:rPr sz="950" spc="-5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l</a:t>
            </a:r>
            <a:r>
              <a:rPr sz="950" spc="-55" dirty="0">
                <a:latin typeface="Trebuchet MS"/>
                <a:cs typeface="Trebuchet MS"/>
              </a:rPr>
              <a:t>e</a:t>
            </a:r>
            <a:r>
              <a:rPr sz="950" dirty="0">
                <a:latin typeface="Trebuchet MS"/>
                <a:cs typeface="Trebuchet MS"/>
              </a:rPr>
              <a:t>v</a:t>
            </a:r>
            <a:r>
              <a:rPr sz="950" spc="-40" dirty="0">
                <a:latin typeface="Trebuchet MS"/>
                <a:cs typeface="Trebuchet MS"/>
              </a:rPr>
              <a:t>el,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simply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</a:t>
            </a:r>
            <a:r>
              <a:rPr sz="950" spc="-15" dirty="0">
                <a:latin typeface="Trebuchet MS"/>
                <a:cs typeface="Trebuchet MS"/>
              </a:rPr>
              <a:t>ector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10" dirty="0">
                <a:latin typeface="Trebuchet MS"/>
                <a:cs typeface="Trebuchet MS"/>
              </a:rPr>
              <a:t>eight</a:t>
            </a:r>
            <a:r>
              <a:rPr sz="950" spc="-5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18900"/>
              </a:lnSpc>
              <a:spcBef>
                <a:spcPts val="300"/>
              </a:spcBef>
            </a:pPr>
            <a:r>
              <a:rPr sz="950" spc="15" dirty="0">
                <a:latin typeface="Trebuchet MS"/>
                <a:cs typeface="Trebuchet MS"/>
              </a:rPr>
              <a:t>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simple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1-of-N</a:t>
            </a:r>
            <a:r>
              <a:rPr sz="950" spc="-10" dirty="0">
                <a:latin typeface="Trebuchet MS"/>
                <a:cs typeface="Trebuchet MS"/>
              </a:rPr>
              <a:t> (or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‘one-hot’)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encoding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every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element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associated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vocabulary.</a:t>
            </a:r>
            <a:endParaRPr sz="950">
              <a:latin typeface="Trebuchet MS"/>
              <a:cs typeface="Trebuchet MS"/>
            </a:endParaRPr>
          </a:p>
          <a:p>
            <a:pPr marL="289560" marR="131445">
              <a:lnSpc>
                <a:spcPct val="118900"/>
              </a:lnSpc>
              <a:spcBef>
                <a:spcPts val="300"/>
              </a:spcBef>
            </a:pPr>
            <a:r>
              <a:rPr sz="950" spc="3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encoding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10" dirty="0">
                <a:latin typeface="Trebuchet MS"/>
                <a:cs typeface="Trebuchet MS"/>
              </a:rPr>
              <a:t>given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5" dirty="0">
                <a:latin typeface="Trebuchet MS"/>
                <a:cs typeface="Trebuchet MS"/>
              </a:rPr>
              <a:t>simply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vector in </a:t>
            </a:r>
            <a:r>
              <a:rPr sz="950" dirty="0">
                <a:latin typeface="Trebuchet MS"/>
                <a:cs typeface="Trebuchet MS"/>
              </a:rPr>
              <a:t>which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corresponding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element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one,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other </a:t>
            </a:r>
            <a:r>
              <a:rPr sz="950" spc="10" dirty="0">
                <a:latin typeface="Trebuchet MS"/>
                <a:cs typeface="Trebuchet MS"/>
              </a:rPr>
              <a:t>elements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zero.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One-hot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representation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743" y="1996605"/>
            <a:ext cx="4483735" cy="294005"/>
            <a:chOff x="87743" y="1996605"/>
            <a:chExt cx="4483735" cy="2940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" y="2125395"/>
              <a:ext cx="4483315" cy="1648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996617"/>
              <a:ext cx="50749" cy="19198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2169668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03470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0220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0093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9966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9984" y="2359875"/>
            <a:ext cx="3916680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479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Vectors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One-hot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Encoding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39520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746970"/>
            <a:ext cx="4070985" cy="579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60" dirty="0">
                <a:latin typeface="Trebuchet MS"/>
                <a:cs typeface="Trebuchet MS"/>
              </a:rPr>
              <a:t>Suppose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our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vocabulary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only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five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words: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King,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Queen,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Man,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Woman,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Child.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could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encode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‘Queen’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as: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21625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913" y="1460360"/>
            <a:ext cx="3053079" cy="12700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399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Limitations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One-hot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encoding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1357236"/>
            <a:ext cx="4483735" cy="629920"/>
            <a:chOff x="87743" y="1357236"/>
            <a:chExt cx="4483735" cy="629920"/>
          </a:xfrm>
        </p:grpSpPr>
        <p:sp>
          <p:nvSpPr>
            <p:cNvPr id="4" name="object 4"/>
            <p:cNvSpPr/>
            <p:nvPr/>
          </p:nvSpPr>
          <p:spPr>
            <a:xfrm>
              <a:off x="87743" y="135723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3026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8499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7229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401470"/>
              <a:ext cx="50749" cy="4835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574533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439570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4268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4141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4014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1282589"/>
            <a:ext cx="4098925" cy="6191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75" dirty="0">
                <a:solidFill>
                  <a:srgbClr val="FF0000"/>
                </a:solidFill>
                <a:latin typeface="Cambria"/>
                <a:cs typeface="Cambria"/>
              </a:rPr>
              <a:t>Word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vectors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not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comparable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9"/>
              </a:spcBef>
            </a:pPr>
            <a:r>
              <a:rPr sz="950" spc="45" dirty="0">
                <a:latin typeface="Trebuchet MS"/>
                <a:cs typeface="Trebuchet MS"/>
              </a:rPr>
              <a:t>Using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encoding,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there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no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meaningful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comparison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make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</a:t>
            </a:r>
            <a:r>
              <a:rPr sz="950" spc="-15" dirty="0">
                <a:latin typeface="Trebuchet MS"/>
                <a:cs typeface="Trebuchet MS"/>
              </a:rPr>
              <a:t> other </a:t>
            </a:r>
            <a:r>
              <a:rPr sz="950" spc="-5" dirty="0">
                <a:latin typeface="Trebuchet MS"/>
                <a:cs typeface="Trebuchet MS"/>
              </a:rPr>
              <a:t>than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equality</a:t>
            </a:r>
            <a:r>
              <a:rPr sz="950" spc="-15" dirty="0">
                <a:latin typeface="Trebuchet MS"/>
                <a:cs typeface="Trebuchet MS"/>
              </a:rPr>
              <a:t> testing.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971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Word2Vec</a:t>
            </a:r>
            <a:r>
              <a:rPr spc="50" dirty="0"/>
              <a:t> </a:t>
            </a:r>
            <a:r>
              <a:rPr spc="15" dirty="0"/>
              <a:t>–</a:t>
            </a:r>
            <a:r>
              <a:rPr spc="55" dirty="0"/>
              <a:t> </a:t>
            </a:r>
            <a:r>
              <a:rPr spc="50" dirty="0"/>
              <a:t>A</a:t>
            </a:r>
            <a:r>
              <a:rPr spc="55" dirty="0"/>
              <a:t> </a:t>
            </a:r>
            <a:r>
              <a:rPr spc="-25" dirty="0"/>
              <a:t>distributed</a:t>
            </a:r>
            <a:r>
              <a:rPr spc="55" dirty="0"/>
              <a:t> </a:t>
            </a:r>
            <a:r>
              <a:rPr spc="-30" dirty="0"/>
              <a:t>representation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458508"/>
            <a:ext cx="4483735" cy="1223645"/>
            <a:chOff x="87743" y="458508"/>
            <a:chExt cx="4483735" cy="1223645"/>
          </a:xfrm>
        </p:grpSpPr>
        <p:sp>
          <p:nvSpPr>
            <p:cNvPr id="4" name="object 4"/>
            <p:cNvSpPr/>
            <p:nvPr/>
          </p:nvSpPr>
          <p:spPr>
            <a:xfrm>
              <a:off x="87743" y="45850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3153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8037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6767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02755"/>
              <a:ext cx="50749" cy="10776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675805"/>
              <a:ext cx="4432935" cy="955675"/>
            </a:xfrm>
            <a:custGeom>
              <a:avLst/>
              <a:gdLst/>
              <a:ahLst/>
              <a:cxnLst/>
              <a:rect l="l" t="t" r="r" b="b"/>
              <a:pathLst>
                <a:path w="4432935" h="955675">
                  <a:moveTo>
                    <a:pt x="4432566" y="0"/>
                  </a:moveTo>
                  <a:lnTo>
                    <a:pt x="0" y="0"/>
                  </a:lnTo>
                  <a:lnTo>
                    <a:pt x="0" y="904570"/>
                  </a:lnTo>
                  <a:lnTo>
                    <a:pt x="4008" y="924294"/>
                  </a:lnTo>
                  <a:lnTo>
                    <a:pt x="14922" y="940447"/>
                  </a:lnTo>
                  <a:lnTo>
                    <a:pt x="31075" y="951361"/>
                  </a:lnTo>
                  <a:lnTo>
                    <a:pt x="50800" y="955370"/>
                  </a:lnTo>
                  <a:lnTo>
                    <a:pt x="4381766" y="955370"/>
                  </a:lnTo>
                  <a:lnTo>
                    <a:pt x="4401491" y="951361"/>
                  </a:lnTo>
                  <a:lnTo>
                    <a:pt x="4417644" y="940447"/>
                  </a:lnTo>
                  <a:lnTo>
                    <a:pt x="4428558" y="924294"/>
                  </a:lnTo>
                  <a:lnTo>
                    <a:pt x="4432566" y="90457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540842"/>
              <a:ext cx="0" cy="1059180"/>
            </a:xfrm>
            <a:custGeom>
              <a:avLst/>
              <a:gdLst/>
              <a:ahLst/>
              <a:cxnLst/>
              <a:rect l="l" t="t" r="r" b="b"/>
              <a:pathLst>
                <a:path h="1059180">
                  <a:moveTo>
                    <a:pt x="0" y="10585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5281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154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027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044" y="406143"/>
            <a:ext cx="4018915" cy="11950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5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Distributional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representation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–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embedding?</a:t>
            </a:r>
            <a:endParaRPr sz="1100">
              <a:latin typeface="Cambria"/>
              <a:cs typeface="Cambria"/>
            </a:endParaRPr>
          </a:p>
          <a:p>
            <a:pPr marL="63500" marR="55880">
              <a:lnSpc>
                <a:spcPct val="113999"/>
              </a:lnSpc>
              <a:spcBef>
                <a:spcPts val="65"/>
              </a:spcBef>
            </a:pPr>
            <a:r>
              <a:rPr sz="950" spc="40" dirty="0">
                <a:latin typeface="Trebuchet MS"/>
                <a:cs typeface="Trebuchet MS"/>
              </a:rPr>
              <a:t>Any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i="1" spc="22" baseline="-10416" dirty="0">
                <a:latin typeface="Cambria"/>
                <a:cs typeface="Cambria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corpus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distributional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representation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embedding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rebuchet MS"/>
              <a:cs typeface="Trebuchet MS"/>
            </a:endParaRPr>
          </a:p>
          <a:p>
            <a:pPr marL="429895" algn="ctr">
              <a:lnSpc>
                <a:spcPct val="100000"/>
              </a:lnSpc>
            </a:pP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-375" dirty="0">
                <a:latin typeface="SimSun-ExtB"/>
                <a:cs typeface="SimSun-ExtB"/>
              </a:rPr>
              <a:t>∈</a:t>
            </a:r>
            <a:r>
              <a:rPr sz="1100" spc="-310" dirty="0">
                <a:latin typeface="SimSun-ExtB"/>
                <a:cs typeface="SimSun-ExtB"/>
              </a:rPr>
              <a:t> </a:t>
            </a:r>
            <a:r>
              <a:rPr sz="1100" i="1" spc="15" dirty="0">
                <a:latin typeface="Cambria"/>
                <a:cs typeface="Cambria"/>
              </a:rPr>
              <a:t>R</a:t>
            </a:r>
            <a:r>
              <a:rPr sz="1200" i="1" spc="-37" baseline="31250" dirty="0">
                <a:latin typeface="Cambria"/>
                <a:cs typeface="Cambria"/>
              </a:rPr>
              <a:t>d</a:t>
            </a:r>
            <a:endParaRPr sz="1200" baseline="3125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685"/>
              </a:spcBef>
            </a:pPr>
            <a:r>
              <a:rPr sz="950" spc="-55" dirty="0">
                <a:latin typeface="Trebuchet MS"/>
                <a:cs typeface="Trebuchet MS"/>
              </a:rPr>
              <a:t>i.e.,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d</a:t>
            </a:r>
            <a:r>
              <a:rPr sz="1100" spc="-10" dirty="0">
                <a:latin typeface="SimSun-ExtB"/>
                <a:cs typeface="SimSun-ExtB"/>
              </a:rPr>
              <a:t>−</a:t>
            </a:r>
            <a:r>
              <a:rPr sz="950" spc="-10" dirty="0">
                <a:latin typeface="Trebuchet MS"/>
                <a:cs typeface="Trebuchet MS"/>
              </a:rPr>
              <a:t>dimensional </a:t>
            </a:r>
            <a:r>
              <a:rPr sz="950" spc="-30" dirty="0">
                <a:latin typeface="Trebuchet MS"/>
                <a:cs typeface="Trebuchet MS"/>
              </a:rPr>
              <a:t>vector,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mostly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learnt!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1732432"/>
            <a:ext cx="4608195" cy="1724025"/>
            <a:chOff x="0" y="1732432"/>
            <a:chExt cx="4608195" cy="172402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9445" y="1732432"/>
              <a:ext cx="1689100" cy="16129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644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Distributional</a:t>
            </a:r>
            <a:r>
              <a:rPr spc="40" dirty="0"/>
              <a:t> </a:t>
            </a:r>
            <a:r>
              <a:rPr dirty="0"/>
              <a:t>Semantics:</a:t>
            </a:r>
            <a:r>
              <a:rPr spc="125" dirty="0"/>
              <a:t> </a:t>
            </a:r>
            <a:r>
              <a:rPr spc="-20" dirty="0"/>
              <a:t>a</a:t>
            </a:r>
            <a:r>
              <a:rPr spc="40" dirty="0"/>
              <a:t> </a:t>
            </a:r>
            <a:r>
              <a:rPr spc="-5" dirty="0"/>
              <a:t>linguistic</a:t>
            </a:r>
            <a:r>
              <a:rPr spc="40" dirty="0"/>
              <a:t> </a:t>
            </a:r>
            <a:r>
              <a:rPr spc="-10" dirty="0"/>
              <a:t>perspective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932" y="806394"/>
            <a:ext cx="3763010" cy="1769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38430" indent="186690">
              <a:lnSpc>
                <a:spcPct val="118900"/>
              </a:lnSpc>
              <a:spcBef>
                <a:spcPts val="90"/>
              </a:spcBef>
            </a:pPr>
            <a:r>
              <a:rPr sz="950" i="1" spc="-95" dirty="0">
                <a:latin typeface="Trebuchet MS"/>
                <a:cs typeface="Trebuchet MS"/>
              </a:rPr>
              <a:t>“If </a:t>
            </a:r>
            <a:r>
              <a:rPr sz="950" i="1" spc="-5" dirty="0">
                <a:latin typeface="Trebuchet MS"/>
                <a:cs typeface="Trebuchet MS"/>
              </a:rPr>
              <a:t>linguistics </a:t>
            </a:r>
            <a:r>
              <a:rPr sz="950" i="1" spc="15" dirty="0">
                <a:latin typeface="Trebuchet MS"/>
                <a:cs typeface="Trebuchet MS"/>
              </a:rPr>
              <a:t>is </a:t>
            </a:r>
            <a:r>
              <a:rPr sz="950" i="1" spc="-45" dirty="0">
                <a:latin typeface="Trebuchet MS"/>
                <a:cs typeface="Trebuchet MS"/>
              </a:rPr>
              <a:t>to </a:t>
            </a:r>
            <a:r>
              <a:rPr sz="950" i="1" dirty="0">
                <a:latin typeface="Trebuchet MS"/>
                <a:cs typeface="Trebuchet MS"/>
              </a:rPr>
              <a:t>deal </a:t>
            </a:r>
            <a:r>
              <a:rPr sz="950" i="1" spc="-50" dirty="0">
                <a:latin typeface="Trebuchet MS"/>
                <a:cs typeface="Trebuchet MS"/>
              </a:rPr>
              <a:t>with </a:t>
            </a:r>
            <a:r>
              <a:rPr sz="950" i="1" spc="10" dirty="0">
                <a:latin typeface="Trebuchet MS"/>
                <a:cs typeface="Trebuchet MS"/>
              </a:rPr>
              <a:t>meaning, </a:t>
            </a:r>
            <a:r>
              <a:rPr sz="950" i="1" spc="-100" dirty="0">
                <a:latin typeface="Trebuchet MS"/>
                <a:cs typeface="Trebuchet MS"/>
              </a:rPr>
              <a:t>it </a:t>
            </a:r>
            <a:r>
              <a:rPr sz="950" i="1" spc="40" dirty="0">
                <a:latin typeface="Trebuchet MS"/>
                <a:cs typeface="Trebuchet MS"/>
              </a:rPr>
              <a:t>can </a:t>
            </a:r>
            <a:r>
              <a:rPr sz="950" i="1" spc="-5" dirty="0">
                <a:latin typeface="Trebuchet MS"/>
                <a:cs typeface="Trebuchet MS"/>
              </a:rPr>
              <a:t>only </a:t>
            </a:r>
            <a:r>
              <a:rPr sz="950" i="1" spc="25" dirty="0">
                <a:latin typeface="Trebuchet MS"/>
                <a:cs typeface="Trebuchet MS"/>
              </a:rPr>
              <a:t>do </a:t>
            </a:r>
            <a:r>
              <a:rPr sz="950" i="1" spc="70" dirty="0">
                <a:latin typeface="Trebuchet MS"/>
                <a:cs typeface="Trebuchet MS"/>
              </a:rPr>
              <a:t>so </a:t>
            </a:r>
            <a:r>
              <a:rPr sz="950" i="1" spc="-10" dirty="0">
                <a:latin typeface="Trebuchet MS"/>
                <a:cs typeface="Trebuchet MS"/>
              </a:rPr>
              <a:t>through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distributional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analysis.”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(Zellig </a:t>
            </a:r>
            <a:r>
              <a:rPr sz="950" i="1" dirty="0">
                <a:latin typeface="Trebuchet MS"/>
                <a:cs typeface="Trebuchet MS"/>
              </a:rPr>
              <a:t>Harris)</a:t>
            </a:r>
            <a:endParaRPr sz="950" dirty="0">
              <a:latin typeface="Trebuchet MS"/>
              <a:cs typeface="Trebuchet MS"/>
            </a:endParaRPr>
          </a:p>
          <a:p>
            <a:pPr marL="12700" marR="5080" indent="186690">
              <a:lnSpc>
                <a:spcPct val="118900"/>
              </a:lnSpc>
              <a:spcBef>
                <a:spcPts val="880"/>
              </a:spcBef>
            </a:pPr>
            <a:r>
              <a:rPr sz="950" i="1" spc="-95" dirty="0">
                <a:latin typeface="Trebuchet MS"/>
                <a:cs typeface="Trebuchet MS"/>
              </a:rPr>
              <a:t>“If </a:t>
            </a:r>
            <a:r>
              <a:rPr sz="950" i="1" spc="10" dirty="0">
                <a:latin typeface="Trebuchet MS"/>
                <a:cs typeface="Trebuchet MS"/>
              </a:rPr>
              <a:t>we </a:t>
            </a:r>
            <a:r>
              <a:rPr sz="950" i="1" spc="15" dirty="0">
                <a:latin typeface="Trebuchet MS"/>
                <a:cs typeface="Trebuchet MS"/>
              </a:rPr>
              <a:t>consider words </a:t>
            </a:r>
            <a:r>
              <a:rPr sz="950" i="1" spc="-20" dirty="0">
                <a:latin typeface="Trebuchet MS"/>
                <a:cs typeface="Trebuchet MS"/>
              </a:rPr>
              <a:t>or </a:t>
            </a:r>
            <a:r>
              <a:rPr sz="950" i="1" spc="25" dirty="0">
                <a:latin typeface="Trebuchet MS"/>
                <a:cs typeface="Trebuchet MS"/>
              </a:rPr>
              <a:t>morphemes </a:t>
            </a:r>
            <a:r>
              <a:rPr sz="950" i="1" spc="70" dirty="0">
                <a:latin typeface="Trebuchet MS"/>
                <a:cs typeface="Trebuchet MS"/>
              </a:rPr>
              <a:t>A </a:t>
            </a:r>
            <a:r>
              <a:rPr sz="950" i="1" spc="30" dirty="0">
                <a:latin typeface="Trebuchet MS"/>
                <a:cs typeface="Trebuchet MS"/>
              </a:rPr>
              <a:t>and </a:t>
            </a:r>
            <a:r>
              <a:rPr sz="950" i="1" spc="114" dirty="0">
                <a:latin typeface="Trebuchet MS"/>
                <a:cs typeface="Trebuchet MS"/>
              </a:rPr>
              <a:t>B </a:t>
            </a:r>
            <a:r>
              <a:rPr sz="950" i="1" spc="-45" dirty="0">
                <a:latin typeface="Trebuchet MS"/>
                <a:cs typeface="Trebuchet MS"/>
              </a:rPr>
              <a:t>to </a:t>
            </a:r>
            <a:r>
              <a:rPr sz="950" i="1" spc="25" dirty="0">
                <a:latin typeface="Trebuchet MS"/>
                <a:cs typeface="Trebuchet MS"/>
              </a:rPr>
              <a:t>be </a:t>
            </a:r>
            <a:r>
              <a:rPr sz="950" i="1" spc="5" dirty="0">
                <a:latin typeface="Trebuchet MS"/>
                <a:cs typeface="Trebuchet MS"/>
              </a:rPr>
              <a:t>more </a:t>
            </a:r>
            <a:r>
              <a:rPr sz="950" i="1" spc="10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different </a:t>
            </a:r>
            <a:r>
              <a:rPr sz="950" i="1" spc="-25" dirty="0">
                <a:latin typeface="Trebuchet MS"/>
                <a:cs typeface="Trebuchet MS"/>
              </a:rPr>
              <a:t>in </a:t>
            </a:r>
            <a:r>
              <a:rPr sz="950" i="1" spc="20" dirty="0">
                <a:latin typeface="Trebuchet MS"/>
                <a:cs typeface="Trebuchet MS"/>
              </a:rPr>
              <a:t>meaning </a:t>
            </a:r>
            <a:r>
              <a:rPr sz="950" i="1" spc="-10" dirty="0">
                <a:latin typeface="Trebuchet MS"/>
                <a:cs typeface="Trebuchet MS"/>
              </a:rPr>
              <a:t>than </a:t>
            </a:r>
            <a:r>
              <a:rPr sz="950" i="1" spc="70" dirty="0">
                <a:latin typeface="Trebuchet MS"/>
                <a:cs typeface="Trebuchet MS"/>
              </a:rPr>
              <a:t>A </a:t>
            </a:r>
            <a:r>
              <a:rPr sz="950" i="1" spc="30" dirty="0">
                <a:latin typeface="Trebuchet MS"/>
                <a:cs typeface="Trebuchet MS"/>
              </a:rPr>
              <a:t>and </a:t>
            </a:r>
            <a:r>
              <a:rPr sz="950" i="1" spc="15" dirty="0">
                <a:latin typeface="Trebuchet MS"/>
                <a:cs typeface="Trebuchet MS"/>
              </a:rPr>
              <a:t>C, </a:t>
            </a:r>
            <a:r>
              <a:rPr sz="950" i="1" spc="-15" dirty="0">
                <a:latin typeface="Trebuchet MS"/>
                <a:cs typeface="Trebuchet MS"/>
              </a:rPr>
              <a:t>then </a:t>
            </a:r>
            <a:r>
              <a:rPr sz="950" i="1" spc="10" dirty="0">
                <a:latin typeface="Trebuchet MS"/>
                <a:cs typeface="Trebuchet MS"/>
              </a:rPr>
              <a:t>we </a:t>
            </a:r>
            <a:r>
              <a:rPr sz="950" i="1" spc="-65" dirty="0">
                <a:latin typeface="Trebuchet MS"/>
                <a:cs typeface="Trebuchet MS"/>
              </a:rPr>
              <a:t>will </a:t>
            </a:r>
            <a:r>
              <a:rPr sz="950" i="1" spc="-30" dirty="0">
                <a:latin typeface="Trebuchet MS"/>
                <a:cs typeface="Trebuchet MS"/>
              </a:rPr>
              <a:t>often </a:t>
            </a:r>
            <a:r>
              <a:rPr sz="950" i="1" spc="-35" dirty="0">
                <a:latin typeface="Trebuchet MS"/>
                <a:cs typeface="Trebuchet MS"/>
              </a:rPr>
              <a:t>find </a:t>
            </a:r>
            <a:r>
              <a:rPr sz="950" i="1" spc="-50" dirty="0">
                <a:latin typeface="Trebuchet MS"/>
                <a:cs typeface="Trebuchet MS"/>
              </a:rPr>
              <a:t>that </a:t>
            </a:r>
            <a:r>
              <a:rPr sz="950" i="1" spc="-25" dirty="0">
                <a:latin typeface="Trebuchet MS"/>
                <a:cs typeface="Trebuchet MS"/>
              </a:rPr>
              <a:t>the </a:t>
            </a:r>
            <a:r>
              <a:rPr sz="950" i="1" spc="-20" dirty="0">
                <a:latin typeface="Trebuchet MS"/>
                <a:cs typeface="Trebuchet MS"/>
              </a:rPr>
              <a:t> distributions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70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and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114" dirty="0">
                <a:latin typeface="Trebuchet MS"/>
                <a:cs typeface="Trebuchet MS"/>
              </a:rPr>
              <a:t>B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are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more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different</a:t>
            </a:r>
            <a:r>
              <a:rPr sz="950" i="1" spc="-10" dirty="0">
                <a:latin typeface="Trebuchet MS"/>
                <a:cs typeface="Trebuchet MS"/>
              </a:rPr>
              <a:t> than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distributions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70" dirty="0">
                <a:latin typeface="Trebuchet MS"/>
                <a:cs typeface="Trebuchet MS"/>
              </a:rPr>
              <a:t>A </a:t>
            </a:r>
            <a:r>
              <a:rPr sz="950" i="1" spc="-27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and </a:t>
            </a:r>
            <a:r>
              <a:rPr sz="950" i="1" spc="15" dirty="0">
                <a:latin typeface="Trebuchet MS"/>
                <a:cs typeface="Trebuchet MS"/>
              </a:rPr>
              <a:t>C. In </a:t>
            </a:r>
            <a:r>
              <a:rPr sz="950" i="1" spc="-25" dirty="0">
                <a:latin typeface="Trebuchet MS"/>
                <a:cs typeface="Trebuchet MS"/>
              </a:rPr>
              <a:t>other </a:t>
            </a:r>
            <a:r>
              <a:rPr sz="950" i="1" spc="-5" dirty="0">
                <a:latin typeface="Trebuchet MS"/>
                <a:cs typeface="Trebuchet MS"/>
              </a:rPr>
              <a:t>words, </a:t>
            </a:r>
            <a:r>
              <a:rPr sz="950" i="1" spc="-20" dirty="0">
                <a:latin typeface="Trebuchet MS"/>
                <a:cs typeface="Trebuchet MS"/>
              </a:rPr>
              <a:t>difference </a:t>
            </a:r>
            <a:r>
              <a:rPr sz="950" i="1" spc="-25" dirty="0">
                <a:latin typeface="Trebuchet MS"/>
                <a:cs typeface="Trebuchet MS"/>
              </a:rPr>
              <a:t>in </a:t>
            </a:r>
            <a:r>
              <a:rPr sz="950" i="1" spc="20" dirty="0">
                <a:latin typeface="Trebuchet MS"/>
                <a:cs typeface="Trebuchet MS"/>
              </a:rPr>
              <a:t>meaning </a:t>
            </a:r>
            <a:r>
              <a:rPr sz="950" i="1" spc="-5" dirty="0">
                <a:latin typeface="Trebuchet MS"/>
                <a:cs typeface="Trebuchet MS"/>
              </a:rPr>
              <a:t>correlates </a:t>
            </a:r>
            <a:r>
              <a:rPr sz="950" i="1" spc="-50" dirty="0">
                <a:latin typeface="Trebuchet MS"/>
                <a:cs typeface="Trebuchet MS"/>
              </a:rPr>
              <a:t>with </a:t>
            </a:r>
            <a:r>
              <a:rPr sz="950" i="1" spc="-4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difference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distribution.”</a:t>
            </a:r>
            <a:r>
              <a:rPr sz="950" i="1" spc="55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(Zellig </a:t>
            </a:r>
            <a:r>
              <a:rPr sz="950" i="1" spc="-10" dirty="0">
                <a:latin typeface="Trebuchet MS"/>
                <a:cs typeface="Trebuchet MS"/>
              </a:rPr>
              <a:t>Harris, </a:t>
            </a:r>
            <a:r>
              <a:rPr sz="950" i="1" spc="-30" dirty="0">
                <a:latin typeface="Trebuchet MS"/>
                <a:cs typeface="Trebuchet MS"/>
              </a:rPr>
              <a:t>“Distributional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Structure”)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 dirty="0">
              <a:latin typeface="Trebuchet MS"/>
              <a:cs typeface="Trebuchet MS"/>
            </a:endParaRPr>
          </a:p>
          <a:p>
            <a:pPr marL="1052195">
              <a:lnSpc>
                <a:spcPct val="100000"/>
              </a:lnSpc>
              <a:spcBef>
                <a:spcPts val="835"/>
              </a:spcBef>
            </a:pPr>
            <a:r>
              <a:rPr sz="950" b="1" dirty="0">
                <a:solidFill>
                  <a:srgbClr val="FF0000"/>
                </a:solidFill>
                <a:latin typeface="Trebuchet MS"/>
                <a:cs typeface="Trebuchet MS"/>
              </a:rPr>
              <a:t>Differential</a:t>
            </a:r>
            <a:r>
              <a:rPr sz="950" b="1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30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95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spc="-15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95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50" i="1" spc="-35" dirty="0">
                <a:solidFill>
                  <a:srgbClr val="FF0000"/>
                </a:solidFill>
                <a:latin typeface="Trebuchet MS"/>
                <a:cs typeface="Trebuchet MS"/>
              </a:rPr>
              <a:t>referential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93786" y="3339672"/>
            <a:ext cx="122047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Semantics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96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Distributional</a:t>
            </a:r>
            <a:r>
              <a:rPr spc="-10" dirty="0"/>
              <a:t> </a:t>
            </a:r>
            <a:r>
              <a:rPr spc="-20" dirty="0"/>
              <a:t>Representation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30274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99764"/>
            <a:ext cx="3898265" cy="13817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-5" dirty="0">
                <a:latin typeface="Trebuchet MS"/>
                <a:cs typeface="Trebuchet MS"/>
              </a:rPr>
              <a:t>Take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several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hundred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dimensions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(say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1000).</a:t>
            </a:r>
            <a:endParaRPr sz="950">
              <a:latin typeface="Trebuchet MS"/>
              <a:cs typeface="Trebuchet MS"/>
            </a:endParaRPr>
          </a:p>
          <a:p>
            <a:pPr marL="12700" marR="223520">
              <a:lnSpc>
                <a:spcPct val="118900"/>
              </a:lnSpc>
              <a:spcBef>
                <a:spcPts val="300"/>
              </a:spcBef>
            </a:pPr>
            <a:r>
              <a:rPr sz="950" spc="6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represented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distribution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weights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across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those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elements.</a:t>
            </a:r>
            <a:endParaRPr sz="950">
              <a:latin typeface="Trebuchet MS"/>
              <a:cs typeface="Trebuchet MS"/>
            </a:endParaRPr>
          </a:p>
          <a:p>
            <a:pPr marL="12700" marR="27940">
              <a:lnSpc>
                <a:spcPct val="118900"/>
              </a:lnSpc>
              <a:spcBef>
                <a:spcPts val="300"/>
              </a:spcBef>
            </a:pPr>
            <a:r>
              <a:rPr sz="950" spc="114" dirty="0">
                <a:latin typeface="Trebuchet MS"/>
                <a:cs typeface="Trebuchet MS"/>
              </a:rPr>
              <a:t>So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instead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one-to-one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mapping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element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15" dirty="0">
                <a:latin typeface="Trebuchet MS"/>
                <a:cs typeface="Trebuchet MS"/>
              </a:rPr>
              <a:t>word,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5" dirty="0">
                <a:latin typeface="Trebuchet MS"/>
                <a:cs typeface="Trebuchet MS"/>
              </a:rPr>
              <a:t>representation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950" spc="25" dirty="0">
                <a:latin typeface="Trebuchet MS"/>
                <a:cs typeface="Trebuchet MS"/>
              </a:rPr>
              <a:t>is spread </a:t>
            </a:r>
            <a:r>
              <a:rPr sz="950" spc="45" dirty="0">
                <a:latin typeface="Trebuchet MS"/>
                <a:cs typeface="Trebuchet MS"/>
              </a:rPr>
              <a:t>across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elements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vector,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950" spc="6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element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contributes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definition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many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340307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722412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2276602"/>
            <a:ext cx="64757" cy="6475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3131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Distributional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Representation:</a:t>
            </a:r>
            <a:r>
              <a:rPr sz="1400" i="1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Illustration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394787"/>
            <a:ext cx="4112260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label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dimensions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hypothetical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(there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no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pre-assigned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labels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algorithm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course),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might </a:t>
            </a:r>
            <a:r>
              <a:rPr sz="950" spc="5" dirty="0">
                <a:latin typeface="Trebuchet MS"/>
                <a:cs typeface="Trebuchet MS"/>
              </a:rPr>
              <a:t>look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bit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like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this: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294" y="1131290"/>
            <a:ext cx="4095750" cy="136525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7743" y="2799105"/>
            <a:ext cx="4432935" cy="348615"/>
          </a:xfrm>
          <a:custGeom>
            <a:avLst/>
            <a:gdLst/>
            <a:ahLst/>
            <a:cxnLst/>
            <a:rect l="l" t="t" r="r" b="b"/>
            <a:pathLst>
              <a:path w="4432935" h="348614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348399"/>
                </a:lnTo>
                <a:lnTo>
                  <a:pt x="4432566" y="348399"/>
                </a:lnTo>
                <a:lnTo>
                  <a:pt x="4432566" y="50799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844" y="2779890"/>
            <a:ext cx="410908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Such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vector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comes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represent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in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some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abstract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way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‘meaning’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a </a:t>
            </a:r>
            <a:r>
              <a:rPr sz="1100" i="1" spc="-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FF0000"/>
                </a:solidFill>
                <a:latin typeface="Cambria"/>
                <a:cs typeface="Cambria"/>
              </a:rPr>
              <a:t>word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43" y="2843339"/>
            <a:ext cx="4483735" cy="456565"/>
            <a:chOff x="87743" y="2843339"/>
            <a:chExt cx="4483735" cy="4565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3134842"/>
              <a:ext cx="4483315" cy="1648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2843339"/>
              <a:ext cx="50749" cy="3547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3179127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881439"/>
              <a:ext cx="0" cy="335915"/>
            </a:xfrm>
            <a:custGeom>
              <a:avLst/>
              <a:gdLst/>
              <a:ahLst/>
              <a:cxnLst/>
              <a:rect l="l" t="t" r="r" b="b"/>
              <a:pathLst>
                <a:path h="335914">
                  <a:moveTo>
                    <a:pt x="0" y="3356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8687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8560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8433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353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Embeddings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28610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38643"/>
            <a:ext cx="64757" cy="6475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7743" y="1810854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5673"/>
                </a:lnTo>
                <a:lnTo>
                  <a:pt x="4432566" y="185673"/>
                </a:lnTo>
                <a:lnTo>
                  <a:pt x="4432566" y="50799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844" y="1180611"/>
            <a:ext cx="2961640" cy="8032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595"/>
              </a:spcBef>
            </a:pPr>
            <a:r>
              <a:rPr sz="1100" i="1" spc="-35" dirty="0">
                <a:latin typeface="Cambria"/>
                <a:cs typeface="Cambria"/>
              </a:rPr>
              <a:t>d</a:t>
            </a:r>
            <a:r>
              <a:rPr sz="1100" i="1" spc="55" dirty="0">
                <a:latin typeface="Cambria"/>
                <a:cs typeface="Cambria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typically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range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Cambria"/>
                <a:cs typeface="Cambria"/>
              </a:rPr>
              <a:t>50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Cambria"/>
                <a:cs typeface="Cambria"/>
              </a:rPr>
              <a:t>1000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80"/>
              </a:spcBef>
            </a:pPr>
            <a:r>
              <a:rPr sz="950" spc="5" dirty="0">
                <a:latin typeface="Trebuchet MS"/>
                <a:cs typeface="Trebuchet MS"/>
              </a:rPr>
              <a:t>Similar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should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embeddings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40" dirty="0">
                <a:solidFill>
                  <a:srgbClr val="FF0000"/>
                </a:solidFill>
                <a:latin typeface="Cambria"/>
                <a:cs typeface="Cambria"/>
              </a:rPr>
              <a:t>SVD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also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thought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as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an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embedding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method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43" y="1855089"/>
            <a:ext cx="4483735" cy="294005"/>
            <a:chOff x="87743" y="1855089"/>
            <a:chExt cx="4483735" cy="2940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" y="1983879"/>
              <a:ext cx="4483315" cy="1648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855089"/>
              <a:ext cx="50749" cy="1919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028151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89318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8804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8677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8550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61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Reasoning</a:t>
            </a:r>
            <a:r>
              <a:rPr spc="30" dirty="0"/>
              <a:t> </a:t>
            </a:r>
            <a:r>
              <a:rPr spc="-40" dirty="0"/>
              <a:t>with</a:t>
            </a:r>
            <a:r>
              <a:rPr spc="35" dirty="0"/>
              <a:t> </a:t>
            </a:r>
            <a:r>
              <a:rPr spc="-70" dirty="0"/>
              <a:t>Word</a:t>
            </a:r>
            <a:r>
              <a:rPr spc="35" dirty="0"/>
              <a:t> </a:t>
            </a:r>
            <a:r>
              <a:rPr spc="-25" dirty="0"/>
              <a:t>Vectors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35863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217968"/>
            <a:ext cx="64757" cy="647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1662252"/>
            <a:ext cx="4483735" cy="1226185"/>
            <a:chOff x="87743" y="1662252"/>
            <a:chExt cx="4483735" cy="1226185"/>
          </a:xfrm>
        </p:grpSpPr>
        <p:sp>
          <p:nvSpPr>
            <p:cNvPr id="6" name="object 6"/>
            <p:cNvSpPr/>
            <p:nvPr/>
          </p:nvSpPr>
          <p:spPr>
            <a:xfrm>
              <a:off x="87743" y="166225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" y="1835276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544" y="2786214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44" y="2773514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706498"/>
              <a:ext cx="50749" cy="10797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879549"/>
              <a:ext cx="4432935" cy="957580"/>
            </a:xfrm>
            <a:custGeom>
              <a:avLst/>
              <a:gdLst/>
              <a:ahLst/>
              <a:cxnLst/>
              <a:rect l="l" t="t" r="r" b="b"/>
              <a:pathLst>
                <a:path w="4432935" h="957580">
                  <a:moveTo>
                    <a:pt x="4432566" y="0"/>
                  </a:moveTo>
                  <a:lnTo>
                    <a:pt x="0" y="0"/>
                  </a:lnTo>
                  <a:lnTo>
                    <a:pt x="0" y="906665"/>
                  </a:lnTo>
                  <a:lnTo>
                    <a:pt x="4008" y="926390"/>
                  </a:lnTo>
                  <a:lnTo>
                    <a:pt x="14922" y="942543"/>
                  </a:lnTo>
                  <a:lnTo>
                    <a:pt x="31075" y="953457"/>
                  </a:lnTo>
                  <a:lnTo>
                    <a:pt x="50800" y="957465"/>
                  </a:lnTo>
                  <a:lnTo>
                    <a:pt x="4381766" y="957465"/>
                  </a:lnTo>
                  <a:lnTo>
                    <a:pt x="4401491" y="953457"/>
                  </a:lnTo>
                  <a:lnTo>
                    <a:pt x="4417644" y="942543"/>
                  </a:lnTo>
                  <a:lnTo>
                    <a:pt x="4428558" y="926390"/>
                  </a:lnTo>
                  <a:lnTo>
                    <a:pt x="4432566" y="9066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744586"/>
              <a:ext cx="0" cy="1061085"/>
            </a:xfrm>
            <a:custGeom>
              <a:avLst/>
              <a:gdLst/>
              <a:ahLst/>
              <a:cxnLst/>
              <a:rect l="l" t="t" r="r" b="b"/>
              <a:pathLst>
                <a:path h="1061085">
                  <a:moveTo>
                    <a:pt x="0" y="10606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7318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7191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7064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044" y="743313"/>
            <a:ext cx="4255135" cy="2085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0360" marR="30480">
              <a:lnSpc>
                <a:spcPct val="118900"/>
              </a:lnSpc>
              <a:spcBef>
                <a:spcPts val="90"/>
              </a:spcBef>
            </a:pPr>
            <a:r>
              <a:rPr sz="950" spc="-50" dirty="0">
                <a:latin typeface="Trebuchet MS"/>
                <a:cs typeface="Trebuchet MS"/>
              </a:rPr>
              <a:t>It </a:t>
            </a:r>
            <a:r>
              <a:rPr sz="950" spc="60" dirty="0">
                <a:latin typeface="Trebuchet MS"/>
                <a:cs typeface="Trebuchet MS"/>
              </a:rPr>
              <a:t>has </a:t>
            </a:r>
            <a:r>
              <a:rPr sz="950" spc="20" dirty="0">
                <a:latin typeface="Trebuchet MS"/>
                <a:cs typeface="Trebuchet MS"/>
              </a:rPr>
              <a:t>been </a:t>
            </a:r>
            <a:r>
              <a:rPr sz="950" spc="-5" dirty="0">
                <a:latin typeface="Trebuchet MS"/>
                <a:cs typeface="Trebuchet MS"/>
              </a:rPr>
              <a:t>found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5" dirty="0">
                <a:latin typeface="Trebuchet MS"/>
                <a:cs typeface="Trebuchet MS"/>
              </a:rPr>
              <a:t>learned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950" spc="5" dirty="0">
                <a:latin typeface="Trebuchet MS"/>
                <a:cs typeface="Trebuchet MS"/>
              </a:rPr>
              <a:t>representations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40" dirty="0">
                <a:latin typeface="Trebuchet MS"/>
                <a:cs typeface="Trebuchet MS"/>
              </a:rPr>
              <a:t>fact </a:t>
            </a:r>
            <a:r>
              <a:rPr sz="950" spc="-5" dirty="0">
                <a:latin typeface="Trebuchet MS"/>
                <a:cs typeface="Trebuchet MS"/>
              </a:rPr>
              <a:t>capture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meaningful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syntactic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regularities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simple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way.</a:t>
            </a:r>
            <a:endParaRPr sz="950">
              <a:latin typeface="Trebuchet MS"/>
              <a:cs typeface="Trebuchet MS"/>
            </a:endParaRPr>
          </a:p>
          <a:p>
            <a:pPr marL="340360" marR="197485">
              <a:lnSpc>
                <a:spcPct val="118900"/>
              </a:lnSpc>
              <a:spcBef>
                <a:spcPts val="300"/>
              </a:spcBef>
            </a:pPr>
            <a:r>
              <a:rPr sz="950" spc="-15" dirty="0">
                <a:latin typeface="Trebuchet MS"/>
                <a:cs typeface="Trebuchet MS"/>
              </a:rPr>
              <a:t>Specifically,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regularities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observed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constant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offsets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pairs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sharing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particular relationship.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100" i="1" spc="20" dirty="0">
                <a:solidFill>
                  <a:srgbClr val="007F00"/>
                </a:solidFill>
                <a:latin typeface="Cambria"/>
                <a:cs typeface="Cambria"/>
              </a:rPr>
              <a:t>Case 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of</a:t>
            </a:r>
            <a:r>
              <a:rPr sz="1100" i="1" spc="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007F00"/>
                </a:solidFill>
                <a:latin typeface="Cambria"/>
                <a:cs typeface="Cambria"/>
              </a:rPr>
              <a:t>Singular-Plural</a:t>
            </a:r>
            <a:r>
              <a:rPr sz="1100" i="1" spc="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Relations</a:t>
            </a:r>
            <a:endParaRPr sz="1100">
              <a:latin typeface="Cambria"/>
              <a:cs typeface="Cambria"/>
            </a:endParaRPr>
          </a:p>
          <a:p>
            <a:pPr marL="63500" marR="278765">
              <a:lnSpc>
                <a:spcPct val="113999"/>
              </a:lnSpc>
              <a:spcBef>
                <a:spcPts val="85"/>
              </a:spcBef>
            </a:pP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denote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vector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200" i="1" spc="-22" baseline="-10416" dirty="0">
                <a:latin typeface="Cambria"/>
                <a:cs typeface="Cambria"/>
              </a:rPr>
              <a:t>i</a:t>
            </a:r>
            <a:r>
              <a:rPr sz="950" spc="-15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focus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singular/plural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relation,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observe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rebuchet MS"/>
              <a:cs typeface="Trebuchet MS"/>
            </a:endParaRPr>
          </a:p>
          <a:p>
            <a:pPr marL="196850" algn="ctr">
              <a:lnSpc>
                <a:spcPct val="100000"/>
              </a:lnSpc>
              <a:spcBef>
                <a:spcPts val="5"/>
              </a:spcBef>
            </a:pPr>
            <a:r>
              <a:rPr sz="1650" i="1" spc="-22" baseline="7575" dirty="0">
                <a:latin typeface="Cambria"/>
                <a:cs typeface="Cambria"/>
              </a:rPr>
              <a:t>x</a:t>
            </a:r>
            <a:r>
              <a:rPr sz="800" i="1" spc="-15" dirty="0">
                <a:latin typeface="Cambria"/>
                <a:cs typeface="Cambria"/>
              </a:rPr>
              <a:t>apple</a:t>
            </a:r>
            <a:r>
              <a:rPr sz="800" i="1" spc="25" dirty="0">
                <a:latin typeface="Cambria"/>
                <a:cs typeface="Cambria"/>
              </a:rPr>
              <a:t> </a:t>
            </a:r>
            <a:r>
              <a:rPr sz="1650" spc="-382" baseline="7575" dirty="0">
                <a:latin typeface="SimSun-ExtB"/>
                <a:cs typeface="SimSun-ExtB"/>
              </a:rPr>
              <a:t>−</a:t>
            </a:r>
            <a:r>
              <a:rPr sz="1650" spc="-592" baseline="7575" dirty="0">
                <a:latin typeface="SimSun-ExtB"/>
                <a:cs typeface="SimSun-ExtB"/>
              </a:rPr>
              <a:t> </a:t>
            </a:r>
            <a:r>
              <a:rPr sz="1650" i="1" spc="-22" baseline="7575" dirty="0">
                <a:latin typeface="Cambria"/>
                <a:cs typeface="Cambria"/>
              </a:rPr>
              <a:t>x</a:t>
            </a:r>
            <a:r>
              <a:rPr sz="800" i="1" spc="-15" dirty="0">
                <a:latin typeface="Cambria"/>
                <a:cs typeface="Cambria"/>
              </a:rPr>
              <a:t>apples</a:t>
            </a:r>
            <a:r>
              <a:rPr sz="800" i="1" spc="114" dirty="0">
                <a:latin typeface="Cambria"/>
                <a:cs typeface="Cambria"/>
              </a:rPr>
              <a:t> </a:t>
            </a:r>
            <a:r>
              <a:rPr sz="1650" spc="-382" baseline="7575" dirty="0">
                <a:latin typeface="SimSun-ExtB"/>
                <a:cs typeface="SimSun-ExtB"/>
              </a:rPr>
              <a:t>≈</a:t>
            </a:r>
            <a:r>
              <a:rPr sz="1650" spc="-457" baseline="7575" dirty="0">
                <a:latin typeface="SimSun-ExtB"/>
                <a:cs typeface="SimSun-ExtB"/>
              </a:rPr>
              <a:t> </a:t>
            </a:r>
            <a:r>
              <a:rPr sz="1650" i="1" spc="-22" baseline="7575" dirty="0">
                <a:latin typeface="Cambria"/>
                <a:cs typeface="Cambria"/>
              </a:rPr>
              <a:t>x</a:t>
            </a:r>
            <a:r>
              <a:rPr sz="800" i="1" spc="-15" dirty="0">
                <a:latin typeface="Cambria"/>
                <a:cs typeface="Cambria"/>
              </a:rPr>
              <a:t>car</a:t>
            </a:r>
            <a:r>
              <a:rPr sz="800" i="1" spc="40" dirty="0">
                <a:latin typeface="Cambria"/>
                <a:cs typeface="Cambria"/>
              </a:rPr>
              <a:t> </a:t>
            </a:r>
            <a:r>
              <a:rPr sz="1650" spc="-382" baseline="7575" dirty="0">
                <a:latin typeface="SimSun-ExtB"/>
                <a:cs typeface="SimSun-ExtB"/>
              </a:rPr>
              <a:t>−</a:t>
            </a:r>
            <a:r>
              <a:rPr sz="1650" spc="-592" baseline="7575" dirty="0">
                <a:latin typeface="SimSun-ExtB"/>
                <a:cs typeface="SimSun-ExtB"/>
              </a:rPr>
              <a:t> </a:t>
            </a:r>
            <a:r>
              <a:rPr sz="1650" i="1" spc="-15" baseline="7575" dirty="0">
                <a:latin typeface="Cambria"/>
                <a:cs typeface="Cambria"/>
              </a:rPr>
              <a:t>x</a:t>
            </a:r>
            <a:r>
              <a:rPr sz="800" i="1" spc="-10" dirty="0">
                <a:latin typeface="Cambria"/>
                <a:cs typeface="Cambria"/>
              </a:rPr>
              <a:t>cars</a:t>
            </a:r>
            <a:r>
              <a:rPr sz="800" i="1" spc="114" dirty="0">
                <a:latin typeface="Cambria"/>
                <a:cs typeface="Cambria"/>
              </a:rPr>
              <a:t> </a:t>
            </a:r>
            <a:r>
              <a:rPr sz="1650" spc="-382" baseline="7575" dirty="0">
                <a:latin typeface="SimSun-ExtB"/>
                <a:cs typeface="SimSun-ExtB"/>
              </a:rPr>
              <a:t>≈</a:t>
            </a:r>
            <a:r>
              <a:rPr sz="1650" spc="-457" baseline="7575" dirty="0">
                <a:latin typeface="SimSun-ExtB"/>
                <a:cs typeface="SimSun-ExtB"/>
              </a:rPr>
              <a:t> </a:t>
            </a:r>
            <a:r>
              <a:rPr sz="1650" i="1" spc="-30" baseline="7575" dirty="0">
                <a:latin typeface="Cambria"/>
                <a:cs typeface="Cambria"/>
              </a:rPr>
              <a:t>x</a:t>
            </a:r>
            <a:r>
              <a:rPr sz="800" i="1" spc="-20" dirty="0">
                <a:latin typeface="Cambria"/>
                <a:cs typeface="Cambria"/>
              </a:rPr>
              <a:t>family</a:t>
            </a:r>
            <a:r>
              <a:rPr sz="800" i="1" spc="30" dirty="0">
                <a:latin typeface="Cambria"/>
                <a:cs typeface="Cambria"/>
              </a:rPr>
              <a:t> </a:t>
            </a:r>
            <a:r>
              <a:rPr sz="1650" spc="-382" baseline="7575" dirty="0">
                <a:latin typeface="SimSun-ExtB"/>
                <a:cs typeface="SimSun-ExtB"/>
              </a:rPr>
              <a:t>−</a:t>
            </a:r>
            <a:r>
              <a:rPr sz="1650" spc="-600" baseline="7575" dirty="0">
                <a:latin typeface="SimSun-ExtB"/>
                <a:cs typeface="SimSun-ExtB"/>
              </a:rPr>
              <a:t> </a:t>
            </a:r>
            <a:r>
              <a:rPr sz="1650" i="1" spc="-22" baseline="7575" dirty="0">
                <a:latin typeface="Cambria"/>
                <a:cs typeface="Cambria"/>
              </a:rPr>
              <a:t>x</a:t>
            </a:r>
            <a:r>
              <a:rPr sz="800" i="1" spc="-15" dirty="0">
                <a:latin typeface="Cambria"/>
                <a:cs typeface="Cambria"/>
              </a:rPr>
              <a:t>families</a:t>
            </a:r>
            <a:r>
              <a:rPr sz="800" i="1" spc="114" dirty="0">
                <a:latin typeface="Cambria"/>
                <a:cs typeface="Cambria"/>
              </a:rPr>
              <a:t> </a:t>
            </a:r>
            <a:r>
              <a:rPr sz="1650" spc="-382" baseline="7575" dirty="0">
                <a:latin typeface="SimSun-ExtB"/>
                <a:cs typeface="SimSun-ExtB"/>
              </a:rPr>
              <a:t>≈</a:t>
            </a:r>
            <a:r>
              <a:rPr sz="1650" spc="-457" baseline="7575" dirty="0">
                <a:latin typeface="SimSun-ExtB"/>
                <a:cs typeface="SimSun-ExtB"/>
              </a:rPr>
              <a:t> </a:t>
            </a:r>
            <a:r>
              <a:rPr sz="1650" i="1" spc="-22" baseline="7575" dirty="0">
                <a:latin typeface="Cambria"/>
                <a:cs typeface="Cambria"/>
              </a:rPr>
              <a:t>x</a:t>
            </a:r>
            <a:r>
              <a:rPr sz="800" i="1" spc="-15" dirty="0">
                <a:latin typeface="Cambria"/>
                <a:cs typeface="Cambria"/>
              </a:rPr>
              <a:t>car</a:t>
            </a:r>
            <a:r>
              <a:rPr sz="800" i="1" spc="45" dirty="0">
                <a:latin typeface="Cambria"/>
                <a:cs typeface="Cambria"/>
              </a:rPr>
              <a:t> </a:t>
            </a:r>
            <a:r>
              <a:rPr sz="1650" spc="-382" baseline="7575" dirty="0">
                <a:latin typeface="SimSun-ExtB"/>
                <a:cs typeface="SimSun-ExtB"/>
              </a:rPr>
              <a:t>−</a:t>
            </a:r>
            <a:r>
              <a:rPr sz="1650" spc="-600" baseline="7575" dirty="0">
                <a:latin typeface="SimSun-ExtB"/>
                <a:cs typeface="SimSun-ExtB"/>
              </a:rPr>
              <a:t> </a:t>
            </a:r>
            <a:r>
              <a:rPr sz="1650" i="1" spc="-15" baseline="7575" dirty="0">
                <a:latin typeface="Cambria"/>
                <a:cs typeface="Cambria"/>
              </a:rPr>
              <a:t>x</a:t>
            </a:r>
            <a:r>
              <a:rPr sz="800" i="1" spc="-10" dirty="0">
                <a:latin typeface="Cambria"/>
                <a:cs typeface="Cambria"/>
              </a:rPr>
              <a:t>cars</a:t>
            </a:r>
            <a:endParaRPr sz="8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1115"/>
              </a:spcBef>
            </a:pP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so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on.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61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Reasoning</a:t>
            </a:r>
            <a:r>
              <a:rPr spc="30" dirty="0"/>
              <a:t> </a:t>
            </a:r>
            <a:r>
              <a:rPr spc="-40" dirty="0"/>
              <a:t>with</a:t>
            </a:r>
            <a:r>
              <a:rPr spc="35" dirty="0"/>
              <a:t> </a:t>
            </a:r>
            <a:r>
              <a:rPr spc="-70" dirty="0"/>
              <a:t>Word</a:t>
            </a:r>
            <a:r>
              <a:rPr spc="35" dirty="0"/>
              <a:t> </a:t>
            </a:r>
            <a:r>
              <a:rPr spc="-25" dirty="0"/>
              <a:t>Vectors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485862"/>
            <a:ext cx="4483735" cy="628015"/>
            <a:chOff x="87743" y="1485862"/>
            <a:chExt cx="4483735" cy="628015"/>
          </a:xfrm>
        </p:grpSpPr>
        <p:sp>
          <p:nvSpPr>
            <p:cNvPr id="4" name="object 4"/>
            <p:cNvSpPr/>
            <p:nvPr/>
          </p:nvSpPr>
          <p:spPr>
            <a:xfrm>
              <a:off x="87743" y="148586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5887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1212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9942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530096"/>
              <a:ext cx="50749" cy="4820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703159"/>
              <a:ext cx="4432935" cy="360045"/>
            </a:xfrm>
            <a:custGeom>
              <a:avLst/>
              <a:gdLst/>
              <a:ahLst/>
              <a:cxnLst/>
              <a:rect l="l" t="t" r="r" b="b"/>
              <a:pathLst>
                <a:path w="4432935" h="360044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568196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h="463550">
                  <a:moveTo>
                    <a:pt x="0" y="4629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5554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5427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5300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1051250"/>
            <a:ext cx="4178935" cy="1272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4930">
              <a:lnSpc>
                <a:spcPct val="118900"/>
              </a:lnSpc>
              <a:spcBef>
                <a:spcPts val="90"/>
              </a:spcBef>
            </a:pPr>
            <a:r>
              <a:rPr sz="950" spc="35" dirty="0">
                <a:latin typeface="Trebuchet MS"/>
                <a:cs typeface="Trebuchet MS"/>
              </a:rPr>
              <a:t>Perhaps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surprisingly,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this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also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case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variety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relations.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Good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at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answering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analogy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questions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b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95" dirty="0">
                <a:latin typeface="Trebuchet MS"/>
                <a:cs typeface="Trebuchet MS"/>
              </a:rPr>
              <a:t>?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30" dirty="0">
                <a:latin typeface="Trebuchet MS"/>
                <a:cs typeface="Trebuchet MS"/>
              </a:rPr>
              <a:t>man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woman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uncle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95" dirty="0">
                <a:latin typeface="Trebuchet MS"/>
                <a:cs typeface="Trebuchet MS"/>
              </a:rPr>
              <a:t>?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(</a:t>
            </a:r>
            <a:r>
              <a:rPr sz="950" i="1" spc="-15" dirty="0">
                <a:latin typeface="Trebuchet MS"/>
                <a:cs typeface="Trebuchet MS"/>
              </a:rPr>
              <a:t>aunt</a:t>
            </a:r>
            <a:r>
              <a:rPr sz="950" spc="-15" dirty="0">
                <a:latin typeface="Trebuchet MS"/>
                <a:cs typeface="Trebuchet MS"/>
              </a:rPr>
              <a:t>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i="1" spc="70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simple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vector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offset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method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based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on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cosine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distance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50" dirty="0">
                <a:latin typeface="Trebuchet MS"/>
                <a:cs typeface="Trebuchet MS"/>
              </a:rPr>
              <a:t>shows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relation.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501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Vcctor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Offset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Gender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Relation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460" y="827290"/>
            <a:ext cx="2468880" cy="18326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103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Vcctor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Offset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Singular-Plural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Relation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845" y="847102"/>
            <a:ext cx="2411730" cy="178689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052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Encoding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Other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Dimensions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Similarity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43" y="877468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858253"/>
            <a:ext cx="9163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Analogy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Testing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743" y="921702"/>
            <a:ext cx="4483735" cy="1716405"/>
            <a:chOff x="87743" y="921702"/>
            <a:chExt cx="4483735" cy="17164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50493"/>
              <a:ext cx="4483315" cy="1648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921702"/>
              <a:ext cx="50749" cy="1919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94765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9802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71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344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217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588" y="1246873"/>
              <a:ext cx="3272789" cy="139065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196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Analogy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Testing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744" y="600214"/>
            <a:ext cx="4343400" cy="243459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488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Country-capital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city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relationships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412" y="458749"/>
            <a:ext cx="3733800" cy="274256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632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Distributional</a:t>
            </a:r>
            <a:r>
              <a:rPr spc="35" dirty="0"/>
              <a:t> </a:t>
            </a:r>
            <a:r>
              <a:rPr dirty="0"/>
              <a:t>Semantics:</a:t>
            </a:r>
            <a:r>
              <a:rPr spc="120" dirty="0"/>
              <a:t> </a:t>
            </a:r>
            <a:r>
              <a:rPr spc="-20" dirty="0"/>
              <a:t>a</a:t>
            </a:r>
            <a:r>
              <a:rPr spc="40" dirty="0"/>
              <a:t> </a:t>
            </a:r>
            <a:r>
              <a:rPr spc="-10" dirty="0"/>
              <a:t>cognitive</a:t>
            </a:r>
            <a:r>
              <a:rPr spc="40" dirty="0"/>
              <a:t> </a:t>
            </a:r>
            <a:r>
              <a:rPr spc="-10" dirty="0"/>
              <a:t>perspective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01102"/>
            <a:ext cx="4483735" cy="626745"/>
            <a:chOff x="87743" y="1001102"/>
            <a:chExt cx="4483735" cy="626745"/>
          </a:xfrm>
        </p:grpSpPr>
        <p:sp>
          <p:nvSpPr>
            <p:cNvPr id="4" name="object 4"/>
            <p:cNvSpPr/>
            <p:nvPr/>
          </p:nvSpPr>
          <p:spPr>
            <a:xfrm>
              <a:off x="87743" y="100110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7411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2599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1329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45336"/>
              <a:ext cx="50749" cy="4806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18399"/>
              <a:ext cx="4432935" cy="358775"/>
            </a:xfrm>
            <a:custGeom>
              <a:avLst/>
              <a:gdLst/>
              <a:ahLst/>
              <a:cxnLst/>
              <a:rect l="l" t="t" r="r" b="b"/>
              <a:pathLst>
                <a:path w="4432935" h="358775">
                  <a:moveTo>
                    <a:pt x="4432566" y="0"/>
                  </a:moveTo>
                  <a:lnTo>
                    <a:pt x="0" y="0"/>
                  </a:lnTo>
                  <a:lnTo>
                    <a:pt x="0" y="307594"/>
                  </a:lnTo>
                  <a:lnTo>
                    <a:pt x="4008" y="327318"/>
                  </a:lnTo>
                  <a:lnTo>
                    <a:pt x="14922" y="343471"/>
                  </a:lnTo>
                  <a:lnTo>
                    <a:pt x="31075" y="354385"/>
                  </a:lnTo>
                  <a:lnTo>
                    <a:pt x="50800" y="358394"/>
                  </a:lnTo>
                  <a:lnTo>
                    <a:pt x="4381766" y="358394"/>
                  </a:lnTo>
                  <a:lnTo>
                    <a:pt x="4401491" y="354385"/>
                  </a:lnTo>
                  <a:lnTo>
                    <a:pt x="4417644" y="343471"/>
                  </a:lnTo>
                  <a:lnTo>
                    <a:pt x="4428558" y="327318"/>
                  </a:lnTo>
                  <a:lnTo>
                    <a:pt x="4432566" y="30759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83437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4616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707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580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453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728724"/>
            <a:ext cx="4483735" cy="792480"/>
            <a:chOff x="87743" y="1728724"/>
            <a:chExt cx="4483735" cy="792480"/>
          </a:xfrm>
        </p:grpSpPr>
        <p:sp>
          <p:nvSpPr>
            <p:cNvPr id="15" name="object 15"/>
            <p:cNvSpPr/>
            <p:nvPr/>
          </p:nvSpPr>
          <p:spPr>
            <a:xfrm>
              <a:off x="87743" y="172872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892389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2419197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06497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772958"/>
              <a:ext cx="50749" cy="64623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936661"/>
              <a:ext cx="4432935" cy="533400"/>
            </a:xfrm>
            <a:custGeom>
              <a:avLst/>
              <a:gdLst/>
              <a:ahLst/>
              <a:cxnLst/>
              <a:rect l="l" t="t" r="r" b="b"/>
              <a:pathLst>
                <a:path w="4432935" h="533400">
                  <a:moveTo>
                    <a:pt x="4432566" y="0"/>
                  </a:moveTo>
                  <a:lnTo>
                    <a:pt x="0" y="0"/>
                  </a:lnTo>
                  <a:lnTo>
                    <a:pt x="0" y="482536"/>
                  </a:lnTo>
                  <a:lnTo>
                    <a:pt x="4008" y="502261"/>
                  </a:lnTo>
                  <a:lnTo>
                    <a:pt x="14922" y="518414"/>
                  </a:lnTo>
                  <a:lnTo>
                    <a:pt x="31075" y="529328"/>
                  </a:lnTo>
                  <a:lnTo>
                    <a:pt x="50800" y="533336"/>
                  </a:lnTo>
                  <a:lnTo>
                    <a:pt x="4381766" y="533336"/>
                  </a:lnTo>
                  <a:lnTo>
                    <a:pt x="4401491" y="529328"/>
                  </a:lnTo>
                  <a:lnTo>
                    <a:pt x="4417644" y="518414"/>
                  </a:lnTo>
                  <a:lnTo>
                    <a:pt x="4428558" y="502261"/>
                  </a:lnTo>
                  <a:lnTo>
                    <a:pt x="4432566" y="48253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811045"/>
              <a:ext cx="0" cy="627380"/>
            </a:xfrm>
            <a:custGeom>
              <a:avLst/>
              <a:gdLst/>
              <a:ahLst/>
              <a:cxnLst/>
              <a:rect l="l" t="t" r="r" b="b"/>
              <a:pathLst>
                <a:path h="627380">
                  <a:moveTo>
                    <a:pt x="0" y="62720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7983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856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729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929645"/>
            <a:ext cx="4356735" cy="15062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Contextual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representation</a:t>
            </a:r>
            <a:endParaRPr sz="1100">
              <a:latin typeface="Cambria"/>
              <a:cs typeface="Cambria"/>
            </a:endParaRPr>
          </a:p>
          <a:p>
            <a:pPr marL="12700" marR="325755">
              <a:lnSpc>
                <a:spcPct val="118900"/>
              </a:lnSpc>
              <a:spcBef>
                <a:spcPts val="185"/>
              </a:spcBef>
            </a:pPr>
            <a:r>
              <a:rPr sz="950" spc="90" dirty="0">
                <a:latin typeface="Trebuchet MS"/>
                <a:cs typeface="Trebuchet MS"/>
              </a:rPr>
              <a:t>A </a:t>
            </a:r>
            <a:r>
              <a:rPr sz="950" spc="-15" dirty="0">
                <a:latin typeface="Trebuchet MS"/>
                <a:cs typeface="Trebuchet MS"/>
              </a:rPr>
              <a:t>word’s </a:t>
            </a:r>
            <a:r>
              <a:rPr sz="950" spc="-10" dirty="0">
                <a:latin typeface="Trebuchet MS"/>
                <a:cs typeface="Trebuchet MS"/>
              </a:rPr>
              <a:t>contextual </a:t>
            </a:r>
            <a:r>
              <a:rPr sz="950" spc="-5" dirty="0">
                <a:latin typeface="Trebuchet MS"/>
                <a:cs typeface="Trebuchet MS"/>
              </a:rPr>
              <a:t>representation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35" dirty="0">
                <a:latin typeface="Trebuchet MS"/>
                <a:cs typeface="Trebuchet MS"/>
              </a:rPr>
              <a:t>an </a:t>
            </a:r>
            <a:r>
              <a:rPr sz="950" spc="-5" dirty="0">
                <a:latin typeface="Trebuchet MS"/>
                <a:cs typeface="Trebuchet MS"/>
              </a:rPr>
              <a:t>abstract cognitive </a:t>
            </a:r>
            <a:r>
              <a:rPr sz="950" spc="-10" dirty="0">
                <a:latin typeface="Trebuchet MS"/>
                <a:cs typeface="Trebuchet MS"/>
              </a:rPr>
              <a:t>structure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accumulates</a:t>
            </a:r>
            <a:r>
              <a:rPr sz="950" spc="-15" dirty="0">
                <a:latin typeface="Trebuchet MS"/>
                <a:cs typeface="Trebuchet MS"/>
              </a:rPr>
              <a:t> from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encounters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various</a:t>
            </a:r>
            <a:r>
              <a:rPr sz="950" spc="-10" dirty="0">
                <a:latin typeface="Trebuchet MS"/>
                <a:cs typeface="Trebuchet MS"/>
              </a:rPr>
              <a:t> linguistic </a:t>
            </a:r>
            <a:r>
              <a:rPr sz="950" spc="-15" dirty="0">
                <a:latin typeface="Trebuchet MS"/>
                <a:cs typeface="Trebuchet MS"/>
              </a:rPr>
              <a:t>contexts.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05" dirty="0">
                <a:solidFill>
                  <a:srgbClr val="3333B2"/>
                </a:solidFill>
                <a:latin typeface="Cambria"/>
                <a:cs typeface="Cambria"/>
              </a:rPr>
              <a:t>We</a:t>
            </a:r>
            <a:r>
              <a:rPr sz="1100" i="1" spc="-10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learn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new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based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on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contextual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cues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135"/>
              </a:spcBef>
            </a:pPr>
            <a:r>
              <a:rPr sz="950" spc="55" dirty="0">
                <a:latin typeface="Trebuchet MS"/>
                <a:cs typeface="Trebuchet MS"/>
              </a:rPr>
              <a:t>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filled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wampimuk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substance,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passed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around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drunk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some.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found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60" dirty="0">
                <a:latin typeface="Trebuchet MS"/>
                <a:cs typeface="Trebuchet MS"/>
              </a:rPr>
              <a:t>little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wampimuk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sleeping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behind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tree.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693786" y="3339672"/>
            <a:ext cx="122047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Semantics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838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More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Analogy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Questions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54" y="750049"/>
            <a:ext cx="4150360" cy="2082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6859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Element</a:t>
            </a:r>
            <a:r>
              <a:rPr spc="15" dirty="0"/>
              <a:t> </a:t>
            </a:r>
            <a:r>
              <a:rPr spc="-25" dirty="0"/>
              <a:t>Wise</a:t>
            </a:r>
            <a:r>
              <a:rPr spc="20" dirty="0"/>
              <a:t> </a:t>
            </a:r>
            <a:r>
              <a:rPr spc="-10" dirty="0"/>
              <a:t>Addition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24606"/>
            <a:ext cx="4170045" cy="541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also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element-wise</a:t>
            </a:r>
            <a:r>
              <a:rPr sz="950" spc="-10" dirty="0">
                <a:latin typeface="Trebuchet MS"/>
                <a:cs typeface="Trebuchet MS"/>
              </a:rPr>
              <a:t> addition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vector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elements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ask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questions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10" dirty="0">
                <a:latin typeface="Trebuchet MS"/>
                <a:cs typeface="Trebuchet MS"/>
              </a:rPr>
              <a:t>‘German </a:t>
            </a:r>
            <a:r>
              <a:rPr sz="950" spc="75" dirty="0">
                <a:latin typeface="Trebuchet MS"/>
                <a:cs typeface="Trebuchet MS"/>
              </a:rPr>
              <a:t>+ </a:t>
            </a:r>
            <a:r>
              <a:rPr sz="950" spc="-15" dirty="0">
                <a:latin typeface="Trebuchet MS"/>
                <a:cs typeface="Trebuchet MS"/>
              </a:rPr>
              <a:t>airlines’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5" dirty="0">
                <a:latin typeface="Trebuchet MS"/>
                <a:cs typeface="Trebuchet MS"/>
              </a:rPr>
              <a:t>by looking </a:t>
            </a:r>
            <a:r>
              <a:rPr sz="950" spc="-30" dirty="0">
                <a:latin typeface="Trebuchet MS"/>
                <a:cs typeface="Trebuchet MS"/>
              </a:rPr>
              <a:t>at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5" dirty="0">
                <a:latin typeface="Trebuchet MS"/>
                <a:cs typeface="Trebuchet MS"/>
              </a:rPr>
              <a:t>closest </a:t>
            </a:r>
            <a:r>
              <a:rPr sz="950" spc="10" dirty="0">
                <a:latin typeface="Trebuchet MS"/>
                <a:cs typeface="Trebuchet MS"/>
              </a:rPr>
              <a:t>tokens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composite</a:t>
            </a:r>
            <a:r>
              <a:rPr sz="950" spc="-15" dirty="0">
                <a:latin typeface="Trebuchet MS"/>
                <a:cs typeface="Trebuchet MS"/>
              </a:rPr>
              <a:t> vector </a:t>
            </a:r>
            <a:r>
              <a:rPr sz="950" spc="25" dirty="0">
                <a:latin typeface="Trebuchet MS"/>
                <a:cs typeface="Trebuchet MS"/>
              </a:rPr>
              <a:t>come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impressive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answers: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454" y="1481340"/>
            <a:ext cx="4262120" cy="10566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00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Learning</a:t>
            </a:r>
            <a:r>
              <a:rPr spc="25" dirty="0"/>
              <a:t> </a:t>
            </a:r>
            <a:r>
              <a:rPr spc="-70" dirty="0"/>
              <a:t>Word</a:t>
            </a:r>
            <a:r>
              <a:rPr spc="30" dirty="0"/>
              <a:t> </a:t>
            </a:r>
            <a:r>
              <a:rPr spc="-25" dirty="0"/>
              <a:t>Vectors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260005"/>
            <a:ext cx="4483735" cy="328930"/>
            <a:chOff x="87743" y="1260005"/>
            <a:chExt cx="4483735" cy="328930"/>
          </a:xfrm>
        </p:grpSpPr>
        <p:sp>
          <p:nvSpPr>
            <p:cNvPr id="4" name="object 4"/>
            <p:cNvSpPr/>
            <p:nvPr/>
          </p:nvSpPr>
          <p:spPr>
            <a:xfrm>
              <a:off x="87743" y="1260005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23670"/>
              <a:ext cx="4483315" cy="1648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1304239"/>
              <a:ext cx="50749" cy="18263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1467942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1342339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1635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13296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3169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3042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844" y="1240790"/>
            <a:ext cx="4318635" cy="901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Basic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Idea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</a:pPr>
            <a:r>
              <a:rPr sz="950" i="1" spc="15" dirty="0">
                <a:latin typeface="Trebuchet MS"/>
                <a:cs typeface="Trebuchet MS"/>
              </a:rPr>
              <a:t>Instead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capturing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co-occurrence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counts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directly,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predict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(using)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surrounding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words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every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word.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55" dirty="0">
                <a:latin typeface="Trebuchet MS"/>
                <a:cs typeface="Trebuchet MS"/>
              </a:rPr>
              <a:t>Code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well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5" dirty="0">
                <a:latin typeface="Trebuchet MS"/>
                <a:cs typeface="Trebuchet MS"/>
              </a:rPr>
              <a:t> word-vectors: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https://code.google.com/p/word2vec/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4" name="object 1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936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60" dirty="0">
                <a:solidFill>
                  <a:srgbClr val="FFFFFF"/>
                </a:solidFill>
                <a:latin typeface="Cambria"/>
                <a:cs typeface="Cambria"/>
              </a:rPr>
              <a:t>Two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Variations:</a:t>
            </a:r>
            <a:r>
              <a:rPr sz="1400" i="1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CBOW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Skip-grams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210" y="804570"/>
            <a:ext cx="3271520" cy="19469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96465" y="3339672"/>
            <a:ext cx="8153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Embeddings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9001" y="942136"/>
            <a:ext cx="1890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70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Embedings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Part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II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74724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7,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5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02815" y="3339672"/>
            <a:ext cx="8026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Embedings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-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Part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532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30" dirty="0"/>
              <a:t>CB</a:t>
            </a:r>
            <a:r>
              <a:rPr spc="65" dirty="0"/>
              <a:t>O</a:t>
            </a:r>
            <a:r>
              <a:rPr spc="-65" dirty="0"/>
              <a:t>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63244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770694"/>
            <a:ext cx="3888740" cy="12680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30" dirty="0">
                <a:latin typeface="Trebuchet MS"/>
                <a:cs typeface="Trebuchet MS"/>
              </a:rPr>
              <a:t>Consider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piece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prose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as: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</a:pPr>
            <a:r>
              <a:rPr sz="950" spc="-20" dirty="0">
                <a:latin typeface="Trebuchet MS"/>
                <a:cs typeface="Trebuchet MS"/>
              </a:rPr>
              <a:t>“The </a:t>
            </a:r>
            <a:r>
              <a:rPr sz="950" spc="-15" dirty="0">
                <a:latin typeface="Trebuchet MS"/>
                <a:cs typeface="Trebuchet MS"/>
              </a:rPr>
              <a:t>recently </a:t>
            </a:r>
            <a:r>
              <a:rPr sz="950" spc="-5" dirty="0">
                <a:latin typeface="Trebuchet MS"/>
                <a:cs typeface="Trebuchet MS"/>
              </a:rPr>
              <a:t>introduced </a:t>
            </a:r>
            <a:r>
              <a:rPr sz="950" spc="10" dirty="0">
                <a:latin typeface="Trebuchet MS"/>
                <a:cs typeface="Trebuchet MS"/>
              </a:rPr>
              <a:t>continuous </a:t>
            </a:r>
            <a:r>
              <a:rPr sz="950" spc="25" dirty="0">
                <a:latin typeface="Trebuchet MS"/>
                <a:cs typeface="Trebuchet MS"/>
              </a:rPr>
              <a:t>Skip-gram </a:t>
            </a:r>
            <a:r>
              <a:rPr sz="950" spc="5" dirty="0">
                <a:latin typeface="Trebuchet MS"/>
                <a:cs typeface="Trebuchet MS"/>
              </a:rPr>
              <a:t>model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35" dirty="0">
                <a:latin typeface="Trebuchet MS"/>
                <a:cs typeface="Trebuchet MS"/>
              </a:rPr>
              <a:t>an </a:t>
            </a:r>
            <a:r>
              <a:rPr sz="950" spc="-30" dirty="0">
                <a:latin typeface="Trebuchet MS"/>
                <a:cs typeface="Trebuchet MS"/>
              </a:rPr>
              <a:t>efficient 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method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learning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high-quality</a:t>
            </a:r>
            <a:r>
              <a:rPr sz="950" spc="-15" dirty="0">
                <a:latin typeface="Trebuchet MS"/>
                <a:cs typeface="Trebuchet MS"/>
              </a:rPr>
              <a:t> distributed vector </a:t>
            </a:r>
            <a:r>
              <a:rPr sz="950" spc="5" dirty="0">
                <a:latin typeface="Trebuchet MS"/>
                <a:cs typeface="Trebuchet MS"/>
              </a:rPr>
              <a:t>representations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capture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large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syntatic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relationships.”</a:t>
            </a:r>
            <a:endParaRPr sz="950">
              <a:latin typeface="Trebuchet MS"/>
              <a:cs typeface="Trebuchet MS"/>
            </a:endParaRPr>
          </a:p>
          <a:p>
            <a:pPr marL="12700" marR="17780">
              <a:lnSpc>
                <a:spcPct val="118900"/>
              </a:lnSpc>
              <a:spcBef>
                <a:spcPts val="300"/>
              </a:spcBef>
            </a:pPr>
            <a:r>
              <a:rPr sz="950" spc="20" dirty="0">
                <a:latin typeface="Trebuchet MS"/>
                <a:cs typeface="Trebuchet MS"/>
              </a:rPr>
              <a:t>Imagine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5" dirty="0">
                <a:latin typeface="Trebuchet MS"/>
                <a:cs typeface="Trebuchet MS"/>
              </a:rPr>
              <a:t>sliding </a:t>
            </a:r>
            <a:r>
              <a:rPr sz="950" dirty="0">
                <a:latin typeface="Trebuchet MS"/>
                <a:cs typeface="Trebuchet MS"/>
              </a:rPr>
              <a:t>window over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55" dirty="0">
                <a:latin typeface="Trebuchet MS"/>
                <a:cs typeface="Trebuchet MS"/>
              </a:rPr>
              <a:t>text,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10" dirty="0">
                <a:latin typeface="Trebuchet MS"/>
                <a:cs typeface="Trebuchet MS"/>
              </a:rPr>
              <a:t>includes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central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currently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focus,</a:t>
            </a:r>
            <a:r>
              <a:rPr sz="950" spc="-10" dirty="0">
                <a:latin typeface="Trebuchet MS"/>
                <a:cs typeface="Trebuchet MS"/>
              </a:rPr>
              <a:t> together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four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precede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four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follow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89493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855" y="2090953"/>
            <a:ext cx="3556000" cy="75565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02802" y="3339672"/>
            <a:ext cx="8026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Embedings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-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Part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532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30" dirty="0"/>
              <a:t>CB</a:t>
            </a:r>
            <a:r>
              <a:rPr spc="65" dirty="0"/>
              <a:t>O</a:t>
            </a:r>
            <a:r>
              <a:rPr spc="-65"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94787"/>
            <a:ext cx="4338320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layer.</a:t>
            </a:r>
            <a:r>
              <a:rPr sz="950" spc="60" dirty="0">
                <a:latin typeface="Trebuchet MS"/>
                <a:cs typeface="Trebuchet MS"/>
              </a:rPr>
              <a:t> 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encoded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one-hot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form.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single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hidden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layer.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817702"/>
            <a:ext cx="4608195" cy="2638425"/>
            <a:chOff x="0" y="817702"/>
            <a:chExt cx="4608195" cy="26384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846" y="817702"/>
              <a:ext cx="2346325" cy="2565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02815" y="3339672"/>
            <a:ext cx="8026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Embedings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Part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958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CBOW:</a:t>
            </a:r>
            <a:r>
              <a:rPr spc="40" dirty="0"/>
              <a:t> </a:t>
            </a:r>
            <a:r>
              <a:rPr spc="-25" dirty="0"/>
              <a:t>Training</a:t>
            </a:r>
            <a:r>
              <a:rPr spc="40" dirty="0"/>
              <a:t> </a:t>
            </a:r>
            <a:r>
              <a:rPr spc="10" dirty="0"/>
              <a:t>Objective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28877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136327"/>
            <a:ext cx="4029075" cy="1096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training </a:t>
            </a:r>
            <a:r>
              <a:rPr sz="950" spc="-20" dirty="0">
                <a:latin typeface="Trebuchet MS"/>
                <a:cs typeface="Trebuchet MS"/>
              </a:rPr>
              <a:t>objective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5" dirty="0">
                <a:latin typeface="Trebuchet MS"/>
                <a:cs typeface="Trebuchet MS"/>
              </a:rPr>
              <a:t>maximize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0" dirty="0">
                <a:latin typeface="Trebuchet MS"/>
                <a:cs typeface="Trebuchet MS"/>
              </a:rPr>
              <a:t>conditional </a:t>
            </a:r>
            <a:r>
              <a:rPr sz="950" spc="-15" dirty="0">
                <a:latin typeface="Trebuchet MS"/>
                <a:cs typeface="Trebuchet MS"/>
              </a:rPr>
              <a:t>probability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observing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actual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(the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focus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word)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regard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weights.</a:t>
            </a:r>
            <a:endParaRPr sz="950">
              <a:latin typeface="Trebuchet MS"/>
              <a:cs typeface="Trebuchet MS"/>
            </a:endParaRPr>
          </a:p>
          <a:p>
            <a:pPr marL="12700" marR="136525" algn="just">
              <a:lnSpc>
                <a:spcPct val="118900"/>
              </a:lnSpc>
              <a:spcBef>
                <a:spcPts val="300"/>
              </a:spcBef>
            </a:pPr>
            <a:r>
              <a:rPr sz="950" spc="15" dirty="0">
                <a:latin typeface="Trebuchet MS"/>
                <a:cs typeface="Trebuchet MS"/>
              </a:rPr>
              <a:t>In </a:t>
            </a:r>
            <a:r>
              <a:rPr sz="950" spc="5" dirty="0">
                <a:latin typeface="Trebuchet MS"/>
                <a:cs typeface="Trebuchet MS"/>
              </a:rPr>
              <a:t>our </a:t>
            </a:r>
            <a:r>
              <a:rPr sz="950" spc="-5" dirty="0">
                <a:latin typeface="Trebuchet MS"/>
                <a:cs typeface="Trebuchet MS"/>
              </a:rPr>
              <a:t>example, </a:t>
            </a:r>
            <a:r>
              <a:rPr sz="950" spc="10" dirty="0">
                <a:latin typeface="Trebuchet MS"/>
                <a:cs typeface="Trebuchet MS"/>
              </a:rPr>
              <a:t>given </a:t>
            </a:r>
            <a:r>
              <a:rPr sz="950" spc="-20" dirty="0">
                <a:latin typeface="Trebuchet MS"/>
                <a:cs typeface="Trebuchet MS"/>
              </a:rPr>
              <a:t>the input </a:t>
            </a:r>
            <a:r>
              <a:rPr sz="950" spc="-65" dirty="0">
                <a:latin typeface="Trebuchet MS"/>
                <a:cs typeface="Trebuchet MS"/>
              </a:rPr>
              <a:t>(“an”, </a:t>
            </a:r>
            <a:r>
              <a:rPr sz="950" spc="-60" dirty="0">
                <a:latin typeface="Trebuchet MS"/>
                <a:cs typeface="Trebuchet MS"/>
              </a:rPr>
              <a:t>“efficient”, </a:t>
            </a:r>
            <a:r>
              <a:rPr sz="950" spc="-45" dirty="0">
                <a:latin typeface="Trebuchet MS"/>
                <a:cs typeface="Trebuchet MS"/>
              </a:rPr>
              <a:t>“method”, </a:t>
            </a:r>
            <a:r>
              <a:rPr sz="950" spc="-90" dirty="0">
                <a:latin typeface="Trebuchet MS"/>
                <a:cs typeface="Trebuchet MS"/>
              </a:rPr>
              <a:t>“for”, </a:t>
            </a:r>
            <a:r>
              <a:rPr sz="950" spc="-50" dirty="0">
                <a:latin typeface="Trebuchet MS"/>
                <a:cs typeface="Trebuchet MS"/>
              </a:rPr>
              <a:t>“high”, 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“quality”, </a:t>
            </a:r>
            <a:r>
              <a:rPr sz="950" spc="-45" dirty="0">
                <a:latin typeface="Trebuchet MS"/>
                <a:cs typeface="Trebuchet MS"/>
              </a:rPr>
              <a:t>“distributed”, </a:t>
            </a:r>
            <a:r>
              <a:rPr sz="950" spc="-55" dirty="0">
                <a:latin typeface="Trebuchet MS"/>
                <a:cs typeface="Trebuchet MS"/>
              </a:rPr>
              <a:t>“vector”), </a:t>
            </a:r>
            <a:r>
              <a:rPr sz="950" spc="5" dirty="0">
                <a:latin typeface="Trebuchet MS"/>
                <a:cs typeface="Trebuchet MS"/>
              </a:rPr>
              <a:t>we </a:t>
            </a:r>
            <a:r>
              <a:rPr sz="950" spc="-15" dirty="0">
                <a:latin typeface="Trebuchet MS"/>
                <a:cs typeface="Trebuchet MS"/>
              </a:rPr>
              <a:t>want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5" dirty="0">
                <a:latin typeface="Trebuchet MS"/>
                <a:cs typeface="Trebuchet MS"/>
              </a:rPr>
              <a:t>maximize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probability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getting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“learning”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output.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83054"/>
            <a:ext cx="64757" cy="647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02815" y="3339672"/>
            <a:ext cx="8026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Embedings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-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Part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251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CBOW:</a:t>
            </a:r>
            <a:r>
              <a:rPr spc="40" dirty="0"/>
              <a:t> </a:t>
            </a:r>
            <a:r>
              <a:rPr spc="-30" dirty="0"/>
              <a:t>Input</a:t>
            </a:r>
            <a:r>
              <a:rPr spc="45" dirty="0"/>
              <a:t> </a:t>
            </a:r>
            <a:r>
              <a:rPr spc="-40" dirty="0"/>
              <a:t>to</a:t>
            </a:r>
            <a:r>
              <a:rPr spc="45" dirty="0"/>
              <a:t> </a:t>
            </a:r>
            <a:r>
              <a:rPr spc="5" dirty="0"/>
              <a:t>Hidden</a:t>
            </a:r>
            <a:r>
              <a:rPr spc="45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658054"/>
            <a:ext cx="4285615" cy="358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 marR="30480">
              <a:lnSpc>
                <a:spcPct val="105700"/>
              </a:lnSpc>
              <a:spcBef>
                <a:spcPts val="125"/>
              </a:spcBef>
            </a:pPr>
            <a:r>
              <a:rPr sz="950" spc="40" dirty="0">
                <a:latin typeface="Trebuchet MS"/>
                <a:cs typeface="Trebuchet MS"/>
              </a:rPr>
              <a:t>Since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our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one-hot, </a:t>
            </a:r>
            <a:r>
              <a:rPr sz="950" spc="-15" dirty="0">
                <a:latin typeface="Trebuchet MS"/>
                <a:cs typeface="Trebuchet MS"/>
              </a:rPr>
              <a:t>multiplying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weight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matrix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65" dirty="0">
                <a:latin typeface="Cambria"/>
                <a:cs typeface="Cambria"/>
              </a:rPr>
              <a:t>W</a:t>
            </a:r>
            <a:r>
              <a:rPr sz="1200" spc="-97" baseline="-10416" dirty="0">
                <a:latin typeface="Cambria"/>
                <a:cs typeface="Cambria"/>
              </a:rPr>
              <a:t>1</a:t>
            </a:r>
            <a:r>
              <a:rPr sz="1200" spc="60" baseline="-10416" dirty="0"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amounts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simply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selecting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row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1100" i="1" spc="-55" dirty="0">
                <a:latin typeface="Cambria"/>
                <a:cs typeface="Cambria"/>
              </a:rPr>
              <a:t>W</a:t>
            </a:r>
            <a:r>
              <a:rPr sz="1200" spc="-82" baseline="-10416" dirty="0">
                <a:latin typeface="Cambria"/>
                <a:cs typeface="Cambria"/>
              </a:rPr>
              <a:t>1</a:t>
            </a:r>
            <a:r>
              <a:rPr sz="950" spc="-5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783" y="1167485"/>
            <a:ext cx="2425700" cy="10286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444" y="2400604"/>
            <a:ext cx="428688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950" spc="20" dirty="0">
                <a:latin typeface="Trebuchet MS"/>
                <a:cs typeface="Trebuchet MS"/>
              </a:rPr>
              <a:t>Given </a:t>
            </a:r>
            <a:r>
              <a:rPr sz="1100" i="1" spc="130" dirty="0">
                <a:latin typeface="Cambria"/>
                <a:cs typeface="Cambria"/>
              </a:rPr>
              <a:t>C </a:t>
            </a:r>
            <a:r>
              <a:rPr sz="950" spc="-20" dirty="0">
                <a:latin typeface="Trebuchet MS"/>
                <a:cs typeface="Trebuchet MS"/>
              </a:rPr>
              <a:t>input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950" spc="-10" dirty="0">
                <a:latin typeface="Trebuchet MS"/>
                <a:cs typeface="Trebuchet MS"/>
              </a:rPr>
              <a:t>vectors,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activation function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hidden </a:t>
            </a:r>
            <a:r>
              <a:rPr sz="950" spc="-15" dirty="0">
                <a:latin typeface="Trebuchet MS"/>
                <a:cs typeface="Trebuchet MS"/>
              </a:rPr>
              <a:t>layer </a:t>
            </a:r>
            <a:r>
              <a:rPr sz="1100" i="1" spc="-40" dirty="0">
                <a:latin typeface="Cambria"/>
                <a:cs typeface="Cambria"/>
              </a:rPr>
              <a:t>h </a:t>
            </a:r>
            <a:r>
              <a:rPr sz="1100" i="1" spc="-35" dirty="0"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amounts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simply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summing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corresponding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65" dirty="0">
                <a:latin typeface="Trebuchet MS"/>
                <a:cs typeface="Trebuchet MS"/>
              </a:rPr>
              <a:t>‘hot’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rows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Cambria"/>
                <a:cs typeface="Cambria"/>
              </a:rPr>
              <a:t>W</a:t>
            </a:r>
            <a:r>
              <a:rPr sz="1200" spc="-82" baseline="-10416" dirty="0">
                <a:latin typeface="Cambria"/>
                <a:cs typeface="Cambria"/>
              </a:rPr>
              <a:t>1</a:t>
            </a:r>
            <a:r>
              <a:rPr sz="950" spc="-55" dirty="0">
                <a:latin typeface="Trebuchet MS"/>
                <a:cs typeface="Trebuchet MS"/>
              </a:rPr>
              <a:t>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dividing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130" dirty="0">
                <a:latin typeface="Cambria"/>
                <a:cs typeface="Cambria"/>
              </a:rPr>
              <a:t>C</a:t>
            </a:r>
            <a:r>
              <a:rPr sz="1100" i="1" spc="50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take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average.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02815" y="3339672"/>
            <a:ext cx="8026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Embedings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Part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72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CBOW:</a:t>
            </a:r>
            <a:r>
              <a:rPr spc="40" dirty="0"/>
              <a:t> </a:t>
            </a:r>
            <a:r>
              <a:rPr spc="5" dirty="0"/>
              <a:t>Hidden</a:t>
            </a:r>
            <a:r>
              <a:rPr spc="45" dirty="0"/>
              <a:t> </a:t>
            </a:r>
            <a:r>
              <a:rPr spc="-40" dirty="0"/>
              <a:t>to</a:t>
            </a:r>
            <a:r>
              <a:rPr spc="40" dirty="0"/>
              <a:t> </a:t>
            </a:r>
            <a:r>
              <a:rPr spc="-15" dirty="0"/>
              <a:t>Output</a:t>
            </a:r>
            <a:r>
              <a:rPr spc="45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1330142"/>
            <a:ext cx="4362450" cy="5549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marR="30480" algn="just">
              <a:lnSpc>
                <a:spcPct val="116399"/>
              </a:lnSpc>
              <a:spcBef>
                <a:spcPts val="45"/>
              </a:spcBef>
            </a:pPr>
            <a:r>
              <a:rPr sz="950" spc="15" dirty="0">
                <a:latin typeface="Trebuchet MS"/>
                <a:cs typeface="Trebuchet MS"/>
              </a:rPr>
              <a:t>From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hidden </a:t>
            </a:r>
            <a:r>
              <a:rPr sz="950" spc="-15" dirty="0">
                <a:latin typeface="Trebuchet MS"/>
                <a:cs typeface="Trebuchet MS"/>
              </a:rPr>
              <a:t>layer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20" dirty="0">
                <a:latin typeface="Trebuchet MS"/>
                <a:cs typeface="Trebuchet MS"/>
              </a:rPr>
              <a:t>the output </a:t>
            </a:r>
            <a:r>
              <a:rPr sz="950" spc="-35" dirty="0">
                <a:latin typeface="Trebuchet MS"/>
                <a:cs typeface="Trebuchet MS"/>
              </a:rPr>
              <a:t>layer,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35" dirty="0">
                <a:latin typeface="Trebuchet MS"/>
                <a:cs typeface="Trebuchet MS"/>
              </a:rPr>
              <a:t>second </a:t>
            </a:r>
            <a:r>
              <a:rPr sz="950" spc="-10" dirty="0">
                <a:latin typeface="Trebuchet MS"/>
                <a:cs typeface="Trebuchet MS"/>
              </a:rPr>
              <a:t>weight </a:t>
            </a:r>
            <a:r>
              <a:rPr sz="950" spc="-20" dirty="0">
                <a:latin typeface="Trebuchet MS"/>
                <a:cs typeface="Trebuchet MS"/>
              </a:rPr>
              <a:t>matrix </a:t>
            </a:r>
            <a:r>
              <a:rPr sz="1100" i="1" spc="-65" dirty="0">
                <a:latin typeface="Cambria"/>
                <a:cs typeface="Cambria"/>
              </a:rPr>
              <a:t>W</a:t>
            </a:r>
            <a:r>
              <a:rPr sz="1200" spc="-97" baseline="-10416" dirty="0">
                <a:latin typeface="Cambria"/>
                <a:cs typeface="Cambria"/>
              </a:rPr>
              <a:t>2</a:t>
            </a:r>
            <a:r>
              <a:rPr sz="1200" spc="-89" baseline="-10416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used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compute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score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vocabulary,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softmax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used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obtain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posterior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distribution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02815" y="3339672"/>
            <a:ext cx="8026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Embedings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-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Part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962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Distributional</a:t>
            </a:r>
            <a:r>
              <a:rPr spc="35" dirty="0"/>
              <a:t> </a:t>
            </a:r>
            <a:r>
              <a:rPr spc="-20" dirty="0"/>
              <a:t>Semantic</a:t>
            </a:r>
            <a:r>
              <a:rPr spc="40" dirty="0"/>
              <a:t> </a:t>
            </a:r>
            <a:r>
              <a:rPr spc="20" dirty="0"/>
              <a:t>Models</a:t>
            </a:r>
            <a:r>
              <a:rPr spc="40" dirty="0"/>
              <a:t> </a:t>
            </a:r>
            <a:r>
              <a:rPr spc="30" dirty="0"/>
              <a:t>(DSMs)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62952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770389"/>
            <a:ext cx="4124325" cy="20123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8900"/>
              </a:lnSpc>
              <a:spcBef>
                <a:spcPts val="90"/>
              </a:spcBef>
            </a:pPr>
            <a:r>
              <a:rPr sz="950" spc="5" dirty="0">
                <a:latin typeface="Trebuchet MS"/>
                <a:cs typeface="Trebuchet MS"/>
              </a:rPr>
              <a:t>Computational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models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build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contextual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repesentations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corpus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data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950" spc="140" dirty="0">
                <a:latin typeface="Trebuchet MS"/>
                <a:cs typeface="Trebuchet MS"/>
              </a:rPr>
              <a:t>DSMs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models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representations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3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semantic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content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represented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vector</a:t>
            </a:r>
            <a:endParaRPr sz="900">
              <a:latin typeface="Trebuchet MS"/>
              <a:cs typeface="Trebuchet MS"/>
            </a:endParaRPr>
          </a:p>
          <a:p>
            <a:pPr marL="314960" marR="424180" indent="-137160">
              <a:lnSpc>
                <a:spcPct val="110700"/>
              </a:lnSpc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4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Vectors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are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obtained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through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statistical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analysis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linguistic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contexts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word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50" spc="-15" dirty="0">
                <a:latin typeface="Trebuchet MS"/>
                <a:cs typeface="Trebuchet MS"/>
              </a:rPr>
              <a:t>Alternative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names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80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corpus-based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semantics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8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statistical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semantics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09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geometrical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models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meaning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  </a:t>
            </a:r>
            <a:r>
              <a:rPr sz="900" spc="-3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v</a:t>
            </a:r>
            <a:r>
              <a:rPr sz="900" spc="-30" dirty="0">
                <a:latin typeface="Trebuchet MS"/>
                <a:cs typeface="Trebuchet MS"/>
              </a:rPr>
              <a:t>ector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semantics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8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word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space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models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24813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95398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93786" y="3339672"/>
            <a:ext cx="122047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Semantics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92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Skip-gram</a:t>
            </a:r>
            <a:r>
              <a:rPr spc="-10" dirty="0"/>
              <a:t> </a:t>
            </a:r>
            <a:r>
              <a:rPr spc="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94787"/>
            <a:ext cx="4344670" cy="541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The </a:t>
            </a:r>
            <a:r>
              <a:rPr sz="950" spc="15" dirty="0">
                <a:latin typeface="Trebuchet MS"/>
                <a:cs typeface="Trebuchet MS"/>
              </a:rPr>
              <a:t>skip-gram </a:t>
            </a:r>
            <a:r>
              <a:rPr sz="950" spc="5" dirty="0">
                <a:latin typeface="Trebuchet MS"/>
                <a:cs typeface="Trebuchet MS"/>
              </a:rPr>
              <a:t>model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opposite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14" dirty="0">
                <a:latin typeface="Trebuchet MS"/>
                <a:cs typeface="Trebuchet MS"/>
              </a:rPr>
              <a:t>CBOW </a:t>
            </a:r>
            <a:r>
              <a:rPr sz="950" spc="-5" dirty="0">
                <a:latin typeface="Trebuchet MS"/>
                <a:cs typeface="Trebuchet MS"/>
              </a:rPr>
              <a:t>model. </a:t>
            </a:r>
            <a:r>
              <a:rPr sz="950" spc="-50" dirty="0">
                <a:latin typeface="Trebuchet MS"/>
                <a:cs typeface="Trebuchet MS"/>
              </a:rPr>
              <a:t>It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dirty="0">
                <a:latin typeface="Trebuchet MS"/>
                <a:cs typeface="Trebuchet MS"/>
              </a:rPr>
              <a:t>constructed 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focus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single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vector,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target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now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layer: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583" y="937666"/>
            <a:ext cx="2228850" cy="23590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02815" y="3339672"/>
            <a:ext cx="8026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Embedings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Part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035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Skip-gram</a:t>
            </a:r>
            <a:r>
              <a:rPr spc="35" dirty="0"/>
              <a:t> Model:</a:t>
            </a:r>
            <a:r>
              <a:rPr spc="114" dirty="0"/>
              <a:t> </a:t>
            </a:r>
            <a:r>
              <a:rPr spc="-25" dirty="0"/>
              <a:t>Training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76629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998794"/>
            <a:ext cx="4121150" cy="14636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30480" algn="just">
              <a:lnSpc>
                <a:spcPct val="115500"/>
              </a:lnSpc>
              <a:spcBef>
                <a:spcPts val="1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activation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function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hidden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layer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simply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amounts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copying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corresponding </a:t>
            </a:r>
            <a:r>
              <a:rPr sz="950" spc="-10" dirty="0">
                <a:latin typeface="Trebuchet MS"/>
                <a:cs typeface="Trebuchet MS"/>
              </a:rPr>
              <a:t>row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5" dirty="0">
                <a:latin typeface="Trebuchet MS"/>
                <a:cs typeface="Trebuchet MS"/>
              </a:rPr>
              <a:t>weights </a:t>
            </a:r>
            <a:r>
              <a:rPr sz="950" spc="-20" dirty="0">
                <a:latin typeface="Trebuchet MS"/>
                <a:cs typeface="Trebuchet MS"/>
              </a:rPr>
              <a:t>matrix </a:t>
            </a:r>
            <a:r>
              <a:rPr sz="1100" i="1" spc="-65" dirty="0">
                <a:latin typeface="Cambria"/>
                <a:cs typeface="Cambria"/>
              </a:rPr>
              <a:t>W</a:t>
            </a:r>
            <a:r>
              <a:rPr sz="1200" spc="-97" baseline="-10416" dirty="0">
                <a:latin typeface="Cambria"/>
                <a:cs typeface="Cambria"/>
              </a:rPr>
              <a:t>1</a:t>
            </a:r>
            <a:r>
              <a:rPr sz="1200" spc="-89" baseline="-10416" dirty="0">
                <a:latin typeface="Cambria"/>
                <a:cs typeface="Cambria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(linear)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5" dirty="0">
                <a:latin typeface="Trebuchet MS"/>
                <a:cs typeface="Trebuchet MS"/>
              </a:rPr>
              <a:t>we </a:t>
            </a:r>
            <a:r>
              <a:rPr sz="950" spc="45" dirty="0">
                <a:latin typeface="Trebuchet MS"/>
                <a:cs typeface="Trebuchet MS"/>
              </a:rPr>
              <a:t>saw </a:t>
            </a:r>
            <a:r>
              <a:rPr sz="950" spc="-20" dirty="0">
                <a:latin typeface="Trebuchet MS"/>
                <a:cs typeface="Trebuchet MS"/>
              </a:rPr>
              <a:t>before.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layer,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now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130" dirty="0">
                <a:latin typeface="Cambria"/>
                <a:cs typeface="Cambria"/>
              </a:rPr>
              <a:t>C</a:t>
            </a:r>
            <a:r>
              <a:rPr sz="1100" i="1" spc="60" dirty="0">
                <a:latin typeface="Cambria"/>
                <a:cs typeface="Cambria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multinomial</a:t>
            </a:r>
            <a:r>
              <a:rPr sz="950" spc="-10" dirty="0">
                <a:latin typeface="Trebuchet MS"/>
                <a:cs typeface="Trebuchet MS"/>
              </a:rPr>
              <a:t> distributions </a:t>
            </a:r>
            <a:r>
              <a:rPr sz="950" spc="5" dirty="0">
                <a:latin typeface="Trebuchet MS"/>
                <a:cs typeface="Trebuchet MS"/>
              </a:rPr>
              <a:t>instead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950" spc="-30" dirty="0">
                <a:latin typeface="Trebuchet MS"/>
                <a:cs typeface="Trebuchet MS"/>
              </a:rPr>
              <a:t>just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15" dirty="0">
                <a:latin typeface="Trebuchet MS"/>
                <a:cs typeface="Trebuchet MS"/>
              </a:rPr>
              <a:t>e</a:t>
            </a:r>
            <a:r>
              <a:rPr sz="950" spc="-8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38100" marR="75565">
              <a:lnSpc>
                <a:spcPct val="118900"/>
              </a:lnSpc>
              <a:spcBef>
                <a:spcPts val="30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training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objective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5" dirty="0">
                <a:latin typeface="Trebuchet MS"/>
                <a:cs typeface="Trebuchet MS"/>
              </a:rPr>
              <a:t> mimimize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summed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prediction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error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across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spc="-20" dirty="0">
                <a:latin typeface="Trebuchet MS"/>
                <a:cs typeface="Trebuchet MS"/>
              </a:rPr>
              <a:t>context </a:t>
            </a:r>
            <a:r>
              <a:rPr sz="950" spc="20" dirty="0">
                <a:latin typeface="Trebuchet MS"/>
                <a:cs typeface="Trebuchet MS"/>
              </a:rPr>
              <a:t>words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 output </a:t>
            </a:r>
            <a:r>
              <a:rPr sz="950" spc="-35" dirty="0">
                <a:latin typeface="Trebuchet MS"/>
                <a:cs typeface="Trebuchet MS"/>
              </a:rPr>
              <a:t>layer.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In </a:t>
            </a:r>
            <a:r>
              <a:rPr sz="950" spc="5" dirty="0">
                <a:latin typeface="Trebuchet MS"/>
                <a:cs typeface="Trebuchet MS"/>
              </a:rPr>
              <a:t>our </a:t>
            </a:r>
            <a:r>
              <a:rPr sz="950" spc="-5" dirty="0">
                <a:latin typeface="Trebuchet MS"/>
                <a:cs typeface="Trebuchet MS"/>
              </a:rPr>
              <a:t>example, </a:t>
            </a:r>
            <a:r>
              <a:rPr sz="950" spc="-20" dirty="0">
                <a:latin typeface="Trebuchet MS"/>
                <a:cs typeface="Trebuchet MS"/>
              </a:rPr>
              <a:t>the input </a:t>
            </a:r>
            <a:r>
              <a:rPr sz="950" dirty="0">
                <a:latin typeface="Trebuchet MS"/>
                <a:cs typeface="Trebuchet MS"/>
              </a:rPr>
              <a:t>would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“learning”,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5" dirty="0">
                <a:latin typeface="Trebuchet MS"/>
                <a:cs typeface="Trebuchet MS"/>
              </a:rPr>
              <a:t>we </a:t>
            </a:r>
            <a:r>
              <a:rPr sz="950" spc="25" dirty="0">
                <a:latin typeface="Trebuchet MS"/>
                <a:cs typeface="Trebuchet MS"/>
              </a:rPr>
              <a:t>hope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50" dirty="0">
                <a:latin typeface="Trebuchet MS"/>
                <a:cs typeface="Trebuchet MS"/>
              </a:rPr>
              <a:t>see </a:t>
            </a:r>
            <a:r>
              <a:rPr sz="950" spc="-65" dirty="0">
                <a:latin typeface="Trebuchet MS"/>
                <a:cs typeface="Trebuchet MS"/>
              </a:rPr>
              <a:t>(“an”, </a:t>
            </a:r>
            <a:r>
              <a:rPr sz="950" spc="-60" dirty="0">
                <a:latin typeface="Trebuchet MS"/>
                <a:cs typeface="Trebuchet MS"/>
              </a:rPr>
              <a:t>“efficient”, </a:t>
            </a:r>
            <a:r>
              <a:rPr sz="950" spc="-45" dirty="0">
                <a:latin typeface="Trebuchet MS"/>
                <a:cs typeface="Trebuchet MS"/>
              </a:rPr>
              <a:t>“method”, </a:t>
            </a:r>
            <a:r>
              <a:rPr sz="950" spc="-90" dirty="0">
                <a:latin typeface="Trebuchet MS"/>
                <a:cs typeface="Trebuchet MS"/>
              </a:rPr>
              <a:t>“for”,</a:t>
            </a:r>
            <a:r>
              <a:rPr sz="950" spc="-8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“high”, 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“quality”,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“distributed”,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“vector”)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layer.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58734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40839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02815" y="3339672"/>
            <a:ext cx="8026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Embedings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-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Part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8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92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Skip-gram</a:t>
            </a:r>
            <a:r>
              <a:rPr spc="-10" dirty="0"/>
              <a:t> </a:t>
            </a:r>
            <a:r>
              <a:rPr spc="20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79195"/>
            <a:ext cx="4483735" cy="1324610"/>
            <a:chOff x="87743" y="1079195"/>
            <a:chExt cx="4483735" cy="1324610"/>
          </a:xfrm>
        </p:grpSpPr>
        <p:sp>
          <p:nvSpPr>
            <p:cNvPr id="4" name="object 4"/>
            <p:cNvSpPr/>
            <p:nvPr/>
          </p:nvSpPr>
          <p:spPr>
            <a:xfrm>
              <a:off x="87743" y="1079195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4286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0206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8936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23429"/>
              <a:ext cx="50749" cy="117863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87119"/>
              <a:ext cx="4432935" cy="1066165"/>
            </a:xfrm>
            <a:custGeom>
              <a:avLst/>
              <a:gdLst/>
              <a:ahLst/>
              <a:cxnLst/>
              <a:rect l="l" t="t" r="r" b="b"/>
              <a:pathLst>
                <a:path w="4432935" h="1066164">
                  <a:moveTo>
                    <a:pt x="4432566" y="0"/>
                  </a:moveTo>
                  <a:lnTo>
                    <a:pt x="0" y="0"/>
                  </a:lnTo>
                  <a:lnTo>
                    <a:pt x="0" y="1014945"/>
                  </a:lnTo>
                  <a:lnTo>
                    <a:pt x="4008" y="1034670"/>
                  </a:lnTo>
                  <a:lnTo>
                    <a:pt x="14922" y="1050823"/>
                  </a:lnTo>
                  <a:lnTo>
                    <a:pt x="31075" y="1061737"/>
                  </a:lnTo>
                  <a:lnTo>
                    <a:pt x="50800" y="1065745"/>
                  </a:lnTo>
                  <a:lnTo>
                    <a:pt x="4381766" y="1065745"/>
                  </a:lnTo>
                  <a:lnTo>
                    <a:pt x="4401491" y="1061737"/>
                  </a:lnTo>
                  <a:lnTo>
                    <a:pt x="4417644" y="1050823"/>
                  </a:lnTo>
                  <a:lnTo>
                    <a:pt x="4428558" y="1034670"/>
                  </a:lnTo>
                  <a:lnTo>
                    <a:pt x="4432566" y="101494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61516"/>
              <a:ext cx="0" cy="1160145"/>
            </a:xfrm>
            <a:custGeom>
              <a:avLst/>
              <a:gdLst/>
              <a:ahLst/>
              <a:cxnLst/>
              <a:rect l="l" t="t" r="r" b="b"/>
              <a:pathLst>
                <a:path h="1160145">
                  <a:moveTo>
                    <a:pt x="0" y="11595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488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361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234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1033307"/>
            <a:ext cx="4232910" cy="7531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Details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950" spc="-5" dirty="0">
                <a:latin typeface="Trebuchet MS"/>
                <a:cs typeface="Trebuchet MS"/>
              </a:rPr>
              <a:t>Predict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surrounding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window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length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ts val="1360"/>
              </a:lnSpc>
              <a:spcBef>
                <a:spcPts val="45"/>
              </a:spcBef>
            </a:pPr>
            <a:r>
              <a:rPr sz="950" b="1" spc="10" dirty="0">
                <a:latin typeface="Trebuchet MS"/>
                <a:cs typeface="Trebuchet MS"/>
              </a:rPr>
              <a:t>Objective</a:t>
            </a:r>
            <a:r>
              <a:rPr sz="950" b="1" spc="-5" dirty="0">
                <a:latin typeface="Trebuchet MS"/>
                <a:cs typeface="Trebuchet MS"/>
              </a:rPr>
              <a:t> </a:t>
            </a:r>
            <a:r>
              <a:rPr sz="950" b="1" spc="20" dirty="0">
                <a:latin typeface="Trebuchet MS"/>
                <a:cs typeface="Trebuchet MS"/>
              </a:rPr>
              <a:t>Function:</a:t>
            </a:r>
            <a:r>
              <a:rPr sz="950" b="1" spc="6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Maximize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log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probablility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any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current </a:t>
            </a:r>
            <a:r>
              <a:rPr sz="950" spc="-10" dirty="0">
                <a:latin typeface="Trebuchet MS"/>
                <a:cs typeface="Trebuchet MS"/>
              </a:rPr>
              <a:t>center</a:t>
            </a:r>
            <a:r>
              <a:rPr sz="950" spc="-15" dirty="0">
                <a:latin typeface="Trebuchet MS"/>
                <a:cs typeface="Trebuchet MS"/>
              </a:rPr>
              <a:t> word: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0458" y="188360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49589" y="186668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Cambria"/>
                <a:cs typeface="Cambria"/>
              </a:rPr>
              <a:t>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3365" y="1916442"/>
            <a:ext cx="78041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i="1" spc="204" dirty="0">
                <a:latin typeface="Cambria"/>
                <a:cs typeface="Cambria"/>
              </a:rPr>
              <a:t>J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spc="-110" dirty="0">
                <a:latin typeface="Lucida Sans Unicode"/>
                <a:cs typeface="Lucida Sans Unicode"/>
              </a:rPr>
              <a:t>θ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650" i="1" spc="-37" baseline="-37878" dirty="0">
                <a:latin typeface="Cambria"/>
                <a:cs typeface="Cambria"/>
              </a:rPr>
              <a:t>T</a:t>
            </a:r>
            <a:r>
              <a:rPr sz="1650" i="1" baseline="-37878" dirty="0">
                <a:latin typeface="Cambria"/>
                <a:cs typeface="Cambria"/>
              </a:rPr>
              <a:t> </a:t>
            </a:r>
            <a:r>
              <a:rPr sz="1650" i="1" spc="-112" baseline="-37878" dirty="0">
                <a:latin typeface="Cambria"/>
                <a:cs typeface="Cambria"/>
              </a:rPr>
              <a:t> </a:t>
            </a:r>
            <a:r>
              <a:rPr sz="2325" spc="-202" baseline="-8960" dirty="0">
                <a:latin typeface="Lucida Sans Unicode"/>
                <a:cs typeface="Lucida Sans Unicode"/>
              </a:rPr>
              <a:t>∑</a:t>
            </a:r>
            <a:endParaRPr sz="2325" baseline="-896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80247" y="1946021"/>
            <a:ext cx="16827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135" dirty="0">
                <a:latin typeface="Lucida Sans Unicode"/>
                <a:cs typeface="Lucida Sans Unicode"/>
              </a:rPr>
              <a:t>∑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9513" y="2159965"/>
            <a:ext cx="7499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45" dirty="0">
                <a:latin typeface="Cambria"/>
                <a:cs typeface="Cambria"/>
              </a:rPr>
              <a:t>t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45" dirty="0">
                <a:latin typeface="Cambria"/>
                <a:cs typeface="Cambria"/>
              </a:rPr>
              <a:t>1</a:t>
            </a:r>
            <a:r>
              <a:rPr sz="800" spc="-55" dirty="0">
                <a:latin typeface="Cambria"/>
                <a:cs typeface="Cambria"/>
              </a:rPr>
              <a:t> </a:t>
            </a:r>
            <a:r>
              <a:rPr sz="800" spc="175" dirty="0">
                <a:latin typeface="Cambria"/>
                <a:cs typeface="Cambria"/>
              </a:rPr>
              <a:t>−</a:t>
            </a:r>
            <a:r>
              <a:rPr sz="800" i="1" spc="5" dirty="0">
                <a:latin typeface="Cambria"/>
                <a:cs typeface="Cambria"/>
              </a:rPr>
              <a:t>c</a:t>
            </a:r>
            <a:r>
              <a:rPr sz="800" spc="175" dirty="0">
                <a:latin typeface="Cambria"/>
                <a:cs typeface="Cambria"/>
              </a:rPr>
              <a:t>≤</a:t>
            </a:r>
            <a:r>
              <a:rPr sz="800" i="1" spc="5" dirty="0">
                <a:latin typeface="Cambria"/>
                <a:cs typeface="Cambria"/>
              </a:rPr>
              <a:t>j</a:t>
            </a:r>
            <a:r>
              <a:rPr sz="800" spc="175" dirty="0">
                <a:latin typeface="Cambria"/>
                <a:cs typeface="Cambria"/>
              </a:rPr>
              <a:t>≤</a:t>
            </a:r>
            <a:r>
              <a:rPr sz="800" i="1" spc="5" dirty="0">
                <a:latin typeface="Cambria"/>
                <a:cs typeface="Cambria"/>
              </a:rPr>
              <a:t>c</a:t>
            </a:r>
            <a:r>
              <a:rPr sz="800" i="1" spc="-5" dirty="0">
                <a:latin typeface="Arial"/>
                <a:cs typeface="Arial"/>
              </a:rPr>
              <a:t>,</a:t>
            </a:r>
            <a:r>
              <a:rPr sz="800" i="1" spc="5" dirty="0">
                <a:latin typeface="Cambria"/>
                <a:cs typeface="Cambria"/>
              </a:rPr>
              <a:t>j</a:t>
            </a:r>
            <a:r>
              <a:rPr sz="800" spc="-660" dirty="0">
                <a:latin typeface="Verdana"/>
                <a:cs typeface="Verdana"/>
              </a:rPr>
              <a:t>=</a:t>
            </a:r>
            <a:r>
              <a:rPr sz="800" spc="-5" dirty="0">
                <a:latin typeface="Cambria"/>
                <a:cs typeface="Cambria"/>
              </a:rPr>
              <a:t>/</a:t>
            </a:r>
            <a:r>
              <a:rPr sz="800" dirty="0">
                <a:latin typeface="Cambria"/>
                <a:cs typeface="Cambria"/>
              </a:rPr>
              <a:t>   </a:t>
            </a:r>
            <a:r>
              <a:rPr sz="800" spc="-50" dirty="0">
                <a:latin typeface="Cambria"/>
                <a:cs typeface="Cambria"/>
              </a:rPr>
              <a:t> </a:t>
            </a:r>
            <a:r>
              <a:rPr sz="800" spc="-380" dirty="0"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13520" y="1977402"/>
            <a:ext cx="8712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Cambria"/>
                <a:cs typeface="Cambria"/>
              </a:rPr>
              <a:t>log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p</a:t>
            </a:r>
            <a:r>
              <a:rPr sz="1100" spc="-40" dirty="0">
                <a:latin typeface="Verdana"/>
                <a:cs typeface="Verdana"/>
              </a:rPr>
              <a:t>(</a:t>
            </a:r>
            <a:r>
              <a:rPr sz="1100" i="1" spc="-40" dirty="0">
                <a:latin typeface="Cambria"/>
                <a:cs typeface="Cambria"/>
              </a:rPr>
              <a:t>w</a:t>
            </a:r>
            <a:r>
              <a:rPr sz="1200" i="1" spc="-60" baseline="-10416" dirty="0">
                <a:latin typeface="Cambria"/>
                <a:cs typeface="Cambria"/>
              </a:rPr>
              <a:t>t</a:t>
            </a:r>
            <a:r>
              <a:rPr sz="1200" spc="-60" baseline="-10416" dirty="0">
                <a:latin typeface="Verdana"/>
                <a:cs typeface="Verdana"/>
              </a:rPr>
              <a:t>+</a:t>
            </a:r>
            <a:r>
              <a:rPr sz="1200" i="1" spc="-60" baseline="-10416" dirty="0">
                <a:latin typeface="Cambria"/>
                <a:cs typeface="Cambria"/>
              </a:rPr>
              <a:t>j</a:t>
            </a:r>
            <a:r>
              <a:rPr sz="1100" spc="-40" dirty="0">
                <a:latin typeface="Cambria"/>
                <a:cs typeface="Cambria"/>
              </a:rPr>
              <a:t>|</a:t>
            </a:r>
            <a:r>
              <a:rPr sz="1100" i="1" spc="-40" dirty="0">
                <a:latin typeface="Cambria"/>
                <a:cs typeface="Cambria"/>
              </a:rPr>
              <a:t>w</a:t>
            </a:r>
            <a:r>
              <a:rPr sz="1200" i="1" spc="-60" baseline="-10416" dirty="0">
                <a:latin typeface="Cambria"/>
                <a:cs typeface="Cambria"/>
              </a:rPr>
              <a:t>t</a:t>
            </a:r>
            <a:r>
              <a:rPr sz="1100" spc="-4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2" name="object 2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902802" y="3339672"/>
            <a:ext cx="8026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Embedings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-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Part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987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Word</a:t>
            </a:r>
            <a:r>
              <a:rPr spc="-10" dirty="0"/>
              <a:t> </a:t>
            </a:r>
            <a:r>
              <a:rPr spc="-25" dirty="0"/>
              <a:t>Vectors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1117879"/>
            <a:ext cx="2588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7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-67" baseline="-10416" dirty="0">
                <a:latin typeface="Cambria"/>
                <a:cs typeface="Cambria"/>
              </a:rPr>
              <a:t>t</a:t>
            </a:r>
            <a:r>
              <a:rPr sz="1200" baseline="-10416" dirty="0">
                <a:latin typeface="Verdana"/>
                <a:cs typeface="Verdana"/>
              </a:rPr>
              <a:t>+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-50" dirty="0">
                <a:latin typeface="Cambria"/>
                <a:cs typeface="Cambria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" baseline="-10416" dirty="0">
                <a:latin typeface="Cambria"/>
                <a:cs typeface="Cambria"/>
              </a:rPr>
              <a:t>t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simplest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</a:t>
            </a:r>
            <a:r>
              <a:rPr sz="950" spc="15" dirty="0">
                <a:latin typeface="Trebuchet MS"/>
                <a:cs typeface="Trebuchet MS"/>
              </a:rPr>
              <a:t>rm</a:t>
            </a:r>
            <a:r>
              <a:rPr sz="950" spc="-15" dirty="0">
                <a:latin typeface="Trebuchet MS"/>
                <a:cs typeface="Trebuchet MS"/>
              </a:rPr>
              <a:t>ulation </a:t>
            </a:r>
            <a:r>
              <a:rPr sz="950" spc="25" dirty="0">
                <a:latin typeface="Trebuchet MS"/>
                <a:cs typeface="Trebuchet MS"/>
              </a:rPr>
              <a:t>is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6433" y="1588223"/>
            <a:ext cx="2698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2250" algn="l"/>
              </a:tabLst>
            </a:pPr>
            <a:r>
              <a:rPr sz="800" i="1" spc="75" dirty="0">
                <a:latin typeface="Cambria"/>
                <a:cs typeface="Cambria"/>
              </a:rPr>
              <a:t>O	</a:t>
            </a:r>
            <a:r>
              <a:rPr sz="800" i="1" spc="5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75" y="1530121"/>
            <a:ext cx="688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  </a:t>
            </a:r>
            <a:r>
              <a:rPr sz="1100" i="1" spc="-10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9408" y="1434376"/>
            <a:ext cx="8432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5" dirty="0">
                <a:latin typeface="Cambria"/>
                <a:cs typeface="Cambria"/>
              </a:rPr>
              <a:t>e</a:t>
            </a:r>
            <a:r>
              <a:rPr sz="1100" i="1" spc="-25" dirty="0">
                <a:latin typeface="Cambria"/>
                <a:cs typeface="Cambria"/>
              </a:rPr>
              <a:t>xp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v</a:t>
            </a:r>
            <a:r>
              <a:rPr sz="1200" spc="-315" baseline="27777" dirty="0">
                <a:latin typeface="Cambria"/>
                <a:cs typeface="Cambria"/>
              </a:rPr>
              <a:t>′</a:t>
            </a:r>
            <a:r>
              <a:rPr sz="1200" i="1" spc="22" baseline="-20833" dirty="0">
                <a:latin typeface="Cambria"/>
                <a:cs typeface="Cambria"/>
              </a:rPr>
              <a:t>w</a:t>
            </a:r>
            <a:r>
              <a:rPr sz="1200" i="1" spc="82" baseline="-20833" dirty="0">
                <a:latin typeface="Cambria"/>
                <a:cs typeface="Cambria"/>
              </a:rPr>
              <a:t>O</a:t>
            </a:r>
            <a:r>
              <a:rPr sz="1200" i="1" spc="-30" baseline="34722" dirty="0">
                <a:latin typeface="Cambria"/>
                <a:cs typeface="Cambria"/>
              </a:rPr>
              <a:t>T</a:t>
            </a:r>
            <a:r>
              <a:rPr sz="1200" i="1" spc="-97" baseline="34722" dirty="0">
                <a:latin typeface="Cambria"/>
                <a:cs typeface="Cambria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v</a:t>
            </a:r>
            <a:r>
              <a:rPr sz="1200" i="1" spc="-37" baseline="-10416" dirty="0">
                <a:latin typeface="Cambria"/>
                <a:cs typeface="Cambria"/>
              </a:rPr>
              <a:t>WI</a:t>
            </a:r>
            <a:r>
              <a:rPr sz="1200" i="1" spc="-135" baseline="-10416" dirty="0">
                <a:latin typeface="Cambria"/>
                <a:cs typeface="Cambria"/>
              </a:rPr>
              <a:t> 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42909" y="1646732"/>
            <a:ext cx="1016635" cy="0"/>
          </a:xfrm>
          <a:custGeom>
            <a:avLst/>
            <a:gdLst/>
            <a:ahLst/>
            <a:cxnLst/>
            <a:rect l="l" t="t" r="r" b="b"/>
            <a:pathLst>
              <a:path w="1016635">
                <a:moveTo>
                  <a:pt x="0" y="0"/>
                </a:moveTo>
                <a:lnTo>
                  <a:pt x="101633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30209" y="1646618"/>
            <a:ext cx="124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Lucida Sans Unicode"/>
                <a:cs typeface="Lucida Sans Unicode"/>
              </a:rPr>
              <a:t>∑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8989" y="1618818"/>
            <a:ext cx="1098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5" dirty="0">
                <a:latin typeface="Cambria"/>
                <a:cs typeface="Cambria"/>
              </a:rPr>
              <a:t>W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8989" y="1710829"/>
            <a:ext cx="621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1020" algn="l"/>
              </a:tabLst>
            </a:pPr>
            <a:r>
              <a:rPr sz="800" i="1" spc="-55" dirty="0">
                <a:latin typeface="Cambria"/>
                <a:cs typeface="Cambria"/>
              </a:rPr>
              <a:t>w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45" dirty="0">
                <a:latin typeface="Cambria"/>
                <a:cs typeface="Cambria"/>
              </a:rPr>
              <a:t>1	</a:t>
            </a:r>
            <a:r>
              <a:rPr sz="800" i="1" spc="-55" dirty="0">
                <a:latin typeface="Cambria"/>
                <a:cs typeface="Cambria"/>
              </a:rPr>
              <a:t>w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7084" y="1636395"/>
            <a:ext cx="770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5" dirty="0">
                <a:latin typeface="Cambria"/>
                <a:cs typeface="Cambria"/>
              </a:rPr>
              <a:t>e</a:t>
            </a:r>
            <a:r>
              <a:rPr sz="1100" i="1" spc="-25" dirty="0">
                <a:latin typeface="Cambria"/>
                <a:cs typeface="Cambria"/>
              </a:rPr>
              <a:t>xp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v</a:t>
            </a:r>
            <a:r>
              <a:rPr sz="1200" spc="15" baseline="20833" dirty="0">
                <a:latin typeface="Cambria"/>
                <a:cs typeface="Cambria"/>
              </a:rPr>
              <a:t>′</a:t>
            </a:r>
            <a:r>
              <a:rPr sz="1200" baseline="20833" dirty="0">
                <a:latin typeface="Cambria"/>
                <a:cs typeface="Cambria"/>
              </a:rPr>
              <a:t> </a:t>
            </a:r>
            <a:r>
              <a:rPr sz="1200" spc="7" baseline="20833" dirty="0">
                <a:latin typeface="Cambria"/>
                <a:cs typeface="Cambria"/>
              </a:rPr>
              <a:t> </a:t>
            </a:r>
            <a:r>
              <a:rPr sz="1200" i="1" spc="135" baseline="31250" dirty="0">
                <a:latin typeface="Cambria"/>
                <a:cs typeface="Cambria"/>
              </a:rPr>
              <a:t>T</a:t>
            </a:r>
            <a:r>
              <a:rPr sz="1100" i="1" spc="-30" dirty="0">
                <a:latin typeface="Cambria"/>
                <a:cs typeface="Cambria"/>
              </a:rPr>
              <a:t>v</a:t>
            </a:r>
            <a:r>
              <a:rPr sz="1200" i="1" spc="-37" baseline="-10416" dirty="0">
                <a:latin typeface="Cambria"/>
                <a:cs typeface="Cambria"/>
              </a:rPr>
              <a:t>WI</a:t>
            </a:r>
            <a:r>
              <a:rPr sz="1200" i="1" spc="-135" baseline="-10416" dirty="0">
                <a:latin typeface="Cambria"/>
                <a:cs typeface="Cambria"/>
              </a:rPr>
              <a:t> 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444" y="1853408"/>
            <a:ext cx="4270375" cy="382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13999"/>
              </a:lnSpc>
              <a:spcBef>
                <a:spcPts val="75"/>
              </a:spcBef>
            </a:pP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v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Cambria"/>
                <a:cs typeface="Cambria"/>
              </a:rPr>
              <a:t>v</a:t>
            </a:r>
            <a:r>
              <a:rPr sz="1200" spc="-7" baseline="27777" dirty="0">
                <a:latin typeface="Cambria"/>
                <a:cs typeface="Cambria"/>
              </a:rPr>
              <a:t>′</a:t>
            </a:r>
            <a:r>
              <a:rPr sz="1200" spc="232" baseline="27777" dirty="0">
                <a:latin typeface="Cambria"/>
                <a:cs typeface="Cambria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65" dirty="0">
                <a:latin typeface="Trebuchet MS"/>
                <a:cs typeface="Trebuchet MS"/>
              </a:rPr>
              <a:t>“input”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60" dirty="0">
                <a:latin typeface="Trebuchet MS"/>
                <a:cs typeface="Trebuchet MS"/>
              </a:rPr>
              <a:t>“output”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vector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representations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(so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every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vectors)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4" name="object 1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02815" y="3339672"/>
            <a:ext cx="8026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Embedings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-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Part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996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Parameters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θ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907" y="667740"/>
            <a:ext cx="2632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5" dirty="0">
                <a:latin typeface="Trebuchet MS"/>
                <a:cs typeface="Trebuchet MS"/>
              </a:rPr>
              <a:t>With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25" dirty="0">
                <a:latin typeface="Cambria"/>
                <a:cs typeface="Cambria"/>
              </a:rPr>
              <a:t>d</a:t>
            </a:r>
            <a:r>
              <a:rPr sz="1100" spc="25" dirty="0">
                <a:latin typeface="Cambria"/>
                <a:cs typeface="Cambria"/>
              </a:rPr>
              <a:t>−</a:t>
            </a:r>
            <a:r>
              <a:rPr sz="950" spc="25" dirty="0">
                <a:latin typeface="Trebuchet MS"/>
                <a:cs typeface="Trebuchet MS"/>
              </a:rPr>
              <a:t>dimensional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30" dirty="0">
                <a:latin typeface="Cambria"/>
                <a:cs typeface="Cambria"/>
              </a:rPr>
              <a:t>V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many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words: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150" y="857897"/>
            <a:ext cx="2091689" cy="20421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02815" y="3339672"/>
            <a:ext cx="8026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Embedings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-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Part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0314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Gradient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Descent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Parameter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Updates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334" y="1590662"/>
            <a:ext cx="4978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930" algn="l"/>
              </a:tabLst>
            </a:pPr>
            <a:r>
              <a:rPr sz="800" i="1" spc="5" dirty="0">
                <a:latin typeface="Cambria"/>
                <a:cs typeface="Cambria"/>
              </a:rPr>
              <a:t>j	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0801" y="1512659"/>
            <a:ext cx="598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930" algn="l"/>
              </a:tabLst>
            </a:pPr>
            <a:r>
              <a:rPr sz="800" i="1" spc="-25" dirty="0">
                <a:latin typeface="Cambria"/>
                <a:cs typeface="Cambria"/>
              </a:rPr>
              <a:t>n</a:t>
            </a:r>
            <a:r>
              <a:rPr sz="800" i="1" spc="-35" dirty="0">
                <a:latin typeface="Cambria"/>
                <a:cs typeface="Cambria"/>
              </a:rPr>
              <a:t>e</a:t>
            </a:r>
            <a:r>
              <a:rPr sz="800" i="1" spc="-55" dirty="0">
                <a:latin typeface="Cambria"/>
                <a:cs typeface="Cambria"/>
              </a:rPr>
              <a:t>w</a:t>
            </a:r>
            <a:r>
              <a:rPr sz="800" i="1" dirty="0">
                <a:latin typeface="Cambria"/>
                <a:cs typeface="Cambria"/>
              </a:rPr>
              <a:t>	</a:t>
            </a:r>
            <a:r>
              <a:rPr sz="800" i="1" spc="-10" dirty="0">
                <a:latin typeface="Cambria"/>
                <a:cs typeface="Cambria"/>
              </a:rPr>
              <a:t>old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147" y="1532547"/>
            <a:ext cx="9480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7500" algn="l"/>
                <a:tab pos="720725" algn="l"/>
              </a:tabLst>
            </a:pPr>
            <a:r>
              <a:rPr sz="1100" spc="-110" dirty="0">
                <a:latin typeface="Lucida Sans Unicode"/>
                <a:cs typeface="Lucida Sans Unicode"/>
              </a:rPr>
              <a:t>θ	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θ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385" dirty="0">
                <a:latin typeface="Cambria"/>
                <a:cs typeface="Cambria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α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3701" y="1438757"/>
            <a:ext cx="406400" cy="339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ts val="124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100" u="sng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1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∂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ts val="1240"/>
              </a:lnSpc>
            </a:pPr>
            <a:r>
              <a:rPr sz="1650" spc="-67" baseline="-22727" dirty="0">
                <a:latin typeface="Lucida Sans Unicode"/>
                <a:cs typeface="Lucida Sans Unicode"/>
              </a:rPr>
              <a:t>∂θ</a:t>
            </a:r>
            <a:r>
              <a:rPr sz="1200" i="1" spc="-67" baseline="-41666" dirty="0">
                <a:latin typeface="Cambria"/>
                <a:cs typeface="Cambria"/>
              </a:rPr>
              <a:t>j</a:t>
            </a:r>
            <a:r>
              <a:rPr sz="800" i="1" spc="-45" dirty="0">
                <a:latin typeface="Cambria"/>
                <a:cs typeface="Cambria"/>
              </a:rPr>
              <a:t>old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489" y="1532547"/>
            <a:ext cx="273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4" dirty="0">
                <a:latin typeface="Cambria"/>
                <a:cs typeface="Cambria"/>
              </a:rPr>
              <a:t>J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spc="-110" dirty="0">
                <a:latin typeface="Lucida Sans Unicode"/>
                <a:cs typeface="Lucida Sans Unicode"/>
              </a:rPr>
              <a:t>θ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02815" y="3339672"/>
            <a:ext cx="8026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Embedings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-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Part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2026" y="3339672"/>
            <a:ext cx="3003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02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Two</a:t>
            </a:r>
            <a:r>
              <a:rPr spc="30" dirty="0"/>
              <a:t> </a:t>
            </a:r>
            <a:r>
              <a:rPr spc="-15" dirty="0"/>
              <a:t>sets</a:t>
            </a:r>
            <a:r>
              <a:rPr spc="35" dirty="0"/>
              <a:t> </a:t>
            </a:r>
            <a:r>
              <a:rPr spc="-5" dirty="0"/>
              <a:t>of</a:t>
            </a:r>
            <a:r>
              <a:rPr spc="30" dirty="0"/>
              <a:t> </a:t>
            </a:r>
            <a:r>
              <a:rPr spc="-10" dirty="0"/>
              <a:t>vectors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668767"/>
            <a:ext cx="4483735" cy="457834"/>
            <a:chOff x="87743" y="1668767"/>
            <a:chExt cx="4483735" cy="457834"/>
          </a:xfrm>
        </p:grpSpPr>
        <p:sp>
          <p:nvSpPr>
            <p:cNvPr id="4" name="object 4"/>
            <p:cNvSpPr/>
            <p:nvPr/>
          </p:nvSpPr>
          <p:spPr>
            <a:xfrm>
              <a:off x="87743" y="166876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84179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2445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1175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713001"/>
              <a:ext cx="50749" cy="31145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886077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751101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7384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7257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7130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2227186"/>
            <a:ext cx="4483735" cy="448309"/>
            <a:chOff x="87743" y="2227186"/>
            <a:chExt cx="4483735" cy="448309"/>
          </a:xfrm>
        </p:grpSpPr>
        <p:sp>
          <p:nvSpPr>
            <p:cNvPr id="15" name="object 15"/>
            <p:cNvSpPr/>
            <p:nvPr/>
          </p:nvSpPr>
          <p:spPr>
            <a:xfrm>
              <a:off x="87743" y="222718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390851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573515"/>
              <a:ext cx="101599" cy="1015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60815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271420"/>
              <a:ext cx="50749" cy="30209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435136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2309520"/>
              <a:ext cx="0" cy="283210"/>
            </a:xfrm>
            <a:custGeom>
              <a:avLst/>
              <a:gdLst/>
              <a:ahLst/>
              <a:cxnLst/>
              <a:rect l="l" t="t" r="r" b="b"/>
              <a:pathLst>
                <a:path h="283210">
                  <a:moveTo>
                    <a:pt x="0" y="2830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22968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2841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2714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044" y="831646"/>
            <a:ext cx="2920365" cy="17583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</a:pPr>
            <a:r>
              <a:rPr sz="950" spc="35" dirty="0">
                <a:latin typeface="Trebuchet MS"/>
                <a:cs typeface="Trebuchet MS"/>
              </a:rPr>
              <a:t>Best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solution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sum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these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up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rebuchet MS"/>
              <a:cs typeface="Trebuchet MS"/>
            </a:endParaRPr>
          </a:p>
          <a:p>
            <a:pPr marL="1844675">
              <a:lnSpc>
                <a:spcPct val="100000"/>
              </a:lnSpc>
            </a:pP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200" i="1" spc="-30" baseline="-10416" dirty="0">
                <a:latin typeface="Cambria"/>
                <a:cs typeface="Cambria"/>
              </a:rPr>
              <a:t>final </a:t>
            </a:r>
            <a:r>
              <a:rPr sz="1200" i="1" spc="-89" baseline="-10416" dirty="0">
                <a:latin typeface="Cambria"/>
                <a:cs typeface="Cambri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100" i="1" spc="-90" dirty="0">
                <a:latin typeface="Cambria"/>
                <a:cs typeface="Cambri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200" spc="15" baseline="31250" dirty="0">
                <a:latin typeface="Cambria"/>
                <a:cs typeface="Cambria"/>
              </a:rPr>
              <a:t>′</a:t>
            </a:r>
            <a:endParaRPr sz="1200" baseline="312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880"/>
              </a:spcBef>
            </a:pP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good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tutorial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understand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parameter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learning:</a:t>
            </a:r>
            <a:endParaRPr sz="1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425"/>
              </a:spcBef>
            </a:pPr>
            <a:r>
              <a:rPr sz="950" spc="-30" dirty="0">
                <a:latin typeface="Trebuchet MS"/>
                <a:cs typeface="Trebuchet MS"/>
              </a:rPr>
              <a:t>https://arxiv.org/pdf/1411.2738.pdf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</a:pPr>
            <a:r>
              <a:rPr sz="1100" i="1" spc="-15" dirty="0">
                <a:solidFill>
                  <a:srgbClr val="007F00"/>
                </a:solidFill>
                <a:latin typeface="Cambria"/>
                <a:cs typeface="Cambria"/>
              </a:rPr>
              <a:t>An</a:t>
            </a:r>
            <a:r>
              <a:rPr sz="1100" i="1" spc="1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007F00"/>
                </a:solidFill>
                <a:latin typeface="Cambria"/>
                <a:cs typeface="Cambria"/>
              </a:rPr>
              <a:t>interactive</a:t>
            </a:r>
            <a:r>
              <a:rPr sz="1100" i="1" spc="1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007F00"/>
                </a:solidFill>
                <a:latin typeface="Cambria"/>
                <a:cs typeface="Cambria"/>
              </a:rPr>
              <a:t>Demo</a:t>
            </a:r>
            <a:endParaRPr sz="1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350"/>
              </a:spcBef>
            </a:pPr>
            <a:r>
              <a:rPr sz="950" spc="-45" dirty="0">
                <a:latin typeface="Trebuchet MS"/>
                <a:cs typeface="Trebuchet MS"/>
              </a:rPr>
              <a:t>https://ronxin.github.io/wevi/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902802" y="3339672"/>
            <a:ext cx="8026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Embedings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-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Part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4591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5" dirty="0"/>
              <a:t>Glo</a:t>
            </a:r>
            <a:r>
              <a:rPr spc="-5" dirty="0"/>
              <a:t>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124" y="899998"/>
            <a:ext cx="3950207" cy="5726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079790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289822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499855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1567174"/>
            <a:ext cx="4065270" cy="1285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i="1" spc="30" dirty="0">
                <a:latin typeface="Trebuchet MS"/>
                <a:cs typeface="Trebuchet MS"/>
              </a:rPr>
              <a:t>Combine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best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both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worlds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95" dirty="0">
                <a:latin typeface="Trebuchet MS"/>
                <a:cs typeface="Trebuchet MS"/>
              </a:rPr>
              <a:t>–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count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based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methods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75" dirty="0">
                <a:latin typeface="Trebuchet MS"/>
                <a:cs typeface="Trebuchet MS"/>
              </a:rPr>
              <a:t>as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well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75" dirty="0">
                <a:latin typeface="Trebuchet MS"/>
                <a:cs typeface="Trebuchet MS"/>
              </a:rPr>
              <a:t>as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direct </a:t>
            </a:r>
            <a:r>
              <a:rPr sz="950" i="1" spc="-27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prediction </a:t>
            </a:r>
            <a:r>
              <a:rPr sz="950" i="1" spc="15" dirty="0">
                <a:latin typeface="Trebuchet MS"/>
                <a:cs typeface="Trebuchet MS"/>
              </a:rPr>
              <a:t>methods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815"/>
              </a:spcBef>
            </a:pPr>
            <a:r>
              <a:rPr sz="950" spc="25" dirty="0">
                <a:latin typeface="Trebuchet MS"/>
                <a:cs typeface="Trebuchet MS"/>
              </a:rPr>
              <a:t>Fast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training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25" dirty="0">
                <a:latin typeface="Trebuchet MS"/>
                <a:cs typeface="Trebuchet MS"/>
              </a:rPr>
              <a:t>Scalable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huge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corpora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50" dirty="0">
                <a:latin typeface="Trebuchet MS"/>
                <a:cs typeface="Trebuchet MS"/>
              </a:rPr>
              <a:t>Good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performance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even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small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corpus,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small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950" spc="55" dirty="0">
                <a:latin typeface="Trebuchet MS"/>
                <a:cs typeface="Trebuchet MS"/>
              </a:rPr>
              <a:t>Code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vectors: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  <a:hlinkClick r:id="rId4"/>
              </a:rPr>
              <a:t>http://nlp.stanford.edu/projects/glove/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02815" y="3339672"/>
            <a:ext cx="80264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Word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Embedings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-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Part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II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3490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Distributional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Semantics: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general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intuition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66532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73970"/>
            <a:ext cx="3971925" cy="751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b="1" spc="25" dirty="0">
                <a:latin typeface="Trebuchet MS"/>
                <a:cs typeface="Trebuchet MS"/>
              </a:rPr>
              <a:t>Distributions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vectors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5" dirty="0">
                <a:latin typeface="Trebuchet MS"/>
                <a:cs typeface="Trebuchet MS"/>
              </a:rPr>
              <a:t> multidimensional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space,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is,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objects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magnitude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direction.</a:t>
            </a:r>
            <a:endParaRPr sz="950">
              <a:latin typeface="Trebuchet MS"/>
              <a:cs typeface="Trebuchet MS"/>
            </a:endParaRPr>
          </a:p>
          <a:p>
            <a:pPr marL="12700" marR="231775">
              <a:lnSpc>
                <a:spcPct val="118900"/>
              </a:lnSpc>
              <a:spcBef>
                <a:spcPts val="30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semantic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55" dirty="0">
                <a:latin typeface="Trebuchet MS"/>
                <a:cs typeface="Trebuchet MS"/>
              </a:rPr>
              <a:t>space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dimensions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correspond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possible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contexts,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gathered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corpus.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48637"/>
            <a:ext cx="64757" cy="647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93786" y="3339672"/>
            <a:ext cx="122047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Semantics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8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971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Vector</a:t>
            </a:r>
            <a:r>
              <a:rPr spc="-45" dirty="0"/>
              <a:t> </a:t>
            </a:r>
            <a:r>
              <a:rPr spc="5" dirty="0"/>
              <a:t>Space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49" y="924511"/>
            <a:ext cx="1537868" cy="14055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2727" y="892184"/>
            <a:ext cx="1602904" cy="14693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2577366"/>
            <a:ext cx="2870835" cy="358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950" spc="15" dirty="0">
                <a:latin typeface="Trebuchet MS"/>
                <a:cs typeface="Trebuchet MS"/>
              </a:rPr>
              <a:t>In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practice, </a:t>
            </a:r>
            <a:r>
              <a:rPr sz="950" spc="25" dirty="0">
                <a:latin typeface="Trebuchet MS"/>
                <a:cs typeface="Trebuchet MS"/>
              </a:rPr>
              <a:t>many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dimensions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used.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i="1" spc="-35" dirty="0">
                <a:latin typeface="Cambria"/>
                <a:cs typeface="Cambria"/>
              </a:rPr>
              <a:t>cat</a:t>
            </a:r>
            <a:r>
              <a:rPr sz="1100" i="1" spc="10" dirty="0">
                <a:latin typeface="Cambria"/>
                <a:cs typeface="Cambria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[...dog</a:t>
            </a:r>
            <a:r>
              <a:rPr sz="950" spc="-15" dirty="0">
                <a:latin typeface="Trebuchet MS"/>
                <a:cs typeface="Trebuchet MS"/>
              </a:rPr>
              <a:t> 0.8,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eat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0.7, </a:t>
            </a:r>
            <a:r>
              <a:rPr sz="950" spc="-20" dirty="0">
                <a:latin typeface="Trebuchet MS"/>
                <a:cs typeface="Trebuchet MS"/>
              </a:rPr>
              <a:t>joke </a:t>
            </a:r>
            <a:r>
              <a:rPr sz="950" spc="-5" dirty="0">
                <a:latin typeface="Trebuchet MS"/>
                <a:cs typeface="Trebuchet MS"/>
              </a:rPr>
              <a:t>0.01,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mansion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0.2,...]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93786" y="3339672"/>
            <a:ext cx="122047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Distributional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Semantics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-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Introduction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7,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5830</Words>
  <Application>Microsoft Office PowerPoint</Application>
  <PresentationFormat>Custom</PresentationFormat>
  <Paragraphs>897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SimSun-ExtB</vt:lpstr>
      <vt:lpstr>Arial</vt:lpstr>
      <vt:lpstr>Calibri</vt:lpstr>
      <vt:lpstr>Cambria</vt:lpstr>
      <vt:lpstr>Lucida Sans Unicode</vt:lpstr>
      <vt:lpstr>Microsoft Sans Serif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Computational Semantics</vt:lpstr>
      <vt:lpstr>Distributional Hypothesis</vt:lpstr>
      <vt:lpstr>Distributional Semantics: a linguistic perspective</vt:lpstr>
      <vt:lpstr>Distributional Semantics: a cognitive perspective</vt:lpstr>
      <vt:lpstr>Distributional Semantic Models (DSMs)</vt:lpstr>
      <vt:lpstr>PowerPoint Presentation</vt:lpstr>
      <vt:lpstr>Vector Space</vt:lpstr>
      <vt:lpstr>Word Space</vt:lpstr>
      <vt:lpstr>Constructing Word spaces</vt:lpstr>
      <vt:lpstr>Constructing Word spaces: distributional vectors</vt:lpstr>
      <vt:lpstr>PowerPoint Presentation</vt:lpstr>
      <vt:lpstr>Computing similarity</vt:lpstr>
      <vt:lpstr>PowerPoint Presentation</vt:lpstr>
      <vt:lpstr>PowerPoint Presentation</vt:lpstr>
      <vt:lpstr>PowerPoint Presentation</vt:lpstr>
      <vt:lpstr>Building a DSM step-by-step</vt:lpstr>
      <vt:lpstr>Many design choices</vt:lpstr>
      <vt:lpstr>The parameter space</vt:lpstr>
      <vt:lpstr>PowerPoint Presentation</vt:lpstr>
      <vt:lpstr>PowerPoint Presentation</vt:lpstr>
      <vt:lpstr>Words as contexts</vt:lpstr>
      <vt:lpstr>Context weighting: documents as context</vt:lpstr>
      <vt:lpstr>Context weighting: words as context</vt:lpstr>
      <vt:lpstr>Context weighting: words as context</vt:lpstr>
      <vt:lpstr>Pointwise Mutual Information (PMI)</vt:lpstr>
      <vt:lpstr>PMI: Issues and Variations</vt:lpstr>
      <vt:lpstr>Distributional Vectors: Example</vt:lpstr>
      <vt:lpstr>Distributional Semantics: Applications, Structured  Models</vt:lpstr>
      <vt:lpstr>Application to Query Expansion: Addressing Term  Mismatch</vt:lpstr>
      <vt:lpstr>Query Expansion using Unstructured DSMs</vt:lpstr>
      <vt:lpstr>Similarity Measures for Binary Vectors</vt:lpstr>
      <vt:lpstr>Similarity Measures for Vector Spaces</vt:lpstr>
      <vt:lpstr>Similarity Measure for Probability Distributions</vt:lpstr>
      <vt:lpstr>Attributional Similarity vs. Relational Similarity</vt:lpstr>
      <vt:lpstr>Relational Similarity: Pair-pattern matrix</vt:lpstr>
      <vt:lpstr>Structured DSMs</vt:lpstr>
      <vt:lpstr>Structured DSMs</vt:lpstr>
      <vt:lpstr>Structured DSMs</vt:lpstr>
      <vt:lpstr>Structured DSMs</vt:lpstr>
      <vt:lpstr>2-way matrix</vt:lpstr>
      <vt:lpstr>Structured DSMs for Selectional Preferences</vt:lpstr>
      <vt:lpstr>Structured DSMs for Selectional Preferences</vt:lpstr>
      <vt:lpstr>PowerPoint Presentation</vt:lpstr>
      <vt:lpstr>Word Vectors</vt:lpstr>
      <vt:lpstr>PowerPoint Presentation</vt:lpstr>
      <vt:lpstr>PowerPoint Presentation</vt:lpstr>
      <vt:lpstr>Word2Vec – A distributed representation</vt:lpstr>
      <vt:lpstr>Distributional Representation</vt:lpstr>
      <vt:lpstr>PowerPoint Presentation</vt:lpstr>
      <vt:lpstr>PowerPoint Presentation</vt:lpstr>
      <vt:lpstr>Reasoning with Word Vectors</vt:lpstr>
      <vt:lpstr>Reasoning with Word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Element Wise Addition</vt:lpstr>
      <vt:lpstr>Learning Word Vectors</vt:lpstr>
      <vt:lpstr>PowerPoint Presentation</vt:lpstr>
      <vt:lpstr>PowerPoint Presentation</vt:lpstr>
      <vt:lpstr>CBOW</vt:lpstr>
      <vt:lpstr>CBOW</vt:lpstr>
      <vt:lpstr>CBOW: Training Objective</vt:lpstr>
      <vt:lpstr>CBOW: Input to Hidden Layer</vt:lpstr>
      <vt:lpstr>CBOW: Hidden to Output Layer</vt:lpstr>
      <vt:lpstr>Skip-gram Model</vt:lpstr>
      <vt:lpstr>Skip-gram Model: Training</vt:lpstr>
      <vt:lpstr>Skip-gram Model</vt:lpstr>
      <vt:lpstr>Word Vectors</vt:lpstr>
      <vt:lpstr>PowerPoint Presentation</vt:lpstr>
      <vt:lpstr>PowerPoint Presentation</vt:lpstr>
      <vt:lpstr>Two sets of vectors</vt:lpstr>
      <vt:lpstr>Glove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Goyal</dc:creator>
  <cp:lastModifiedBy>ASUS</cp:lastModifiedBy>
  <cp:revision>2</cp:revision>
  <dcterms:created xsi:type="dcterms:W3CDTF">2023-12-12T16:15:31Z</dcterms:created>
  <dcterms:modified xsi:type="dcterms:W3CDTF">2023-12-12T17:01:47Z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2017-03-04T00:00:00Z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2023-12-12T00:00:00Z</vt:filetime>
  </property>
</Properties>
</file>