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6" r:id="rId7"/>
    <p:sldId id="269" r:id="rId8"/>
    <p:sldId id="271" r:id="rId9"/>
    <p:sldId id="273" r:id="rId10"/>
    <p:sldId id="276" r:id="rId11"/>
    <p:sldId id="277" r:id="rId12"/>
    <p:sldId id="280" r:id="rId13"/>
    <p:sldId id="282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00" r:id="rId26"/>
    <p:sldId id="301" r:id="rId27"/>
    <p:sldId id="304" r:id="rId28"/>
    <p:sldId id="308" r:id="rId29"/>
    <p:sldId id="309" r:id="rId30"/>
    <p:sldId id="312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8" r:id="rId43"/>
    <p:sldId id="329" r:id="rId44"/>
    <p:sldId id="330" r:id="rId45"/>
    <p:sldId id="331" r:id="rId46"/>
    <p:sldId id="334" r:id="rId47"/>
    <p:sldId id="335" r:id="rId48"/>
    <p:sldId id="336" r:id="rId49"/>
    <p:sldId id="340" r:id="rId50"/>
    <p:sldId id="347" r:id="rId51"/>
    <p:sldId id="348" r:id="rId52"/>
    <p:sldId id="349" r:id="rId53"/>
    <p:sldId id="350" r:id="rId54"/>
    <p:sldId id="351" r:id="rId55"/>
    <p:sldId id="354" r:id="rId56"/>
    <p:sldId id="356" r:id="rId57"/>
    <p:sldId id="359" r:id="rId58"/>
    <p:sldId id="361" r:id="rId59"/>
    <p:sldId id="362" r:id="rId60"/>
    <p:sldId id="363" r:id="rId61"/>
    <p:sldId id="365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5" r:id="rId70"/>
    <p:sldId id="380" r:id="rId71"/>
    <p:sldId id="381" r:id="rId72"/>
    <p:sldId id="383" r:id="rId73"/>
    <p:sldId id="385" r:id="rId74"/>
    <p:sldId id="386" r:id="rId75"/>
    <p:sldId id="388" r:id="rId76"/>
    <p:sldId id="390" r:id="rId77"/>
    <p:sldId id="391" r:id="rId78"/>
    <p:sldId id="392" r:id="rId7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67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144" y="1026162"/>
            <a:ext cx="4277995" cy="812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9986" y="3339672"/>
            <a:ext cx="2622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5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39.png"/><Relationship Id="rId15" Type="http://schemas.openxmlformats.org/officeDocument/2006/relationships/slide" Target="slide1.xml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4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1.xml"/><Relationship Id="rId5" Type="http://schemas.openxmlformats.org/officeDocument/2006/relationships/image" Target="../media/image4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4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1.xm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Relationship Id="rId4" Type="http://schemas.openxmlformats.org/officeDocument/2006/relationships/slide" Target="slide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slide" Target="slide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slide" Target="slide18.xml"/><Relationship Id="rId5" Type="http://schemas.openxmlformats.org/officeDocument/2006/relationships/image" Target="../media/image60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62.png"/><Relationship Id="rId10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0.png"/><Relationship Id="rId4" Type="http://schemas.openxmlformats.org/officeDocument/2006/relationships/image" Target="../media/image2.png"/><Relationship Id="rId9" Type="http://schemas.openxmlformats.org/officeDocument/2006/relationships/slide" Target="slide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7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13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59.xml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slide" Target="slide4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78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0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5.xml"/><Relationship Id="rId4" Type="http://schemas.openxmlformats.org/officeDocument/2006/relationships/image" Target="../media/image82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5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6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73.xml"/><Relationship Id="rId4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9.png"/><Relationship Id="rId10" Type="http://schemas.openxmlformats.org/officeDocument/2006/relationships/slide" Target="slide60.xml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60.xml"/><Relationship Id="rId5" Type="http://schemas.openxmlformats.org/officeDocument/2006/relationships/image" Target="../media/image96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9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image" Target="../media/image5.png"/><Relationship Id="rId7" Type="http://schemas.openxmlformats.org/officeDocument/2006/relationships/image" Target="../media/image9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9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0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6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78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rriam-webster.com/" TargetMode="External"/><Relationship Id="rId3" Type="http://schemas.openxmlformats.org/officeDocument/2006/relationships/image" Target="../media/image104.png"/><Relationship Id="rId7" Type="http://schemas.openxmlformats.org/officeDocument/2006/relationships/image" Target="../media/image108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slide" Target="slide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5" Type="http://schemas.openxmlformats.org/officeDocument/2006/relationships/slide" Target="slide1.xm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1.xml"/><Relationship Id="rId5" Type="http://schemas.openxmlformats.org/officeDocument/2006/relationships/image" Target="../media/image3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893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53363"/>
            <a:ext cx="4483735" cy="347345"/>
            <a:chOff x="87743" y="953363"/>
            <a:chExt cx="4483735" cy="34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98854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86154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9510"/>
              <a:ext cx="50749" cy="239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53363"/>
              <a:ext cx="4432935" cy="296545"/>
            </a:xfrm>
            <a:custGeom>
              <a:avLst/>
              <a:gdLst/>
              <a:ahLst/>
              <a:cxnLst/>
              <a:rect l="l" t="t" r="r" b="b"/>
              <a:pathLst>
                <a:path w="4432935" h="296544">
                  <a:moveTo>
                    <a:pt x="4432566" y="0"/>
                  </a:moveTo>
                  <a:lnTo>
                    <a:pt x="0" y="0"/>
                  </a:lnTo>
                  <a:lnTo>
                    <a:pt x="0" y="245490"/>
                  </a:lnTo>
                  <a:lnTo>
                    <a:pt x="4008" y="265215"/>
                  </a:lnTo>
                  <a:lnTo>
                    <a:pt x="14922" y="281368"/>
                  </a:lnTo>
                  <a:lnTo>
                    <a:pt x="31075" y="292282"/>
                  </a:lnTo>
                  <a:lnTo>
                    <a:pt x="50800" y="296290"/>
                  </a:lnTo>
                  <a:lnTo>
                    <a:pt x="4381766" y="296290"/>
                  </a:lnTo>
                  <a:lnTo>
                    <a:pt x="4401491" y="292282"/>
                  </a:lnTo>
                  <a:lnTo>
                    <a:pt x="4417644" y="281368"/>
                  </a:lnTo>
                  <a:lnTo>
                    <a:pt x="4428558" y="265215"/>
                  </a:lnTo>
                  <a:lnTo>
                    <a:pt x="4432566" y="2454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7597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22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49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22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95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32762" y="957732"/>
            <a:ext cx="1343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Lexical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Semantics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55242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8,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1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22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Polysemy:</a:t>
            </a:r>
            <a:r>
              <a:rPr spc="114" dirty="0"/>
              <a:t> </a:t>
            </a:r>
            <a:r>
              <a:rPr spc="-20" dirty="0"/>
              <a:t>multiple</a:t>
            </a:r>
            <a:r>
              <a:rPr spc="30" dirty="0"/>
              <a:t> </a:t>
            </a:r>
            <a:r>
              <a:rPr spc="-25" dirty="0"/>
              <a:t>related</a:t>
            </a:r>
            <a:r>
              <a:rPr spc="35" dirty="0"/>
              <a:t> </a:t>
            </a:r>
            <a:r>
              <a:rPr spc="-20" dirty="0"/>
              <a:t>meanings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53744"/>
            <a:ext cx="4483735" cy="909319"/>
            <a:chOff x="87743" y="953744"/>
            <a:chExt cx="4483735" cy="909319"/>
          </a:xfrm>
        </p:grpSpPr>
        <p:sp>
          <p:nvSpPr>
            <p:cNvPr id="4" name="object 4"/>
            <p:cNvSpPr/>
            <p:nvPr/>
          </p:nvSpPr>
          <p:spPr>
            <a:xfrm>
              <a:off x="87743" y="953744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205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124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4854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97978"/>
              <a:ext cx="50749" cy="7632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66329"/>
              <a:ext cx="4432935" cy="645795"/>
            </a:xfrm>
            <a:custGeom>
              <a:avLst/>
              <a:gdLst/>
              <a:ahLst/>
              <a:cxnLst/>
              <a:rect l="l" t="t" r="r" b="b"/>
              <a:pathLst>
                <a:path w="4432935" h="645794">
                  <a:moveTo>
                    <a:pt x="4432566" y="0"/>
                  </a:moveTo>
                  <a:lnTo>
                    <a:pt x="0" y="0"/>
                  </a:lnTo>
                  <a:lnTo>
                    <a:pt x="0" y="594918"/>
                  </a:lnTo>
                  <a:lnTo>
                    <a:pt x="4008" y="614643"/>
                  </a:lnTo>
                  <a:lnTo>
                    <a:pt x="14922" y="630796"/>
                  </a:lnTo>
                  <a:lnTo>
                    <a:pt x="31075" y="641710"/>
                  </a:lnTo>
                  <a:lnTo>
                    <a:pt x="50800" y="645718"/>
                  </a:lnTo>
                  <a:lnTo>
                    <a:pt x="4381766" y="645718"/>
                  </a:lnTo>
                  <a:lnTo>
                    <a:pt x="4401491" y="641710"/>
                  </a:lnTo>
                  <a:lnTo>
                    <a:pt x="4417644" y="630796"/>
                  </a:lnTo>
                  <a:lnTo>
                    <a:pt x="4428558" y="614643"/>
                  </a:lnTo>
                  <a:lnTo>
                    <a:pt x="4432566" y="59491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36078"/>
              <a:ext cx="0" cy="744220"/>
            </a:xfrm>
            <a:custGeom>
              <a:avLst/>
              <a:gdLst/>
              <a:ahLst/>
              <a:cxnLst/>
              <a:rect l="l" t="t" r="r" b="b"/>
              <a:pathLst>
                <a:path h="744219">
                  <a:moveTo>
                    <a:pt x="0" y="7442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233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106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979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1606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26095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963978"/>
            <a:ext cx="4483735" cy="628015"/>
            <a:chOff x="87743" y="1963978"/>
            <a:chExt cx="4483735" cy="628015"/>
          </a:xfrm>
        </p:grpSpPr>
        <p:sp>
          <p:nvSpPr>
            <p:cNvPr id="17" name="object 17"/>
            <p:cNvSpPr/>
            <p:nvPr/>
          </p:nvSpPr>
          <p:spPr>
            <a:xfrm>
              <a:off x="87743" y="1963978"/>
              <a:ext cx="4432935" cy="358140"/>
            </a:xfrm>
            <a:custGeom>
              <a:avLst/>
              <a:gdLst/>
              <a:ahLst/>
              <a:cxnLst/>
              <a:rect l="l" t="t" r="r" b="b"/>
              <a:pathLst>
                <a:path w="4432935" h="35813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357746"/>
                  </a:lnTo>
                  <a:lnTo>
                    <a:pt x="4432566" y="357746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309063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490241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77541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008213"/>
              <a:ext cx="50749" cy="4820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353348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46313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336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209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082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874412"/>
            <a:ext cx="4104004" cy="16338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Zeugma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test</a:t>
            </a:r>
            <a:endParaRPr sz="1100">
              <a:latin typeface="Cambria"/>
              <a:cs typeface="Cambria"/>
            </a:endParaRPr>
          </a:p>
          <a:p>
            <a:pPr marL="289560" marR="1416050">
              <a:lnSpc>
                <a:spcPts val="1650"/>
              </a:lnSpc>
              <a:spcBef>
                <a:spcPts val="55"/>
              </a:spcBef>
            </a:pPr>
            <a:r>
              <a:rPr sz="950" spc="25" dirty="0">
                <a:latin typeface="Trebuchet MS"/>
                <a:cs typeface="Trebuchet MS"/>
              </a:rPr>
              <a:t>Which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5" dirty="0">
                <a:latin typeface="Trebuchet MS"/>
                <a:cs typeface="Trebuchet MS"/>
              </a:rPr>
              <a:t>these </a:t>
            </a:r>
            <a:r>
              <a:rPr sz="950" spc="-15" dirty="0">
                <a:latin typeface="Trebuchet MS"/>
                <a:cs typeface="Trebuchet MS"/>
              </a:rPr>
              <a:t>flights </a:t>
            </a:r>
            <a:r>
              <a:rPr sz="950" i="1" spc="25" dirty="0">
                <a:latin typeface="Trebuchet MS"/>
                <a:cs typeface="Trebuchet MS"/>
              </a:rPr>
              <a:t>serve </a:t>
            </a:r>
            <a:r>
              <a:rPr sz="950" spc="15" dirty="0">
                <a:latin typeface="Trebuchet MS"/>
                <a:cs typeface="Trebuchet MS"/>
              </a:rPr>
              <a:t>breakfast? 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Does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Midwest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Express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serve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Philadelphia?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950" spc="65" dirty="0">
                <a:latin typeface="Trebuchet MS"/>
                <a:cs typeface="Trebuchet MS"/>
              </a:rPr>
              <a:t>*</a:t>
            </a:r>
            <a:r>
              <a:rPr sz="950" i="1" spc="65" dirty="0">
                <a:latin typeface="Trebuchet MS"/>
                <a:cs typeface="Trebuchet MS"/>
              </a:rPr>
              <a:t>Does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Midwest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50" dirty="0">
                <a:latin typeface="Trebuchet MS"/>
                <a:cs typeface="Trebuchet MS"/>
              </a:rPr>
              <a:t>Express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serve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breakfast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90" dirty="0">
                <a:latin typeface="Trebuchet MS"/>
                <a:cs typeface="Trebuchet MS"/>
              </a:rPr>
              <a:t>San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80" dirty="0">
                <a:latin typeface="Trebuchet MS"/>
                <a:cs typeface="Trebuchet MS"/>
              </a:rPr>
              <a:t>Jose?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rebuchet MS"/>
              <a:cs typeface="Trebuchet MS"/>
            </a:endParaRPr>
          </a:p>
          <a:p>
            <a:pPr marL="12700" marR="354330">
              <a:lnSpc>
                <a:spcPct val="102600"/>
              </a:lnSpc>
            </a:pP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Combine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FF0000"/>
                </a:solidFill>
                <a:latin typeface="Cambria"/>
                <a:cs typeface="Cambria"/>
              </a:rPr>
              <a:t>two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separate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lexeme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into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single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example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using </a:t>
            </a:r>
            <a:r>
              <a:rPr sz="1100" i="1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conjunction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40" dirty="0">
                <a:latin typeface="Trebuchet MS"/>
                <a:cs typeface="Trebuchet MS"/>
              </a:rPr>
              <a:t>Since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sounds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weird,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senses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serve</a:t>
            </a:r>
            <a:r>
              <a:rPr sz="950" spc="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64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Synonymy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96264"/>
            <a:ext cx="4483735" cy="1500505"/>
            <a:chOff x="87743" y="796264"/>
            <a:chExt cx="4483735" cy="1500505"/>
          </a:xfrm>
        </p:grpSpPr>
        <p:sp>
          <p:nvSpPr>
            <p:cNvPr id="4" name="object 4"/>
            <p:cNvSpPr/>
            <p:nvPr/>
          </p:nvSpPr>
          <p:spPr>
            <a:xfrm>
              <a:off x="87743" y="79626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6928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9515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8245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40498"/>
              <a:ext cx="50749" cy="13546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13561"/>
              <a:ext cx="4432935" cy="1232535"/>
            </a:xfrm>
            <a:custGeom>
              <a:avLst/>
              <a:gdLst/>
              <a:ahLst/>
              <a:cxnLst/>
              <a:rect l="l" t="t" r="r" b="b"/>
              <a:pathLst>
                <a:path w="4432935" h="1232535">
                  <a:moveTo>
                    <a:pt x="4432566" y="0"/>
                  </a:moveTo>
                  <a:lnTo>
                    <a:pt x="0" y="0"/>
                  </a:lnTo>
                  <a:lnTo>
                    <a:pt x="0" y="1181595"/>
                  </a:lnTo>
                  <a:lnTo>
                    <a:pt x="4008" y="1201319"/>
                  </a:lnTo>
                  <a:lnTo>
                    <a:pt x="14922" y="1217472"/>
                  </a:lnTo>
                  <a:lnTo>
                    <a:pt x="31075" y="1228386"/>
                  </a:lnTo>
                  <a:lnTo>
                    <a:pt x="50800" y="1232395"/>
                  </a:lnTo>
                  <a:lnTo>
                    <a:pt x="4381766" y="1232395"/>
                  </a:lnTo>
                  <a:lnTo>
                    <a:pt x="4401491" y="1228386"/>
                  </a:lnTo>
                  <a:lnTo>
                    <a:pt x="4417644" y="1217472"/>
                  </a:lnTo>
                  <a:lnTo>
                    <a:pt x="4428558" y="1201319"/>
                  </a:lnTo>
                  <a:lnTo>
                    <a:pt x="4432566" y="11815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78586"/>
              <a:ext cx="0" cy="1336040"/>
            </a:xfrm>
            <a:custGeom>
              <a:avLst/>
              <a:gdLst/>
              <a:ahLst/>
              <a:cxnLst/>
              <a:rect l="l" t="t" r="r" b="b"/>
              <a:pathLst>
                <a:path h="1336039">
                  <a:moveTo>
                    <a:pt x="0" y="13356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65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53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404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6329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332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83360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93392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03425"/>
              <a:ext cx="64757" cy="647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13457"/>
              <a:ext cx="64757" cy="6475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7743" y="2397874"/>
            <a:ext cx="4483735" cy="430530"/>
            <a:chOff x="87743" y="2397874"/>
            <a:chExt cx="4483735" cy="430530"/>
          </a:xfrm>
        </p:grpSpPr>
        <p:sp>
          <p:nvSpPr>
            <p:cNvPr id="21" name="object 21"/>
            <p:cNvSpPr/>
            <p:nvPr/>
          </p:nvSpPr>
          <p:spPr>
            <a:xfrm>
              <a:off x="87743" y="239787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726448"/>
              <a:ext cx="101599" cy="101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13748"/>
              <a:ext cx="4381715" cy="114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448445"/>
              <a:ext cx="50749" cy="2780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7743" y="2442298"/>
              <a:ext cx="4432935" cy="335280"/>
            </a:xfrm>
            <a:custGeom>
              <a:avLst/>
              <a:gdLst/>
              <a:ahLst/>
              <a:cxnLst/>
              <a:rect l="l" t="t" r="r" b="b"/>
              <a:pathLst>
                <a:path w="4432935" h="335280">
                  <a:moveTo>
                    <a:pt x="4432566" y="0"/>
                  </a:moveTo>
                  <a:lnTo>
                    <a:pt x="0" y="0"/>
                  </a:lnTo>
                  <a:lnTo>
                    <a:pt x="0" y="284149"/>
                  </a:lnTo>
                  <a:lnTo>
                    <a:pt x="4008" y="303874"/>
                  </a:lnTo>
                  <a:lnTo>
                    <a:pt x="14922" y="320027"/>
                  </a:lnTo>
                  <a:lnTo>
                    <a:pt x="31075" y="330941"/>
                  </a:lnTo>
                  <a:lnTo>
                    <a:pt x="50800" y="334949"/>
                  </a:lnTo>
                  <a:lnTo>
                    <a:pt x="4381766" y="334949"/>
                  </a:lnTo>
                  <a:lnTo>
                    <a:pt x="4401491" y="330941"/>
                  </a:lnTo>
                  <a:lnTo>
                    <a:pt x="4417644" y="320027"/>
                  </a:lnTo>
                  <a:lnTo>
                    <a:pt x="4428558" y="303874"/>
                  </a:lnTo>
                  <a:lnTo>
                    <a:pt x="4432566" y="28414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486533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80">
                  <a:moveTo>
                    <a:pt x="0" y="25896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4738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4611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24484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444" y="721617"/>
            <a:ext cx="4182745" cy="20478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that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have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same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meaning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all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contexts.</a:t>
            </a:r>
            <a:endParaRPr sz="1100">
              <a:latin typeface="Cambria"/>
              <a:cs typeface="Cambria"/>
            </a:endParaRPr>
          </a:p>
          <a:p>
            <a:pPr marL="314960" marR="2977515">
              <a:lnSpc>
                <a:spcPts val="1650"/>
              </a:lnSpc>
              <a:spcBef>
                <a:spcPts val="55"/>
              </a:spcBef>
            </a:pPr>
            <a:r>
              <a:rPr sz="950" spc="-35" dirty="0">
                <a:latin typeface="Trebuchet MS"/>
                <a:cs typeface="Trebuchet MS"/>
              </a:rPr>
              <a:t>filbe</a:t>
            </a:r>
            <a:r>
              <a:rPr sz="950" dirty="0">
                <a:latin typeface="Trebuchet MS"/>
                <a:cs typeface="Trebuchet MS"/>
              </a:rPr>
              <a:t>r</a:t>
            </a:r>
            <a:r>
              <a:rPr sz="950" spc="-105" dirty="0">
                <a:latin typeface="Trebuchet MS"/>
                <a:cs typeface="Trebuchet MS"/>
              </a:rPr>
              <a:t>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ha</a:t>
            </a:r>
            <a:r>
              <a:rPr sz="950" spc="15" dirty="0">
                <a:latin typeface="Trebuchet MS"/>
                <a:cs typeface="Trebuchet MS"/>
              </a:rPr>
              <a:t>z</a:t>
            </a:r>
            <a:r>
              <a:rPr sz="950" spc="-5" dirty="0">
                <a:latin typeface="Trebuchet MS"/>
                <a:cs typeface="Trebuchet MS"/>
              </a:rPr>
              <a:t>el</a:t>
            </a:r>
            <a:r>
              <a:rPr sz="950" spc="-15" dirty="0">
                <a:latin typeface="Trebuchet MS"/>
                <a:cs typeface="Trebuchet MS"/>
              </a:rPr>
              <a:t>n</a:t>
            </a:r>
            <a:r>
              <a:rPr sz="950" spc="-35" dirty="0">
                <a:latin typeface="Trebuchet MS"/>
                <a:cs typeface="Trebuchet MS"/>
              </a:rPr>
              <a:t>ut  </a:t>
            </a:r>
            <a:r>
              <a:rPr sz="950" spc="25" dirty="0">
                <a:latin typeface="Trebuchet MS"/>
                <a:cs typeface="Trebuchet MS"/>
              </a:rPr>
              <a:t>couch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so</a:t>
            </a:r>
            <a:r>
              <a:rPr sz="950" spc="-15" dirty="0">
                <a:latin typeface="Trebuchet MS"/>
                <a:cs typeface="Trebuchet MS"/>
              </a:rPr>
              <a:t>f</a:t>
            </a:r>
            <a:r>
              <a:rPr sz="950" spc="45" dirty="0">
                <a:latin typeface="Trebuchet MS"/>
                <a:cs typeface="Trebuchet MS"/>
              </a:rPr>
              <a:t>a</a:t>
            </a:r>
            <a:endParaRPr sz="950">
              <a:latin typeface="Trebuchet MS"/>
              <a:cs typeface="Trebuchet MS"/>
            </a:endParaRPr>
          </a:p>
          <a:p>
            <a:pPr marL="314960" marR="2972435">
              <a:lnSpc>
                <a:spcPts val="1650"/>
              </a:lnSpc>
              <a:spcBef>
                <a:spcPts val="5"/>
              </a:spcBef>
            </a:pPr>
            <a:r>
              <a:rPr sz="950" spc="10" dirty="0">
                <a:latin typeface="Trebuchet MS"/>
                <a:cs typeface="Trebuchet MS"/>
              </a:rPr>
              <a:t>big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  </a:t>
            </a:r>
            <a:r>
              <a:rPr sz="950" dirty="0">
                <a:latin typeface="Trebuchet MS"/>
                <a:cs typeface="Trebuchet MS"/>
              </a:rPr>
              <a:t>automobile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car  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-25" dirty="0">
                <a:latin typeface="Trebuchet MS"/>
                <a:cs typeface="Trebuchet MS"/>
              </a:rPr>
              <a:t>omit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thr</a:t>
            </a:r>
            <a:r>
              <a:rPr sz="950" spc="-40" dirty="0">
                <a:latin typeface="Trebuchet MS"/>
                <a:cs typeface="Trebuchet MS"/>
              </a:rPr>
              <a:t>o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up  </a:t>
            </a:r>
            <a:r>
              <a:rPr sz="950" spc="-15" dirty="0">
                <a:latin typeface="Trebuchet MS"/>
                <a:cs typeface="Trebuchet MS"/>
              </a:rPr>
              <a:t>w</a:t>
            </a:r>
            <a:r>
              <a:rPr sz="950" spc="-20" dirty="0">
                <a:latin typeface="Trebuchet MS"/>
                <a:cs typeface="Trebuchet MS"/>
              </a:rPr>
              <a:t>ater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0" dirty="0">
                <a:latin typeface="Cambria"/>
                <a:cs typeface="Cambria"/>
              </a:rPr>
              <a:t>H</a:t>
            </a:r>
            <a:r>
              <a:rPr sz="1200" spc="30" baseline="-10416" dirty="0">
                <a:latin typeface="Trebuchet MS"/>
                <a:cs typeface="Trebuchet MS"/>
              </a:rPr>
              <a:t>2</a:t>
            </a:r>
            <a:r>
              <a:rPr sz="1100" i="1" spc="100" dirty="0">
                <a:latin typeface="Cambria"/>
                <a:cs typeface="Cambria"/>
              </a:rPr>
              <a:t>O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mbria"/>
              <a:cs typeface="Cambria"/>
            </a:endParaRPr>
          </a:p>
          <a:p>
            <a:pPr marL="38100" marR="17780">
              <a:lnSpc>
                <a:spcPct val="118900"/>
              </a:lnSpc>
              <a:spcBef>
                <a:spcPts val="5"/>
              </a:spcBef>
            </a:pP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35" dirty="0">
                <a:latin typeface="Trebuchet MS"/>
                <a:cs typeface="Trebuchet MS"/>
              </a:rPr>
              <a:t>o</a:t>
            </a:r>
            <a:r>
              <a:rPr sz="950" spc="-15" dirty="0">
                <a:latin typeface="Trebuchet MS"/>
                <a:cs typeface="Trebuchet MS"/>
              </a:rPr>
              <a:t> l</a:t>
            </a:r>
            <a:r>
              <a:rPr sz="950" spc="-5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x</a:t>
            </a:r>
            <a:r>
              <a:rPr sz="950" spc="45" dirty="0">
                <a:latin typeface="Trebuchet MS"/>
                <a:cs typeface="Trebuchet MS"/>
              </a:rPr>
              <a:t>emes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syno</a:t>
            </a:r>
            <a:r>
              <a:rPr sz="950" spc="30" dirty="0">
                <a:latin typeface="Trebuchet MS"/>
                <a:cs typeface="Trebuchet MS"/>
              </a:rPr>
              <a:t>n</a:t>
            </a:r>
            <a:r>
              <a:rPr sz="950" spc="50" dirty="0">
                <a:latin typeface="Trebuchet MS"/>
                <a:cs typeface="Trebuchet MS"/>
              </a:rPr>
              <a:t>yms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</a:t>
            </a:r>
            <a:r>
              <a:rPr sz="950" spc="-40" dirty="0">
                <a:latin typeface="Trebuchet MS"/>
                <a:cs typeface="Trebuchet MS"/>
              </a:rPr>
              <a:t>e</a:t>
            </a:r>
            <a:r>
              <a:rPr sz="950" spc="20" dirty="0">
                <a:latin typeface="Trebuchet MS"/>
                <a:cs typeface="Trebuchet MS"/>
              </a:rPr>
              <a:t>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successfully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substituted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each  </a:t>
            </a:r>
            <a:r>
              <a:rPr sz="950" spc="-15" dirty="0">
                <a:latin typeface="Trebuchet MS"/>
                <a:cs typeface="Trebuchet MS"/>
              </a:rPr>
              <a:t>other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situations.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62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Synonymy:</a:t>
            </a:r>
            <a:r>
              <a:rPr spc="125" dirty="0"/>
              <a:t> </a:t>
            </a:r>
            <a:r>
              <a:rPr spc="50" dirty="0"/>
              <a:t>A</a:t>
            </a:r>
            <a:r>
              <a:rPr spc="40" dirty="0"/>
              <a:t> </a:t>
            </a:r>
            <a:r>
              <a:rPr spc="-20" dirty="0"/>
              <a:t>relation</a:t>
            </a:r>
            <a:r>
              <a:rPr spc="45" dirty="0"/>
              <a:t> </a:t>
            </a:r>
            <a:r>
              <a:rPr spc="-30" dirty="0"/>
              <a:t>between</a:t>
            </a:r>
            <a:r>
              <a:rPr spc="40" dirty="0"/>
              <a:t> </a:t>
            </a:r>
            <a:r>
              <a:rPr spc="5" dirty="0"/>
              <a:t>senses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52081"/>
            <a:ext cx="4483735" cy="667385"/>
            <a:chOff x="87743" y="852081"/>
            <a:chExt cx="4483735" cy="667385"/>
          </a:xfrm>
        </p:grpSpPr>
        <p:sp>
          <p:nvSpPr>
            <p:cNvPr id="4" name="object 4"/>
            <p:cNvSpPr/>
            <p:nvPr/>
          </p:nvSpPr>
          <p:spPr>
            <a:xfrm>
              <a:off x="87743" y="85208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2509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1780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0510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96315"/>
              <a:ext cx="50749" cy="5214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69378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3441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217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090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963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1911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29143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620520"/>
            <a:ext cx="4483735" cy="658495"/>
            <a:chOff x="87743" y="1620520"/>
            <a:chExt cx="4483735" cy="658495"/>
          </a:xfrm>
        </p:grpSpPr>
        <p:sp>
          <p:nvSpPr>
            <p:cNvPr id="17" name="object 17"/>
            <p:cNvSpPr/>
            <p:nvPr/>
          </p:nvSpPr>
          <p:spPr>
            <a:xfrm>
              <a:off x="87743" y="162052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784184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176881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64181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664754"/>
              <a:ext cx="50749" cy="51212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828457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1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1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02854"/>
              <a:ext cx="0" cy="493395"/>
            </a:xfrm>
            <a:custGeom>
              <a:avLst/>
              <a:gdLst/>
              <a:ahLst/>
              <a:cxnLst/>
              <a:rect l="l" t="t" r="r" b="b"/>
              <a:pathLst>
                <a:path h="493394">
                  <a:moveTo>
                    <a:pt x="0" y="4930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90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6774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6647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1878203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088235"/>
              <a:ext cx="64757" cy="6475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7743" y="2379611"/>
            <a:ext cx="4483735" cy="664845"/>
            <a:chOff x="87743" y="2379611"/>
            <a:chExt cx="4483735" cy="664845"/>
          </a:xfrm>
        </p:grpSpPr>
        <p:sp>
          <p:nvSpPr>
            <p:cNvPr id="30" name="object 30"/>
            <p:cNvSpPr/>
            <p:nvPr/>
          </p:nvSpPr>
          <p:spPr>
            <a:xfrm>
              <a:off x="87743" y="237961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44" y="2552623"/>
              <a:ext cx="4432566" cy="506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942463"/>
              <a:ext cx="101599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29763"/>
              <a:ext cx="4381715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423845"/>
              <a:ext cx="50749" cy="51861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743" y="2596908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461945"/>
              <a:ext cx="0" cy="499745"/>
            </a:xfrm>
            <a:custGeom>
              <a:avLst/>
              <a:gdLst/>
              <a:ahLst/>
              <a:cxnLst/>
              <a:rect l="l" t="t" r="r" b="b"/>
              <a:pathLst>
                <a:path h="499744">
                  <a:moveTo>
                    <a:pt x="0" y="4995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4492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436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20309" y="24238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643771"/>
              <a:ext cx="64757" cy="647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853804"/>
              <a:ext cx="64757" cy="6475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25844" y="497888"/>
            <a:ext cx="4149725" cy="24612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big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large</a:t>
            </a:r>
            <a:r>
              <a:rPr sz="950" spc="-1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they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synonyms?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b="1" spc="50" dirty="0">
                <a:latin typeface="Trebuchet MS"/>
                <a:cs typeface="Trebuchet MS"/>
              </a:rPr>
              <a:t>big</a:t>
            </a:r>
            <a:r>
              <a:rPr sz="950" b="1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plane?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Would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flying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large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small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plane?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here?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45"/>
              </a:spcBef>
            </a:pPr>
            <a:r>
              <a:rPr sz="950" spc="75" dirty="0">
                <a:latin typeface="Trebuchet MS"/>
                <a:cs typeface="Trebuchet MS"/>
              </a:rPr>
              <a:t>Miss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Nelson,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instance,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became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50" dirty="0">
                <a:latin typeface="Trebuchet MS"/>
                <a:cs typeface="Trebuchet MS"/>
              </a:rPr>
              <a:t>big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sister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Benjamin.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65" dirty="0">
                <a:latin typeface="Trebuchet MS"/>
                <a:cs typeface="Trebuchet MS"/>
              </a:rPr>
              <a:t>*Miss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Nelson,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instance,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became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large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sister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Benjamin.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Why?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i="1" dirty="0">
                <a:latin typeface="Trebuchet MS"/>
                <a:cs typeface="Trebuchet MS"/>
              </a:rPr>
              <a:t>big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means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older,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grown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-5" dirty="0">
                <a:latin typeface="Trebuchet MS"/>
                <a:cs typeface="Trebuchet MS"/>
              </a:rPr>
              <a:t>large </a:t>
            </a:r>
            <a:r>
              <a:rPr sz="950" spc="20" dirty="0">
                <a:latin typeface="Trebuchet MS"/>
                <a:cs typeface="Trebuchet MS"/>
              </a:rPr>
              <a:t>lacks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4" name="object 4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Synonyms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11885"/>
            <a:ext cx="4483735" cy="666115"/>
            <a:chOff x="87743" y="911885"/>
            <a:chExt cx="4483735" cy="666115"/>
          </a:xfrm>
        </p:grpSpPr>
        <p:sp>
          <p:nvSpPr>
            <p:cNvPr id="4" name="object 4"/>
            <p:cNvSpPr/>
            <p:nvPr/>
          </p:nvSpPr>
          <p:spPr>
            <a:xfrm>
              <a:off x="87743" y="91188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489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610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340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6119"/>
              <a:ext cx="50749" cy="5199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29182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94219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5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815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688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561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7891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88948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678825"/>
            <a:ext cx="4483735" cy="975994"/>
            <a:chOff x="87743" y="1678825"/>
            <a:chExt cx="4483735" cy="975994"/>
          </a:xfrm>
        </p:grpSpPr>
        <p:sp>
          <p:nvSpPr>
            <p:cNvPr id="17" name="object 17"/>
            <p:cNvSpPr/>
            <p:nvPr/>
          </p:nvSpPr>
          <p:spPr>
            <a:xfrm>
              <a:off x="87743" y="1678825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42490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53030"/>
              <a:ext cx="101599" cy="101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40330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723059"/>
              <a:ext cx="50749" cy="82997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886762"/>
              <a:ext cx="4432935" cy="717550"/>
            </a:xfrm>
            <a:custGeom>
              <a:avLst/>
              <a:gdLst/>
              <a:ahLst/>
              <a:cxnLst/>
              <a:rect l="l" t="t" r="r" b="b"/>
              <a:pathLst>
                <a:path w="4432935" h="717550">
                  <a:moveTo>
                    <a:pt x="4432566" y="0"/>
                  </a:moveTo>
                  <a:lnTo>
                    <a:pt x="0" y="0"/>
                  </a:lnTo>
                  <a:lnTo>
                    <a:pt x="0" y="666267"/>
                  </a:lnTo>
                  <a:lnTo>
                    <a:pt x="4008" y="685992"/>
                  </a:lnTo>
                  <a:lnTo>
                    <a:pt x="14922" y="702144"/>
                  </a:lnTo>
                  <a:lnTo>
                    <a:pt x="31075" y="713058"/>
                  </a:lnTo>
                  <a:lnTo>
                    <a:pt x="50800" y="717067"/>
                  </a:lnTo>
                  <a:lnTo>
                    <a:pt x="4381766" y="717067"/>
                  </a:lnTo>
                  <a:lnTo>
                    <a:pt x="4401491" y="713058"/>
                  </a:lnTo>
                  <a:lnTo>
                    <a:pt x="4417644" y="702144"/>
                  </a:lnTo>
                  <a:lnTo>
                    <a:pt x="4428558" y="685992"/>
                  </a:lnTo>
                  <a:lnTo>
                    <a:pt x="4432566" y="6662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61147"/>
              <a:ext cx="0" cy="811530"/>
            </a:xfrm>
            <a:custGeom>
              <a:avLst/>
              <a:gdLst/>
              <a:ahLst/>
              <a:cxnLst/>
              <a:rect l="l" t="t" r="r" b="b"/>
              <a:pathLst>
                <a:path h="811530">
                  <a:moveTo>
                    <a:pt x="0" y="8109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484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357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7230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36496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318613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837238"/>
            <a:ext cx="4102735" cy="17589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Shades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meaning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20" dirty="0">
                <a:latin typeface="Trebuchet MS"/>
                <a:cs typeface="Trebuchet MS"/>
              </a:rPr>
              <a:t>What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20" dirty="0">
                <a:latin typeface="Trebuchet MS"/>
                <a:cs typeface="Trebuchet MS"/>
              </a:rPr>
              <a:t>cheapest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fare</a:t>
            </a:r>
            <a:r>
              <a:rPr sz="950" spc="10" dirty="0"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20" dirty="0">
                <a:latin typeface="Trebuchet MS"/>
                <a:cs typeface="Trebuchet MS"/>
              </a:rPr>
              <a:t>*What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cheapest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price</a:t>
            </a:r>
            <a:r>
              <a:rPr sz="950" spc="25" dirty="0"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Collocational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constraints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frustate </a:t>
            </a:r>
            <a:r>
              <a:rPr sz="950" spc="-25" dirty="0">
                <a:latin typeface="Trebuchet MS"/>
                <a:cs typeface="Trebuchet MS"/>
              </a:rPr>
              <a:t>’em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frustate </a:t>
            </a:r>
            <a:r>
              <a:rPr sz="950" spc="-40" dirty="0">
                <a:latin typeface="Trebuchet MS"/>
                <a:cs typeface="Trebuchet MS"/>
              </a:rPr>
              <a:t>’em,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pretty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soon</a:t>
            </a:r>
            <a:r>
              <a:rPr sz="950" spc="-15" dirty="0">
                <a:latin typeface="Trebuchet MS"/>
                <a:cs typeface="Trebuchet MS"/>
              </a:rPr>
              <a:t> they </a:t>
            </a:r>
            <a:r>
              <a:rPr sz="950" spc="20" dirty="0">
                <a:latin typeface="Trebuchet MS"/>
                <a:cs typeface="Trebuchet MS"/>
              </a:rPr>
              <a:t>make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big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0"/>
              </a:spcBef>
            </a:pPr>
            <a:r>
              <a:rPr sz="950" spc="-10" dirty="0">
                <a:latin typeface="Trebuchet MS"/>
                <a:cs typeface="Trebuchet MS"/>
              </a:rPr>
              <a:t>mistake.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45" dirty="0">
                <a:latin typeface="Trebuchet MS"/>
                <a:cs typeface="Trebuchet MS"/>
              </a:rPr>
              <a:t>*We</a:t>
            </a:r>
            <a:r>
              <a:rPr sz="950" spc="-15" dirty="0">
                <a:latin typeface="Trebuchet MS"/>
                <a:cs typeface="Trebuchet MS"/>
              </a:rPr>
              <a:t> frustate </a:t>
            </a:r>
            <a:r>
              <a:rPr sz="950" spc="-25" dirty="0">
                <a:latin typeface="Trebuchet MS"/>
                <a:cs typeface="Trebuchet MS"/>
              </a:rPr>
              <a:t>’em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frustate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’em,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pretty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soon</a:t>
            </a:r>
            <a:r>
              <a:rPr sz="950" spc="-15" dirty="0">
                <a:latin typeface="Trebuchet MS"/>
                <a:cs typeface="Trebuchet MS"/>
              </a:rPr>
              <a:t> they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large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spc="-10" dirty="0">
                <a:latin typeface="Trebuchet MS"/>
                <a:cs typeface="Trebuchet MS"/>
              </a:rPr>
              <a:t>mistake.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44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Antonyms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42543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32332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2063597"/>
            <a:ext cx="4483735" cy="814705"/>
            <a:chOff x="87743" y="2063597"/>
            <a:chExt cx="4483735" cy="814705"/>
          </a:xfrm>
        </p:grpSpPr>
        <p:sp>
          <p:nvSpPr>
            <p:cNvPr id="6" name="object 6"/>
            <p:cNvSpPr/>
            <p:nvPr/>
          </p:nvSpPr>
          <p:spPr>
            <a:xfrm>
              <a:off x="87743" y="20635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236609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776194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763494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107831"/>
              <a:ext cx="50749" cy="6683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280881"/>
              <a:ext cx="4432935" cy="546735"/>
            </a:xfrm>
            <a:custGeom>
              <a:avLst/>
              <a:gdLst/>
              <a:ahLst/>
              <a:cxnLst/>
              <a:rect l="l" t="t" r="r" b="b"/>
              <a:pathLst>
                <a:path w="4432935" h="546735">
                  <a:moveTo>
                    <a:pt x="4432566" y="0"/>
                  </a:moveTo>
                  <a:lnTo>
                    <a:pt x="0" y="0"/>
                  </a:lnTo>
                  <a:lnTo>
                    <a:pt x="0" y="495312"/>
                  </a:lnTo>
                  <a:lnTo>
                    <a:pt x="4008" y="515037"/>
                  </a:lnTo>
                  <a:lnTo>
                    <a:pt x="14922" y="531190"/>
                  </a:lnTo>
                  <a:lnTo>
                    <a:pt x="31075" y="542104"/>
                  </a:lnTo>
                  <a:lnTo>
                    <a:pt x="50800" y="546112"/>
                  </a:lnTo>
                  <a:lnTo>
                    <a:pt x="4381766" y="546112"/>
                  </a:lnTo>
                  <a:lnTo>
                    <a:pt x="4401491" y="542104"/>
                  </a:lnTo>
                  <a:lnTo>
                    <a:pt x="4417644" y="531190"/>
                  </a:lnTo>
                  <a:lnTo>
                    <a:pt x="4428558" y="515037"/>
                  </a:lnTo>
                  <a:lnTo>
                    <a:pt x="4432566" y="4953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145919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5">
                  <a:moveTo>
                    <a:pt x="0" y="649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1332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1205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2107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330615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712720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0444" y="732277"/>
            <a:ext cx="4249420" cy="208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960" marR="55880">
              <a:lnSpc>
                <a:spcPct val="131100"/>
              </a:lnSpc>
              <a:spcBef>
                <a:spcPts val="90"/>
              </a:spcBef>
            </a:pPr>
            <a:r>
              <a:rPr sz="950" spc="80" dirty="0">
                <a:latin typeface="Trebuchet MS"/>
                <a:cs typeface="Trebuchet MS"/>
              </a:rPr>
              <a:t>Senses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opposites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respect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Otherwise,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they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similar!</a:t>
            </a:r>
            <a:endParaRPr sz="95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2455" algn="l"/>
              </a:tabLst>
            </a:pPr>
            <a:r>
              <a:rPr sz="900" spc="-15" dirty="0">
                <a:latin typeface="Trebuchet MS"/>
                <a:cs typeface="Trebuchet MS"/>
              </a:rPr>
              <a:t>da</a:t>
            </a:r>
            <a:r>
              <a:rPr sz="900" dirty="0">
                <a:latin typeface="Trebuchet MS"/>
                <a:cs typeface="Trebuchet MS"/>
              </a:rPr>
              <a:t>r</a:t>
            </a:r>
            <a:r>
              <a:rPr sz="900" spc="-10" dirty="0">
                <a:latin typeface="Trebuchet MS"/>
                <a:cs typeface="Trebuchet MS"/>
              </a:rPr>
              <a:t>k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25" dirty="0">
                <a:latin typeface="Trebuchet MS"/>
                <a:cs typeface="Trebuchet MS"/>
              </a:rPr>
              <a:t>/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light</a:t>
            </a:r>
            <a:endParaRPr sz="90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2455" algn="l"/>
              </a:tabLst>
            </a:pPr>
            <a:r>
              <a:rPr sz="900" spc="10" dirty="0">
                <a:latin typeface="Trebuchet MS"/>
                <a:cs typeface="Trebuchet MS"/>
              </a:rPr>
              <a:t>sho</a:t>
            </a:r>
            <a:r>
              <a:rPr sz="900" spc="45" dirty="0">
                <a:latin typeface="Trebuchet MS"/>
                <a:cs typeface="Trebuchet MS"/>
              </a:rPr>
              <a:t>r</a:t>
            </a:r>
            <a:r>
              <a:rPr sz="900" spc="-110" dirty="0">
                <a:latin typeface="Trebuchet MS"/>
                <a:cs typeface="Trebuchet MS"/>
              </a:rPr>
              <a:t>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25" dirty="0">
                <a:latin typeface="Trebuchet MS"/>
                <a:cs typeface="Trebuchet MS"/>
              </a:rPr>
              <a:t>/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long</a:t>
            </a:r>
            <a:endParaRPr sz="90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12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2455" algn="l"/>
              </a:tabLst>
            </a:pPr>
            <a:r>
              <a:rPr sz="900" spc="-30" dirty="0">
                <a:latin typeface="Trebuchet MS"/>
                <a:cs typeface="Trebuchet MS"/>
              </a:rPr>
              <a:t>hot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25" dirty="0">
                <a:latin typeface="Trebuchet MS"/>
                <a:cs typeface="Trebuchet MS"/>
              </a:rPr>
              <a:t>/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cold</a:t>
            </a:r>
            <a:endParaRPr sz="90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1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2455" algn="l"/>
              </a:tabLst>
            </a:pPr>
            <a:r>
              <a:rPr sz="900" dirty="0">
                <a:latin typeface="Trebuchet MS"/>
                <a:cs typeface="Trebuchet MS"/>
              </a:rPr>
              <a:t>up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25" dirty="0">
                <a:latin typeface="Trebuchet MS"/>
                <a:cs typeface="Trebuchet MS"/>
              </a:rPr>
              <a:t>/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d</a:t>
            </a:r>
            <a:r>
              <a:rPr sz="900" spc="-10" dirty="0">
                <a:latin typeface="Trebuchet MS"/>
                <a:cs typeface="Trebuchet MS"/>
              </a:rPr>
              <a:t>own</a:t>
            </a:r>
            <a:endParaRPr sz="90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2455" algn="l"/>
              </a:tabLst>
            </a:pP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25" dirty="0">
                <a:latin typeface="Trebuchet MS"/>
                <a:cs typeface="Trebuchet MS"/>
              </a:rPr>
              <a:t>/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out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formally:</a:t>
            </a:r>
            <a:r>
              <a:rPr sz="1100" i="1" spc="8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antonyms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endParaRPr sz="1100">
              <a:latin typeface="Cambria"/>
              <a:cs typeface="Cambria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950" spc="-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binary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opposition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opposite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ends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scale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</a:t>
            </a:r>
            <a:r>
              <a:rPr sz="950" i="1" spc="-25" dirty="0">
                <a:latin typeface="Trebuchet MS"/>
                <a:cs typeface="Trebuchet MS"/>
              </a:rPr>
              <a:t>long/short</a:t>
            </a:r>
            <a:r>
              <a:rPr sz="950" spc="-25" dirty="0">
                <a:latin typeface="Trebuchet MS"/>
                <a:cs typeface="Trebuchet MS"/>
              </a:rPr>
              <a:t>,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215"/>
              </a:spcBef>
            </a:pPr>
            <a:r>
              <a:rPr sz="950" i="1" spc="-140" dirty="0">
                <a:latin typeface="Trebuchet MS"/>
                <a:cs typeface="Trebuchet MS"/>
              </a:rPr>
              <a:t>f</a:t>
            </a:r>
            <a:r>
              <a:rPr sz="950" i="1" spc="-20" dirty="0">
                <a:latin typeface="Trebuchet MS"/>
                <a:cs typeface="Trebuchet MS"/>
              </a:rPr>
              <a:t>ast/sl</a:t>
            </a:r>
            <a:r>
              <a:rPr sz="950" i="1" spc="-40" dirty="0">
                <a:latin typeface="Trebuchet MS"/>
                <a:cs typeface="Trebuchet MS"/>
              </a:rPr>
              <a:t>o</a:t>
            </a:r>
            <a:r>
              <a:rPr sz="950" i="1" dirty="0">
                <a:latin typeface="Trebuchet MS"/>
                <a:cs typeface="Trebuchet MS"/>
              </a:rPr>
              <a:t>w</a:t>
            </a:r>
            <a:r>
              <a:rPr sz="950" i="1" spc="-19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09"/>
              </a:spcBef>
            </a:pPr>
            <a:r>
              <a:rPr sz="950" spc="70" dirty="0">
                <a:latin typeface="Trebuchet MS"/>
                <a:cs typeface="Trebuchet MS"/>
              </a:rPr>
              <a:t>Be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reversives</a:t>
            </a:r>
            <a:r>
              <a:rPr sz="950" spc="15" dirty="0">
                <a:latin typeface="Trebuchet MS"/>
                <a:cs typeface="Trebuchet MS"/>
              </a:rPr>
              <a:t>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i="1" spc="-55" dirty="0">
                <a:latin typeface="Trebuchet MS"/>
                <a:cs typeface="Trebuchet MS"/>
              </a:rPr>
              <a:t>rise/fall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091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Hyponymy</a:t>
            </a:r>
            <a:r>
              <a:rPr spc="25" dirty="0"/>
              <a:t> </a:t>
            </a:r>
            <a:r>
              <a:rPr spc="-25" dirty="0"/>
              <a:t>and</a:t>
            </a:r>
            <a:r>
              <a:rPr spc="30" dirty="0"/>
              <a:t> </a:t>
            </a:r>
            <a:r>
              <a:rPr spc="-10" dirty="0"/>
              <a:t>Hypernymy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33565"/>
            <a:ext cx="4483735" cy="1254760"/>
            <a:chOff x="87743" y="633565"/>
            <a:chExt cx="4483735" cy="1254760"/>
          </a:xfrm>
        </p:grpSpPr>
        <p:sp>
          <p:nvSpPr>
            <p:cNvPr id="4" name="object 4"/>
            <p:cNvSpPr/>
            <p:nvPr/>
          </p:nvSpPr>
          <p:spPr>
            <a:xfrm>
              <a:off x="87743" y="633565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0187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8671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7401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77799"/>
              <a:ext cx="50749" cy="11089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46150"/>
              <a:ext cx="4432935" cy="991869"/>
            </a:xfrm>
            <a:custGeom>
              <a:avLst/>
              <a:gdLst/>
              <a:ahLst/>
              <a:cxnLst/>
              <a:rect l="l" t="t" r="r" b="b"/>
              <a:pathLst>
                <a:path w="4432935" h="991869">
                  <a:moveTo>
                    <a:pt x="4432566" y="0"/>
                  </a:moveTo>
                  <a:lnTo>
                    <a:pt x="0" y="0"/>
                  </a:lnTo>
                  <a:lnTo>
                    <a:pt x="0" y="940562"/>
                  </a:lnTo>
                  <a:lnTo>
                    <a:pt x="4008" y="960286"/>
                  </a:lnTo>
                  <a:lnTo>
                    <a:pt x="14922" y="976439"/>
                  </a:lnTo>
                  <a:lnTo>
                    <a:pt x="31075" y="987353"/>
                  </a:lnTo>
                  <a:lnTo>
                    <a:pt x="50800" y="991362"/>
                  </a:lnTo>
                  <a:lnTo>
                    <a:pt x="4381766" y="991362"/>
                  </a:lnTo>
                  <a:lnTo>
                    <a:pt x="4401491" y="987353"/>
                  </a:lnTo>
                  <a:lnTo>
                    <a:pt x="4417644" y="976439"/>
                  </a:lnTo>
                  <a:lnTo>
                    <a:pt x="4428558" y="960286"/>
                  </a:lnTo>
                  <a:lnTo>
                    <a:pt x="4432566" y="94056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15886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10898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031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904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777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798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88020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98053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989442"/>
            <a:ext cx="4483735" cy="1082675"/>
            <a:chOff x="87743" y="1989442"/>
            <a:chExt cx="4483735" cy="1082675"/>
          </a:xfrm>
        </p:grpSpPr>
        <p:sp>
          <p:nvSpPr>
            <p:cNvPr id="18" name="object 18"/>
            <p:cNvSpPr/>
            <p:nvPr/>
          </p:nvSpPr>
          <p:spPr>
            <a:xfrm>
              <a:off x="87743" y="1989442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157742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970504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57804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033676"/>
              <a:ext cx="50749" cy="93682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202014"/>
              <a:ext cx="4432935" cy="819785"/>
            </a:xfrm>
            <a:custGeom>
              <a:avLst/>
              <a:gdLst/>
              <a:ahLst/>
              <a:cxnLst/>
              <a:rect l="l" t="t" r="r" b="b"/>
              <a:pathLst>
                <a:path w="4432935" h="819785">
                  <a:moveTo>
                    <a:pt x="4432566" y="0"/>
                  </a:moveTo>
                  <a:lnTo>
                    <a:pt x="0" y="0"/>
                  </a:lnTo>
                  <a:lnTo>
                    <a:pt x="0" y="768489"/>
                  </a:lnTo>
                  <a:lnTo>
                    <a:pt x="4008" y="788214"/>
                  </a:lnTo>
                  <a:lnTo>
                    <a:pt x="14922" y="804367"/>
                  </a:lnTo>
                  <a:lnTo>
                    <a:pt x="31075" y="815281"/>
                  </a:lnTo>
                  <a:lnTo>
                    <a:pt x="50800" y="819289"/>
                  </a:lnTo>
                  <a:lnTo>
                    <a:pt x="4381766" y="819289"/>
                  </a:lnTo>
                  <a:lnTo>
                    <a:pt x="4401491" y="815281"/>
                  </a:lnTo>
                  <a:lnTo>
                    <a:pt x="4417644" y="804367"/>
                  </a:lnTo>
                  <a:lnTo>
                    <a:pt x="4428558" y="788214"/>
                  </a:lnTo>
                  <a:lnTo>
                    <a:pt x="4432566" y="76848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71763"/>
              <a:ext cx="0" cy="918210"/>
            </a:xfrm>
            <a:custGeom>
              <a:avLst/>
              <a:gdLst/>
              <a:ahLst/>
              <a:cxnLst/>
              <a:rect l="l" t="t" r="r" b="b"/>
              <a:pathLst>
                <a:path h="918210">
                  <a:moveTo>
                    <a:pt x="0" y="9177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590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46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33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461780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671813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881845"/>
              <a:ext cx="64757" cy="647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5844" y="554206"/>
            <a:ext cx="4335780" cy="24326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Hyponymy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18900"/>
              </a:lnSpc>
              <a:spcBef>
                <a:spcPts val="209"/>
              </a:spcBef>
            </a:pPr>
            <a:r>
              <a:rPr sz="950" spc="55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hyponym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another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specific, </a:t>
            </a:r>
            <a:r>
              <a:rPr sz="950" spc="5" dirty="0">
                <a:latin typeface="Trebuchet MS"/>
                <a:cs typeface="Trebuchet MS"/>
              </a:rPr>
              <a:t>denoting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subclass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other</a:t>
            </a:r>
            <a:endParaRPr sz="950">
              <a:latin typeface="Trebuchet MS"/>
              <a:cs typeface="Trebuchet MS"/>
            </a:endParaRPr>
          </a:p>
          <a:p>
            <a:pPr marL="289560" marR="2510155" algn="just">
              <a:lnSpc>
                <a:spcPct val="145100"/>
              </a:lnSpc>
            </a:pPr>
            <a:r>
              <a:rPr sz="950" i="1" spc="10" dirty="0">
                <a:latin typeface="Trebuchet MS"/>
                <a:cs typeface="Trebuchet MS"/>
              </a:rPr>
              <a:t>car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15" dirty="0">
                <a:latin typeface="Trebuchet MS"/>
                <a:cs typeface="Trebuchet MS"/>
              </a:rPr>
              <a:t>hyponym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i="1" spc="-5" dirty="0">
                <a:latin typeface="Trebuchet MS"/>
                <a:cs typeface="Trebuchet MS"/>
              </a:rPr>
              <a:t>vehicle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dog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hyponym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animal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mango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hyponym</a:t>
            </a:r>
            <a:r>
              <a:rPr sz="950" spc="-25" dirty="0">
                <a:latin typeface="Trebuchet MS"/>
                <a:cs typeface="Trebuchet MS"/>
              </a:rPr>
              <a:t> of </a:t>
            </a:r>
            <a:r>
              <a:rPr sz="950" i="1" spc="-70" dirty="0">
                <a:latin typeface="Trebuchet MS"/>
                <a:cs typeface="Trebuchet MS"/>
              </a:rPr>
              <a:t>fruit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Hypernymy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25" dirty="0">
                <a:latin typeface="Trebuchet MS"/>
                <a:cs typeface="Trebuchet MS"/>
              </a:rPr>
              <a:t>Conversely</a:t>
            </a:r>
            <a:endParaRPr sz="950">
              <a:latin typeface="Trebuchet MS"/>
              <a:cs typeface="Trebuchet MS"/>
            </a:endParaRPr>
          </a:p>
          <a:p>
            <a:pPr marL="289560" marR="1701164">
              <a:lnSpc>
                <a:spcPct val="145100"/>
              </a:lnSpc>
            </a:pPr>
            <a:r>
              <a:rPr sz="950" i="1" spc="-5" dirty="0">
                <a:latin typeface="Trebuchet MS"/>
                <a:cs typeface="Trebuchet MS"/>
              </a:rPr>
              <a:t>vehicle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hypernym/superordinate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car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animal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hypernym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dog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-90" dirty="0">
                <a:latin typeface="Trebuchet MS"/>
                <a:cs typeface="Trebuchet MS"/>
              </a:rPr>
              <a:t>f</a:t>
            </a:r>
            <a:r>
              <a:rPr sz="950" i="1" spc="-85" dirty="0">
                <a:latin typeface="Trebuchet MS"/>
                <a:cs typeface="Trebuchet MS"/>
              </a:rPr>
              <a:t>r</a:t>
            </a:r>
            <a:r>
              <a:rPr sz="950" i="1" spc="-65" dirty="0">
                <a:latin typeface="Trebuchet MS"/>
                <a:cs typeface="Trebuchet MS"/>
              </a:rPr>
              <a:t>uit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h</a:t>
            </a:r>
            <a:r>
              <a:rPr sz="950" spc="5" dirty="0">
                <a:latin typeface="Trebuchet MS"/>
                <a:cs typeface="Trebuchet MS"/>
              </a:rPr>
              <a:t>ype</a:t>
            </a:r>
            <a:r>
              <a:rPr sz="950" spc="20" dirty="0">
                <a:latin typeface="Trebuchet MS"/>
                <a:cs typeface="Trebuchet MS"/>
              </a:rPr>
              <a:t>r</a:t>
            </a:r>
            <a:r>
              <a:rPr sz="950" spc="10" dirty="0">
                <a:latin typeface="Trebuchet MS"/>
                <a:cs typeface="Trebuchet MS"/>
              </a:rPr>
              <a:t>n</a:t>
            </a:r>
            <a:r>
              <a:rPr sz="950" spc="25" dirty="0">
                <a:latin typeface="Trebuchet MS"/>
                <a:cs typeface="Trebuchet MS"/>
              </a:rPr>
              <a:t>ym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mango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3" name="object 3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80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Hyponymy</a:t>
            </a:r>
            <a:r>
              <a:rPr spc="25" dirty="0"/>
              <a:t> </a:t>
            </a:r>
            <a:r>
              <a:rPr spc="-40" dirty="0"/>
              <a:t>more</a:t>
            </a:r>
            <a:r>
              <a:rPr spc="25" dirty="0"/>
              <a:t> </a:t>
            </a:r>
            <a:r>
              <a:rPr spc="-10" dirty="0"/>
              <a:t>formally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38313"/>
            <a:ext cx="4483735" cy="622300"/>
            <a:chOff x="87743" y="1138313"/>
            <a:chExt cx="4483735" cy="622300"/>
          </a:xfrm>
        </p:grpSpPr>
        <p:sp>
          <p:nvSpPr>
            <p:cNvPr id="4" name="object 4"/>
            <p:cNvSpPr/>
            <p:nvPr/>
          </p:nvSpPr>
          <p:spPr>
            <a:xfrm>
              <a:off x="87743" y="113831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0197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589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462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82560"/>
              <a:ext cx="50749" cy="4763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46263"/>
              <a:ext cx="4432935" cy="363855"/>
            </a:xfrm>
            <a:custGeom>
              <a:avLst/>
              <a:gdLst/>
              <a:ahLst/>
              <a:cxnLst/>
              <a:rect l="l" t="t" r="r" b="b"/>
              <a:pathLst>
                <a:path w="4432935" h="363855">
                  <a:moveTo>
                    <a:pt x="4432566" y="0"/>
                  </a:moveTo>
                  <a:lnTo>
                    <a:pt x="0" y="0"/>
                  </a:lnTo>
                  <a:lnTo>
                    <a:pt x="0" y="312686"/>
                  </a:lnTo>
                  <a:lnTo>
                    <a:pt x="4008" y="332411"/>
                  </a:lnTo>
                  <a:lnTo>
                    <a:pt x="14922" y="348564"/>
                  </a:lnTo>
                  <a:lnTo>
                    <a:pt x="31075" y="359478"/>
                  </a:lnTo>
                  <a:lnTo>
                    <a:pt x="50800" y="363486"/>
                  </a:lnTo>
                  <a:lnTo>
                    <a:pt x="4381766" y="363486"/>
                  </a:lnTo>
                  <a:lnTo>
                    <a:pt x="4401491" y="359478"/>
                  </a:lnTo>
                  <a:lnTo>
                    <a:pt x="4417644" y="348564"/>
                  </a:lnTo>
                  <a:lnTo>
                    <a:pt x="4428558" y="332411"/>
                  </a:lnTo>
                  <a:lnTo>
                    <a:pt x="4432566" y="3126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20647"/>
              <a:ext cx="0" cy="457834"/>
            </a:xfrm>
            <a:custGeom>
              <a:avLst/>
              <a:gdLst/>
              <a:ahLst/>
              <a:cxnLst/>
              <a:rect l="l" t="t" r="r" b="b"/>
              <a:pathLst>
                <a:path h="457835">
                  <a:moveTo>
                    <a:pt x="0" y="4573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079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952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825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861680"/>
            <a:ext cx="4483735" cy="453390"/>
            <a:chOff x="87743" y="1861680"/>
            <a:chExt cx="4483735" cy="453390"/>
          </a:xfrm>
        </p:grpSpPr>
        <p:sp>
          <p:nvSpPr>
            <p:cNvPr id="15" name="object 15"/>
            <p:cNvSpPr/>
            <p:nvPr/>
          </p:nvSpPr>
          <p:spPr>
            <a:xfrm>
              <a:off x="87743" y="1861680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029980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13381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00681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905914"/>
              <a:ext cx="50749" cy="3074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74265"/>
              <a:ext cx="4432935" cy="190500"/>
            </a:xfrm>
            <a:custGeom>
              <a:avLst/>
              <a:gdLst/>
              <a:ahLst/>
              <a:cxnLst/>
              <a:rect l="l" t="t" r="r" b="b"/>
              <a:pathLst>
                <a:path w="4432935" h="190500">
                  <a:moveTo>
                    <a:pt x="4432566" y="0"/>
                  </a:moveTo>
                  <a:lnTo>
                    <a:pt x="0" y="0"/>
                  </a:lnTo>
                  <a:lnTo>
                    <a:pt x="0" y="139115"/>
                  </a:lnTo>
                  <a:lnTo>
                    <a:pt x="4008" y="158840"/>
                  </a:lnTo>
                  <a:lnTo>
                    <a:pt x="14922" y="174993"/>
                  </a:lnTo>
                  <a:lnTo>
                    <a:pt x="31075" y="185907"/>
                  </a:lnTo>
                  <a:lnTo>
                    <a:pt x="50800" y="189915"/>
                  </a:lnTo>
                  <a:lnTo>
                    <a:pt x="4381766" y="189915"/>
                  </a:lnTo>
                  <a:lnTo>
                    <a:pt x="4401491" y="185907"/>
                  </a:lnTo>
                  <a:lnTo>
                    <a:pt x="4417644" y="174993"/>
                  </a:lnTo>
                  <a:lnTo>
                    <a:pt x="4428558" y="158840"/>
                  </a:lnTo>
                  <a:lnTo>
                    <a:pt x="4432566" y="13911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44014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2884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9313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186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059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1090216"/>
            <a:ext cx="3609340" cy="11442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Entailment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3999"/>
              </a:lnSpc>
              <a:spcBef>
                <a:spcPts val="35"/>
              </a:spcBef>
            </a:pPr>
            <a:r>
              <a:rPr sz="950" spc="75" dirty="0">
                <a:latin typeface="Trebuchet MS"/>
                <a:cs typeface="Trebuchet MS"/>
              </a:rPr>
              <a:t>Sense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hyponym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entails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B</a:t>
            </a:r>
            <a:r>
              <a:rPr sz="950" spc="-35" dirty="0">
                <a:latin typeface="Trebuchet MS"/>
                <a:cs typeface="Trebuchet MS"/>
              </a:rPr>
              <a:t>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Ex: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dog,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animal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Transitivity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hypo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hypo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entails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hypo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49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Meronyms</a:t>
            </a:r>
            <a:r>
              <a:rPr spc="40" dirty="0"/>
              <a:t> </a:t>
            </a:r>
            <a:r>
              <a:rPr spc="-25" dirty="0"/>
              <a:t>and</a:t>
            </a:r>
            <a:r>
              <a:rPr spc="40" dirty="0"/>
              <a:t> </a:t>
            </a:r>
            <a:r>
              <a:rPr spc="-15" dirty="0"/>
              <a:t>holonyms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22693"/>
            <a:ext cx="4483735" cy="796925"/>
            <a:chOff x="87743" y="822693"/>
            <a:chExt cx="4483735" cy="796925"/>
          </a:xfrm>
        </p:grpSpPr>
        <p:sp>
          <p:nvSpPr>
            <p:cNvPr id="4" name="object 4"/>
            <p:cNvSpPr/>
            <p:nvPr/>
          </p:nvSpPr>
          <p:spPr>
            <a:xfrm>
              <a:off x="87743" y="82269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9570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1772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0502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66927"/>
              <a:ext cx="50749" cy="6507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39990"/>
              <a:ext cx="4432935" cy="528955"/>
            </a:xfrm>
            <a:custGeom>
              <a:avLst/>
              <a:gdLst/>
              <a:ahLst/>
              <a:cxnLst/>
              <a:rect l="l" t="t" r="r" b="b"/>
              <a:pathLst>
                <a:path w="4432935" h="528955">
                  <a:moveTo>
                    <a:pt x="4432566" y="0"/>
                  </a:moveTo>
                  <a:lnTo>
                    <a:pt x="0" y="0"/>
                  </a:lnTo>
                  <a:lnTo>
                    <a:pt x="0" y="477735"/>
                  </a:lnTo>
                  <a:lnTo>
                    <a:pt x="4008" y="497460"/>
                  </a:lnTo>
                  <a:lnTo>
                    <a:pt x="14922" y="513613"/>
                  </a:lnTo>
                  <a:lnTo>
                    <a:pt x="31075" y="524527"/>
                  </a:lnTo>
                  <a:lnTo>
                    <a:pt x="50800" y="528535"/>
                  </a:lnTo>
                  <a:lnTo>
                    <a:pt x="4381766" y="528535"/>
                  </a:lnTo>
                  <a:lnTo>
                    <a:pt x="4401491" y="524527"/>
                  </a:lnTo>
                  <a:lnTo>
                    <a:pt x="4417644" y="513613"/>
                  </a:lnTo>
                  <a:lnTo>
                    <a:pt x="4428558" y="497460"/>
                  </a:lnTo>
                  <a:lnTo>
                    <a:pt x="4432566" y="4777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05027"/>
              <a:ext cx="0" cy="631825"/>
            </a:xfrm>
            <a:custGeom>
              <a:avLst/>
              <a:gdLst/>
              <a:ahLst/>
              <a:cxnLst/>
              <a:rect l="l" t="t" r="r" b="b"/>
              <a:pathLst>
                <a:path h="631825">
                  <a:moveTo>
                    <a:pt x="0" y="6317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923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796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669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751235"/>
            <a:ext cx="3510279" cy="784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Definition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b="1" spc="25" dirty="0">
                <a:latin typeface="Trebuchet MS"/>
                <a:cs typeface="Trebuchet MS"/>
              </a:rPr>
              <a:t>Meronymy: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asymmetric,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transitive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senses.</a:t>
            </a:r>
            <a:endParaRPr sz="950">
              <a:latin typeface="Trebuchet MS"/>
              <a:cs typeface="Trebuchet MS"/>
            </a:endParaRPr>
          </a:p>
          <a:p>
            <a:pPr marL="12700" marR="991235">
              <a:lnSpc>
                <a:spcPts val="1350"/>
              </a:lnSpc>
              <a:spcBef>
                <a:spcPts val="85"/>
              </a:spcBef>
            </a:pP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25" dirty="0">
                <a:latin typeface="Trebuchet MS"/>
                <a:cs typeface="Trebuchet MS"/>
              </a:rPr>
              <a:t>meronym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denotes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part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950" dirty="0">
                <a:latin typeface="Trebuchet MS"/>
                <a:cs typeface="Trebuchet MS"/>
              </a:rPr>
              <a:t>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inverse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holonymy</a:t>
            </a:r>
            <a:r>
              <a:rPr sz="950" spc="2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651063" y="1745716"/>
          <a:ext cx="1300480" cy="885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5" dirty="0">
                          <a:latin typeface="Trebuchet MS"/>
                          <a:cs typeface="Trebuchet MS"/>
                        </a:rPr>
                        <a:t>meronym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0" dirty="0">
                          <a:latin typeface="Trebuchet MS"/>
                          <a:cs typeface="Trebuchet MS"/>
                        </a:rPr>
                        <a:t>holonym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0" dirty="0">
                          <a:latin typeface="Trebuchet MS"/>
                          <a:cs typeface="Trebuchet MS"/>
                        </a:rPr>
                        <a:t>porch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40" dirty="0">
                          <a:latin typeface="Trebuchet MS"/>
                          <a:cs typeface="Trebuchet MS"/>
                        </a:rPr>
                        <a:t>house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wheel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5" dirty="0">
                          <a:latin typeface="Trebuchet MS"/>
                          <a:cs typeface="Trebuchet MS"/>
                        </a:rPr>
                        <a:t>car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0" dirty="0">
                          <a:latin typeface="Trebuchet MS"/>
                          <a:cs typeface="Trebuchet MS"/>
                        </a:rPr>
                        <a:t>leg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5" dirty="0">
                          <a:latin typeface="Trebuchet MS"/>
                          <a:cs typeface="Trebuchet MS"/>
                        </a:rPr>
                        <a:t>chair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45" dirty="0">
                          <a:latin typeface="Trebuchet MS"/>
                          <a:cs typeface="Trebuchet MS"/>
                        </a:rPr>
                        <a:t>nose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5" dirty="0">
                          <a:latin typeface="Trebuchet MS"/>
                          <a:cs typeface="Trebuchet MS"/>
                        </a:rPr>
                        <a:t>face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893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53363"/>
            <a:ext cx="4483735" cy="347345"/>
            <a:chOff x="87743" y="953363"/>
            <a:chExt cx="4483735" cy="34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98854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86154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9510"/>
              <a:ext cx="50749" cy="239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53363"/>
              <a:ext cx="4432935" cy="296545"/>
            </a:xfrm>
            <a:custGeom>
              <a:avLst/>
              <a:gdLst/>
              <a:ahLst/>
              <a:cxnLst/>
              <a:rect l="l" t="t" r="r" b="b"/>
              <a:pathLst>
                <a:path w="4432935" h="296544">
                  <a:moveTo>
                    <a:pt x="4432566" y="0"/>
                  </a:moveTo>
                  <a:lnTo>
                    <a:pt x="0" y="0"/>
                  </a:lnTo>
                  <a:lnTo>
                    <a:pt x="0" y="245490"/>
                  </a:lnTo>
                  <a:lnTo>
                    <a:pt x="4008" y="265215"/>
                  </a:lnTo>
                  <a:lnTo>
                    <a:pt x="14922" y="281368"/>
                  </a:lnTo>
                  <a:lnTo>
                    <a:pt x="31075" y="292282"/>
                  </a:lnTo>
                  <a:lnTo>
                    <a:pt x="50800" y="296290"/>
                  </a:lnTo>
                  <a:lnTo>
                    <a:pt x="4381766" y="296290"/>
                  </a:lnTo>
                  <a:lnTo>
                    <a:pt x="4401491" y="292282"/>
                  </a:lnTo>
                  <a:lnTo>
                    <a:pt x="4417644" y="281368"/>
                  </a:lnTo>
                  <a:lnTo>
                    <a:pt x="4428558" y="265215"/>
                  </a:lnTo>
                  <a:lnTo>
                    <a:pt x="4432566" y="2454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7597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22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49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22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95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39672" y="957732"/>
            <a:ext cx="2129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Lexical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Semantics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WordNet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55242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8,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660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0" dirty="0"/>
              <a:t>W</a:t>
            </a:r>
            <a:r>
              <a:rPr spc="-5" dirty="0"/>
              <a:t>o</a:t>
            </a:r>
            <a:r>
              <a:rPr spc="-60" dirty="0"/>
              <a:t>r</a:t>
            </a:r>
            <a:r>
              <a:rPr spc="-25" dirty="0"/>
              <a:t>dNet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58316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68349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78381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717773"/>
            <a:ext cx="3554729" cy="8661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-35" dirty="0">
                <a:latin typeface="Trebuchet MS"/>
                <a:cs typeface="Trebuchet MS"/>
              </a:rPr>
              <a:t>https://wordnet.princeton.edu/wordnet/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hierarchically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organized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lexical </a:t>
            </a:r>
            <a:r>
              <a:rPr sz="950" spc="25" dirty="0">
                <a:latin typeface="Trebuchet MS"/>
                <a:cs typeface="Trebuchet MS"/>
              </a:rPr>
              <a:t>database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machine-readable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thesaurus,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aspects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dictionary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Versions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other </a:t>
            </a:r>
            <a:r>
              <a:rPr sz="950" spc="35" dirty="0">
                <a:latin typeface="Trebuchet MS"/>
                <a:cs typeface="Trebuchet MS"/>
              </a:rPr>
              <a:t>languages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under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development</a:t>
            </a:r>
            <a:endParaRPr sz="9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7639" y="1707774"/>
          <a:ext cx="1732280" cy="911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73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50" spc="-15" dirty="0">
                          <a:latin typeface="Trebuchet MS"/>
                          <a:cs typeface="Trebuchet MS"/>
                        </a:rPr>
                        <a:t>part</a:t>
                      </a:r>
                      <a:r>
                        <a:rPr sz="9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2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9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5" dirty="0">
                          <a:latin typeface="Trebuchet MS"/>
                          <a:cs typeface="Trebuchet MS"/>
                        </a:rPr>
                        <a:t>speech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50" spc="-20" dirty="0">
                          <a:latin typeface="Trebuchet MS"/>
                          <a:cs typeface="Trebuchet MS"/>
                        </a:rPr>
                        <a:t>no.</a:t>
                      </a:r>
                      <a:r>
                        <a:rPr sz="9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40" dirty="0">
                          <a:latin typeface="Trebuchet MS"/>
                          <a:cs typeface="Trebuchet MS"/>
                        </a:rPr>
                        <a:t>synsets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25" dirty="0">
                          <a:latin typeface="Trebuchet MS"/>
                          <a:cs typeface="Trebuchet MS"/>
                        </a:rPr>
                        <a:t>noun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25" dirty="0">
                          <a:latin typeface="Trebuchet MS"/>
                          <a:cs typeface="Trebuchet MS"/>
                        </a:rPr>
                        <a:t>82,115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verb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25" dirty="0">
                          <a:latin typeface="Trebuchet MS"/>
                          <a:cs typeface="Trebuchet MS"/>
                        </a:rPr>
                        <a:t>13,767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-20" dirty="0">
                          <a:latin typeface="Trebuchet MS"/>
                          <a:cs typeface="Trebuchet MS"/>
                        </a:rPr>
                        <a:t>adjective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25" dirty="0">
                          <a:latin typeface="Trebuchet MS"/>
                          <a:cs typeface="Trebuchet MS"/>
                        </a:rPr>
                        <a:t>18,156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6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10" dirty="0">
                          <a:latin typeface="Trebuchet MS"/>
                          <a:cs typeface="Trebuchet MS"/>
                        </a:rPr>
                        <a:t>adverb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20" dirty="0">
                          <a:latin typeface="Trebuchet MS"/>
                          <a:cs typeface="Trebuchet MS"/>
                        </a:rPr>
                        <a:t>3,621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43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Lexical</a:t>
            </a:r>
            <a:r>
              <a:rPr spc="5" dirty="0"/>
              <a:t> </a:t>
            </a:r>
            <a:r>
              <a:rPr spc="-15" dirty="0"/>
              <a:t>Semantics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51472"/>
            <a:ext cx="4483735" cy="774700"/>
            <a:chOff x="87743" y="551472"/>
            <a:chExt cx="4483735" cy="774700"/>
          </a:xfrm>
        </p:grpSpPr>
        <p:sp>
          <p:nvSpPr>
            <p:cNvPr id="4" name="object 4"/>
            <p:cNvSpPr/>
            <p:nvPr/>
          </p:nvSpPr>
          <p:spPr>
            <a:xfrm>
              <a:off x="87743" y="55147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2449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2425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1155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95718"/>
              <a:ext cx="50749" cy="6285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768769"/>
              <a:ext cx="4432935" cy="506730"/>
            </a:xfrm>
            <a:custGeom>
              <a:avLst/>
              <a:gdLst/>
              <a:ahLst/>
              <a:cxnLst/>
              <a:rect l="l" t="t" r="r" b="b"/>
              <a:pathLst>
                <a:path w="4432935" h="506730">
                  <a:moveTo>
                    <a:pt x="4432566" y="0"/>
                  </a:moveTo>
                  <a:lnTo>
                    <a:pt x="0" y="0"/>
                  </a:lnTo>
                  <a:lnTo>
                    <a:pt x="0" y="455485"/>
                  </a:lnTo>
                  <a:lnTo>
                    <a:pt x="4008" y="475210"/>
                  </a:lnTo>
                  <a:lnTo>
                    <a:pt x="14922" y="491363"/>
                  </a:lnTo>
                  <a:lnTo>
                    <a:pt x="31075" y="502277"/>
                  </a:lnTo>
                  <a:lnTo>
                    <a:pt x="50800" y="506285"/>
                  </a:lnTo>
                  <a:lnTo>
                    <a:pt x="4381766" y="506285"/>
                  </a:lnTo>
                  <a:lnTo>
                    <a:pt x="4401491" y="502277"/>
                  </a:lnTo>
                  <a:lnTo>
                    <a:pt x="4417644" y="491363"/>
                  </a:lnTo>
                  <a:lnTo>
                    <a:pt x="4428558" y="475210"/>
                  </a:lnTo>
                  <a:lnTo>
                    <a:pt x="4432566" y="45548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33806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4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211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084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957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426984"/>
            <a:ext cx="4483735" cy="455295"/>
            <a:chOff x="87743" y="1426984"/>
            <a:chExt cx="4483735" cy="455295"/>
          </a:xfrm>
        </p:grpSpPr>
        <p:sp>
          <p:nvSpPr>
            <p:cNvPr id="15" name="object 15"/>
            <p:cNvSpPr/>
            <p:nvPr/>
          </p:nvSpPr>
          <p:spPr>
            <a:xfrm>
              <a:off x="87743" y="142698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1780362"/>
              <a:ext cx="101599" cy="101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67662"/>
              <a:ext cx="4381715" cy="114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477543"/>
              <a:ext cx="50749" cy="30281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1471396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515630"/>
              <a:ext cx="0" cy="283845"/>
            </a:xfrm>
            <a:custGeom>
              <a:avLst/>
              <a:gdLst/>
              <a:ahLst/>
              <a:cxnLst/>
              <a:rect l="l" t="t" r="r" b="b"/>
              <a:pathLst>
                <a:path h="283844">
                  <a:moveTo>
                    <a:pt x="0" y="2837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5029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902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4775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7743" y="1983092"/>
            <a:ext cx="4483735" cy="1212215"/>
            <a:chOff x="87743" y="1983092"/>
            <a:chExt cx="4483735" cy="1212215"/>
          </a:xfrm>
        </p:grpSpPr>
        <p:sp>
          <p:nvSpPr>
            <p:cNvPr id="25" name="object 25"/>
            <p:cNvSpPr/>
            <p:nvPr/>
          </p:nvSpPr>
          <p:spPr>
            <a:xfrm>
              <a:off x="87743" y="198309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46757"/>
              <a:ext cx="4432566" cy="5060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3093643"/>
              <a:ext cx="101599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080943"/>
              <a:ext cx="4381715" cy="114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27326"/>
              <a:ext cx="50749" cy="106631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7743" y="2191029"/>
              <a:ext cx="4432935" cy="953769"/>
            </a:xfrm>
            <a:custGeom>
              <a:avLst/>
              <a:gdLst/>
              <a:ahLst/>
              <a:cxnLst/>
              <a:rect l="l" t="t" r="r" b="b"/>
              <a:pathLst>
                <a:path w="4432935" h="953769">
                  <a:moveTo>
                    <a:pt x="4432566" y="0"/>
                  </a:moveTo>
                  <a:lnTo>
                    <a:pt x="0" y="0"/>
                  </a:lnTo>
                  <a:lnTo>
                    <a:pt x="0" y="902614"/>
                  </a:lnTo>
                  <a:lnTo>
                    <a:pt x="4008" y="922339"/>
                  </a:lnTo>
                  <a:lnTo>
                    <a:pt x="14922" y="938491"/>
                  </a:lnTo>
                  <a:lnTo>
                    <a:pt x="31075" y="949405"/>
                  </a:lnTo>
                  <a:lnTo>
                    <a:pt x="50800" y="953414"/>
                  </a:lnTo>
                  <a:lnTo>
                    <a:pt x="4381766" y="953414"/>
                  </a:lnTo>
                  <a:lnTo>
                    <a:pt x="4401491" y="949405"/>
                  </a:lnTo>
                  <a:lnTo>
                    <a:pt x="4417644" y="938491"/>
                  </a:lnTo>
                  <a:lnTo>
                    <a:pt x="4428558" y="922339"/>
                  </a:lnTo>
                  <a:lnTo>
                    <a:pt x="4432566" y="9026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2065426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0527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0400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0273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622880"/>
              <a:ext cx="64757" cy="647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3004985"/>
              <a:ext cx="64757" cy="6475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25844" y="477670"/>
            <a:ext cx="4342765" cy="26327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Definition</a:t>
            </a:r>
            <a:endParaRPr sz="1100" dirty="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0"/>
              </a:spcBef>
            </a:pPr>
            <a:r>
              <a:rPr sz="950" b="1" spc="20" dirty="0">
                <a:latin typeface="Trebuchet MS"/>
                <a:cs typeface="Trebuchet MS"/>
              </a:rPr>
              <a:t>Lexical </a:t>
            </a:r>
            <a:r>
              <a:rPr sz="950" b="1" spc="45" dirty="0">
                <a:latin typeface="Trebuchet MS"/>
                <a:cs typeface="Trebuchet MS"/>
              </a:rPr>
              <a:t>semantics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20" dirty="0">
                <a:latin typeface="Trebuchet MS"/>
                <a:cs typeface="Trebuchet MS"/>
              </a:rPr>
              <a:t>concerned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systematic </a:t>
            </a:r>
            <a:r>
              <a:rPr sz="950" spc="20" dirty="0">
                <a:latin typeface="Trebuchet MS"/>
                <a:cs typeface="Trebuchet MS"/>
              </a:rPr>
              <a:t>meaning </a:t>
            </a:r>
            <a:r>
              <a:rPr sz="950" spc="-15" dirty="0">
                <a:latin typeface="Trebuchet MS"/>
                <a:cs typeface="Trebuchet MS"/>
              </a:rPr>
              <a:t>related 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connections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among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lexical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items,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internal </a:t>
            </a:r>
            <a:r>
              <a:rPr sz="950" dirty="0">
                <a:latin typeface="Trebuchet MS"/>
                <a:cs typeface="Trebuchet MS"/>
              </a:rPr>
              <a:t>meaning-related</a:t>
            </a:r>
            <a:r>
              <a:rPr sz="950" spc="-10" dirty="0">
                <a:latin typeface="Trebuchet MS"/>
                <a:cs typeface="Trebuchet MS"/>
              </a:rPr>
              <a:t> structure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individual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lexical items.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identify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semantics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lexical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items,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need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focus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notion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b="1" spc="-5" dirty="0">
                <a:latin typeface="Trebuchet MS"/>
                <a:cs typeface="Trebuchet MS"/>
              </a:rPr>
              <a:t>lexeme</a:t>
            </a:r>
            <a:r>
              <a:rPr sz="950" spc="-5" dirty="0">
                <a:latin typeface="Trebuchet MS"/>
                <a:cs typeface="Trebuchet MS"/>
              </a:rPr>
              <a:t>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individual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entry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lexicon.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lexeme?</a:t>
            </a:r>
            <a:endParaRPr sz="1100" dirty="0">
              <a:latin typeface="Cambria"/>
              <a:cs typeface="Cambria"/>
            </a:endParaRPr>
          </a:p>
          <a:p>
            <a:pPr marL="12700" marR="247015">
              <a:lnSpc>
                <a:spcPct val="118900"/>
              </a:lnSpc>
              <a:spcBef>
                <a:spcPts val="135"/>
              </a:spcBef>
            </a:pPr>
            <a:r>
              <a:rPr sz="950" b="1" spc="20" dirty="0">
                <a:latin typeface="Trebuchet MS"/>
                <a:cs typeface="Trebuchet MS"/>
              </a:rPr>
              <a:t>Lexeme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should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thought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pairing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particular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orthographic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phonological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sort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symbolic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0" dirty="0">
                <a:latin typeface="Trebuchet MS"/>
                <a:cs typeface="Trebuchet MS"/>
              </a:rPr>
              <a:t> representation.</a:t>
            </a:r>
            <a:endParaRPr sz="950" dirty="0">
              <a:latin typeface="Trebuchet MS"/>
              <a:cs typeface="Trebuchet MS"/>
            </a:endParaRPr>
          </a:p>
          <a:p>
            <a:pPr marL="289560" marR="158115">
              <a:lnSpc>
                <a:spcPct val="118900"/>
              </a:lnSpc>
              <a:spcBef>
                <a:spcPts val="300"/>
              </a:spcBef>
            </a:pPr>
            <a:r>
              <a:rPr sz="950" spc="10" dirty="0">
                <a:latin typeface="Trebuchet MS"/>
                <a:cs typeface="Trebuchet MS"/>
              </a:rPr>
              <a:t>Orthographic </a:t>
            </a:r>
            <a:r>
              <a:rPr sz="950" spc="-30" dirty="0">
                <a:latin typeface="Trebuchet MS"/>
                <a:cs typeface="Trebuchet MS"/>
              </a:rPr>
              <a:t>form,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10" dirty="0">
                <a:latin typeface="Trebuchet MS"/>
                <a:cs typeface="Trebuchet MS"/>
              </a:rPr>
              <a:t>phonological </a:t>
            </a:r>
            <a:r>
              <a:rPr sz="950" spc="-20" dirty="0">
                <a:latin typeface="Trebuchet MS"/>
                <a:cs typeface="Trebuchet MS"/>
              </a:rPr>
              <a:t>form </a:t>
            </a:r>
            <a:r>
              <a:rPr sz="950" spc="-30" dirty="0">
                <a:latin typeface="Trebuchet MS"/>
                <a:cs typeface="Trebuchet MS"/>
              </a:rPr>
              <a:t>refer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appropriate </a:t>
            </a:r>
            <a:r>
              <a:rPr sz="950" spc="-20" dirty="0">
                <a:latin typeface="Trebuchet MS"/>
                <a:cs typeface="Trebuchet MS"/>
              </a:rPr>
              <a:t>form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lexeme</a:t>
            </a: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75" dirty="0">
                <a:latin typeface="Trebuchet MS"/>
                <a:cs typeface="Trebuchet MS"/>
              </a:rPr>
              <a:t>Sense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refers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lexeme’s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counterpart.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9" name="object 3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29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Synsets</a:t>
            </a:r>
            <a:r>
              <a:rPr spc="25" dirty="0"/>
              <a:t> </a:t>
            </a:r>
            <a:r>
              <a:rPr spc="-10" dirty="0"/>
              <a:t>in</a:t>
            </a:r>
            <a:r>
              <a:rPr spc="25" dirty="0"/>
              <a:t> </a:t>
            </a:r>
            <a:r>
              <a:rPr spc="-50" dirty="0"/>
              <a:t>WordNet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6846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37966"/>
            <a:ext cx="4065270" cy="6178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b="1" spc="50" dirty="0">
                <a:latin typeface="Trebuchet MS"/>
                <a:cs typeface="Trebuchet MS"/>
              </a:rPr>
              <a:t>synset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synonyms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spc="15" dirty="0">
                <a:latin typeface="Trebuchet MS"/>
                <a:cs typeface="Trebuchet MS"/>
              </a:rPr>
              <a:t>Example: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chump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noun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mean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‘a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person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who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gullible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easy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take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advantage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of’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7849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307" y="1687512"/>
            <a:ext cx="3528059" cy="266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57780"/>
            <a:ext cx="64757" cy="647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2027270"/>
            <a:ext cx="3344545" cy="445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senses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share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gloss.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WordNet,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this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chump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this </a:t>
            </a:r>
            <a:r>
              <a:rPr sz="950" spc="-40" dirty="0">
                <a:latin typeface="Trebuchet MS"/>
                <a:cs typeface="Trebuchet MS"/>
              </a:rPr>
              <a:t>list.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367813"/>
            <a:ext cx="64757" cy="6475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1" name="object 1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327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lemma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vs.</a:t>
            </a:r>
            <a:r>
              <a:rPr sz="1400" i="1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synsets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843" y="687730"/>
            <a:ext cx="2987039" cy="22174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91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All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relations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WordNet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833" y="587260"/>
            <a:ext cx="3128010" cy="24498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414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0" dirty="0">
                <a:solidFill>
                  <a:srgbClr val="FFFFFF"/>
                </a:solidFill>
                <a:latin typeface="Cambria"/>
                <a:cs typeface="Cambria"/>
              </a:rPr>
              <a:t>Wordnet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noun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verb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relations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78" y="732650"/>
            <a:ext cx="4057649" cy="12039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538" y="2386279"/>
            <a:ext cx="4076700" cy="61341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564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WordNet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Hierarchies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994" y="515391"/>
            <a:ext cx="3332479" cy="154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901" y="2358491"/>
            <a:ext cx="2153919" cy="84835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71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0" dirty="0"/>
              <a:t>W</a:t>
            </a:r>
            <a:r>
              <a:rPr spc="-5" dirty="0"/>
              <a:t>o</a:t>
            </a:r>
            <a:r>
              <a:rPr spc="-60" dirty="0"/>
              <a:t>r</a:t>
            </a:r>
            <a:r>
              <a:rPr spc="-20" dirty="0"/>
              <a:t>d</a:t>
            </a:r>
            <a:r>
              <a:rPr spc="50" dirty="0"/>
              <a:t> </a:t>
            </a:r>
            <a:r>
              <a:rPr spc="-10" dirty="0"/>
              <a:t>Similarity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43610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631556"/>
            <a:ext cx="3089275" cy="22999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40" dirty="0">
                <a:latin typeface="Trebuchet MS"/>
                <a:cs typeface="Trebuchet MS"/>
              </a:rPr>
              <a:t>Synonymy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binary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35" dirty="0">
                <a:latin typeface="Trebuchet MS"/>
                <a:cs typeface="Trebuchet MS"/>
              </a:rPr>
              <a:t>Two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either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synonymous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or</a:t>
            </a:r>
            <a:r>
              <a:rPr sz="900" spc="-30" dirty="0">
                <a:latin typeface="Trebuchet MS"/>
                <a:cs typeface="Trebuchet MS"/>
              </a:rPr>
              <a:t> not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want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looser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metric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45" dirty="0">
                <a:latin typeface="Trebuchet MS"/>
                <a:cs typeface="Trebuchet MS"/>
              </a:rPr>
              <a:t>W</a:t>
            </a:r>
            <a:r>
              <a:rPr sz="900" spc="-15" dirty="0">
                <a:latin typeface="Trebuchet MS"/>
                <a:cs typeface="Trebuchet MS"/>
              </a:rPr>
              <a:t>ord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simila</a:t>
            </a:r>
            <a:r>
              <a:rPr sz="900" spc="-10" dirty="0">
                <a:latin typeface="Trebuchet MS"/>
                <a:cs typeface="Trebuchet MS"/>
              </a:rPr>
              <a:t>r</a:t>
            </a:r>
            <a:r>
              <a:rPr sz="900" spc="-55" dirty="0">
                <a:latin typeface="Trebuchet MS"/>
                <a:cs typeface="Trebuchet MS"/>
              </a:rPr>
              <a:t>ity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or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dirty="0">
                <a:latin typeface="Trebuchet MS"/>
                <a:cs typeface="Trebuchet MS"/>
              </a:rPr>
              <a:t>Word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distance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-15" dirty="0">
                <a:latin typeface="Trebuchet MS"/>
                <a:cs typeface="Trebuchet MS"/>
              </a:rPr>
              <a:t>Two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45" dirty="0">
                <a:latin typeface="Trebuchet MS"/>
                <a:cs typeface="Trebuchet MS"/>
              </a:rPr>
              <a:t>If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th</a:t>
            </a:r>
            <a:r>
              <a:rPr sz="900" spc="-55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share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14" dirty="0">
                <a:latin typeface="Trebuchet MS"/>
                <a:cs typeface="Trebuchet MS"/>
              </a:rPr>
              <a:t>f</a:t>
            </a:r>
            <a:r>
              <a:rPr sz="900" spc="-5" dirty="0">
                <a:latin typeface="Trebuchet MS"/>
                <a:cs typeface="Trebuchet MS"/>
              </a:rPr>
              <a:t>eatures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meaning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-5" dirty="0">
                <a:latin typeface="Trebuchet MS"/>
                <a:cs typeface="Trebuchet MS"/>
              </a:rPr>
              <a:t>Actually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really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relations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50" dirty="0">
                <a:latin typeface="Trebuchet MS"/>
                <a:cs typeface="Trebuchet MS"/>
              </a:rPr>
              <a:t>senses</a:t>
            </a:r>
            <a:r>
              <a:rPr sz="950" spc="50" dirty="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dirty="0">
                <a:latin typeface="Trebuchet MS"/>
                <a:cs typeface="Trebuchet MS"/>
              </a:rPr>
              <a:t>Instead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45" dirty="0">
                <a:latin typeface="Trebuchet MS"/>
                <a:cs typeface="Trebuchet MS"/>
              </a:rPr>
              <a:t>s</a:t>
            </a:r>
            <a:r>
              <a:rPr sz="900" spc="30" dirty="0">
                <a:latin typeface="Trebuchet MS"/>
                <a:cs typeface="Trebuchet MS"/>
              </a:rPr>
              <a:t>a</a:t>
            </a:r>
            <a:r>
              <a:rPr sz="900" dirty="0">
                <a:latin typeface="Trebuchet MS"/>
                <a:cs typeface="Trebuchet MS"/>
              </a:rPr>
              <a:t>ying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“bank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li</a:t>
            </a:r>
            <a:r>
              <a:rPr sz="900" spc="-85" dirty="0">
                <a:latin typeface="Trebuchet MS"/>
                <a:cs typeface="Trebuchet MS"/>
              </a:rPr>
              <a:t>k</a:t>
            </a:r>
            <a:r>
              <a:rPr sz="900" spc="5" dirty="0">
                <a:latin typeface="Trebuchet MS"/>
                <a:cs typeface="Trebuchet MS"/>
              </a:rPr>
              <a:t>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fund”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25" dirty="0">
                <a:latin typeface="Trebuchet MS"/>
                <a:cs typeface="Trebuchet MS"/>
              </a:rPr>
              <a:t>We</a:t>
            </a:r>
            <a:r>
              <a:rPr sz="900" spc="-6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say</a:t>
            </a:r>
            <a:endParaRPr sz="900">
              <a:latin typeface="Trebuchet MS"/>
              <a:cs typeface="Trebuchet MS"/>
            </a:endParaRPr>
          </a:p>
          <a:p>
            <a:pPr marL="449580">
              <a:lnSpc>
                <a:spcPct val="100000"/>
              </a:lnSpc>
              <a:spcBef>
                <a:spcPts val="315"/>
              </a:spcBef>
            </a:pPr>
            <a:r>
              <a:rPr sz="900" spc="3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F  </a:t>
            </a:r>
            <a:r>
              <a:rPr sz="900" spc="-3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Trebuchet MS"/>
                <a:cs typeface="Trebuchet MS"/>
              </a:rPr>
              <a:t>Ban</a:t>
            </a:r>
            <a:r>
              <a:rPr sz="800" spc="20" dirty="0">
                <a:latin typeface="Trebuchet MS"/>
                <a:cs typeface="Trebuchet MS"/>
              </a:rPr>
              <a:t>k</a:t>
            </a:r>
            <a:r>
              <a:rPr sz="1050" spc="-60" baseline="27777" dirty="0">
                <a:latin typeface="Cambria"/>
                <a:cs typeface="Cambria"/>
              </a:rPr>
              <a:t>1</a:t>
            </a:r>
            <a:r>
              <a:rPr sz="1050" baseline="27777" dirty="0">
                <a:latin typeface="Cambria"/>
                <a:cs typeface="Cambria"/>
              </a:rPr>
              <a:t> </a:t>
            </a:r>
            <a:r>
              <a:rPr sz="1050" spc="-52" baseline="27777" dirty="0">
                <a:latin typeface="Cambria"/>
                <a:cs typeface="Cambria"/>
              </a:rPr>
              <a:t> </a:t>
            </a:r>
            <a:r>
              <a:rPr sz="800" spc="15" dirty="0">
                <a:latin typeface="Trebuchet MS"/>
                <a:cs typeface="Trebuchet MS"/>
              </a:rPr>
              <a:t>is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similar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40" dirty="0">
                <a:latin typeface="Trebuchet MS"/>
                <a:cs typeface="Trebuchet MS"/>
              </a:rPr>
              <a:t>to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fun</a:t>
            </a:r>
            <a:r>
              <a:rPr sz="800" spc="-20" dirty="0">
                <a:latin typeface="Trebuchet MS"/>
                <a:cs typeface="Trebuchet MS"/>
              </a:rPr>
              <a:t>d</a:t>
            </a:r>
            <a:r>
              <a:rPr sz="1050" spc="-60" baseline="27777" dirty="0">
                <a:latin typeface="Cambria"/>
                <a:cs typeface="Cambria"/>
              </a:rPr>
              <a:t>3</a:t>
            </a:r>
            <a:endParaRPr sz="1050" baseline="27777">
              <a:latin typeface="Cambria"/>
              <a:cs typeface="Cambria"/>
            </a:endParaRPr>
          </a:p>
          <a:p>
            <a:pPr marL="449580">
              <a:lnSpc>
                <a:spcPct val="100000"/>
              </a:lnSpc>
              <a:spcBef>
                <a:spcPts val="135"/>
              </a:spcBef>
            </a:pPr>
            <a:r>
              <a:rPr sz="900" spc="3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F  </a:t>
            </a:r>
            <a:r>
              <a:rPr sz="900" spc="-3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Trebuchet MS"/>
                <a:cs typeface="Trebuchet MS"/>
              </a:rPr>
              <a:t>Ban</a:t>
            </a:r>
            <a:r>
              <a:rPr sz="800" spc="20" dirty="0">
                <a:latin typeface="Trebuchet MS"/>
                <a:cs typeface="Trebuchet MS"/>
              </a:rPr>
              <a:t>k</a:t>
            </a:r>
            <a:r>
              <a:rPr sz="1050" spc="-60" baseline="27777" dirty="0">
                <a:latin typeface="Cambria"/>
                <a:cs typeface="Cambria"/>
              </a:rPr>
              <a:t>2</a:t>
            </a:r>
            <a:r>
              <a:rPr sz="1050" baseline="27777" dirty="0">
                <a:latin typeface="Cambria"/>
                <a:cs typeface="Cambria"/>
              </a:rPr>
              <a:t> </a:t>
            </a:r>
            <a:r>
              <a:rPr sz="1050" spc="-52" baseline="27777" dirty="0">
                <a:latin typeface="Cambria"/>
                <a:cs typeface="Cambria"/>
              </a:rPr>
              <a:t> </a:t>
            </a:r>
            <a:r>
              <a:rPr sz="800" spc="15" dirty="0">
                <a:latin typeface="Trebuchet MS"/>
                <a:cs typeface="Trebuchet MS"/>
              </a:rPr>
              <a:t>is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similar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40" dirty="0">
                <a:latin typeface="Trebuchet MS"/>
                <a:cs typeface="Trebuchet MS"/>
              </a:rPr>
              <a:t>to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10" dirty="0">
                <a:latin typeface="Trebuchet MS"/>
                <a:cs typeface="Trebuchet MS"/>
              </a:rPr>
              <a:t>slop</a:t>
            </a:r>
            <a:r>
              <a:rPr sz="800" spc="5" dirty="0">
                <a:latin typeface="Trebuchet MS"/>
                <a:cs typeface="Trebuchet MS"/>
              </a:rPr>
              <a:t>e</a:t>
            </a:r>
            <a:r>
              <a:rPr sz="1050" spc="-60" baseline="27777" dirty="0">
                <a:latin typeface="Cambria"/>
                <a:cs typeface="Cambria"/>
              </a:rPr>
              <a:t>5</a:t>
            </a:r>
            <a:endParaRPr sz="1050" baseline="27777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will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10" dirty="0">
                <a:latin typeface="Trebuchet MS"/>
                <a:cs typeface="Trebuchet MS"/>
              </a:rPr>
              <a:t> both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senses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110538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29295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996224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2826219"/>
            <a:ext cx="64757" cy="6475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10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Two</a:t>
            </a:r>
            <a:r>
              <a:rPr spc="35" dirty="0"/>
              <a:t> </a:t>
            </a:r>
            <a:r>
              <a:rPr spc="15" dirty="0"/>
              <a:t>classes</a:t>
            </a:r>
            <a:r>
              <a:rPr spc="35" dirty="0"/>
              <a:t> </a:t>
            </a:r>
            <a:r>
              <a:rPr spc="-5" dirty="0"/>
              <a:t>of</a:t>
            </a:r>
            <a:r>
              <a:rPr spc="35" dirty="0"/>
              <a:t> </a:t>
            </a:r>
            <a:r>
              <a:rPr spc="-20" dirty="0"/>
              <a:t>algorithms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04455"/>
            <a:ext cx="4483735" cy="454659"/>
            <a:chOff x="87743" y="1204455"/>
            <a:chExt cx="4483735" cy="454659"/>
          </a:xfrm>
        </p:grpSpPr>
        <p:sp>
          <p:nvSpPr>
            <p:cNvPr id="4" name="object 4"/>
            <p:cNvSpPr/>
            <p:nvPr/>
          </p:nvSpPr>
          <p:spPr>
            <a:xfrm>
              <a:off x="87743" y="120445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746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5726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456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8689"/>
              <a:ext cx="50749" cy="3085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2173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86776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9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740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613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486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59991"/>
            <a:ext cx="4483735" cy="455930"/>
            <a:chOff x="87743" y="1759991"/>
            <a:chExt cx="4483735" cy="455930"/>
          </a:xfrm>
        </p:grpSpPr>
        <p:sp>
          <p:nvSpPr>
            <p:cNvPr id="15" name="object 15"/>
            <p:cNvSpPr/>
            <p:nvPr/>
          </p:nvSpPr>
          <p:spPr>
            <a:xfrm>
              <a:off x="87743" y="175999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33003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14181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01481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04225"/>
              <a:ext cx="50749" cy="3099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77288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42325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296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169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042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1132997"/>
            <a:ext cx="3947160" cy="9994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algorithms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6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comparing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based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distributional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corpora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Thesaurus-based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algorithms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whether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“nearby”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WordNet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61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Thesaurus-based</a:t>
            </a:r>
            <a:r>
              <a:rPr spc="50" dirty="0"/>
              <a:t> </a:t>
            </a:r>
            <a:r>
              <a:rPr spc="-70" dirty="0"/>
              <a:t>Word</a:t>
            </a:r>
            <a:r>
              <a:rPr spc="55" dirty="0"/>
              <a:t> </a:t>
            </a:r>
            <a:r>
              <a:rPr spc="-10" dirty="0"/>
              <a:t>Similarity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15530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803476"/>
            <a:ext cx="2937510" cy="1870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could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anything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thesaurus: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15" dirty="0">
                <a:latin typeface="Trebuchet MS"/>
                <a:cs typeface="Trebuchet MS"/>
              </a:rPr>
              <a:t>Meronymy,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hyponymy, </a:t>
            </a:r>
            <a:r>
              <a:rPr sz="900" spc="-20" dirty="0">
                <a:latin typeface="Trebuchet MS"/>
                <a:cs typeface="Trebuchet MS"/>
              </a:rPr>
              <a:t>troponymy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40" dirty="0">
                <a:latin typeface="Trebuchet MS"/>
                <a:cs typeface="Trebuchet MS"/>
              </a:rPr>
              <a:t>Glosses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example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sentences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practice,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“thesaurus-based”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methods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usually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use: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is-a/subsumption/hypernymy hierarchy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sometimes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glosses</a:t>
            </a:r>
            <a:r>
              <a:rPr sz="900" spc="-30" dirty="0">
                <a:latin typeface="Trebuchet MS"/>
                <a:cs typeface="Trebuchet MS"/>
              </a:rPr>
              <a:t> too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2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similarity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vs.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relatedness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10" dirty="0">
                <a:latin typeface="Trebuchet MS"/>
                <a:cs typeface="Trebuchet MS"/>
              </a:rPr>
              <a:t>Similar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near-synonyms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5" dirty="0">
                <a:latin typeface="Trebuchet MS"/>
                <a:cs typeface="Trebuchet MS"/>
              </a:rPr>
              <a:t>Related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could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related </a:t>
            </a:r>
            <a:r>
              <a:rPr sz="900" spc="5" dirty="0">
                <a:latin typeface="Trebuchet MS"/>
                <a:cs typeface="Trebuchet MS"/>
              </a:rPr>
              <a:t>any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way</a:t>
            </a:r>
            <a:endParaRPr sz="900">
              <a:latin typeface="Trebuchet MS"/>
              <a:cs typeface="Trebuchet MS"/>
            </a:endParaRPr>
          </a:p>
          <a:p>
            <a:pPr marL="449580">
              <a:lnSpc>
                <a:spcPct val="100000"/>
              </a:lnSpc>
              <a:spcBef>
                <a:spcPts val="315"/>
              </a:spcBef>
            </a:pPr>
            <a:r>
              <a:rPr sz="900" spc="3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F</a:t>
            </a:r>
            <a:r>
              <a:rPr sz="900" spc="53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spc="-35" dirty="0">
                <a:latin typeface="Trebuchet MS"/>
                <a:cs typeface="Trebuchet MS"/>
              </a:rPr>
              <a:t>car,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10" dirty="0">
                <a:latin typeface="Trebuchet MS"/>
                <a:cs typeface="Trebuchet MS"/>
              </a:rPr>
              <a:t>gasoline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70" dirty="0">
                <a:latin typeface="Trebuchet MS"/>
                <a:cs typeface="Trebuchet MS"/>
              </a:rPr>
              <a:t>: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related,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35" dirty="0">
                <a:latin typeface="Trebuchet MS"/>
                <a:cs typeface="Trebuchet MS"/>
              </a:rPr>
              <a:t>but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nor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similar</a:t>
            </a:r>
            <a:endParaRPr sz="800">
              <a:latin typeface="Trebuchet MS"/>
              <a:cs typeface="Trebuchet MS"/>
            </a:endParaRPr>
          </a:p>
          <a:p>
            <a:pPr marL="449580">
              <a:lnSpc>
                <a:spcPct val="100000"/>
              </a:lnSpc>
              <a:spcBef>
                <a:spcPts val="135"/>
              </a:spcBef>
            </a:pPr>
            <a:r>
              <a:rPr sz="900" spc="3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F</a:t>
            </a:r>
            <a:r>
              <a:rPr sz="900" spc="509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spc="-35" dirty="0">
                <a:latin typeface="Trebuchet MS"/>
                <a:cs typeface="Trebuchet MS"/>
              </a:rPr>
              <a:t>car,</a:t>
            </a:r>
            <a:r>
              <a:rPr sz="800" spc="-25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bicycle: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similar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3428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53044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84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Path-based</a:t>
            </a:r>
            <a:r>
              <a:rPr spc="-40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90409"/>
            <a:ext cx="4483735" cy="1296670"/>
            <a:chOff x="87743" y="1090409"/>
            <a:chExt cx="4483735" cy="1296670"/>
          </a:xfrm>
        </p:grpSpPr>
        <p:sp>
          <p:nvSpPr>
            <p:cNvPr id="4" name="object 4"/>
            <p:cNvSpPr/>
            <p:nvPr/>
          </p:nvSpPr>
          <p:spPr>
            <a:xfrm>
              <a:off x="87743" y="109040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5407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852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725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34643"/>
              <a:ext cx="50749" cy="11506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98346"/>
              <a:ext cx="4432935" cy="1038225"/>
            </a:xfrm>
            <a:custGeom>
              <a:avLst/>
              <a:gdLst/>
              <a:ahLst/>
              <a:cxnLst/>
              <a:rect l="l" t="t" r="r" b="b"/>
              <a:pathLst>
                <a:path w="4432935" h="1038225">
                  <a:moveTo>
                    <a:pt x="4432566" y="0"/>
                  </a:moveTo>
                  <a:lnTo>
                    <a:pt x="0" y="0"/>
                  </a:lnTo>
                  <a:lnTo>
                    <a:pt x="0" y="986904"/>
                  </a:lnTo>
                  <a:lnTo>
                    <a:pt x="4008" y="1006628"/>
                  </a:lnTo>
                  <a:lnTo>
                    <a:pt x="14922" y="1022781"/>
                  </a:lnTo>
                  <a:lnTo>
                    <a:pt x="31075" y="1033695"/>
                  </a:lnTo>
                  <a:lnTo>
                    <a:pt x="50800" y="1037704"/>
                  </a:lnTo>
                  <a:lnTo>
                    <a:pt x="4381766" y="1037704"/>
                  </a:lnTo>
                  <a:lnTo>
                    <a:pt x="4401491" y="1033695"/>
                  </a:lnTo>
                  <a:lnTo>
                    <a:pt x="4417644" y="1022781"/>
                  </a:lnTo>
                  <a:lnTo>
                    <a:pt x="4428558" y="1006628"/>
                  </a:lnTo>
                  <a:lnTo>
                    <a:pt x="4432566" y="9869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72730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600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473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346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807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58112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45"/>
              </a:spcBef>
            </a:pPr>
            <a:r>
              <a:rPr spc="-5" dirty="0"/>
              <a:t>Basic </a:t>
            </a:r>
            <a:r>
              <a:rPr spc="-20" dirty="0"/>
              <a:t>Idea</a:t>
            </a:r>
          </a:p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Two 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words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similar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70" dirty="0">
                <a:solidFill>
                  <a:srgbClr val="000000"/>
                </a:solidFill>
                <a:latin typeface="Trebuchet MS"/>
                <a:cs typeface="Trebuchet MS"/>
              </a:rPr>
              <a:t>if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they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nearby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in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hypernym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graph</a:t>
            </a:r>
            <a:endParaRPr sz="950">
              <a:latin typeface="Trebuchet MS"/>
              <a:cs typeface="Trebuchet MS"/>
            </a:endParaRPr>
          </a:p>
          <a:p>
            <a:pPr marL="302260" marR="43180">
              <a:lnSpc>
                <a:spcPct val="102699"/>
              </a:lnSpc>
              <a:spcBef>
                <a:spcPts val="325"/>
              </a:spcBef>
            </a:pPr>
            <a:r>
              <a:rPr spc="-20" dirty="0">
                <a:solidFill>
                  <a:srgbClr val="000000"/>
                </a:solidFill>
              </a:rPr>
              <a:t>pathlen</a:t>
            </a:r>
            <a:r>
              <a:rPr i="0"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(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z="1200" i="0" spc="-30" baseline="-10416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1100" spc="-2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100" spc="-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000000"/>
                </a:solidFill>
              </a:rPr>
              <a:t>c</a:t>
            </a:r>
            <a:r>
              <a:rPr sz="1200" i="0" spc="30" baseline="-10416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1100" i="0" spc="20" dirty="0">
                <a:solidFill>
                  <a:srgbClr val="000000"/>
                </a:solidFill>
                <a:latin typeface="Lucida Sans Unicode"/>
                <a:cs typeface="Lucida Sans Unicode"/>
              </a:rPr>
              <a:t>)</a:t>
            </a:r>
            <a:r>
              <a:rPr sz="1100" i="0" spc="-7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950" i="0" spc="75" dirty="0">
                <a:solidFill>
                  <a:srgbClr val="000000"/>
                </a:solidFill>
                <a:latin typeface="Trebuchet MS"/>
                <a:cs typeface="Trebuchet MS"/>
              </a:rPr>
              <a:t>=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number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edges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shortest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path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(in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hypernym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graph)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65" dirty="0">
                <a:solidFill>
                  <a:srgbClr val="000000"/>
                </a:solidFill>
                <a:latin typeface="Trebuchet MS"/>
                <a:cs typeface="Trebuchet MS"/>
              </a:rPr>
              <a:t>senses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000000"/>
                </a:solidFill>
              </a:rPr>
              <a:t>c</a:t>
            </a:r>
            <a:r>
              <a:rPr sz="1200" i="0" spc="-30" baseline="-10416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1200" i="0" spc="-7" baseline="-1041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000000"/>
                </a:solidFill>
              </a:rPr>
              <a:t>c</a:t>
            </a:r>
            <a:r>
              <a:rPr sz="1200" i="0" spc="-30" baseline="-10416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endParaRPr sz="1200" baseline="-10416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1597" y="1940217"/>
            <a:ext cx="1821814" cy="64769"/>
            <a:chOff x="281597" y="1940217"/>
            <a:chExt cx="1821814" cy="64769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40217"/>
              <a:ext cx="64757" cy="6475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73568" y="1971903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322" y="0"/>
                  </a:lnTo>
                </a:path>
              </a:pathLst>
            </a:custGeom>
            <a:ln w="77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7532" y="1856270"/>
            <a:ext cx="1085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Cambria"/>
                <a:cs typeface="Cambria"/>
              </a:rPr>
              <a:t>sim</a:t>
            </a:r>
            <a:r>
              <a:rPr sz="1200" i="1" spc="-52" baseline="-10416" dirty="0">
                <a:latin typeface="Cambria"/>
                <a:cs typeface="Cambria"/>
              </a:rPr>
              <a:t>pat</a:t>
            </a:r>
            <a:r>
              <a:rPr sz="1200" i="1" spc="15" baseline="-10416" dirty="0">
                <a:latin typeface="Cambria"/>
                <a:cs typeface="Cambria"/>
              </a:rPr>
              <a:t>h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3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200" spc="-67" baseline="-27777" dirty="0">
                <a:latin typeface="Cambria"/>
                <a:cs typeface="Cambria"/>
              </a:rPr>
              <a:t>1</a:t>
            </a:r>
            <a:endParaRPr sz="1200" baseline="-27777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6077" y="1838998"/>
            <a:ext cx="75120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2545" algn="ctr">
              <a:lnSpc>
                <a:spcPts val="900"/>
              </a:lnSpc>
              <a:spcBef>
                <a:spcPts val="95"/>
              </a:spcBef>
            </a:pP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  <a:p>
            <a:pPr algn="ctr">
              <a:lnSpc>
                <a:spcPts val="900"/>
              </a:lnSpc>
            </a:pPr>
            <a:r>
              <a:rPr sz="800" spc="-5" dirty="0">
                <a:latin typeface="Tahoma"/>
                <a:cs typeface="Tahoma"/>
              </a:rPr>
              <a:t>+</a:t>
            </a:r>
            <a:r>
              <a:rPr sz="800" i="1" spc="-5" dirty="0">
                <a:latin typeface="Cambria"/>
                <a:cs typeface="Cambria"/>
              </a:rPr>
              <a:t>pathlen</a:t>
            </a:r>
            <a:r>
              <a:rPr sz="800" spc="-5" dirty="0">
                <a:latin typeface="Tahoma"/>
                <a:cs typeface="Tahoma"/>
              </a:rPr>
              <a:t>(</a:t>
            </a:r>
            <a:r>
              <a:rPr sz="800" i="1" spc="-5" dirty="0">
                <a:latin typeface="Cambria"/>
                <a:cs typeface="Cambria"/>
              </a:rPr>
              <a:t>c</a:t>
            </a:r>
            <a:r>
              <a:rPr sz="900" spc="-7" baseline="-9259" dirty="0">
                <a:latin typeface="Cambria"/>
                <a:cs typeface="Cambria"/>
              </a:rPr>
              <a:t>1</a:t>
            </a:r>
            <a:r>
              <a:rPr sz="800" i="1" spc="-5" dirty="0">
                <a:latin typeface="Arial"/>
                <a:cs typeface="Arial"/>
              </a:rPr>
              <a:t>,</a:t>
            </a:r>
            <a:r>
              <a:rPr sz="800" i="1" spc="-5" dirty="0">
                <a:latin typeface="Cambria"/>
                <a:cs typeface="Cambria"/>
              </a:rPr>
              <a:t>c</a:t>
            </a:r>
            <a:r>
              <a:rPr sz="900" spc="-7" baseline="-9259" dirty="0">
                <a:latin typeface="Cambria"/>
                <a:cs typeface="Cambria"/>
              </a:rPr>
              <a:t>2</a:t>
            </a:r>
            <a:r>
              <a:rPr sz="800" spc="-5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171992"/>
            <a:ext cx="64757" cy="6475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77532" y="2115070"/>
            <a:ext cx="2939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30" baseline="10101" dirty="0">
                <a:latin typeface="Cambria"/>
                <a:cs typeface="Cambria"/>
              </a:rPr>
              <a:t>sim</a:t>
            </a:r>
            <a:r>
              <a:rPr sz="1650" spc="-30" baseline="10101" dirty="0">
                <a:latin typeface="Lucida Sans Unicode"/>
                <a:cs typeface="Lucida Sans Unicode"/>
              </a:rPr>
              <a:t>(</a:t>
            </a:r>
            <a:r>
              <a:rPr sz="1650" i="1" spc="-30" baseline="10101" dirty="0">
                <a:latin typeface="Cambria"/>
                <a:cs typeface="Cambria"/>
              </a:rPr>
              <a:t>w</a:t>
            </a:r>
            <a:r>
              <a:rPr sz="1200" spc="-30" baseline="3472" dirty="0">
                <a:latin typeface="Cambria"/>
                <a:cs typeface="Cambria"/>
              </a:rPr>
              <a:t>1</a:t>
            </a:r>
            <a:r>
              <a:rPr sz="1650" i="1" spc="-30" baseline="10101" dirty="0">
                <a:latin typeface="Arial"/>
                <a:cs typeface="Arial"/>
              </a:rPr>
              <a:t>,</a:t>
            </a:r>
            <a:r>
              <a:rPr sz="1650" i="1" spc="-270" baseline="10101" dirty="0">
                <a:latin typeface="Arial"/>
                <a:cs typeface="Arial"/>
              </a:rPr>
              <a:t> </a:t>
            </a:r>
            <a:r>
              <a:rPr sz="1650" i="1" spc="-7" baseline="10101" dirty="0">
                <a:latin typeface="Cambria"/>
                <a:cs typeface="Cambria"/>
              </a:rPr>
              <a:t>w</a:t>
            </a:r>
            <a:r>
              <a:rPr sz="1200" spc="-7" baseline="3472" dirty="0">
                <a:latin typeface="Cambria"/>
                <a:cs typeface="Cambria"/>
              </a:rPr>
              <a:t>2</a:t>
            </a:r>
            <a:r>
              <a:rPr sz="1650" spc="-7" baseline="10101" dirty="0">
                <a:latin typeface="Lucida Sans Unicode"/>
                <a:cs typeface="Lucida Sans Unicode"/>
              </a:rPr>
              <a:t>)</a:t>
            </a:r>
            <a:r>
              <a:rPr sz="1650" spc="-127" baseline="10101" dirty="0">
                <a:latin typeface="Lucida Sans Unicode"/>
                <a:cs typeface="Lucida Sans Unicode"/>
              </a:rPr>
              <a:t> </a:t>
            </a:r>
            <a:r>
              <a:rPr sz="1650" spc="-44" baseline="10101" dirty="0">
                <a:latin typeface="Lucida Sans Unicode"/>
                <a:cs typeface="Lucida Sans Unicode"/>
              </a:rPr>
              <a:t>=</a:t>
            </a:r>
            <a:r>
              <a:rPr sz="1650" spc="-135" baseline="10101" dirty="0">
                <a:latin typeface="Lucida Sans Unicode"/>
                <a:cs typeface="Lucida Sans Unicode"/>
              </a:rPr>
              <a:t> </a:t>
            </a:r>
            <a:r>
              <a:rPr sz="1650" i="1" spc="-30" baseline="10101" dirty="0">
                <a:latin typeface="Cambria"/>
                <a:cs typeface="Cambria"/>
              </a:rPr>
              <a:t>max</a:t>
            </a:r>
            <a:r>
              <a:rPr sz="800" i="1" spc="-20" dirty="0">
                <a:latin typeface="Cambria"/>
                <a:cs typeface="Cambria"/>
              </a:rPr>
              <a:t>c</a:t>
            </a:r>
            <a:r>
              <a:rPr sz="900" spc="-30" baseline="-9259" dirty="0">
                <a:latin typeface="Cambria"/>
                <a:cs typeface="Cambria"/>
              </a:rPr>
              <a:t>1</a:t>
            </a:r>
            <a:r>
              <a:rPr sz="800" spc="-20" dirty="0">
                <a:latin typeface="Lucida Sans Unicode"/>
                <a:cs typeface="Lucida Sans Unicode"/>
              </a:rPr>
              <a:t>∈</a:t>
            </a:r>
            <a:r>
              <a:rPr sz="800" i="1" spc="-20" dirty="0">
                <a:latin typeface="Cambria"/>
                <a:cs typeface="Cambria"/>
              </a:rPr>
              <a:t>senses</a:t>
            </a:r>
            <a:r>
              <a:rPr sz="800" spc="-20" dirty="0">
                <a:latin typeface="Tahoma"/>
                <a:cs typeface="Tahoma"/>
              </a:rPr>
              <a:t>(</a:t>
            </a:r>
            <a:r>
              <a:rPr sz="800" i="1" spc="-20" dirty="0">
                <a:latin typeface="Cambria"/>
                <a:cs typeface="Cambria"/>
              </a:rPr>
              <a:t>w</a:t>
            </a:r>
            <a:r>
              <a:rPr sz="900" spc="-30" baseline="-9259" dirty="0">
                <a:latin typeface="Cambria"/>
                <a:cs typeface="Cambria"/>
              </a:rPr>
              <a:t>1</a:t>
            </a:r>
            <a:r>
              <a:rPr sz="800" spc="-20" dirty="0">
                <a:latin typeface="Tahoma"/>
                <a:cs typeface="Tahoma"/>
              </a:rPr>
              <a:t>)</a:t>
            </a:r>
            <a:r>
              <a:rPr sz="800" i="1" spc="-20" dirty="0">
                <a:latin typeface="Arial"/>
                <a:cs typeface="Arial"/>
              </a:rPr>
              <a:t>,</a:t>
            </a:r>
            <a:r>
              <a:rPr sz="800" i="1" spc="-20" dirty="0">
                <a:latin typeface="Cambria"/>
                <a:cs typeface="Cambria"/>
              </a:rPr>
              <a:t>c</a:t>
            </a:r>
            <a:r>
              <a:rPr sz="900" spc="-30" baseline="-9259" dirty="0">
                <a:latin typeface="Cambria"/>
                <a:cs typeface="Cambria"/>
              </a:rPr>
              <a:t>2</a:t>
            </a:r>
            <a:r>
              <a:rPr sz="800" spc="-20" dirty="0">
                <a:latin typeface="Lucida Sans Unicode"/>
                <a:cs typeface="Lucida Sans Unicode"/>
              </a:rPr>
              <a:t>∈</a:t>
            </a:r>
            <a:r>
              <a:rPr sz="800" i="1" spc="-20" dirty="0">
                <a:latin typeface="Cambria"/>
                <a:cs typeface="Cambria"/>
              </a:rPr>
              <a:t>senses</a:t>
            </a:r>
            <a:r>
              <a:rPr sz="800" spc="-20" dirty="0">
                <a:latin typeface="Tahoma"/>
                <a:cs typeface="Tahoma"/>
              </a:rPr>
              <a:t>(</a:t>
            </a:r>
            <a:r>
              <a:rPr sz="800" i="1" spc="-20" dirty="0">
                <a:latin typeface="Cambria"/>
                <a:cs typeface="Cambria"/>
              </a:rPr>
              <a:t>w</a:t>
            </a:r>
            <a:r>
              <a:rPr sz="900" spc="-30" baseline="-9259" dirty="0">
                <a:latin typeface="Cambria"/>
                <a:cs typeface="Cambria"/>
              </a:rPr>
              <a:t>2</a:t>
            </a:r>
            <a:r>
              <a:rPr sz="800" spc="-20" dirty="0">
                <a:latin typeface="Tahoma"/>
                <a:cs typeface="Tahoma"/>
              </a:rPr>
              <a:t>)</a:t>
            </a:r>
            <a:r>
              <a:rPr sz="1650" i="1" spc="-30" baseline="10101" dirty="0">
                <a:latin typeface="Cambria"/>
                <a:cs typeface="Cambria"/>
              </a:rPr>
              <a:t>sim</a:t>
            </a:r>
            <a:r>
              <a:rPr sz="1650" spc="-30" baseline="10101" dirty="0">
                <a:latin typeface="Lucida Sans Unicode"/>
                <a:cs typeface="Lucida Sans Unicode"/>
              </a:rPr>
              <a:t>(</a:t>
            </a:r>
            <a:r>
              <a:rPr sz="1650" i="1" spc="-30" baseline="10101" dirty="0">
                <a:latin typeface="Cambria"/>
                <a:cs typeface="Cambria"/>
              </a:rPr>
              <a:t>c</a:t>
            </a:r>
            <a:r>
              <a:rPr sz="1200" spc="-30" baseline="3472" dirty="0">
                <a:latin typeface="Cambria"/>
                <a:cs typeface="Cambria"/>
              </a:rPr>
              <a:t>1</a:t>
            </a:r>
            <a:r>
              <a:rPr sz="1650" i="1" spc="-30" baseline="10101" dirty="0">
                <a:latin typeface="Arial"/>
                <a:cs typeface="Arial"/>
              </a:rPr>
              <a:t>,</a:t>
            </a:r>
            <a:r>
              <a:rPr sz="1650" i="1" spc="-262" baseline="10101" dirty="0">
                <a:latin typeface="Arial"/>
                <a:cs typeface="Arial"/>
              </a:rPr>
              <a:t> </a:t>
            </a:r>
            <a:r>
              <a:rPr sz="1650" i="1" spc="30" baseline="10101" dirty="0">
                <a:latin typeface="Cambria"/>
                <a:cs typeface="Cambria"/>
              </a:rPr>
              <a:t>c</a:t>
            </a:r>
            <a:r>
              <a:rPr sz="1200" spc="30" baseline="3472" dirty="0">
                <a:latin typeface="Cambria"/>
                <a:cs typeface="Cambria"/>
              </a:rPr>
              <a:t>2</a:t>
            </a:r>
            <a:r>
              <a:rPr sz="1650" spc="30" baseline="10101" dirty="0">
                <a:latin typeface="Lucida Sans Unicode"/>
                <a:cs typeface="Lucida Sans Unicode"/>
              </a:rPr>
              <a:t>)</a:t>
            </a:r>
            <a:endParaRPr sz="1650" baseline="10101"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5" name="object 2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89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Shortest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hierarchy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913" y="898804"/>
            <a:ext cx="3265170" cy="20040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13" y="652386"/>
            <a:ext cx="4038600" cy="22504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65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Leacock-Chodorow</a:t>
            </a:r>
            <a:r>
              <a:rPr spc="25" dirty="0"/>
              <a:t> </a:t>
            </a:r>
            <a:r>
              <a:rPr spc="40" dirty="0"/>
              <a:t>(L-C)</a:t>
            </a:r>
            <a:r>
              <a:rPr spc="30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19924"/>
            <a:ext cx="4483735" cy="822325"/>
            <a:chOff x="87743" y="819924"/>
            <a:chExt cx="4483735" cy="822325"/>
          </a:xfrm>
        </p:grpSpPr>
        <p:sp>
          <p:nvSpPr>
            <p:cNvPr id="4" name="object 4"/>
            <p:cNvSpPr/>
            <p:nvPr/>
          </p:nvSpPr>
          <p:spPr>
            <a:xfrm>
              <a:off x="87743" y="81992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9293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4042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2772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64158"/>
              <a:ext cx="50749" cy="6762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37209"/>
              <a:ext cx="4432935" cy="554355"/>
            </a:xfrm>
            <a:custGeom>
              <a:avLst/>
              <a:gdLst/>
              <a:ahLst/>
              <a:cxnLst/>
              <a:rect l="l" t="t" r="r" b="b"/>
              <a:pathLst>
                <a:path w="4432935" h="554355">
                  <a:moveTo>
                    <a:pt x="4432566" y="0"/>
                  </a:moveTo>
                  <a:lnTo>
                    <a:pt x="0" y="0"/>
                  </a:lnTo>
                  <a:lnTo>
                    <a:pt x="0" y="503212"/>
                  </a:lnTo>
                  <a:lnTo>
                    <a:pt x="4008" y="522936"/>
                  </a:lnTo>
                  <a:lnTo>
                    <a:pt x="14922" y="539089"/>
                  </a:lnTo>
                  <a:lnTo>
                    <a:pt x="31075" y="550003"/>
                  </a:lnTo>
                  <a:lnTo>
                    <a:pt x="50800" y="554012"/>
                  </a:lnTo>
                  <a:lnTo>
                    <a:pt x="4381766" y="554012"/>
                  </a:lnTo>
                  <a:lnTo>
                    <a:pt x="4401491" y="550003"/>
                  </a:lnTo>
                  <a:lnTo>
                    <a:pt x="4417644" y="539089"/>
                  </a:lnTo>
                  <a:lnTo>
                    <a:pt x="4428558" y="522936"/>
                  </a:lnTo>
                  <a:lnTo>
                    <a:pt x="4432566" y="5032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02246"/>
              <a:ext cx="0" cy="657225"/>
            </a:xfrm>
            <a:custGeom>
              <a:avLst/>
              <a:gdLst/>
              <a:ahLst/>
              <a:cxnLst/>
              <a:rect l="l" t="t" r="r" b="b"/>
              <a:pathLst>
                <a:path h="657225">
                  <a:moveTo>
                    <a:pt x="0" y="6572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895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768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641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43151"/>
            <a:ext cx="4483735" cy="1049655"/>
            <a:chOff x="87743" y="1743151"/>
            <a:chExt cx="4483735" cy="1049655"/>
          </a:xfrm>
        </p:grpSpPr>
        <p:sp>
          <p:nvSpPr>
            <p:cNvPr id="15" name="object 15"/>
            <p:cNvSpPr/>
            <p:nvPr/>
          </p:nvSpPr>
          <p:spPr>
            <a:xfrm>
              <a:off x="87743" y="174315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16163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69097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7827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787385"/>
              <a:ext cx="50749" cy="9035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60448"/>
              <a:ext cx="4432935" cy="781685"/>
            </a:xfrm>
            <a:custGeom>
              <a:avLst/>
              <a:gdLst/>
              <a:ahLst/>
              <a:cxnLst/>
              <a:rect l="l" t="t" r="r" b="b"/>
              <a:pathLst>
                <a:path w="4432935" h="781685">
                  <a:moveTo>
                    <a:pt x="4432566" y="0"/>
                  </a:moveTo>
                  <a:lnTo>
                    <a:pt x="0" y="0"/>
                  </a:lnTo>
                  <a:lnTo>
                    <a:pt x="0" y="730529"/>
                  </a:lnTo>
                  <a:lnTo>
                    <a:pt x="4008" y="750254"/>
                  </a:lnTo>
                  <a:lnTo>
                    <a:pt x="14922" y="766406"/>
                  </a:lnTo>
                  <a:lnTo>
                    <a:pt x="31075" y="777320"/>
                  </a:lnTo>
                  <a:lnTo>
                    <a:pt x="50800" y="781329"/>
                  </a:lnTo>
                  <a:lnTo>
                    <a:pt x="4381766" y="781329"/>
                  </a:lnTo>
                  <a:lnTo>
                    <a:pt x="4401491" y="777320"/>
                  </a:lnTo>
                  <a:lnTo>
                    <a:pt x="4417644" y="766406"/>
                  </a:lnTo>
                  <a:lnTo>
                    <a:pt x="4428558" y="750254"/>
                  </a:lnTo>
                  <a:lnTo>
                    <a:pt x="4432566" y="7305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25472"/>
              <a:ext cx="0" cy="884555"/>
            </a:xfrm>
            <a:custGeom>
              <a:avLst/>
              <a:gdLst/>
              <a:ahLst/>
              <a:cxnLst/>
              <a:rect l="l" t="t" r="r" b="b"/>
              <a:pathLst>
                <a:path h="884555">
                  <a:moveTo>
                    <a:pt x="0" y="8845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127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000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873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010181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220214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430246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7744" y="800709"/>
            <a:ext cx="4077335" cy="1906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solidFill>
                  <a:srgbClr val="3333B2"/>
                </a:solidFill>
                <a:latin typeface="Cambria"/>
                <a:cs typeface="Cambria"/>
              </a:rPr>
              <a:t>L-C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1253490" marR="716280" indent="-174625">
              <a:lnSpc>
                <a:spcPts val="2250"/>
              </a:lnSpc>
              <a:spcBef>
                <a:spcPts val="204"/>
              </a:spcBef>
            </a:pPr>
            <a:r>
              <a:rPr sz="1100" i="1" spc="-20" dirty="0">
                <a:latin typeface="Cambria"/>
                <a:cs typeface="Cambria"/>
              </a:rPr>
              <a:t>si</a:t>
            </a:r>
            <a:r>
              <a:rPr sz="1100" i="1" spc="-50" dirty="0">
                <a:latin typeface="Cambria"/>
                <a:cs typeface="Cambria"/>
              </a:rPr>
              <a:t>m</a:t>
            </a:r>
            <a:r>
              <a:rPr sz="1200" i="1" spc="89" baseline="-10416" dirty="0">
                <a:latin typeface="Cambria"/>
                <a:cs typeface="Cambria"/>
              </a:rPr>
              <a:t>L</a:t>
            </a:r>
            <a:r>
              <a:rPr sz="1200" i="1" spc="187" baseline="-10416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3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pathlen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3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175" dirty="0">
                <a:latin typeface="Arial"/>
                <a:cs typeface="Arial"/>
              </a:rPr>
              <a:t>/</a:t>
            </a:r>
            <a:r>
              <a:rPr sz="1100" spc="-65" dirty="0">
                <a:latin typeface="Cambria"/>
                <a:cs typeface="Cambria"/>
              </a:rPr>
              <a:t>2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spc="60" dirty="0">
                <a:latin typeface="Lucida Sans Unicode"/>
                <a:cs typeface="Lucida Sans Unicode"/>
              </a:rPr>
              <a:t>)  </a:t>
            </a:r>
            <a:r>
              <a:rPr sz="1100" i="1" spc="-45" dirty="0">
                <a:latin typeface="Cambria"/>
                <a:cs typeface="Cambria"/>
              </a:rPr>
              <a:t>d</a:t>
            </a:r>
            <a:r>
              <a:rPr sz="950" spc="-45" dirty="0">
                <a:latin typeface="Trebuchet MS"/>
                <a:cs typeface="Trebuchet MS"/>
              </a:rPr>
              <a:t>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depth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hierarchy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Problems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Cambria"/>
                <a:cs typeface="Cambria"/>
              </a:rPr>
              <a:t>with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FF0000"/>
                </a:solidFill>
                <a:latin typeface="Cambria"/>
                <a:cs typeface="Cambria"/>
              </a:rPr>
              <a:t>L-C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327660" marR="935355">
              <a:lnSpc>
                <a:spcPts val="1650"/>
              </a:lnSpc>
              <a:spcBef>
                <a:spcPts val="55"/>
              </a:spcBef>
            </a:pPr>
            <a:r>
              <a:rPr sz="950" spc="70" dirty="0">
                <a:latin typeface="Trebuchet MS"/>
                <a:cs typeface="Trebuchet MS"/>
              </a:rPr>
              <a:t>Assumes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edge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represents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uniform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‘nickel-money’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seems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closer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‘nickel-standard’</a:t>
            </a:r>
            <a:endParaRPr sz="950">
              <a:latin typeface="Trebuchet MS"/>
              <a:cs typeface="Trebuchet MS"/>
            </a:endParaRPr>
          </a:p>
          <a:p>
            <a:pPr marL="327660" marR="17780">
              <a:lnSpc>
                <a:spcPct val="118900"/>
              </a:lnSpc>
              <a:spcBef>
                <a:spcPts val="16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want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metric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lets </a:t>
            </a:r>
            <a:r>
              <a:rPr sz="950" spc="65" dirty="0">
                <a:latin typeface="Trebuchet MS"/>
                <a:cs typeface="Trebuchet MS"/>
              </a:rPr>
              <a:t>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assign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“lengths”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edges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how?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42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Concept</a:t>
            </a:r>
            <a:r>
              <a:rPr spc="25" dirty="0"/>
              <a:t> </a:t>
            </a:r>
            <a:r>
              <a:rPr spc="-15" dirty="0"/>
              <a:t>probability</a:t>
            </a:r>
            <a:r>
              <a:rPr spc="25" dirty="0"/>
              <a:t> </a:t>
            </a:r>
            <a:r>
              <a:rPr spc="-1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12444"/>
            <a:ext cx="4483735" cy="1060450"/>
            <a:chOff x="87743" y="812444"/>
            <a:chExt cx="4483735" cy="1060450"/>
          </a:xfrm>
        </p:grpSpPr>
        <p:sp>
          <p:nvSpPr>
            <p:cNvPr id="4" name="object 4"/>
            <p:cNvSpPr/>
            <p:nvPr/>
          </p:nvSpPr>
          <p:spPr>
            <a:xfrm>
              <a:off x="87743" y="81244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8545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7096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826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56678"/>
              <a:ext cx="50749" cy="9142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29728"/>
              <a:ext cx="4432935" cy="792480"/>
            </a:xfrm>
            <a:custGeom>
              <a:avLst/>
              <a:gdLst/>
              <a:ahLst/>
              <a:cxnLst/>
              <a:rect l="l" t="t" r="r" b="b"/>
              <a:pathLst>
                <a:path w="4432935" h="792480">
                  <a:moveTo>
                    <a:pt x="4432566" y="0"/>
                  </a:moveTo>
                  <a:lnTo>
                    <a:pt x="0" y="0"/>
                  </a:lnTo>
                  <a:lnTo>
                    <a:pt x="0" y="741235"/>
                  </a:lnTo>
                  <a:lnTo>
                    <a:pt x="4008" y="760960"/>
                  </a:lnTo>
                  <a:lnTo>
                    <a:pt x="14922" y="777113"/>
                  </a:lnTo>
                  <a:lnTo>
                    <a:pt x="31075" y="788027"/>
                  </a:lnTo>
                  <a:lnTo>
                    <a:pt x="50800" y="792035"/>
                  </a:lnTo>
                  <a:lnTo>
                    <a:pt x="4381766" y="792035"/>
                  </a:lnTo>
                  <a:lnTo>
                    <a:pt x="4401491" y="788027"/>
                  </a:lnTo>
                  <a:lnTo>
                    <a:pt x="4417644" y="777113"/>
                  </a:lnTo>
                  <a:lnTo>
                    <a:pt x="4428558" y="760960"/>
                  </a:lnTo>
                  <a:lnTo>
                    <a:pt x="4432566" y="7412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94765"/>
              <a:ext cx="0" cy="895350"/>
            </a:xfrm>
            <a:custGeom>
              <a:avLst/>
              <a:gdLst/>
              <a:ahLst/>
              <a:cxnLst/>
              <a:rect l="l" t="t" r="r" b="b"/>
              <a:pathLst>
                <a:path h="895350">
                  <a:moveTo>
                    <a:pt x="0" y="8952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820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693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566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9166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73771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83804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973694"/>
            <a:ext cx="4483735" cy="830580"/>
            <a:chOff x="87743" y="1973694"/>
            <a:chExt cx="4483735" cy="830580"/>
          </a:xfrm>
        </p:grpSpPr>
        <p:sp>
          <p:nvSpPr>
            <p:cNvPr id="18" name="object 18"/>
            <p:cNvSpPr/>
            <p:nvPr/>
          </p:nvSpPr>
          <p:spPr>
            <a:xfrm>
              <a:off x="87743" y="197369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146706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702191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89491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017928"/>
              <a:ext cx="50749" cy="6842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190978"/>
              <a:ext cx="4432935" cy="562610"/>
            </a:xfrm>
            <a:custGeom>
              <a:avLst/>
              <a:gdLst/>
              <a:ahLst/>
              <a:cxnLst/>
              <a:rect l="l" t="t" r="r" b="b"/>
              <a:pathLst>
                <a:path w="4432935" h="562610">
                  <a:moveTo>
                    <a:pt x="4432566" y="0"/>
                  </a:moveTo>
                  <a:lnTo>
                    <a:pt x="0" y="0"/>
                  </a:lnTo>
                  <a:lnTo>
                    <a:pt x="0" y="511213"/>
                  </a:lnTo>
                  <a:lnTo>
                    <a:pt x="4008" y="530937"/>
                  </a:lnTo>
                  <a:lnTo>
                    <a:pt x="14922" y="547090"/>
                  </a:lnTo>
                  <a:lnTo>
                    <a:pt x="31075" y="558004"/>
                  </a:lnTo>
                  <a:lnTo>
                    <a:pt x="50800" y="562013"/>
                  </a:lnTo>
                  <a:lnTo>
                    <a:pt x="4381766" y="562013"/>
                  </a:lnTo>
                  <a:lnTo>
                    <a:pt x="4401491" y="558004"/>
                  </a:lnTo>
                  <a:lnTo>
                    <a:pt x="4417644" y="547090"/>
                  </a:lnTo>
                  <a:lnTo>
                    <a:pt x="4428558" y="530937"/>
                  </a:lnTo>
                  <a:lnTo>
                    <a:pt x="4432566" y="5112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56015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6652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433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306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179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240724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450757"/>
              <a:ext cx="64757" cy="6475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5844" y="745005"/>
            <a:ext cx="4203065" cy="19831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Cencept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endParaRPr sz="1100" dirty="0">
              <a:latin typeface="Cambria"/>
              <a:cs typeface="Cambria"/>
            </a:endParaRPr>
          </a:p>
          <a:p>
            <a:pPr marL="289560" marR="5080">
              <a:lnSpc>
                <a:spcPct val="102600"/>
              </a:lnSpc>
              <a:spcBef>
                <a:spcPts val="335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concept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(synset)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950" spc="-3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45" dirty="0">
                <a:latin typeface="Cambria"/>
                <a:cs typeface="Cambria"/>
              </a:rPr>
              <a:t>P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c</a:t>
            </a:r>
            <a:r>
              <a:rPr sz="1100" spc="45" dirty="0">
                <a:latin typeface="Lucida Sans Unicode"/>
                <a:cs typeface="Lucida Sans Unicode"/>
              </a:rPr>
              <a:t>)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randomly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selected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instance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(hyponym)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R</a:t>
            </a:r>
            <a:r>
              <a:rPr sz="1100" i="1" spc="100" dirty="0">
                <a:latin typeface="Cambria"/>
                <a:cs typeface="Cambria"/>
              </a:rPr>
              <a:t>O</a:t>
            </a:r>
            <a:r>
              <a:rPr sz="1100" i="1" spc="55" dirty="0">
                <a:latin typeface="Cambria"/>
                <a:cs typeface="Cambria"/>
              </a:rPr>
              <a:t>OT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84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lower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node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hierarchy,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lower </a:t>
            </a:r>
            <a:r>
              <a:rPr sz="950" spc="-20" dirty="0">
                <a:latin typeface="Trebuchet MS"/>
                <a:cs typeface="Trebuchet MS"/>
              </a:rPr>
              <a:t>its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Estimating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concept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probabilities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-25" dirty="0">
                <a:latin typeface="Trebuchet MS"/>
                <a:cs typeface="Trebuchet MS"/>
              </a:rPr>
              <a:t>Train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counting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“concept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activations”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endParaRPr sz="950" dirty="0">
              <a:latin typeface="Trebuchet MS"/>
              <a:cs typeface="Trebuchet MS"/>
            </a:endParaRPr>
          </a:p>
          <a:p>
            <a:pPr marL="289560" marR="207010">
              <a:lnSpc>
                <a:spcPct val="118900"/>
              </a:lnSpc>
              <a:spcBef>
                <a:spcPts val="300"/>
              </a:spcBef>
            </a:pP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occurrence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dime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increments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counts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coin, </a:t>
            </a:r>
            <a:r>
              <a:rPr sz="950" i="1" spc="-15" dirty="0">
                <a:latin typeface="Trebuchet MS"/>
                <a:cs typeface="Trebuchet MS"/>
              </a:rPr>
              <a:t>currency,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standard</a:t>
            </a:r>
            <a:r>
              <a:rPr sz="950" spc="-5" dirty="0">
                <a:latin typeface="Trebuchet MS"/>
                <a:cs typeface="Trebuchet MS"/>
              </a:rPr>
              <a:t>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842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concept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count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758" y="933094"/>
            <a:ext cx="3348990" cy="20040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61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concept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23" y="889660"/>
            <a:ext cx="3505200" cy="20040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78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Information</a:t>
            </a:r>
            <a:r>
              <a:rPr spc="-30" dirty="0"/>
              <a:t> content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16101"/>
            <a:ext cx="4483735" cy="1232535"/>
            <a:chOff x="87743" y="1116101"/>
            <a:chExt cx="4483735" cy="1232535"/>
          </a:xfrm>
        </p:grpSpPr>
        <p:sp>
          <p:nvSpPr>
            <p:cNvPr id="4" name="object 4"/>
            <p:cNvSpPr/>
            <p:nvPr/>
          </p:nvSpPr>
          <p:spPr>
            <a:xfrm>
              <a:off x="87743" y="111610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8911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4670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3400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0335"/>
              <a:ext cx="50749" cy="10863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33398"/>
              <a:ext cx="4432935" cy="964565"/>
            </a:xfrm>
            <a:custGeom>
              <a:avLst/>
              <a:gdLst/>
              <a:ahLst/>
              <a:cxnLst/>
              <a:rect l="l" t="t" r="r" b="b"/>
              <a:pathLst>
                <a:path w="4432935" h="964564">
                  <a:moveTo>
                    <a:pt x="4432566" y="0"/>
                  </a:moveTo>
                  <a:lnTo>
                    <a:pt x="0" y="0"/>
                  </a:lnTo>
                  <a:lnTo>
                    <a:pt x="0" y="913307"/>
                  </a:lnTo>
                  <a:lnTo>
                    <a:pt x="4008" y="933032"/>
                  </a:lnTo>
                  <a:lnTo>
                    <a:pt x="14922" y="949185"/>
                  </a:lnTo>
                  <a:lnTo>
                    <a:pt x="31075" y="960099"/>
                  </a:lnTo>
                  <a:lnTo>
                    <a:pt x="50800" y="964107"/>
                  </a:lnTo>
                  <a:lnTo>
                    <a:pt x="4381766" y="964107"/>
                  </a:lnTo>
                  <a:lnTo>
                    <a:pt x="4401491" y="960099"/>
                  </a:lnTo>
                  <a:lnTo>
                    <a:pt x="4417644" y="949185"/>
                  </a:lnTo>
                  <a:lnTo>
                    <a:pt x="4428558" y="933032"/>
                  </a:lnTo>
                  <a:lnTo>
                    <a:pt x="4432566" y="9133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98422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10673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857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30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603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9532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0535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87473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3144" y="1048649"/>
            <a:ext cx="4407535" cy="12160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content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70"/>
              </a:spcBef>
            </a:pP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45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-5" dirty="0">
                <a:latin typeface="Trebuchet MS"/>
                <a:cs typeface="Trebuchet MS"/>
              </a:rPr>
              <a:t>mation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content: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10" dirty="0">
                <a:latin typeface="Cambria"/>
                <a:cs typeface="Cambria"/>
              </a:rPr>
              <a:t>gP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02260" marR="43180">
              <a:lnSpc>
                <a:spcPct val="102600"/>
              </a:lnSpc>
              <a:spcBef>
                <a:spcPts val="300"/>
              </a:spcBef>
            </a:pPr>
            <a:r>
              <a:rPr sz="950" spc="15" dirty="0">
                <a:latin typeface="Trebuchet MS"/>
                <a:cs typeface="Trebuchet MS"/>
              </a:rPr>
              <a:t>Lowest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common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subsumer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LCS</a:t>
            </a:r>
            <a:r>
              <a:rPr sz="1100" spc="30" dirty="0">
                <a:latin typeface="Lucida Sans Unicode"/>
                <a:cs typeface="Lucida Sans Unicode"/>
              </a:rPr>
              <a:t>(</a:t>
            </a:r>
            <a:r>
              <a:rPr sz="1100" i="1" spc="30" dirty="0">
                <a:latin typeface="Cambria"/>
                <a:cs typeface="Cambria"/>
              </a:rPr>
              <a:t>c</a:t>
            </a:r>
            <a:r>
              <a:rPr sz="1200" spc="44" baseline="-10416" dirty="0">
                <a:latin typeface="Cambria"/>
                <a:cs typeface="Cambria"/>
              </a:rPr>
              <a:t>1</a:t>
            </a:r>
            <a:r>
              <a:rPr sz="1100" i="1" spc="30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Cambria"/>
                <a:cs typeface="Cambria"/>
              </a:rPr>
              <a:t>c</a:t>
            </a:r>
            <a:r>
              <a:rPr sz="1200" spc="-7" baseline="-10416" dirty="0">
                <a:latin typeface="Cambria"/>
                <a:cs typeface="Cambria"/>
              </a:rPr>
              <a:t>2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950" spc="-5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lowest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node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hierarchy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subsumes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hypernym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both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c</a:t>
            </a:r>
            <a:r>
              <a:rPr sz="1200" spc="-37" baseline="-10416" dirty="0">
                <a:latin typeface="Cambria"/>
                <a:cs typeface="Cambria"/>
              </a:rPr>
              <a:t>1</a:t>
            </a:r>
            <a:r>
              <a:rPr sz="1200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200" spc="-30" baseline="-10416" dirty="0">
                <a:latin typeface="Cambria"/>
                <a:cs typeface="Cambria"/>
              </a:rPr>
              <a:t>2</a:t>
            </a:r>
            <a:endParaRPr sz="1200" baseline="-10416">
              <a:latin typeface="Cambria"/>
              <a:cs typeface="Cambria"/>
            </a:endParaRPr>
          </a:p>
          <a:p>
            <a:pPr marL="302260" marR="456565">
              <a:lnSpc>
                <a:spcPct val="113999"/>
              </a:lnSpc>
              <a:spcBef>
                <a:spcPts val="14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now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ready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5" dirty="0">
                <a:latin typeface="Trebuchet MS"/>
                <a:cs typeface="Trebuchet MS"/>
              </a:rPr>
              <a:t> information </a:t>
            </a:r>
            <a:r>
              <a:rPr sz="950" spc="-10" dirty="0">
                <a:latin typeface="Trebuchet MS"/>
                <a:cs typeface="Trebuchet MS"/>
              </a:rPr>
              <a:t>content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(</a:t>
            </a:r>
            <a:r>
              <a:rPr sz="1100" i="1" spc="30" dirty="0">
                <a:latin typeface="Cambria"/>
                <a:cs typeface="Cambria"/>
              </a:rPr>
              <a:t>IC</a:t>
            </a:r>
            <a:r>
              <a:rPr sz="950" spc="30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 </a:t>
            </a:r>
            <a:r>
              <a:rPr sz="950" spc="-30" dirty="0">
                <a:latin typeface="Trebuchet MS"/>
                <a:cs typeface="Trebuchet MS"/>
              </a:rPr>
              <a:t>metric.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278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400" i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Information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content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48" y="928522"/>
            <a:ext cx="3406140" cy="20040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5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Resnik</a:t>
            </a:r>
            <a:r>
              <a:rPr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18768"/>
            <a:ext cx="4483735" cy="1225550"/>
            <a:chOff x="87743" y="1118768"/>
            <a:chExt cx="4483735" cy="1225550"/>
          </a:xfrm>
        </p:grpSpPr>
        <p:sp>
          <p:nvSpPr>
            <p:cNvPr id="4" name="object 4"/>
            <p:cNvSpPr/>
            <p:nvPr/>
          </p:nvSpPr>
          <p:spPr>
            <a:xfrm>
              <a:off x="87743" y="111876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9179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4269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2999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3002"/>
              <a:ext cx="50749" cy="10796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36052"/>
              <a:ext cx="4432935" cy="957580"/>
            </a:xfrm>
            <a:custGeom>
              <a:avLst/>
              <a:gdLst/>
              <a:ahLst/>
              <a:cxnLst/>
              <a:rect l="l" t="t" r="r" b="b"/>
              <a:pathLst>
                <a:path w="4432935" h="957580">
                  <a:moveTo>
                    <a:pt x="4432566" y="0"/>
                  </a:moveTo>
                  <a:lnTo>
                    <a:pt x="0" y="0"/>
                  </a:lnTo>
                  <a:lnTo>
                    <a:pt x="0" y="906640"/>
                  </a:lnTo>
                  <a:lnTo>
                    <a:pt x="4008" y="926364"/>
                  </a:lnTo>
                  <a:lnTo>
                    <a:pt x="14922" y="942517"/>
                  </a:lnTo>
                  <a:lnTo>
                    <a:pt x="31075" y="953431"/>
                  </a:lnTo>
                  <a:lnTo>
                    <a:pt x="50800" y="957440"/>
                  </a:lnTo>
                  <a:lnTo>
                    <a:pt x="4381766" y="957440"/>
                  </a:lnTo>
                  <a:lnTo>
                    <a:pt x="4401491" y="953431"/>
                  </a:lnTo>
                  <a:lnTo>
                    <a:pt x="4417644" y="942517"/>
                  </a:lnTo>
                  <a:lnTo>
                    <a:pt x="4428558" y="926364"/>
                  </a:lnTo>
                  <a:lnTo>
                    <a:pt x="4432566" y="906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01089"/>
              <a:ext cx="0" cy="1061085"/>
            </a:xfrm>
            <a:custGeom>
              <a:avLst/>
              <a:gdLst/>
              <a:ahLst/>
              <a:cxnLst/>
              <a:rect l="l" t="t" r="r" b="b"/>
              <a:pathLst>
                <a:path h="1061085">
                  <a:moveTo>
                    <a:pt x="0" y="10606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883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56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629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8292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6503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47151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3144" y="1047337"/>
            <a:ext cx="4282440" cy="12077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Resnik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302260" marR="43180">
              <a:lnSpc>
                <a:spcPct val="118900"/>
              </a:lnSpc>
              <a:spcBef>
                <a:spcPts val="185"/>
              </a:spcBef>
            </a:pPr>
            <a:r>
              <a:rPr sz="950" spc="-30" dirty="0">
                <a:latin typeface="Trebuchet MS"/>
                <a:cs typeface="Trebuchet MS"/>
              </a:rPr>
              <a:t>Intuition: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much</a:t>
            </a:r>
            <a:r>
              <a:rPr sz="950" spc="-15" dirty="0">
                <a:latin typeface="Trebuchet MS"/>
                <a:cs typeface="Trebuchet MS"/>
              </a:rPr>
              <a:t> they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common</a:t>
            </a:r>
            <a:endParaRPr sz="950">
              <a:latin typeface="Trebuchet MS"/>
              <a:cs typeface="Trebuchet MS"/>
            </a:endParaRPr>
          </a:p>
          <a:p>
            <a:pPr marL="302260" marR="180340">
              <a:lnSpc>
                <a:spcPct val="118900"/>
              </a:lnSpc>
              <a:spcBef>
                <a:spcPts val="300"/>
              </a:spcBef>
            </a:pPr>
            <a:r>
              <a:rPr sz="950" spc="-50" dirty="0">
                <a:latin typeface="Trebuchet MS"/>
                <a:cs typeface="Trebuchet MS"/>
              </a:rPr>
              <a:t>It </a:t>
            </a:r>
            <a:r>
              <a:rPr sz="950" spc="40" dirty="0">
                <a:latin typeface="Trebuchet MS"/>
                <a:cs typeface="Trebuchet MS"/>
              </a:rPr>
              <a:t>measures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commonality </a:t>
            </a:r>
            <a:r>
              <a:rPr sz="950" spc="5" dirty="0">
                <a:latin typeface="Trebuchet MS"/>
                <a:cs typeface="Trebuchet MS"/>
              </a:rPr>
              <a:t>by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information </a:t>
            </a:r>
            <a:r>
              <a:rPr sz="950" spc="-10" dirty="0">
                <a:latin typeface="Trebuchet MS"/>
                <a:cs typeface="Trebuchet MS"/>
              </a:rPr>
              <a:t>content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lowest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common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subsumer</a:t>
            </a:r>
            <a:endParaRPr sz="950">
              <a:latin typeface="Trebuchet MS"/>
              <a:cs typeface="Trebuchet MS"/>
            </a:endParaRPr>
          </a:p>
          <a:p>
            <a:pPr marL="302260">
              <a:lnSpc>
                <a:spcPct val="100000"/>
              </a:lnSpc>
              <a:spcBef>
                <a:spcPts val="360"/>
              </a:spcBef>
            </a:pPr>
            <a:r>
              <a:rPr sz="1100" i="1" spc="-10" dirty="0">
                <a:latin typeface="Cambria"/>
                <a:cs typeface="Cambria"/>
              </a:rPr>
              <a:t>sim</a:t>
            </a:r>
            <a:r>
              <a:rPr sz="1200" i="1" spc="-15" baseline="-10416" dirty="0">
                <a:latin typeface="Cambria"/>
                <a:cs typeface="Cambria"/>
              </a:rPr>
              <a:t>resnik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200" spc="-15" baseline="-10416" dirty="0">
                <a:latin typeface="Cambria"/>
                <a:cs typeface="Cambria"/>
              </a:rPr>
              <a:t>1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200" spc="30" baseline="-10416" dirty="0">
                <a:latin typeface="Cambria"/>
                <a:cs typeface="Cambria"/>
              </a:rPr>
              <a:t>2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latin typeface="Cambria"/>
                <a:cs typeface="Cambria"/>
              </a:rPr>
              <a:t>IC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LCS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c</a:t>
            </a:r>
            <a:r>
              <a:rPr sz="1200" spc="67" baseline="-10416" dirty="0">
                <a:latin typeface="Cambria"/>
                <a:cs typeface="Cambria"/>
              </a:rPr>
              <a:t>1</a:t>
            </a:r>
            <a:r>
              <a:rPr sz="1100" i="1" spc="4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30" dirty="0">
                <a:latin typeface="Cambria"/>
                <a:cs typeface="Cambria"/>
              </a:rPr>
              <a:t>c</a:t>
            </a:r>
            <a:r>
              <a:rPr sz="1200" spc="44" baseline="-10416" dirty="0">
                <a:latin typeface="Cambria"/>
                <a:cs typeface="Cambria"/>
              </a:rPr>
              <a:t>2</a:t>
            </a:r>
            <a:r>
              <a:rPr sz="1100" spc="30" dirty="0">
                <a:latin typeface="Lucida Sans Unicode"/>
                <a:cs typeface="Lucida Sans Unicode"/>
              </a:rPr>
              <a:t>))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−</a:t>
            </a:r>
            <a:r>
              <a:rPr sz="1100" i="1" spc="5" dirty="0">
                <a:latin typeface="Cambria"/>
                <a:cs typeface="Cambria"/>
              </a:rPr>
              <a:t>logP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LCS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spc="7" baseline="-10416" dirty="0">
                <a:latin typeface="Cambria"/>
                <a:cs typeface="Cambria"/>
              </a:rPr>
              <a:t>1</a:t>
            </a:r>
            <a:r>
              <a:rPr sz="1100" i="1" spc="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30" dirty="0">
                <a:latin typeface="Cambria"/>
                <a:cs typeface="Cambria"/>
              </a:rPr>
              <a:t>c</a:t>
            </a:r>
            <a:r>
              <a:rPr sz="1200" spc="44" baseline="-10416" dirty="0">
                <a:latin typeface="Cambria"/>
                <a:cs typeface="Cambria"/>
              </a:rPr>
              <a:t>2</a:t>
            </a:r>
            <a:r>
              <a:rPr sz="1100" spc="3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010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Resnik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753" y="830986"/>
            <a:ext cx="3409950" cy="21717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012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Lin</a:t>
            </a:r>
            <a:r>
              <a:rPr spc="-40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9965"/>
            <a:ext cx="4483735" cy="1577340"/>
            <a:chOff x="87743" y="589965"/>
            <a:chExt cx="4483735" cy="1577340"/>
          </a:xfrm>
        </p:grpSpPr>
        <p:sp>
          <p:nvSpPr>
            <p:cNvPr id="4" name="object 4"/>
            <p:cNvSpPr/>
            <p:nvPr/>
          </p:nvSpPr>
          <p:spPr>
            <a:xfrm>
              <a:off x="87743" y="58996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6297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6565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295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34199"/>
              <a:ext cx="50749" cy="14314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07237"/>
              <a:ext cx="4432935" cy="1309370"/>
            </a:xfrm>
            <a:custGeom>
              <a:avLst/>
              <a:gdLst/>
              <a:ahLst/>
              <a:cxnLst/>
              <a:rect l="l" t="t" r="r" b="b"/>
              <a:pathLst>
                <a:path w="4432935" h="1309370">
                  <a:moveTo>
                    <a:pt x="4432566" y="0"/>
                  </a:moveTo>
                  <a:lnTo>
                    <a:pt x="0" y="0"/>
                  </a:lnTo>
                  <a:lnTo>
                    <a:pt x="0" y="1258417"/>
                  </a:lnTo>
                  <a:lnTo>
                    <a:pt x="4008" y="1278142"/>
                  </a:lnTo>
                  <a:lnTo>
                    <a:pt x="14922" y="1294295"/>
                  </a:lnTo>
                  <a:lnTo>
                    <a:pt x="31075" y="1305209"/>
                  </a:lnTo>
                  <a:lnTo>
                    <a:pt x="50800" y="1309217"/>
                  </a:lnTo>
                  <a:lnTo>
                    <a:pt x="4381766" y="1309217"/>
                  </a:lnTo>
                  <a:lnTo>
                    <a:pt x="4401491" y="1305209"/>
                  </a:lnTo>
                  <a:lnTo>
                    <a:pt x="4417644" y="1294295"/>
                  </a:lnTo>
                  <a:lnTo>
                    <a:pt x="4428558" y="1278142"/>
                  </a:lnTo>
                  <a:lnTo>
                    <a:pt x="4432566" y="125841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72274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h="1412875">
                  <a:moveTo>
                    <a:pt x="0" y="1412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595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468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341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85699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6702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49133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31238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2268385"/>
            <a:ext cx="4483735" cy="869315"/>
            <a:chOff x="87743" y="2268385"/>
            <a:chExt cx="4483735" cy="869315"/>
          </a:xfrm>
        </p:grpSpPr>
        <p:sp>
          <p:nvSpPr>
            <p:cNvPr id="19" name="object 19"/>
            <p:cNvSpPr/>
            <p:nvPr/>
          </p:nvSpPr>
          <p:spPr>
            <a:xfrm>
              <a:off x="87743" y="2268385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035909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023209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318943"/>
              <a:ext cx="50749" cy="71696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312809"/>
              <a:ext cx="4432935" cy="774065"/>
            </a:xfrm>
            <a:custGeom>
              <a:avLst/>
              <a:gdLst/>
              <a:ahLst/>
              <a:cxnLst/>
              <a:rect l="l" t="t" r="r" b="b"/>
              <a:pathLst>
                <a:path w="4432935" h="774064">
                  <a:moveTo>
                    <a:pt x="4432566" y="0"/>
                  </a:moveTo>
                  <a:lnTo>
                    <a:pt x="0" y="0"/>
                  </a:lnTo>
                  <a:lnTo>
                    <a:pt x="0" y="723099"/>
                  </a:lnTo>
                  <a:lnTo>
                    <a:pt x="4008" y="742824"/>
                  </a:lnTo>
                  <a:lnTo>
                    <a:pt x="14922" y="758977"/>
                  </a:lnTo>
                  <a:lnTo>
                    <a:pt x="31075" y="769891"/>
                  </a:lnTo>
                  <a:lnTo>
                    <a:pt x="50800" y="773899"/>
                  </a:lnTo>
                  <a:lnTo>
                    <a:pt x="4381766" y="773899"/>
                  </a:lnTo>
                  <a:lnTo>
                    <a:pt x="4401491" y="769891"/>
                  </a:lnTo>
                  <a:lnTo>
                    <a:pt x="4417644" y="758977"/>
                  </a:lnTo>
                  <a:lnTo>
                    <a:pt x="4428558" y="742824"/>
                  </a:lnTo>
                  <a:lnTo>
                    <a:pt x="4432566" y="72309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357043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6979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344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3316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3189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744" y="515319"/>
            <a:ext cx="4357370" cy="25634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Proportion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shared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25"/>
              </a:spcBef>
            </a:pPr>
            <a:r>
              <a:rPr sz="950" spc="-45" dirty="0">
                <a:latin typeface="Trebuchet MS"/>
                <a:cs typeface="Trebuchet MS"/>
              </a:rPr>
              <a:t>It’s</a:t>
            </a:r>
            <a:r>
              <a:rPr sz="950" spc="-15" dirty="0">
                <a:latin typeface="Trebuchet MS"/>
                <a:cs typeface="Trebuchet MS"/>
              </a:rPr>
              <a:t> not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just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commonalities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it’s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differences!</a:t>
            </a:r>
            <a:endParaRPr sz="950">
              <a:latin typeface="Trebuchet MS"/>
              <a:cs typeface="Trebuchet MS"/>
            </a:endParaRPr>
          </a:p>
          <a:p>
            <a:pPr marL="327660" marR="63500">
              <a:lnSpc>
                <a:spcPct val="118900"/>
              </a:lnSpc>
              <a:spcBef>
                <a:spcPts val="295"/>
              </a:spcBef>
            </a:pPr>
            <a:r>
              <a:rPr sz="950" b="1" spc="40" dirty="0">
                <a:latin typeface="Trebuchet MS"/>
                <a:cs typeface="Trebuchet MS"/>
              </a:rPr>
              <a:t>Resnik: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information</a:t>
            </a:r>
            <a:r>
              <a:rPr sz="950" spc="-10" dirty="0">
                <a:latin typeface="Trebuchet MS"/>
                <a:cs typeface="Trebuchet MS"/>
              </a:rPr>
              <a:t> content</a:t>
            </a:r>
            <a:r>
              <a:rPr sz="950" spc="-15" dirty="0">
                <a:latin typeface="Trebuchet MS"/>
                <a:cs typeface="Trebuchet MS"/>
              </a:rPr>
              <a:t> they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share,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endParaRPr sz="950">
              <a:latin typeface="Trebuchet MS"/>
              <a:cs typeface="Trebuchet MS"/>
            </a:endParaRPr>
          </a:p>
          <a:p>
            <a:pPr marL="327660" marR="43180">
              <a:lnSpc>
                <a:spcPct val="118900"/>
              </a:lnSpc>
              <a:spcBef>
                <a:spcPts val="300"/>
              </a:spcBef>
            </a:pPr>
            <a:r>
              <a:rPr sz="950" b="1" spc="20" dirty="0">
                <a:latin typeface="Trebuchet MS"/>
                <a:cs typeface="Trebuchet MS"/>
              </a:rPr>
              <a:t>Lin: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information</a:t>
            </a:r>
            <a:r>
              <a:rPr sz="950" spc="-10" dirty="0">
                <a:latin typeface="Trebuchet MS"/>
                <a:cs typeface="Trebuchet MS"/>
              </a:rPr>
              <a:t> content </a:t>
            </a:r>
            <a:r>
              <a:rPr sz="950" spc="-15" dirty="0">
                <a:latin typeface="Trebuchet MS"/>
                <a:cs typeface="Trebuchet MS"/>
              </a:rPr>
              <a:t>they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don’t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share,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less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endParaRPr sz="950">
              <a:latin typeface="Trebuchet MS"/>
              <a:cs typeface="Trebuchet MS"/>
            </a:endParaRPr>
          </a:p>
          <a:p>
            <a:pPr marL="327660" marR="283845">
              <a:lnSpc>
                <a:spcPct val="118900"/>
              </a:lnSpc>
              <a:spcBef>
                <a:spcPts val="300"/>
              </a:spcBef>
            </a:pPr>
            <a:r>
              <a:rPr sz="950" spc="10" dirty="0">
                <a:latin typeface="Trebuchet MS"/>
                <a:cs typeface="Trebuchet MS"/>
              </a:rPr>
              <a:t>Not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i="1" spc="5" dirty="0">
                <a:latin typeface="Trebuchet MS"/>
                <a:cs typeface="Trebuchet MS"/>
              </a:rPr>
              <a:t>absolute </a:t>
            </a:r>
            <a:r>
              <a:rPr sz="950" spc="-20" dirty="0">
                <a:latin typeface="Trebuchet MS"/>
                <a:cs typeface="Trebuchet MS"/>
              </a:rPr>
              <a:t>quantity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30" dirty="0">
                <a:latin typeface="Trebuchet MS"/>
                <a:cs typeface="Trebuchet MS"/>
              </a:rPr>
              <a:t>shared </a:t>
            </a:r>
            <a:r>
              <a:rPr sz="950" spc="-15" dirty="0">
                <a:latin typeface="Trebuchet MS"/>
                <a:cs typeface="Trebuchet MS"/>
              </a:rPr>
              <a:t>information </a:t>
            </a:r>
            <a:r>
              <a:rPr sz="950" spc="-30" dirty="0">
                <a:latin typeface="Trebuchet MS"/>
                <a:cs typeface="Trebuchet MS"/>
              </a:rPr>
              <a:t>but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i="1" spc="-15" dirty="0">
                <a:latin typeface="Trebuchet MS"/>
                <a:cs typeface="Trebuchet MS"/>
              </a:rPr>
              <a:t>proportion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shared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information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rebuchet MS"/>
              <a:cs typeface="Trebuchet MS"/>
            </a:endParaRPr>
          </a:p>
          <a:p>
            <a:pPr marL="1191895">
              <a:lnSpc>
                <a:spcPct val="100000"/>
              </a:lnSpc>
            </a:pPr>
            <a:r>
              <a:rPr sz="1650" i="1" spc="-7" baseline="-37878" dirty="0">
                <a:latin typeface="Cambria"/>
                <a:cs typeface="Cambria"/>
              </a:rPr>
              <a:t>sim</a:t>
            </a:r>
            <a:r>
              <a:rPr sz="1200" i="1" spc="-7" baseline="-65972" dirty="0">
                <a:latin typeface="Cambria"/>
                <a:cs typeface="Cambria"/>
              </a:rPr>
              <a:t>Lin</a:t>
            </a:r>
            <a:r>
              <a:rPr sz="1650" spc="-7" baseline="-37878" dirty="0">
                <a:latin typeface="Lucida Sans Unicode"/>
                <a:cs typeface="Lucida Sans Unicode"/>
              </a:rPr>
              <a:t>(</a:t>
            </a:r>
            <a:r>
              <a:rPr sz="1650" i="1" spc="-7" baseline="-37878" dirty="0">
                <a:latin typeface="Cambria"/>
                <a:cs typeface="Cambria"/>
              </a:rPr>
              <a:t>c</a:t>
            </a:r>
            <a:r>
              <a:rPr sz="1200" spc="-7" baseline="-65972" dirty="0">
                <a:latin typeface="Cambria"/>
                <a:cs typeface="Cambria"/>
              </a:rPr>
              <a:t>1</a:t>
            </a:r>
            <a:r>
              <a:rPr sz="1650" i="1" spc="-7" baseline="-37878" dirty="0">
                <a:latin typeface="Arial"/>
                <a:cs typeface="Arial"/>
              </a:rPr>
              <a:t>,</a:t>
            </a:r>
            <a:r>
              <a:rPr sz="1650" i="1" spc="-277" baseline="-37878" dirty="0">
                <a:latin typeface="Arial"/>
                <a:cs typeface="Arial"/>
              </a:rPr>
              <a:t> </a:t>
            </a:r>
            <a:r>
              <a:rPr sz="1650" i="1" spc="30" baseline="-37878" dirty="0">
                <a:latin typeface="Cambria"/>
                <a:cs typeface="Cambria"/>
              </a:rPr>
              <a:t>c</a:t>
            </a:r>
            <a:r>
              <a:rPr sz="1200" spc="30" baseline="-65972" dirty="0">
                <a:latin typeface="Cambria"/>
                <a:cs typeface="Cambria"/>
              </a:rPr>
              <a:t>2</a:t>
            </a:r>
            <a:r>
              <a:rPr sz="1650" spc="30" baseline="-37878" dirty="0">
                <a:latin typeface="Lucida Sans Unicode"/>
                <a:cs typeface="Lucida Sans Unicode"/>
              </a:rPr>
              <a:t>)</a:t>
            </a:r>
            <a:r>
              <a:rPr sz="1650" spc="-150" baseline="-37878" dirty="0">
                <a:latin typeface="Lucida Sans Unicode"/>
                <a:cs typeface="Lucida Sans Unicode"/>
              </a:rPr>
              <a:t> </a:t>
            </a:r>
            <a:r>
              <a:rPr sz="1650" spc="-44" baseline="-37878" dirty="0">
                <a:latin typeface="Lucida Sans Unicode"/>
                <a:cs typeface="Lucida Sans Unicode"/>
              </a:rPr>
              <a:t>=</a:t>
            </a:r>
            <a:r>
              <a:rPr sz="1100" u="sng" spc="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2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logP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LCS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u="sng" spc="22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100" i="1" u="sng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u="sng" spc="44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2</a:t>
            </a:r>
            <a:r>
              <a:rPr sz="1100" u="sng" spc="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2105025">
              <a:lnSpc>
                <a:spcPct val="100000"/>
              </a:lnSpc>
              <a:spcBef>
                <a:spcPts val="200"/>
              </a:spcBef>
            </a:pP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10" dirty="0">
                <a:latin typeface="Cambria"/>
                <a:cs typeface="Cambria"/>
              </a:rPr>
              <a:t>gP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10" dirty="0">
                <a:latin typeface="Cambria"/>
                <a:cs typeface="Cambria"/>
              </a:rPr>
              <a:t>gP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0800" marR="189230">
              <a:lnSpc>
                <a:spcPct val="113999"/>
              </a:lnSpc>
              <a:spcBef>
                <a:spcPts val="23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information </a:t>
            </a:r>
            <a:r>
              <a:rPr sz="950" spc="-10" dirty="0">
                <a:latin typeface="Trebuchet MS"/>
                <a:cs typeface="Trebuchet MS"/>
              </a:rPr>
              <a:t>content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common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200" spc="-30" baseline="-10416" dirty="0">
                <a:latin typeface="Cambria"/>
                <a:cs typeface="Cambria"/>
              </a:rPr>
              <a:t>1</a:t>
            </a:r>
            <a:r>
              <a:rPr sz="1200" spc="-7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c</a:t>
            </a:r>
            <a:r>
              <a:rPr sz="1200" spc="-37" baseline="-10416" dirty="0">
                <a:latin typeface="Cambria"/>
                <a:cs typeface="Cambria"/>
              </a:rPr>
              <a:t>2</a:t>
            </a:r>
            <a:r>
              <a:rPr sz="950" spc="-2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normalized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average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information</a:t>
            </a:r>
            <a:r>
              <a:rPr sz="950" spc="-20" dirty="0">
                <a:latin typeface="Trebuchet MS"/>
                <a:cs typeface="Trebuchet MS"/>
              </a:rPr>
              <a:t> content.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67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Lin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148" y="923887"/>
            <a:ext cx="3409950" cy="21717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43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Example:</a:t>
            </a:r>
            <a:r>
              <a:rPr spc="120" dirty="0"/>
              <a:t> </a:t>
            </a:r>
            <a:r>
              <a:rPr spc="-25" dirty="0"/>
              <a:t>meaning</a:t>
            </a:r>
            <a:r>
              <a:rPr spc="45" dirty="0"/>
              <a:t> </a:t>
            </a:r>
            <a:r>
              <a:rPr spc="-25" dirty="0"/>
              <a:t>related</a:t>
            </a:r>
            <a:r>
              <a:rPr spc="40" dirty="0"/>
              <a:t> </a:t>
            </a:r>
            <a:r>
              <a:rPr spc="10" dirty="0"/>
              <a:t>facts?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7590"/>
            <a:ext cx="4483735" cy="1405255"/>
            <a:chOff x="87743" y="587590"/>
            <a:chExt cx="4483735" cy="1405255"/>
          </a:xfrm>
        </p:grpSpPr>
        <p:sp>
          <p:nvSpPr>
            <p:cNvPr id="4" name="object 4"/>
            <p:cNvSpPr/>
            <p:nvPr/>
          </p:nvSpPr>
          <p:spPr>
            <a:xfrm>
              <a:off x="87743" y="58759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6061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9120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7850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31825"/>
              <a:ext cx="50749" cy="12593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04875"/>
              <a:ext cx="4432935" cy="1137285"/>
            </a:xfrm>
            <a:custGeom>
              <a:avLst/>
              <a:gdLst/>
              <a:ahLst/>
              <a:cxnLst/>
              <a:rect l="l" t="t" r="r" b="b"/>
              <a:pathLst>
                <a:path w="4432935" h="1137285">
                  <a:moveTo>
                    <a:pt x="4432566" y="0"/>
                  </a:moveTo>
                  <a:lnTo>
                    <a:pt x="0" y="0"/>
                  </a:lnTo>
                  <a:lnTo>
                    <a:pt x="0" y="1086332"/>
                  </a:lnTo>
                  <a:lnTo>
                    <a:pt x="4008" y="1106057"/>
                  </a:lnTo>
                  <a:lnTo>
                    <a:pt x="14922" y="1122210"/>
                  </a:lnTo>
                  <a:lnTo>
                    <a:pt x="31075" y="1133124"/>
                  </a:lnTo>
                  <a:lnTo>
                    <a:pt x="50800" y="1137132"/>
                  </a:lnTo>
                  <a:lnTo>
                    <a:pt x="4381766" y="1137132"/>
                  </a:lnTo>
                  <a:lnTo>
                    <a:pt x="4401491" y="1133124"/>
                  </a:lnTo>
                  <a:lnTo>
                    <a:pt x="4417644" y="1122210"/>
                  </a:lnTo>
                  <a:lnTo>
                    <a:pt x="4428558" y="1106057"/>
                  </a:lnTo>
                  <a:lnTo>
                    <a:pt x="4432566" y="10863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69912"/>
              <a:ext cx="0" cy="1240790"/>
            </a:xfrm>
            <a:custGeom>
              <a:avLst/>
              <a:gdLst/>
              <a:ahLst/>
              <a:cxnLst/>
              <a:rect l="l" t="t" r="r" b="b"/>
              <a:pathLst>
                <a:path h="1240789">
                  <a:moveTo>
                    <a:pt x="0" y="12403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57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445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318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85462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3672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4675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56791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2093938"/>
            <a:ext cx="4483735" cy="1047750"/>
            <a:chOff x="87743" y="2093938"/>
            <a:chExt cx="4483735" cy="1047750"/>
          </a:xfrm>
        </p:grpSpPr>
        <p:sp>
          <p:nvSpPr>
            <p:cNvPr id="19" name="object 19"/>
            <p:cNvSpPr/>
            <p:nvPr/>
          </p:nvSpPr>
          <p:spPr>
            <a:xfrm>
              <a:off x="87743" y="209393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3039465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026765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144496"/>
              <a:ext cx="50749" cy="8949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138349"/>
              <a:ext cx="4432935" cy="952500"/>
            </a:xfrm>
            <a:custGeom>
              <a:avLst/>
              <a:gdLst/>
              <a:ahLst/>
              <a:cxnLst/>
              <a:rect l="l" t="t" r="r" b="b"/>
              <a:pathLst>
                <a:path w="4432935" h="952500">
                  <a:moveTo>
                    <a:pt x="4432566" y="0"/>
                  </a:moveTo>
                  <a:lnTo>
                    <a:pt x="0" y="0"/>
                  </a:lnTo>
                  <a:lnTo>
                    <a:pt x="0" y="901115"/>
                  </a:lnTo>
                  <a:lnTo>
                    <a:pt x="4008" y="920840"/>
                  </a:lnTo>
                  <a:lnTo>
                    <a:pt x="14922" y="936993"/>
                  </a:lnTo>
                  <a:lnTo>
                    <a:pt x="31075" y="947907"/>
                  </a:lnTo>
                  <a:lnTo>
                    <a:pt x="50800" y="951915"/>
                  </a:lnTo>
                  <a:lnTo>
                    <a:pt x="4381766" y="951915"/>
                  </a:lnTo>
                  <a:lnTo>
                    <a:pt x="4401491" y="947907"/>
                  </a:lnTo>
                  <a:lnTo>
                    <a:pt x="4417644" y="936993"/>
                  </a:lnTo>
                  <a:lnTo>
                    <a:pt x="4428558" y="920840"/>
                  </a:lnTo>
                  <a:lnTo>
                    <a:pt x="4432566" y="90111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182596"/>
              <a:ext cx="0" cy="876300"/>
            </a:xfrm>
            <a:custGeom>
              <a:avLst/>
              <a:gdLst/>
              <a:ahLst/>
              <a:cxnLst/>
              <a:rect l="l" t="t" r="r" b="b"/>
              <a:pathLst>
                <a:path h="876300">
                  <a:moveTo>
                    <a:pt x="0" y="8759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16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15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14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188095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398128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780233"/>
              <a:ext cx="64757" cy="647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5844" y="512944"/>
            <a:ext cx="4334510" cy="25444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Definitions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from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American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Heritage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Dictionary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(Morris,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1985)</a:t>
            </a:r>
            <a:endParaRPr sz="1100">
              <a:latin typeface="Cambria"/>
              <a:cs typeface="Cambria"/>
            </a:endParaRPr>
          </a:p>
          <a:p>
            <a:pPr marL="289560" marR="25400">
              <a:lnSpc>
                <a:spcPct val="118900"/>
              </a:lnSpc>
              <a:spcBef>
                <a:spcPts val="209"/>
              </a:spcBef>
            </a:pPr>
            <a:r>
              <a:rPr sz="950" b="1" spc="15" dirty="0">
                <a:latin typeface="Trebuchet MS"/>
                <a:cs typeface="Trebuchet MS"/>
              </a:rPr>
              <a:t>right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adj.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located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right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hand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esp.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right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when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facing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5" dirty="0">
                <a:latin typeface="Trebuchet MS"/>
                <a:cs typeface="Trebuchet MS"/>
              </a:rPr>
              <a:t> direction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observer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b="1" spc="-25" dirty="0">
                <a:latin typeface="Trebuchet MS"/>
                <a:cs typeface="Trebuchet MS"/>
              </a:rPr>
              <a:t>left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adj.</a:t>
            </a:r>
            <a:r>
              <a:rPr sz="950" i="1" spc="5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located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this </a:t>
            </a:r>
            <a:r>
              <a:rPr sz="950" spc="20" dirty="0">
                <a:latin typeface="Trebuchet MS"/>
                <a:cs typeface="Trebuchet MS"/>
              </a:rPr>
              <a:t>side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body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right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5" dirty="0">
                <a:latin typeface="Trebuchet MS"/>
                <a:cs typeface="Trebuchet MS"/>
              </a:rPr>
              <a:t>red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n.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color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blood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ruby</a:t>
            </a:r>
            <a:endParaRPr sz="950">
              <a:latin typeface="Trebuchet MS"/>
              <a:cs typeface="Trebuchet MS"/>
            </a:endParaRPr>
          </a:p>
          <a:p>
            <a:pPr marL="289560" marR="140335">
              <a:lnSpc>
                <a:spcPct val="118900"/>
              </a:lnSpc>
              <a:spcBef>
                <a:spcPts val="300"/>
              </a:spcBef>
            </a:pPr>
            <a:r>
              <a:rPr sz="950" b="1" spc="40" dirty="0">
                <a:latin typeface="Trebuchet MS"/>
                <a:cs typeface="Trebuchet MS"/>
              </a:rPr>
              <a:t>blood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n.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liquid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circulates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heart,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arteries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veins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animals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entries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description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lexemes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5" dirty="0">
                <a:latin typeface="Trebuchet MS"/>
                <a:cs typeface="Trebuchet MS"/>
              </a:rPr>
              <a:t>terms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other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lexemes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z="950" dirty="0">
                <a:latin typeface="Trebuchet MS"/>
                <a:cs typeface="Trebuchet MS"/>
              </a:rPr>
              <a:t>Definitions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</a:t>
            </a:r>
            <a:r>
              <a:rPr sz="950" dirty="0">
                <a:latin typeface="Trebuchet MS"/>
                <a:cs typeface="Trebuchet MS"/>
              </a:rPr>
              <a:t>k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clear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60" dirty="0">
                <a:latin typeface="Trebuchet MS"/>
                <a:cs typeface="Trebuchet MS"/>
              </a:rPr>
              <a:t>r</a:t>
            </a:r>
            <a:r>
              <a:rPr sz="950" i="1" spc="-30" dirty="0">
                <a:latin typeface="Trebuchet MS"/>
                <a:cs typeface="Trebuchet MS"/>
              </a:rPr>
              <a:t>ight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75" dirty="0">
                <a:latin typeface="Trebuchet MS"/>
                <a:cs typeface="Trebuchet MS"/>
              </a:rPr>
              <a:t>left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l</a:t>
            </a:r>
            <a:r>
              <a:rPr sz="950" spc="-5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x</a:t>
            </a:r>
            <a:r>
              <a:rPr sz="950" spc="45" dirty="0">
                <a:latin typeface="Trebuchet MS"/>
                <a:cs typeface="Trebuchet MS"/>
              </a:rPr>
              <a:t>emes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  </a:t>
            </a:r>
            <a:r>
              <a:rPr sz="950" spc="15" dirty="0">
                <a:latin typeface="Trebuchet MS"/>
                <a:cs typeface="Trebuchet MS"/>
              </a:rPr>
              <a:t>stand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alternation,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opposition,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another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glean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red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color,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applied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both </a:t>
            </a:r>
            <a:r>
              <a:rPr sz="950" i="1" spc="-5" dirty="0">
                <a:latin typeface="Trebuchet MS"/>
                <a:cs typeface="Trebuchet MS"/>
              </a:rPr>
              <a:t>blood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-5" dirty="0">
                <a:latin typeface="Trebuchet MS"/>
                <a:cs typeface="Trebuchet MS"/>
              </a:rPr>
              <a:t>rubies</a:t>
            </a:r>
            <a:r>
              <a:rPr sz="950" spc="-5" dirty="0">
                <a:latin typeface="Trebuchet MS"/>
                <a:cs typeface="Trebuchet MS"/>
              </a:rPr>
              <a:t>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blood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liquid.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3" name="object 3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487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Jiang-Conrath</a:t>
            </a:r>
            <a:r>
              <a:rPr spc="5" dirty="0"/>
              <a:t> </a:t>
            </a:r>
            <a:r>
              <a:rPr spc="-15" dirty="0"/>
              <a:t>distance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72363"/>
            <a:ext cx="4483735" cy="2091689"/>
            <a:chOff x="87743" y="772363"/>
            <a:chExt cx="4483735" cy="2091689"/>
          </a:xfrm>
        </p:grpSpPr>
        <p:sp>
          <p:nvSpPr>
            <p:cNvPr id="4" name="object 4"/>
            <p:cNvSpPr/>
            <p:nvPr/>
          </p:nvSpPr>
          <p:spPr>
            <a:xfrm>
              <a:off x="87743" y="77236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4538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6230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4960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16597"/>
              <a:ext cx="50749" cy="19457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89634"/>
              <a:ext cx="4432935" cy="1823720"/>
            </a:xfrm>
            <a:custGeom>
              <a:avLst/>
              <a:gdLst/>
              <a:ahLst/>
              <a:cxnLst/>
              <a:rect l="l" t="t" r="r" b="b"/>
              <a:pathLst>
                <a:path w="4432935" h="1823720">
                  <a:moveTo>
                    <a:pt x="4432566" y="0"/>
                  </a:moveTo>
                  <a:lnTo>
                    <a:pt x="0" y="0"/>
                  </a:lnTo>
                  <a:lnTo>
                    <a:pt x="0" y="1772665"/>
                  </a:lnTo>
                  <a:lnTo>
                    <a:pt x="4008" y="1792390"/>
                  </a:lnTo>
                  <a:lnTo>
                    <a:pt x="14922" y="1808543"/>
                  </a:lnTo>
                  <a:lnTo>
                    <a:pt x="31075" y="1819457"/>
                  </a:lnTo>
                  <a:lnTo>
                    <a:pt x="50800" y="1823465"/>
                  </a:lnTo>
                  <a:lnTo>
                    <a:pt x="4381766" y="1823465"/>
                  </a:lnTo>
                  <a:lnTo>
                    <a:pt x="4401491" y="1819457"/>
                  </a:lnTo>
                  <a:lnTo>
                    <a:pt x="4417644" y="1808543"/>
                  </a:lnTo>
                  <a:lnTo>
                    <a:pt x="4428558" y="1792390"/>
                  </a:lnTo>
                  <a:lnTo>
                    <a:pt x="4432566" y="17726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54671"/>
              <a:ext cx="0" cy="1927225"/>
            </a:xfrm>
            <a:custGeom>
              <a:avLst/>
              <a:gdLst/>
              <a:ahLst/>
              <a:cxnLst/>
              <a:rect l="l" t="t" r="r" b="b"/>
              <a:pathLst>
                <a:path h="1927225">
                  <a:moveTo>
                    <a:pt x="0" y="19266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419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292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165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3144" y="697716"/>
            <a:ext cx="4231640" cy="16071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25"/>
              </a:spcBef>
            </a:pPr>
            <a:r>
              <a:rPr sz="1100" i="1" spc="140" dirty="0">
                <a:solidFill>
                  <a:srgbClr val="3333B2"/>
                </a:solidFill>
                <a:latin typeface="Cambria"/>
                <a:cs typeface="Cambria"/>
              </a:rPr>
              <a:t>JC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assign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lengths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edges:</a:t>
            </a:r>
            <a:endParaRPr sz="950">
              <a:latin typeface="Trebuchet MS"/>
              <a:cs typeface="Trebuchet MS"/>
            </a:endParaRPr>
          </a:p>
          <a:p>
            <a:pPr marL="200660" marR="335280" indent="575310">
              <a:lnSpc>
                <a:spcPts val="3100"/>
              </a:lnSpc>
              <a:spcBef>
                <a:spcPts val="40"/>
              </a:spcBef>
            </a:pPr>
            <a:r>
              <a:rPr sz="1100" i="1" spc="20" dirty="0">
                <a:latin typeface="Cambria"/>
                <a:cs typeface="Cambria"/>
              </a:rPr>
              <a:t>dist</a:t>
            </a:r>
            <a:r>
              <a:rPr sz="1200" i="1" spc="30" baseline="-10416" dirty="0">
                <a:latin typeface="Cambria"/>
                <a:cs typeface="Cambria"/>
              </a:rPr>
              <a:t>JC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100" i="1" spc="20" dirty="0">
                <a:latin typeface="Arial"/>
                <a:cs typeface="Arial"/>
              </a:rPr>
              <a:t>, </a:t>
            </a:r>
            <a:r>
              <a:rPr sz="1100" i="1" spc="-10" dirty="0">
                <a:latin typeface="Cambria"/>
                <a:cs typeface="Cambria"/>
              </a:rPr>
              <a:t>hypernym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)) </a:t>
            </a:r>
            <a:r>
              <a:rPr sz="1100" spc="-30" dirty="0">
                <a:latin typeface="Lucida Sans Unicode"/>
                <a:cs typeface="Lucida Sans Unicode"/>
              </a:rPr>
              <a:t>= </a:t>
            </a:r>
            <a:r>
              <a:rPr sz="1100" i="1" spc="60" dirty="0">
                <a:latin typeface="Cambria"/>
                <a:cs typeface="Cambria"/>
              </a:rPr>
              <a:t>IC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60" dirty="0">
                <a:latin typeface="Cambria"/>
                <a:cs typeface="Cambria"/>
              </a:rPr>
              <a:t>c</a:t>
            </a:r>
            <a:r>
              <a:rPr sz="1100" spc="60" dirty="0">
                <a:latin typeface="Lucida Sans Unicode"/>
                <a:cs typeface="Lucida Sans Unicode"/>
              </a:rPr>
              <a:t>) </a:t>
            </a:r>
            <a:r>
              <a:rPr sz="1100" spc="-185" dirty="0">
                <a:latin typeface="Lucida Sans Unicode"/>
                <a:cs typeface="Lucida Sans Unicode"/>
              </a:rPr>
              <a:t>− </a:t>
            </a:r>
            <a:r>
              <a:rPr sz="1100" i="1" spc="5" dirty="0">
                <a:latin typeface="Cambria"/>
                <a:cs typeface="Cambria"/>
              </a:rPr>
              <a:t>IC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hypernym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)) 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i="1" spc="20" dirty="0">
                <a:latin typeface="Cambria"/>
                <a:cs typeface="Cambria"/>
              </a:rPr>
              <a:t>dist</a:t>
            </a:r>
            <a:r>
              <a:rPr sz="1200" i="1" spc="30" baseline="-10416" dirty="0">
                <a:latin typeface="Cambria"/>
                <a:cs typeface="Cambria"/>
              </a:rPr>
              <a:t>JC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200" spc="30" baseline="-10416" dirty="0">
                <a:latin typeface="Cambria"/>
                <a:cs typeface="Cambria"/>
              </a:rPr>
              <a:t>1</a:t>
            </a:r>
            <a:r>
              <a:rPr sz="1100" i="1" spc="20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200" spc="30" baseline="-10416" dirty="0">
                <a:latin typeface="Cambria"/>
                <a:cs typeface="Cambria"/>
              </a:rPr>
              <a:t>2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3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i="1" spc="20" dirty="0">
                <a:latin typeface="Cambria"/>
                <a:cs typeface="Cambria"/>
              </a:rPr>
              <a:t>dist</a:t>
            </a:r>
            <a:r>
              <a:rPr sz="1200" i="1" spc="30" baseline="-10416" dirty="0">
                <a:latin typeface="Cambria"/>
                <a:cs typeface="Cambria"/>
              </a:rPr>
              <a:t>JC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200" spc="30" baseline="-10416" dirty="0">
                <a:latin typeface="Cambria"/>
                <a:cs typeface="Cambria"/>
              </a:rPr>
              <a:t>1</a:t>
            </a:r>
            <a:r>
              <a:rPr sz="1100" i="1" spc="20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LCS</a:t>
            </a:r>
            <a:r>
              <a:rPr sz="1100" spc="30" dirty="0">
                <a:latin typeface="Lucida Sans Unicode"/>
                <a:cs typeface="Lucida Sans Unicode"/>
              </a:rPr>
              <a:t>(</a:t>
            </a:r>
            <a:r>
              <a:rPr sz="1100" i="1" spc="30" dirty="0">
                <a:latin typeface="Cambria"/>
                <a:cs typeface="Cambria"/>
              </a:rPr>
              <a:t>c</a:t>
            </a:r>
            <a:r>
              <a:rPr sz="1200" spc="44" baseline="-10416" dirty="0">
                <a:latin typeface="Cambria"/>
                <a:cs typeface="Cambria"/>
              </a:rPr>
              <a:t>1</a:t>
            </a:r>
            <a:r>
              <a:rPr sz="1100" i="1" spc="30" dirty="0">
                <a:latin typeface="Arial"/>
                <a:cs typeface="Arial"/>
              </a:rPr>
              <a:t>,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i="1" spc="30" dirty="0">
                <a:latin typeface="Cambria"/>
                <a:cs typeface="Cambria"/>
              </a:rPr>
              <a:t>c</a:t>
            </a:r>
            <a:r>
              <a:rPr sz="1200" spc="44" baseline="-10416" dirty="0">
                <a:latin typeface="Cambria"/>
                <a:cs typeface="Cambria"/>
              </a:rPr>
              <a:t>2</a:t>
            </a:r>
            <a:r>
              <a:rPr sz="1100" spc="30" dirty="0">
                <a:latin typeface="Lucida Sans Unicode"/>
                <a:cs typeface="Lucida Sans Unicode"/>
              </a:rPr>
              <a:t>))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i="1" spc="20" dirty="0">
                <a:latin typeface="Cambria"/>
                <a:cs typeface="Cambria"/>
              </a:rPr>
              <a:t>dist</a:t>
            </a:r>
            <a:r>
              <a:rPr sz="1200" i="1" spc="30" baseline="-10416" dirty="0">
                <a:latin typeface="Cambria"/>
                <a:cs typeface="Cambria"/>
              </a:rPr>
              <a:t>JC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200" spc="30" baseline="-10416" dirty="0">
                <a:latin typeface="Cambria"/>
                <a:cs typeface="Cambria"/>
              </a:rPr>
              <a:t>2</a:t>
            </a:r>
            <a:r>
              <a:rPr sz="1100" i="1" spc="20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LCS</a:t>
            </a:r>
            <a:r>
              <a:rPr sz="1100" spc="30" dirty="0">
                <a:latin typeface="Lucida Sans Unicode"/>
                <a:cs typeface="Lucida Sans Unicode"/>
              </a:rPr>
              <a:t>(</a:t>
            </a:r>
            <a:r>
              <a:rPr sz="1100" i="1" spc="30" dirty="0">
                <a:latin typeface="Cambria"/>
                <a:cs typeface="Cambria"/>
              </a:rPr>
              <a:t>c</a:t>
            </a:r>
            <a:r>
              <a:rPr sz="1200" spc="44" baseline="-10416" dirty="0">
                <a:latin typeface="Cambria"/>
                <a:cs typeface="Cambria"/>
              </a:rPr>
              <a:t>1</a:t>
            </a:r>
            <a:r>
              <a:rPr sz="1100" i="1" spc="30" dirty="0">
                <a:latin typeface="Arial"/>
                <a:cs typeface="Arial"/>
              </a:rPr>
              <a:t>,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i="1" spc="30" dirty="0">
                <a:latin typeface="Cambria"/>
                <a:cs typeface="Cambria"/>
              </a:rPr>
              <a:t>c</a:t>
            </a:r>
            <a:r>
              <a:rPr sz="1200" spc="44" baseline="-10416" dirty="0">
                <a:latin typeface="Cambria"/>
                <a:cs typeface="Cambria"/>
              </a:rPr>
              <a:t>2</a:t>
            </a:r>
            <a:r>
              <a:rPr sz="1100" spc="3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1043305">
              <a:lnSpc>
                <a:spcPts val="1250"/>
              </a:lnSpc>
            </a:pPr>
            <a:r>
              <a:rPr sz="1100" spc="-30" dirty="0">
                <a:latin typeface="Lucida Sans Unicode"/>
                <a:cs typeface="Lucida Sans Unicode"/>
              </a:rPr>
              <a:t>=  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60" dirty="0">
                <a:latin typeface="Cambria"/>
                <a:cs typeface="Cambria"/>
              </a:rPr>
              <a:t>LCS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3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60" dirty="0">
                <a:latin typeface="Cambria"/>
                <a:cs typeface="Cambria"/>
              </a:rPr>
              <a:t>LCS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3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1043305">
              <a:lnSpc>
                <a:spcPct val="100000"/>
              </a:lnSpc>
              <a:spcBef>
                <a:spcPts val="330"/>
              </a:spcBef>
            </a:pPr>
            <a:r>
              <a:rPr sz="1100" spc="-30" dirty="0">
                <a:latin typeface="Lucida Sans Unicode"/>
                <a:cs typeface="Lucida Sans Unicode"/>
              </a:rPr>
              <a:t>=  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2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60" dirty="0">
                <a:latin typeface="Cambria"/>
                <a:cs typeface="Cambria"/>
              </a:rPr>
              <a:t>LCS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3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905" y="2487345"/>
            <a:ext cx="3057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939925" algn="l"/>
                <a:tab pos="3018790" algn="l"/>
              </a:tabLst>
            </a:pPr>
            <a:r>
              <a:rPr sz="1100" i="1" spc="25" dirty="0">
                <a:latin typeface="Cambria"/>
                <a:cs typeface="Cambria"/>
              </a:rPr>
              <a:t>sim</a:t>
            </a:r>
            <a:r>
              <a:rPr sz="1200" i="1" spc="37" baseline="-10416" dirty="0">
                <a:latin typeface="Cambria"/>
                <a:cs typeface="Cambria"/>
              </a:rPr>
              <a:t>JC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Cambria"/>
                <a:cs typeface="Cambria"/>
              </a:rPr>
              <a:t>c</a:t>
            </a:r>
            <a:r>
              <a:rPr sz="1200" spc="37" baseline="-10416" dirty="0">
                <a:latin typeface="Cambria"/>
                <a:cs typeface="Cambria"/>
              </a:rPr>
              <a:t>1</a:t>
            </a:r>
            <a:r>
              <a:rPr sz="1100" i="1" spc="2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200" spc="30" baseline="-10416" dirty="0">
                <a:latin typeface="Cambria"/>
                <a:cs typeface="Cambria"/>
              </a:rPr>
              <a:t>2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650" u="sng" spc="-44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u="sng" spc="-9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	</a:t>
            </a:r>
            <a:endParaRPr sz="1650" baseline="37878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0550" y="2582799"/>
            <a:ext cx="2164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2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I</a:t>
            </a:r>
            <a:r>
              <a:rPr sz="1100" i="1" spc="110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60" dirty="0">
                <a:latin typeface="Cambria"/>
                <a:cs typeface="Cambria"/>
              </a:rPr>
              <a:t>LCS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3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503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Jiang-Conrath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428" y="837082"/>
            <a:ext cx="3409950" cy="21717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73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</a:t>
            </a:r>
            <a:r>
              <a:rPr spc="40" dirty="0"/>
              <a:t> </a:t>
            </a:r>
            <a:r>
              <a:rPr spc="-30" dirty="0"/>
              <a:t>(extended)</a:t>
            </a:r>
            <a:r>
              <a:rPr spc="40" dirty="0"/>
              <a:t> </a:t>
            </a:r>
            <a:r>
              <a:rPr spc="5" dirty="0"/>
              <a:t>Lesk</a:t>
            </a:r>
            <a:r>
              <a:rPr spc="45" dirty="0"/>
              <a:t> </a:t>
            </a:r>
            <a:r>
              <a:rPr spc="-1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35646"/>
            <a:ext cx="4483735" cy="1183640"/>
            <a:chOff x="87743" y="1135646"/>
            <a:chExt cx="4483735" cy="1183640"/>
          </a:xfrm>
        </p:grpSpPr>
        <p:sp>
          <p:nvSpPr>
            <p:cNvPr id="4" name="object 4"/>
            <p:cNvSpPr/>
            <p:nvPr/>
          </p:nvSpPr>
          <p:spPr>
            <a:xfrm>
              <a:off x="87743" y="113564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2217381"/>
              <a:ext cx="101599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2204681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186205"/>
              <a:ext cx="50749" cy="10311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180058"/>
              <a:ext cx="4432935" cy="1088390"/>
            </a:xfrm>
            <a:custGeom>
              <a:avLst/>
              <a:gdLst/>
              <a:ahLst/>
              <a:cxnLst/>
              <a:rect l="l" t="t" r="r" b="b"/>
              <a:pathLst>
                <a:path w="4432935" h="1088389">
                  <a:moveTo>
                    <a:pt x="4432566" y="0"/>
                  </a:moveTo>
                  <a:lnTo>
                    <a:pt x="0" y="0"/>
                  </a:lnTo>
                  <a:lnTo>
                    <a:pt x="0" y="1037323"/>
                  </a:lnTo>
                  <a:lnTo>
                    <a:pt x="4008" y="1057047"/>
                  </a:lnTo>
                  <a:lnTo>
                    <a:pt x="14922" y="1073200"/>
                  </a:lnTo>
                  <a:lnTo>
                    <a:pt x="31075" y="1084114"/>
                  </a:lnTo>
                  <a:lnTo>
                    <a:pt x="50800" y="1088123"/>
                  </a:lnTo>
                  <a:lnTo>
                    <a:pt x="4381766" y="1088123"/>
                  </a:lnTo>
                  <a:lnTo>
                    <a:pt x="4401491" y="1084114"/>
                  </a:lnTo>
                  <a:lnTo>
                    <a:pt x="4417644" y="1073200"/>
                  </a:lnTo>
                  <a:lnTo>
                    <a:pt x="4428558" y="1057047"/>
                  </a:lnTo>
                  <a:lnTo>
                    <a:pt x="4432566" y="10373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224292"/>
              <a:ext cx="0" cy="1012190"/>
            </a:xfrm>
            <a:custGeom>
              <a:avLst/>
              <a:gdLst/>
              <a:ahLst/>
              <a:cxnLst/>
              <a:rect l="l" t="t" r="r" b="b"/>
              <a:pathLst>
                <a:path h="1012189">
                  <a:moveTo>
                    <a:pt x="0" y="10121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115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988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861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97" y="1229791"/>
              <a:ext cx="64757" cy="647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97" y="192063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97" y="2130666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7532" y="1117738"/>
            <a:ext cx="4050665" cy="11207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35" dirty="0">
                <a:latin typeface="Trebuchet MS"/>
                <a:cs typeface="Trebuchet MS"/>
              </a:rPr>
              <a:t>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concepts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glosses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contain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i="1" spc="-5" dirty="0">
                <a:latin typeface="Trebuchet MS"/>
                <a:cs typeface="Trebuchet MS"/>
              </a:rPr>
              <a:t>Drawing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paper:</a:t>
            </a:r>
            <a:r>
              <a:rPr sz="900" i="1" spc="40" dirty="0">
                <a:latin typeface="Trebuchet MS"/>
                <a:cs typeface="Trebuchet MS"/>
              </a:rPr>
              <a:t> </a:t>
            </a:r>
            <a:r>
              <a:rPr sz="900" b="1" i="1" spc="-15" dirty="0">
                <a:latin typeface="Trebuchet MS"/>
                <a:cs typeface="Trebuchet MS"/>
              </a:rPr>
              <a:t>paper</a:t>
            </a:r>
            <a:r>
              <a:rPr sz="900" b="1" i="1" spc="-25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that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is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b="1" i="1" spc="-5" dirty="0">
                <a:latin typeface="Trebuchet MS"/>
                <a:cs typeface="Trebuchet MS"/>
              </a:rPr>
              <a:t>specially</a:t>
            </a:r>
            <a:r>
              <a:rPr sz="900" b="1" i="1" spc="-20" dirty="0">
                <a:latin typeface="Trebuchet MS"/>
                <a:cs typeface="Trebuchet MS"/>
              </a:rPr>
              <a:t> </a:t>
            </a:r>
            <a:r>
              <a:rPr sz="900" b="1" i="1" spc="-15" dirty="0">
                <a:latin typeface="Trebuchet MS"/>
                <a:cs typeface="Trebuchet MS"/>
              </a:rPr>
              <a:t>prepared</a:t>
            </a:r>
            <a:r>
              <a:rPr sz="900" b="1" i="1" spc="-25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for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30" dirty="0">
                <a:latin typeface="Trebuchet MS"/>
                <a:cs typeface="Trebuchet MS"/>
              </a:rPr>
              <a:t>use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in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drafting</a:t>
            </a:r>
            <a:endParaRPr sz="900">
              <a:latin typeface="Trebuchet MS"/>
              <a:cs typeface="Trebuchet MS"/>
            </a:endParaRPr>
          </a:p>
          <a:p>
            <a:pPr marL="314960" marR="30480" indent="-118110">
              <a:lnSpc>
                <a:spcPct val="110700"/>
              </a:lnSpc>
              <a:buClr>
                <a:srgbClr val="D6D6EF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i="1" dirty="0">
                <a:latin typeface="Trebuchet MS"/>
                <a:cs typeface="Trebuchet MS"/>
              </a:rPr>
              <a:t>Decal:</a:t>
            </a:r>
            <a:r>
              <a:rPr sz="900" i="1" spc="3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art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of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transferring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20" dirty="0">
                <a:latin typeface="Trebuchet MS"/>
                <a:cs typeface="Trebuchet MS"/>
              </a:rPr>
              <a:t>designs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from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b="1" i="1" spc="-5" dirty="0">
                <a:latin typeface="Trebuchet MS"/>
                <a:cs typeface="Trebuchet MS"/>
              </a:rPr>
              <a:t>specially</a:t>
            </a:r>
            <a:r>
              <a:rPr sz="900" b="1" i="1" spc="-25" dirty="0">
                <a:latin typeface="Trebuchet MS"/>
                <a:cs typeface="Trebuchet MS"/>
              </a:rPr>
              <a:t> </a:t>
            </a:r>
            <a:r>
              <a:rPr sz="900" b="1" i="1" spc="-15" dirty="0">
                <a:latin typeface="Trebuchet MS"/>
                <a:cs typeface="Trebuchet MS"/>
              </a:rPr>
              <a:t>prepared</a:t>
            </a:r>
            <a:r>
              <a:rPr sz="900" b="1" i="1" spc="-25" dirty="0">
                <a:latin typeface="Trebuchet MS"/>
                <a:cs typeface="Trebuchet MS"/>
              </a:rPr>
              <a:t> </a:t>
            </a:r>
            <a:r>
              <a:rPr sz="900" b="1" i="1" spc="-15" dirty="0">
                <a:latin typeface="Trebuchet MS"/>
                <a:cs typeface="Trebuchet MS"/>
              </a:rPr>
              <a:t>paper</a:t>
            </a:r>
            <a:r>
              <a:rPr sz="900" b="1" i="1" spc="-25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to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a </a:t>
            </a:r>
            <a:r>
              <a:rPr sz="900" i="1" spc="-254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wood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or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30" dirty="0">
                <a:latin typeface="Trebuchet MS"/>
                <a:cs typeface="Trebuchet MS"/>
              </a:rPr>
              <a:t>glass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or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metal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surface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n-word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phrase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occurs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both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glosses,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add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n</a:t>
            </a:r>
            <a:r>
              <a:rPr sz="1200" spc="-75" baseline="27777" dirty="0">
                <a:latin typeface="Cambria"/>
                <a:cs typeface="Cambria"/>
              </a:rPr>
              <a:t>2</a:t>
            </a:r>
            <a:endParaRPr sz="1200" baseline="27777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950" b="1" spc="20" dirty="0">
                <a:latin typeface="Trebuchet MS"/>
                <a:cs typeface="Trebuchet MS"/>
              </a:rPr>
              <a:t>paper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special</a:t>
            </a:r>
            <a:r>
              <a:rPr sz="950" b="1" spc="5" dirty="0">
                <a:latin typeface="Trebuchet MS"/>
                <a:cs typeface="Trebuchet MS"/>
              </a:rPr>
              <a:t>l</a:t>
            </a:r>
            <a:r>
              <a:rPr sz="950" b="1" spc="35" dirty="0">
                <a:latin typeface="Trebuchet MS"/>
                <a:cs typeface="Trebuchet MS"/>
              </a:rPr>
              <a:t>y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prepared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4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5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334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Problem</a:t>
            </a:r>
            <a:r>
              <a:rPr spc="45" dirty="0"/>
              <a:t> </a:t>
            </a:r>
            <a:r>
              <a:rPr spc="-10" dirty="0"/>
              <a:t>in</a:t>
            </a:r>
            <a:r>
              <a:rPr spc="45" dirty="0"/>
              <a:t> </a:t>
            </a:r>
            <a:r>
              <a:rPr spc="-25" dirty="0"/>
              <a:t>mapping</a:t>
            </a:r>
            <a:r>
              <a:rPr spc="50" dirty="0"/>
              <a:t> </a:t>
            </a:r>
            <a:r>
              <a:rPr spc="-25" dirty="0"/>
              <a:t>words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50" dirty="0"/>
              <a:t> </a:t>
            </a:r>
            <a:r>
              <a:rPr spc="-40" dirty="0"/>
              <a:t>wordnet</a:t>
            </a:r>
            <a:r>
              <a:rPr spc="45" dirty="0"/>
              <a:t> </a:t>
            </a:r>
            <a:r>
              <a:rPr spc="5" dirty="0"/>
              <a:t>senses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503527"/>
            <a:ext cx="35299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who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98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years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still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walk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tell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jokes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662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Ambiguity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rampant!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13" y="683920"/>
            <a:ext cx="4320540" cy="2255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54315" y="942136"/>
            <a:ext cx="2299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Sense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Disambiguation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8,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28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Word</a:t>
            </a:r>
            <a:r>
              <a:rPr spc="40" dirty="0"/>
              <a:t> </a:t>
            </a:r>
            <a:r>
              <a:rPr spc="5" dirty="0"/>
              <a:t>Sense</a:t>
            </a:r>
            <a:r>
              <a:rPr spc="45" dirty="0"/>
              <a:t> </a:t>
            </a:r>
            <a:r>
              <a:rPr spc="-10" dirty="0"/>
              <a:t>Disambiguation</a:t>
            </a:r>
            <a:r>
              <a:rPr spc="45" dirty="0"/>
              <a:t> </a:t>
            </a:r>
            <a:r>
              <a:rPr spc="5" dirty="0"/>
              <a:t>(WSD)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39533"/>
            <a:ext cx="4483735" cy="1483360"/>
            <a:chOff x="87743" y="639533"/>
            <a:chExt cx="4483735" cy="1483360"/>
          </a:xfrm>
        </p:grpSpPr>
        <p:sp>
          <p:nvSpPr>
            <p:cNvPr id="4" name="object 4"/>
            <p:cNvSpPr/>
            <p:nvPr/>
          </p:nvSpPr>
          <p:spPr>
            <a:xfrm>
              <a:off x="87743" y="63953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125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2102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0832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83780"/>
              <a:ext cx="50749" cy="13372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56818"/>
              <a:ext cx="4432935" cy="1215390"/>
            </a:xfrm>
            <a:custGeom>
              <a:avLst/>
              <a:gdLst/>
              <a:ahLst/>
              <a:cxnLst/>
              <a:rect l="l" t="t" r="r" b="b"/>
              <a:pathLst>
                <a:path w="4432935" h="1215389">
                  <a:moveTo>
                    <a:pt x="4432566" y="0"/>
                  </a:moveTo>
                  <a:lnTo>
                    <a:pt x="0" y="0"/>
                  </a:lnTo>
                  <a:lnTo>
                    <a:pt x="0" y="1164209"/>
                  </a:lnTo>
                  <a:lnTo>
                    <a:pt x="4008" y="1183933"/>
                  </a:lnTo>
                  <a:lnTo>
                    <a:pt x="14922" y="1200086"/>
                  </a:lnTo>
                  <a:lnTo>
                    <a:pt x="31075" y="1211000"/>
                  </a:lnTo>
                  <a:lnTo>
                    <a:pt x="50800" y="1215009"/>
                  </a:lnTo>
                  <a:lnTo>
                    <a:pt x="4381766" y="1215009"/>
                  </a:lnTo>
                  <a:lnTo>
                    <a:pt x="4401491" y="1211000"/>
                  </a:lnTo>
                  <a:lnTo>
                    <a:pt x="4417644" y="1200086"/>
                  </a:lnTo>
                  <a:lnTo>
                    <a:pt x="4428558" y="1183933"/>
                  </a:lnTo>
                  <a:lnTo>
                    <a:pt x="4432566" y="11642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21855"/>
              <a:ext cx="0" cy="1318260"/>
            </a:xfrm>
            <a:custGeom>
              <a:avLst/>
              <a:gdLst/>
              <a:ahLst/>
              <a:cxnLst/>
              <a:rect l="l" t="t" r="r" b="b"/>
              <a:pathLst>
                <a:path h="1318260">
                  <a:moveTo>
                    <a:pt x="0" y="13182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091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964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837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0369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1372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03515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2223757"/>
            <a:ext cx="4483735" cy="839469"/>
            <a:chOff x="87743" y="2223757"/>
            <a:chExt cx="4483735" cy="839469"/>
          </a:xfrm>
        </p:grpSpPr>
        <p:sp>
          <p:nvSpPr>
            <p:cNvPr id="18" name="object 18"/>
            <p:cNvSpPr/>
            <p:nvPr/>
          </p:nvSpPr>
          <p:spPr>
            <a:xfrm>
              <a:off x="87743" y="222375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396769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961551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48851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267991"/>
              <a:ext cx="50749" cy="6935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441054"/>
              <a:ext cx="4432935" cy="571500"/>
            </a:xfrm>
            <a:custGeom>
              <a:avLst/>
              <a:gdLst/>
              <a:ahLst/>
              <a:cxnLst/>
              <a:rect l="l" t="t" r="r" b="b"/>
              <a:pathLst>
                <a:path w="4432935" h="571500">
                  <a:moveTo>
                    <a:pt x="4432566" y="0"/>
                  </a:moveTo>
                  <a:lnTo>
                    <a:pt x="0" y="0"/>
                  </a:lnTo>
                  <a:lnTo>
                    <a:pt x="0" y="520496"/>
                  </a:lnTo>
                  <a:lnTo>
                    <a:pt x="4008" y="540221"/>
                  </a:lnTo>
                  <a:lnTo>
                    <a:pt x="14922" y="556374"/>
                  </a:lnTo>
                  <a:lnTo>
                    <a:pt x="31075" y="567288"/>
                  </a:lnTo>
                  <a:lnTo>
                    <a:pt x="50800" y="571296"/>
                  </a:lnTo>
                  <a:lnTo>
                    <a:pt x="4381766" y="571296"/>
                  </a:lnTo>
                  <a:lnTo>
                    <a:pt x="4401491" y="567288"/>
                  </a:lnTo>
                  <a:lnTo>
                    <a:pt x="4417644" y="556374"/>
                  </a:lnTo>
                  <a:lnTo>
                    <a:pt x="4428558" y="540221"/>
                  </a:lnTo>
                  <a:lnTo>
                    <a:pt x="4432566" y="52049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306091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h="675005">
                  <a:moveTo>
                    <a:pt x="0" y="674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2933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2806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267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490787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872892"/>
              <a:ext cx="64757" cy="6475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744" y="568103"/>
            <a:ext cx="4340225" cy="24098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Sense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ambiguity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00"/>
              </a:spcBef>
            </a:pPr>
            <a:r>
              <a:rPr sz="950" spc="55" dirty="0">
                <a:latin typeface="Trebuchet MS"/>
                <a:cs typeface="Trebuchet MS"/>
              </a:rPr>
              <a:t>Many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several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meanings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senses</a:t>
            </a:r>
            <a:endParaRPr sz="950">
              <a:latin typeface="Trebuchet MS"/>
              <a:cs typeface="Trebuchet MS"/>
            </a:endParaRPr>
          </a:p>
          <a:p>
            <a:pPr marL="327660" marR="1491615">
              <a:lnSpc>
                <a:spcPct val="131100"/>
              </a:lnSpc>
              <a:spcBef>
                <a:spcPts val="16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90" dirty="0">
                <a:latin typeface="Trebuchet MS"/>
                <a:cs typeface="Trebuchet MS"/>
              </a:rPr>
              <a:t>bass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talking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music,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fish?</a:t>
            </a:r>
            <a:endParaRPr sz="950">
              <a:latin typeface="Trebuchet MS"/>
              <a:cs typeface="Trebuchet MS"/>
            </a:endParaRPr>
          </a:p>
          <a:p>
            <a:pPr marL="604520" marR="88900" indent="-118110">
              <a:lnSpc>
                <a:spcPct val="110700"/>
              </a:lnSpc>
              <a:spcBef>
                <a:spcPts val="190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35" dirty="0">
                <a:latin typeface="Trebuchet MS"/>
                <a:cs typeface="Trebuchet MS"/>
              </a:rPr>
              <a:t>An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electric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guitar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b="1" spc="65" dirty="0">
                <a:latin typeface="Trebuchet MS"/>
                <a:cs typeface="Trebuchet MS"/>
              </a:rPr>
              <a:t>bass</a:t>
            </a:r>
            <a:r>
              <a:rPr sz="900" b="1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player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off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one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side,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not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really </a:t>
            </a:r>
            <a:r>
              <a:rPr sz="900" spc="-30" dirty="0">
                <a:latin typeface="Trebuchet MS"/>
                <a:cs typeface="Trebuchet MS"/>
              </a:rPr>
              <a:t>part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scene,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just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sort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nod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gringo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expectations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perhaps.</a:t>
            </a:r>
            <a:endParaRPr sz="900">
              <a:latin typeface="Trebuchet MS"/>
              <a:cs typeface="Trebuchet MS"/>
            </a:endParaRPr>
          </a:p>
          <a:p>
            <a:pPr marL="604520" marR="68580" indent="-118110">
              <a:lnSpc>
                <a:spcPct val="110700"/>
              </a:lnSpc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20" dirty="0">
                <a:latin typeface="Trebuchet MS"/>
                <a:cs typeface="Trebuchet MS"/>
              </a:rPr>
              <a:t>And </a:t>
            </a:r>
            <a:r>
              <a:rPr sz="900" spc="-85" dirty="0">
                <a:latin typeface="Trebuchet MS"/>
                <a:cs typeface="Trebuchet MS"/>
              </a:rPr>
              <a:t>it </a:t>
            </a:r>
            <a:r>
              <a:rPr sz="900" spc="-40" dirty="0">
                <a:latin typeface="Trebuchet MS"/>
                <a:cs typeface="Trebuchet MS"/>
              </a:rPr>
              <a:t>all </a:t>
            </a:r>
            <a:r>
              <a:rPr sz="900" spc="-20" dirty="0">
                <a:latin typeface="Trebuchet MS"/>
                <a:cs typeface="Trebuchet MS"/>
              </a:rPr>
              <a:t>started </a:t>
            </a:r>
            <a:r>
              <a:rPr sz="900" spc="-5" dirty="0">
                <a:latin typeface="Trebuchet MS"/>
                <a:cs typeface="Trebuchet MS"/>
              </a:rPr>
              <a:t>when </a:t>
            </a:r>
            <a:r>
              <a:rPr sz="900" spc="-10" dirty="0">
                <a:latin typeface="Trebuchet MS"/>
                <a:cs typeface="Trebuchet MS"/>
              </a:rPr>
              <a:t>fishermen decided </a:t>
            </a:r>
            <a:r>
              <a:rPr sz="900" spc="-35" dirty="0">
                <a:latin typeface="Trebuchet MS"/>
                <a:cs typeface="Trebuchet MS"/>
              </a:rPr>
              <a:t>the </a:t>
            </a:r>
            <a:r>
              <a:rPr sz="900" spc="-20" dirty="0">
                <a:latin typeface="Trebuchet MS"/>
                <a:cs typeface="Trebuchet MS"/>
              </a:rPr>
              <a:t>striped </a:t>
            </a:r>
            <a:r>
              <a:rPr sz="900" b="1" spc="65" dirty="0">
                <a:latin typeface="Trebuchet MS"/>
                <a:cs typeface="Trebuchet MS"/>
              </a:rPr>
              <a:t>bass </a:t>
            </a:r>
            <a:r>
              <a:rPr sz="900" spc="-30" dirty="0">
                <a:latin typeface="Trebuchet MS"/>
                <a:cs typeface="Trebuchet MS"/>
              </a:rPr>
              <a:t>in </a:t>
            </a:r>
            <a:r>
              <a:rPr sz="900" spc="10" dirty="0">
                <a:latin typeface="Trebuchet MS"/>
                <a:cs typeface="Trebuchet MS"/>
              </a:rPr>
              <a:t>Lake </a:t>
            </a:r>
            <a:r>
              <a:rPr sz="900" spc="30" dirty="0">
                <a:latin typeface="Trebuchet MS"/>
                <a:cs typeface="Trebuchet MS"/>
              </a:rPr>
              <a:t>Mead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were</a:t>
            </a:r>
            <a:r>
              <a:rPr sz="900" spc="-30" dirty="0">
                <a:latin typeface="Trebuchet MS"/>
                <a:cs typeface="Trebuchet MS"/>
              </a:rPr>
              <a:t> too</a:t>
            </a:r>
            <a:r>
              <a:rPr sz="900" spc="-25" dirty="0">
                <a:latin typeface="Trebuchet MS"/>
                <a:cs typeface="Trebuchet MS"/>
              </a:rPr>
              <a:t> skinny.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Disambiguation</a:t>
            </a:r>
            <a:endParaRPr sz="1100">
              <a:latin typeface="Cambria"/>
              <a:cs typeface="Cambria"/>
            </a:endParaRPr>
          </a:p>
          <a:p>
            <a:pPr marL="327660" marR="217170">
              <a:lnSpc>
                <a:spcPct val="118900"/>
              </a:lnSpc>
              <a:spcBef>
                <a:spcPts val="21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task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disambiguation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determine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senses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ambiguous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invoked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particular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word.</a:t>
            </a:r>
            <a:endParaRPr sz="95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looking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word’s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use.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835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5355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041499"/>
            <a:ext cx="2159000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409575" algn="r">
              <a:lnSpc>
                <a:spcPct val="100000"/>
              </a:lnSpc>
              <a:spcBef>
                <a:spcPts val="459"/>
              </a:spcBef>
            </a:pPr>
            <a:r>
              <a:rPr sz="950" spc="25" dirty="0">
                <a:latin typeface="Trebuchet MS"/>
                <a:cs typeface="Trebuchet MS"/>
              </a:rPr>
              <a:t>Knowledge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Approaches</a:t>
            </a:r>
            <a:endParaRPr sz="950">
              <a:latin typeface="Trebuchet MS"/>
              <a:cs typeface="Trebuchet MS"/>
            </a:endParaRPr>
          </a:p>
          <a:p>
            <a:pPr marL="118110" marR="443865" indent="-118110" algn="r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118110" algn="l"/>
              </a:tabLst>
            </a:pPr>
            <a:r>
              <a:rPr sz="900" spc="-5" dirty="0">
                <a:latin typeface="Trebuchet MS"/>
                <a:cs typeface="Trebuchet MS"/>
              </a:rPr>
              <a:t>Overlap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Based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Approaches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30" dirty="0">
                <a:latin typeface="Trebuchet MS"/>
                <a:cs typeface="Trebuchet MS"/>
              </a:rPr>
              <a:t>Machine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Learning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Approaches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15" dirty="0">
                <a:latin typeface="Trebuchet MS"/>
                <a:cs typeface="Trebuchet MS"/>
              </a:rPr>
              <a:t>Supervised</a:t>
            </a:r>
            <a:r>
              <a:rPr sz="900" spc="-55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Approaches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10" dirty="0">
                <a:latin typeface="Trebuchet MS"/>
                <a:cs typeface="Trebuchet MS"/>
              </a:rPr>
              <a:t>Semi-supervised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10" dirty="0">
                <a:latin typeface="Trebuchet MS"/>
                <a:cs typeface="Trebuchet MS"/>
              </a:rPr>
              <a:t>Unsupervised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950" spc="5" dirty="0">
                <a:latin typeface="Trebuchet MS"/>
                <a:cs typeface="Trebuchet MS"/>
              </a:rPr>
              <a:t>Hybrid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Approaches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2048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211311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39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Knowledge</a:t>
            </a:r>
            <a:r>
              <a:rPr spc="10" dirty="0"/>
              <a:t> </a:t>
            </a:r>
            <a:r>
              <a:rPr spc="5" dirty="0"/>
              <a:t>Based</a:t>
            </a:r>
            <a:r>
              <a:rPr spc="15" dirty="0"/>
              <a:t> </a:t>
            </a:r>
            <a:r>
              <a:rPr spc="-10" dirty="0"/>
              <a:t>Approaches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15289"/>
            <a:ext cx="4483735" cy="1984375"/>
            <a:chOff x="87743" y="815289"/>
            <a:chExt cx="4483735" cy="1984375"/>
          </a:xfrm>
        </p:grpSpPr>
        <p:sp>
          <p:nvSpPr>
            <p:cNvPr id="4" name="object 4"/>
            <p:cNvSpPr/>
            <p:nvPr/>
          </p:nvSpPr>
          <p:spPr>
            <a:xfrm>
              <a:off x="87743" y="81528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883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9791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8521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59536"/>
              <a:ext cx="50749" cy="18383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32573"/>
              <a:ext cx="4432935" cy="1716405"/>
            </a:xfrm>
            <a:custGeom>
              <a:avLst/>
              <a:gdLst/>
              <a:ahLst/>
              <a:cxnLst/>
              <a:rect l="l" t="t" r="r" b="b"/>
              <a:pathLst>
                <a:path w="4432935" h="1716405">
                  <a:moveTo>
                    <a:pt x="4432566" y="0"/>
                  </a:moveTo>
                  <a:lnTo>
                    <a:pt x="0" y="0"/>
                  </a:lnTo>
                  <a:lnTo>
                    <a:pt x="0" y="1665338"/>
                  </a:lnTo>
                  <a:lnTo>
                    <a:pt x="4008" y="1685062"/>
                  </a:lnTo>
                  <a:lnTo>
                    <a:pt x="14922" y="1701215"/>
                  </a:lnTo>
                  <a:lnTo>
                    <a:pt x="31075" y="1712129"/>
                  </a:lnTo>
                  <a:lnTo>
                    <a:pt x="50800" y="1716138"/>
                  </a:lnTo>
                  <a:lnTo>
                    <a:pt x="4381766" y="1716138"/>
                  </a:lnTo>
                  <a:lnTo>
                    <a:pt x="4401491" y="1712129"/>
                  </a:lnTo>
                  <a:lnTo>
                    <a:pt x="4417644" y="1701215"/>
                  </a:lnTo>
                  <a:lnTo>
                    <a:pt x="4428558" y="1685062"/>
                  </a:lnTo>
                  <a:lnTo>
                    <a:pt x="4432566" y="166533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97610"/>
              <a:ext cx="0" cy="1819910"/>
            </a:xfrm>
            <a:custGeom>
              <a:avLst/>
              <a:gdLst/>
              <a:ahLst/>
              <a:cxnLst/>
              <a:rect l="l" t="t" r="r" b="b"/>
              <a:pathLst>
                <a:path h="1819910">
                  <a:moveTo>
                    <a:pt x="0" y="18193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84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722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595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8231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92352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46541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228646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438679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5844" y="740654"/>
            <a:ext cx="4311015" cy="19754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Overlap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Based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Approaches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20" dirty="0">
                <a:latin typeface="Trebuchet MS"/>
                <a:cs typeface="Trebuchet MS"/>
              </a:rPr>
              <a:t>Require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Machine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Readable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Dictionary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(MRD).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z="950" spc="20" dirty="0">
                <a:latin typeface="Trebuchet MS"/>
                <a:cs typeface="Trebuchet MS"/>
              </a:rPr>
              <a:t>Find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overlap between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features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35" dirty="0">
                <a:latin typeface="Trebuchet MS"/>
                <a:cs typeface="Trebuchet MS"/>
              </a:rPr>
              <a:t>different </a:t>
            </a:r>
            <a:r>
              <a:rPr sz="950" spc="65" dirty="0">
                <a:latin typeface="Trebuchet MS"/>
                <a:cs typeface="Trebuchet MS"/>
              </a:rPr>
              <a:t>senses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ambiguous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(</a:t>
            </a:r>
            <a:r>
              <a:rPr sz="950" b="1" spc="45" dirty="0">
                <a:latin typeface="Trebuchet MS"/>
                <a:cs typeface="Trebuchet MS"/>
              </a:rPr>
              <a:t>sense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bag</a:t>
            </a:r>
            <a:r>
              <a:rPr sz="950" spc="40" dirty="0">
                <a:latin typeface="Trebuchet MS"/>
                <a:cs typeface="Trebuchet MS"/>
              </a:rPr>
              <a:t>)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</a:t>
            </a:r>
            <a:r>
              <a:rPr sz="950" b="1" spc="5" dirty="0">
                <a:latin typeface="Trebuchet MS"/>
                <a:cs typeface="Trebuchet MS"/>
              </a:rPr>
              <a:t>context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bag</a:t>
            </a:r>
            <a:r>
              <a:rPr sz="950" spc="20" dirty="0">
                <a:latin typeface="Trebuchet MS"/>
                <a:cs typeface="Trebuchet MS"/>
              </a:rPr>
              <a:t>).</a:t>
            </a:r>
            <a:endParaRPr sz="950">
              <a:latin typeface="Trebuchet MS"/>
              <a:cs typeface="Trebuchet MS"/>
            </a:endParaRPr>
          </a:p>
          <a:p>
            <a:pPr marL="289560" marR="34925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features </a:t>
            </a:r>
            <a:r>
              <a:rPr sz="950" spc="5" dirty="0">
                <a:latin typeface="Trebuchet MS"/>
                <a:cs typeface="Trebuchet MS"/>
              </a:rPr>
              <a:t>could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definitions,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example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sentences,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hypernyms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weights.</a:t>
            </a:r>
            <a:endParaRPr sz="950">
              <a:latin typeface="Trebuchet MS"/>
              <a:cs typeface="Trebuchet MS"/>
            </a:endParaRPr>
          </a:p>
          <a:p>
            <a:pPr marL="289560" marR="621665">
              <a:lnSpc>
                <a:spcPct val="118900"/>
              </a:lnSpc>
              <a:spcBef>
                <a:spcPts val="29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overlap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selected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contextually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appropriate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sense.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68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Lesk’s</a:t>
            </a:r>
            <a:r>
              <a:rPr spc="-10" dirty="0"/>
              <a:t> </a:t>
            </a:r>
            <a:r>
              <a:rPr spc="-1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94787"/>
            <a:ext cx="4189729" cy="1031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b="1" spc="65" dirty="0">
                <a:latin typeface="Trebuchet MS"/>
                <a:cs typeface="Trebuchet MS"/>
              </a:rPr>
              <a:t>Sense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65" dirty="0">
                <a:latin typeface="Trebuchet MS"/>
                <a:cs typeface="Trebuchet MS"/>
              </a:rPr>
              <a:t>Bag: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contains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definition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candidate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ambiguous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word.</a:t>
            </a:r>
            <a:endParaRPr sz="950">
              <a:latin typeface="Trebuchet MS"/>
              <a:cs typeface="Trebuchet MS"/>
            </a:endParaRPr>
          </a:p>
          <a:p>
            <a:pPr marL="12700" marR="187325">
              <a:lnSpc>
                <a:spcPct val="118900"/>
              </a:lnSpc>
            </a:pPr>
            <a:r>
              <a:rPr sz="950" b="1" spc="15" dirty="0">
                <a:latin typeface="Trebuchet MS"/>
                <a:cs typeface="Trebuchet MS"/>
              </a:rPr>
              <a:t>Context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65" dirty="0">
                <a:latin typeface="Trebuchet MS"/>
                <a:cs typeface="Trebuchet MS"/>
              </a:rPr>
              <a:t>Bag: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contains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definition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 </a:t>
            </a:r>
            <a:r>
              <a:rPr sz="950" spc="-15" dirty="0">
                <a:latin typeface="Trebuchet MS"/>
                <a:cs typeface="Trebuchet MS"/>
              </a:rPr>
              <a:t>word.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rebuchet MS"/>
              <a:cs typeface="Trebuchet MS"/>
            </a:endParaRPr>
          </a:p>
          <a:p>
            <a:pPr marL="166370" algn="ctr">
              <a:lnSpc>
                <a:spcPct val="100000"/>
              </a:lnSpc>
            </a:pPr>
            <a:r>
              <a:rPr sz="950" i="1" spc="75" dirty="0">
                <a:latin typeface="Trebuchet MS"/>
                <a:cs typeface="Trebuchet MS"/>
              </a:rPr>
              <a:t>On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burning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b="1" i="1" spc="20" dirty="0">
                <a:latin typeface="Trebuchet MS"/>
                <a:cs typeface="Trebuchet MS"/>
              </a:rPr>
              <a:t>coal</a:t>
            </a:r>
            <a:r>
              <a:rPr sz="950" b="1" i="1" spc="-2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we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get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20" dirty="0">
                <a:solidFill>
                  <a:srgbClr val="FF0000"/>
                </a:solidFill>
                <a:latin typeface="Trebuchet MS"/>
                <a:cs typeface="Trebuchet MS"/>
              </a:rPr>
              <a:t>ash</a:t>
            </a:r>
            <a:r>
              <a:rPr sz="950" i="1" spc="2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418" y="1749336"/>
            <a:ext cx="2971800" cy="139064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Relations</a:t>
            </a:r>
            <a:r>
              <a:rPr spc="35" dirty="0"/>
              <a:t> </a:t>
            </a:r>
            <a:r>
              <a:rPr spc="-30" dirty="0"/>
              <a:t>between</a:t>
            </a:r>
            <a:r>
              <a:rPr spc="40" dirty="0"/>
              <a:t> </a:t>
            </a:r>
            <a:r>
              <a:rPr spc="-35" dirty="0"/>
              <a:t>word</a:t>
            </a:r>
            <a:r>
              <a:rPr spc="40" dirty="0"/>
              <a:t> </a:t>
            </a:r>
            <a:r>
              <a:rPr spc="-20" dirty="0"/>
              <a:t>meanings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473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54222"/>
            <a:ext cx="655320" cy="1496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sz="950" spc="40" dirty="0">
                <a:latin typeface="Trebuchet MS"/>
                <a:cs typeface="Trebuchet MS"/>
              </a:rPr>
              <a:t>Homo</a:t>
            </a:r>
            <a:r>
              <a:rPr sz="950" spc="20" dirty="0">
                <a:latin typeface="Trebuchet MS"/>
                <a:cs typeface="Trebuchet MS"/>
              </a:rPr>
              <a:t>n</a:t>
            </a:r>
            <a:r>
              <a:rPr sz="950" spc="15" dirty="0">
                <a:latin typeface="Trebuchet MS"/>
                <a:cs typeface="Trebuchet MS"/>
              </a:rPr>
              <a:t>ymy  </a:t>
            </a:r>
            <a:r>
              <a:rPr sz="950" spc="30" dirty="0">
                <a:latin typeface="Trebuchet MS"/>
                <a:cs typeface="Trebuchet MS"/>
              </a:rPr>
              <a:t>Polysemy 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Synonymy 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Antonymy </a:t>
            </a:r>
            <a:r>
              <a:rPr sz="950" spc="20" dirty="0">
                <a:latin typeface="Trebuchet MS"/>
                <a:cs typeface="Trebuchet MS"/>
              </a:rPr>
              <a:t> Hype</a:t>
            </a:r>
            <a:r>
              <a:rPr sz="950" spc="35" dirty="0">
                <a:latin typeface="Trebuchet MS"/>
                <a:cs typeface="Trebuchet MS"/>
              </a:rPr>
              <a:t>r</a:t>
            </a:r>
            <a:r>
              <a:rPr sz="950" spc="10" dirty="0">
                <a:latin typeface="Trebuchet MS"/>
                <a:cs typeface="Trebuchet MS"/>
              </a:rPr>
              <a:t>n</a:t>
            </a:r>
            <a:r>
              <a:rPr sz="950" spc="15" dirty="0">
                <a:latin typeface="Trebuchet MS"/>
                <a:cs typeface="Trebuchet MS"/>
              </a:rPr>
              <a:t>ymy  </a:t>
            </a:r>
            <a:r>
              <a:rPr sz="950" spc="25" dirty="0">
                <a:latin typeface="Trebuchet MS"/>
                <a:cs typeface="Trebuchet MS"/>
              </a:rPr>
              <a:t>Hyponymy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Meronymy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4765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04797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14830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24862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34895"/>
            <a:ext cx="64757" cy="647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344928"/>
            <a:ext cx="64757" cy="6475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2" name="object 1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42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Walker’s</a:t>
            </a:r>
            <a:r>
              <a:rPr spc="-5" dirty="0"/>
              <a:t> </a:t>
            </a:r>
            <a:r>
              <a:rPr spc="-1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568121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437624"/>
            <a:ext cx="4077335" cy="16103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Thesaurus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approach</a:t>
            </a:r>
            <a:endParaRPr sz="950">
              <a:latin typeface="Trebuchet MS"/>
              <a:cs typeface="Trebuchet MS"/>
            </a:endParaRPr>
          </a:p>
          <a:p>
            <a:pPr marL="38100" marR="30480">
              <a:lnSpc>
                <a:spcPct val="118900"/>
              </a:lnSpc>
              <a:spcBef>
                <a:spcPts val="300"/>
              </a:spcBef>
            </a:pPr>
            <a:r>
              <a:rPr sz="950" b="1" spc="40" dirty="0">
                <a:latin typeface="Trebuchet MS"/>
                <a:cs typeface="Trebuchet MS"/>
              </a:rPr>
              <a:t>Step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-20" dirty="0">
                <a:latin typeface="Trebuchet MS"/>
                <a:cs typeface="Trebuchet MS"/>
              </a:rPr>
              <a:t>1: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thesaurus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category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belongs</a:t>
            </a:r>
            <a:endParaRPr sz="950">
              <a:latin typeface="Trebuchet MS"/>
              <a:cs typeface="Trebuchet MS"/>
            </a:endParaRPr>
          </a:p>
          <a:p>
            <a:pPr marL="38100" marR="120014">
              <a:lnSpc>
                <a:spcPct val="104900"/>
              </a:lnSpc>
              <a:spcBef>
                <a:spcPts val="455"/>
              </a:spcBef>
            </a:pPr>
            <a:r>
              <a:rPr sz="950" b="1" spc="40" dirty="0">
                <a:latin typeface="Trebuchet MS"/>
                <a:cs typeface="Trebuchet MS"/>
              </a:rPr>
              <a:t>Step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-20" dirty="0">
                <a:latin typeface="Trebuchet MS"/>
                <a:cs typeface="Trebuchet MS"/>
              </a:rPr>
              <a:t>2: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Calculate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i="1" spc="70" dirty="0">
                <a:latin typeface="Trebuchet MS"/>
                <a:cs typeface="Trebuchet MS"/>
              </a:rPr>
              <a:t>A </a:t>
            </a:r>
            <a:r>
              <a:rPr sz="950" i="1" spc="-20" dirty="0">
                <a:latin typeface="Trebuchet MS"/>
                <a:cs typeface="Trebuchet MS"/>
              </a:rPr>
              <a:t>context </a:t>
            </a:r>
            <a:r>
              <a:rPr sz="950" i="1" spc="-10" dirty="0">
                <a:latin typeface="Trebuchet MS"/>
                <a:cs typeface="Trebuchet MS"/>
              </a:rPr>
              <a:t>word </a:t>
            </a:r>
            <a:r>
              <a:rPr sz="950" i="1" spc="-65" dirty="0">
                <a:latin typeface="Trebuchet MS"/>
                <a:cs typeface="Trebuchet MS"/>
              </a:rPr>
              <a:t>will </a:t>
            </a:r>
            <a:r>
              <a:rPr sz="950" i="1" spc="25" dirty="0">
                <a:latin typeface="Trebuchet MS"/>
                <a:cs typeface="Trebuchet MS"/>
              </a:rPr>
              <a:t>add </a:t>
            </a:r>
            <a:r>
              <a:rPr sz="950" i="1" spc="45" dirty="0">
                <a:latin typeface="Trebuchet MS"/>
                <a:cs typeface="Trebuchet MS"/>
              </a:rPr>
              <a:t>1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30" dirty="0">
                <a:latin typeface="Trebuchet MS"/>
                <a:cs typeface="Trebuchet MS"/>
              </a:rPr>
              <a:t>score </a:t>
            </a:r>
            <a:r>
              <a:rPr sz="950" i="1" spc="-40" dirty="0">
                <a:latin typeface="Trebuchet MS"/>
                <a:cs typeface="Trebuchet MS"/>
              </a:rPr>
              <a:t>of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60" dirty="0">
                <a:latin typeface="Trebuchet MS"/>
                <a:cs typeface="Trebuchet MS"/>
              </a:rPr>
              <a:t>sense </a:t>
            </a:r>
            <a:r>
              <a:rPr sz="950" i="1" spc="-95" dirty="0">
                <a:latin typeface="Trebuchet MS"/>
                <a:cs typeface="Trebuchet MS"/>
              </a:rPr>
              <a:t>if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15" dirty="0">
                <a:latin typeface="Trebuchet MS"/>
                <a:cs typeface="Trebuchet MS"/>
              </a:rPr>
              <a:t>thesaurus 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category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word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matches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that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sense.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20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dirty="0">
                <a:latin typeface="Trebuchet MS"/>
                <a:cs typeface="Trebuchet MS"/>
              </a:rPr>
              <a:t>E.g.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money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this </a:t>
            </a:r>
            <a:r>
              <a:rPr sz="900" spc="5" dirty="0">
                <a:latin typeface="Trebuchet MS"/>
                <a:cs typeface="Trebuchet MS"/>
              </a:rPr>
              <a:t>bank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fetches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an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interest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Cambria"/>
                <a:cs typeface="Cambria"/>
              </a:rPr>
              <a:t>8</a:t>
            </a:r>
            <a:r>
              <a:rPr sz="1000" spc="-60" dirty="0">
                <a:latin typeface="Microsoft Sans Serif"/>
                <a:cs typeface="Microsoft Sans Serif"/>
              </a:rPr>
              <a:t>%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annum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0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85" dirty="0">
                <a:latin typeface="Trebuchet MS"/>
                <a:cs typeface="Trebuchet MS"/>
              </a:rPr>
              <a:t>T</a:t>
            </a:r>
            <a:r>
              <a:rPr sz="900" spc="-20" dirty="0">
                <a:latin typeface="Trebuchet MS"/>
                <a:cs typeface="Trebuchet MS"/>
              </a:rPr>
              <a:t>arget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w</a:t>
            </a:r>
            <a:r>
              <a:rPr sz="900" spc="-30" dirty="0">
                <a:latin typeface="Trebuchet MS"/>
                <a:cs typeface="Trebuchet MS"/>
              </a:rPr>
              <a:t>ord: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i="1" spc="5" dirty="0">
                <a:latin typeface="Trebuchet MS"/>
                <a:cs typeface="Trebuchet MS"/>
              </a:rPr>
              <a:t>bank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10" dirty="0">
                <a:latin typeface="Trebuchet MS"/>
                <a:cs typeface="Trebuchet MS"/>
              </a:rPr>
              <a:t>Clue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from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context: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money, </a:t>
            </a:r>
            <a:r>
              <a:rPr sz="900" i="1" spc="-45" dirty="0">
                <a:latin typeface="Trebuchet MS"/>
                <a:cs typeface="Trebuchet MS"/>
              </a:rPr>
              <a:t>interest,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annum,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fetch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78154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160259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090" y="2306866"/>
            <a:ext cx="2308860" cy="7619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21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WSD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65" dirty="0">
                <a:solidFill>
                  <a:srgbClr val="FFFFFF"/>
                </a:solidFill>
                <a:latin typeface="Cambria"/>
                <a:cs typeface="Cambria"/>
              </a:rPr>
              <a:t>Walk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71" y="606615"/>
            <a:ext cx="4014724" cy="231851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21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WSD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65" dirty="0">
                <a:solidFill>
                  <a:srgbClr val="FFFFFF"/>
                </a:solidFill>
                <a:latin typeface="Cambria"/>
                <a:cs typeface="Cambria"/>
              </a:rPr>
              <a:t>Walk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71" y="606615"/>
            <a:ext cx="4014724" cy="233629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21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WSD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65" dirty="0">
                <a:solidFill>
                  <a:srgbClr val="FFFFFF"/>
                </a:solidFill>
                <a:latin typeface="Cambria"/>
                <a:cs typeface="Cambria"/>
              </a:rPr>
              <a:t>Walk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71" y="549719"/>
            <a:ext cx="4014724" cy="251053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21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WSD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65" dirty="0">
                <a:solidFill>
                  <a:srgbClr val="FFFFFF"/>
                </a:solidFill>
                <a:latin typeface="Cambria"/>
                <a:cs typeface="Cambria"/>
              </a:rPr>
              <a:t>Walk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71" y="549719"/>
            <a:ext cx="4014724" cy="227939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09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Naïve</a:t>
            </a:r>
            <a:r>
              <a:rPr spc="25" dirty="0"/>
              <a:t> </a:t>
            </a:r>
            <a:r>
              <a:rPr spc="5" dirty="0"/>
              <a:t>Bayes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25" dirty="0"/>
              <a:t> </a:t>
            </a:r>
            <a:r>
              <a:rPr spc="35" dirty="0"/>
              <a:t>WSD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537083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29562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6523" y="1840712"/>
            <a:ext cx="1701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s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10" dirty="0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232" y="444520"/>
            <a:ext cx="398780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 marR="17780">
              <a:lnSpc>
                <a:spcPct val="118900"/>
              </a:lnSpc>
              <a:spcBef>
                <a:spcPts val="9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Naïve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Bayes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classifier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chooses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context:</a:t>
            </a:r>
            <a:endParaRPr sz="950">
              <a:latin typeface="Trebuchet MS"/>
              <a:cs typeface="Trebuchet MS"/>
            </a:endParaRPr>
          </a:p>
          <a:p>
            <a:pPr marL="108585" algn="ctr">
              <a:lnSpc>
                <a:spcPts val="1290"/>
              </a:lnSpc>
              <a:spcBef>
                <a:spcPts val="810"/>
              </a:spcBef>
            </a:pPr>
            <a:r>
              <a:rPr sz="1100" spc="-310" dirty="0">
                <a:latin typeface="Microsoft Sans Serif"/>
                <a:cs typeface="Microsoft Sans Serif"/>
              </a:rPr>
              <a:t>ˆ</a:t>
            </a:r>
            <a:r>
              <a:rPr sz="1100" i="1" dirty="0">
                <a:latin typeface="Cambria"/>
                <a:cs typeface="Cambria"/>
              </a:rPr>
              <a:t>s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marR="635" algn="ctr">
              <a:lnSpc>
                <a:spcPts val="930"/>
              </a:lnSpc>
            </a:pPr>
            <a:r>
              <a:rPr sz="800" i="1" spc="-65" dirty="0">
                <a:latin typeface="Cambria"/>
                <a:cs typeface="Cambria"/>
              </a:rPr>
              <a:t>s</a:t>
            </a:r>
            <a:r>
              <a:rPr sz="800" spc="-65" dirty="0">
                <a:latin typeface="Lucida Sans Unicode"/>
                <a:cs typeface="Lucida Sans Unicode"/>
              </a:rPr>
              <a:t>∈</a:t>
            </a:r>
            <a:r>
              <a:rPr sz="800" i="1" spc="-65" dirty="0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</a:pPr>
            <a:r>
              <a:rPr sz="950" spc="45" dirty="0">
                <a:latin typeface="Trebuchet MS"/>
                <a:cs typeface="Trebuchet MS"/>
              </a:rPr>
              <a:t>Using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Bayes’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law,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expressed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as:</a:t>
            </a:r>
            <a:endParaRPr sz="950">
              <a:latin typeface="Trebuchet MS"/>
              <a:cs typeface="Trebuchet MS"/>
            </a:endParaRPr>
          </a:p>
          <a:p>
            <a:pPr marL="93345" algn="ctr">
              <a:lnSpc>
                <a:spcPct val="100000"/>
              </a:lnSpc>
              <a:spcBef>
                <a:spcPts val="590"/>
              </a:spcBef>
            </a:pPr>
            <a:r>
              <a:rPr sz="1650" spc="-465" baseline="-37878" dirty="0">
                <a:latin typeface="Microsoft Sans Serif"/>
                <a:cs typeface="Microsoft Sans Serif"/>
              </a:rPr>
              <a:t>ˆ</a:t>
            </a:r>
            <a:r>
              <a:rPr sz="1650" i="1" baseline="-37878" dirty="0">
                <a:latin typeface="Cambria"/>
                <a:cs typeface="Cambria"/>
              </a:rPr>
              <a:t>s </a:t>
            </a:r>
            <a:r>
              <a:rPr sz="1650" spc="307" baseline="-37878" dirty="0">
                <a:latin typeface="Microsoft Sans Serif"/>
                <a:cs typeface="Microsoft Sans Serif"/>
              </a:rPr>
              <a:t>=</a:t>
            </a:r>
            <a:r>
              <a:rPr sz="1650" spc="-75" baseline="-37878" dirty="0">
                <a:latin typeface="Microsoft Sans Serif"/>
                <a:cs typeface="Microsoft Sans Serif"/>
              </a:rPr>
              <a:t> </a:t>
            </a:r>
            <a:r>
              <a:rPr sz="1650" spc="-120" baseline="-37878" dirty="0">
                <a:latin typeface="Cambria"/>
                <a:cs typeface="Cambria"/>
              </a:rPr>
              <a:t>a</a:t>
            </a:r>
            <a:r>
              <a:rPr sz="1650" spc="-135" baseline="-37878" dirty="0">
                <a:latin typeface="Cambria"/>
                <a:cs typeface="Cambria"/>
              </a:rPr>
              <a:t>r</a:t>
            </a:r>
            <a:r>
              <a:rPr sz="1650" spc="179" baseline="-37878" dirty="0">
                <a:latin typeface="Cambria"/>
                <a:cs typeface="Cambria"/>
              </a:rPr>
              <a:t>g</a:t>
            </a:r>
            <a:r>
              <a:rPr sz="1650" spc="-60" baseline="-37878" dirty="0">
                <a:latin typeface="Cambria"/>
                <a:cs typeface="Cambria"/>
              </a:rPr>
              <a:t>max</a:t>
            </a:r>
            <a:r>
              <a:rPr sz="1650" spc="-7" baseline="-37878" dirty="0">
                <a:latin typeface="Cambria"/>
                <a:cs typeface="Cambria"/>
              </a:rPr>
              <a:t> </a:t>
            </a: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1100" i="1" u="sng" spc="-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19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7777" y="1777085"/>
            <a:ext cx="276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9158" y="2029333"/>
            <a:ext cx="1186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532786"/>
            <a:ext cx="64757" cy="647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55329" y="3047746"/>
            <a:ext cx="1701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s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10" dirty="0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2188413"/>
            <a:ext cx="3907790" cy="715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7495" algn="ctr">
              <a:lnSpc>
                <a:spcPct val="100000"/>
              </a:lnSpc>
              <a:spcBef>
                <a:spcPts val="95"/>
              </a:spcBef>
            </a:pPr>
            <a:r>
              <a:rPr sz="800" i="1" spc="-65" dirty="0">
                <a:latin typeface="Cambria"/>
                <a:cs typeface="Cambria"/>
              </a:rPr>
              <a:t>s</a:t>
            </a:r>
            <a:r>
              <a:rPr sz="800" spc="-65" dirty="0">
                <a:latin typeface="Lucida Sans Unicode"/>
                <a:cs typeface="Lucida Sans Unicode"/>
              </a:rPr>
              <a:t>∈</a:t>
            </a:r>
            <a:r>
              <a:rPr sz="800" i="1" spc="-65" dirty="0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019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‘Naïve’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assumption: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features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conditionally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independent,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sense’:</a:t>
            </a:r>
            <a:endParaRPr sz="950">
              <a:latin typeface="Trebuchet MS"/>
              <a:cs typeface="Trebuchet MS"/>
            </a:endParaRPr>
          </a:p>
          <a:p>
            <a:pPr marL="737235" algn="ctr">
              <a:lnSpc>
                <a:spcPts val="745"/>
              </a:lnSpc>
            </a:pP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9146" y="2746895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3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808" y="3088297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308" y="2946768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750" y="2888653"/>
            <a:ext cx="1511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51890" algn="l"/>
              </a:tabLst>
            </a:pPr>
            <a:r>
              <a:rPr sz="1100" spc="-155" dirty="0">
                <a:latin typeface="Microsoft Sans Serif"/>
                <a:cs typeface="Microsoft Sans Serif"/>
              </a:rPr>
              <a:t>ˆ</a:t>
            </a:r>
            <a:r>
              <a:rPr sz="1100" i="1" spc="-155" dirty="0">
                <a:latin typeface="Cambria"/>
                <a:cs typeface="Cambria"/>
              </a:rPr>
              <a:t>s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Cambria"/>
                <a:cs typeface="Cambria"/>
              </a:rPr>
              <a:t>argmax</a:t>
            </a:r>
            <a:r>
              <a:rPr sz="1100" spc="-120" dirty="0">
                <a:latin typeface="Cambria"/>
                <a:cs typeface="Cambria"/>
              </a:rPr>
              <a:t> </a:t>
            </a:r>
            <a:r>
              <a:rPr sz="1100" i="1" spc="40" dirty="0">
                <a:latin typeface="Cambria"/>
                <a:cs typeface="Cambria"/>
              </a:rPr>
              <a:t>P</a:t>
            </a:r>
            <a:r>
              <a:rPr sz="1100" spc="40" dirty="0">
                <a:latin typeface="Microsoft Sans Serif"/>
                <a:cs typeface="Microsoft Sans Serif"/>
              </a:rPr>
              <a:t>(</a:t>
            </a:r>
            <a:r>
              <a:rPr sz="1100" i="1" spc="40" dirty="0">
                <a:latin typeface="Cambria"/>
                <a:cs typeface="Cambria"/>
              </a:rPr>
              <a:t>s</a:t>
            </a:r>
            <a:r>
              <a:rPr sz="1100" spc="40" dirty="0">
                <a:latin typeface="Microsoft Sans Serif"/>
                <a:cs typeface="Microsoft Sans Serif"/>
              </a:rPr>
              <a:t>)	</a:t>
            </a:r>
            <a:r>
              <a:rPr sz="1100" i="1" spc="30" dirty="0">
                <a:latin typeface="Cambria"/>
                <a:cs typeface="Cambria"/>
              </a:rPr>
              <a:t>P</a:t>
            </a:r>
            <a:r>
              <a:rPr sz="1100" spc="30" dirty="0">
                <a:latin typeface="Microsoft Sans Serif"/>
                <a:cs typeface="Microsoft Sans Serif"/>
              </a:rPr>
              <a:t>(</a:t>
            </a:r>
            <a:r>
              <a:rPr sz="1100" i="1" spc="30" dirty="0">
                <a:latin typeface="Cambria"/>
                <a:cs typeface="Cambria"/>
              </a:rPr>
              <a:t>f</a:t>
            </a:r>
            <a:r>
              <a:rPr sz="1100" i="1" spc="-45" dirty="0">
                <a:latin typeface="Cambria"/>
                <a:cs typeface="Cambri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|</a:t>
            </a:r>
            <a:r>
              <a:rPr sz="1100" i="1" spc="-45" dirty="0">
                <a:latin typeface="Cambria"/>
                <a:cs typeface="Cambria"/>
              </a:rPr>
              <a:t>s</a:t>
            </a:r>
            <a:r>
              <a:rPr sz="1100" spc="-4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599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Training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30" dirty="0"/>
              <a:t> </a:t>
            </a:r>
            <a:r>
              <a:rPr dirty="0"/>
              <a:t>Naïve</a:t>
            </a:r>
            <a:r>
              <a:rPr spc="30" dirty="0"/>
              <a:t> </a:t>
            </a:r>
            <a:r>
              <a:rPr spc="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32815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2132" y="623807"/>
            <a:ext cx="4131310" cy="13811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85"/>
              </a:spcBef>
            </a:pPr>
            <a:r>
              <a:rPr sz="950" spc="-135" dirty="0">
                <a:latin typeface="Trebuchet MS"/>
                <a:cs typeface="Trebuchet MS"/>
              </a:rPr>
              <a:t>‘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950" spc="-135" dirty="0">
                <a:latin typeface="Trebuchet MS"/>
                <a:cs typeface="Trebuchet MS"/>
              </a:rPr>
              <a:t>’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eature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-15" dirty="0">
                <a:latin typeface="Trebuchet MS"/>
                <a:cs typeface="Trebuchet MS"/>
              </a:rPr>
              <a:t>ector </a:t>
            </a:r>
            <a:r>
              <a:rPr sz="950" spc="15" dirty="0">
                <a:latin typeface="Trebuchet MS"/>
                <a:cs typeface="Trebuchet MS"/>
              </a:rPr>
              <a:t>consisting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of:</a:t>
            </a:r>
            <a:endParaRPr sz="950">
              <a:latin typeface="Trebuchet MS"/>
              <a:cs typeface="Trebuchet MS"/>
            </a:endParaRPr>
          </a:p>
          <a:p>
            <a:pPr marL="340360" indent="-1181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40995" algn="l"/>
              </a:tabLst>
            </a:pPr>
            <a:r>
              <a:rPr sz="900" spc="114" dirty="0">
                <a:latin typeface="Trebuchet MS"/>
                <a:cs typeface="Trebuchet MS"/>
              </a:rPr>
              <a:t>POS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-65" dirty="0">
                <a:latin typeface="Cambria"/>
                <a:cs typeface="Cambria"/>
              </a:rPr>
              <a:t>w</a:t>
            </a:r>
            <a:endParaRPr sz="1000">
              <a:latin typeface="Cambria"/>
              <a:cs typeface="Cambria"/>
            </a:endParaRPr>
          </a:p>
          <a:p>
            <a:pPr marL="340360" indent="-118110">
              <a:lnSpc>
                <a:spcPts val="1195"/>
              </a:lnSpc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40995" algn="l"/>
              </a:tabLst>
            </a:pPr>
            <a:r>
              <a:rPr sz="900" spc="5" dirty="0">
                <a:latin typeface="Trebuchet MS"/>
                <a:cs typeface="Trebuchet MS"/>
              </a:rPr>
              <a:t>Semantic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Syntactic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features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1000" i="1" spc="-65" dirty="0">
                <a:latin typeface="Cambria"/>
                <a:cs typeface="Cambria"/>
              </a:rPr>
              <a:t>w</a:t>
            </a:r>
            <a:endParaRPr sz="1000">
              <a:latin typeface="Cambria"/>
              <a:cs typeface="Cambria"/>
            </a:endParaRPr>
          </a:p>
          <a:p>
            <a:pPr marL="340360" marR="30480" indent="-11811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40995" algn="l"/>
              </a:tabLst>
            </a:pPr>
            <a:r>
              <a:rPr sz="900" spc="-10" dirty="0">
                <a:latin typeface="Trebuchet MS"/>
                <a:cs typeface="Trebuchet MS"/>
              </a:rPr>
              <a:t>Collocation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vector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(set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around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70" dirty="0">
                <a:latin typeface="Trebuchet MS"/>
                <a:cs typeface="Trebuchet MS"/>
              </a:rPr>
              <a:t>it)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next</a:t>
            </a:r>
            <a:r>
              <a:rPr sz="900" spc="-20" dirty="0">
                <a:latin typeface="Trebuchet MS"/>
                <a:cs typeface="Trebuchet MS"/>
              </a:rPr>
              <a:t> word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(+1),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+2,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-1,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-2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their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POS’s</a:t>
            </a:r>
            <a:endParaRPr sz="900">
              <a:latin typeface="Trebuchet MS"/>
              <a:cs typeface="Trebuchet MS"/>
            </a:endParaRPr>
          </a:p>
          <a:p>
            <a:pPr marL="340360" indent="-118110">
              <a:lnSpc>
                <a:spcPct val="100000"/>
              </a:lnSpc>
              <a:spcBef>
                <a:spcPts val="5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40995" algn="l"/>
              </a:tabLst>
            </a:pPr>
            <a:r>
              <a:rPr sz="900" dirty="0">
                <a:latin typeface="Trebuchet MS"/>
                <a:cs typeface="Trebuchet MS"/>
              </a:rPr>
              <a:t>Co-occurrence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vector</a:t>
            </a:r>
            <a:endParaRPr sz="900">
              <a:latin typeface="Trebuchet MS"/>
              <a:cs typeface="Trebuchet MS"/>
            </a:endParaRPr>
          </a:p>
          <a:p>
            <a:pPr marL="63500" marR="276860">
              <a:lnSpc>
                <a:spcPct val="118900"/>
              </a:lnSpc>
              <a:spcBef>
                <a:spcPts val="310"/>
              </a:spcBef>
            </a:pPr>
            <a:r>
              <a:rPr sz="950" spc="40" dirty="0">
                <a:latin typeface="Trebuchet MS"/>
                <a:cs typeface="Trebuchet MS"/>
              </a:rPr>
              <a:t>Set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Naïve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Bayes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likelihood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estimation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(MLE)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training </a:t>
            </a:r>
            <a:r>
              <a:rPr sz="950" dirty="0">
                <a:latin typeface="Trebuchet MS"/>
                <a:cs typeface="Trebuchet MS"/>
              </a:rPr>
              <a:t>data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27314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40356" y="2266416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938" y="2208301"/>
            <a:ext cx="4451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7816" y="2104059"/>
            <a:ext cx="759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1100" u="sng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spc="75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7005" y="2303767"/>
            <a:ext cx="621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Cambria"/>
                <a:cs typeface="Cambria"/>
              </a:rPr>
              <a:t>count</a:t>
            </a:r>
            <a:r>
              <a:rPr sz="1100" spc="-10" dirty="0">
                <a:latin typeface="Microsoft Sans Serif"/>
                <a:cs typeface="Microsoft Sans Serif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j</a:t>
            </a:r>
            <a:r>
              <a:rPr sz="1100" spc="-10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1583" y="2706395"/>
            <a:ext cx="1701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j  </a:t>
            </a:r>
            <a:r>
              <a:rPr sz="800" i="1" spc="70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4545" y="2648293"/>
            <a:ext cx="545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5108" y="2544051"/>
            <a:ext cx="706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1200" i="1" u="sng" spc="75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1100" u="sng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6614" y="2743746"/>
            <a:ext cx="582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Cambria"/>
                <a:cs typeface="Cambria"/>
              </a:rPr>
              <a:t>count</a:t>
            </a:r>
            <a:r>
              <a:rPr sz="1100" dirty="0">
                <a:latin typeface="Microsoft Sans Serif"/>
                <a:cs typeface="Microsoft Sans Serif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100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7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Decision</a:t>
            </a:r>
            <a:r>
              <a:rPr spc="30" dirty="0"/>
              <a:t> </a:t>
            </a:r>
            <a:r>
              <a:rPr spc="5" dirty="0"/>
              <a:t>List</a:t>
            </a:r>
            <a:r>
              <a:rPr spc="30" dirty="0"/>
              <a:t> </a:t>
            </a:r>
            <a:r>
              <a:rPr spc="-1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38936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626856"/>
            <a:ext cx="3895725" cy="23101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‘One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collocation’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property</a:t>
            </a:r>
            <a:endParaRPr sz="950">
              <a:latin typeface="Trebuchet MS"/>
              <a:cs typeface="Trebuchet MS"/>
            </a:endParaRPr>
          </a:p>
          <a:p>
            <a:pPr marL="314960" marR="33655" indent="-118110">
              <a:lnSpc>
                <a:spcPct val="110700"/>
              </a:lnSpc>
              <a:spcBef>
                <a:spcPts val="19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5" dirty="0">
                <a:latin typeface="Trebuchet MS"/>
                <a:cs typeface="Trebuchet MS"/>
              </a:rPr>
              <a:t>Nearby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provide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strong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consistent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clues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sense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target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950" spc="-5" dirty="0">
                <a:latin typeface="Trebuchet MS"/>
                <a:cs typeface="Trebuchet MS"/>
              </a:rPr>
              <a:t>Collect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collocations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ambiguous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38100" marR="30480">
              <a:lnSpc>
                <a:spcPct val="145100"/>
              </a:lnSpc>
            </a:pPr>
            <a:r>
              <a:rPr sz="950" spc="5" dirty="0">
                <a:latin typeface="Trebuchet MS"/>
                <a:cs typeface="Trebuchet MS"/>
              </a:rPr>
              <a:t>Calculate </a:t>
            </a:r>
            <a:r>
              <a:rPr sz="950" spc="25" dirty="0">
                <a:latin typeface="Trebuchet MS"/>
                <a:cs typeface="Trebuchet MS"/>
              </a:rPr>
              <a:t>word-sense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10" dirty="0">
                <a:latin typeface="Trebuchet MS"/>
                <a:cs typeface="Trebuchet MS"/>
              </a:rPr>
              <a:t>distributions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45" dirty="0">
                <a:latin typeface="Trebuchet MS"/>
                <a:cs typeface="Trebuchet MS"/>
              </a:rPr>
              <a:t>such </a:t>
            </a:r>
            <a:r>
              <a:rPr sz="950" dirty="0">
                <a:latin typeface="Trebuchet MS"/>
                <a:cs typeface="Trebuchet MS"/>
              </a:rPr>
              <a:t>collocations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Calculate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log-likelihood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ratio</a:t>
            </a:r>
            <a:endParaRPr sz="950">
              <a:latin typeface="Trebuchet MS"/>
              <a:cs typeface="Trebuchet MS"/>
            </a:endParaRPr>
          </a:p>
          <a:p>
            <a:pPr marL="1434465" marR="948055" indent="-245110">
              <a:lnSpc>
                <a:spcPct val="114999"/>
              </a:lnSpc>
              <a:spcBef>
                <a:spcPts val="745"/>
              </a:spcBef>
            </a:pPr>
            <a:r>
              <a:rPr sz="1650" i="1" spc="-7" baseline="-37878" dirty="0">
                <a:latin typeface="Cambria"/>
                <a:cs typeface="Cambria"/>
              </a:rPr>
              <a:t>l</a:t>
            </a:r>
            <a:r>
              <a:rPr sz="1650" i="1" spc="-30" baseline="-37878" dirty="0">
                <a:latin typeface="Cambria"/>
                <a:cs typeface="Cambria"/>
              </a:rPr>
              <a:t>o</a:t>
            </a:r>
            <a:r>
              <a:rPr sz="1650" i="1" spc="-44" baseline="-37878" dirty="0">
                <a:latin typeface="Cambria"/>
                <a:cs typeface="Cambria"/>
              </a:rPr>
              <a:t>g</a:t>
            </a:r>
            <a:r>
              <a:rPr sz="1650" spc="82" baseline="-37878" dirty="0">
                <a:latin typeface="Microsoft Sans Serif"/>
                <a:cs typeface="Microsoft Sans Serif"/>
              </a:rPr>
              <a:t>(</a:t>
            </a:r>
            <a:r>
              <a:rPr sz="1650" spc="-262" baseline="-37878" dirty="0">
                <a:latin typeface="Microsoft Sans Serif"/>
                <a:cs typeface="Microsoft Sans Serif"/>
              </a:rPr>
              <a:t> </a:t>
            </a: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Sens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100" i="1" u="sng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1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</a:t>
            </a:r>
            <a:r>
              <a:rPr sz="1100" u="sng" spc="-19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Collocation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u="sng" spc="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sz="1650" spc="67" baseline="-37878" dirty="0">
                <a:latin typeface="Microsoft Sans Serif"/>
                <a:cs typeface="Microsoft Sans Serif"/>
              </a:rPr>
              <a:t>) 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Sense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5" dirty="0">
                <a:latin typeface="Cambria"/>
                <a:cs typeface="Cambria"/>
              </a:rPr>
              <a:t>Collocation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844"/>
              </a:spcBef>
            </a:pPr>
            <a:r>
              <a:rPr sz="950" spc="15" dirty="0">
                <a:latin typeface="Trebuchet MS"/>
                <a:cs typeface="Trebuchet MS"/>
              </a:rPr>
              <a:t>Higher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log-likelihood </a:t>
            </a:r>
            <a:r>
              <a:rPr sz="1100" spc="15" dirty="0">
                <a:latin typeface="Lucida Sans Unicode"/>
                <a:cs typeface="Lucida Sans Unicode"/>
              </a:rPr>
              <a:t>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predictive </a:t>
            </a:r>
            <a:r>
              <a:rPr sz="950" spc="10" dirty="0">
                <a:latin typeface="Trebuchet MS"/>
                <a:cs typeface="Trebuchet MS"/>
              </a:rPr>
              <a:t>evidence</a:t>
            </a:r>
            <a:endParaRPr sz="950">
              <a:latin typeface="Trebuchet MS"/>
              <a:cs typeface="Trebuchet MS"/>
            </a:endParaRPr>
          </a:p>
          <a:p>
            <a:pPr marL="38100" marR="415925">
              <a:lnSpc>
                <a:spcPct val="118900"/>
              </a:lnSpc>
              <a:spcBef>
                <a:spcPts val="270"/>
              </a:spcBef>
            </a:pPr>
            <a:r>
              <a:rPr sz="950" spc="10" dirty="0">
                <a:latin typeface="Trebuchet MS"/>
                <a:cs typeface="Trebuchet MS"/>
              </a:rPr>
              <a:t>Collocations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ordered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decision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list,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predictive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collocations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ranked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highest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7793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487970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98002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449639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659672"/>
            <a:ext cx="64757" cy="6475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1" name="object 1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7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Decision</a:t>
            </a:r>
            <a:r>
              <a:rPr spc="30" dirty="0"/>
              <a:t> </a:t>
            </a:r>
            <a:r>
              <a:rPr spc="5" dirty="0"/>
              <a:t>List</a:t>
            </a:r>
            <a:r>
              <a:rPr spc="30" dirty="0"/>
              <a:t> </a:t>
            </a:r>
            <a:r>
              <a:rPr spc="-1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438" y="789762"/>
            <a:ext cx="2655569" cy="12153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230165"/>
            <a:ext cx="419671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Classification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test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based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highest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ranking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collocation,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found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sentences.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rebuchet MS"/>
              <a:cs typeface="Trebuchet MS"/>
            </a:endParaRPr>
          </a:p>
          <a:p>
            <a:pPr marL="1165225">
              <a:lnSpc>
                <a:spcPct val="100000"/>
              </a:lnSpc>
            </a:pPr>
            <a:r>
              <a:rPr sz="950" i="1" dirty="0">
                <a:latin typeface="Trebuchet MS"/>
                <a:cs typeface="Trebuchet MS"/>
              </a:rPr>
              <a:t>plucking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20" dirty="0">
                <a:solidFill>
                  <a:srgbClr val="FF0000"/>
                </a:solidFill>
                <a:latin typeface="Trebuchet MS"/>
                <a:cs typeface="Trebuchet MS"/>
              </a:rPr>
              <a:t>flowers </a:t>
            </a:r>
            <a:r>
              <a:rPr sz="950" i="1" spc="-20" dirty="0">
                <a:latin typeface="Trebuchet MS"/>
                <a:cs typeface="Trebuchet MS"/>
              </a:rPr>
              <a:t>affects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25" dirty="0">
                <a:solidFill>
                  <a:srgbClr val="0000FF"/>
                </a:solidFill>
                <a:latin typeface="Trebuchet MS"/>
                <a:cs typeface="Trebuchet MS"/>
              </a:rPr>
              <a:t>plant</a:t>
            </a:r>
            <a:r>
              <a:rPr sz="950" i="1" spc="-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950" i="1" spc="-25" dirty="0">
                <a:solidFill>
                  <a:srgbClr val="00FF00"/>
                </a:solidFill>
                <a:latin typeface="Trebuchet MS"/>
                <a:cs typeface="Trebuchet MS"/>
              </a:rPr>
              <a:t>growth</a:t>
            </a:r>
            <a:r>
              <a:rPr sz="950" i="1" spc="-2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746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Decision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List: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574764"/>
            <a:ext cx="34842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Example:</a:t>
            </a:r>
            <a:r>
              <a:rPr sz="950" i="0" spc="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discriminating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65" dirty="0">
                <a:solidFill>
                  <a:srgbClr val="000000"/>
                </a:solidFill>
                <a:latin typeface="Trebuchet MS"/>
                <a:cs typeface="Trebuchet MS"/>
              </a:rPr>
              <a:t>bass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(fish)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65" dirty="0">
                <a:solidFill>
                  <a:srgbClr val="000000"/>
                </a:solidFill>
                <a:latin typeface="Trebuchet MS"/>
                <a:cs typeface="Trebuchet MS"/>
              </a:rPr>
              <a:t>bass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(music):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668" y="976782"/>
            <a:ext cx="3615690" cy="16992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7522" y="3339672"/>
            <a:ext cx="9734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8553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Homonymy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58508"/>
            <a:ext cx="4483735" cy="629920"/>
            <a:chOff x="87743" y="458508"/>
            <a:chExt cx="4483735" cy="629920"/>
          </a:xfrm>
        </p:grpSpPr>
        <p:sp>
          <p:nvSpPr>
            <p:cNvPr id="4" name="object 4"/>
            <p:cNvSpPr/>
            <p:nvPr/>
          </p:nvSpPr>
          <p:spPr>
            <a:xfrm>
              <a:off x="87743" y="4585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3153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8626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7356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02742"/>
              <a:ext cx="50749" cy="4835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75805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40842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281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15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02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151039"/>
            <a:ext cx="4483735" cy="666115"/>
            <a:chOff x="87743" y="1151039"/>
            <a:chExt cx="4483735" cy="666115"/>
          </a:xfrm>
        </p:grpSpPr>
        <p:sp>
          <p:nvSpPr>
            <p:cNvPr id="15" name="object 15"/>
            <p:cNvSpPr/>
            <p:nvPr/>
          </p:nvSpPr>
          <p:spPr>
            <a:xfrm>
              <a:off x="87743" y="115103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32405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15262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02562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195273"/>
              <a:ext cx="50749" cy="5199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368336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233373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2206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2079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195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418069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628102"/>
              <a:ext cx="64757" cy="6475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7743" y="1880031"/>
            <a:ext cx="4483735" cy="1431925"/>
            <a:chOff x="87743" y="1880031"/>
            <a:chExt cx="4483735" cy="1431925"/>
          </a:xfrm>
        </p:grpSpPr>
        <p:sp>
          <p:nvSpPr>
            <p:cNvPr id="28" name="object 28"/>
            <p:cNvSpPr/>
            <p:nvPr/>
          </p:nvSpPr>
          <p:spPr>
            <a:xfrm>
              <a:off x="87743" y="188003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053044"/>
              <a:ext cx="4432566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209963"/>
              <a:ext cx="101599" cy="1015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197263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924266"/>
              <a:ext cx="50749" cy="128569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2097316"/>
              <a:ext cx="4432935" cy="1163955"/>
            </a:xfrm>
            <a:custGeom>
              <a:avLst/>
              <a:gdLst/>
              <a:ahLst/>
              <a:cxnLst/>
              <a:rect l="l" t="t" r="r" b="b"/>
              <a:pathLst>
                <a:path w="4432935" h="1163954">
                  <a:moveTo>
                    <a:pt x="4432566" y="0"/>
                  </a:moveTo>
                  <a:lnTo>
                    <a:pt x="0" y="0"/>
                  </a:lnTo>
                  <a:lnTo>
                    <a:pt x="0" y="1112647"/>
                  </a:lnTo>
                  <a:lnTo>
                    <a:pt x="4008" y="1132371"/>
                  </a:lnTo>
                  <a:lnTo>
                    <a:pt x="14922" y="1148524"/>
                  </a:lnTo>
                  <a:lnTo>
                    <a:pt x="31075" y="1159438"/>
                  </a:lnTo>
                  <a:lnTo>
                    <a:pt x="50800" y="1163447"/>
                  </a:lnTo>
                  <a:lnTo>
                    <a:pt x="4381766" y="1163447"/>
                  </a:lnTo>
                  <a:lnTo>
                    <a:pt x="4401491" y="1159438"/>
                  </a:lnTo>
                  <a:lnTo>
                    <a:pt x="4417644" y="1148524"/>
                  </a:lnTo>
                  <a:lnTo>
                    <a:pt x="4428558" y="1132371"/>
                  </a:lnTo>
                  <a:lnTo>
                    <a:pt x="4432566" y="111264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1962353"/>
              <a:ext cx="0" cy="1266825"/>
            </a:xfrm>
            <a:custGeom>
              <a:avLst/>
              <a:gdLst/>
              <a:ahLst/>
              <a:cxnLst/>
              <a:rect l="l" t="t" r="r" b="b"/>
              <a:pathLst>
                <a:path h="1266825">
                  <a:moveTo>
                    <a:pt x="0" y="12666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19496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19369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1924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529167"/>
              <a:ext cx="64757" cy="647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739199"/>
              <a:ext cx="64757" cy="6475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25844" y="383887"/>
            <a:ext cx="4199255" cy="28428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Definition</a:t>
            </a:r>
            <a:endParaRPr sz="1100">
              <a:latin typeface="Cambria"/>
              <a:cs typeface="Cambria"/>
            </a:endParaRPr>
          </a:p>
          <a:p>
            <a:pPr marL="12700" marR="27305">
              <a:lnSpc>
                <a:spcPct val="118900"/>
              </a:lnSpc>
              <a:spcBef>
                <a:spcPts val="209"/>
              </a:spcBef>
            </a:pPr>
            <a:r>
              <a:rPr sz="950" b="1" spc="45" dirty="0">
                <a:latin typeface="Trebuchet MS"/>
                <a:cs typeface="Trebuchet MS"/>
              </a:rPr>
              <a:t>Homonymy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defined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holds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20" dirty="0">
                <a:latin typeface="Trebuchet MS"/>
                <a:cs typeface="Trebuchet MS"/>
              </a:rPr>
              <a:t> form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unrelated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Examples</a:t>
            </a:r>
            <a:endParaRPr sz="1100">
              <a:latin typeface="Cambria"/>
              <a:cs typeface="Cambria"/>
            </a:endParaRPr>
          </a:p>
          <a:p>
            <a:pPr marL="289560" marR="741045">
              <a:lnSpc>
                <a:spcPts val="1650"/>
              </a:lnSpc>
              <a:spcBef>
                <a:spcPts val="55"/>
              </a:spcBef>
            </a:pPr>
            <a:r>
              <a:rPr sz="950" spc="20" dirty="0">
                <a:latin typeface="Trebuchet MS"/>
                <a:cs typeface="Trebuchet MS"/>
              </a:rPr>
              <a:t>Bat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(wooden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stick-like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thing)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vs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Bat</a:t>
            </a:r>
            <a:r>
              <a:rPr sz="950" spc="-15" dirty="0">
                <a:latin typeface="Trebuchet MS"/>
                <a:cs typeface="Trebuchet MS"/>
              </a:rPr>
              <a:t> (flying </a:t>
            </a:r>
            <a:r>
              <a:rPr sz="950" spc="15" dirty="0">
                <a:latin typeface="Trebuchet MS"/>
                <a:cs typeface="Trebuchet MS"/>
              </a:rPr>
              <a:t>mammal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thing)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Bank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(financial </a:t>
            </a:r>
            <a:r>
              <a:rPr sz="950" spc="-25" dirty="0">
                <a:latin typeface="Trebuchet MS"/>
                <a:cs typeface="Trebuchet MS"/>
              </a:rPr>
              <a:t>institution)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vs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Bank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(riverside)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homophones</a:t>
            </a:r>
            <a:r>
              <a:rPr sz="1100" i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homographs</a:t>
            </a:r>
            <a:endParaRPr sz="1100">
              <a:latin typeface="Cambria"/>
              <a:cs typeface="Cambria"/>
            </a:endParaRPr>
          </a:p>
          <a:p>
            <a:pPr marL="12700" marR="334010">
              <a:lnSpc>
                <a:spcPct val="118900"/>
              </a:lnSpc>
              <a:spcBef>
                <a:spcPts val="210"/>
              </a:spcBef>
            </a:pPr>
            <a:r>
              <a:rPr sz="950" b="1" spc="50" dirty="0">
                <a:latin typeface="Trebuchet MS"/>
                <a:cs typeface="Trebuchet MS"/>
              </a:rPr>
              <a:t>homophones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pronunciation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spellings.</a:t>
            </a:r>
            <a:endParaRPr sz="950">
              <a:latin typeface="Trebuchet MS"/>
              <a:cs typeface="Trebuchet MS"/>
            </a:endParaRPr>
          </a:p>
          <a:p>
            <a:pPr marL="289560" marR="3069590">
              <a:lnSpc>
                <a:spcPct val="145100"/>
              </a:lnSpc>
            </a:pPr>
            <a:r>
              <a:rPr sz="950" spc="-35" dirty="0">
                <a:latin typeface="Trebuchet MS"/>
                <a:cs typeface="Trebuchet MS"/>
              </a:rPr>
              <a:t>write </a:t>
            </a:r>
            <a:r>
              <a:rPr sz="950" spc="65" dirty="0">
                <a:latin typeface="Trebuchet MS"/>
                <a:cs typeface="Trebuchet MS"/>
              </a:rPr>
              <a:t>vs </a:t>
            </a:r>
            <a:r>
              <a:rPr sz="950" spc="-20" dirty="0">
                <a:latin typeface="Trebuchet MS"/>
                <a:cs typeface="Trebuchet MS"/>
              </a:rPr>
              <a:t>right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piece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vs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peace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b="1" spc="55" dirty="0">
                <a:latin typeface="Trebuchet MS"/>
                <a:cs typeface="Trebuchet MS"/>
              </a:rPr>
              <a:t>homographs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lexemes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orthographic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meaning.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Ex: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bass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2" name="object 4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23975" y="942136"/>
            <a:ext cx="2360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Sense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Disambiguation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II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8,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04885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73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Minimally</a:t>
            </a:r>
            <a:r>
              <a:rPr spc="45" dirty="0"/>
              <a:t> </a:t>
            </a:r>
            <a:r>
              <a:rPr spc="-5" dirty="0"/>
              <a:t>Supervised</a:t>
            </a:r>
            <a:r>
              <a:rPr spc="50" dirty="0"/>
              <a:t> </a:t>
            </a:r>
            <a:r>
              <a:rPr spc="35" dirty="0"/>
              <a:t>WSD</a:t>
            </a:r>
            <a:r>
              <a:rPr spc="50" dirty="0"/>
              <a:t> </a:t>
            </a:r>
            <a:r>
              <a:rPr spc="30" dirty="0"/>
              <a:t>-</a:t>
            </a:r>
            <a:r>
              <a:rPr spc="50" dirty="0"/>
              <a:t> </a:t>
            </a:r>
            <a:r>
              <a:rPr spc="-40" dirty="0"/>
              <a:t>Yarowsky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53249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942982"/>
            <a:ext cx="4061460" cy="1554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2402840">
              <a:lnSpc>
                <a:spcPct val="131100"/>
              </a:lnSpc>
              <a:spcBef>
                <a:spcPts val="90"/>
              </a:spcBef>
            </a:pPr>
            <a:r>
              <a:rPr sz="950" spc="10" dirty="0">
                <a:latin typeface="Trebuchet MS"/>
                <a:cs typeface="Trebuchet MS"/>
              </a:rPr>
              <a:t>Annotations are </a:t>
            </a:r>
            <a:r>
              <a:rPr sz="950" spc="5" dirty="0">
                <a:latin typeface="Trebuchet MS"/>
                <a:cs typeface="Trebuchet MS"/>
              </a:rPr>
              <a:t>expensive! 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“Bootstrapping”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co-training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10" dirty="0">
                <a:latin typeface="Trebuchet MS"/>
                <a:cs typeface="Trebuchet MS"/>
              </a:rPr>
              <a:t>Start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with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(small)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seed,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learn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decision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list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50" dirty="0">
                <a:latin typeface="Trebuchet MS"/>
                <a:cs typeface="Trebuchet MS"/>
              </a:rPr>
              <a:t>Use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decision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list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label </a:t>
            </a:r>
            <a:r>
              <a:rPr sz="900" spc="-20" dirty="0">
                <a:latin typeface="Trebuchet MS"/>
                <a:cs typeface="Trebuchet MS"/>
              </a:rPr>
              <a:t>rest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corpus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2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5" dirty="0">
                <a:latin typeface="Trebuchet MS"/>
                <a:cs typeface="Trebuchet MS"/>
              </a:rPr>
              <a:t>Retain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‘confident’</a:t>
            </a:r>
            <a:r>
              <a:rPr sz="900" spc="-20" dirty="0">
                <a:latin typeface="Trebuchet MS"/>
                <a:cs typeface="Trebuchet MS"/>
              </a:rPr>
              <a:t> labels,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treat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annotated data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learn </a:t>
            </a:r>
            <a:r>
              <a:rPr sz="900" spc="-10" dirty="0">
                <a:latin typeface="Trebuchet MS"/>
                <a:cs typeface="Trebuchet MS"/>
              </a:rPr>
              <a:t>new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decision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list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5" dirty="0">
                <a:latin typeface="Trebuchet MS"/>
                <a:cs typeface="Trebuchet MS"/>
              </a:rPr>
              <a:t>Repeat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spc="-70" dirty="0">
                <a:latin typeface="Lucida Sans Unicode"/>
                <a:cs typeface="Lucida Sans Unicode"/>
              </a:rPr>
              <a:t>.</a:t>
            </a:r>
            <a:r>
              <a:rPr sz="1000" spc="-210" dirty="0">
                <a:latin typeface="Lucida Sans Unicode"/>
                <a:cs typeface="Lucida Sans Unicode"/>
              </a:rPr>
              <a:t> </a:t>
            </a:r>
            <a:r>
              <a:rPr sz="1000" spc="-70" dirty="0">
                <a:latin typeface="Lucida Sans Unicode"/>
                <a:cs typeface="Lucida Sans Unicode"/>
              </a:rPr>
              <a:t>.</a:t>
            </a:r>
            <a:r>
              <a:rPr sz="1000" spc="-210" dirty="0">
                <a:latin typeface="Lucida Sans Unicode"/>
                <a:cs typeface="Lucida Sans Unicode"/>
              </a:rPr>
              <a:t> </a:t>
            </a:r>
            <a:r>
              <a:rPr sz="1000" spc="-70" dirty="0"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950" spc="10" dirty="0">
                <a:latin typeface="Trebuchet MS"/>
                <a:cs typeface="Trebuchet MS"/>
              </a:rPr>
              <a:t>Heuristics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(derived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observation):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35" dirty="0">
                <a:latin typeface="Trebuchet MS"/>
                <a:cs typeface="Trebuchet MS"/>
              </a:rPr>
              <a:t>One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sense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per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discourse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35" dirty="0">
                <a:latin typeface="Trebuchet MS"/>
                <a:cs typeface="Trebuchet MS"/>
              </a:rPr>
              <a:t>One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sense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per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collocation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4303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065451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885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281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More</a:t>
            </a:r>
            <a:r>
              <a:rPr spc="10" dirty="0"/>
              <a:t> </a:t>
            </a:r>
            <a:r>
              <a:rPr spc="-30" dirty="0"/>
              <a:t>about</a:t>
            </a:r>
            <a:r>
              <a:rPr spc="10" dirty="0"/>
              <a:t> </a:t>
            </a:r>
            <a:r>
              <a:rPr spc="-5" dirty="0"/>
              <a:t>heuristics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25677"/>
            <a:ext cx="4483735" cy="600710"/>
            <a:chOff x="87743" y="1025677"/>
            <a:chExt cx="4483735" cy="600710"/>
          </a:xfrm>
        </p:grpSpPr>
        <p:sp>
          <p:nvSpPr>
            <p:cNvPr id="4" name="object 4"/>
            <p:cNvSpPr/>
            <p:nvPr/>
          </p:nvSpPr>
          <p:spPr>
            <a:xfrm>
              <a:off x="87743" y="102567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870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2426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1156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9911"/>
              <a:ext cx="50749" cy="4543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42987"/>
              <a:ext cx="4432935" cy="332105"/>
            </a:xfrm>
            <a:custGeom>
              <a:avLst/>
              <a:gdLst/>
              <a:ahLst/>
              <a:cxnLst/>
              <a:rect l="l" t="t" r="r" b="b"/>
              <a:pathLst>
                <a:path w="4432935" h="332105">
                  <a:moveTo>
                    <a:pt x="4432566" y="0"/>
                  </a:moveTo>
                  <a:lnTo>
                    <a:pt x="0" y="0"/>
                  </a:lnTo>
                  <a:lnTo>
                    <a:pt x="0" y="281279"/>
                  </a:lnTo>
                  <a:lnTo>
                    <a:pt x="4008" y="301004"/>
                  </a:lnTo>
                  <a:lnTo>
                    <a:pt x="14922" y="317157"/>
                  </a:lnTo>
                  <a:lnTo>
                    <a:pt x="31075" y="328071"/>
                  </a:lnTo>
                  <a:lnTo>
                    <a:pt x="50800" y="332079"/>
                  </a:lnTo>
                  <a:lnTo>
                    <a:pt x="4381766" y="332079"/>
                  </a:lnTo>
                  <a:lnTo>
                    <a:pt x="4401491" y="328071"/>
                  </a:lnTo>
                  <a:lnTo>
                    <a:pt x="4417644" y="317157"/>
                  </a:lnTo>
                  <a:lnTo>
                    <a:pt x="4428558" y="301004"/>
                  </a:lnTo>
                  <a:lnTo>
                    <a:pt x="4432566" y="2812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08011"/>
              <a:ext cx="0" cy="435609"/>
            </a:xfrm>
            <a:custGeom>
              <a:avLst/>
              <a:gdLst/>
              <a:ahLst/>
              <a:cxnLst/>
              <a:rect l="l" t="t" r="r" b="b"/>
              <a:pathLst>
                <a:path h="435609">
                  <a:moveTo>
                    <a:pt x="0" y="4353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953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826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699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9837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7743" y="1726984"/>
            <a:ext cx="4483735" cy="757555"/>
            <a:chOff x="87743" y="1726984"/>
            <a:chExt cx="4483735" cy="757555"/>
          </a:xfrm>
        </p:grpSpPr>
        <p:sp>
          <p:nvSpPr>
            <p:cNvPr id="16" name="object 16"/>
            <p:cNvSpPr/>
            <p:nvPr/>
          </p:nvSpPr>
          <p:spPr>
            <a:xfrm>
              <a:off x="87743" y="172698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00008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382329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69629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771218"/>
              <a:ext cx="50749" cy="6111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944281"/>
              <a:ext cx="4432935" cy="488950"/>
            </a:xfrm>
            <a:custGeom>
              <a:avLst/>
              <a:gdLst/>
              <a:ahLst/>
              <a:cxnLst/>
              <a:rect l="l" t="t" r="r" b="b"/>
              <a:pathLst>
                <a:path w="4432935" h="488950">
                  <a:moveTo>
                    <a:pt x="4432566" y="0"/>
                  </a:moveTo>
                  <a:lnTo>
                    <a:pt x="0" y="0"/>
                  </a:lnTo>
                  <a:lnTo>
                    <a:pt x="0" y="438048"/>
                  </a:lnTo>
                  <a:lnTo>
                    <a:pt x="4008" y="457773"/>
                  </a:lnTo>
                  <a:lnTo>
                    <a:pt x="14922" y="473925"/>
                  </a:lnTo>
                  <a:lnTo>
                    <a:pt x="31075" y="484839"/>
                  </a:lnTo>
                  <a:lnTo>
                    <a:pt x="50800" y="488848"/>
                  </a:lnTo>
                  <a:lnTo>
                    <a:pt x="4381766" y="488848"/>
                  </a:lnTo>
                  <a:lnTo>
                    <a:pt x="4401491" y="484839"/>
                  </a:lnTo>
                  <a:lnTo>
                    <a:pt x="4417644" y="473925"/>
                  </a:lnTo>
                  <a:lnTo>
                    <a:pt x="4428558" y="457773"/>
                  </a:lnTo>
                  <a:lnTo>
                    <a:pt x="4432566" y="43804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09305"/>
              <a:ext cx="0" cy="592455"/>
            </a:xfrm>
            <a:custGeom>
              <a:avLst/>
              <a:gdLst/>
              <a:ahLst/>
              <a:cxnLst/>
              <a:rect l="l" t="t" r="r" b="b"/>
              <a:pathLst>
                <a:path h="592455">
                  <a:moveTo>
                    <a:pt x="0" y="5920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966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839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712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991144"/>
              <a:ext cx="64757" cy="6475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3144" y="954219"/>
            <a:ext cx="4382135" cy="14687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One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Sense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per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Discourse</a:t>
            </a:r>
            <a:endParaRPr sz="1100">
              <a:latin typeface="Cambria"/>
              <a:cs typeface="Cambria"/>
            </a:endParaRPr>
          </a:p>
          <a:p>
            <a:pPr marL="302260" marR="17780">
              <a:lnSpc>
                <a:spcPct val="118900"/>
              </a:lnSpc>
              <a:spcBef>
                <a:spcPts val="18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tends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preserve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across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occurrences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discourse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</a:pP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One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Sense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per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Collocation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40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tends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preserve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when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collocation</a:t>
            </a:r>
            <a:endParaRPr sz="950">
              <a:latin typeface="Trebuchet MS"/>
              <a:cs typeface="Trebuchet MS"/>
            </a:endParaRPr>
          </a:p>
          <a:p>
            <a:pPr marL="579120" indent="-118110">
              <a:lnSpc>
                <a:spcPct val="100000"/>
              </a:lnSpc>
              <a:spcBef>
                <a:spcPts val="30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579755" algn="l"/>
              </a:tabLst>
            </a:pPr>
            <a:r>
              <a:rPr sz="900" spc="10" dirty="0">
                <a:latin typeface="Trebuchet MS"/>
                <a:cs typeface="Trebuchet MS"/>
              </a:rPr>
              <a:t>Strong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14" dirty="0">
                <a:latin typeface="Trebuchet MS"/>
                <a:cs typeface="Trebuchet MS"/>
              </a:rPr>
              <a:t>f</a:t>
            </a:r>
            <a:r>
              <a:rPr sz="900" spc="-20" dirty="0">
                <a:latin typeface="Trebuchet MS"/>
                <a:cs typeface="Trebuchet MS"/>
              </a:rPr>
              <a:t>or</a:t>
            </a:r>
            <a:r>
              <a:rPr sz="900" spc="-25" dirty="0">
                <a:latin typeface="Trebuchet MS"/>
                <a:cs typeface="Trebuchet MS"/>
              </a:rPr>
              <a:t> adjacent </a:t>
            </a:r>
            <a:r>
              <a:rPr sz="900" spc="-15" dirty="0">
                <a:latin typeface="Trebuchet MS"/>
                <a:cs typeface="Trebuchet MS"/>
              </a:rPr>
              <a:t>collocations</a:t>
            </a:r>
            <a:endParaRPr sz="900">
              <a:latin typeface="Trebuchet MS"/>
              <a:cs typeface="Trebuchet MS"/>
            </a:endParaRPr>
          </a:p>
          <a:p>
            <a:pPr marL="5791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579755" algn="l"/>
              </a:tabLst>
            </a:pPr>
            <a:r>
              <a:rPr sz="900" dirty="0">
                <a:latin typeface="Trebuchet MS"/>
                <a:cs typeface="Trebuchet MS"/>
              </a:rPr>
              <a:t>Weaker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distance</a:t>
            </a:r>
            <a:r>
              <a:rPr sz="900" spc="-20" dirty="0">
                <a:latin typeface="Trebuchet MS"/>
                <a:cs typeface="Trebuchet MS"/>
              </a:rPr>
              <a:t> between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increases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04873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Yarowsky’s</a:t>
            </a:r>
            <a:r>
              <a:rPr spc="5" dirty="0"/>
              <a:t> </a:t>
            </a:r>
            <a:r>
              <a:rPr spc="-10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85431"/>
            <a:ext cx="4483735" cy="1558925"/>
            <a:chOff x="87743" y="985431"/>
            <a:chExt cx="4483735" cy="1558925"/>
          </a:xfrm>
        </p:grpSpPr>
        <p:sp>
          <p:nvSpPr>
            <p:cNvPr id="4" name="object 4"/>
            <p:cNvSpPr/>
            <p:nvPr/>
          </p:nvSpPr>
          <p:spPr>
            <a:xfrm>
              <a:off x="87743" y="98543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5844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4271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3001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29665"/>
              <a:ext cx="50749" cy="14130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02715"/>
              <a:ext cx="4432935" cy="1290955"/>
            </a:xfrm>
            <a:custGeom>
              <a:avLst/>
              <a:gdLst/>
              <a:ahLst/>
              <a:cxnLst/>
              <a:rect l="l" t="t" r="r" b="b"/>
              <a:pathLst>
                <a:path w="4432935" h="1290955">
                  <a:moveTo>
                    <a:pt x="4432566" y="0"/>
                  </a:moveTo>
                  <a:lnTo>
                    <a:pt x="0" y="0"/>
                  </a:lnTo>
                  <a:lnTo>
                    <a:pt x="0" y="1240002"/>
                  </a:lnTo>
                  <a:lnTo>
                    <a:pt x="4008" y="1259727"/>
                  </a:lnTo>
                  <a:lnTo>
                    <a:pt x="14922" y="1275880"/>
                  </a:lnTo>
                  <a:lnTo>
                    <a:pt x="31075" y="1286794"/>
                  </a:lnTo>
                  <a:lnTo>
                    <a:pt x="50800" y="1290802"/>
                  </a:lnTo>
                  <a:lnTo>
                    <a:pt x="4381766" y="1290802"/>
                  </a:lnTo>
                  <a:lnTo>
                    <a:pt x="4401491" y="1286794"/>
                  </a:lnTo>
                  <a:lnTo>
                    <a:pt x="4417644" y="1275880"/>
                  </a:lnTo>
                  <a:lnTo>
                    <a:pt x="4428558" y="1259727"/>
                  </a:lnTo>
                  <a:lnTo>
                    <a:pt x="4432566" y="124000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67752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h="1394460">
                  <a:moveTo>
                    <a:pt x="0" y="13940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550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423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296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5244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4223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8123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191270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3144" y="910784"/>
            <a:ext cx="4083050" cy="15576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302260" marR="43180">
              <a:lnSpc>
                <a:spcPct val="131100"/>
              </a:lnSpc>
              <a:spcBef>
                <a:spcPts val="70"/>
              </a:spcBef>
            </a:pPr>
            <a:r>
              <a:rPr sz="950" spc="20" dirty="0">
                <a:latin typeface="Trebuchet MS"/>
                <a:cs typeface="Trebuchet MS"/>
              </a:rPr>
              <a:t>Disambiguating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plant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(industrial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sense)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vs.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plant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(living thing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sense)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Think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seed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endParaRPr sz="950">
              <a:latin typeface="Trebuchet MS"/>
              <a:cs typeface="Trebuchet MS"/>
            </a:endParaRPr>
          </a:p>
          <a:p>
            <a:pPr marL="579120" indent="-118110">
              <a:lnSpc>
                <a:spcPct val="100000"/>
              </a:lnSpc>
              <a:spcBef>
                <a:spcPts val="30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579755" algn="l"/>
              </a:tabLst>
            </a:pPr>
            <a:r>
              <a:rPr sz="900" spc="-20" dirty="0">
                <a:latin typeface="Trebuchet MS"/>
                <a:cs typeface="Trebuchet MS"/>
              </a:rPr>
              <a:t>Industrial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sense: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co-occurring </a:t>
            </a:r>
            <a:r>
              <a:rPr sz="900" spc="-50" dirty="0">
                <a:latin typeface="Trebuchet MS"/>
                <a:cs typeface="Trebuchet MS"/>
              </a:rPr>
              <a:t>with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‘manufacturing’</a:t>
            </a:r>
            <a:endParaRPr sz="900">
              <a:latin typeface="Trebuchet MS"/>
              <a:cs typeface="Trebuchet MS"/>
            </a:endParaRPr>
          </a:p>
          <a:p>
            <a:pPr marL="5791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579755" algn="l"/>
              </a:tabLst>
            </a:pPr>
            <a:r>
              <a:rPr sz="900" spc="-5" dirty="0">
                <a:latin typeface="Trebuchet MS"/>
                <a:cs typeface="Trebuchet MS"/>
              </a:rPr>
              <a:t>Living</a:t>
            </a:r>
            <a:r>
              <a:rPr sz="900" spc="-25" dirty="0">
                <a:latin typeface="Trebuchet MS"/>
                <a:cs typeface="Trebuchet MS"/>
              </a:rPr>
              <a:t> thing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sense: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co-occurring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with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‘life’</a:t>
            </a:r>
            <a:endParaRPr sz="900">
              <a:latin typeface="Trebuchet MS"/>
              <a:cs typeface="Trebuchet MS"/>
            </a:endParaRPr>
          </a:p>
          <a:p>
            <a:pPr marL="302260">
              <a:lnSpc>
                <a:spcPct val="100000"/>
              </a:lnSpc>
              <a:spcBef>
                <a:spcPts val="525"/>
              </a:spcBef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‘one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collocation’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build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initial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decision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classifier</a:t>
            </a:r>
            <a:endParaRPr sz="950">
              <a:latin typeface="Trebuchet MS"/>
              <a:cs typeface="Trebuchet MS"/>
            </a:endParaRPr>
          </a:p>
          <a:p>
            <a:pPr marL="302260" marR="133985">
              <a:lnSpc>
                <a:spcPct val="118900"/>
              </a:lnSpc>
              <a:spcBef>
                <a:spcPts val="295"/>
              </a:spcBef>
            </a:pPr>
            <a:r>
              <a:rPr sz="950" spc="-30" dirty="0">
                <a:latin typeface="Trebuchet MS"/>
                <a:cs typeface="Trebuchet MS"/>
              </a:rPr>
              <a:t>Treat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results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(having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high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probability)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annotated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data,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train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new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decision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classifier,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iterate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04873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88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Yarowsky’s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Method: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88" y="615276"/>
            <a:ext cx="3756659" cy="24041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873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88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Yarowsky’s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Method: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643" y="562572"/>
            <a:ext cx="2426969" cy="254889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873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88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Yarowsky’s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Method: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213" y="554951"/>
            <a:ext cx="2457449" cy="25831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873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88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Yarowsky’s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Method: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643" y="554951"/>
            <a:ext cx="2419350" cy="258699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873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Yarowsky’s</a:t>
            </a:r>
            <a:r>
              <a:rPr spc="5" dirty="0"/>
              <a:t> </a:t>
            </a:r>
            <a:r>
              <a:rPr spc="-10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19937"/>
            <a:ext cx="4483735" cy="957580"/>
            <a:chOff x="87743" y="919937"/>
            <a:chExt cx="4483735" cy="957580"/>
          </a:xfrm>
        </p:grpSpPr>
        <p:sp>
          <p:nvSpPr>
            <p:cNvPr id="4" name="object 4"/>
            <p:cNvSpPr/>
            <p:nvPr/>
          </p:nvSpPr>
          <p:spPr>
            <a:xfrm>
              <a:off x="87743" y="919937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7889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7537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6267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64171"/>
              <a:ext cx="50749" cy="8111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23162"/>
              <a:ext cx="4432935" cy="703580"/>
            </a:xfrm>
            <a:custGeom>
              <a:avLst/>
              <a:gdLst/>
              <a:ahLst/>
              <a:cxnLst/>
              <a:rect l="l" t="t" r="r" b="b"/>
              <a:pathLst>
                <a:path w="4432935" h="703580">
                  <a:moveTo>
                    <a:pt x="4432566" y="0"/>
                  </a:moveTo>
                  <a:lnTo>
                    <a:pt x="0" y="0"/>
                  </a:lnTo>
                  <a:lnTo>
                    <a:pt x="0" y="652208"/>
                  </a:lnTo>
                  <a:lnTo>
                    <a:pt x="4008" y="671933"/>
                  </a:lnTo>
                  <a:lnTo>
                    <a:pt x="14922" y="688085"/>
                  </a:lnTo>
                  <a:lnTo>
                    <a:pt x="31075" y="699000"/>
                  </a:lnTo>
                  <a:lnTo>
                    <a:pt x="50800" y="703008"/>
                  </a:lnTo>
                  <a:lnTo>
                    <a:pt x="4381766" y="703008"/>
                  </a:lnTo>
                  <a:lnTo>
                    <a:pt x="4401491" y="699000"/>
                  </a:lnTo>
                  <a:lnTo>
                    <a:pt x="4417644" y="688085"/>
                  </a:lnTo>
                  <a:lnTo>
                    <a:pt x="4428558" y="671933"/>
                  </a:lnTo>
                  <a:lnTo>
                    <a:pt x="4432566" y="65220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02271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7921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895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768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641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7290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11896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978101"/>
            <a:ext cx="4483735" cy="664845"/>
            <a:chOff x="87743" y="1978101"/>
            <a:chExt cx="4483735" cy="664845"/>
          </a:xfrm>
        </p:grpSpPr>
        <p:sp>
          <p:nvSpPr>
            <p:cNvPr id="17" name="object 17"/>
            <p:cNvSpPr/>
            <p:nvPr/>
          </p:nvSpPr>
          <p:spPr>
            <a:xfrm>
              <a:off x="87743" y="197810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151113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0939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28239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22335"/>
              <a:ext cx="50749" cy="5186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195385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60422"/>
              <a:ext cx="0" cy="499745"/>
            </a:xfrm>
            <a:custGeom>
              <a:avLst/>
              <a:gdLst/>
              <a:ahLst/>
              <a:cxnLst/>
              <a:rect l="l" t="t" r="r" b="b"/>
              <a:pathLst>
                <a:path h="499744">
                  <a:moveTo>
                    <a:pt x="0" y="4995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477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350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223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242261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452293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7744" y="850991"/>
            <a:ext cx="3275329" cy="1706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Termination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350"/>
              </a:spcBef>
            </a:pPr>
            <a:r>
              <a:rPr sz="950" spc="35" dirty="0">
                <a:latin typeface="Trebuchet MS"/>
                <a:cs typeface="Trebuchet MS"/>
              </a:rPr>
              <a:t>Stop</a:t>
            </a:r>
            <a:r>
              <a:rPr sz="950" spc="-6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when</a:t>
            </a:r>
            <a:endParaRPr sz="95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30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-5" dirty="0">
                <a:latin typeface="Trebuchet MS"/>
                <a:cs typeface="Trebuchet MS"/>
              </a:rPr>
              <a:t>Error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on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training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data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less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than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threshold</a:t>
            </a:r>
            <a:endParaRPr sz="90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11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40" dirty="0">
                <a:latin typeface="Trebuchet MS"/>
                <a:cs typeface="Trebuchet MS"/>
              </a:rPr>
              <a:t>No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more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training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data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covered</a:t>
            </a:r>
            <a:endParaRPr sz="90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520"/>
              </a:spcBef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final </a:t>
            </a:r>
            <a:r>
              <a:rPr sz="950" spc="15" dirty="0">
                <a:latin typeface="Trebuchet MS"/>
                <a:cs typeface="Trebuchet MS"/>
              </a:rPr>
              <a:t>decision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list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WSD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Advantages</a:t>
            </a:r>
            <a:endParaRPr sz="1100">
              <a:latin typeface="Cambria"/>
              <a:cs typeface="Cambria"/>
            </a:endParaRPr>
          </a:p>
          <a:p>
            <a:pPr marL="327660" marR="17780">
              <a:lnSpc>
                <a:spcPts val="1650"/>
              </a:lnSpc>
            </a:pPr>
            <a:r>
              <a:rPr sz="950" spc="25" dirty="0">
                <a:latin typeface="Trebuchet MS"/>
                <a:cs typeface="Trebuchet MS"/>
              </a:rPr>
              <a:t>Accuracy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supervised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Bootstrapping: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less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manual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effort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04873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40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HyperL</a:t>
            </a:r>
            <a:r>
              <a:rPr spc="-15" dirty="0"/>
              <a:t>e</a:t>
            </a:r>
            <a:r>
              <a:rPr spc="5" dirty="0"/>
              <a:t>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60082"/>
            <a:ext cx="4483735" cy="985519"/>
            <a:chOff x="87743" y="560082"/>
            <a:chExt cx="4483735" cy="985519"/>
          </a:xfrm>
        </p:grpSpPr>
        <p:sp>
          <p:nvSpPr>
            <p:cNvPr id="4" name="object 4"/>
            <p:cNvSpPr/>
            <p:nvPr/>
          </p:nvSpPr>
          <p:spPr>
            <a:xfrm>
              <a:off x="87743" y="56008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3309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4363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3093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04316"/>
              <a:ext cx="50749" cy="8393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777367"/>
              <a:ext cx="4432935" cy="717550"/>
            </a:xfrm>
            <a:custGeom>
              <a:avLst/>
              <a:gdLst/>
              <a:ahLst/>
              <a:cxnLst/>
              <a:rect l="l" t="t" r="r" b="b"/>
              <a:pathLst>
                <a:path w="4432935" h="717550">
                  <a:moveTo>
                    <a:pt x="4432566" y="0"/>
                  </a:moveTo>
                  <a:lnTo>
                    <a:pt x="0" y="0"/>
                  </a:lnTo>
                  <a:lnTo>
                    <a:pt x="0" y="666267"/>
                  </a:lnTo>
                  <a:lnTo>
                    <a:pt x="4008" y="685992"/>
                  </a:lnTo>
                  <a:lnTo>
                    <a:pt x="14922" y="702144"/>
                  </a:lnTo>
                  <a:lnTo>
                    <a:pt x="31075" y="713058"/>
                  </a:lnTo>
                  <a:lnTo>
                    <a:pt x="50800" y="717067"/>
                  </a:lnTo>
                  <a:lnTo>
                    <a:pt x="4381766" y="717067"/>
                  </a:lnTo>
                  <a:lnTo>
                    <a:pt x="4401491" y="713058"/>
                  </a:lnTo>
                  <a:lnTo>
                    <a:pt x="4417644" y="702144"/>
                  </a:lnTo>
                  <a:lnTo>
                    <a:pt x="4428558" y="685992"/>
                  </a:lnTo>
                  <a:lnTo>
                    <a:pt x="4432566" y="6662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42404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19">
                  <a:moveTo>
                    <a:pt x="0" y="8202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297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170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043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82711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09217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844" y="485435"/>
            <a:ext cx="4321175" cy="10013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Key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Idea:</a:t>
            </a:r>
            <a:r>
              <a:rPr sz="1100" i="1" spc="8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Sense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Induction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8900"/>
              </a:lnSpc>
              <a:spcBef>
                <a:spcPts val="209"/>
              </a:spcBef>
            </a:pPr>
            <a:r>
              <a:rPr sz="950" spc="15" dirty="0">
                <a:latin typeface="Trebuchet MS"/>
                <a:cs typeface="Trebuchet MS"/>
              </a:rPr>
              <a:t>Instead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35" dirty="0">
                <a:latin typeface="Trebuchet MS"/>
                <a:cs typeface="Trebuchet MS"/>
              </a:rPr>
              <a:t>using </a:t>
            </a:r>
            <a:r>
              <a:rPr sz="950" spc="-25" dirty="0">
                <a:latin typeface="Trebuchet MS"/>
                <a:cs typeface="Trebuchet MS"/>
              </a:rPr>
              <a:t>“dictionary </a:t>
            </a:r>
            <a:r>
              <a:rPr sz="950" spc="-5" dirty="0">
                <a:latin typeface="Trebuchet MS"/>
                <a:cs typeface="Trebuchet MS"/>
              </a:rPr>
              <a:t>defined </a:t>
            </a:r>
            <a:r>
              <a:rPr sz="950" spc="15" dirty="0">
                <a:latin typeface="Trebuchet MS"/>
                <a:cs typeface="Trebuchet MS"/>
              </a:rPr>
              <a:t>senses”, </a:t>
            </a:r>
            <a:r>
              <a:rPr sz="950" spc="-30" dirty="0">
                <a:latin typeface="Trebuchet MS"/>
                <a:cs typeface="Trebuchet MS"/>
              </a:rPr>
              <a:t>extract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30" dirty="0">
                <a:latin typeface="Trebuchet MS"/>
                <a:cs typeface="Trebuchet MS"/>
              </a:rPr>
              <a:t>“senses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corpus”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itself</a:t>
            </a:r>
            <a:endParaRPr sz="950">
              <a:latin typeface="Trebuchet MS"/>
              <a:cs typeface="Trebuchet MS"/>
            </a:endParaRPr>
          </a:p>
          <a:p>
            <a:pPr marL="289560" marR="429895">
              <a:lnSpc>
                <a:spcPct val="118900"/>
              </a:lnSpc>
              <a:spcBef>
                <a:spcPts val="295"/>
              </a:spcBef>
            </a:pPr>
            <a:r>
              <a:rPr sz="950" spc="45" dirty="0">
                <a:latin typeface="Trebuchet MS"/>
                <a:cs typeface="Trebuchet MS"/>
              </a:rPr>
              <a:t>These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“corpus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senses”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“uses”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clusters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contexts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word.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3521" y="1709559"/>
            <a:ext cx="2921000" cy="13207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04873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99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Problems</a:t>
            </a:r>
            <a:r>
              <a:rPr spc="40" dirty="0"/>
              <a:t> </a:t>
            </a:r>
            <a:r>
              <a:rPr spc="-5" dirty="0"/>
              <a:t>for</a:t>
            </a:r>
            <a:r>
              <a:rPr spc="40" dirty="0"/>
              <a:t> </a:t>
            </a:r>
            <a:r>
              <a:rPr spc="60" dirty="0"/>
              <a:t>NLP</a:t>
            </a:r>
            <a:r>
              <a:rPr spc="45" dirty="0"/>
              <a:t> </a:t>
            </a:r>
            <a:r>
              <a:rPr spc="-10" dirty="0"/>
              <a:t>applications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13955"/>
            <a:ext cx="4483735" cy="457834"/>
            <a:chOff x="87743" y="913955"/>
            <a:chExt cx="4483735" cy="457834"/>
          </a:xfrm>
        </p:grpSpPr>
        <p:sp>
          <p:nvSpPr>
            <p:cNvPr id="4" name="object 4"/>
            <p:cNvSpPr/>
            <p:nvPr/>
          </p:nvSpPr>
          <p:spPr>
            <a:xfrm>
              <a:off x="87743" y="91395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696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6963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5693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8189"/>
              <a:ext cx="50749" cy="3114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31252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96276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835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708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581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472361"/>
            <a:ext cx="4483735" cy="457834"/>
            <a:chOff x="87743" y="1472361"/>
            <a:chExt cx="4483735" cy="457834"/>
          </a:xfrm>
        </p:grpSpPr>
        <p:sp>
          <p:nvSpPr>
            <p:cNvPr id="15" name="object 15"/>
            <p:cNvSpPr/>
            <p:nvPr/>
          </p:nvSpPr>
          <p:spPr>
            <a:xfrm>
              <a:off x="87743" y="147236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45373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1828050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15350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516595"/>
              <a:ext cx="50749" cy="31145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689671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554695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5419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292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165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2030768"/>
            <a:ext cx="4483735" cy="621030"/>
            <a:chOff x="87743" y="2030768"/>
            <a:chExt cx="4483735" cy="621030"/>
          </a:xfrm>
        </p:grpSpPr>
        <p:sp>
          <p:nvSpPr>
            <p:cNvPr id="26" name="object 26"/>
            <p:cNvSpPr/>
            <p:nvPr/>
          </p:nvSpPr>
          <p:spPr>
            <a:xfrm>
              <a:off x="87743" y="203076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203792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9931"/>
              <a:ext cx="101599" cy="1015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7231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075014"/>
              <a:ext cx="50749" cy="47491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43" y="2248077"/>
              <a:ext cx="4432935" cy="353060"/>
            </a:xfrm>
            <a:custGeom>
              <a:avLst/>
              <a:gdLst/>
              <a:ahLst/>
              <a:cxnLst/>
              <a:rect l="l" t="t" r="r" b="b"/>
              <a:pathLst>
                <a:path w="4432935" h="353060">
                  <a:moveTo>
                    <a:pt x="4432566" y="0"/>
                  </a:moveTo>
                  <a:lnTo>
                    <a:pt x="0" y="0"/>
                  </a:lnTo>
                  <a:lnTo>
                    <a:pt x="0" y="301853"/>
                  </a:lnTo>
                  <a:lnTo>
                    <a:pt x="4008" y="321578"/>
                  </a:lnTo>
                  <a:lnTo>
                    <a:pt x="14922" y="337731"/>
                  </a:lnTo>
                  <a:lnTo>
                    <a:pt x="31075" y="348645"/>
                  </a:lnTo>
                  <a:lnTo>
                    <a:pt x="50800" y="352653"/>
                  </a:lnTo>
                  <a:lnTo>
                    <a:pt x="4381766" y="352653"/>
                  </a:lnTo>
                  <a:lnTo>
                    <a:pt x="4401491" y="348645"/>
                  </a:lnTo>
                  <a:lnTo>
                    <a:pt x="4417644" y="337731"/>
                  </a:lnTo>
                  <a:lnTo>
                    <a:pt x="4428558" y="321578"/>
                  </a:lnTo>
                  <a:lnTo>
                    <a:pt x="4432566" y="30185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113102"/>
              <a:ext cx="0" cy="455930"/>
            </a:xfrm>
            <a:custGeom>
              <a:avLst/>
              <a:gdLst/>
              <a:ahLst/>
              <a:cxnLst/>
              <a:rect l="l" t="t" r="r" b="b"/>
              <a:pathLst>
                <a:path h="455930">
                  <a:moveTo>
                    <a:pt x="0" y="4558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1004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0877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0750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5844" y="839308"/>
            <a:ext cx="3070225" cy="17284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Text-to-Speech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75" dirty="0">
                <a:latin typeface="Trebuchet MS"/>
                <a:cs typeface="Trebuchet MS"/>
              </a:rPr>
              <a:t>Same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orthographic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phonological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Retrieval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20" dirty="0">
                <a:latin typeface="Trebuchet MS"/>
                <a:cs typeface="Trebuchet MS"/>
              </a:rPr>
              <a:t>Different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orthographic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Speech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Recognition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50" spc="-30" dirty="0">
                <a:latin typeface="Trebuchet MS"/>
                <a:cs typeface="Trebuchet MS"/>
              </a:rPr>
              <a:t>t</a:t>
            </a:r>
            <a:r>
              <a:rPr sz="950" spc="-80" dirty="0">
                <a:latin typeface="Trebuchet MS"/>
                <a:cs typeface="Trebuchet MS"/>
              </a:rPr>
              <a:t>o,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</a:t>
            </a:r>
            <a:r>
              <a:rPr sz="950" spc="-80" dirty="0">
                <a:latin typeface="Trebuchet MS"/>
                <a:cs typeface="Trebuchet MS"/>
              </a:rPr>
              <a:t>w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too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-20" dirty="0">
                <a:latin typeface="Trebuchet MS"/>
                <a:cs typeface="Trebuchet MS"/>
              </a:rPr>
              <a:t>Perfect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homonyms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are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also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problematic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8" name="object 3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40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HyperL</a:t>
            </a:r>
            <a:r>
              <a:rPr spc="-15" dirty="0"/>
              <a:t>e</a:t>
            </a:r>
            <a:r>
              <a:rPr spc="5" dirty="0"/>
              <a:t>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47268"/>
            <a:ext cx="4483735" cy="2404745"/>
            <a:chOff x="87743" y="647268"/>
            <a:chExt cx="4483735" cy="2404745"/>
          </a:xfrm>
        </p:grpSpPr>
        <p:sp>
          <p:nvSpPr>
            <p:cNvPr id="4" name="object 4"/>
            <p:cNvSpPr/>
            <p:nvPr/>
          </p:nvSpPr>
          <p:spPr>
            <a:xfrm>
              <a:off x="87743" y="64726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2029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4995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3725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91502"/>
              <a:ext cx="50749" cy="22584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64552"/>
              <a:ext cx="4432935" cy="2136775"/>
            </a:xfrm>
            <a:custGeom>
              <a:avLst/>
              <a:gdLst/>
              <a:ahLst/>
              <a:cxnLst/>
              <a:rect l="l" t="t" r="r" b="b"/>
              <a:pathLst>
                <a:path w="4432935" h="2136775">
                  <a:moveTo>
                    <a:pt x="4432566" y="0"/>
                  </a:moveTo>
                  <a:lnTo>
                    <a:pt x="0" y="0"/>
                  </a:lnTo>
                  <a:lnTo>
                    <a:pt x="0" y="2085403"/>
                  </a:lnTo>
                  <a:lnTo>
                    <a:pt x="4008" y="2105128"/>
                  </a:lnTo>
                  <a:lnTo>
                    <a:pt x="14922" y="2121281"/>
                  </a:lnTo>
                  <a:lnTo>
                    <a:pt x="31075" y="2132195"/>
                  </a:lnTo>
                  <a:lnTo>
                    <a:pt x="50800" y="2136203"/>
                  </a:lnTo>
                  <a:lnTo>
                    <a:pt x="4381766" y="2136203"/>
                  </a:lnTo>
                  <a:lnTo>
                    <a:pt x="4401491" y="2132195"/>
                  </a:lnTo>
                  <a:lnTo>
                    <a:pt x="4417644" y="2121281"/>
                  </a:lnTo>
                  <a:lnTo>
                    <a:pt x="4428558" y="2105128"/>
                  </a:lnTo>
                  <a:lnTo>
                    <a:pt x="4432566" y="208540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29576"/>
              <a:ext cx="0" cy="2239645"/>
            </a:xfrm>
            <a:custGeom>
              <a:avLst/>
              <a:gdLst/>
              <a:ahLst/>
              <a:cxnLst/>
              <a:rect l="l" t="t" r="r" b="b"/>
              <a:pathLst>
                <a:path h="2239645">
                  <a:moveTo>
                    <a:pt x="0" y="2239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168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041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914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1429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9640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7850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88540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098573"/>
              <a:ext cx="64757" cy="647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480678"/>
              <a:ext cx="64757" cy="647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690711"/>
              <a:ext cx="64757" cy="647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5844" y="572621"/>
            <a:ext cx="4324985" cy="23952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Detecting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Root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Hubs</a:t>
            </a:r>
            <a:endParaRPr sz="1100">
              <a:latin typeface="Cambria"/>
              <a:cs typeface="Cambria"/>
            </a:endParaRPr>
          </a:p>
          <a:p>
            <a:pPr marL="289560" marR="209550">
              <a:lnSpc>
                <a:spcPct val="118900"/>
              </a:lnSpc>
              <a:spcBef>
                <a:spcPts val="209"/>
              </a:spcBef>
            </a:pPr>
            <a:r>
              <a:rPr sz="950" spc="-20" dirty="0">
                <a:latin typeface="Trebuchet MS"/>
                <a:cs typeface="Trebuchet MS"/>
              </a:rPr>
              <a:t>Different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uses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interconnected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bundles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(or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high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density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components)</a:t>
            </a:r>
            <a:endParaRPr sz="950">
              <a:latin typeface="Trebuchet MS"/>
              <a:cs typeface="Trebuchet MS"/>
            </a:endParaRPr>
          </a:p>
          <a:p>
            <a:pPr marL="289560" marR="256540">
              <a:lnSpc>
                <a:spcPct val="118900"/>
              </a:lnSpc>
              <a:spcBef>
                <a:spcPts val="295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high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density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component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nodes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(hub)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higher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degree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others.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sz="950" b="1" spc="40" dirty="0">
                <a:latin typeface="Trebuchet MS"/>
                <a:cs typeface="Trebuchet MS"/>
              </a:rPr>
              <a:t>Step</a:t>
            </a:r>
            <a:r>
              <a:rPr sz="950" b="1" spc="-20" dirty="0">
                <a:latin typeface="Trebuchet MS"/>
                <a:cs typeface="Trebuchet MS"/>
              </a:rPr>
              <a:t> 1: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Construct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co-occurrence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graph,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950" b="1" spc="40" dirty="0">
                <a:latin typeface="Trebuchet MS"/>
                <a:cs typeface="Trebuchet MS"/>
              </a:rPr>
              <a:t>Step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-20" dirty="0">
                <a:latin typeface="Trebuchet MS"/>
                <a:cs typeface="Trebuchet MS"/>
              </a:rPr>
              <a:t>2: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Arrange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nodes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decreasing</a:t>
            </a:r>
            <a:r>
              <a:rPr sz="950" spc="-5" dirty="0">
                <a:latin typeface="Trebuchet MS"/>
                <a:cs typeface="Trebuchet MS"/>
              </a:rPr>
              <a:t> order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degree.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3999"/>
              </a:lnSpc>
              <a:spcBef>
                <a:spcPts val="150"/>
              </a:spcBef>
            </a:pPr>
            <a:r>
              <a:rPr sz="950" b="1" spc="40" dirty="0">
                <a:latin typeface="Trebuchet MS"/>
                <a:cs typeface="Trebuchet MS"/>
              </a:rPr>
              <a:t>Step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-20" dirty="0">
                <a:latin typeface="Trebuchet MS"/>
                <a:cs typeface="Trebuchet MS"/>
              </a:rPr>
              <a:t>3: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Select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node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highest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degree.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node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will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hub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high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density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component.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60"/>
              </a:spcBef>
            </a:pPr>
            <a:r>
              <a:rPr sz="950" b="1" spc="40" dirty="0">
                <a:latin typeface="Trebuchet MS"/>
                <a:cs typeface="Trebuchet MS"/>
              </a:rPr>
              <a:t>Step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-20" dirty="0">
                <a:latin typeface="Trebuchet MS"/>
                <a:cs typeface="Trebuchet MS"/>
              </a:rPr>
              <a:t>4: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Delete</a:t>
            </a:r>
            <a:r>
              <a:rPr sz="950" spc="-10" dirty="0">
                <a:latin typeface="Trebuchet MS"/>
                <a:cs typeface="Trebuchet MS"/>
              </a:rPr>
              <a:t> 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hub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neighbors</a:t>
            </a:r>
            <a:r>
              <a:rPr sz="950" spc="-15" dirty="0">
                <a:latin typeface="Trebuchet MS"/>
                <a:cs typeface="Trebuchet MS"/>
              </a:rPr>
              <a:t> 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 marR="241300">
              <a:lnSpc>
                <a:spcPct val="118900"/>
              </a:lnSpc>
              <a:spcBef>
                <a:spcPts val="270"/>
              </a:spcBef>
            </a:pPr>
            <a:r>
              <a:rPr sz="950" b="1" spc="40" dirty="0">
                <a:latin typeface="Trebuchet MS"/>
                <a:cs typeface="Trebuchet MS"/>
              </a:rPr>
              <a:t>Step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-20" dirty="0">
                <a:latin typeface="Trebuchet MS"/>
                <a:cs typeface="Trebuchet MS"/>
              </a:rPr>
              <a:t>5: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Repeat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Step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detect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hubs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other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high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density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components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3" name="object 2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04885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85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HyperLex: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Detecting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Root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Hubs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96" y="1079385"/>
            <a:ext cx="3800475" cy="12826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885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42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Delineating</a:t>
            </a:r>
            <a:r>
              <a:rPr spc="-10" dirty="0"/>
              <a:t> </a:t>
            </a:r>
            <a:r>
              <a:rPr spc="-5"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41108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51140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695424"/>
            <a:ext cx="4483735" cy="884555"/>
            <a:chOff x="87743" y="1695424"/>
            <a:chExt cx="4483735" cy="884555"/>
          </a:xfrm>
        </p:grpSpPr>
        <p:sp>
          <p:nvSpPr>
            <p:cNvPr id="6" name="object 6"/>
            <p:cNvSpPr/>
            <p:nvPr/>
          </p:nvSpPr>
          <p:spPr>
            <a:xfrm>
              <a:off x="87743" y="1695424"/>
              <a:ext cx="4432935" cy="199390"/>
            </a:xfrm>
            <a:custGeom>
              <a:avLst/>
              <a:gdLst/>
              <a:ahLst/>
              <a:cxnLst/>
              <a:rect l="l" t="t" r="r" b="b"/>
              <a:pathLst>
                <a:path w="4432935" h="19938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818"/>
                  </a:lnTo>
                  <a:lnTo>
                    <a:pt x="4432566" y="19881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881593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478341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465641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739671"/>
              <a:ext cx="50749" cy="73867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925866"/>
              <a:ext cx="4432935" cy="603885"/>
            </a:xfrm>
            <a:custGeom>
              <a:avLst/>
              <a:gdLst/>
              <a:ahLst/>
              <a:cxnLst/>
              <a:rect l="l" t="t" r="r" b="b"/>
              <a:pathLst>
                <a:path w="4432935" h="603885">
                  <a:moveTo>
                    <a:pt x="4432566" y="0"/>
                  </a:moveTo>
                  <a:lnTo>
                    <a:pt x="0" y="0"/>
                  </a:lnTo>
                  <a:lnTo>
                    <a:pt x="0" y="552475"/>
                  </a:lnTo>
                  <a:lnTo>
                    <a:pt x="4008" y="572200"/>
                  </a:lnTo>
                  <a:lnTo>
                    <a:pt x="14922" y="588352"/>
                  </a:lnTo>
                  <a:lnTo>
                    <a:pt x="31075" y="599266"/>
                  </a:lnTo>
                  <a:lnTo>
                    <a:pt x="50800" y="603275"/>
                  </a:lnTo>
                  <a:lnTo>
                    <a:pt x="4381766" y="603275"/>
                  </a:lnTo>
                  <a:lnTo>
                    <a:pt x="4401491" y="599266"/>
                  </a:lnTo>
                  <a:lnTo>
                    <a:pt x="4417644" y="588352"/>
                  </a:lnTo>
                  <a:lnTo>
                    <a:pt x="4428558" y="572200"/>
                  </a:lnTo>
                  <a:lnTo>
                    <a:pt x="4432566" y="55247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777758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h="720089">
                  <a:moveTo>
                    <a:pt x="0" y="7196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7650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7523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7396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044" y="910597"/>
            <a:ext cx="4187825" cy="12534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Trebuchet MS"/>
                <a:cs typeface="Trebuchet MS"/>
              </a:rPr>
              <a:t>Attach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node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root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hub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closest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it.</a:t>
            </a:r>
            <a:endParaRPr sz="950">
              <a:latin typeface="Trebuchet MS"/>
              <a:cs typeface="Trebuchet MS"/>
            </a:endParaRPr>
          </a:p>
          <a:p>
            <a:pPr marL="340360" marR="30480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nodes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measured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smallest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sum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edges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paths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linking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them.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Computing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distance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between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nodes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i="1" spc="-60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200" i="1" spc="22" baseline="-10416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i="1" spc="-52" baseline="-10416" dirty="0">
                <a:solidFill>
                  <a:srgbClr val="3333B2"/>
                </a:solidFill>
                <a:latin typeface="Cambria"/>
                <a:cs typeface="Cambria"/>
              </a:rPr>
              <a:t>j</a:t>
            </a:r>
            <a:endParaRPr sz="1200" baseline="-10416">
              <a:latin typeface="Cambria"/>
              <a:cs typeface="Cambria"/>
            </a:endParaRPr>
          </a:p>
          <a:p>
            <a:pPr marL="269875" algn="ctr">
              <a:lnSpc>
                <a:spcPct val="100000"/>
              </a:lnSpc>
              <a:spcBef>
                <a:spcPts val="1010"/>
              </a:spcBef>
            </a:pP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ij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max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844" y="2254961"/>
            <a:ext cx="484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973" y="2313076"/>
            <a:ext cx="20827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     </a:t>
            </a:r>
            <a:r>
              <a:rPr sz="800" i="1" spc="-65" dirty="0">
                <a:latin typeface="Cambria"/>
                <a:cs typeface="Cambria"/>
              </a:rPr>
              <a:t> </a:t>
            </a:r>
            <a:r>
              <a:rPr sz="800" i="1" spc="5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687" y="2254961"/>
            <a:ext cx="553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8417" y="2214346"/>
            <a:ext cx="1847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eq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7739" y="225482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ij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571" y="2340089"/>
            <a:ext cx="2571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freq</a:t>
            </a:r>
            <a:r>
              <a:rPr sz="900" i="1" spc="-30" baseline="-9259" dirty="0">
                <a:latin typeface="Cambria"/>
                <a:cs typeface="Cambria"/>
              </a:rPr>
              <a:t>j</a:t>
            </a:r>
            <a:endParaRPr sz="900" baseline="-9259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4" name="object 2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04873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00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Disambiguation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46861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2132" y="641040"/>
            <a:ext cx="4155440" cy="977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3500" marR="55880">
              <a:lnSpc>
                <a:spcPct val="113999"/>
              </a:lnSpc>
              <a:spcBef>
                <a:spcPts val="7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spc="-15" baseline="-10416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200" spc="15" baseline="-10416" dirty="0">
                <a:latin typeface="Times New Roman"/>
                <a:cs typeface="Times New Roman"/>
              </a:rPr>
              <a:t>2</a:t>
            </a:r>
            <a:r>
              <a:rPr sz="1100" spc="10" dirty="0">
                <a:latin typeface="Lucida Sans Unicode"/>
                <a:cs typeface="Lucida Sans Unicode"/>
              </a:rPr>
              <a:t>,...,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100" spc="-3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instance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our</a:t>
            </a:r>
            <a:r>
              <a:rPr sz="950" spc="-20" dirty="0">
                <a:latin typeface="Trebuchet MS"/>
                <a:cs typeface="Trebuchet MS"/>
              </a:rPr>
              <a:t> target</a:t>
            </a:r>
            <a:r>
              <a:rPr sz="950" spc="-15" dirty="0">
                <a:latin typeface="Trebuchet MS"/>
                <a:cs typeface="Trebuchet MS"/>
              </a:rPr>
              <a:t> word.</a:t>
            </a:r>
            <a:endParaRPr sz="9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6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15" baseline="-10416" dirty="0">
                <a:latin typeface="Cambria"/>
                <a:cs typeface="Cambria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k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hubs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its </a:t>
            </a:r>
            <a:r>
              <a:rPr sz="950" dirty="0">
                <a:latin typeface="Trebuchet MS"/>
                <a:cs typeface="Trebuchet MS"/>
              </a:rPr>
              <a:t>minimum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endParaRPr sz="950">
              <a:latin typeface="Trebuchet MS"/>
              <a:cs typeface="Trebuchet MS"/>
            </a:endParaRPr>
          </a:p>
          <a:p>
            <a:pPr marL="63500" marR="418465">
              <a:lnSpc>
                <a:spcPct val="102699"/>
              </a:lnSpc>
              <a:spcBef>
                <a:spcPts val="30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score</a:t>
            </a:r>
            <a:r>
              <a:rPr sz="950" spc="-15" dirty="0">
                <a:latin typeface="Trebuchet MS"/>
                <a:cs typeface="Trebuchet MS"/>
              </a:rPr>
              <a:t> 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associated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-37" baseline="-10416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280" dirty="0">
                <a:latin typeface="Lucida Sans Unicode"/>
                <a:cs typeface="Lucida Sans Unicode"/>
              </a:rPr>
              <a:t> </a:t>
            </a:r>
            <a:r>
              <a:rPr sz="1100" i="1" spc="20" dirty="0">
                <a:latin typeface="Cambria"/>
                <a:cs typeface="Cambria"/>
              </a:rPr>
              <a:t>W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j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≠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Cambria"/>
                <a:cs typeface="Cambria"/>
              </a:rPr>
              <a:t>i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950" spc="-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s</a:t>
            </a:r>
            <a:r>
              <a:rPr sz="1200" i="1" spc="-37" baseline="-10416" dirty="0">
                <a:latin typeface="Cambria"/>
                <a:cs typeface="Cambria"/>
              </a:rPr>
              <a:t>k </a:t>
            </a:r>
            <a:r>
              <a:rPr sz="1200" i="1" spc="-247" baseline="-10416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represents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contribution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k</a:t>
            </a:r>
            <a:r>
              <a:rPr sz="950" spc="-45" dirty="0">
                <a:latin typeface="Trebuchet MS"/>
                <a:cs typeface="Trebuchet MS"/>
              </a:rPr>
              <a:t>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hub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2896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38999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9842" y="1792922"/>
            <a:ext cx="261937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83845" algn="l"/>
                <a:tab pos="533400" algn="l"/>
                <a:tab pos="846455" algn="l"/>
                <a:tab pos="1228725" algn="l"/>
              </a:tabLst>
            </a:pPr>
            <a:r>
              <a:rPr sz="1100" i="1" dirty="0">
                <a:latin typeface="Cambria"/>
                <a:cs typeface="Cambria"/>
              </a:rPr>
              <a:t>s</a:t>
            </a:r>
            <a:r>
              <a:rPr sz="1200" i="1" spc="-67" baseline="-10416" dirty="0">
                <a:latin typeface="Cambria"/>
                <a:cs typeface="Cambria"/>
              </a:rPr>
              <a:t>k	</a:t>
            </a:r>
            <a:r>
              <a:rPr sz="1100" spc="-30" dirty="0">
                <a:latin typeface="Lucida Sans Unicode"/>
                <a:cs typeface="Lucida Sans Unicode"/>
              </a:rPr>
              <a:t>=	</a:t>
            </a:r>
            <a:r>
              <a:rPr sz="1650" u="sng" spc="-7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1	</a:t>
            </a:r>
            <a:r>
              <a:rPr sz="1650" spc="-240" baseline="37878" dirty="0">
                <a:latin typeface="Times New Roman"/>
                <a:cs typeface="Times New Roman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h</a:t>
            </a:r>
            <a:r>
              <a:rPr sz="1200" i="1" spc="-67" baseline="-10416" dirty="0">
                <a:latin typeface="Cambria"/>
                <a:cs typeface="Cambria"/>
              </a:rPr>
              <a:t>k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30" baseline="-10416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ancestor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endParaRPr sz="1200" baseline="-10416">
              <a:latin typeface="Cambria"/>
              <a:cs typeface="Cambria"/>
            </a:endParaRPr>
          </a:p>
          <a:p>
            <a:pPr marL="69215">
              <a:lnSpc>
                <a:spcPct val="100000"/>
              </a:lnSpc>
              <a:spcBef>
                <a:spcPts val="894"/>
              </a:spcBef>
            </a:pPr>
            <a:r>
              <a:rPr sz="1100" i="1" dirty="0">
                <a:latin typeface="Cambria"/>
                <a:cs typeface="Cambria"/>
              </a:rPr>
              <a:t>s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endParaRPr sz="1200" baseline="-1041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956" y="1868599"/>
            <a:ext cx="1021080" cy="3975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245"/>
              </a:spcBef>
            </a:pP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h</a:t>
            </a:r>
            <a:r>
              <a:rPr sz="1200" i="1" spc="22" baseline="-10416" dirty="0">
                <a:latin typeface="Cambria"/>
                <a:cs typeface="Cambria"/>
              </a:rPr>
              <a:t>k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5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otherwise.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469616"/>
            <a:ext cx="64757" cy="647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7532" y="2321617"/>
            <a:ext cx="3744595" cy="6356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ct val="127800"/>
              </a:lnSpc>
              <a:spcBef>
                <a:spcPts val="225"/>
              </a:spcBef>
            </a:pPr>
            <a:r>
              <a:rPr sz="950" spc="-10" dirty="0">
                <a:latin typeface="Trebuchet MS"/>
                <a:cs typeface="Trebuchet MS"/>
              </a:rPr>
              <a:t>All </a:t>
            </a:r>
            <a:r>
              <a:rPr sz="950" spc="25" dirty="0">
                <a:latin typeface="Trebuchet MS"/>
                <a:cs typeface="Trebuchet MS"/>
              </a:rPr>
              <a:t>score </a:t>
            </a:r>
            <a:r>
              <a:rPr sz="950" spc="5" dirty="0">
                <a:latin typeface="Trebuchet MS"/>
                <a:cs typeface="Trebuchet MS"/>
              </a:rPr>
              <a:t>vectors </a:t>
            </a:r>
            <a:r>
              <a:rPr sz="950" spc="25" dirty="0">
                <a:latin typeface="Trebuchet MS"/>
                <a:cs typeface="Trebuchet MS"/>
              </a:rPr>
              <a:t>associated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-44" baseline="-10416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285" dirty="0">
                <a:latin typeface="Lucida Sans Unicode"/>
                <a:cs typeface="Lucida Sans Unicode"/>
              </a:rPr>
              <a:t> </a:t>
            </a:r>
            <a:r>
              <a:rPr sz="1100" i="1" spc="20" dirty="0">
                <a:latin typeface="Cambria"/>
                <a:cs typeface="Cambria"/>
              </a:rPr>
              <a:t>W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j </a:t>
            </a:r>
            <a:r>
              <a:rPr sz="1100" spc="-185" dirty="0">
                <a:latin typeface="Lucida Sans Unicode"/>
                <a:cs typeface="Lucida Sans Unicode"/>
              </a:rPr>
              <a:t>≠ </a:t>
            </a:r>
            <a:r>
              <a:rPr sz="1100" i="1" spc="35" dirty="0">
                <a:latin typeface="Cambria"/>
                <a:cs typeface="Cambria"/>
              </a:rPr>
              <a:t>i</a:t>
            </a:r>
            <a:r>
              <a:rPr sz="1100" spc="35" dirty="0">
                <a:latin typeface="Lucida Sans Unicode"/>
                <a:cs typeface="Lucida Sans Unicode"/>
              </a:rPr>
              <a:t>)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35" dirty="0">
                <a:latin typeface="Trebuchet MS"/>
                <a:cs typeface="Trebuchet MS"/>
              </a:rPr>
              <a:t>summed </a:t>
            </a:r>
            <a:r>
              <a:rPr sz="950" spc="20" dirty="0">
                <a:latin typeface="Trebuchet MS"/>
                <a:cs typeface="Trebuchet MS"/>
              </a:rPr>
              <a:t>up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hub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receives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chosen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appropriate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679649"/>
            <a:ext cx="64757" cy="6475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3" name="object 1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04885" y="3339672"/>
            <a:ext cx="9988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Word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Disambiguation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893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53363"/>
            <a:ext cx="4483735" cy="347345"/>
            <a:chOff x="87743" y="953363"/>
            <a:chExt cx="4483735" cy="34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98854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86154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9510"/>
              <a:ext cx="50749" cy="239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53363"/>
              <a:ext cx="4432935" cy="296545"/>
            </a:xfrm>
            <a:custGeom>
              <a:avLst/>
              <a:gdLst/>
              <a:ahLst/>
              <a:cxnLst/>
              <a:rect l="l" t="t" r="r" b="b"/>
              <a:pathLst>
                <a:path w="4432935" h="296544">
                  <a:moveTo>
                    <a:pt x="4432566" y="0"/>
                  </a:moveTo>
                  <a:lnTo>
                    <a:pt x="0" y="0"/>
                  </a:lnTo>
                  <a:lnTo>
                    <a:pt x="0" y="245490"/>
                  </a:lnTo>
                  <a:lnTo>
                    <a:pt x="4008" y="265215"/>
                  </a:lnTo>
                  <a:lnTo>
                    <a:pt x="14922" y="281368"/>
                  </a:lnTo>
                  <a:lnTo>
                    <a:pt x="31075" y="292282"/>
                  </a:lnTo>
                  <a:lnTo>
                    <a:pt x="50800" y="296290"/>
                  </a:lnTo>
                  <a:lnTo>
                    <a:pt x="4381766" y="296290"/>
                  </a:lnTo>
                  <a:lnTo>
                    <a:pt x="4401491" y="292282"/>
                  </a:lnTo>
                  <a:lnTo>
                    <a:pt x="4417644" y="281368"/>
                  </a:lnTo>
                  <a:lnTo>
                    <a:pt x="4428558" y="265215"/>
                  </a:lnTo>
                  <a:lnTo>
                    <a:pt x="4432566" y="2454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7597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22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49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22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95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9077" y="957732"/>
            <a:ext cx="2090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Novel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Sense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Detection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55242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8,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61172" y="3339672"/>
            <a:ext cx="885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vel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r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Detection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470293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2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502"/>
            <a:ext cx="1809114" cy="582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Tracking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Sense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Changes</a:t>
            </a:r>
            <a:endParaRPr sz="14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  <a:spcBef>
                <a:spcPts val="1350"/>
              </a:spcBef>
            </a:pP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Classical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sense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514535"/>
            <a:ext cx="4483735" cy="1246505"/>
            <a:chOff x="87743" y="514535"/>
            <a:chExt cx="4483735" cy="12465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33958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514540"/>
              <a:ext cx="50749" cy="1826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678243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552640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29">
                  <a:moveTo>
                    <a:pt x="0" y="1635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399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272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145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512" y="804524"/>
              <a:ext cx="2700020" cy="9559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612806" y="1606423"/>
            <a:ext cx="7620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30" dirty="0"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743" y="1848256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4" y="1829041"/>
            <a:ext cx="681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Novel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sense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7743" y="1892490"/>
            <a:ext cx="4483735" cy="284480"/>
            <a:chOff x="87743" y="1892490"/>
            <a:chExt cx="4483735" cy="28448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2011921"/>
              <a:ext cx="4483315" cy="1648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892490"/>
              <a:ext cx="50749" cy="1826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56206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30603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5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9178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051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924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38544" y="2238237"/>
            <a:ext cx="3736340" cy="927735"/>
            <a:chOff x="138544" y="2238237"/>
            <a:chExt cx="3736340" cy="927735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556" y="2238237"/>
              <a:ext cx="3140847" cy="89826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8544" y="3163036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9676" y="3166592"/>
            <a:ext cx="1882775" cy="1701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27" baseline="32407" dirty="0">
                <a:latin typeface="Trebuchet MS"/>
                <a:cs typeface="Trebuchet MS"/>
              </a:rPr>
              <a:t>1</a:t>
            </a:r>
            <a:r>
              <a:rPr sz="900" spc="-85" dirty="0">
                <a:latin typeface="Courier New"/>
                <a:cs typeface="Courier New"/>
                <a:hlinkClick r:id="rId8"/>
              </a:rPr>
              <a:t>http://www.merriam-webster.com/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61172" y="3339672"/>
            <a:ext cx="885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vel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W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r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Detection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06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Comparing</a:t>
            </a:r>
            <a:r>
              <a:rPr spc="20" dirty="0"/>
              <a:t> </a:t>
            </a:r>
            <a:r>
              <a:rPr dirty="0"/>
              <a:t>sense</a:t>
            </a:r>
            <a:r>
              <a:rPr spc="25" dirty="0"/>
              <a:t> </a:t>
            </a:r>
            <a:r>
              <a:rPr spc="-10" dirty="0"/>
              <a:t>clusters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56285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63747"/>
            <a:ext cx="3903345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undergoes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change,</a:t>
            </a:r>
            <a:r>
              <a:rPr sz="950" spc="-10" dirty="0">
                <a:latin typeface="Trebuchet MS"/>
                <a:cs typeface="Trebuchet MS"/>
              </a:rPr>
              <a:t> 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detected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comparing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clusters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obtained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periods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270" y="1266562"/>
            <a:ext cx="3591518" cy="15800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61172" y="3339672"/>
            <a:ext cx="885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N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vel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r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Detection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949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Split,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join,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birth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death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654" y="521189"/>
            <a:ext cx="3190477" cy="26431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61172" y="3339672"/>
            <a:ext cx="885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vel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r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Detection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05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real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birth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50" y="888296"/>
            <a:ext cx="3252551" cy="185173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61172" y="3339672"/>
            <a:ext cx="885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vel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r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Sense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Detection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09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</a:t>
            </a:r>
            <a:r>
              <a:rPr spc="-10" dirty="0"/>
              <a:t>olysemy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41819"/>
            <a:ext cx="4483735" cy="667385"/>
            <a:chOff x="87743" y="741819"/>
            <a:chExt cx="4483735" cy="667385"/>
          </a:xfrm>
        </p:grpSpPr>
        <p:sp>
          <p:nvSpPr>
            <p:cNvPr id="4" name="object 4"/>
            <p:cNvSpPr/>
            <p:nvPr/>
          </p:nvSpPr>
          <p:spPr>
            <a:xfrm>
              <a:off x="87743" y="741819"/>
              <a:ext cx="4432935" cy="187325"/>
            </a:xfrm>
            <a:custGeom>
              <a:avLst/>
              <a:gdLst/>
              <a:ahLst/>
              <a:cxnLst/>
              <a:rect l="l" t="t" r="r" b="b"/>
              <a:pathLst>
                <a:path w="4432935" h="18732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918"/>
                  </a:lnTo>
                  <a:lnTo>
                    <a:pt x="4432566" y="18691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607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0728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9458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6053"/>
              <a:ext cx="50749" cy="5212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60361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4153"/>
              <a:ext cx="0" cy="502284"/>
            </a:xfrm>
            <a:custGeom>
              <a:avLst/>
              <a:gdLst/>
              <a:ahLst/>
              <a:cxnLst/>
              <a:rect l="l" t="t" r="r" b="b"/>
              <a:pathLst>
                <a:path h="502284">
                  <a:moveTo>
                    <a:pt x="0" y="5021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14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987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60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1009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2012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510004"/>
            <a:ext cx="4483735" cy="633095"/>
            <a:chOff x="87743" y="1510004"/>
            <a:chExt cx="4483735" cy="633095"/>
          </a:xfrm>
        </p:grpSpPr>
        <p:sp>
          <p:nvSpPr>
            <p:cNvPr id="17" name="object 17"/>
            <p:cNvSpPr/>
            <p:nvPr/>
          </p:nvSpPr>
          <p:spPr>
            <a:xfrm>
              <a:off x="87743" y="151000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673669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41182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28482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554251"/>
              <a:ext cx="50749" cy="48693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717954"/>
              <a:ext cx="4432935" cy="374650"/>
            </a:xfrm>
            <a:custGeom>
              <a:avLst/>
              <a:gdLst/>
              <a:ahLst/>
              <a:cxnLst/>
              <a:rect l="l" t="t" r="r" b="b"/>
              <a:pathLst>
                <a:path w="4432935" h="374650">
                  <a:moveTo>
                    <a:pt x="4432566" y="0"/>
                  </a:moveTo>
                  <a:lnTo>
                    <a:pt x="0" y="0"/>
                  </a:lnTo>
                  <a:lnTo>
                    <a:pt x="0" y="323227"/>
                  </a:lnTo>
                  <a:lnTo>
                    <a:pt x="4008" y="342952"/>
                  </a:lnTo>
                  <a:lnTo>
                    <a:pt x="14922" y="359105"/>
                  </a:lnTo>
                  <a:lnTo>
                    <a:pt x="31075" y="370019"/>
                  </a:lnTo>
                  <a:lnTo>
                    <a:pt x="50800" y="374027"/>
                  </a:lnTo>
                  <a:lnTo>
                    <a:pt x="4381766" y="374027"/>
                  </a:lnTo>
                  <a:lnTo>
                    <a:pt x="4401491" y="370019"/>
                  </a:lnTo>
                  <a:lnTo>
                    <a:pt x="4417644" y="359105"/>
                  </a:lnTo>
                  <a:lnTo>
                    <a:pt x="4428558" y="342952"/>
                  </a:lnTo>
                  <a:lnTo>
                    <a:pt x="4432566" y="3232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92338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4">
                  <a:moveTo>
                    <a:pt x="0" y="4678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796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669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5542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1767687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1977720"/>
              <a:ext cx="64757" cy="6475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7743" y="2243912"/>
            <a:ext cx="4483735" cy="666115"/>
            <a:chOff x="87743" y="2243912"/>
            <a:chExt cx="4483735" cy="666115"/>
          </a:xfrm>
        </p:grpSpPr>
        <p:sp>
          <p:nvSpPr>
            <p:cNvPr id="30" name="object 30"/>
            <p:cNvSpPr/>
            <p:nvPr/>
          </p:nvSpPr>
          <p:spPr>
            <a:xfrm>
              <a:off x="87743" y="224391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44" y="2416924"/>
              <a:ext cx="4432566" cy="506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08135"/>
              <a:ext cx="101599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95435"/>
              <a:ext cx="4381715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0311" y="2288146"/>
              <a:ext cx="50749" cy="5199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743" y="2461209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326246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313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3008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20309" y="22881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510942"/>
              <a:ext cx="64757" cy="647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720975"/>
              <a:ext cx="64757" cy="6475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25844" y="668417"/>
            <a:ext cx="3535045" cy="21577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Multiple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3333B2"/>
                </a:solidFill>
                <a:latin typeface="Times New Roman"/>
                <a:cs typeface="Times New Roman"/>
              </a:rPr>
              <a:t>related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meanings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within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single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lexeme.</a:t>
            </a:r>
            <a:endParaRPr sz="1100">
              <a:latin typeface="Cambria"/>
              <a:cs typeface="Cambria"/>
            </a:endParaRPr>
          </a:p>
          <a:p>
            <a:pPr marL="289560" marR="140970">
              <a:lnSpc>
                <a:spcPts val="1650"/>
              </a:lnSpc>
              <a:spcBef>
                <a:spcPts val="5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bank</a:t>
            </a:r>
            <a:r>
              <a:rPr sz="950" i="1" spc="8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was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constructed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1875</a:t>
            </a:r>
            <a:r>
              <a:rPr sz="950" spc="-15" dirty="0">
                <a:latin typeface="Trebuchet MS"/>
                <a:cs typeface="Trebuchet MS"/>
              </a:rPr>
              <a:t> out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local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brick.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20" dirty="0">
                <a:latin typeface="Trebuchet MS"/>
                <a:cs typeface="Trebuchet MS"/>
              </a:rPr>
              <a:t> withdrew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money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bank</a:t>
            </a:r>
            <a:r>
              <a:rPr sz="950" spc="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those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same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sense?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75" dirty="0">
                <a:latin typeface="Trebuchet MS"/>
                <a:cs typeface="Trebuchet MS"/>
              </a:rPr>
              <a:t>Sense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1: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“The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building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belonging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financial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institution”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75" dirty="0">
                <a:latin typeface="Trebuchet MS"/>
                <a:cs typeface="Trebuchet MS"/>
              </a:rPr>
              <a:t>Sense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2: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“A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financial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institution”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Another</a:t>
            </a:r>
            <a:r>
              <a:rPr sz="1100" i="1" spc="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007F00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25"/>
              </a:spcBef>
            </a:pPr>
            <a:r>
              <a:rPr sz="950" spc="35" dirty="0">
                <a:latin typeface="Trebuchet MS"/>
                <a:cs typeface="Trebuchet MS"/>
              </a:rPr>
              <a:t>Heavy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snow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caused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roof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school</a:t>
            </a:r>
            <a:r>
              <a:rPr sz="950" i="1" spc="114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collapse. 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school</a:t>
            </a:r>
            <a:r>
              <a:rPr sz="950" i="1" spc="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hired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teachers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 </a:t>
            </a:r>
            <a:r>
              <a:rPr sz="950" spc="5" dirty="0">
                <a:latin typeface="Trebuchet MS"/>
                <a:cs typeface="Trebuchet MS"/>
              </a:rPr>
              <a:t>year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ever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before.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4" name="object 4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22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Polysemy:</a:t>
            </a:r>
            <a:r>
              <a:rPr spc="114" dirty="0"/>
              <a:t> </a:t>
            </a:r>
            <a:r>
              <a:rPr spc="-20" dirty="0"/>
              <a:t>multiple</a:t>
            </a:r>
            <a:r>
              <a:rPr spc="30" dirty="0"/>
              <a:t> </a:t>
            </a:r>
            <a:r>
              <a:rPr spc="-25" dirty="0"/>
              <a:t>related</a:t>
            </a:r>
            <a:r>
              <a:rPr spc="35" dirty="0"/>
              <a:t> </a:t>
            </a:r>
            <a:r>
              <a:rPr spc="-20" dirty="0"/>
              <a:t>meanings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61708"/>
            <a:ext cx="4483735" cy="625475"/>
            <a:chOff x="87743" y="761708"/>
            <a:chExt cx="4483735" cy="625475"/>
          </a:xfrm>
        </p:grpSpPr>
        <p:sp>
          <p:nvSpPr>
            <p:cNvPr id="4" name="object 4"/>
            <p:cNvSpPr/>
            <p:nvPr/>
          </p:nvSpPr>
          <p:spPr>
            <a:xfrm>
              <a:off x="87743" y="7617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472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8510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7240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5942"/>
              <a:ext cx="50749" cy="4791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79005"/>
              <a:ext cx="4432935" cy="357505"/>
            </a:xfrm>
            <a:custGeom>
              <a:avLst/>
              <a:gdLst/>
              <a:ahLst/>
              <a:cxnLst/>
              <a:rect l="l" t="t" r="r" b="b"/>
              <a:pathLst>
                <a:path w="4432935" h="357505">
                  <a:moveTo>
                    <a:pt x="4432566" y="0"/>
                  </a:moveTo>
                  <a:lnTo>
                    <a:pt x="0" y="0"/>
                  </a:lnTo>
                  <a:lnTo>
                    <a:pt x="0" y="306095"/>
                  </a:lnTo>
                  <a:lnTo>
                    <a:pt x="4008" y="325820"/>
                  </a:lnTo>
                  <a:lnTo>
                    <a:pt x="14922" y="341972"/>
                  </a:lnTo>
                  <a:lnTo>
                    <a:pt x="31075" y="352886"/>
                  </a:lnTo>
                  <a:lnTo>
                    <a:pt x="50800" y="356895"/>
                  </a:lnTo>
                  <a:lnTo>
                    <a:pt x="4381766" y="356895"/>
                  </a:lnTo>
                  <a:lnTo>
                    <a:pt x="4401491" y="352886"/>
                  </a:lnTo>
                  <a:lnTo>
                    <a:pt x="4417644" y="341972"/>
                  </a:lnTo>
                  <a:lnTo>
                    <a:pt x="4428558" y="325820"/>
                  </a:lnTo>
                  <a:lnTo>
                    <a:pt x="4432566" y="3060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44042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4601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313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186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059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487817"/>
            <a:ext cx="4483735" cy="1392555"/>
            <a:chOff x="87743" y="1487817"/>
            <a:chExt cx="4483735" cy="1392555"/>
          </a:xfrm>
        </p:grpSpPr>
        <p:sp>
          <p:nvSpPr>
            <p:cNvPr id="15" name="object 15"/>
            <p:cNvSpPr/>
            <p:nvPr/>
          </p:nvSpPr>
          <p:spPr>
            <a:xfrm>
              <a:off x="87743" y="148781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660842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778302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65602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532064"/>
              <a:ext cx="50749" cy="12462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705114"/>
              <a:ext cx="4432935" cy="1124585"/>
            </a:xfrm>
            <a:custGeom>
              <a:avLst/>
              <a:gdLst/>
              <a:ahLst/>
              <a:cxnLst/>
              <a:rect l="l" t="t" r="r" b="b"/>
              <a:pathLst>
                <a:path w="4432935" h="1124585">
                  <a:moveTo>
                    <a:pt x="4432566" y="0"/>
                  </a:moveTo>
                  <a:lnTo>
                    <a:pt x="0" y="0"/>
                  </a:lnTo>
                  <a:lnTo>
                    <a:pt x="0" y="1073188"/>
                  </a:lnTo>
                  <a:lnTo>
                    <a:pt x="4008" y="1092912"/>
                  </a:lnTo>
                  <a:lnTo>
                    <a:pt x="14922" y="1109065"/>
                  </a:lnTo>
                  <a:lnTo>
                    <a:pt x="31075" y="1119979"/>
                  </a:lnTo>
                  <a:lnTo>
                    <a:pt x="50800" y="1123988"/>
                  </a:lnTo>
                  <a:lnTo>
                    <a:pt x="4381766" y="1123988"/>
                  </a:lnTo>
                  <a:lnTo>
                    <a:pt x="4401491" y="1119979"/>
                  </a:lnTo>
                  <a:lnTo>
                    <a:pt x="4417644" y="1109065"/>
                  </a:lnTo>
                  <a:lnTo>
                    <a:pt x="4428558" y="1092912"/>
                  </a:lnTo>
                  <a:lnTo>
                    <a:pt x="4432566" y="107318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570151"/>
              <a:ext cx="0" cy="1227455"/>
            </a:xfrm>
            <a:custGeom>
              <a:avLst/>
              <a:gdLst/>
              <a:ahLst/>
              <a:cxnLst/>
              <a:rect l="l" t="t" r="r" b="b"/>
              <a:pathLst>
                <a:path h="1227455">
                  <a:moveTo>
                    <a:pt x="0" y="12272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5574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447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320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754848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136965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519070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5844" y="690249"/>
            <a:ext cx="4300855" cy="21062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Often,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relationships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systematic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-5" dirty="0">
                <a:latin typeface="Trebuchet MS"/>
                <a:cs typeface="Trebuchet MS"/>
              </a:rPr>
              <a:t>E.g.,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building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vs.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organization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10" dirty="0">
                <a:latin typeface="Trebuchet MS"/>
                <a:cs typeface="Trebuchet MS"/>
              </a:rPr>
              <a:t>school,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university,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hospital,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church,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supermarket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More</a:t>
            </a:r>
            <a:r>
              <a:rPr sz="1100" i="1" spc="1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examples: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3999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Author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(Jane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Austen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wrote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Emma)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-275" dirty="0">
                <a:latin typeface="Lucida Sans Unicode"/>
                <a:cs typeface="Lucida Sans Unicode"/>
              </a:rPr>
              <a:t>↔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Works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Author</a:t>
            </a:r>
            <a:r>
              <a:rPr sz="950" spc="-10" dirty="0">
                <a:latin typeface="Trebuchet MS"/>
                <a:cs typeface="Trebuchet MS"/>
              </a:rPr>
              <a:t> (I </a:t>
            </a:r>
            <a:r>
              <a:rPr sz="950" spc="-15" dirty="0">
                <a:latin typeface="Trebuchet MS"/>
                <a:cs typeface="Trebuchet MS"/>
              </a:rPr>
              <a:t>really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love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Jane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Austen)</a:t>
            </a:r>
            <a:endParaRPr sz="950">
              <a:latin typeface="Trebuchet MS"/>
              <a:cs typeface="Trebuchet MS"/>
            </a:endParaRPr>
          </a:p>
          <a:p>
            <a:pPr marL="289560" marR="173990">
              <a:lnSpc>
                <a:spcPct val="113999"/>
              </a:lnSpc>
              <a:spcBef>
                <a:spcPts val="180"/>
              </a:spcBef>
            </a:pPr>
            <a:r>
              <a:rPr sz="950" spc="10" dirty="0">
                <a:latin typeface="Trebuchet MS"/>
                <a:cs typeface="Trebuchet MS"/>
              </a:rPr>
              <a:t>Animal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(The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chi</a:t>
            </a:r>
            <a:r>
              <a:rPr sz="950" spc="-20" dirty="0">
                <a:latin typeface="Trebuchet MS"/>
                <a:cs typeface="Trebuchet MS"/>
              </a:rPr>
              <a:t>c</a:t>
            </a:r>
            <a:r>
              <a:rPr sz="950" spc="-10" dirty="0">
                <a:latin typeface="Trebuchet MS"/>
                <a:cs typeface="Trebuchet MS"/>
              </a:rPr>
              <a:t>k</a:t>
            </a:r>
            <a:r>
              <a:rPr sz="950" spc="25" dirty="0">
                <a:latin typeface="Trebuchet MS"/>
                <a:cs typeface="Trebuchet MS"/>
              </a:rPr>
              <a:t>en</a:t>
            </a:r>
            <a:r>
              <a:rPr sz="950" spc="-15" dirty="0">
                <a:latin typeface="Trebuchet MS"/>
                <a:cs typeface="Trebuchet MS"/>
              </a:rPr>
              <a:t> w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domesticated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30" dirty="0">
                <a:latin typeface="Trebuchet MS"/>
                <a:cs typeface="Trebuchet MS"/>
              </a:rPr>
              <a:t>Asia)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275" dirty="0">
                <a:latin typeface="Lucida Sans Unicode"/>
                <a:cs typeface="Lucida Sans Unicode"/>
              </a:rPr>
              <a:t>↔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Meat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(The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chi</a:t>
            </a:r>
            <a:r>
              <a:rPr sz="950" spc="-20" dirty="0">
                <a:latin typeface="Trebuchet MS"/>
                <a:cs typeface="Trebuchet MS"/>
              </a:rPr>
              <a:t>c</a:t>
            </a:r>
            <a:r>
              <a:rPr sz="950" spc="-10" dirty="0">
                <a:latin typeface="Trebuchet MS"/>
                <a:cs typeface="Trebuchet MS"/>
              </a:rPr>
              <a:t>k</a:t>
            </a:r>
            <a:r>
              <a:rPr sz="950" spc="20" dirty="0">
                <a:latin typeface="Trebuchet MS"/>
                <a:cs typeface="Trebuchet MS"/>
              </a:rPr>
              <a:t>en  </a:t>
            </a:r>
            <a:r>
              <a:rPr sz="950" spc="45" dirty="0">
                <a:latin typeface="Trebuchet MS"/>
                <a:cs typeface="Trebuchet MS"/>
              </a:rPr>
              <a:t>was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overcooked)</a:t>
            </a:r>
            <a:endParaRPr sz="950">
              <a:latin typeface="Trebuchet MS"/>
              <a:cs typeface="Trebuchet MS"/>
            </a:endParaRPr>
          </a:p>
          <a:p>
            <a:pPr marL="289560" marR="167640">
              <a:lnSpc>
                <a:spcPct val="113999"/>
              </a:lnSpc>
              <a:spcBef>
                <a:spcPts val="180"/>
              </a:spcBef>
            </a:pPr>
            <a:r>
              <a:rPr sz="950" spc="-15" dirty="0">
                <a:latin typeface="Trebuchet MS"/>
                <a:cs typeface="Trebuchet MS"/>
              </a:rPr>
              <a:t>Tree </a:t>
            </a:r>
            <a:r>
              <a:rPr sz="950" spc="30" dirty="0">
                <a:latin typeface="Trebuchet MS"/>
                <a:cs typeface="Trebuchet MS"/>
              </a:rPr>
              <a:t>(Plums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beautiful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blossoms)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275" dirty="0">
                <a:latin typeface="Lucida Sans Unicode"/>
                <a:cs typeface="Lucida Sans Unicode"/>
              </a:rPr>
              <a:t>↔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Fruit</a:t>
            </a:r>
            <a:r>
              <a:rPr sz="950" spc="-10" dirty="0">
                <a:latin typeface="Trebuchet MS"/>
                <a:cs typeface="Trebuchet MS"/>
              </a:rPr>
              <a:t> (I 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preserved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plum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yesterday)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16874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Lexical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4901</Words>
  <Application>Microsoft Office PowerPoint</Application>
  <PresentationFormat>Custom</PresentationFormat>
  <Paragraphs>775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Cambria</vt:lpstr>
      <vt:lpstr>Courier New</vt:lpstr>
      <vt:lpstr>Lucida Sans Unicode</vt:lpstr>
      <vt:lpstr>Microsoft Sans Serif</vt:lpstr>
      <vt:lpstr>Tahoma</vt:lpstr>
      <vt:lpstr>Times New Roman</vt:lpstr>
      <vt:lpstr>Trebuchet MS</vt:lpstr>
      <vt:lpstr>Office Theme</vt:lpstr>
      <vt:lpstr>PowerPoint Presentation</vt:lpstr>
      <vt:lpstr>Lexical Semantics</vt:lpstr>
      <vt:lpstr>PowerPoint Presentation</vt:lpstr>
      <vt:lpstr>Example: meaning related facts?</vt:lpstr>
      <vt:lpstr>Relations between word meanings</vt:lpstr>
      <vt:lpstr>Homonymy</vt:lpstr>
      <vt:lpstr>Problems for NLP applications</vt:lpstr>
      <vt:lpstr>Polysemy</vt:lpstr>
      <vt:lpstr>Polysemy: multiple related meanings</vt:lpstr>
      <vt:lpstr>Polysemy: multiple related meanings</vt:lpstr>
      <vt:lpstr>Synonymy</vt:lpstr>
      <vt:lpstr>Synonymy: A relation between senses</vt:lpstr>
      <vt:lpstr>Synonyms</vt:lpstr>
      <vt:lpstr>Antonyms</vt:lpstr>
      <vt:lpstr>Hyponymy and Hypernymy</vt:lpstr>
      <vt:lpstr>Hyponymy more formally</vt:lpstr>
      <vt:lpstr>Meronyms and holonyms</vt:lpstr>
      <vt:lpstr>PowerPoint Presentation</vt:lpstr>
      <vt:lpstr>WordNet</vt:lpstr>
      <vt:lpstr>Synsets in WordNet</vt:lpstr>
      <vt:lpstr>PowerPoint Presentation</vt:lpstr>
      <vt:lpstr>PowerPoint Presentation</vt:lpstr>
      <vt:lpstr>PowerPoint Presentation</vt:lpstr>
      <vt:lpstr>PowerPoint Presentation</vt:lpstr>
      <vt:lpstr>Word Similarity</vt:lpstr>
      <vt:lpstr>Two classes of algorithms</vt:lpstr>
      <vt:lpstr>Thesaurus-based Word Similarity</vt:lpstr>
      <vt:lpstr>Path-based similarity</vt:lpstr>
      <vt:lpstr>PowerPoint Presentation</vt:lpstr>
      <vt:lpstr>Leacock-Chodorow (L-C) Similarity</vt:lpstr>
      <vt:lpstr>Concept probability models</vt:lpstr>
      <vt:lpstr>PowerPoint Presentation</vt:lpstr>
      <vt:lpstr>PowerPoint Presentation</vt:lpstr>
      <vt:lpstr>Information content</vt:lpstr>
      <vt:lpstr>PowerPoint Presentation</vt:lpstr>
      <vt:lpstr>Resnik Similarity</vt:lpstr>
      <vt:lpstr>PowerPoint Presentation</vt:lpstr>
      <vt:lpstr>Lin similarity</vt:lpstr>
      <vt:lpstr>PowerPoint Presentation</vt:lpstr>
      <vt:lpstr>Jiang-Conrath distance</vt:lpstr>
      <vt:lpstr>PowerPoint Presentation</vt:lpstr>
      <vt:lpstr>The (extended) Lesk Algorithm</vt:lpstr>
      <vt:lpstr>Problem in mapping words to wordnet senses</vt:lpstr>
      <vt:lpstr>PowerPoint Presentation</vt:lpstr>
      <vt:lpstr>PowerPoint Presentation</vt:lpstr>
      <vt:lpstr>Word Sense Disambiguation (WSD)</vt:lpstr>
      <vt:lpstr>Algorithms</vt:lpstr>
      <vt:lpstr>Knowledge Based Approaches</vt:lpstr>
      <vt:lpstr>Lesk’s Algorithm</vt:lpstr>
      <vt:lpstr>Walker’s Algorithm</vt:lpstr>
      <vt:lpstr>PowerPoint Presentation</vt:lpstr>
      <vt:lpstr>PowerPoint Presentation</vt:lpstr>
      <vt:lpstr>PowerPoint Presentation</vt:lpstr>
      <vt:lpstr>PowerPoint Presentation</vt:lpstr>
      <vt:lpstr>Naïve Bayes for WSD</vt:lpstr>
      <vt:lpstr>Training for Naïve Bayes</vt:lpstr>
      <vt:lpstr>Decision List Algorithm</vt:lpstr>
      <vt:lpstr>Decision List Algorithm</vt:lpstr>
      <vt:lpstr>Example: discriminating between bass (fish) and bass (music):</vt:lpstr>
      <vt:lpstr>PowerPoint Presentation</vt:lpstr>
      <vt:lpstr>Minimally Supervised WSD - Yarowsky</vt:lpstr>
      <vt:lpstr>More about heuristics</vt:lpstr>
      <vt:lpstr>Yarowsky’s Method</vt:lpstr>
      <vt:lpstr>PowerPoint Presentation</vt:lpstr>
      <vt:lpstr>PowerPoint Presentation</vt:lpstr>
      <vt:lpstr>PowerPoint Presentation</vt:lpstr>
      <vt:lpstr>PowerPoint Presentation</vt:lpstr>
      <vt:lpstr>Yarowsky’s Method</vt:lpstr>
      <vt:lpstr>HyperLex</vt:lpstr>
      <vt:lpstr>HyperLex</vt:lpstr>
      <vt:lpstr>PowerPoint Presentation</vt:lpstr>
      <vt:lpstr>Delineating Components</vt:lpstr>
      <vt:lpstr>Disambiguation</vt:lpstr>
      <vt:lpstr>PowerPoint Presentation</vt:lpstr>
      <vt:lpstr>PowerPoint Presentation</vt:lpstr>
      <vt:lpstr>Comparing sense clusters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ASUS</cp:lastModifiedBy>
  <cp:revision>2</cp:revision>
  <dcterms:created xsi:type="dcterms:W3CDTF">2023-12-12T16:16:05Z</dcterms:created>
  <dcterms:modified xsi:type="dcterms:W3CDTF">2023-12-12T17:04:32Z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2023-12-12T00:00:00Z</vt:filetime>
  </property>
</Properties>
</file>