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64" r:id="rId3"/>
    <p:sldId id="267" r:id="rId4"/>
    <p:sldId id="269" r:id="rId5"/>
    <p:sldId id="272" r:id="rId6"/>
    <p:sldId id="279" r:id="rId7"/>
    <p:sldId id="283" r:id="rId8"/>
    <p:sldId id="286" r:id="rId9"/>
    <p:sldId id="292" r:id="rId10"/>
    <p:sldId id="293" r:id="rId11"/>
    <p:sldId id="295" r:id="rId12"/>
    <p:sldId id="296" r:id="rId13"/>
    <p:sldId id="303" r:id="rId14"/>
    <p:sldId id="304" r:id="rId15"/>
    <p:sldId id="305" r:id="rId16"/>
    <p:sldId id="306" r:id="rId17"/>
    <p:sldId id="307" r:id="rId18"/>
    <p:sldId id="310" r:id="rId19"/>
    <p:sldId id="311" r:id="rId20"/>
    <p:sldId id="315" r:id="rId21"/>
    <p:sldId id="316" r:id="rId22"/>
    <p:sldId id="317" r:id="rId23"/>
    <p:sldId id="318" r:id="rId24"/>
    <p:sldId id="319" r:id="rId25"/>
    <p:sldId id="320" r:id="rId26"/>
    <p:sldId id="322" r:id="rId27"/>
    <p:sldId id="326" r:id="rId28"/>
    <p:sldId id="330" r:id="rId29"/>
    <p:sldId id="333" r:id="rId30"/>
    <p:sldId id="336" r:id="rId31"/>
    <p:sldId id="338" r:id="rId32"/>
    <p:sldId id="340" r:id="rId33"/>
    <p:sldId id="341" r:id="rId34"/>
    <p:sldId id="344" r:id="rId35"/>
    <p:sldId id="348" r:id="rId36"/>
    <p:sldId id="349" r:id="rId37"/>
    <p:sldId id="351" r:id="rId38"/>
    <p:sldId id="353" r:id="rId39"/>
    <p:sldId id="354" r:id="rId40"/>
    <p:sldId id="355" r:id="rId41"/>
    <p:sldId id="356" r:id="rId42"/>
    <p:sldId id="362" r:id="rId43"/>
    <p:sldId id="364" r:id="rId44"/>
    <p:sldId id="366" r:id="rId45"/>
    <p:sldId id="367" r:id="rId46"/>
    <p:sldId id="369" r:id="rId47"/>
    <p:sldId id="373" r:id="rId48"/>
    <p:sldId id="375" r:id="rId49"/>
    <p:sldId id="376" r:id="rId50"/>
    <p:sldId id="377" r:id="rId51"/>
    <p:sldId id="381" r:id="rId52"/>
    <p:sldId id="384" r:id="rId53"/>
    <p:sldId id="386" r:id="rId54"/>
    <p:sldId id="389" r:id="rId55"/>
    <p:sldId id="391" r:id="rId56"/>
    <p:sldId id="395" r:id="rId57"/>
    <p:sldId id="397" r:id="rId58"/>
    <p:sldId id="399" r:id="rId59"/>
    <p:sldId id="401" r:id="rId60"/>
    <p:sldId id="404" r:id="rId61"/>
    <p:sldId id="405" r:id="rId62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55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54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86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r>
              <a:rPr spc="-5" dirty="0">
                <a:latin typeface="Times New Roman"/>
                <a:cs typeface="Times New Roman"/>
              </a:rPr>
              <a:t> / 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r>
              <a:rPr spc="-5" dirty="0">
                <a:latin typeface="Times New Roman"/>
                <a:cs typeface="Times New Roman"/>
              </a:rPr>
              <a:t> / 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95396" y="326247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-2527" y="15180"/>
                </a:moveTo>
                <a:lnTo>
                  <a:pt x="45544" y="15180"/>
                </a:lnTo>
              </a:path>
            </a:pathLst>
          </a:custGeom>
          <a:ln w="3668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5782" y="3258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395" y="0"/>
                </a:moveTo>
                <a:lnTo>
                  <a:pt x="0" y="19049"/>
                </a:lnTo>
                <a:lnTo>
                  <a:pt x="25395" y="38099"/>
                </a:lnTo>
                <a:lnTo>
                  <a:pt x="2539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93572" y="3258514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099"/>
                </a:lnTo>
                <a:lnTo>
                  <a:pt x="2542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44661" y="327259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-2527" y="15180"/>
                </a:moveTo>
                <a:lnTo>
                  <a:pt x="45544" y="15180"/>
                </a:lnTo>
              </a:path>
            </a:pathLst>
          </a:custGeom>
          <a:ln w="3668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55146" y="326232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5"/>
                </a:moveTo>
                <a:lnTo>
                  <a:pt x="0" y="0"/>
                </a:lnTo>
                <a:lnTo>
                  <a:pt x="43190" y="0"/>
                </a:lnTo>
                <a:lnTo>
                  <a:pt x="43190" y="30479"/>
                </a:lnTo>
                <a:lnTo>
                  <a:pt x="3304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65327" y="325216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5"/>
                </a:moveTo>
                <a:lnTo>
                  <a:pt x="0" y="0"/>
                </a:lnTo>
                <a:lnTo>
                  <a:pt x="43159" y="0"/>
                </a:lnTo>
                <a:lnTo>
                  <a:pt x="43159" y="30479"/>
                </a:lnTo>
                <a:lnTo>
                  <a:pt x="33009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81507" y="325851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789" y="0"/>
                </a:moveTo>
                <a:lnTo>
                  <a:pt x="177789" y="38099"/>
                </a:lnTo>
                <a:lnTo>
                  <a:pt x="203179" y="19049"/>
                </a:lnTo>
                <a:lnTo>
                  <a:pt x="17778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6111" y="32648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47231" y="325851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789" y="0"/>
                </a:moveTo>
                <a:lnTo>
                  <a:pt x="177789" y="38099"/>
                </a:lnTo>
                <a:lnTo>
                  <a:pt x="203179" y="19049"/>
                </a:lnTo>
                <a:lnTo>
                  <a:pt x="17778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23431" y="325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36111" y="327756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23431" y="32902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36111" y="33029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89126" y="325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01836" y="32712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20298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12926" y="325851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789" y="0"/>
                </a:moveTo>
                <a:lnTo>
                  <a:pt x="177789" y="38099"/>
                </a:lnTo>
                <a:lnTo>
                  <a:pt x="203210" y="19049"/>
                </a:lnTo>
                <a:lnTo>
                  <a:pt x="17778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9126" y="32902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901836" y="33029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154820" y="325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67530" y="32712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20298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4820" y="32902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7530" y="33029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451024" y="328264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30" y="20311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423958" y="325614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88" y="15192"/>
                </a:moveTo>
                <a:lnTo>
                  <a:pt x="30388" y="6810"/>
                </a:lnTo>
                <a:lnTo>
                  <a:pt x="23591" y="0"/>
                </a:lnTo>
                <a:lnTo>
                  <a:pt x="15179" y="0"/>
                </a:lnTo>
                <a:lnTo>
                  <a:pt x="6797" y="0"/>
                </a:lnTo>
                <a:lnTo>
                  <a:pt x="0" y="6810"/>
                </a:lnTo>
                <a:lnTo>
                  <a:pt x="0" y="15192"/>
                </a:lnTo>
                <a:lnTo>
                  <a:pt x="0" y="23574"/>
                </a:lnTo>
                <a:lnTo>
                  <a:pt x="6797" y="30372"/>
                </a:lnTo>
                <a:lnTo>
                  <a:pt x="15179" y="30372"/>
                </a:lnTo>
                <a:lnTo>
                  <a:pt x="23591" y="30372"/>
                </a:lnTo>
                <a:lnTo>
                  <a:pt x="30388" y="23574"/>
                </a:lnTo>
                <a:lnTo>
                  <a:pt x="30388" y="15192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344635" y="3253270"/>
            <a:ext cx="48260" cy="50165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5098" y="49690"/>
                </a:moveTo>
                <a:lnTo>
                  <a:pt x="38473" y="45799"/>
                </a:lnTo>
                <a:lnTo>
                  <a:pt x="47752" y="35697"/>
                </a:lnTo>
                <a:lnTo>
                  <a:pt x="47068" y="17933"/>
                </a:lnTo>
                <a:lnTo>
                  <a:pt x="41427" y="6137"/>
                </a:lnTo>
                <a:lnTo>
                  <a:pt x="32263" y="0"/>
                </a:lnTo>
                <a:lnTo>
                  <a:pt x="15799" y="2164"/>
                </a:lnTo>
                <a:lnTo>
                  <a:pt x="4949" y="9551"/>
                </a:lnTo>
                <a:lnTo>
                  <a:pt x="0" y="2049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29104" y="326994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4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99459" y="3253256"/>
            <a:ext cx="48260" cy="50165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2675" y="49704"/>
                </a:moveTo>
                <a:lnTo>
                  <a:pt x="9207" y="45808"/>
                </a:lnTo>
                <a:lnTo>
                  <a:pt x="0" y="35696"/>
                </a:lnTo>
                <a:lnTo>
                  <a:pt x="719" y="17921"/>
                </a:lnTo>
                <a:lnTo>
                  <a:pt x="6388" y="6125"/>
                </a:lnTo>
                <a:lnTo>
                  <a:pt x="15566" y="0"/>
                </a:lnTo>
                <a:lnTo>
                  <a:pt x="32022" y="2177"/>
                </a:lnTo>
                <a:lnTo>
                  <a:pt x="42867" y="9577"/>
                </a:lnTo>
                <a:lnTo>
                  <a:pt x="47808" y="20537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532314" y="326994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4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r>
              <a:rPr spc="-5" dirty="0">
                <a:latin typeface="Times New Roman"/>
                <a:cs typeface="Times New Roman"/>
              </a:rPr>
              <a:t> / 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r>
              <a:rPr spc="-5" dirty="0">
                <a:latin typeface="Times New Roman"/>
                <a:cs typeface="Times New Roman"/>
              </a:rPr>
              <a:t> / 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r>
              <a:rPr spc="-5" dirty="0">
                <a:latin typeface="Times New Roman"/>
                <a:cs typeface="Times New Roman"/>
              </a:rPr>
              <a:t> / 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95396" y="326247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-2527" y="15180"/>
                </a:moveTo>
                <a:lnTo>
                  <a:pt x="45544" y="15180"/>
                </a:lnTo>
              </a:path>
            </a:pathLst>
          </a:custGeom>
          <a:ln w="3668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5782" y="3258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395" y="0"/>
                </a:moveTo>
                <a:lnTo>
                  <a:pt x="0" y="19049"/>
                </a:lnTo>
                <a:lnTo>
                  <a:pt x="25395" y="38099"/>
                </a:lnTo>
                <a:lnTo>
                  <a:pt x="2539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93572" y="3258514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099"/>
                </a:lnTo>
                <a:lnTo>
                  <a:pt x="2542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44661" y="327259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-2527" y="15180"/>
                </a:moveTo>
                <a:lnTo>
                  <a:pt x="45544" y="15180"/>
                </a:lnTo>
              </a:path>
            </a:pathLst>
          </a:custGeom>
          <a:ln w="3668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55146" y="326232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5"/>
                </a:moveTo>
                <a:lnTo>
                  <a:pt x="0" y="0"/>
                </a:lnTo>
                <a:lnTo>
                  <a:pt x="43190" y="0"/>
                </a:lnTo>
                <a:lnTo>
                  <a:pt x="43190" y="30479"/>
                </a:lnTo>
                <a:lnTo>
                  <a:pt x="3304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65327" y="325216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5"/>
                </a:moveTo>
                <a:lnTo>
                  <a:pt x="0" y="0"/>
                </a:lnTo>
                <a:lnTo>
                  <a:pt x="43159" y="0"/>
                </a:lnTo>
                <a:lnTo>
                  <a:pt x="43159" y="30479"/>
                </a:lnTo>
                <a:lnTo>
                  <a:pt x="33009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81507" y="325851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789" y="0"/>
                </a:moveTo>
                <a:lnTo>
                  <a:pt x="177789" y="38099"/>
                </a:lnTo>
                <a:lnTo>
                  <a:pt x="203179" y="19049"/>
                </a:lnTo>
                <a:lnTo>
                  <a:pt x="17778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6111" y="32648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47231" y="325851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789" y="0"/>
                </a:moveTo>
                <a:lnTo>
                  <a:pt x="177789" y="38099"/>
                </a:lnTo>
                <a:lnTo>
                  <a:pt x="203179" y="19049"/>
                </a:lnTo>
                <a:lnTo>
                  <a:pt x="17778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23431" y="325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36111" y="327756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23431" y="32902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36111" y="33029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89126" y="325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01836" y="32712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20298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12926" y="325851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789" y="0"/>
                </a:moveTo>
                <a:lnTo>
                  <a:pt x="177789" y="38099"/>
                </a:lnTo>
                <a:lnTo>
                  <a:pt x="203210" y="19049"/>
                </a:lnTo>
                <a:lnTo>
                  <a:pt x="17778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9126" y="32902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901836" y="33029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154820" y="325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67530" y="32712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20298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4820" y="32902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7530" y="33029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451024" y="328264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30" y="20311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423958" y="325614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88" y="15192"/>
                </a:moveTo>
                <a:lnTo>
                  <a:pt x="30388" y="6810"/>
                </a:lnTo>
                <a:lnTo>
                  <a:pt x="23591" y="0"/>
                </a:lnTo>
                <a:lnTo>
                  <a:pt x="15179" y="0"/>
                </a:lnTo>
                <a:lnTo>
                  <a:pt x="6797" y="0"/>
                </a:lnTo>
                <a:lnTo>
                  <a:pt x="0" y="6810"/>
                </a:lnTo>
                <a:lnTo>
                  <a:pt x="0" y="15192"/>
                </a:lnTo>
                <a:lnTo>
                  <a:pt x="0" y="23574"/>
                </a:lnTo>
                <a:lnTo>
                  <a:pt x="6797" y="30372"/>
                </a:lnTo>
                <a:lnTo>
                  <a:pt x="15179" y="30372"/>
                </a:lnTo>
                <a:lnTo>
                  <a:pt x="23591" y="30372"/>
                </a:lnTo>
                <a:lnTo>
                  <a:pt x="30388" y="23574"/>
                </a:lnTo>
                <a:lnTo>
                  <a:pt x="30388" y="15192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344635" y="3253270"/>
            <a:ext cx="48260" cy="50165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5098" y="49690"/>
                </a:moveTo>
                <a:lnTo>
                  <a:pt x="38473" y="45799"/>
                </a:lnTo>
                <a:lnTo>
                  <a:pt x="47752" y="35697"/>
                </a:lnTo>
                <a:lnTo>
                  <a:pt x="47068" y="17933"/>
                </a:lnTo>
                <a:lnTo>
                  <a:pt x="41427" y="6137"/>
                </a:lnTo>
                <a:lnTo>
                  <a:pt x="32263" y="0"/>
                </a:lnTo>
                <a:lnTo>
                  <a:pt x="15799" y="2164"/>
                </a:lnTo>
                <a:lnTo>
                  <a:pt x="4949" y="9551"/>
                </a:lnTo>
                <a:lnTo>
                  <a:pt x="0" y="2049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29104" y="326994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4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99459" y="3253256"/>
            <a:ext cx="48260" cy="50165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2675" y="49704"/>
                </a:moveTo>
                <a:lnTo>
                  <a:pt x="9207" y="45808"/>
                </a:lnTo>
                <a:lnTo>
                  <a:pt x="0" y="35696"/>
                </a:lnTo>
                <a:lnTo>
                  <a:pt x="719" y="17921"/>
                </a:lnTo>
                <a:lnTo>
                  <a:pt x="6388" y="6125"/>
                </a:lnTo>
                <a:lnTo>
                  <a:pt x="15566" y="0"/>
                </a:lnTo>
                <a:lnTo>
                  <a:pt x="32022" y="2177"/>
                </a:lnTo>
                <a:lnTo>
                  <a:pt x="42867" y="9577"/>
                </a:lnTo>
                <a:lnTo>
                  <a:pt x="47808" y="20537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532314" y="326994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4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1" y="102926"/>
            <a:ext cx="4419496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0" y="615744"/>
            <a:ext cx="4358418" cy="2346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8" y="3351607"/>
            <a:ext cx="97091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2672" y="3351607"/>
            <a:ext cx="211454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r>
              <a:rPr spc="-5" dirty="0">
                <a:latin typeface="Times New Roman"/>
                <a:cs typeface="Times New Roman"/>
              </a:rPr>
              <a:t> / 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37" y="903982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82390"/>
                </a:lnTo>
                <a:lnTo>
                  <a:pt x="4432568" y="82390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541" y="1228963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6176" y="1215771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76" y="126453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0183" y="953643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183" y="1002411"/>
            <a:ext cx="52069" cy="228600"/>
          </a:xfrm>
          <a:custGeom>
            <a:avLst/>
            <a:gdLst/>
            <a:ahLst/>
            <a:cxnLst/>
            <a:rect l="l" t="t" r="r" b="b"/>
            <a:pathLst>
              <a:path w="52070" h="228600">
                <a:moveTo>
                  <a:pt x="0" y="228599"/>
                </a:moveTo>
                <a:lnTo>
                  <a:pt x="51815" y="228599"/>
                </a:lnTo>
                <a:lnTo>
                  <a:pt x="5181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37" y="948391"/>
            <a:ext cx="4432935" cy="331470"/>
          </a:xfrm>
          <a:custGeom>
            <a:avLst/>
            <a:gdLst/>
            <a:ahLst/>
            <a:cxnLst/>
            <a:rect l="l" t="t" r="r" b="b"/>
            <a:pathLst>
              <a:path w="4432935" h="331469">
                <a:moveTo>
                  <a:pt x="4432568" y="0"/>
                </a:moveTo>
                <a:lnTo>
                  <a:pt x="0" y="0"/>
                </a:lnTo>
                <a:lnTo>
                  <a:pt x="0" y="280571"/>
                </a:lnTo>
                <a:lnTo>
                  <a:pt x="16634" y="318086"/>
                </a:lnTo>
                <a:lnTo>
                  <a:pt x="4381788" y="331375"/>
                </a:lnTo>
                <a:lnTo>
                  <a:pt x="4396024" y="329329"/>
                </a:lnTo>
                <a:lnTo>
                  <a:pt x="4427136" y="303362"/>
                </a:lnTo>
                <a:lnTo>
                  <a:pt x="4432568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05" y="99264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5">
                <a:moveTo>
                  <a:pt x="0" y="25536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05" y="9799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05" y="967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9545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6393" y="995140"/>
            <a:ext cx="257556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Spelling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Cor</a:t>
            </a:r>
            <a:r>
              <a:rPr sz="14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14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Edit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Distance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3134" y="1513696"/>
            <a:ext cx="104203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50" spc="-25" dirty="0">
                <a:latin typeface="Arial"/>
                <a:cs typeface="Arial"/>
              </a:rPr>
              <a:t>P</a:t>
            </a:r>
            <a:r>
              <a:rPr sz="950" spc="-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G</a:t>
            </a:r>
            <a:r>
              <a:rPr sz="950" spc="-15" dirty="0">
                <a:latin typeface="Arial"/>
                <a:cs typeface="Arial"/>
              </a:rPr>
              <a:t>o</a:t>
            </a:r>
            <a:r>
              <a:rPr sz="950" spc="-10" dirty="0">
                <a:latin typeface="Arial"/>
                <a:cs typeface="Arial"/>
              </a:rPr>
              <a:t>y</a:t>
            </a:r>
            <a:r>
              <a:rPr sz="950" spc="10" dirty="0">
                <a:latin typeface="Arial"/>
                <a:cs typeface="Arial"/>
              </a:rPr>
              <a:t>al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CSE, IITKGP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950" spc="-5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eek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2: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Lecture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>
                <a:latin typeface="Times New Roman"/>
                <a:cs typeface="Times New Roman"/>
              </a:rPr>
              <a:t>1</a:t>
            </a:fld>
            <a:r>
              <a:rPr spc="-5" dirty="0">
                <a:latin typeface="Times New Roman"/>
                <a:cs typeface="Times New Roman"/>
              </a:rPr>
              <a:t> / 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Dynamic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P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10" dirty="0">
                <a:latin typeface="Times New Roman"/>
                <a:cs typeface="Times New Roman"/>
              </a:rPr>
              <a:t>g</a:t>
            </a:r>
            <a:r>
              <a:rPr spc="-15" dirty="0">
                <a:latin typeface="Times New Roman"/>
                <a:cs typeface="Times New Roman"/>
              </a:rPr>
              <a:t>r</a:t>
            </a:r>
            <a:r>
              <a:rPr spc="15" dirty="0">
                <a:latin typeface="Times New Roman"/>
                <a:cs typeface="Times New Roman"/>
              </a:rPr>
              <a:t>amming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138544" y="753950"/>
            <a:ext cx="4196090" cy="2004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10 / 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20" dirty="0">
                <a:latin typeface="Times New Roman"/>
                <a:cs typeface="Times New Roman"/>
              </a:rPr>
              <a:t>T</a:t>
            </a:r>
            <a:r>
              <a:rPr spc="10" dirty="0">
                <a:latin typeface="Times New Roman"/>
                <a:cs typeface="Times New Roman"/>
              </a:rPr>
              <a:t>able</a:t>
            </a:r>
          </a:p>
        </p:txBody>
      </p:sp>
      <p:sp>
        <p:nvSpPr>
          <p:cNvPr id="4" name="object 4"/>
          <p:cNvSpPr/>
          <p:nvPr/>
        </p:nvSpPr>
        <p:spPr>
          <a:xfrm>
            <a:off x="569695" y="639266"/>
            <a:ext cx="3468624" cy="1700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358" y="2504529"/>
            <a:ext cx="1695297" cy="502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11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20" dirty="0">
                <a:latin typeface="Times New Roman"/>
                <a:cs typeface="Times New Roman"/>
              </a:rPr>
              <a:t>T</a:t>
            </a:r>
            <a:r>
              <a:rPr spc="10" dirty="0">
                <a:latin typeface="Times New Roman"/>
                <a:cs typeface="Times New Roman"/>
              </a:rPr>
              <a:t>able</a:t>
            </a:r>
          </a:p>
        </p:txBody>
      </p:sp>
      <p:sp>
        <p:nvSpPr>
          <p:cNvPr id="4" name="object 4"/>
          <p:cNvSpPr/>
          <p:nvPr/>
        </p:nvSpPr>
        <p:spPr>
          <a:xfrm>
            <a:off x="569695" y="929018"/>
            <a:ext cx="3468624" cy="1642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12 / 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Computing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Alignments</a:t>
            </a:r>
          </a:p>
        </p:txBody>
      </p:sp>
      <p:sp>
        <p:nvSpPr>
          <p:cNvPr id="4" name="object 4"/>
          <p:cNvSpPr/>
          <p:nvPr/>
        </p:nvSpPr>
        <p:spPr>
          <a:xfrm>
            <a:off x="281594" y="1191423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4" y="1578601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4" y="1788627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594" y="1978413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919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pc="15" dirty="0">
                <a:latin typeface="Arial"/>
                <a:cs typeface="Arial"/>
              </a:rPr>
              <a:t>Computing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edit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distance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20" dirty="0">
                <a:latin typeface="Arial"/>
                <a:cs typeface="Arial"/>
              </a:rPr>
              <a:t>m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10" dirty="0">
                <a:latin typeface="Arial"/>
                <a:cs typeface="Arial"/>
              </a:rPr>
              <a:t>y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not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be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sufficient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f</a:t>
            </a:r>
            <a:r>
              <a:rPr spc="10" dirty="0">
                <a:latin typeface="Arial"/>
                <a:cs typeface="Arial"/>
              </a:rPr>
              <a:t>or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some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applications</a:t>
            </a:r>
          </a:p>
          <a:p>
            <a:pPr marL="289560" indent="139700">
              <a:lnSpc>
                <a:spcPct val="100000"/>
              </a:lnSpc>
              <a:spcBef>
                <a:spcPts val="30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40" dirty="0">
                <a:latin typeface="Arial"/>
                <a:cs typeface="Arial"/>
              </a:rPr>
              <a:t>W</a:t>
            </a:r>
            <a:r>
              <a:rPr sz="900" spc="-5" dirty="0">
                <a:latin typeface="Arial"/>
                <a:cs typeface="Arial"/>
              </a:rPr>
              <a:t>e often need to align cha</a:t>
            </a:r>
            <a:r>
              <a:rPr sz="900" spc="-15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acters of the t</a:t>
            </a:r>
            <a:r>
              <a:rPr sz="900" spc="-20" dirty="0">
                <a:latin typeface="Arial"/>
                <a:cs typeface="Arial"/>
              </a:rPr>
              <a:t>w</a:t>
            </a:r>
            <a:r>
              <a:rPr sz="900" spc="-5" dirty="0">
                <a:latin typeface="Arial"/>
                <a:cs typeface="Arial"/>
              </a:rPr>
              <a:t>o st</a:t>
            </a:r>
            <a:r>
              <a:rPr sz="900" spc="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ings to each other</a:t>
            </a:r>
            <a:endParaRPr sz="9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20"/>
              </a:spcBef>
            </a:pPr>
            <a:r>
              <a:rPr spc="-5" dirty="0">
                <a:latin typeface="Arial"/>
                <a:cs typeface="Arial"/>
              </a:rPr>
              <a:t>W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do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this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</a:t>
            </a:r>
            <a:r>
              <a:rPr spc="10" dirty="0">
                <a:latin typeface="Arial"/>
                <a:cs typeface="Arial"/>
              </a:rPr>
              <a:t>y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k</a:t>
            </a:r>
            <a:r>
              <a:rPr spc="10" dirty="0">
                <a:latin typeface="Arial"/>
                <a:cs typeface="Arial"/>
              </a:rPr>
              <a:t>eeping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“ba</a:t>
            </a:r>
            <a:r>
              <a:rPr spc="-10" dirty="0">
                <a:latin typeface="Arial"/>
                <a:cs typeface="Arial"/>
              </a:rPr>
              <a:t>c</a:t>
            </a:r>
            <a:r>
              <a:rPr spc="10" dirty="0">
                <a:latin typeface="Arial"/>
                <a:cs typeface="Arial"/>
              </a:rPr>
              <a:t>kt</a:t>
            </a:r>
            <a:r>
              <a:rPr spc="-5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ace”</a:t>
            </a:r>
          </a:p>
          <a:p>
            <a:pPr marL="289560" marR="660400">
              <a:lnSpc>
                <a:spcPct val="131100"/>
              </a:lnSpc>
              <a:spcBef>
                <a:spcPts val="160"/>
              </a:spcBef>
            </a:pPr>
            <a:r>
              <a:rPr spc="15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v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30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y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time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enter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cell,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remember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where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came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from</a:t>
            </a:r>
            <a:r>
              <a:rPr spc="15" dirty="0">
                <a:latin typeface="Arial"/>
                <a:cs typeface="Arial"/>
              </a:rPr>
              <a:t> When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reach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end,</a:t>
            </a:r>
          </a:p>
          <a:p>
            <a:pPr marL="429259">
              <a:lnSpc>
                <a:spcPct val="100000"/>
              </a:lnSpc>
              <a:spcBef>
                <a:spcPts val="30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120" dirty="0">
                <a:latin typeface="Arial"/>
                <a:cs typeface="Arial"/>
              </a:rPr>
              <a:t>T</a:t>
            </a:r>
            <a:r>
              <a:rPr sz="900" spc="-15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ace ba</a:t>
            </a:r>
            <a:r>
              <a:rPr sz="900" spc="-25" dirty="0">
                <a:latin typeface="Arial"/>
                <a:cs typeface="Arial"/>
              </a:rPr>
              <a:t>c</a:t>
            </a:r>
            <a:r>
              <a:rPr sz="900" spc="-5" dirty="0">
                <a:latin typeface="Arial"/>
                <a:cs typeface="Arial"/>
              </a:rPr>
              <a:t>k the path from the upper </a:t>
            </a:r>
            <a:r>
              <a:rPr sz="900" spc="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ight co</a:t>
            </a:r>
            <a:r>
              <a:rPr sz="900" spc="1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ner to read off the alignment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13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20" dirty="0">
                <a:latin typeface="Times New Roman"/>
                <a:cs typeface="Times New Roman"/>
              </a:rPr>
              <a:t>T</a:t>
            </a:r>
            <a:r>
              <a:rPr spc="10" dirty="0">
                <a:latin typeface="Times New Roman"/>
                <a:cs typeface="Times New Roman"/>
              </a:rPr>
              <a:t>able</a:t>
            </a:r>
          </a:p>
        </p:txBody>
      </p:sp>
      <p:sp>
        <p:nvSpPr>
          <p:cNvPr id="4" name="object 4"/>
          <p:cNvSpPr/>
          <p:nvPr/>
        </p:nvSpPr>
        <p:spPr>
          <a:xfrm>
            <a:off x="569695" y="661580"/>
            <a:ext cx="3468624" cy="1700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0541" y="2526831"/>
            <a:ext cx="1506931" cy="446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14 / 20</a:t>
            </a:r>
          </a:p>
        </p:txBody>
      </p:sp>
    </p:spTree>
    <p:extLst>
      <p:ext uri="{BB962C8B-B14F-4D97-AF65-F5344CB8AC3E}">
        <p14:creationId xmlns:p14="http://schemas.microsoft.com/office/powerpoint/2010/main" val="226494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20" dirty="0">
                <a:latin typeface="Times New Roman"/>
                <a:cs typeface="Times New Roman"/>
              </a:rPr>
              <a:t>T</a:t>
            </a:r>
            <a:r>
              <a:rPr spc="10" dirty="0">
                <a:latin typeface="Times New Roman"/>
                <a:cs typeface="Times New Roman"/>
              </a:rPr>
              <a:t>able</a:t>
            </a:r>
          </a:p>
        </p:txBody>
      </p:sp>
      <p:sp>
        <p:nvSpPr>
          <p:cNvPr id="4" name="object 4"/>
          <p:cNvSpPr/>
          <p:nvPr/>
        </p:nvSpPr>
        <p:spPr>
          <a:xfrm>
            <a:off x="653515" y="661580"/>
            <a:ext cx="3300984" cy="1700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0541" y="2526831"/>
            <a:ext cx="1506931" cy="446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15 / 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Times New Roman"/>
                <a:cs typeface="Times New Roman"/>
              </a:rPr>
              <a:t>Minimum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with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Ba</a:t>
            </a:r>
            <a:r>
              <a:rPr spc="-20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kt</a:t>
            </a:r>
            <a:r>
              <a:rPr spc="-1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ace</a:t>
            </a:r>
          </a:p>
        </p:txBody>
      </p:sp>
      <p:sp>
        <p:nvSpPr>
          <p:cNvPr id="4" name="object 4"/>
          <p:cNvSpPr/>
          <p:nvPr/>
        </p:nvSpPr>
        <p:spPr>
          <a:xfrm>
            <a:off x="246608" y="929018"/>
            <a:ext cx="4114800" cy="1642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16 / 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Adding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Ba</a:t>
            </a:r>
            <a:r>
              <a:rPr spc="-20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kt</a:t>
            </a:r>
            <a:r>
              <a:rPr spc="-1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ace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Minimum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</a:p>
        </p:txBody>
      </p:sp>
      <p:sp>
        <p:nvSpPr>
          <p:cNvPr id="4" name="object 4"/>
          <p:cNvSpPr/>
          <p:nvPr/>
        </p:nvSpPr>
        <p:spPr>
          <a:xfrm>
            <a:off x="231343" y="793699"/>
            <a:ext cx="4145279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17 / 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matrix</a:t>
            </a:r>
          </a:p>
        </p:txBody>
      </p:sp>
      <p:sp>
        <p:nvSpPr>
          <p:cNvPr id="4" name="object 4"/>
          <p:cNvSpPr/>
          <p:nvPr/>
        </p:nvSpPr>
        <p:spPr>
          <a:xfrm>
            <a:off x="336002" y="965771"/>
            <a:ext cx="2133600" cy="1497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1205" y="1022579"/>
            <a:ext cx="1722120" cy="82550"/>
          </a:xfrm>
          <a:custGeom>
            <a:avLst/>
            <a:gdLst/>
            <a:ahLst/>
            <a:cxnLst/>
            <a:rect l="l" t="t" r="r" b="b"/>
            <a:pathLst>
              <a:path w="1722120" h="82550">
                <a:moveTo>
                  <a:pt x="1670809" y="0"/>
                </a:moveTo>
                <a:lnTo>
                  <a:pt x="41297" y="896"/>
                </a:lnTo>
                <a:lnTo>
                  <a:pt x="7786" y="23856"/>
                </a:lnTo>
                <a:lnTo>
                  <a:pt x="0" y="50804"/>
                </a:lnTo>
                <a:lnTo>
                  <a:pt x="0" y="82381"/>
                </a:lnTo>
                <a:lnTo>
                  <a:pt x="1721620" y="82381"/>
                </a:lnTo>
                <a:lnTo>
                  <a:pt x="1720721" y="41293"/>
                </a:lnTo>
                <a:lnTo>
                  <a:pt x="1697758" y="7784"/>
                </a:lnTo>
                <a:lnTo>
                  <a:pt x="1670809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1997" y="1717237"/>
            <a:ext cx="101607" cy="101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8055" y="1703451"/>
            <a:ext cx="115823" cy="115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0527" y="1755267"/>
            <a:ext cx="1572895" cy="64135"/>
          </a:xfrm>
          <a:custGeom>
            <a:avLst/>
            <a:gdLst/>
            <a:ahLst/>
            <a:cxnLst/>
            <a:rect l="l" t="t" r="r" b="b"/>
            <a:pathLst>
              <a:path w="1572895" h="64135">
                <a:moveTo>
                  <a:pt x="0" y="64007"/>
                </a:moveTo>
                <a:lnTo>
                  <a:pt x="1572767" y="64007"/>
                </a:lnTo>
                <a:lnTo>
                  <a:pt x="1572767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2064" y="1072515"/>
            <a:ext cx="51815" cy="103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2064" y="1121283"/>
            <a:ext cx="52069" cy="597535"/>
          </a:xfrm>
          <a:custGeom>
            <a:avLst/>
            <a:gdLst/>
            <a:ahLst/>
            <a:cxnLst/>
            <a:rect l="l" t="t" r="r" b="b"/>
            <a:pathLst>
              <a:path w="52070" h="597535">
                <a:moveTo>
                  <a:pt x="0" y="597407"/>
                </a:moveTo>
                <a:lnTo>
                  <a:pt x="51815" y="597407"/>
                </a:lnTo>
                <a:lnTo>
                  <a:pt x="51815" y="0"/>
                </a:lnTo>
                <a:lnTo>
                  <a:pt x="0" y="0"/>
                </a:lnTo>
                <a:lnTo>
                  <a:pt x="0" y="5974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1205" y="1066989"/>
            <a:ext cx="1722120" cy="701040"/>
          </a:xfrm>
          <a:custGeom>
            <a:avLst/>
            <a:gdLst/>
            <a:ahLst/>
            <a:cxnLst/>
            <a:rect l="l" t="t" r="r" b="b"/>
            <a:pathLst>
              <a:path w="1722120" h="701039">
                <a:moveTo>
                  <a:pt x="1721620" y="0"/>
                </a:moveTo>
                <a:lnTo>
                  <a:pt x="0" y="0"/>
                </a:lnTo>
                <a:lnTo>
                  <a:pt x="0" y="650248"/>
                </a:lnTo>
                <a:lnTo>
                  <a:pt x="16636" y="687766"/>
                </a:lnTo>
                <a:lnTo>
                  <a:pt x="1670809" y="701052"/>
                </a:lnTo>
                <a:lnTo>
                  <a:pt x="1685055" y="699007"/>
                </a:lnTo>
                <a:lnTo>
                  <a:pt x="1716179" y="673053"/>
                </a:lnTo>
                <a:lnTo>
                  <a:pt x="1721620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2826" y="1111221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62506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2826" y="10985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2826" y="10858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2826" y="10731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1205" y="1919977"/>
            <a:ext cx="1722120" cy="82550"/>
          </a:xfrm>
          <a:custGeom>
            <a:avLst/>
            <a:gdLst/>
            <a:ahLst/>
            <a:cxnLst/>
            <a:rect l="l" t="t" r="r" b="b"/>
            <a:pathLst>
              <a:path w="1722120" h="82550">
                <a:moveTo>
                  <a:pt x="1670809" y="0"/>
                </a:moveTo>
                <a:lnTo>
                  <a:pt x="41306" y="894"/>
                </a:lnTo>
                <a:lnTo>
                  <a:pt x="7788" y="23849"/>
                </a:lnTo>
                <a:lnTo>
                  <a:pt x="0" y="50791"/>
                </a:lnTo>
                <a:lnTo>
                  <a:pt x="0" y="82378"/>
                </a:lnTo>
                <a:lnTo>
                  <a:pt x="1721620" y="82378"/>
                </a:lnTo>
                <a:lnTo>
                  <a:pt x="1720722" y="41293"/>
                </a:lnTo>
                <a:lnTo>
                  <a:pt x="1697760" y="7786"/>
                </a:lnTo>
                <a:lnTo>
                  <a:pt x="1670809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1997" y="2444066"/>
            <a:ext cx="101607" cy="101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8055" y="2428875"/>
            <a:ext cx="115823" cy="118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0527" y="2480691"/>
            <a:ext cx="1572895" cy="67310"/>
          </a:xfrm>
          <a:custGeom>
            <a:avLst/>
            <a:gdLst/>
            <a:ahLst/>
            <a:cxnLst/>
            <a:rect l="l" t="t" r="r" b="b"/>
            <a:pathLst>
              <a:path w="1572895" h="67310">
                <a:moveTo>
                  <a:pt x="0" y="67055"/>
                </a:moveTo>
                <a:lnTo>
                  <a:pt x="1572767" y="67055"/>
                </a:lnTo>
                <a:lnTo>
                  <a:pt x="15727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22064" y="1968627"/>
            <a:ext cx="51815" cy="103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2064" y="2020443"/>
            <a:ext cx="52069" cy="424180"/>
          </a:xfrm>
          <a:custGeom>
            <a:avLst/>
            <a:gdLst/>
            <a:ahLst/>
            <a:cxnLst/>
            <a:rect l="l" t="t" r="r" b="b"/>
            <a:pathLst>
              <a:path w="52070" h="424180">
                <a:moveTo>
                  <a:pt x="0" y="423671"/>
                </a:moveTo>
                <a:lnTo>
                  <a:pt x="51815" y="423671"/>
                </a:lnTo>
                <a:lnTo>
                  <a:pt x="51815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1205" y="1964399"/>
            <a:ext cx="1722120" cy="530860"/>
          </a:xfrm>
          <a:custGeom>
            <a:avLst/>
            <a:gdLst/>
            <a:ahLst/>
            <a:cxnLst/>
            <a:rect l="l" t="t" r="r" b="b"/>
            <a:pathLst>
              <a:path w="1722120" h="530860">
                <a:moveTo>
                  <a:pt x="1721620" y="0"/>
                </a:moveTo>
                <a:lnTo>
                  <a:pt x="0" y="0"/>
                </a:lnTo>
                <a:lnTo>
                  <a:pt x="0" y="479666"/>
                </a:lnTo>
                <a:lnTo>
                  <a:pt x="16639" y="517178"/>
                </a:lnTo>
                <a:lnTo>
                  <a:pt x="1670809" y="530458"/>
                </a:lnTo>
                <a:lnTo>
                  <a:pt x="1685057" y="528413"/>
                </a:lnTo>
                <a:lnTo>
                  <a:pt x="1716182" y="502458"/>
                </a:lnTo>
                <a:lnTo>
                  <a:pt x="1721620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22826" y="200863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4544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22826" y="19959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2826" y="19832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2826" y="19705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39303" y="1072104"/>
            <a:ext cx="159893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900"/>
              </a:lnSpc>
            </a:pPr>
            <a:r>
              <a:rPr sz="950" spc="15" dirty="0">
                <a:latin typeface="Arial"/>
                <a:cs typeface="Arial"/>
              </a:rPr>
              <a:t>E</a:t>
            </a:r>
            <a:r>
              <a:rPr sz="950" spc="-15" dirty="0">
                <a:latin typeface="Arial"/>
                <a:cs typeface="Arial"/>
              </a:rPr>
              <a:t>v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non-decreasing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path from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(0,0)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(M,N) corresponds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alignment of</a:t>
            </a:r>
            <a:r>
              <a:rPr sz="950" spc="5" dirty="0">
                <a:latin typeface="Arial"/>
                <a:cs typeface="Arial"/>
              </a:rPr>
              <a:t> t</a:t>
            </a:r>
            <a:r>
              <a:rPr sz="950" spc="10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sequence</a:t>
            </a:r>
            <a:r>
              <a:rPr sz="950" spc="-5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88925">
              <a:lnSpc>
                <a:spcPct val="118900"/>
              </a:lnSpc>
            </a:pP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optimal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alignment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is</a:t>
            </a:r>
            <a:r>
              <a:rPr sz="950" spc="15" dirty="0">
                <a:latin typeface="Arial"/>
                <a:cs typeface="Arial"/>
              </a:rPr>
              <a:t> composed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optimal sub-alignment</a:t>
            </a:r>
            <a:r>
              <a:rPr sz="950" spc="-5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18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Result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of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Ba</a:t>
            </a:r>
            <a:r>
              <a:rPr spc="-20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kt</a:t>
            </a:r>
            <a:r>
              <a:rPr spc="-1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ace</a:t>
            </a:r>
          </a:p>
        </p:txBody>
      </p:sp>
      <p:sp>
        <p:nvSpPr>
          <p:cNvPr id="4" name="object 4"/>
          <p:cNvSpPr/>
          <p:nvPr/>
        </p:nvSpPr>
        <p:spPr>
          <a:xfrm>
            <a:off x="923809" y="1122121"/>
            <a:ext cx="2760344" cy="1160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19 / 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Spelling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Cor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ection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024103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6308"/>
                </a:lnTo>
                <a:lnTo>
                  <a:pt x="4432568" y="17630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185291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762756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749171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79793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066419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118235"/>
            <a:ext cx="52069" cy="646430"/>
          </a:xfrm>
          <a:custGeom>
            <a:avLst/>
            <a:gdLst/>
            <a:ahLst/>
            <a:cxnLst/>
            <a:rect l="l" t="t" r="r" b="b"/>
            <a:pathLst>
              <a:path w="52070" h="646430">
                <a:moveTo>
                  <a:pt x="0" y="646175"/>
                </a:moveTo>
                <a:lnTo>
                  <a:pt x="51815" y="646175"/>
                </a:lnTo>
                <a:lnTo>
                  <a:pt x="51815" y="0"/>
                </a:lnTo>
                <a:lnTo>
                  <a:pt x="0" y="0"/>
                </a:lnTo>
                <a:lnTo>
                  <a:pt x="0" y="64617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232047"/>
            <a:ext cx="4432935" cy="581660"/>
          </a:xfrm>
          <a:custGeom>
            <a:avLst/>
            <a:gdLst/>
            <a:ahLst/>
            <a:cxnLst/>
            <a:rect l="l" t="t" r="r" b="b"/>
            <a:pathLst>
              <a:path w="4432935" h="581660">
                <a:moveTo>
                  <a:pt x="4432568" y="0"/>
                </a:moveTo>
                <a:lnTo>
                  <a:pt x="0" y="0"/>
                </a:lnTo>
                <a:lnTo>
                  <a:pt x="0" y="530708"/>
                </a:lnTo>
                <a:lnTo>
                  <a:pt x="16634" y="568224"/>
                </a:lnTo>
                <a:lnTo>
                  <a:pt x="4381788" y="581512"/>
                </a:lnTo>
                <a:lnTo>
                  <a:pt x="4396024" y="579467"/>
                </a:lnTo>
                <a:lnTo>
                  <a:pt x="4427136" y="553499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106436"/>
            <a:ext cx="0" cy="675640"/>
          </a:xfrm>
          <a:custGeom>
            <a:avLst/>
            <a:gdLst/>
            <a:ahLst/>
            <a:cxnLst/>
            <a:rect l="l" t="t" r="r" b="b"/>
            <a:pathLst>
              <a:path h="675639">
                <a:moveTo>
                  <a:pt x="0" y="67536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0937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0810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0683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281790"/>
            <a:ext cx="64758" cy="64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491816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594" y="1701856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37" y="1965496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76305"/>
                </a:lnTo>
                <a:lnTo>
                  <a:pt x="4432568" y="176305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43" y="2127123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541" y="2940415"/>
            <a:ext cx="101607" cy="101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6176" y="2925699"/>
            <a:ext cx="115823" cy="118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8976" y="297751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183" y="2008251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183" y="2060067"/>
            <a:ext cx="52069" cy="881380"/>
          </a:xfrm>
          <a:custGeom>
            <a:avLst/>
            <a:gdLst/>
            <a:ahLst/>
            <a:cxnLst/>
            <a:rect l="l" t="t" r="r" b="b"/>
            <a:pathLst>
              <a:path w="52070" h="881380">
                <a:moveTo>
                  <a:pt x="0" y="880871"/>
                </a:moveTo>
                <a:lnTo>
                  <a:pt x="51815" y="880871"/>
                </a:lnTo>
                <a:lnTo>
                  <a:pt x="51815" y="0"/>
                </a:lnTo>
                <a:lnTo>
                  <a:pt x="0" y="0"/>
                </a:lnTo>
                <a:lnTo>
                  <a:pt x="0" y="88087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37" y="2173425"/>
            <a:ext cx="4432935" cy="817880"/>
          </a:xfrm>
          <a:custGeom>
            <a:avLst/>
            <a:gdLst/>
            <a:ahLst/>
            <a:cxnLst/>
            <a:rect l="l" t="t" r="r" b="b"/>
            <a:pathLst>
              <a:path w="4432935" h="817880">
                <a:moveTo>
                  <a:pt x="4432568" y="0"/>
                </a:moveTo>
                <a:lnTo>
                  <a:pt x="0" y="0"/>
                </a:lnTo>
                <a:lnTo>
                  <a:pt x="0" y="766989"/>
                </a:lnTo>
                <a:lnTo>
                  <a:pt x="16634" y="804505"/>
                </a:lnTo>
                <a:lnTo>
                  <a:pt x="4381788" y="817793"/>
                </a:lnTo>
                <a:lnTo>
                  <a:pt x="4396024" y="815748"/>
                </a:lnTo>
                <a:lnTo>
                  <a:pt x="4427136" y="789780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2047814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91165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20351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05" y="20224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05" y="20097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1594" y="2223159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1594" y="2433196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1594" y="2643222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1594" y="2853259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1" spc="5" dirty="0">
                <a:latin typeface="Arial"/>
                <a:cs typeface="Arial"/>
              </a:rPr>
              <a:t>I </a:t>
            </a:r>
            <a:r>
              <a:rPr i="1" spc="15" dirty="0">
                <a:latin typeface="Arial"/>
                <a:cs typeface="Arial"/>
              </a:rPr>
              <a:t>am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20" dirty="0">
                <a:latin typeface="Arial"/>
                <a:cs typeface="Arial"/>
              </a:rPr>
              <a:t>w</a:t>
            </a:r>
            <a:r>
              <a:rPr i="1" spc="15" dirty="0">
                <a:latin typeface="Arial"/>
                <a:cs typeface="Arial"/>
              </a:rPr>
              <a:t>r</a:t>
            </a:r>
            <a:r>
              <a:rPr i="1" spc="10" dirty="0">
                <a:latin typeface="Arial"/>
                <a:cs typeface="Arial"/>
              </a:rPr>
              <a:t>iting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this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email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on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behaf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of</a:t>
            </a:r>
            <a:r>
              <a:rPr i="1" spc="5" dirty="0">
                <a:latin typeface="Arial"/>
                <a:cs typeface="Arial"/>
              </a:rPr>
              <a:t> ...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15" dirty="0">
                <a:latin typeface="Arial"/>
                <a:cs typeface="Arial"/>
              </a:rPr>
              <a:t>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user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typed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‘beha</a:t>
            </a:r>
            <a:r>
              <a:rPr spc="50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’</a:t>
            </a:r>
            <a:r>
              <a:rPr spc="5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Whi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c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h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a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e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some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close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ds?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pc="10" dirty="0">
                <a:latin typeface="Arial"/>
                <a:cs typeface="Arial"/>
              </a:rPr>
              <a:t>behalf</a:t>
            </a: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pc="15" dirty="0">
                <a:latin typeface="Arial"/>
                <a:cs typeface="Arial"/>
              </a:rPr>
              <a:t>beh</a:t>
            </a:r>
            <a:r>
              <a:rPr spc="-5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v</a:t>
            </a:r>
            <a:r>
              <a:rPr spc="15" dirty="0">
                <a:latin typeface="Arial"/>
                <a:cs typeface="Arial"/>
              </a:rPr>
              <a:t>e</a:t>
            </a: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pc="5" dirty="0">
                <a:latin typeface="Arial"/>
                <a:cs typeface="Arial"/>
              </a:rPr>
              <a:t>....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Isolated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er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or cor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ection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pc="10" dirty="0">
                <a:latin typeface="Arial"/>
                <a:cs typeface="Arial"/>
              </a:rPr>
              <a:t>Pi</a:t>
            </a:r>
            <a:r>
              <a:rPr spc="-10" dirty="0">
                <a:latin typeface="Arial"/>
                <a:cs typeface="Arial"/>
              </a:rPr>
              <a:t>c</a:t>
            </a:r>
            <a:r>
              <a:rPr spc="10" dirty="0">
                <a:latin typeface="Arial"/>
                <a:cs typeface="Arial"/>
              </a:rPr>
              <a:t>k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one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that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is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closest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to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‘beha</a:t>
            </a:r>
            <a:r>
              <a:rPr spc="50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’</a:t>
            </a:r>
          </a:p>
          <a:p>
            <a:pPr marL="289560" marR="673735">
              <a:lnSpc>
                <a:spcPct val="145100"/>
              </a:lnSpc>
            </a:pPr>
            <a:r>
              <a:rPr spc="20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o</a:t>
            </a:r>
            <a:r>
              <a:rPr spc="20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to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define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‘closest’?</a:t>
            </a:r>
            <a:r>
              <a:rPr spc="15" dirty="0">
                <a:latin typeface="Arial"/>
                <a:cs typeface="Arial"/>
              </a:rPr>
              <a:t> Need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distance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metric</a:t>
            </a: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pc="15" dirty="0">
                <a:latin typeface="Arial"/>
                <a:cs typeface="Arial"/>
              </a:rPr>
              <a:t>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simplest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metr</a:t>
            </a:r>
            <a:r>
              <a:rPr spc="5" dirty="0">
                <a:latin typeface="Arial"/>
                <a:cs typeface="Arial"/>
              </a:rPr>
              <a:t>ic:</a:t>
            </a:r>
            <a:r>
              <a:rPr spc="70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edit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distance</a:t>
            </a:r>
          </a:p>
        </p:txBody>
      </p:sp>
      <p:sp>
        <p:nvSpPr>
          <p:cNvPr id="36" name="object 36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2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>
                <a:latin typeface="Times New Roman"/>
                <a:cs typeface="Times New Roman"/>
              </a:rPr>
              <a:t>P</a:t>
            </a:r>
            <a:r>
              <a:rPr spc="10" dirty="0">
                <a:latin typeface="Times New Roman"/>
                <a:cs typeface="Times New Roman"/>
              </a:rPr>
              <a:t>erformance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965847"/>
            <a:ext cx="4432935" cy="172085"/>
          </a:xfrm>
          <a:custGeom>
            <a:avLst/>
            <a:gdLst/>
            <a:ahLst/>
            <a:cxnLst/>
            <a:rect l="l" t="t" r="r" b="b"/>
            <a:pathLst>
              <a:path w="4432935" h="172084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1605"/>
                </a:lnTo>
                <a:lnTo>
                  <a:pt x="4432568" y="171605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124331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326572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313307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36207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008507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060323"/>
            <a:ext cx="52069" cy="268605"/>
          </a:xfrm>
          <a:custGeom>
            <a:avLst/>
            <a:gdLst/>
            <a:ahLst/>
            <a:cxnLst/>
            <a:rect l="l" t="t" r="r" b="b"/>
            <a:pathLst>
              <a:path w="52070" h="268605">
                <a:moveTo>
                  <a:pt x="0" y="268223"/>
                </a:moveTo>
                <a:lnTo>
                  <a:pt x="51815" y="268223"/>
                </a:lnTo>
                <a:lnTo>
                  <a:pt x="51815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169087"/>
            <a:ext cx="4432935" cy="208279"/>
          </a:xfrm>
          <a:custGeom>
            <a:avLst/>
            <a:gdLst/>
            <a:ahLst/>
            <a:cxnLst/>
            <a:rect l="l" t="t" r="r" b="b"/>
            <a:pathLst>
              <a:path w="4432935" h="208280">
                <a:moveTo>
                  <a:pt x="4432568" y="0"/>
                </a:moveTo>
                <a:lnTo>
                  <a:pt x="0" y="0"/>
                </a:lnTo>
                <a:lnTo>
                  <a:pt x="0" y="157484"/>
                </a:lnTo>
                <a:lnTo>
                  <a:pt x="16638" y="194992"/>
                </a:lnTo>
                <a:lnTo>
                  <a:pt x="4381788" y="208275"/>
                </a:lnTo>
                <a:lnTo>
                  <a:pt x="4396026" y="206229"/>
                </a:lnTo>
                <a:lnTo>
                  <a:pt x="4427139" y="180261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048179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5">
                <a:moveTo>
                  <a:pt x="0" y="29744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0354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0227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0100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37" y="152928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85665"/>
                </a:lnTo>
                <a:lnTo>
                  <a:pt x="4432568" y="185665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43" y="1700403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541" y="1904058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6176" y="1889379"/>
            <a:ext cx="115823" cy="118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8976" y="194119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183" y="1572387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183" y="1624203"/>
            <a:ext cx="52069" cy="280670"/>
          </a:xfrm>
          <a:custGeom>
            <a:avLst/>
            <a:gdLst/>
            <a:ahLst/>
            <a:cxnLst/>
            <a:rect l="l" t="t" r="r" b="b"/>
            <a:pathLst>
              <a:path w="52070" h="280669">
                <a:moveTo>
                  <a:pt x="0" y="280415"/>
                </a:moveTo>
                <a:lnTo>
                  <a:pt x="51815" y="280415"/>
                </a:lnTo>
                <a:lnTo>
                  <a:pt x="51815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37" y="1746574"/>
            <a:ext cx="4432935" cy="208279"/>
          </a:xfrm>
          <a:custGeom>
            <a:avLst/>
            <a:gdLst/>
            <a:ahLst/>
            <a:cxnLst/>
            <a:rect l="l" t="t" r="r" b="b"/>
            <a:pathLst>
              <a:path w="4432935" h="208280">
                <a:moveTo>
                  <a:pt x="4432568" y="0"/>
                </a:moveTo>
                <a:lnTo>
                  <a:pt x="0" y="0"/>
                </a:lnTo>
                <a:lnTo>
                  <a:pt x="0" y="157484"/>
                </a:lnTo>
                <a:lnTo>
                  <a:pt x="16634" y="194999"/>
                </a:lnTo>
                <a:lnTo>
                  <a:pt x="4381788" y="208288"/>
                </a:lnTo>
                <a:lnTo>
                  <a:pt x="4396024" y="206242"/>
                </a:lnTo>
                <a:lnTo>
                  <a:pt x="4427136" y="180274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05" y="1611617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31149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05" y="15989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15862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5735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37" y="2106786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6320"/>
                </a:lnTo>
                <a:lnTo>
                  <a:pt x="4432568" y="176320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343" y="2270379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8541" y="2472202"/>
            <a:ext cx="101607" cy="1016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6176" y="2459355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8976" y="2508123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183" y="2148459"/>
            <a:ext cx="51815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183" y="2200275"/>
            <a:ext cx="52069" cy="274320"/>
          </a:xfrm>
          <a:custGeom>
            <a:avLst/>
            <a:gdLst/>
            <a:ahLst/>
            <a:cxnLst/>
            <a:rect l="l" t="t" r="r" b="b"/>
            <a:pathLst>
              <a:path w="52070" h="274319">
                <a:moveTo>
                  <a:pt x="0" y="274319"/>
                </a:moveTo>
                <a:lnTo>
                  <a:pt x="51815" y="274319"/>
                </a:lnTo>
                <a:lnTo>
                  <a:pt x="51815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37" y="2314730"/>
            <a:ext cx="4432935" cy="208279"/>
          </a:xfrm>
          <a:custGeom>
            <a:avLst/>
            <a:gdLst/>
            <a:ahLst/>
            <a:cxnLst/>
            <a:rect l="l" t="t" r="r" b="b"/>
            <a:pathLst>
              <a:path w="4432935" h="208280">
                <a:moveTo>
                  <a:pt x="4432568" y="0"/>
                </a:moveTo>
                <a:lnTo>
                  <a:pt x="0" y="0"/>
                </a:lnTo>
                <a:lnTo>
                  <a:pt x="0" y="157471"/>
                </a:lnTo>
                <a:lnTo>
                  <a:pt x="16634" y="194987"/>
                </a:lnTo>
                <a:lnTo>
                  <a:pt x="4381788" y="208275"/>
                </a:lnTo>
                <a:lnTo>
                  <a:pt x="4396024" y="206230"/>
                </a:lnTo>
                <a:lnTo>
                  <a:pt x="4427136" y="180262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05" y="2189107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30214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05" y="21764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05" y="21637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05" y="21510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5840" y="974142"/>
            <a:ext cx="582295" cy="151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4785">
              <a:lnSpc>
                <a:spcPct val="122400"/>
              </a:lnSpc>
            </a:pPr>
            <a:r>
              <a:rPr sz="1100" i="1" spc="-70" dirty="0">
                <a:solidFill>
                  <a:srgbClr val="3232B2"/>
                </a:solidFill>
                <a:latin typeface="Times New Roman"/>
                <a:cs typeface="Times New Roman"/>
              </a:rPr>
              <a:t>T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ime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O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nm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27899"/>
              </a:lnSpc>
            </a:pP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Space </a:t>
            </a:r>
            <a:r>
              <a:rPr sz="1100" i="1" spc="-10" dirty="0">
                <a:latin typeface="Times New Roman"/>
                <a:cs typeface="Times New Roman"/>
              </a:rPr>
              <a:t>O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nm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ct val="1224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Ba</a:t>
            </a:r>
            <a:r>
              <a:rPr sz="1100" i="1" spc="-30" dirty="0">
                <a:solidFill>
                  <a:srgbClr val="3232B2"/>
                </a:solidFill>
                <a:latin typeface="Times New Roman"/>
                <a:cs typeface="Times New Roman"/>
              </a:rPr>
              <a:t>c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kt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ace </a:t>
            </a:r>
            <a:r>
              <a:rPr sz="1100" i="1" spc="-10" dirty="0">
                <a:latin typeface="Times New Roman"/>
                <a:cs typeface="Times New Roman"/>
              </a:rPr>
              <a:t>O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n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m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20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37" y="903982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82390"/>
                </a:lnTo>
                <a:lnTo>
                  <a:pt x="4432568" y="82390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541" y="1228963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6176" y="1215771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76" y="126453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0183" y="953643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183" y="1002411"/>
            <a:ext cx="52069" cy="228600"/>
          </a:xfrm>
          <a:custGeom>
            <a:avLst/>
            <a:gdLst/>
            <a:ahLst/>
            <a:cxnLst/>
            <a:rect l="l" t="t" r="r" b="b"/>
            <a:pathLst>
              <a:path w="52070" h="228600">
                <a:moveTo>
                  <a:pt x="0" y="228599"/>
                </a:moveTo>
                <a:lnTo>
                  <a:pt x="51815" y="228599"/>
                </a:lnTo>
                <a:lnTo>
                  <a:pt x="5181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37" y="948391"/>
            <a:ext cx="4432935" cy="331470"/>
          </a:xfrm>
          <a:custGeom>
            <a:avLst/>
            <a:gdLst/>
            <a:ahLst/>
            <a:cxnLst/>
            <a:rect l="l" t="t" r="r" b="b"/>
            <a:pathLst>
              <a:path w="4432935" h="331469">
                <a:moveTo>
                  <a:pt x="4432568" y="0"/>
                </a:moveTo>
                <a:lnTo>
                  <a:pt x="0" y="0"/>
                </a:lnTo>
                <a:lnTo>
                  <a:pt x="0" y="280571"/>
                </a:lnTo>
                <a:lnTo>
                  <a:pt x="16634" y="318086"/>
                </a:lnTo>
                <a:lnTo>
                  <a:pt x="4381788" y="331375"/>
                </a:lnTo>
                <a:lnTo>
                  <a:pt x="4396024" y="329329"/>
                </a:lnTo>
                <a:lnTo>
                  <a:pt x="4427136" y="303362"/>
                </a:lnTo>
                <a:lnTo>
                  <a:pt x="4432568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05" y="99264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5">
                <a:moveTo>
                  <a:pt x="0" y="25536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05" y="9799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05" y="967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9545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4912" y="995453"/>
            <a:ext cx="303847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-114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eighted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Edit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Distanc</a:t>
            </a:r>
            <a:r>
              <a:rPr sz="1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variations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3134" y="1513696"/>
            <a:ext cx="104203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50" spc="-25" dirty="0">
                <a:latin typeface="Arial"/>
                <a:cs typeface="Arial"/>
              </a:rPr>
              <a:t>P</a:t>
            </a:r>
            <a:r>
              <a:rPr sz="950" spc="-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G</a:t>
            </a:r>
            <a:r>
              <a:rPr sz="950" spc="-15" dirty="0">
                <a:latin typeface="Arial"/>
                <a:cs typeface="Arial"/>
              </a:rPr>
              <a:t>o</a:t>
            </a:r>
            <a:r>
              <a:rPr sz="950" spc="-10" dirty="0">
                <a:latin typeface="Arial"/>
                <a:cs typeface="Arial"/>
              </a:rPr>
              <a:t>y</a:t>
            </a:r>
            <a:r>
              <a:rPr sz="950" spc="10" dirty="0">
                <a:latin typeface="Arial"/>
                <a:cs typeface="Arial"/>
              </a:rPr>
              <a:t>al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CSE, IITKGP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950" spc="-5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eek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2: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Lecture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63612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5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1 / 12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4" dirty="0">
                <a:latin typeface="Times New Roman"/>
                <a:cs typeface="Times New Roman"/>
              </a:rPr>
              <a:t>W</a:t>
            </a:r>
            <a:r>
              <a:rPr spc="10" dirty="0">
                <a:latin typeface="Times New Roman"/>
                <a:cs typeface="Times New Roman"/>
              </a:rPr>
              <a:t>eighted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42671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596771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780913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767459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816227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468755"/>
            <a:ext cx="51815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520571"/>
            <a:ext cx="52069" cy="262255"/>
          </a:xfrm>
          <a:custGeom>
            <a:avLst/>
            <a:gdLst/>
            <a:ahLst/>
            <a:cxnLst/>
            <a:rect l="l" t="t" r="r" b="b"/>
            <a:pathLst>
              <a:path w="52070" h="262255">
                <a:moveTo>
                  <a:pt x="0" y="262127"/>
                </a:moveTo>
                <a:lnTo>
                  <a:pt x="51815" y="262127"/>
                </a:lnTo>
                <a:lnTo>
                  <a:pt x="51815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644015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432568" y="0"/>
                </a:moveTo>
                <a:lnTo>
                  <a:pt x="0" y="0"/>
                </a:lnTo>
                <a:lnTo>
                  <a:pt x="0" y="136897"/>
                </a:lnTo>
                <a:lnTo>
                  <a:pt x="16638" y="174405"/>
                </a:lnTo>
                <a:lnTo>
                  <a:pt x="4381788" y="187689"/>
                </a:lnTo>
                <a:lnTo>
                  <a:pt x="4396026" y="185643"/>
                </a:lnTo>
                <a:lnTo>
                  <a:pt x="4427139" y="159674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509058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4">
                <a:moveTo>
                  <a:pt x="0" y="290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4963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4836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4709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693746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840" y="1439962"/>
            <a:ext cx="272542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Why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to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add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weights to the computation?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spc="15" dirty="0">
                <a:latin typeface="Arial"/>
                <a:cs typeface="Arial"/>
              </a:rPr>
              <a:t>Some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letters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more</a:t>
            </a:r>
            <a:r>
              <a:rPr sz="950" spc="5" dirty="0">
                <a:latin typeface="Arial"/>
                <a:cs typeface="Arial"/>
              </a:rPr>
              <a:t> li</a:t>
            </a:r>
            <a:r>
              <a:rPr sz="950" spc="-10" dirty="0">
                <a:latin typeface="Arial"/>
                <a:cs typeface="Arial"/>
              </a:rPr>
              <a:t>k</a:t>
            </a:r>
            <a:r>
              <a:rPr sz="950" spc="10" dirty="0">
                <a:latin typeface="Arial"/>
                <a:cs typeface="Arial"/>
              </a:rPr>
              <a:t>ely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be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mistyped.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63612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5365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2 / 12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Confusion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Matrix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for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Spelling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Er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38544" y="585825"/>
            <a:ext cx="4005072" cy="242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63612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5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3 / 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K</a:t>
            </a:r>
            <a:r>
              <a:rPr spc="-35" dirty="0">
                <a:latin typeface="Times New Roman"/>
                <a:cs typeface="Times New Roman"/>
              </a:rPr>
              <a:t>e</a:t>
            </a:r>
            <a:r>
              <a:rPr spc="10" dirty="0">
                <a:latin typeface="Times New Roman"/>
                <a:cs typeface="Times New Roman"/>
              </a:rPr>
              <a:t>yboa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38544" y="951076"/>
            <a:ext cx="3880104" cy="151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63612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5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4 / 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4" dirty="0">
                <a:latin typeface="Times New Roman"/>
                <a:cs typeface="Times New Roman"/>
              </a:rPr>
              <a:t>W</a:t>
            </a:r>
            <a:r>
              <a:rPr spc="10" dirty="0">
                <a:latin typeface="Times New Roman"/>
                <a:cs typeface="Times New Roman"/>
              </a:rPr>
              <a:t>eighted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Minimum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</a:p>
        </p:txBody>
      </p:sp>
      <p:sp>
        <p:nvSpPr>
          <p:cNvPr id="4" name="object 4"/>
          <p:cNvSpPr/>
          <p:nvPr/>
        </p:nvSpPr>
        <p:spPr>
          <a:xfrm>
            <a:off x="138544" y="589599"/>
            <a:ext cx="4331970" cy="2415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63612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5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5 / 12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Times New Roman"/>
                <a:cs typeface="Times New Roman"/>
              </a:rPr>
              <a:t>How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modify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algorithm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with</a:t>
            </a:r>
            <a:r>
              <a:rPr spc="5" dirty="0">
                <a:latin typeface="Times New Roman"/>
                <a:cs typeface="Times New Roman"/>
              </a:rPr>
              <a:t> t</a:t>
            </a:r>
            <a:r>
              <a:rPr spc="-1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anspose?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670227"/>
            <a:ext cx="4432935" cy="180975"/>
          </a:xfrm>
          <a:custGeom>
            <a:avLst/>
            <a:gdLst/>
            <a:ahLst/>
            <a:cxnLst/>
            <a:rect l="l" t="t" r="r" b="b"/>
            <a:pathLst>
              <a:path w="4432935" h="18097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0962"/>
                </a:lnTo>
                <a:lnTo>
                  <a:pt x="4432568" y="180962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837819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217127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203579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252347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712851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764667"/>
            <a:ext cx="52069" cy="454659"/>
          </a:xfrm>
          <a:custGeom>
            <a:avLst/>
            <a:gdLst/>
            <a:ahLst/>
            <a:cxnLst/>
            <a:rect l="l" t="t" r="r" b="b"/>
            <a:pathLst>
              <a:path w="52070" h="454659">
                <a:moveTo>
                  <a:pt x="0" y="454151"/>
                </a:moveTo>
                <a:lnTo>
                  <a:pt x="51815" y="454151"/>
                </a:lnTo>
                <a:lnTo>
                  <a:pt x="5181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882813"/>
            <a:ext cx="4432935" cy="385445"/>
          </a:xfrm>
          <a:custGeom>
            <a:avLst/>
            <a:gdLst/>
            <a:ahLst/>
            <a:cxnLst/>
            <a:rect l="l" t="t" r="r" b="b"/>
            <a:pathLst>
              <a:path w="4432935" h="385444">
                <a:moveTo>
                  <a:pt x="4432568" y="0"/>
                </a:moveTo>
                <a:lnTo>
                  <a:pt x="0" y="0"/>
                </a:lnTo>
                <a:lnTo>
                  <a:pt x="0" y="334313"/>
                </a:lnTo>
                <a:lnTo>
                  <a:pt x="16634" y="371829"/>
                </a:lnTo>
                <a:lnTo>
                  <a:pt x="4381788" y="385117"/>
                </a:lnTo>
                <a:lnTo>
                  <a:pt x="4396024" y="383072"/>
                </a:lnTo>
                <a:lnTo>
                  <a:pt x="4427136" y="357104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752557"/>
            <a:ext cx="0" cy="483870"/>
          </a:xfrm>
          <a:custGeom>
            <a:avLst/>
            <a:gdLst/>
            <a:ahLst/>
            <a:cxnLst/>
            <a:rect l="l" t="t" r="r" b="b"/>
            <a:pathLst>
              <a:path h="483869">
                <a:moveTo>
                  <a:pt x="0" y="48362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7398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7271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7144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944736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154774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37" y="1419843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5840" y="678762"/>
            <a:ext cx="2875280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70" dirty="0">
                <a:solidFill>
                  <a:srgbClr val="3232B2"/>
                </a:solidFill>
                <a:latin typeface="Times New Roman"/>
                <a:cs typeface="Times New Roman"/>
              </a:rPr>
              <a:t>T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anspose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65"/>
              </a:spcBef>
            </a:pPr>
            <a:r>
              <a:rPr sz="1100" i="1" spc="-5" dirty="0">
                <a:latin typeface="Times New Roman"/>
                <a:cs typeface="Times New Roman"/>
              </a:rPr>
              <a:t>t</a:t>
            </a:r>
            <a:r>
              <a:rPr sz="1100" i="1" spc="-25" dirty="0">
                <a:latin typeface="Times New Roman"/>
                <a:cs typeface="Times New Roman"/>
              </a:rPr>
              <a:t>r</a:t>
            </a:r>
            <a:r>
              <a:rPr sz="1100" i="1" spc="-5" dirty="0">
                <a:latin typeface="Times New Roman"/>
                <a:cs typeface="Times New Roman"/>
              </a:rPr>
              <a:t>anspose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y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sz="950" spc="10" dirty="0">
                <a:latin typeface="Arial"/>
                <a:cs typeface="Arial"/>
              </a:rPr>
              <a:t>Also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kn</a:t>
            </a:r>
            <a:r>
              <a:rPr sz="950" dirty="0">
                <a:latin typeface="Arial"/>
                <a:cs typeface="Arial"/>
              </a:rPr>
              <a:t>o</a:t>
            </a:r>
            <a:r>
              <a:rPr sz="950" spc="15" dirty="0">
                <a:latin typeface="Arial"/>
                <a:cs typeface="Arial"/>
              </a:rPr>
              <a:t>wn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metathesis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Modification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to the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dynamic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p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o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g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ammic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algorithm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343" y="1590675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541" y="2915637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6176" y="2901315"/>
            <a:ext cx="115823" cy="118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8976" y="2953130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183" y="1462659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183" y="1514475"/>
            <a:ext cx="52069" cy="1402080"/>
          </a:xfrm>
          <a:custGeom>
            <a:avLst/>
            <a:gdLst/>
            <a:ahLst/>
            <a:cxnLst/>
            <a:rect l="l" t="t" r="r" b="b"/>
            <a:pathLst>
              <a:path w="52070" h="1402080">
                <a:moveTo>
                  <a:pt x="0" y="1402079"/>
                </a:moveTo>
                <a:lnTo>
                  <a:pt x="51815" y="1402079"/>
                </a:lnTo>
                <a:lnTo>
                  <a:pt x="51815" y="0"/>
                </a:lnTo>
                <a:lnTo>
                  <a:pt x="0" y="0"/>
                </a:lnTo>
                <a:lnTo>
                  <a:pt x="0" y="140207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37" y="1637132"/>
            <a:ext cx="4432935" cy="1329690"/>
          </a:xfrm>
          <a:custGeom>
            <a:avLst/>
            <a:gdLst/>
            <a:ahLst/>
            <a:cxnLst/>
            <a:rect l="l" t="t" r="r" b="b"/>
            <a:pathLst>
              <a:path w="4432935" h="1329689">
                <a:moveTo>
                  <a:pt x="4432568" y="0"/>
                </a:moveTo>
                <a:lnTo>
                  <a:pt x="0" y="0"/>
                </a:lnTo>
                <a:lnTo>
                  <a:pt x="0" y="1278504"/>
                </a:lnTo>
                <a:lnTo>
                  <a:pt x="16634" y="1316020"/>
                </a:lnTo>
                <a:lnTo>
                  <a:pt x="4381788" y="1329308"/>
                </a:lnTo>
                <a:lnTo>
                  <a:pt x="4396024" y="1327263"/>
                </a:lnTo>
                <a:lnTo>
                  <a:pt x="4427136" y="1301295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502164"/>
            <a:ext cx="0" cy="1432560"/>
          </a:xfrm>
          <a:custGeom>
            <a:avLst/>
            <a:gdLst/>
            <a:ahLst/>
            <a:cxnLst/>
            <a:rect l="l" t="t" r="r" b="b"/>
            <a:pathLst>
              <a:path h="1432560">
                <a:moveTo>
                  <a:pt x="0" y="143252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14894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05" y="14767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05" y="14640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1660" y="2184762"/>
            <a:ext cx="175577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  <a:tabLst>
                <a:tab pos="864869" algn="l"/>
              </a:tabLst>
            </a:pPr>
            <a:r>
              <a:rPr sz="1100" i="1" spc="-10" dirty="0">
                <a:latin typeface="Times New Roman"/>
                <a:cs typeface="Times New Roman"/>
              </a:rPr>
              <a:t>D</a:t>
            </a:r>
            <a:r>
              <a:rPr sz="1100" spc="-50" dirty="0">
                <a:latin typeface="Lucida Sans Unicode"/>
                <a:cs typeface="Lucida Sans Unicode"/>
              </a:rPr>
              <a:t>[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spc="-50" dirty="0">
                <a:latin typeface="Lucida Sans Unicode"/>
                <a:cs typeface="Lucida Sans Unicode"/>
              </a:rPr>
              <a:t>][</a:t>
            </a:r>
            <a:r>
              <a:rPr sz="1100" i="1" spc="-5" dirty="0">
                <a:latin typeface="Times New Roman"/>
                <a:cs typeface="Times New Roman"/>
              </a:rPr>
              <a:t>j</a:t>
            </a:r>
            <a:r>
              <a:rPr sz="1100" spc="-50" dirty="0">
                <a:latin typeface="Lucida Sans Unicode"/>
                <a:cs typeface="Lucida Sans Unicode"/>
              </a:rPr>
              <a:t>]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min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i="1" spc="-10" dirty="0">
                <a:latin typeface="Times New Roman"/>
                <a:cs typeface="Times New Roman"/>
              </a:rPr>
              <a:t>D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−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0" dirty="0">
                <a:latin typeface="MS Gothic"/>
                <a:cs typeface="MS Gothic"/>
              </a:rPr>
              <a:t>1</a:t>
            </a:r>
            <a:r>
              <a:rPr sz="1100" spc="-130" dirty="0">
                <a:latin typeface="MS Gothic"/>
                <a:cs typeface="MS Gothic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j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−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0" dirty="0">
                <a:latin typeface="MS Gothic"/>
                <a:cs typeface="MS Gothic"/>
              </a:rPr>
              <a:t>1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endParaRPr sz="1100">
              <a:latin typeface="Lucida Sans Unicode"/>
              <a:cs typeface="Lucida Sans Unicode"/>
            </a:endParaRPr>
          </a:p>
          <a:p>
            <a:pPr marR="435609" algn="r">
              <a:lnSpc>
                <a:spcPts val="660"/>
              </a:lnSpc>
            </a:pPr>
            <a:r>
              <a:rPr sz="1100" spc="-1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1348" y="1660554"/>
            <a:ext cx="91821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z="1650" spc="-202" baseline="58080" dirty="0">
                <a:latin typeface="Arial"/>
                <a:cs typeface="Arial"/>
              </a:rPr>
              <a:t></a:t>
            </a:r>
            <a:r>
              <a:rPr sz="1100" i="1" spc="-10" dirty="0">
                <a:latin typeface="Times New Roman"/>
                <a:cs typeface="Times New Roman"/>
              </a:rPr>
              <a:t>D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−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0" dirty="0">
                <a:latin typeface="MS Gothic"/>
                <a:cs typeface="MS Gothic"/>
              </a:rPr>
              <a:t>1</a:t>
            </a:r>
            <a:r>
              <a:rPr sz="1100" spc="-130" dirty="0">
                <a:latin typeface="MS Gothic"/>
                <a:cs typeface="MS Gothic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j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S Gothic"/>
                <a:cs typeface="MS Gothic"/>
              </a:rPr>
              <a:t>1</a:t>
            </a:r>
            <a:endParaRPr sz="1100">
              <a:latin typeface="MS Gothic"/>
              <a:cs typeface="MS Gothic"/>
            </a:endParaRPr>
          </a:p>
          <a:p>
            <a:pPr marL="207010" algn="ctr">
              <a:lnSpc>
                <a:spcPts val="660"/>
              </a:lnSpc>
            </a:pPr>
            <a:r>
              <a:rPr sz="1100" spc="-1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21348" y="1785248"/>
            <a:ext cx="14859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5" dirty="0">
                <a:latin typeface="Arial"/>
                <a:cs typeface="Arial"/>
              </a:rPr>
              <a:t></a:t>
            </a:r>
            <a:r>
              <a:rPr sz="1650" spc="-202" baseline="-17676" dirty="0">
                <a:latin typeface="Arial"/>
                <a:cs typeface="Arial"/>
              </a:rPr>
              <a:t>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21348" y="1868377"/>
            <a:ext cx="91821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1657" baseline="58080" dirty="0">
                <a:latin typeface="Arial"/>
                <a:cs typeface="Arial"/>
              </a:rPr>
              <a:t></a:t>
            </a:r>
            <a:r>
              <a:rPr sz="1650" spc="-202" baseline="40404" dirty="0">
                <a:latin typeface="Arial"/>
                <a:cs typeface="Arial"/>
              </a:rPr>
              <a:t></a:t>
            </a:r>
            <a:r>
              <a:rPr sz="1100" i="1" spc="-10" dirty="0">
                <a:latin typeface="Times New Roman"/>
                <a:cs typeface="Times New Roman"/>
              </a:rPr>
              <a:t>D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j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−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0" dirty="0">
                <a:latin typeface="MS Gothic"/>
                <a:cs typeface="MS Gothic"/>
              </a:rPr>
              <a:t>1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S Gothic"/>
                <a:cs typeface="MS Gothic"/>
              </a:rPr>
              <a:t>1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21348" y="1951495"/>
            <a:ext cx="14859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5" dirty="0">
                <a:latin typeface="Arial"/>
                <a:cs typeface="Arial"/>
              </a:rPr>
              <a:t></a:t>
            </a:r>
            <a:r>
              <a:rPr sz="1650" spc="-202" baseline="-17676" dirty="0">
                <a:latin typeface="Arial"/>
                <a:cs typeface="Arial"/>
              </a:rPr>
              <a:t>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1348" y="2076189"/>
            <a:ext cx="14859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35" dirty="0">
                <a:latin typeface="Arial"/>
                <a:cs typeface="Arial"/>
              </a:rPr>
              <a:t>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1348" y="2117754"/>
            <a:ext cx="14859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5" dirty="0">
                <a:latin typeface="Arial"/>
                <a:cs typeface="Arial"/>
              </a:rPr>
              <a:t></a:t>
            </a:r>
            <a:r>
              <a:rPr sz="1650" spc="-202" baseline="-17676" dirty="0">
                <a:latin typeface="Arial"/>
                <a:cs typeface="Arial"/>
              </a:rPr>
              <a:t>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21348" y="2408695"/>
            <a:ext cx="14859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5" dirty="0">
                <a:latin typeface="Arial"/>
                <a:cs typeface="Arial"/>
              </a:rPr>
              <a:t></a:t>
            </a:r>
            <a:r>
              <a:rPr sz="1650" spc="-202" baseline="-17676" dirty="0">
                <a:latin typeface="Arial"/>
                <a:cs typeface="Arial"/>
              </a:rPr>
              <a:t>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21348" y="2502410"/>
            <a:ext cx="11334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02" baseline="40404" dirty="0">
                <a:latin typeface="Arial"/>
                <a:cs typeface="Arial"/>
              </a:rPr>
              <a:t></a:t>
            </a:r>
            <a:r>
              <a:rPr sz="1100" i="1" spc="-10" dirty="0">
                <a:latin typeface="Times New Roman"/>
                <a:cs typeface="Times New Roman"/>
              </a:rPr>
              <a:t>D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−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0" dirty="0">
                <a:latin typeface="MS Gothic"/>
                <a:cs typeface="MS Gothic"/>
              </a:rPr>
              <a:t>2</a:t>
            </a:r>
            <a:r>
              <a:rPr sz="1100" spc="-130" dirty="0">
                <a:latin typeface="MS Gothic"/>
                <a:cs typeface="MS Gothic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j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−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0" dirty="0">
                <a:latin typeface="MS Gothic"/>
                <a:cs typeface="MS Gothic"/>
              </a:rPr>
              <a:t>2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S Gothic"/>
                <a:cs typeface="MS Gothic"/>
              </a:rPr>
              <a:t>1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1348" y="2574954"/>
            <a:ext cx="14859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5" dirty="0">
                <a:latin typeface="Arial"/>
                <a:cs typeface="Arial"/>
              </a:rPr>
              <a:t></a:t>
            </a:r>
            <a:r>
              <a:rPr sz="1650" spc="-202" baseline="-17676" dirty="0">
                <a:latin typeface="Arial"/>
                <a:cs typeface="Arial"/>
              </a:rPr>
              <a:t>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1348" y="2699648"/>
            <a:ext cx="14859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35" dirty="0">
                <a:latin typeface="Arial"/>
                <a:cs typeface="Arial"/>
              </a:rPr>
              <a:t>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21348" y="2741213"/>
            <a:ext cx="14859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5" dirty="0">
                <a:latin typeface="Arial"/>
                <a:cs typeface="Arial"/>
              </a:rPr>
              <a:t></a:t>
            </a:r>
            <a:r>
              <a:rPr sz="1650" spc="-202" baseline="-17676" dirty="0">
                <a:latin typeface="Arial"/>
                <a:cs typeface="Arial"/>
              </a:rPr>
              <a:t>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53967" y="1703587"/>
            <a:ext cx="62611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200"/>
              </a:lnSpc>
            </a:pP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deletion</a:t>
            </a:r>
            <a:r>
              <a:rPr sz="1100" spc="60" dirty="0">
                <a:latin typeface="Lucida Sans Unicode"/>
                <a:cs typeface="Lucida Sans Unicode"/>
              </a:rPr>
              <a:t>) (</a:t>
            </a:r>
            <a:r>
              <a:rPr sz="1100" i="1" spc="-5" dirty="0">
                <a:latin typeface="Times New Roman"/>
                <a:cs typeface="Times New Roman"/>
              </a:rPr>
              <a:t>insertion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53976" y="2081666"/>
            <a:ext cx="20637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05" dirty="0">
                <a:latin typeface="Arial"/>
                <a:cs typeface="Arial"/>
              </a:rPr>
              <a:t>(</a:t>
            </a:r>
            <a:r>
              <a:rPr sz="1650" spc="-15" baseline="-55555" dirty="0">
                <a:latin typeface="MS Gothic"/>
                <a:cs typeface="MS Gothic"/>
              </a:rPr>
              <a:t>1</a:t>
            </a:r>
            <a:endParaRPr sz="1650" baseline="-55555">
              <a:latin typeface="MS Gothic"/>
              <a:cs typeface="MS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9479" y="2117477"/>
            <a:ext cx="151511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5" dirty="0">
                <a:latin typeface="Times New Roman"/>
                <a:cs typeface="Times New Roman"/>
              </a:rPr>
              <a:t>if</a:t>
            </a:r>
            <a:r>
              <a:rPr sz="1100" i="1" spc="-12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spc="-50" dirty="0">
                <a:latin typeface="Lucida Sans Unicode"/>
                <a:cs typeface="Lucida Sans Unicode"/>
              </a:rPr>
              <a:t>[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spc="-50" dirty="0">
                <a:latin typeface="Lucida Sans Unicode"/>
                <a:cs typeface="Lucida Sans Unicode"/>
              </a:rPr>
              <a:t>]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6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y</a:t>
            </a:r>
            <a:r>
              <a:rPr sz="1100" spc="-50" dirty="0">
                <a:latin typeface="Lucida Sans Unicode"/>
                <a:cs typeface="Lucida Sans Unicode"/>
              </a:rPr>
              <a:t>[</a:t>
            </a:r>
            <a:r>
              <a:rPr sz="1100" i="1" spc="-5" dirty="0">
                <a:latin typeface="Times New Roman"/>
                <a:cs typeface="Times New Roman"/>
              </a:rPr>
              <a:t>j</a:t>
            </a:r>
            <a:r>
              <a:rPr sz="1100" spc="-50" dirty="0">
                <a:latin typeface="Lucida Sans Unicode"/>
                <a:cs typeface="Lucida Sans Unicode"/>
              </a:rPr>
              <a:t>]</a:t>
            </a:r>
            <a:r>
              <a:rPr sz="1100" spc="60" dirty="0">
                <a:latin typeface="Lucida Sans Unicode"/>
                <a:cs typeface="Lucida Sans Unicode"/>
              </a:rPr>
              <a:t>)(</a:t>
            </a:r>
            <a:r>
              <a:rPr sz="1100" i="1" spc="-5" dirty="0">
                <a:latin typeface="Times New Roman"/>
                <a:cs typeface="Times New Roman"/>
              </a:rPr>
              <a:t>substitution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53975" y="2294670"/>
            <a:ext cx="1847214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ct val="100000"/>
              </a:lnSpc>
            </a:pPr>
            <a:r>
              <a:rPr sz="1100" spc="-10" dirty="0">
                <a:latin typeface="MS Gothic"/>
                <a:cs typeface="MS Gothic"/>
              </a:rPr>
              <a:t>0 </a:t>
            </a:r>
            <a:r>
              <a:rPr sz="1100" spc="-120" dirty="0">
                <a:latin typeface="MS Gothic"/>
                <a:cs typeface="MS Gothic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otherwise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23200"/>
              </a:lnSpc>
              <a:spcBef>
                <a:spcPts val="10"/>
              </a:spcBef>
            </a:pP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spc="-50" dirty="0">
                <a:latin typeface="Lucida Sans Unicode"/>
                <a:cs typeface="Lucida Sans Unicode"/>
              </a:rPr>
              <a:t>[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spc="-50" dirty="0">
                <a:latin typeface="Lucida Sans Unicode"/>
                <a:cs typeface="Lucida Sans Unicode"/>
              </a:rPr>
              <a:t>]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y</a:t>
            </a:r>
            <a:r>
              <a:rPr sz="1100" spc="-50" dirty="0">
                <a:latin typeface="Lucida Sans Unicode"/>
                <a:cs typeface="Lucida Sans Unicode"/>
              </a:rPr>
              <a:t>[</a:t>
            </a:r>
            <a:r>
              <a:rPr sz="1100" i="1" spc="-5" dirty="0">
                <a:latin typeface="Times New Roman"/>
                <a:cs typeface="Times New Roman"/>
              </a:rPr>
              <a:t>j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−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0" dirty="0">
                <a:latin typeface="MS Gothic"/>
                <a:cs typeface="MS Gothic"/>
              </a:rPr>
              <a:t>1</a:t>
            </a:r>
            <a:r>
              <a:rPr sz="1100" spc="-50" dirty="0">
                <a:latin typeface="Lucida Sans Unicode"/>
                <a:cs typeface="Lucida Sans Unicode"/>
              </a:rPr>
              <a:t>]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15" dirty="0">
                <a:latin typeface="Arial"/>
                <a:cs typeface="Arial"/>
              </a:rPr>
              <a:t>and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spc="-50" dirty="0">
                <a:latin typeface="Lucida Sans Unicode"/>
                <a:cs typeface="Lucida Sans Unicode"/>
              </a:rPr>
              <a:t>[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−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0" dirty="0">
                <a:latin typeface="MS Gothic"/>
                <a:cs typeface="MS Gothic"/>
              </a:rPr>
              <a:t>1</a:t>
            </a:r>
            <a:r>
              <a:rPr sz="1100" spc="-50" dirty="0">
                <a:latin typeface="Lucida Sans Unicode"/>
                <a:cs typeface="Lucida Sans Unicode"/>
              </a:rPr>
              <a:t>]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y</a:t>
            </a:r>
            <a:r>
              <a:rPr sz="1100" spc="-50" dirty="0">
                <a:latin typeface="Lucida Sans Unicode"/>
                <a:cs typeface="Lucida Sans Unicode"/>
              </a:rPr>
              <a:t>[</a:t>
            </a:r>
            <a:r>
              <a:rPr sz="1100" i="1" spc="-5" dirty="0">
                <a:latin typeface="Times New Roman"/>
                <a:cs typeface="Times New Roman"/>
              </a:rPr>
              <a:t>j</a:t>
            </a:r>
            <a:r>
              <a:rPr sz="1100" spc="-50" dirty="0">
                <a:latin typeface="Lucida Sans Unicode"/>
                <a:cs typeface="Lucida Sans Unicode"/>
              </a:rPr>
              <a:t>] 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t</a:t>
            </a:r>
            <a:r>
              <a:rPr sz="1100" i="1" spc="-25" dirty="0">
                <a:latin typeface="Times New Roman"/>
                <a:cs typeface="Times New Roman"/>
              </a:rPr>
              <a:t>r</a:t>
            </a:r>
            <a:r>
              <a:rPr sz="1100" i="1" spc="-5" dirty="0">
                <a:latin typeface="Times New Roman"/>
                <a:cs typeface="Times New Roman"/>
              </a:rPr>
              <a:t>ansposition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52210" y="2589028"/>
            <a:ext cx="641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663599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35365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55372" y="3351738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6 / 12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Times New Roman"/>
                <a:cs typeface="Times New Roman"/>
              </a:rPr>
              <a:t>How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find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dictionary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entries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with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smallest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distance?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608387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29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76305"/>
                </a:lnTo>
                <a:lnTo>
                  <a:pt x="4432568" y="176305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770763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100483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087755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136523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651891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700659"/>
            <a:ext cx="52069" cy="402590"/>
          </a:xfrm>
          <a:custGeom>
            <a:avLst/>
            <a:gdLst/>
            <a:ahLst/>
            <a:cxnLst/>
            <a:rect l="l" t="t" r="r" b="b"/>
            <a:pathLst>
              <a:path w="52070" h="402590">
                <a:moveTo>
                  <a:pt x="0" y="402335"/>
                </a:moveTo>
                <a:lnTo>
                  <a:pt x="51815" y="402335"/>
                </a:lnTo>
                <a:lnTo>
                  <a:pt x="518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816327"/>
            <a:ext cx="4432935" cy="335280"/>
          </a:xfrm>
          <a:custGeom>
            <a:avLst/>
            <a:gdLst/>
            <a:ahLst/>
            <a:cxnLst/>
            <a:rect l="l" t="t" r="r" b="b"/>
            <a:pathLst>
              <a:path w="4432935" h="335280">
                <a:moveTo>
                  <a:pt x="4432568" y="0"/>
                </a:moveTo>
                <a:lnTo>
                  <a:pt x="0" y="0"/>
                </a:lnTo>
                <a:lnTo>
                  <a:pt x="0" y="284155"/>
                </a:lnTo>
                <a:lnTo>
                  <a:pt x="16638" y="321663"/>
                </a:lnTo>
                <a:lnTo>
                  <a:pt x="4381788" y="334947"/>
                </a:lnTo>
                <a:lnTo>
                  <a:pt x="4396026" y="332901"/>
                </a:lnTo>
                <a:lnTo>
                  <a:pt x="4427139" y="306932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690716"/>
            <a:ext cx="0" cy="429259"/>
          </a:xfrm>
          <a:custGeom>
            <a:avLst/>
            <a:gdLst/>
            <a:ahLst/>
            <a:cxnLst/>
            <a:rect l="l" t="t" r="r" b="b"/>
            <a:pathLst>
              <a:path h="429259">
                <a:moveTo>
                  <a:pt x="0" y="42881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6780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6653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6526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37" y="1303199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840" y="621625"/>
            <a:ext cx="3913504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Naïve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Method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189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Compute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ditance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from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que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te</a:t>
            </a:r>
            <a:r>
              <a:rPr sz="950" spc="25" dirty="0">
                <a:latin typeface="Arial"/>
                <a:cs typeface="Arial"/>
              </a:rPr>
              <a:t>r</a:t>
            </a:r>
            <a:r>
              <a:rPr sz="950" spc="20" dirty="0">
                <a:latin typeface="Arial"/>
                <a:cs typeface="Arial"/>
              </a:rPr>
              <a:t>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each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dictiona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te</a:t>
            </a:r>
            <a:r>
              <a:rPr sz="950" spc="25" dirty="0">
                <a:latin typeface="Arial"/>
                <a:cs typeface="Arial"/>
              </a:rPr>
              <a:t>r</a:t>
            </a:r>
            <a:r>
              <a:rPr sz="950" spc="20" dirty="0">
                <a:latin typeface="Arial"/>
                <a:cs typeface="Arial"/>
              </a:rPr>
              <a:t>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–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xhausti</a:t>
            </a:r>
            <a:r>
              <a:rPr sz="950" spc="-15" dirty="0">
                <a:latin typeface="Arial"/>
                <a:cs typeface="Arial"/>
              </a:rPr>
              <a:t>v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search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made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e</a:t>
            </a:r>
            <a:r>
              <a:rPr sz="11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1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ficient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if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it </a:t>
            </a:r>
            <a:r>
              <a:rPr sz="11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ver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trie structu</a:t>
            </a:r>
            <a:r>
              <a:rPr sz="11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343" y="1474851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541" y="1539432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6176" y="1526667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976" y="157543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183" y="1346835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183" y="1395603"/>
            <a:ext cx="52069" cy="146685"/>
          </a:xfrm>
          <a:custGeom>
            <a:avLst/>
            <a:gdLst/>
            <a:ahLst/>
            <a:cxnLst/>
            <a:rect l="l" t="t" r="r" b="b"/>
            <a:pathLst>
              <a:path w="52070" h="146684">
                <a:moveTo>
                  <a:pt x="0" y="146303"/>
                </a:moveTo>
                <a:lnTo>
                  <a:pt x="51815" y="146303"/>
                </a:lnTo>
                <a:lnTo>
                  <a:pt x="51815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37" y="1520500"/>
            <a:ext cx="4432935" cy="69850"/>
          </a:xfrm>
          <a:custGeom>
            <a:avLst/>
            <a:gdLst/>
            <a:ahLst/>
            <a:cxnLst/>
            <a:rect l="l" t="t" r="r" b="b"/>
            <a:pathLst>
              <a:path w="4432935" h="69850">
                <a:moveTo>
                  <a:pt x="4432568" y="0"/>
                </a:moveTo>
                <a:lnTo>
                  <a:pt x="0" y="0"/>
                </a:lnTo>
                <a:lnTo>
                  <a:pt x="0" y="18928"/>
                </a:lnTo>
                <a:lnTo>
                  <a:pt x="16634" y="56443"/>
                </a:lnTo>
                <a:lnTo>
                  <a:pt x="4381788" y="69732"/>
                </a:lnTo>
                <a:lnTo>
                  <a:pt x="4396024" y="67686"/>
                </a:lnTo>
                <a:lnTo>
                  <a:pt x="4427136" y="41718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05" y="1385529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17294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13728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3601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13474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8996" y="1767407"/>
            <a:ext cx="1270001" cy="1190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663599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5365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72" y="3351738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7 / 12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Times New Roman"/>
                <a:cs typeface="Times New Roman"/>
              </a:rPr>
              <a:t>How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find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dictionary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entries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with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smallest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distance?</a:t>
            </a:r>
          </a:p>
        </p:txBody>
      </p:sp>
      <p:sp>
        <p:nvSpPr>
          <p:cNvPr id="4" name="object 4"/>
          <p:cNvSpPr/>
          <p:nvPr/>
        </p:nvSpPr>
        <p:spPr>
          <a:xfrm>
            <a:off x="281594" y="1214329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4" y="1768531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4" y="2150625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6842" rIns="0" bIns="0" rtlCol="0">
            <a:spAutoFit/>
          </a:bodyPr>
          <a:lstStyle/>
          <a:p>
            <a:pPr marL="289560" marR="281940">
              <a:lnSpc>
                <a:spcPct val="118800"/>
              </a:lnSpc>
            </a:pPr>
            <a:r>
              <a:rPr spc="15" dirty="0">
                <a:latin typeface="Arial"/>
                <a:cs typeface="Arial"/>
              </a:rPr>
              <a:t>Gene</a:t>
            </a:r>
            <a:r>
              <a:rPr spc="-5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ate</a:t>
            </a:r>
            <a:r>
              <a:rPr spc="5" dirty="0">
                <a:latin typeface="Arial"/>
                <a:cs typeface="Arial"/>
              </a:rPr>
              <a:t> all </a:t>
            </a:r>
            <a:r>
              <a:rPr spc="10" dirty="0">
                <a:latin typeface="Arial"/>
                <a:cs typeface="Arial"/>
              </a:rPr>
              <a:t>possi</a:t>
            </a:r>
            <a:r>
              <a:rPr spc="-5" dirty="0">
                <a:latin typeface="Arial"/>
                <a:cs typeface="Arial"/>
              </a:rPr>
              <a:t>b</a:t>
            </a:r>
            <a:r>
              <a:rPr spc="10" dirty="0">
                <a:latin typeface="Arial"/>
                <a:cs typeface="Arial"/>
              </a:rPr>
              <a:t>le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te</a:t>
            </a:r>
            <a:r>
              <a:rPr spc="25" dirty="0">
                <a:latin typeface="Arial"/>
                <a:cs typeface="Arial"/>
              </a:rPr>
              <a:t>r</a:t>
            </a:r>
            <a:r>
              <a:rPr spc="15" dirty="0">
                <a:latin typeface="Arial"/>
                <a:cs typeface="Arial"/>
              </a:rPr>
              <a:t>ms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with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an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edit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distance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&lt;=2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(deletion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+</a:t>
            </a:r>
            <a:r>
              <a:rPr spc="5" dirty="0">
                <a:latin typeface="Arial"/>
                <a:cs typeface="Arial"/>
              </a:rPr>
              <a:t> t</a:t>
            </a:r>
            <a:r>
              <a:rPr spc="-5" dirty="0">
                <a:latin typeface="Arial"/>
                <a:cs typeface="Arial"/>
              </a:rPr>
              <a:t>r</a:t>
            </a:r>
            <a:r>
              <a:rPr spc="15" dirty="0">
                <a:latin typeface="Arial"/>
                <a:cs typeface="Arial"/>
              </a:rPr>
              <a:t>anspose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+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substitution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+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inse</a:t>
            </a:r>
            <a:r>
              <a:rPr spc="40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tion)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from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que</a:t>
            </a:r>
            <a:r>
              <a:rPr spc="30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y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te</a:t>
            </a:r>
            <a:r>
              <a:rPr spc="25" dirty="0">
                <a:latin typeface="Arial"/>
                <a:cs typeface="Arial"/>
              </a:rPr>
              <a:t>r</a:t>
            </a:r>
            <a:r>
              <a:rPr spc="20" dirty="0">
                <a:latin typeface="Arial"/>
                <a:cs typeface="Arial"/>
              </a:rPr>
              <a:t>m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and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search them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in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dictiona</a:t>
            </a:r>
            <a:r>
              <a:rPr spc="30" dirty="0">
                <a:latin typeface="Arial"/>
                <a:cs typeface="Arial"/>
              </a:rPr>
              <a:t>r</a:t>
            </a:r>
            <a:r>
              <a:rPr spc="-90" dirty="0">
                <a:latin typeface="Arial"/>
                <a:cs typeface="Arial"/>
              </a:rPr>
              <a:t>y</a:t>
            </a:r>
            <a:r>
              <a:rPr spc="5" dirty="0">
                <a:latin typeface="Arial"/>
                <a:cs typeface="Arial"/>
              </a:rPr>
              <a:t>.</a:t>
            </a:r>
          </a:p>
          <a:p>
            <a:pPr marL="289560" marR="5080">
              <a:lnSpc>
                <a:spcPct val="118800"/>
              </a:lnSpc>
              <a:spcBef>
                <a:spcPts val="300"/>
              </a:spcBef>
            </a:pPr>
            <a:r>
              <a:rPr spc="-15" dirty="0">
                <a:latin typeface="Arial"/>
                <a:cs typeface="Arial"/>
              </a:rPr>
              <a:t>F</a:t>
            </a:r>
            <a:r>
              <a:rPr spc="10" dirty="0">
                <a:latin typeface="Arial"/>
                <a:cs typeface="Arial"/>
              </a:rPr>
              <a:t>or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word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of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length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9,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alphabet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of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si</a:t>
            </a:r>
            <a:r>
              <a:rPr spc="-5" dirty="0">
                <a:latin typeface="Arial"/>
                <a:cs typeface="Arial"/>
              </a:rPr>
              <a:t>z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36,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this</a:t>
            </a:r>
            <a:r>
              <a:rPr spc="5" dirty="0">
                <a:latin typeface="Arial"/>
                <a:cs typeface="Arial"/>
              </a:rPr>
              <a:t> will </a:t>
            </a:r>
            <a:r>
              <a:rPr spc="10" dirty="0">
                <a:latin typeface="Arial"/>
                <a:cs typeface="Arial"/>
              </a:rPr>
              <a:t>lead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to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114,324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te</a:t>
            </a:r>
            <a:r>
              <a:rPr spc="25" dirty="0">
                <a:latin typeface="Arial"/>
                <a:cs typeface="Arial"/>
              </a:rPr>
              <a:t>r</a:t>
            </a:r>
            <a:r>
              <a:rPr spc="15" dirty="0">
                <a:latin typeface="Arial"/>
                <a:cs typeface="Arial"/>
              </a:rPr>
              <a:t>ms</a:t>
            </a:r>
            <a:r>
              <a:rPr spc="10" dirty="0">
                <a:latin typeface="Arial"/>
                <a:cs typeface="Arial"/>
              </a:rPr>
              <a:t> to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search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f</a:t>
            </a:r>
            <a:r>
              <a:rPr spc="10" dirty="0">
                <a:latin typeface="Arial"/>
                <a:cs typeface="Arial"/>
              </a:rPr>
              <a:t>or</a:t>
            </a: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pc="-15" dirty="0">
                <a:latin typeface="Arial"/>
                <a:cs typeface="Arial"/>
              </a:rPr>
              <a:t>F</a:t>
            </a:r>
            <a:r>
              <a:rPr spc="10" dirty="0">
                <a:latin typeface="Arial"/>
                <a:cs typeface="Arial"/>
              </a:rPr>
              <a:t>or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Chinese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alphabet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si</a:t>
            </a:r>
            <a:r>
              <a:rPr spc="-5" dirty="0">
                <a:latin typeface="Arial"/>
                <a:cs typeface="Arial"/>
              </a:rPr>
              <a:t>z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is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70,000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(Unicode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Han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Cha</a:t>
            </a:r>
            <a:r>
              <a:rPr spc="-5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acters)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63612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5365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72" y="3351738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8 / 12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Times New Roman"/>
                <a:cs typeface="Times New Roman"/>
              </a:rPr>
              <a:t>How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find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dictionary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entries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with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smallest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distance?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852989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85665"/>
                </a:lnTo>
                <a:lnTo>
                  <a:pt x="4432568" y="185665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023747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763588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749171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800987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895731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947547"/>
            <a:ext cx="52069" cy="817244"/>
          </a:xfrm>
          <a:custGeom>
            <a:avLst/>
            <a:gdLst/>
            <a:ahLst/>
            <a:cxnLst/>
            <a:rect l="l" t="t" r="r" b="b"/>
            <a:pathLst>
              <a:path w="52070" h="817244">
                <a:moveTo>
                  <a:pt x="0" y="816863"/>
                </a:moveTo>
                <a:lnTo>
                  <a:pt x="51815" y="816863"/>
                </a:lnTo>
                <a:lnTo>
                  <a:pt x="51815" y="0"/>
                </a:lnTo>
                <a:lnTo>
                  <a:pt x="0" y="0"/>
                </a:lnTo>
                <a:lnTo>
                  <a:pt x="0" y="816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070277"/>
            <a:ext cx="4432935" cy="744220"/>
          </a:xfrm>
          <a:custGeom>
            <a:avLst/>
            <a:gdLst/>
            <a:ahLst/>
            <a:cxnLst/>
            <a:rect l="l" t="t" r="r" b="b"/>
            <a:pathLst>
              <a:path w="4432935" h="744219">
                <a:moveTo>
                  <a:pt x="4432568" y="0"/>
                </a:moveTo>
                <a:lnTo>
                  <a:pt x="0" y="0"/>
                </a:lnTo>
                <a:lnTo>
                  <a:pt x="0" y="693310"/>
                </a:lnTo>
                <a:lnTo>
                  <a:pt x="16637" y="730820"/>
                </a:lnTo>
                <a:lnTo>
                  <a:pt x="4381788" y="744105"/>
                </a:lnTo>
                <a:lnTo>
                  <a:pt x="4396026" y="742059"/>
                </a:lnTo>
                <a:lnTo>
                  <a:pt x="4427138" y="716090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935318"/>
            <a:ext cx="0" cy="847725"/>
          </a:xfrm>
          <a:custGeom>
            <a:avLst/>
            <a:gdLst/>
            <a:ahLst/>
            <a:cxnLst/>
            <a:rect l="l" t="t" r="r" b="b"/>
            <a:pathLst>
              <a:path h="847725">
                <a:moveTo>
                  <a:pt x="0" y="84731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9226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9099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8972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122236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504355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37" y="196630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85665"/>
                </a:lnTo>
                <a:lnTo>
                  <a:pt x="4432568" y="185665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43" y="2139315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8541" y="2202536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6176" y="2188083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8976" y="223989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183" y="2008251"/>
            <a:ext cx="51815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183" y="2060067"/>
            <a:ext cx="52069" cy="143510"/>
          </a:xfrm>
          <a:custGeom>
            <a:avLst/>
            <a:gdLst/>
            <a:ahLst/>
            <a:cxnLst/>
            <a:rect l="l" t="t" r="r" b="b"/>
            <a:pathLst>
              <a:path w="52070" h="143510">
                <a:moveTo>
                  <a:pt x="0" y="143255"/>
                </a:moveTo>
                <a:lnTo>
                  <a:pt x="51815" y="143255"/>
                </a:lnTo>
                <a:lnTo>
                  <a:pt x="5181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37" y="2183593"/>
            <a:ext cx="4432935" cy="69850"/>
          </a:xfrm>
          <a:custGeom>
            <a:avLst/>
            <a:gdLst/>
            <a:ahLst/>
            <a:cxnLst/>
            <a:rect l="l" t="t" r="r" b="b"/>
            <a:pathLst>
              <a:path w="4432935" h="69850">
                <a:moveTo>
                  <a:pt x="4432568" y="0"/>
                </a:moveTo>
                <a:lnTo>
                  <a:pt x="0" y="0"/>
                </a:lnTo>
                <a:lnTo>
                  <a:pt x="0" y="18943"/>
                </a:lnTo>
                <a:lnTo>
                  <a:pt x="16634" y="56458"/>
                </a:lnTo>
                <a:lnTo>
                  <a:pt x="4381788" y="69747"/>
                </a:lnTo>
                <a:lnTo>
                  <a:pt x="4396024" y="67701"/>
                </a:lnTo>
                <a:lnTo>
                  <a:pt x="4427136" y="41734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204863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17294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20359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20232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05" y="20105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37" y="240526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5840" y="866240"/>
            <a:ext cx="4258310" cy="171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Symmetric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Delete Spelling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Cor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ection</a:t>
            </a:r>
            <a:endParaRPr sz="1100">
              <a:latin typeface="Times New Roman"/>
              <a:cs typeface="Times New Roman"/>
            </a:endParaRPr>
          </a:p>
          <a:p>
            <a:pPr marL="289560" marR="5080">
              <a:lnSpc>
                <a:spcPct val="113999"/>
              </a:lnSpc>
              <a:spcBef>
                <a:spcPts val="105"/>
              </a:spcBef>
            </a:pPr>
            <a:r>
              <a:rPr sz="950" spc="15" dirty="0">
                <a:latin typeface="Arial"/>
                <a:cs typeface="Arial"/>
              </a:rPr>
              <a:t>Gene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te</a:t>
            </a:r>
            <a:r>
              <a:rPr sz="950" spc="25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ms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with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distance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≤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MS Gothic"/>
                <a:cs typeface="MS Gothic"/>
              </a:rPr>
              <a:t>2</a:t>
            </a:r>
            <a:r>
              <a:rPr sz="1100" spc="-280" dirty="0">
                <a:latin typeface="MS Gothic"/>
                <a:cs typeface="MS Gothic"/>
              </a:rPr>
              <a:t> </a:t>
            </a:r>
            <a:r>
              <a:rPr sz="950" spc="10" dirty="0">
                <a:latin typeface="Arial"/>
                <a:cs typeface="Arial"/>
              </a:rPr>
              <a:t>(deletes)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from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each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dictiona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y te</a:t>
            </a:r>
            <a:r>
              <a:rPr sz="950" spc="25" dirty="0">
                <a:latin typeface="Arial"/>
                <a:cs typeface="Arial"/>
              </a:rPr>
              <a:t>r</a:t>
            </a:r>
            <a:r>
              <a:rPr sz="950" spc="20" dirty="0">
                <a:latin typeface="Arial"/>
                <a:cs typeface="Arial"/>
              </a:rPr>
              <a:t>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(offline)</a:t>
            </a:r>
            <a:endParaRPr sz="950">
              <a:latin typeface="Arial"/>
              <a:cs typeface="Arial"/>
            </a:endParaRPr>
          </a:p>
          <a:p>
            <a:pPr marL="289560" marR="19050">
              <a:lnSpc>
                <a:spcPct val="113999"/>
              </a:lnSpc>
              <a:spcBef>
                <a:spcPts val="175"/>
              </a:spcBef>
            </a:pPr>
            <a:r>
              <a:rPr sz="950" spc="15" dirty="0">
                <a:latin typeface="Arial"/>
                <a:cs typeface="Arial"/>
              </a:rPr>
              <a:t>Gene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te</a:t>
            </a:r>
            <a:r>
              <a:rPr sz="950" spc="25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ms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with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distance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≤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MS Gothic"/>
                <a:cs typeface="MS Gothic"/>
              </a:rPr>
              <a:t>2</a:t>
            </a:r>
            <a:r>
              <a:rPr sz="1100" spc="-280" dirty="0">
                <a:latin typeface="MS Gothic"/>
                <a:cs typeface="MS Gothic"/>
              </a:rPr>
              <a:t> </a:t>
            </a:r>
            <a:r>
              <a:rPr sz="950" spc="10" dirty="0">
                <a:latin typeface="Arial"/>
                <a:cs typeface="Arial"/>
              </a:rPr>
              <a:t>(deletes)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from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input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te</a:t>
            </a:r>
            <a:r>
              <a:rPr sz="950" spc="25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ms</a:t>
            </a:r>
            <a:r>
              <a:rPr sz="950" spc="10" dirty="0">
                <a:latin typeface="Arial"/>
                <a:cs typeface="Arial"/>
              </a:rPr>
              <a:t> and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search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dictiona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y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of deletes within edit distance </a:t>
            </a:r>
            <a:r>
              <a:rPr sz="1100" spc="240" dirty="0">
                <a:solidFill>
                  <a:srgbClr val="FF0000"/>
                </a:solidFill>
                <a:latin typeface="Arial"/>
                <a:cs typeface="Arial"/>
              </a:rPr>
              <a:t>≤</a:t>
            </a:r>
            <a:r>
              <a:rPr sz="11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S Gothic"/>
                <a:cs typeface="MS Gothic"/>
              </a:rPr>
              <a:t>2</a:t>
            </a:r>
            <a:r>
              <a:rPr sz="1100" spc="-280" dirty="0">
                <a:solidFill>
                  <a:srgbClr val="FF0000"/>
                </a:solidFill>
                <a:latin typeface="MS Gothic"/>
                <a:cs typeface="MS Gothic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wo</a:t>
            </a:r>
            <a:r>
              <a:rPr sz="11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of length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will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45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further </a:t>
            </a:r>
            <a:r>
              <a:rPr sz="11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z="11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k is </a:t>
            </a:r>
            <a:r>
              <a:rPr sz="11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equi</a:t>
            </a:r>
            <a:r>
              <a:rPr sz="11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to </a:t>
            </a:r>
            <a:r>
              <a:rPr sz="11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em</a:t>
            </a:r>
            <a:r>
              <a:rPr sz="11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ve the false positives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343" y="2578227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8541" y="2641497"/>
            <a:ext cx="101607" cy="1015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6176" y="2626995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8976" y="2678811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183" y="2447163"/>
            <a:ext cx="51815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183" y="2498979"/>
            <a:ext cx="52069" cy="143510"/>
          </a:xfrm>
          <a:custGeom>
            <a:avLst/>
            <a:gdLst/>
            <a:ahLst/>
            <a:cxnLst/>
            <a:rect l="l" t="t" r="r" b="b"/>
            <a:pathLst>
              <a:path w="52070" h="143510">
                <a:moveTo>
                  <a:pt x="0" y="143255"/>
                </a:moveTo>
                <a:lnTo>
                  <a:pt x="51815" y="143255"/>
                </a:lnTo>
                <a:lnTo>
                  <a:pt x="5181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37" y="2622566"/>
            <a:ext cx="4432935" cy="69850"/>
          </a:xfrm>
          <a:custGeom>
            <a:avLst/>
            <a:gdLst/>
            <a:ahLst/>
            <a:cxnLst/>
            <a:rect l="l" t="t" r="r" b="b"/>
            <a:pathLst>
              <a:path w="4432935" h="69850">
                <a:moveTo>
                  <a:pt x="4432568" y="0"/>
                </a:moveTo>
                <a:lnTo>
                  <a:pt x="0" y="0"/>
                </a:lnTo>
                <a:lnTo>
                  <a:pt x="0" y="18931"/>
                </a:lnTo>
                <a:lnTo>
                  <a:pt x="16634" y="56446"/>
                </a:lnTo>
                <a:lnTo>
                  <a:pt x="4381788" y="69735"/>
                </a:lnTo>
                <a:lnTo>
                  <a:pt x="4396024" y="67689"/>
                </a:lnTo>
                <a:lnTo>
                  <a:pt x="4427136" y="41721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05" y="248759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17294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05" y="24749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05" y="24622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05" y="24494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663599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35365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55372" y="3351738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9 / 12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</a:p>
        </p:txBody>
      </p:sp>
      <p:sp>
        <p:nvSpPr>
          <p:cNvPr id="4" name="object 4"/>
          <p:cNvSpPr/>
          <p:nvPr/>
        </p:nvSpPr>
        <p:spPr>
          <a:xfrm>
            <a:off x="281594" y="1306902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4" y="1516940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5" y="1265144"/>
            <a:ext cx="2649855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100"/>
              </a:lnSpc>
            </a:pPr>
            <a:r>
              <a:rPr sz="950" spc="15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minim</a:t>
            </a:r>
            <a:r>
              <a:rPr sz="950" spc="15" dirty="0">
                <a:latin typeface="Arial"/>
                <a:cs typeface="Arial"/>
              </a:rPr>
              <a:t>um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distance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betw</a:t>
            </a:r>
            <a:r>
              <a:rPr sz="950" spc="15" dirty="0">
                <a:latin typeface="Arial"/>
                <a:cs typeface="Arial"/>
              </a:rPr>
              <a:t>een</a:t>
            </a:r>
            <a:r>
              <a:rPr sz="950" spc="5" dirty="0">
                <a:latin typeface="Arial"/>
                <a:cs typeface="Arial"/>
              </a:rPr>
              <a:t> t</a:t>
            </a:r>
            <a:r>
              <a:rPr sz="950" spc="10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st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ings Is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minim</a:t>
            </a:r>
            <a:r>
              <a:rPr sz="950" spc="15" dirty="0">
                <a:latin typeface="Arial"/>
                <a:cs typeface="Arial"/>
              </a:rPr>
              <a:t>um</a:t>
            </a:r>
            <a:r>
              <a:rPr sz="950" spc="5" dirty="0">
                <a:latin typeface="Arial"/>
                <a:cs typeface="Arial"/>
              </a:rPr>
              <a:t> n</a:t>
            </a:r>
            <a:r>
              <a:rPr sz="950" spc="15" dirty="0">
                <a:latin typeface="Arial"/>
                <a:cs typeface="Arial"/>
              </a:rPr>
              <a:t>umber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editing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ope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ations</a:t>
            </a:r>
            <a:endParaRPr sz="95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600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Arial"/>
                <a:cs typeface="Arial"/>
              </a:rPr>
              <a:t>Inse</a:t>
            </a:r>
            <a:r>
              <a:rPr sz="900" spc="25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tion</a:t>
            </a:r>
            <a:endParaRPr sz="9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14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Arial"/>
                <a:cs typeface="Arial"/>
              </a:rPr>
              <a:t>Deletion</a:t>
            </a:r>
            <a:endParaRPr sz="9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14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Arial"/>
                <a:cs typeface="Arial"/>
              </a:rPr>
              <a:t>Substitution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3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Spelling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Cor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ection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129558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301115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458931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444371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496187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173099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221867"/>
            <a:ext cx="52069" cy="238125"/>
          </a:xfrm>
          <a:custGeom>
            <a:avLst/>
            <a:gdLst/>
            <a:ahLst/>
            <a:cxnLst/>
            <a:rect l="l" t="t" r="r" b="b"/>
            <a:pathLst>
              <a:path w="52070" h="238125">
                <a:moveTo>
                  <a:pt x="0" y="237743"/>
                </a:moveTo>
                <a:lnTo>
                  <a:pt x="51815" y="237743"/>
                </a:lnTo>
                <a:lnTo>
                  <a:pt x="51815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346859"/>
            <a:ext cx="4432935" cy="163195"/>
          </a:xfrm>
          <a:custGeom>
            <a:avLst/>
            <a:gdLst/>
            <a:ahLst/>
            <a:cxnLst/>
            <a:rect l="l" t="t" r="r" b="b"/>
            <a:pathLst>
              <a:path w="4432935" h="163194">
                <a:moveTo>
                  <a:pt x="4432568" y="0"/>
                </a:moveTo>
                <a:lnTo>
                  <a:pt x="0" y="0"/>
                </a:lnTo>
                <a:lnTo>
                  <a:pt x="0" y="112071"/>
                </a:lnTo>
                <a:lnTo>
                  <a:pt x="16634" y="149587"/>
                </a:lnTo>
                <a:lnTo>
                  <a:pt x="4381788" y="162875"/>
                </a:lnTo>
                <a:lnTo>
                  <a:pt x="4396024" y="160830"/>
                </a:lnTo>
                <a:lnTo>
                  <a:pt x="4427136" y="134862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2119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2660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1991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1864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1738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396590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37" y="166167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85665"/>
                </a:lnTo>
                <a:lnTo>
                  <a:pt x="4432568" y="185665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43" y="1834515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541" y="2226622"/>
            <a:ext cx="101607" cy="1016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6176" y="2212467"/>
            <a:ext cx="115823" cy="1158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976" y="2264283"/>
            <a:ext cx="4282440" cy="64135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183" y="1703451"/>
            <a:ext cx="51815" cy="106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183" y="1755267"/>
            <a:ext cx="52069" cy="472440"/>
          </a:xfrm>
          <a:custGeom>
            <a:avLst/>
            <a:gdLst/>
            <a:ahLst/>
            <a:cxnLst/>
            <a:rect l="l" t="t" r="r" b="b"/>
            <a:pathLst>
              <a:path w="52070" h="472439">
                <a:moveTo>
                  <a:pt x="0" y="472439"/>
                </a:moveTo>
                <a:lnTo>
                  <a:pt x="51815" y="472439"/>
                </a:lnTo>
                <a:lnTo>
                  <a:pt x="51815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37" y="1878948"/>
            <a:ext cx="4432935" cy="398780"/>
          </a:xfrm>
          <a:custGeom>
            <a:avLst/>
            <a:gdLst/>
            <a:ahLst/>
            <a:cxnLst/>
            <a:rect l="l" t="t" r="r" b="b"/>
            <a:pathLst>
              <a:path w="4432935" h="398780">
                <a:moveTo>
                  <a:pt x="4432568" y="0"/>
                </a:moveTo>
                <a:lnTo>
                  <a:pt x="0" y="0"/>
                </a:lnTo>
                <a:lnTo>
                  <a:pt x="0" y="347676"/>
                </a:lnTo>
                <a:lnTo>
                  <a:pt x="16635" y="385189"/>
                </a:lnTo>
                <a:lnTo>
                  <a:pt x="4381788" y="398477"/>
                </a:lnTo>
                <a:lnTo>
                  <a:pt x="4396025" y="396431"/>
                </a:lnTo>
                <a:lnTo>
                  <a:pt x="4427137" y="370463"/>
                </a:lnTo>
                <a:lnTo>
                  <a:pt x="4432568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05" y="1743992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16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17312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7185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17058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1594" y="1927942"/>
            <a:ext cx="64758" cy="647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1594" y="2137982"/>
            <a:ext cx="64758" cy="647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5840" y="1142808"/>
            <a:ext cx="373316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95" dirty="0">
                <a:solidFill>
                  <a:srgbClr val="3232B2"/>
                </a:solidFill>
                <a:latin typeface="Times New Roman"/>
                <a:cs typeface="Times New Roman"/>
              </a:rPr>
              <a:t>T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ypes of spelling er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o</a:t>
            </a:r>
            <a:r>
              <a:rPr sz="1100" i="1" spc="-2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s:</a:t>
            </a:r>
            <a:r>
              <a:rPr sz="1100" i="1" spc="60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Non-wo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Er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o</a:t>
            </a:r>
            <a:r>
              <a:rPr sz="1100" i="1" spc="-2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950" spc="10" dirty="0">
                <a:latin typeface="Arial"/>
                <a:cs typeface="Arial"/>
              </a:rPr>
              <a:t>behaf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→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behalf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95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1100" i="1" spc="-5" dirty="0">
                <a:solidFill>
                  <a:srgbClr val="007F00"/>
                </a:solidFill>
                <a:latin typeface="Times New Roman"/>
                <a:cs typeface="Times New Roman"/>
              </a:rPr>
              <a:t>ypes of spelling er</a:t>
            </a:r>
            <a:r>
              <a:rPr sz="1100" i="1" spc="-55" dirty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007F00"/>
                </a:solidFill>
                <a:latin typeface="Times New Roman"/>
                <a:cs typeface="Times New Roman"/>
              </a:rPr>
              <a:t>o</a:t>
            </a:r>
            <a:r>
              <a:rPr sz="1100" i="1" spc="-20" dirty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007F00"/>
                </a:solidFill>
                <a:latin typeface="Times New Roman"/>
                <a:cs typeface="Times New Roman"/>
              </a:rPr>
              <a:t>s:</a:t>
            </a:r>
            <a:r>
              <a:rPr sz="1100" i="1" spc="6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Times New Roman"/>
                <a:cs typeface="Times New Roman"/>
              </a:rPr>
              <a:t>Real-wo</a:t>
            </a:r>
            <a:r>
              <a:rPr sz="1100" i="1" spc="-50" dirty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007F00"/>
                </a:solidFill>
                <a:latin typeface="Times New Roman"/>
                <a:cs typeface="Times New Roman"/>
              </a:rPr>
              <a:t>d</a:t>
            </a:r>
            <a:r>
              <a:rPr sz="1100" i="1" spc="-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Times New Roman"/>
                <a:cs typeface="Times New Roman"/>
              </a:rPr>
              <a:t>Er</a:t>
            </a:r>
            <a:r>
              <a:rPr sz="1100" i="1" spc="-55" dirty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007F00"/>
                </a:solidFill>
                <a:latin typeface="Times New Roman"/>
                <a:cs typeface="Times New Roman"/>
              </a:rPr>
              <a:t>o</a:t>
            </a:r>
            <a:r>
              <a:rPr sz="1100" i="1" spc="-20" dirty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007F00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265"/>
              </a:spcBef>
            </a:pPr>
            <a:r>
              <a:rPr sz="950" b="1" spc="-45" dirty="0">
                <a:latin typeface="Arial"/>
                <a:cs typeface="Arial"/>
              </a:rPr>
              <a:t>T</a:t>
            </a:r>
            <a:r>
              <a:rPr sz="950" b="1" spc="10" dirty="0">
                <a:latin typeface="Arial"/>
                <a:cs typeface="Arial"/>
              </a:rPr>
              <a:t>ypographical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er</a:t>
            </a:r>
            <a:r>
              <a:rPr sz="950" b="1" spc="-10" dirty="0">
                <a:latin typeface="Arial"/>
                <a:cs typeface="Arial"/>
              </a:rPr>
              <a:t>r</a:t>
            </a:r>
            <a:r>
              <a:rPr sz="950" b="1" spc="15" dirty="0">
                <a:latin typeface="Arial"/>
                <a:cs typeface="Arial"/>
              </a:rPr>
              <a:t>o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s:</a:t>
            </a:r>
            <a:r>
              <a:rPr sz="950" b="1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three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→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there</a:t>
            </a:r>
            <a:endParaRPr sz="9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950" b="1" spc="10" dirty="0">
                <a:latin typeface="Arial"/>
                <a:cs typeface="Arial"/>
              </a:rPr>
              <a:t>Cognitive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er</a:t>
            </a:r>
            <a:r>
              <a:rPr sz="950" b="1" spc="-10" dirty="0">
                <a:latin typeface="Arial"/>
                <a:cs typeface="Arial"/>
              </a:rPr>
              <a:t>r</a:t>
            </a:r>
            <a:r>
              <a:rPr sz="950" b="1" spc="15" dirty="0">
                <a:latin typeface="Arial"/>
                <a:cs typeface="Arial"/>
              </a:rPr>
              <a:t>o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15" dirty="0">
                <a:latin typeface="Arial"/>
                <a:cs typeface="Arial"/>
              </a:rPr>
              <a:t>s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(homophones):</a:t>
            </a:r>
            <a:r>
              <a:rPr sz="950" b="1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piece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→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peac</a:t>
            </a:r>
            <a:r>
              <a:rPr sz="950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, </a:t>
            </a:r>
            <a:r>
              <a:rPr sz="950" spc="10" dirty="0">
                <a:latin typeface="Arial"/>
                <a:cs typeface="Arial"/>
              </a:rPr>
              <a:t>too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→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10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663599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97404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17411" y="3351738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10 / 12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Non-wo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spelling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er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913339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084707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476195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462659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511427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956691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005459"/>
            <a:ext cx="52069" cy="472440"/>
          </a:xfrm>
          <a:custGeom>
            <a:avLst/>
            <a:gdLst/>
            <a:ahLst/>
            <a:cxnLst/>
            <a:rect l="l" t="t" r="r" b="b"/>
            <a:pathLst>
              <a:path w="52070" h="472440">
                <a:moveTo>
                  <a:pt x="0" y="472439"/>
                </a:moveTo>
                <a:lnTo>
                  <a:pt x="51815" y="472439"/>
                </a:lnTo>
                <a:lnTo>
                  <a:pt x="51815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130640"/>
            <a:ext cx="4432935" cy="396875"/>
          </a:xfrm>
          <a:custGeom>
            <a:avLst/>
            <a:gdLst/>
            <a:ahLst/>
            <a:cxnLst/>
            <a:rect l="l" t="t" r="r" b="b"/>
            <a:pathLst>
              <a:path w="4432935" h="396875">
                <a:moveTo>
                  <a:pt x="4432568" y="0"/>
                </a:moveTo>
                <a:lnTo>
                  <a:pt x="0" y="0"/>
                </a:lnTo>
                <a:lnTo>
                  <a:pt x="0" y="345554"/>
                </a:lnTo>
                <a:lnTo>
                  <a:pt x="16634" y="383070"/>
                </a:lnTo>
                <a:lnTo>
                  <a:pt x="4381788" y="396358"/>
                </a:lnTo>
                <a:lnTo>
                  <a:pt x="4396024" y="394313"/>
                </a:lnTo>
                <a:lnTo>
                  <a:pt x="4427136" y="368345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995684"/>
            <a:ext cx="0" cy="499745"/>
          </a:xfrm>
          <a:custGeom>
            <a:avLst/>
            <a:gdLst/>
            <a:ahLst/>
            <a:cxnLst/>
            <a:rect l="l" t="t" r="r" b="b"/>
            <a:pathLst>
              <a:path h="499744">
                <a:moveTo>
                  <a:pt x="0" y="49956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9829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9702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9575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177503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387543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37" y="1678923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43" y="1849755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8541" y="2550962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6176" y="2535555"/>
            <a:ext cx="115823" cy="118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8976" y="2587371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183" y="1721739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183" y="1773555"/>
            <a:ext cx="52069" cy="780415"/>
          </a:xfrm>
          <a:custGeom>
            <a:avLst/>
            <a:gdLst/>
            <a:ahLst/>
            <a:cxnLst/>
            <a:rect l="l" t="t" r="r" b="b"/>
            <a:pathLst>
              <a:path w="52070" h="780414">
                <a:moveTo>
                  <a:pt x="0" y="780287"/>
                </a:moveTo>
                <a:lnTo>
                  <a:pt x="51815" y="780287"/>
                </a:lnTo>
                <a:lnTo>
                  <a:pt x="51815" y="0"/>
                </a:lnTo>
                <a:lnTo>
                  <a:pt x="0" y="0"/>
                </a:lnTo>
                <a:lnTo>
                  <a:pt x="0" y="78028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37" y="1896224"/>
            <a:ext cx="4432935" cy="706120"/>
          </a:xfrm>
          <a:custGeom>
            <a:avLst/>
            <a:gdLst/>
            <a:ahLst/>
            <a:cxnLst/>
            <a:rect l="l" t="t" r="r" b="b"/>
            <a:pathLst>
              <a:path w="4432935" h="706119">
                <a:moveTo>
                  <a:pt x="4432568" y="0"/>
                </a:moveTo>
                <a:lnTo>
                  <a:pt x="0" y="0"/>
                </a:lnTo>
                <a:lnTo>
                  <a:pt x="0" y="654737"/>
                </a:lnTo>
                <a:lnTo>
                  <a:pt x="16634" y="692253"/>
                </a:lnTo>
                <a:lnTo>
                  <a:pt x="4381788" y="705541"/>
                </a:lnTo>
                <a:lnTo>
                  <a:pt x="4396024" y="703496"/>
                </a:lnTo>
                <a:lnTo>
                  <a:pt x="4427136" y="677528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1761244"/>
            <a:ext cx="0" cy="808990"/>
          </a:xfrm>
          <a:custGeom>
            <a:avLst/>
            <a:gdLst/>
            <a:ahLst/>
            <a:cxnLst/>
            <a:rect l="l" t="t" r="r" b="b"/>
            <a:pathLst>
              <a:path h="808989">
                <a:moveTo>
                  <a:pt x="0" y="80876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7485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17358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05" y="17231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1594" y="1945958"/>
            <a:ext cx="64758" cy="647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1594" y="2135742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5840" y="926603"/>
            <a:ext cx="3910965" cy="1644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Non-wo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spelling er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or detection</a:t>
            </a:r>
            <a:endParaRPr sz="1100">
              <a:latin typeface="Times New Roman"/>
              <a:cs typeface="Times New Roman"/>
            </a:endParaRPr>
          </a:p>
          <a:p>
            <a:pPr marL="289560" marR="1484630">
              <a:lnSpc>
                <a:spcPts val="1650"/>
              </a:lnSpc>
              <a:spcBef>
                <a:spcPts val="30"/>
              </a:spcBef>
            </a:pPr>
            <a:r>
              <a:rPr sz="950" spc="15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word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not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dictiona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error 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larger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dictiona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better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Non-wo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spelling er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or cor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ection</a:t>
            </a:r>
            <a:endParaRPr sz="1100">
              <a:latin typeface="Times New Roman"/>
              <a:cs typeface="Times New Roman"/>
            </a:endParaRPr>
          </a:p>
          <a:p>
            <a:pPr marL="289560" marR="5080">
              <a:lnSpc>
                <a:spcPct val="131100"/>
              </a:lnSpc>
              <a:spcBef>
                <a:spcPts val="65"/>
              </a:spcBef>
            </a:pPr>
            <a:r>
              <a:rPr sz="950" spc="15" dirty="0">
                <a:latin typeface="Arial"/>
                <a:cs typeface="Arial"/>
              </a:rPr>
              <a:t>Gene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candidates: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real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words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that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similar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error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word</a:t>
            </a:r>
            <a:r>
              <a:rPr sz="950" spc="15" dirty="0">
                <a:latin typeface="Arial"/>
                <a:cs typeface="Arial"/>
              </a:rPr>
              <a:t> Choose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best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one:</a:t>
            </a:r>
            <a:endParaRPr sz="95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  <a:spcBef>
                <a:spcPts val="305"/>
              </a:spcBef>
            </a:pPr>
            <a:r>
              <a:rPr sz="900" spc="75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Arial"/>
                <a:cs typeface="Arial"/>
              </a:rPr>
              <a:t>Sho</a:t>
            </a:r>
            <a:r>
              <a:rPr sz="900" spc="25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test </a:t>
            </a:r>
            <a:r>
              <a:rPr sz="900" spc="-20" dirty="0">
                <a:latin typeface="Arial"/>
                <a:cs typeface="Arial"/>
              </a:rPr>
              <a:t>w</a:t>
            </a:r>
            <a:r>
              <a:rPr sz="900" spc="-5" dirty="0">
                <a:latin typeface="Arial"/>
                <a:cs typeface="Arial"/>
              </a:rPr>
              <a:t>eighted edit distance</a:t>
            </a:r>
            <a:endParaRPr sz="9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  <a:spcBef>
                <a:spcPts val="114"/>
              </a:spcBef>
            </a:pPr>
            <a:r>
              <a:rPr sz="900" spc="75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Arial"/>
                <a:cs typeface="Arial"/>
              </a:rPr>
              <a:t>Highest noisy channel proba</a:t>
            </a:r>
            <a:r>
              <a:rPr sz="900" spc="-25" dirty="0">
                <a:latin typeface="Arial"/>
                <a:cs typeface="Arial"/>
              </a:rPr>
              <a:t>b</a:t>
            </a:r>
            <a:r>
              <a:rPr sz="900" spc="-5" dirty="0">
                <a:latin typeface="Arial"/>
                <a:cs typeface="Arial"/>
              </a:rPr>
              <a:t>liity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663599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97404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7411" y="3351738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11 / 12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Real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wo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spelling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er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04691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85665"/>
                </a:lnTo>
                <a:lnTo>
                  <a:pt x="4432568" y="185665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218819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793711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779651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831467"/>
            <a:ext cx="4282440" cy="64135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090803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139571"/>
            <a:ext cx="52069" cy="655320"/>
          </a:xfrm>
          <a:custGeom>
            <a:avLst/>
            <a:gdLst/>
            <a:ahLst/>
            <a:cxnLst/>
            <a:rect l="l" t="t" r="r" b="b"/>
            <a:pathLst>
              <a:path w="52070" h="655319">
                <a:moveTo>
                  <a:pt x="0" y="655319"/>
                </a:moveTo>
                <a:lnTo>
                  <a:pt x="51815" y="655319"/>
                </a:lnTo>
                <a:lnTo>
                  <a:pt x="51815" y="0"/>
                </a:lnTo>
                <a:lnTo>
                  <a:pt x="0" y="0"/>
                </a:lnTo>
                <a:lnTo>
                  <a:pt x="0" y="65531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264206"/>
            <a:ext cx="4432935" cy="580390"/>
          </a:xfrm>
          <a:custGeom>
            <a:avLst/>
            <a:gdLst/>
            <a:ahLst/>
            <a:cxnLst/>
            <a:rect l="l" t="t" r="r" b="b"/>
            <a:pathLst>
              <a:path w="4432935" h="580389">
                <a:moveTo>
                  <a:pt x="4432568" y="0"/>
                </a:moveTo>
                <a:lnTo>
                  <a:pt x="0" y="0"/>
                </a:lnTo>
                <a:lnTo>
                  <a:pt x="0" y="529504"/>
                </a:lnTo>
                <a:lnTo>
                  <a:pt x="16638" y="567012"/>
                </a:lnTo>
                <a:lnTo>
                  <a:pt x="4381788" y="580296"/>
                </a:lnTo>
                <a:lnTo>
                  <a:pt x="4396026" y="578250"/>
                </a:lnTo>
                <a:lnTo>
                  <a:pt x="4427139" y="552281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129235"/>
            <a:ext cx="0" cy="683895"/>
          </a:xfrm>
          <a:custGeom>
            <a:avLst/>
            <a:gdLst/>
            <a:ahLst/>
            <a:cxnLst/>
            <a:rect l="l" t="t" r="r" b="b"/>
            <a:pathLst>
              <a:path h="683894">
                <a:moveTo>
                  <a:pt x="0" y="68352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1165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1038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0911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311069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521107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594" y="1731132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37" y="199642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43" y="2166747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541" y="2350614"/>
            <a:ext cx="101607" cy="101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6176" y="2337435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8976" y="2386202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183" y="2038731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183" y="2090547"/>
            <a:ext cx="52069" cy="262255"/>
          </a:xfrm>
          <a:custGeom>
            <a:avLst/>
            <a:gdLst/>
            <a:ahLst/>
            <a:cxnLst/>
            <a:rect l="l" t="t" r="r" b="b"/>
            <a:pathLst>
              <a:path w="52070" h="262255">
                <a:moveTo>
                  <a:pt x="0" y="262127"/>
                </a:moveTo>
                <a:lnTo>
                  <a:pt x="51815" y="262127"/>
                </a:lnTo>
                <a:lnTo>
                  <a:pt x="51815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37" y="2213729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432568" y="0"/>
                </a:moveTo>
                <a:lnTo>
                  <a:pt x="0" y="0"/>
                </a:lnTo>
                <a:lnTo>
                  <a:pt x="0" y="136885"/>
                </a:lnTo>
                <a:lnTo>
                  <a:pt x="16634" y="174401"/>
                </a:lnTo>
                <a:lnTo>
                  <a:pt x="4381788" y="187689"/>
                </a:lnTo>
                <a:lnTo>
                  <a:pt x="4396024" y="185644"/>
                </a:lnTo>
                <a:lnTo>
                  <a:pt x="4427136" y="159676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2078760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4">
                <a:moveTo>
                  <a:pt x="0" y="290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20660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05" y="20533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05" y="20406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1594" y="2263462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5840" y="1060156"/>
            <a:ext cx="2981960" cy="131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25" dirty="0">
                <a:solidFill>
                  <a:srgbClr val="3232B2"/>
                </a:solidFill>
                <a:latin typeface="Times New Roman"/>
                <a:cs typeface="Times New Roman"/>
              </a:rPr>
              <a:t>F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or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ea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c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h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w, 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g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ene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ate candidate set</a:t>
            </a:r>
            <a:endParaRPr sz="1100">
              <a:latin typeface="Times New Roman"/>
              <a:cs typeface="Times New Roman"/>
            </a:endParaRPr>
          </a:p>
          <a:p>
            <a:pPr marL="289560" marR="5080">
              <a:lnSpc>
                <a:spcPts val="1650"/>
              </a:lnSpc>
              <a:spcBef>
                <a:spcPts val="30"/>
              </a:spcBef>
            </a:pPr>
            <a:r>
              <a:rPr sz="950" spc="10" dirty="0">
                <a:latin typeface="Arial"/>
                <a:cs typeface="Arial"/>
              </a:rPr>
              <a:t>Find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candidate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words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with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similar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pro</a:t>
            </a:r>
            <a:r>
              <a:rPr sz="950" spc="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unciations Find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candidate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words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with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similar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spelling Include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Arial"/>
                <a:cs typeface="Arial"/>
              </a:rPr>
              <a:t>in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candidate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Choosing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best candidate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spc="10" dirty="0">
                <a:latin typeface="Arial"/>
                <a:cs typeface="Arial"/>
              </a:rPr>
              <a:t>Noisy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Channel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663599" y="3351738"/>
            <a:ext cx="1281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eighted Edit Distanc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, Other variations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97404" y="3351738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7411" y="3351738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12 / 12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37" y="903494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82378"/>
                </a:lnTo>
                <a:lnTo>
                  <a:pt x="4432568" y="82378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541" y="1228475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6176" y="1215771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76" y="126453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0183" y="953643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183" y="1002411"/>
            <a:ext cx="52069" cy="228600"/>
          </a:xfrm>
          <a:custGeom>
            <a:avLst/>
            <a:gdLst/>
            <a:ahLst/>
            <a:cxnLst/>
            <a:rect l="l" t="t" r="r" b="b"/>
            <a:pathLst>
              <a:path w="52070" h="228600">
                <a:moveTo>
                  <a:pt x="0" y="228599"/>
                </a:moveTo>
                <a:lnTo>
                  <a:pt x="51815" y="228599"/>
                </a:lnTo>
                <a:lnTo>
                  <a:pt x="5181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37" y="947903"/>
            <a:ext cx="4432935" cy="331470"/>
          </a:xfrm>
          <a:custGeom>
            <a:avLst/>
            <a:gdLst/>
            <a:ahLst/>
            <a:cxnLst/>
            <a:rect l="l" t="t" r="r" b="b"/>
            <a:pathLst>
              <a:path w="4432935" h="331469">
                <a:moveTo>
                  <a:pt x="4432568" y="0"/>
                </a:moveTo>
                <a:lnTo>
                  <a:pt x="0" y="0"/>
                </a:lnTo>
                <a:lnTo>
                  <a:pt x="0" y="280571"/>
                </a:lnTo>
                <a:lnTo>
                  <a:pt x="16638" y="318079"/>
                </a:lnTo>
                <a:lnTo>
                  <a:pt x="4381788" y="331363"/>
                </a:lnTo>
                <a:lnTo>
                  <a:pt x="4396026" y="329317"/>
                </a:lnTo>
                <a:lnTo>
                  <a:pt x="4427139" y="303348"/>
                </a:lnTo>
                <a:lnTo>
                  <a:pt x="4432568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05" y="99214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5">
                <a:moveTo>
                  <a:pt x="0" y="25537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05" y="9794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05" y="9667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954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7035" y="994645"/>
            <a:ext cx="335407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Noisy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Channel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Spelling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Cor</a:t>
            </a:r>
            <a:r>
              <a:rPr sz="14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3134" y="1513201"/>
            <a:ext cx="104203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50" spc="-25" dirty="0">
                <a:latin typeface="Arial"/>
                <a:cs typeface="Arial"/>
              </a:rPr>
              <a:t>P</a:t>
            </a:r>
            <a:r>
              <a:rPr sz="950" spc="-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G</a:t>
            </a:r>
            <a:r>
              <a:rPr sz="950" spc="-15" dirty="0">
                <a:latin typeface="Arial"/>
                <a:cs typeface="Arial"/>
              </a:rPr>
              <a:t>o</a:t>
            </a:r>
            <a:r>
              <a:rPr sz="950" spc="-10" dirty="0">
                <a:latin typeface="Arial"/>
                <a:cs typeface="Arial"/>
              </a:rPr>
              <a:t>y</a:t>
            </a:r>
            <a:r>
              <a:rPr sz="950" spc="10" dirty="0">
                <a:latin typeface="Arial"/>
                <a:cs typeface="Arial"/>
              </a:rPr>
              <a:t>al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CSE, IITKGP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950" spc="-5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eek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2: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Lecture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1 / 17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Noisy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Channel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116650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88" y="0"/>
                </a:moveTo>
                <a:lnTo>
                  <a:pt x="41303" y="896"/>
                </a:lnTo>
                <a:lnTo>
                  <a:pt x="7787" y="23854"/>
                </a:lnTo>
                <a:lnTo>
                  <a:pt x="0" y="50794"/>
                </a:lnTo>
                <a:lnTo>
                  <a:pt x="0" y="176308"/>
                </a:lnTo>
                <a:lnTo>
                  <a:pt x="4432568" y="176308"/>
                </a:lnTo>
                <a:lnTo>
                  <a:pt x="4431675" y="41314"/>
                </a:lnTo>
                <a:lnTo>
                  <a:pt x="4408723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279779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2543495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2529459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2581275"/>
            <a:ext cx="4282440" cy="64135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157859"/>
            <a:ext cx="51815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209675"/>
            <a:ext cx="52069" cy="1335405"/>
          </a:xfrm>
          <a:custGeom>
            <a:avLst/>
            <a:gdLst/>
            <a:ahLst/>
            <a:cxnLst/>
            <a:rect l="l" t="t" r="r" b="b"/>
            <a:pathLst>
              <a:path w="52070" h="1335405">
                <a:moveTo>
                  <a:pt x="0" y="1335023"/>
                </a:moveTo>
                <a:lnTo>
                  <a:pt x="51815" y="1335023"/>
                </a:lnTo>
                <a:lnTo>
                  <a:pt x="51815" y="0"/>
                </a:lnTo>
                <a:lnTo>
                  <a:pt x="0" y="0"/>
                </a:lnTo>
                <a:lnTo>
                  <a:pt x="0" y="133502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324581"/>
            <a:ext cx="4432935" cy="1270000"/>
          </a:xfrm>
          <a:custGeom>
            <a:avLst/>
            <a:gdLst/>
            <a:ahLst/>
            <a:cxnLst/>
            <a:rect l="l" t="t" r="r" b="b"/>
            <a:pathLst>
              <a:path w="4432935" h="1270000">
                <a:moveTo>
                  <a:pt x="4432568" y="0"/>
                </a:moveTo>
                <a:lnTo>
                  <a:pt x="0" y="0"/>
                </a:lnTo>
                <a:lnTo>
                  <a:pt x="0" y="1218913"/>
                </a:lnTo>
                <a:lnTo>
                  <a:pt x="16637" y="1256423"/>
                </a:lnTo>
                <a:lnTo>
                  <a:pt x="4381788" y="1269708"/>
                </a:lnTo>
                <a:lnTo>
                  <a:pt x="4396026" y="1267662"/>
                </a:lnTo>
                <a:lnTo>
                  <a:pt x="4427138" y="1241693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198970"/>
            <a:ext cx="0" cy="1363980"/>
          </a:xfrm>
          <a:custGeom>
            <a:avLst/>
            <a:gdLst/>
            <a:ahLst/>
            <a:cxnLst/>
            <a:rect l="l" t="t" r="r" b="b"/>
            <a:pathLst>
              <a:path h="1363980">
                <a:moveTo>
                  <a:pt x="0" y="136357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1862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1735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1608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840" y="870116"/>
            <a:ext cx="272859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obse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-15" dirty="0">
                <a:latin typeface="Arial"/>
                <a:cs typeface="Arial"/>
              </a:rPr>
              <a:t>v</a:t>
            </a:r>
            <a:r>
              <a:rPr sz="950" spc="10" dirty="0">
                <a:latin typeface="Arial"/>
                <a:cs typeface="Arial"/>
              </a:rPr>
              <a:t>ation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misspelled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word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i="1" spc="-60" dirty="0">
                <a:solidFill>
                  <a:srgbClr val="3232B2"/>
                </a:solidFill>
                <a:latin typeface="Times New Roman"/>
                <a:cs typeface="Times New Roman"/>
              </a:rPr>
              <a:t>F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ind the cor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ect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</a:t>
            </a:r>
            <a:endParaRPr sz="1100">
              <a:latin typeface="Times New Roman"/>
              <a:cs typeface="Times New Roman"/>
            </a:endParaRPr>
          </a:p>
          <a:p>
            <a:pPr marL="1640205">
              <a:lnSpc>
                <a:spcPts val="1275"/>
              </a:lnSpc>
              <a:spcBef>
                <a:spcPts val="830"/>
              </a:spcBef>
            </a:pPr>
            <a:r>
              <a:rPr sz="1100" i="1" spc="-650" dirty="0">
                <a:latin typeface="Times New Roman"/>
                <a:cs typeface="Times New Roman"/>
              </a:rPr>
              <a:t>w</a:t>
            </a:r>
            <a:r>
              <a:rPr sz="1100" spc="-60" dirty="0">
                <a:latin typeface="Tahoma"/>
                <a:cs typeface="Tahoma"/>
              </a:rPr>
              <a:t>ˆ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0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R="509270" algn="r">
              <a:lnSpc>
                <a:spcPts val="915"/>
              </a:lnSpc>
            </a:pPr>
            <a:r>
              <a:rPr sz="800" i="1" spc="-10" dirty="0">
                <a:latin typeface="Times New Roman"/>
                <a:cs typeface="Times New Roman"/>
              </a:rPr>
              <a:t>w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-5" dirty="0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7677" y="1869196"/>
            <a:ext cx="59245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0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endParaRPr sz="1100">
              <a:latin typeface="Times New Roman"/>
              <a:cs typeface="Times New Roman"/>
            </a:endParaRPr>
          </a:p>
          <a:p>
            <a:pPr marL="262890">
              <a:lnSpc>
                <a:spcPts val="915"/>
              </a:lnSpc>
            </a:pPr>
            <a:r>
              <a:rPr sz="800" i="1" spc="-10" dirty="0">
                <a:latin typeface="Times New Roman"/>
                <a:cs typeface="Times New Roman"/>
              </a:rPr>
              <a:t>w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-5" dirty="0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9798" y="1773838"/>
            <a:ext cx="69532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52496" y="1952018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>
                <a:moveTo>
                  <a:pt x="0" y="0"/>
                </a:moveTo>
                <a:lnTo>
                  <a:pt x="66994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47609" y="1962672"/>
            <a:ext cx="28003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spc="-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857" y="2294012"/>
            <a:ext cx="1262380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0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62890">
              <a:lnSpc>
                <a:spcPts val="915"/>
              </a:lnSpc>
            </a:pPr>
            <a:r>
              <a:rPr sz="800" i="1" spc="-10" dirty="0">
                <a:latin typeface="Times New Roman"/>
                <a:cs typeface="Times New Roman"/>
              </a:rPr>
              <a:t>w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-5" dirty="0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2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Non-wo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spelling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er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or: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acress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37" y="857893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029843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188388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173099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22491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901827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950595"/>
            <a:ext cx="52069" cy="241300"/>
          </a:xfrm>
          <a:custGeom>
            <a:avLst/>
            <a:gdLst/>
            <a:ahLst/>
            <a:cxnLst/>
            <a:rect l="l" t="t" r="r" b="b"/>
            <a:pathLst>
              <a:path w="52070" h="241300">
                <a:moveTo>
                  <a:pt x="0" y="240791"/>
                </a:moveTo>
                <a:lnTo>
                  <a:pt x="51815" y="240791"/>
                </a:lnTo>
                <a:lnTo>
                  <a:pt x="5181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075194"/>
            <a:ext cx="4432935" cy="164465"/>
          </a:xfrm>
          <a:custGeom>
            <a:avLst/>
            <a:gdLst/>
            <a:ahLst/>
            <a:cxnLst/>
            <a:rect l="l" t="t" r="r" b="b"/>
            <a:pathLst>
              <a:path w="4432935" h="164465">
                <a:moveTo>
                  <a:pt x="4432568" y="0"/>
                </a:moveTo>
                <a:lnTo>
                  <a:pt x="0" y="0"/>
                </a:lnTo>
                <a:lnTo>
                  <a:pt x="0" y="113193"/>
                </a:lnTo>
                <a:lnTo>
                  <a:pt x="16634" y="150709"/>
                </a:lnTo>
                <a:lnTo>
                  <a:pt x="4381788" y="163997"/>
                </a:lnTo>
                <a:lnTo>
                  <a:pt x="4396024" y="161952"/>
                </a:lnTo>
                <a:lnTo>
                  <a:pt x="4427136" y="135984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940238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4">
                <a:moveTo>
                  <a:pt x="0" y="26719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9275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9148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9021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37" y="1391113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43" y="1563243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541" y="1745300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6176" y="1730883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8976" y="178269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183" y="1435227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183" y="1483995"/>
            <a:ext cx="52069" cy="262255"/>
          </a:xfrm>
          <a:custGeom>
            <a:avLst/>
            <a:gdLst/>
            <a:ahLst/>
            <a:cxnLst/>
            <a:rect l="l" t="t" r="r" b="b"/>
            <a:pathLst>
              <a:path w="52070" h="262255">
                <a:moveTo>
                  <a:pt x="0" y="262127"/>
                </a:moveTo>
                <a:lnTo>
                  <a:pt x="51815" y="262127"/>
                </a:lnTo>
                <a:lnTo>
                  <a:pt x="51815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37" y="1608402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432568" y="0"/>
                </a:moveTo>
                <a:lnTo>
                  <a:pt x="0" y="0"/>
                </a:lnTo>
                <a:lnTo>
                  <a:pt x="0" y="136897"/>
                </a:lnTo>
                <a:lnTo>
                  <a:pt x="16637" y="174407"/>
                </a:lnTo>
                <a:lnTo>
                  <a:pt x="4381788" y="187692"/>
                </a:lnTo>
                <a:lnTo>
                  <a:pt x="4396026" y="185646"/>
                </a:lnTo>
                <a:lnTo>
                  <a:pt x="4427138" y="159678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05" y="1473446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4">
                <a:moveTo>
                  <a:pt x="0" y="290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05" y="14607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14480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4353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37" y="1948028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6308"/>
                </a:lnTo>
                <a:lnTo>
                  <a:pt x="4432568" y="17630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343" y="2108835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8541" y="2634151"/>
            <a:ext cx="101607" cy="101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6176" y="2620899"/>
            <a:ext cx="115823" cy="115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8976" y="2669667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183" y="1989963"/>
            <a:ext cx="51815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183" y="2041779"/>
            <a:ext cx="52069" cy="594360"/>
          </a:xfrm>
          <a:custGeom>
            <a:avLst/>
            <a:gdLst/>
            <a:ahLst/>
            <a:cxnLst/>
            <a:rect l="l" t="t" r="r" b="b"/>
            <a:pathLst>
              <a:path w="52070" h="594360">
                <a:moveTo>
                  <a:pt x="0" y="594359"/>
                </a:moveTo>
                <a:lnTo>
                  <a:pt x="51815" y="594359"/>
                </a:lnTo>
                <a:lnTo>
                  <a:pt x="51815" y="0"/>
                </a:lnTo>
                <a:lnTo>
                  <a:pt x="0" y="0"/>
                </a:lnTo>
                <a:lnTo>
                  <a:pt x="0" y="59435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37" y="2155972"/>
            <a:ext cx="4432935" cy="529590"/>
          </a:xfrm>
          <a:custGeom>
            <a:avLst/>
            <a:gdLst/>
            <a:ahLst/>
            <a:cxnLst/>
            <a:rect l="l" t="t" r="r" b="b"/>
            <a:pathLst>
              <a:path w="4432935" h="529589">
                <a:moveTo>
                  <a:pt x="4432568" y="0"/>
                </a:moveTo>
                <a:lnTo>
                  <a:pt x="0" y="0"/>
                </a:lnTo>
                <a:lnTo>
                  <a:pt x="0" y="478179"/>
                </a:lnTo>
                <a:lnTo>
                  <a:pt x="16638" y="515687"/>
                </a:lnTo>
                <a:lnTo>
                  <a:pt x="4381788" y="528971"/>
                </a:lnTo>
                <a:lnTo>
                  <a:pt x="4396026" y="526925"/>
                </a:lnTo>
                <a:lnTo>
                  <a:pt x="4427139" y="500956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05" y="2030361"/>
            <a:ext cx="0" cy="622935"/>
          </a:xfrm>
          <a:custGeom>
            <a:avLst/>
            <a:gdLst/>
            <a:ahLst/>
            <a:cxnLst/>
            <a:rect l="l" t="t" r="r" b="b"/>
            <a:pathLst>
              <a:path h="622935">
                <a:moveTo>
                  <a:pt x="0" y="62284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05" y="20176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05" y="20049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05" y="19922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5840" y="870903"/>
            <a:ext cx="2429510" cy="178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14" dirty="0">
                <a:solidFill>
                  <a:srgbClr val="3232B2"/>
                </a:solidFill>
                <a:latin typeface="Times New Roman"/>
                <a:cs typeface="Times New Roman"/>
              </a:rPr>
              <a:t>W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ds with similar spelling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10" dirty="0">
                <a:latin typeface="Arial"/>
                <a:cs typeface="Arial"/>
              </a:rPr>
              <a:t>Small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distance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error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14" dirty="0">
                <a:solidFill>
                  <a:srgbClr val="3232B2"/>
                </a:solidFill>
                <a:latin typeface="Times New Roman"/>
                <a:cs typeface="Times New Roman"/>
              </a:rPr>
              <a:t>W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ds with similar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p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onuncitation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10" dirty="0">
                <a:latin typeface="Arial"/>
                <a:cs typeface="Arial"/>
              </a:rPr>
              <a:t>Small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distance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pro</a:t>
            </a:r>
            <a:r>
              <a:rPr sz="950" spc="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unciation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error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214629">
              <a:lnSpc>
                <a:spcPct val="1208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Dame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au-L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venshtein edit distance </a:t>
            </a:r>
            <a:r>
              <a:rPr sz="950" spc="10" dirty="0">
                <a:latin typeface="Arial"/>
                <a:cs typeface="Arial"/>
              </a:rPr>
              <a:t>Minim</a:t>
            </a:r>
            <a:r>
              <a:rPr sz="950" spc="15" dirty="0">
                <a:latin typeface="Arial"/>
                <a:cs typeface="Arial"/>
              </a:rPr>
              <a:t>um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distanc</a:t>
            </a:r>
            <a:r>
              <a:rPr sz="950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, </a:t>
            </a:r>
            <a:r>
              <a:rPr sz="950" spc="15" dirty="0">
                <a:latin typeface="Arial"/>
                <a:cs typeface="Arial"/>
              </a:rPr>
              <a:t>where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are: Inse</a:t>
            </a:r>
            <a:r>
              <a:rPr sz="950" spc="40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tion,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Deletion,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Substitution,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105" dirty="0">
                <a:latin typeface="Arial"/>
                <a:cs typeface="Arial"/>
              </a:rPr>
              <a:t>T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ansposition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t</a:t>
            </a:r>
            <a:r>
              <a:rPr sz="950" spc="10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adjacent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letters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3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4" dirty="0">
                <a:latin typeface="Times New Roman"/>
                <a:cs typeface="Times New Roman"/>
              </a:rPr>
              <a:t>W</a:t>
            </a:r>
            <a:r>
              <a:rPr spc="10" dirty="0">
                <a:latin typeface="Times New Roman"/>
                <a:cs typeface="Times New Roman"/>
              </a:rPr>
              <a:t>o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ds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within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1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of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acress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720" y="738085"/>
            <a:ext cx="4000500" cy="2120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4 / 17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Candidate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</a:t>
            </a:r>
            <a:r>
              <a:rPr spc="10" dirty="0">
                <a:latin typeface="Times New Roman"/>
                <a:cs typeface="Times New Roman"/>
              </a:rPr>
              <a:t>ene</a:t>
            </a:r>
            <a:r>
              <a:rPr spc="-1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12517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82393"/>
                </a:lnTo>
                <a:lnTo>
                  <a:pt x="4432568" y="82393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41" y="1493937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6176" y="1480947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76" y="152971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183" y="1173099"/>
            <a:ext cx="51815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224915"/>
            <a:ext cx="52069" cy="271780"/>
          </a:xfrm>
          <a:custGeom>
            <a:avLst/>
            <a:gdLst/>
            <a:ahLst/>
            <a:cxnLst/>
            <a:rect l="l" t="t" r="r" b="b"/>
            <a:pathLst>
              <a:path w="52070" h="271780">
                <a:moveTo>
                  <a:pt x="0" y="271271"/>
                </a:moveTo>
                <a:lnTo>
                  <a:pt x="51815" y="271271"/>
                </a:lnTo>
                <a:lnTo>
                  <a:pt x="51815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37" y="1169609"/>
            <a:ext cx="4432935" cy="375285"/>
          </a:xfrm>
          <a:custGeom>
            <a:avLst/>
            <a:gdLst/>
            <a:ahLst/>
            <a:cxnLst/>
            <a:rect l="l" t="t" r="r" b="b"/>
            <a:pathLst>
              <a:path w="4432935" h="375284">
                <a:moveTo>
                  <a:pt x="4432568" y="0"/>
                </a:moveTo>
                <a:lnTo>
                  <a:pt x="0" y="0"/>
                </a:lnTo>
                <a:lnTo>
                  <a:pt x="0" y="324328"/>
                </a:lnTo>
                <a:lnTo>
                  <a:pt x="16634" y="361844"/>
                </a:lnTo>
                <a:lnTo>
                  <a:pt x="4381788" y="375132"/>
                </a:lnTo>
                <a:lnTo>
                  <a:pt x="4396024" y="373087"/>
                </a:lnTo>
                <a:lnTo>
                  <a:pt x="4427136" y="347119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05" y="1213841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29914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2011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1884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1757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594" y="1221558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431596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37" y="1696663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43" y="1868043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541" y="2233208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6176" y="2218563"/>
            <a:ext cx="115823" cy="118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976" y="227037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183" y="1740027"/>
            <a:ext cx="51815" cy="103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183" y="1788795"/>
            <a:ext cx="52069" cy="445134"/>
          </a:xfrm>
          <a:custGeom>
            <a:avLst/>
            <a:gdLst/>
            <a:ahLst/>
            <a:cxnLst/>
            <a:rect l="l" t="t" r="r" b="b"/>
            <a:pathLst>
              <a:path w="52070" h="445135">
                <a:moveTo>
                  <a:pt x="0" y="445007"/>
                </a:moveTo>
                <a:lnTo>
                  <a:pt x="51815" y="445007"/>
                </a:lnTo>
                <a:lnTo>
                  <a:pt x="51815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37" y="1913964"/>
            <a:ext cx="4432935" cy="370205"/>
          </a:xfrm>
          <a:custGeom>
            <a:avLst/>
            <a:gdLst/>
            <a:ahLst/>
            <a:cxnLst/>
            <a:rect l="l" t="t" r="r" b="b"/>
            <a:pathLst>
              <a:path w="4432935" h="370205">
                <a:moveTo>
                  <a:pt x="4432568" y="0"/>
                </a:moveTo>
                <a:lnTo>
                  <a:pt x="0" y="0"/>
                </a:lnTo>
                <a:lnTo>
                  <a:pt x="0" y="319244"/>
                </a:lnTo>
                <a:lnTo>
                  <a:pt x="16634" y="356759"/>
                </a:lnTo>
                <a:lnTo>
                  <a:pt x="4381788" y="370048"/>
                </a:lnTo>
                <a:lnTo>
                  <a:pt x="4396024" y="368002"/>
                </a:lnTo>
                <a:lnTo>
                  <a:pt x="4427136" y="342035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05" y="1779007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47325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17662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7535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17408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1594" y="1960827"/>
            <a:ext cx="64758" cy="647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1594" y="2170867"/>
            <a:ext cx="64758" cy="647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5840" y="1171384"/>
            <a:ext cx="2458085" cy="111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80%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errors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within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distance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700" indent="276860">
              <a:lnSpc>
                <a:spcPct val="100000"/>
              </a:lnSpc>
              <a:spcBef>
                <a:spcPts val="330"/>
              </a:spcBef>
            </a:pPr>
            <a:r>
              <a:rPr sz="950" spc="10" dirty="0">
                <a:latin typeface="Arial"/>
                <a:cs typeface="Arial"/>
              </a:rPr>
              <a:t>Almost</a:t>
            </a:r>
            <a:r>
              <a:rPr sz="950" spc="5" dirty="0">
                <a:latin typeface="Arial"/>
                <a:cs typeface="Arial"/>
              </a:rPr>
              <a:t> all </a:t>
            </a:r>
            <a:r>
              <a:rPr sz="950" spc="10" dirty="0">
                <a:latin typeface="Arial"/>
                <a:cs typeface="Arial"/>
              </a:rPr>
              <a:t>errors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within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distance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Allow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deletion of space or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hyphen</a:t>
            </a:r>
            <a:endParaRPr sz="1100">
              <a:latin typeface="Times New Roman"/>
              <a:cs typeface="Times New Roman"/>
            </a:endParaRPr>
          </a:p>
          <a:p>
            <a:pPr marL="289560" marR="1057910">
              <a:lnSpc>
                <a:spcPts val="1650"/>
              </a:lnSpc>
              <a:spcBef>
                <a:spcPts val="30"/>
              </a:spcBef>
            </a:pPr>
            <a:r>
              <a:rPr sz="950" spc="10" dirty="0">
                <a:latin typeface="Arial"/>
                <a:cs typeface="Arial"/>
              </a:rPr>
              <a:t>thisidea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idea</a:t>
            </a:r>
            <a:r>
              <a:rPr sz="950" spc="5" dirty="0">
                <a:latin typeface="Arial"/>
                <a:cs typeface="Arial"/>
              </a:rPr>
              <a:t> inl</a:t>
            </a:r>
            <a:r>
              <a:rPr sz="950" spc="-5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w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5" dirty="0">
                <a:latin typeface="Arial"/>
                <a:cs typeface="Arial"/>
              </a:rPr>
              <a:t>in-l</a:t>
            </a:r>
            <a:r>
              <a:rPr sz="950" spc="-5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w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5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Computing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er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p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obability: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confusion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matrix</a:t>
            </a:r>
          </a:p>
        </p:txBody>
      </p:sp>
      <p:sp>
        <p:nvSpPr>
          <p:cNvPr id="4" name="object 4"/>
          <p:cNvSpPr/>
          <p:nvPr/>
        </p:nvSpPr>
        <p:spPr>
          <a:xfrm>
            <a:off x="281594" y="1184348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4" y="1394389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4" y="1604415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594" y="1814452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37" y="2085164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82381"/>
                </a:lnTo>
                <a:lnTo>
                  <a:pt x="4432568" y="82381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541" y="2263603"/>
            <a:ext cx="101607" cy="101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176" y="2249043"/>
            <a:ext cx="115823" cy="118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976" y="230085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183" y="2133219"/>
            <a:ext cx="51815" cy="106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183" y="2185035"/>
            <a:ext cx="52069" cy="79375"/>
          </a:xfrm>
          <a:custGeom>
            <a:avLst/>
            <a:gdLst/>
            <a:ahLst/>
            <a:cxnLst/>
            <a:rect l="l" t="t" r="r" b="b"/>
            <a:pathLst>
              <a:path w="52070" h="79375">
                <a:moveTo>
                  <a:pt x="0" y="79247"/>
                </a:moveTo>
                <a:lnTo>
                  <a:pt x="51815" y="79247"/>
                </a:lnTo>
                <a:lnTo>
                  <a:pt x="51815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37" y="2129589"/>
            <a:ext cx="4432935" cy="185420"/>
          </a:xfrm>
          <a:custGeom>
            <a:avLst/>
            <a:gdLst/>
            <a:ahLst/>
            <a:cxnLst/>
            <a:rect l="l" t="t" r="r" b="b"/>
            <a:pathLst>
              <a:path w="4432935" h="185419">
                <a:moveTo>
                  <a:pt x="4432568" y="0"/>
                </a:moveTo>
                <a:lnTo>
                  <a:pt x="0" y="0"/>
                </a:lnTo>
                <a:lnTo>
                  <a:pt x="0" y="134014"/>
                </a:lnTo>
                <a:lnTo>
                  <a:pt x="16634" y="171529"/>
                </a:lnTo>
                <a:lnTo>
                  <a:pt x="4381788" y="184818"/>
                </a:lnTo>
                <a:lnTo>
                  <a:pt x="4396024" y="182772"/>
                </a:lnTo>
                <a:lnTo>
                  <a:pt x="4427136" y="156805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2173830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10882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05" y="21611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05" y="21484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05" y="21357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5840" y="1142589"/>
            <a:ext cx="3338829" cy="114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1280160">
              <a:lnSpc>
                <a:spcPct val="145100"/>
              </a:lnSpc>
            </a:pPr>
            <a:r>
              <a:rPr sz="950" spc="10" dirty="0">
                <a:latin typeface="Arial"/>
                <a:cs typeface="Arial"/>
              </a:rPr>
              <a:t>del[x,y]: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count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(xy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typed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x) ins[x,y]: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count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(x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typed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xy) sub[x,y]: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count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(x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typed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y)</a:t>
            </a:r>
            <a:r>
              <a:rPr sz="950" spc="5" dirty="0">
                <a:latin typeface="Arial"/>
                <a:cs typeface="Arial"/>
              </a:rPr>
              <a:t> t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ans[x,y]: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count(xy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typed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yx)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Inse</a:t>
            </a:r>
            <a:r>
              <a:rPr sz="950" spc="40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tion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and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deletion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conditioned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on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</a:t>
            </a:r>
            <a:r>
              <a:rPr sz="950" spc="-1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vious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cha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acter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6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Channel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190372" y="807427"/>
            <a:ext cx="4227179" cy="1946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4711" y="3351607"/>
            <a:ext cx="2495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10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Times New Roman"/>
                <a:cs typeface="Times New Roman"/>
              </a:rPr>
              <a:t>Minimum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861239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032891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190612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176147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227963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904875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953643"/>
            <a:ext cx="52069" cy="238125"/>
          </a:xfrm>
          <a:custGeom>
            <a:avLst/>
            <a:gdLst/>
            <a:ahLst/>
            <a:cxnLst/>
            <a:rect l="l" t="t" r="r" b="b"/>
            <a:pathLst>
              <a:path w="52070" h="238125">
                <a:moveTo>
                  <a:pt x="0" y="237743"/>
                </a:moveTo>
                <a:lnTo>
                  <a:pt x="51815" y="237743"/>
                </a:lnTo>
                <a:lnTo>
                  <a:pt x="51815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078541"/>
            <a:ext cx="4432935" cy="163195"/>
          </a:xfrm>
          <a:custGeom>
            <a:avLst/>
            <a:gdLst/>
            <a:ahLst/>
            <a:cxnLst/>
            <a:rect l="l" t="t" r="r" b="b"/>
            <a:pathLst>
              <a:path w="4432935" h="163194">
                <a:moveTo>
                  <a:pt x="4432568" y="0"/>
                </a:moveTo>
                <a:lnTo>
                  <a:pt x="0" y="0"/>
                </a:lnTo>
                <a:lnTo>
                  <a:pt x="0" y="112071"/>
                </a:lnTo>
                <a:lnTo>
                  <a:pt x="16634" y="149587"/>
                </a:lnTo>
                <a:lnTo>
                  <a:pt x="4381788" y="162875"/>
                </a:lnTo>
                <a:lnTo>
                  <a:pt x="4396024" y="160830"/>
                </a:lnTo>
                <a:lnTo>
                  <a:pt x="4427136" y="134862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943569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26609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9308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9181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9054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840" y="874243"/>
            <a:ext cx="233997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Example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distance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from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‘intention’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‘</a:t>
            </a:r>
            <a:r>
              <a:rPr sz="950" spc="-15" dirty="0">
                <a:latin typeface="Arial"/>
                <a:cs typeface="Arial"/>
              </a:rPr>
              <a:t>ex</a:t>
            </a:r>
            <a:r>
              <a:rPr sz="950" spc="10" dirty="0">
                <a:latin typeface="Arial"/>
                <a:cs typeface="Arial"/>
              </a:rPr>
              <a:t>ecution’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23809" y="1418615"/>
            <a:ext cx="2760344" cy="11601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4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Channel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model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for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acress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475" y="710363"/>
            <a:ext cx="3627119" cy="2189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4711" y="3351607"/>
            <a:ext cx="2495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10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Noisy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hannel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p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obability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for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acress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1036905"/>
            <a:ext cx="4360529" cy="1631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4711" y="3351607"/>
            <a:ext cx="2495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10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Using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big</a:t>
            </a:r>
            <a:r>
              <a:rPr spc="-15" dirty="0">
                <a:latin typeface="Times New Roman"/>
                <a:cs typeface="Times New Roman"/>
              </a:rPr>
              <a:t>r</a:t>
            </a:r>
            <a:r>
              <a:rPr spc="15" dirty="0">
                <a:latin typeface="Times New Roman"/>
                <a:cs typeface="Times New Roman"/>
              </a:rPr>
              <a:t>am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langu</a:t>
            </a:r>
            <a:r>
              <a:rPr spc="-5" dirty="0">
                <a:latin typeface="Times New Roman"/>
                <a:cs typeface="Times New Roman"/>
              </a:rPr>
              <a:t>ag</a:t>
            </a:r>
            <a:r>
              <a:rPr spc="10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281594" y="1099959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4" y="1309996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4" y="1692094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594" y="1902131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594" y="2112157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594" y="2322194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2453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“ ...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v</a:t>
            </a:r>
            <a:r>
              <a:rPr spc="10" dirty="0">
                <a:latin typeface="Arial"/>
                <a:cs typeface="Arial"/>
              </a:rPr>
              <a:t>ersatile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acress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whose</a:t>
            </a:r>
            <a:r>
              <a:rPr spc="5" dirty="0">
                <a:latin typeface="Arial"/>
                <a:cs typeface="Arial"/>
              </a:rPr>
              <a:t> ..</a:t>
            </a:r>
            <a:r>
              <a:rPr spc="-95" dirty="0">
                <a:latin typeface="Arial"/>
                <a:cs typeface="Arial"/>
              </a:rPr>
              <a:t>.</a:t>
            </a:r>
            <a:r>
              <a:rPr spc="5" dirty="0">
                <a:latin typeface="Arial"/>
                <a:cs typeface="Arial"/>
              </a:rPr>
              <a:t>”</a:t>
            </a:r>
          </a:p>
          <a:p>
            <a:pPr marL="289560" marR="5080">
              <a:lnSpc>
                <a:spcPct val="118900"/>
              </a:lnSpc>
              <a:spcBef>
                <a:spcPts val="295"/>
              </a:spcBef>
            </a:pPr>
            <a:r>
              <a:rPr spc="15" dirty="0">
                <a:latin typeface="Arial"/>
                <a:cs typeface="Arial"/>
              </a:rPr>
              <a:t>Counts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from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Co</a:t>
            </a:r>
            <a:r>
              <a:rPr spc="30" dirty="0">
                <a:latin typeface="Arial"/>
                <a:cs typeface="Arial"/>
              </a:rPr>
              <a:t>r</a:t>
            </a:r>
            <a:r>
              <a:rPr spc="15" dirty="0">
                <a:latin typeface="Arial"/>
                <a:cs typeface="Arial"/>
              </a:rPr>
              <a:t>pus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of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Contempo</a:t>
            </a:r>
            <a:r>
              <a:rPr spc="-5" dirty="0">
                <a:latin typeface="Arial"/>
                <a:cs typeface="Arial"/>
              </a:rPr>
              <a:t>r</a:t>
            </a:r>
            <a:r>
              <a:rPr spc="15" dirty="0">
                <a:latin typeface="Arial"/>
                <a:cs typeface="Arial"/>
              </a:rPr>
              <a:t>a</a:t>
            </a:r>
            <a:r>
              <a:rPr spc="30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y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Amer</a:t>
            </a:r>
            <a:r>
              <a:rPr spc="10" dirty="0">
                <a:latin typeface="Arial"/>
                <a:cs typeface="Arial"/>
              </a:rPr>
              <a:t>ican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English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with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add-1 smoothing</a:t>
            </a: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pc="10" dirty="0">
                <a:latin typeface="Arial"/>
                <a:cs typeface="Arial"/>
              </a:rPr>
              <a:t>P(actress|</a:t>
            </a:r>
            <a:r>
              <a:rPr spc="-15" dirty="0">
                <a:latin typeface="Arial"/>
                <a:cs typeface="Arial"/>
              </a:rPr>
              <a:t>v</a:t>
            </a:r>
            <a:r>
              <a:rPr spc="10" dirty="0">
                <a:latin typeface="Arial"/>
                <a:cs typeface="Arial"/>
              </a:rPr>
              <a:t>ersatile)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=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0.000021,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P(across|</a:t>
            </a:r>
            <a:r>
              <a:rPr spc="-15" dirty="0">
                <a:latin typeface="Arial"/>
                <a:cs typeface="Arial"/>
              </a:rPr>
              <a:t>v</a:t>
            </a:r>
            <a:r>
              <a:rPr spc="10" dirty="0">
                <a:latin typeface="Arial"/>
                <a:cs typeface="Arial"/>
              </a:rPr>
              <a:t>ersatile)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=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0.000021</a:t>
            </a: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pc="10" dirty="0">
                <a:latin typeface="Arial"/>
                <a:cs typeface="Arial"/>
              </a:rPr>
              <a:t>P(whose|actress)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=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0.0010,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P(whose|across)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=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0.000006</a:t>
            </a:r>
          </a:p>
          <a:p>
            <a:pPr marL="289560">
              <a:lnSpc>
                <a:spcPct val="100000"/>
              </a:lnSpc>
              <a:spcBef>
                <a:spcPts val="360"/>
              </a:spcBef>
            </a:pPr>
            <a:r>
              <a:rPr spc="10" dirty="0">
                <a:latin typeface="Arial"/>
                <a:cs typeface="Arial"/>
              </a:rPr>
              <a:t>P(“</a:t>
            </a:r>
            <a:r>
              <a:rPr spc="-15" dirty="0">
                <a:latin typeface="Arial"/>
                <a:cs typeface="Arial"/>
              </a:rPr>
              <a:t>v</a:t>
            </a:r>
            <a:r>
              <a:rPr spc="10" dirty="0">
                <a:latin typeface="Arial"/>
                <a:cs typeface="Arial"/>
              </a:rPr>
              <a:t>ersatile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actress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whose”)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=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0.000021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*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0.0010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=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210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x</a:t>
            </a:r>
            <a:r>
              <a:rPr spc="5" dirty="0">
                <a:latin typeface="Arial"/>
                <a:cs typeface="Arial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10</a:t>
            </a:r>
            <a:r>
              <a:rPr sz="1200" spc="-30" baseline="27777" dirty="0">
                <a:latin typeface="Lucida Sans Unicode"/>
                <a:cs typeface="Lucida Sans Unicode"/>
              </a:rPr>
              <a:t>−</a:t>
            </a:r>
            <a:r>
              <a:rPr sz="1200" spc="-7" baseline="27777" dirty="0">
                <a:latin typeface="Times New Roman"/>
                <a:cs typeface="Times New Roman"/>
              </a:rPr>
              <a:t>10</a:t>
            </a:r>
            <a:endParaRPr sz="1200" baseline="27777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pc="10" dirty="0">
                <a:latin typeface="Arial"/>
                <a:cs typeface="Arial"/>
              </a:rPr>
              <a:t>P(“</a:t>
            </a:r>
            <a:r>
              <a:rPr spc="-15" dirty="0">
                <a:latin typeface="Arial"/>
                <a:cs typeface="Arial"/>
              </a:rPr>
              <a:t>v</a:t>
            </a:r>
            <a:r>
              <a:rPr spc="10" dirty="0">
                <a:latin typeface="Arial"/>
                <a:cs typeface="Arial"/>
              </a:rPr>
              <a:t>ersatile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across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whose”)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=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0.000021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*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0.000006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=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1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x</a:t>
            </a:r>
            <a:r>
              <a:rPr sz="1100" spc="-10" dirty="0">
                <a:latin typeface="Times New Roman"/>
                <a:cs typeface="Times New Roman"/>
              </a:rPr>
              <a:t>10</a:t>
            </a:r>
            <a:r>
              <a:rPr sz="1200" spc="-30" baseline="27777" dirty="0">
                <a:latin typeface="Lucida Sans Unicode"/>
                <a:cs typeface="Lucida Sans Unicode"/>
              </a:rPr>
              <a:t>−</a:t>
            </a:r>
            <a:r>
              <a:rPr sz="1200" spc="-7" baseline="27777" dirty="0">
                <a:latin typeface="Times New Roman"/>
                <a:cs typeface="Times New Roman"/>
              </a:rPr>
              <a:t>10</a:t>
            </a:r>
            <a:endParaRPr sz="1200" baseline="2777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10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Real-wo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spelling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er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594" y="1350038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4" y="1560063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37" y="183227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82390"/>
                </a:lnTo>
                <a:lnTo>
                  <a:pt x="4432568" y="82390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541" y="2015084"/>
            <a:ext cx="101607" cy="1015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6176" y="2002155"/>
            <a:ext cx="115823" cy="115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976" y="2050923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880235"/>
            <a:ext cx="51815" cy="106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183" y="1932051"/>
            <a:ext cx="52069" cy="85725"/>
          </a:xfrm>
          <a:custGeom>
            <a:avLst/>
            <a:gdLst/>
            <a:ahLst/>
            <a:cxnLst/>
            <a:rect l="l" t="t" r="r" b="b"/>
            <a:pathLst>
              <a:path w="52070" h="85725">
                <a:moveTo>
                  <a:pt x="0" y="85343"/>
                </a:moveTo>
                <a:lnTo>
                  <a:pt x="51815" y="85343"/>
                </a:lnTo>
                <a:lnTo>
                  <a:pt x="51815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37" y="1876699"/>
            <a:ext cx="4432935" cy="189230"/>
          </a:xfrm>
          <a:custGeom>
            <a:avLst/>
            <a:gdLst/>
            <a:ahLst/>
            <a:cxnLst/>
            <a:rect l="l" t="t" r="r" b="b"/>
            <a:pathLst>
              <a:path w="4432935" h="189230">
                <a:moveTo>
                  <a:pt x="4432568" y="0"/>
                </a:moveTo>
                <a:lnTo>
                  <a:pt x="0" y="0"/>
                </a:lnTo>
                <a:lnTo>
                  <a:pt x="0" y="138385"/>
                </a:lnTo>
                <a:lnTo>
                  <a:pt x="16634" y="175900"/>
                </a:lnTo>
                <a:lnTo>
                  <a:pt x="4381788" y="189189"/>
                </a:lnTo>
                <a:lnTo>
                  <a:pt x="4396024" y="187143"/>
                </a:lnTo>
                <a:lnTo>
                  <a:pt x="4427136" y="161176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92094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11319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9082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8955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05" y="18828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840" y="1283743"/>
            <a:ext cx="2931795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5080">
              <a:lnSpc>
                <a:spcPct val="145100"/>
              </a:lnSpc>
            </a:pPr>
            <a:r>
              <a:rPr sz="950" spc="15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study</a:t>
            </a:r>
            <a:r>
              <a:rPr sz="950" spc="5" dirty="0">
                <a:latin typeface="Arial"/>
                <a:cs typeface="Arial"/>
              </a:rPr>
              <a:t> w</a:t>
            </a:r>
            <a:r>
              <a:rPr sz="950" spc="15" dirty="0">
                <a:latin typeface="Arial"/>
                <a:cs typeface="Arial"/>
              </a:rPr>
              <a:t>as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conducted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mainly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be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John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Bla</a:t>
            </a:r>
            <a:r>
              <a:rPr sz="950" spc="-10" dirty="0">
                <a:latin typeface="Arial"/>
                <a:cs typeface="Arial"/>
              </a:rPr>
              <a:t>c</a:t>
            </a:r>
            <a:r>
              <a:rPr sz="950" spc="10" dirty="0">
                <a:latin typeface="Arial"/>
                <a:cs typeface="Arial"/>
              </a:rPr>
              <a:t>k 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design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an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const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uction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system</a:t>
            </a:r>
            <a:r>
              <a:rPr sz="950" spc="5" dirty="0">
                <a:latin typeface="Arial"/>
                <a:cs typeface="Arial"/>
              </a:rPr>
              <a:t> ...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25-40%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spelling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errors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real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words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11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Noisy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hannel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for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eal-wo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spell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cor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ection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151144"/>
            <a:ext cx="4432935" cy="184785"/>
          </a:xfrm>
          <a:custGeom>
            <a:avLst/>
            <a:gdLst/>
            <a:ahLst/>
            <a:cxnLst/>
            <a:rect l="l" t="t" r="r" b="b"/>
            <a:pathLst>
              <a:path w="4432935" h="184784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84211"/>
                </a:lnTo>
                <a:lnTo>
                  <a:pt x="4432568" y="184211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322451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2194261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2178939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223075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194435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243203"/>
            <a:ext cx="52069" cy="954405"/>
          </a:xfrm>
          <a:custGeom>
            <a:avLst/>
            <a:gdLst/>
            <a:ahLst/>
            <a:cxnLst/>
            <a:rect l="l" t="t" r="r" b="b"/>
            <a:pathLst>
              <a:path w="52070" h="954405">
                <a:moveTo>
                  <a:pt x="0" y="954023"/>
                </a:moveTo>
                <a:lnTo>
                  <a:pt x="51815" y="954023"/>
                </a:lnTo>
                <a:lnTo>
                  <a:pt x="51815" y="0"/>
                </a:lnTo>
                <a:lnTo>
                  <a:pt x="0" y="0"/>
                </a:lnTo>
                <a:lnTo>
                  <a:pt x="0" y="95402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366979"/>
            <a:ext cx="4432935" cy="878205"/>
          </a:xfrm>
          <a:custGeom>
            <a:avLst/>
            <a:gdLst/>
            <a:ahLst/>
            <a:cxnLst/>
            <a:rect l="l" t="t" r="r" b="b"/>
            <a:pathLst>
              <a:path w="4432935" h="878205">
                <a:moveTo>
                  <a:pt x="4432568" y="0"/>
                </a:moveTo>
                <a:lnTo>
                  <a:pt x="0" y="0"/>
                </a:lnTo>
                <a:lnTo>
                  <a:pt x="0" y="827282"/>
                </a:lnTo>
                <a:lnTo>
                  <a:pt x="16634" y="864797"/>
                </a:lnTo>
                <a:lnTo>
                  <a:pt x="4381788" y="878086"/>
                </a:lnTo>
                <a:lnTo>
                  <a:pt x="4396024" y="876040"/>
                </a:lnTo>
                <a:lnTo>
                  <a:pt x="4427136" y="850072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233464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97984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2207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2080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1953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430667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640704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594" y="1850730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5840" y="1164147"/>
            <a:ext cx="2563495" cy="856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5080" indent="-277495">
              <a:lnSpc>
                <a:spcPct val="1262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Given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a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sentence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X</a:t>
            </a:r>
            <a:r>
              <a:rPr sz="1100" i="1" spc="1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3232B2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</a:t>
            </a:r>
            <a:r>
              <a:rPr sz="1200" spc="67" baseline="-10416" dirty="0">
                <a:solidFill>
                  <a:srgbClr val="3232B2"/>
                </a:solidFill>
                <a:latin typeface="Times New Roman"/>
                <a:cs typeface="Times New Roman"/>
              </a:rPr>
              <a:t>1</a:t>
            </a:r>
            <a:r>
              <a:rPr sz="1100" spc="-10" dirty="0">
                <a:solidFill>
                  <a:srgbClr val="3232B2"/>
                </a:solidFill>
                <a:latin typeface="Arial"/>
                <a:cs typeface="Arial"/>
              </a:rPr>
              <a:t>,</a:t>
            </a:r>
            <a:r>
              <a:rPr sz="1100" spc="-18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solidFill>
                  <a:srgbClr val="3232B2"/>
                </a:solidFill>
                <a:latin typeface="Times New Roman"/>
                <a:cs typeface="Times New Roman"/>
              </a:rPr>
              <a:t>2</a:t>
            </a:r>
            <a:r>
              <a:rPr sz="1100" spc="-10" dirty="0">
                <a:solidFill>
                  <a:srgbClr val="3232B2"/>
                </a:solidFill>
                <a:latin typeface="Arial"/>
                <a:cs typeface="Arial"/>
              </a:rPr>
              <a:t>,</a:t>
            </a:r>
            <a:r>
              <a:rPr sz="1100" spc="-18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</a:t>
            </a:r>
            <a:r>
              <a:rPr sz="1200" spc="-7" baseline="-10416" dirty="0">
                <a:solidFill>
                  <a:srgbClr val="3232B2"/>
                </a:solidFill>
                <a:latin typeface="Times New Roman"/>
                <a:cs typeface="Times New Roman"/>
              </a:rPr>
              <a:t>3</a:t>
            </a:r>
            <a:r>
              <a:rPr sz="1200" spc="-44" baseline="-10416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232B2"/>
                </a:solidFill>
                <a:latin typeface="Arial"/>
                <a:cs typeface="Arial"/>
              </a:rPr>
              <a:t>.</a:t>
            </a:r>
            <a:r>
              <a:rPr sz="1100" spc="-18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232B2"/>
                </a:solidFill>
                <a:latin typeface="Arial"/>
                <a:cs typeface="Arial"/>
              </a:rPr>
              <a:t>.</a:t>
            </a:r>
            <a:r>
              <a:rPr sz="1100" spc="-18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232B2"/>
                </a:solidFill>
                <a:latin typeface="Arial"/>
                <a:cs typeface="Arial"/>
              </a:rPr>
              <a:t>.</a:t>
            </a:r>
            <a:r>
              <a:rPr sz="1100" spc="-18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232B2"/>
                </a:solidFill>
                <a:latin typeface="Arial"/>
                <a:cs typeface="Arial"/>
              </a:rPr>
              <a:t>,</a:t>
            </a:r>
            <a:r>
              <a:rPr sz="1100" spc="-18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</a:t>
            </a:r>
            <a:r>
              <a:rPr sz="1200" i="1" spc="-7" baseline="-10416" dirty="0">
                <a:solidFill>
                  <a:srgbClr val="3232B2"/>
                </a:solidFill>
                <a:latin typeface="Times New Roman"/>
                <a:cs typeface="Times New Roman"/>
              </a:rPr>
              <a:t>n </a:t>
            </a:r>
            <a:r>
              <a:rPr sz="950" spc="10" dirty="0">
                <a:latin typeface="Arial"/>
                <a:cs typeface="Arial"/>
              </a:rPr>
              <a:t>Candidate</a:t>
            </a:r>
            <a:r>
              <a:rPr sz="950" spc="5" dirty="0">
                <a:latin typeface="Arial"/>
                <a:cs typeface="Arial"/>
              </a:rPr>
              <a:t> 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Times New Roman"/>
                <a:cs typeface="Times New Roman"/>
              </a:rPr>
              <a:t>1</a:t>
            </a:r>
            <a:r>
              <a:rPr sz="950" spc="5" dirty="0">
                <a:latin typeface="Arial"/>
                <a:cs typeface="Arial"/>
              </a:rPr>
              <a:t>) </a:t>
            </a:r>
            <a:r>
              <a:rPr sz="950" spc="15" dirty="0">
                <a:latin typeface="Arial"/>
                <a:cs typeface="Arial"/>
              </a:rPr>
              <a:t>=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67" baseline="-10416" dirty="0">
                <a:latin typeface="Times New Roman"/>
                <a:cs typeface="Times New Roman"/>
              </a:rPr>
              <a:t>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52" baseline="-10416" dirty="0">
                <a:latin typeface="Times New Roman"/>
                <a:cs typeface="Times New Roman"/>
              </a:rPr>
              <a:t>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52" baseline="-10416" dirty="0">
                <a:latin typeface="Times New Roman"/>
                <a:cs typeface="Times New Roman"/>
              </a:rPr>
              <a:t>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67" baseline="-10416" dirty="0">
                <a:latin typeface="Times New Roman"/>
                <a:cs typeface="Times New Roman"/>
              </a:rPr>
              <a:t>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180" dirty="0">
                <a:latin typeface="Lucida Sans Unicode"/>
                <a:cs typeface="Lucida Sans Unicode"/>
              </a:rPr>
              <a:t>} </a:t>
            </a:r>
            <a:r>
              <a:rPr sz="950" spc="10" dirty="0">
                <a:latin typeface="Arial"/>
                <a:cs typeface="Arial"/>
              </a:rPr>
              <a:t>Candidate</a:t>
            </a:r>
            <a:r>
              <a:rPr sz="950" spc="5" dirty="0">
                <a:latin typeface="Arial"/>
                <a:cs typeface="Arial"/>
              </a:rPr>
              <a:t> 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Times New Roman"/>
                <a:cs typeface="Times New Roman"/>
              </a:rPr>
              <a:t>2</a:t>
            </a:r>
            <a:r>
              <a:rPr sz="950" spc="5" dirty="0">
                <a:latin typeface="Arial"/>
                <a:cs typeface="Arial"/>
              </a:rPr>
              <a:t>) </a:t>
            </a:r>
            <a:r>
              <a:rPr sz="950" spc="15" dirty="0">
                <a:latin typeface="Arial"/>
                <a:cs typeface="Arial"/>
              </a:rPr>
              <a:t>=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67" baseline="-10416" dirty="0">
                <a:latin typeface="Times New Roman"/>
                <a:cs typeface="Times New Roman"/>
              </a:rPr>
              <a:t>2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52" baseline="-10416" dirty="0">
                <a:latin typeface="Times New Roman"/>
                <a:cs typeface="Times New Roman"/>
              </a:rPr>
              <a:t>2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52" baseline="-10416" dirty="0">
                <a:latin typeface="Times New Roman"/>
                <a:cs typeface="Times New Roman"/>
              </a:rPr>
              <a:t>2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67" baseline="-10416" dirty="0">
                <a:latin typeface="Times New Roman"/>
                <a:cs typeface="Times New Roman"/>
              </a:rPr>
              <a:t>2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180" dirty="0">
                <a:latin typeface="Lucida Sans Unicode"/>
                <a:cs typeface="Lucida Sans Unicode"/>
              </a:rPr>
              <a:t>} </a:t>
            </a:r>
            <a:r>
              <a:rPr sz="950" spc="10" dirty="0">
                <a:latin typeface="Arial"/>
                <a:cs typeface="Arial"/>
              </a:rPr>
              <a:t>Candidate</a:t>
            </a:r>
            <a:r>
              <a:rPr sz="950" spc="5" dirty="0">
                <a:latin typeface="Arial"/>
                <a:cs typeface="Arial"/>
              </a:rPr>
              <a:t> 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Times New Roman"/>
                <a:cs typeface="Times New Roman"/>
              </a:rPr>
              <a:t>3</a:t>
            </a:r>
            <a:r>
              <a:rPr sz="950" spc="5" dirty="0">
                <a:latin typeface="Arial"/>
                <a:cs typeface="Arial"/>
              </a:rPr>
              <a:t>) </a:t>
            </a:r>
            <a:r>
              <a:rPr sz="950" spc="15" dirty="0">
                <a:latin typeface="Arial"/>
                <a:cs typeface="Arial"/>
              </a:rPr>
              <a:t>=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67" baseline="-10416" dirty="0">
                <a:latin typeface="Times New Roman"/>
                <a:cs typeface="Times New Roman"/>
              </a:rPr>
              <a:t>3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52" baseline="-10416" dirty="0">
                <a:latin typeface="Times New Roman"/>
                <a:cs typeface="Times New Roman"/>
              </a:rPr>
              <a:t>3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52" baseline="-10416" dirty="0">
                <a:latin typeface="Times New Roman"/>
                <a:cs typeface="Times New Roman"/>
              </a:rPr>
              <a:t>3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67" baseline="-10416" dirty="0">
                <a:latin typeface="Times New Roman"/>
                <a:cs typeface="Times New Roman"/>
              </a:rPr>
              <a:t>3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5" y="2046990"/>
            <a:ext cx="274447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Choose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sequence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100" i="1" spc="7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Arial"/>
                <a:cs typeface="Arial"/>
              </a:rPr>
              <a:t>that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maximi</a:t>
            </a:r>
            <a:r>
              <a:rPr sz="950" spc="-5" dirty="0">
                <a:latin typeface="Arial"/>
                <a:cs typeface="Arial"/>
              </a:rPr>
              <a:t>z</a:t>
            </a:r>
            <a:r>
              <a:rPr sz="950" spc="15" dirty="0">
                <a:latin typeface="Arial"/>
                <a:cs typeface="Arial"/>
              </a:rPr>
              <a:t>es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65" dirty="0">
                <a:latin typeface="Times New Roman"/>
                <a:cs typeface="Times New Roman"/>
              </a:rPr>
              <a:t>W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i="1" spc="3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12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Noisy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hannel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for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eal-world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spell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cor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ection</a:t>
            </a:r>
          </a:p>
        </p:txBody>
      </p:sp>
      <p:sp>
        <p:nvSpPr>
          <p:cNvPr id="4" name="object 4"/>
          <p:cNvSpPr/>
          <p:nvPr/>
        </p:nvSpPr>
        <p:spPr>
          <a:xfrm>
            <a:off x="231394" y="620941"/>
            <a:ext cx="4145279" cy="2413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13 / 17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>
                <a:latin typeface="Times New Roman"/>
                <a:cs typeface="Times New Roman"/>
              </a:rPr>
              <a:t>Simplification: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One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er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per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sentence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01287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185291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997034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983867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203263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054227"/>
            <a:ext cx="51815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106043"/>
            <a:ext cx="52069" cy="893444"/>
          </a:xfrm>
          <a:custGeom>
            <a:avLst/>
            <a:gdLst/>
            <a:ahLst/>
            <a:cxnLst/>
            <a:rect l="l" t="t" r="r" b="b"/>
            <a:pathLst>
              <a:path w="52070" h="893444">
                <a:moveTo>
                  <a:pt x="0" y="893063"/>
                </a:moveTo>
                <a:lnTo>
                  <a:pt x="51815" y="893063"/>
                </a:lnTo>
                <a:lnTo>
                  <a:pt x="51815" y="0"/>
                </a:lnTo>
                <a:lnTo>
                  <a:pt x="0" y="0"/>
                </a:lnTo>
                <a:lnTo>
                  <a:pt x="0" y="8930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230166"/>
            <a:ext cx="4432935" cy="817880"/>
          </a:xfrm>
          <a:custGeom>
            <a:avLst/>
            <a:gdLst/>
            <a:ahLst/>
            <a:cxnLst/>
            <a:rect l="l" t="t" r="r" b="b"/>
            <a:pathLst>
              <a:path w="4432935" h="817880">
                <a:moveTo>
                  <a:pt x="4432568" y="0"/>
                </a:moveTo>
                <a:lnTo>
                  <a:pt x="0" y="0"/>
                </a:lnTo>
                <a:lnTo>
                  <a:pt x="0" y="766867"/>
                </a:lnTo>
                <a:lnTo>
                  <a:pt x="16634" y="804383"/>
                </a:lnTo>
                <a:lnTo>
                  <a:pt x="4381788" y="817671"/>
                </a:lnTo>
                <a:lnTo>
                  <a:pt x="4396024" y="815626"/>
                </a:lnTo>
                <a:lnTo>
                  <a:pt x="4427136" y="789658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095195"/>
            <a:ext cx="0" cy="921385"/>
          </a:xfrm>
          <a:custGeom>
            <a:avLst/>
            <a:gdLst/>
            <a:ahLst/>
            <a:cxnLst/>
            <a:rect l="l" t="t" r="r" b="b"/>
            <a:pathLst>
              <a:path h="921385">
                <a:moveTo>
                  <a:pt x="0" y="92088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0824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0697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0570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489185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699223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594" y="1909251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37" y="2199763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82390"/>
                </a:lnTo>
                <a:lnTo>
                  <a:pt x="4432568" y="82390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8541" y="2401668"/>
            <a:ext cx="101607" cy="1016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6176" y="2386202"/>
            <a:ext cx="115823" cy="118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8976" y="243801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183" y="2249043"/>
            <a:ext cx="51815" cy="103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183" y="2300859"/>
            <a:ext cx="52069" cy="104139"/>
          </a:xfrm>
          <a:custGeom>
            <a:avLst/>
            <a:gdLst/>
            <a:ahLst/>
            <a:cxnLst/>
            <a:rect l="l" t="t" r="r" b="b"/>
            <a:pathLst>
              <a:path w="52070" h="104139">
                <a:moveTo>
                  <a:pt x="0" y="103631"/>
                </a:moveTo>
                <a:lnTo>
                  <a:pt x="51815" y="103631"/>
                </a:lnTo>
                <a:lnTo>
                  <a:pt x="51815" y="0"/>
                </a:lnTo>
                <a:lnTo>
                  <a:pt x="0" y="0"/>
                </a:lnTo>
                <a:lnTo>
                  <a:pt x="0" y="10363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37" y="2244196"/>
            <a:ext cx="4432935" cy="208279"/>
          </a:xfrm>
          <a:custGeom>
            <a:avLst/>
            <a:gdLst/>
            <a:ahLst/>
            <a:cxnLst/>
            <a:rect l="l" t="t" r="r" b="b"/>
            <a:pathLst>
              <a:path w="4432935" h="208280">
                <a:moveTo>
                  <a:pt x="4432568" y="0"/>
                </a:moveTo>
                <a:lnTo>
                  <a:pt x="0" y="0"/>
                </a:lnTo>
                <a:lnTo>
                  <a:pt x="0" y="157471"/>
                </a:lnTo>
                <a:lnTo>
                  <a:pt x="16634" y="194987"/>
                </a:lnTo>
                <a:lnTo>
                  <a:pt x="4381788" y="208275"/>
                </a:lnTo>
                <a:lnTo>
                  <a:pt x="4396024" y="206230"/>
                </a:lnTo>
                <a:lnTo>
                  <a:pt x="4427136" y="180262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2288429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13228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2275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22630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05" y="22503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5840" y="1025882"/>
            <a:ext cx="3425190" cy="139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Choose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among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all possible sentences with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one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eplaced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950" b="1" spc="5" dirty="0">
                <a:latin typeface="Arial"/>
                <a:cs typeface="Arial"/>
              </a:rPr>
              <a:t>t</a:t>
            </a:r>
            <a:r>
              <a:rPr sz="950" b="1" dirty="0">
                <a:latin typeface="Arial"/>
                <a:cs typeface="Arial"/>
              </a:rPr>
              <a:t>w</a:t>
            </a:r>
            <a:r>
              <a:rPr sz="950" b="1" spc="15" dirty="0">
                <a:latin typeface="Arial"/>
                <a:cs typeface="Arial"/>
              </a:rPr>
              <a:t>o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of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th</a:t>
            </a:r>
            <a:r>
              <a:rPr sz="950" b="1" dirty="0">
                <a:latin typeface="Arial"/>
                <a:cs typeface="Arial"/>
              </a:rPr>
              <a:t>e</a:t>
            </a:r>
            <a:r>
              <a:rPr sz="950" b="1" spc="20" dirty="0">
                <a:latin typeface="Arial"/>
                <a:cs typeface="Arial"/>
              </a:rPr>
              <a:t>w</a:t>
            </a:r>
            <a:endParaRPr sz="950">
              <a:latin typeface="Arial"/>
              <a:cs typeface="Arial"/>
            </a:endParaRPr>
          </a:p>
          <a:p>
            <a:pPr marL="289560" marR="1792605">
              <a:lnSpc>
                <a:spcPct val="125299"/>
              </a:lnSpc>
              <a:spcBef>
                <a:spcPts val="30"/>
              </a:spcBef>
            </a:pP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Times New Roman"/>
                <a:cs typeface="Times New Roman"/>
              </a:rPr>
              <a:t>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</a:t>
            </a:r>
            <a:r>
              <a:rPr sz="1200" spc="7" baseline="27777" dirty="0">
                <a:latin typeface="Lucida Sans Unicode"/>
                <a:cs typeface="Lucida Sans Unicode"/>
              </a:rPr>
              <a:t>′</a:t>
            </a:r>
            <a:r>
              <a:rPr sz="1200" spc="52" baseline="-10416" dirty="0">
                <a:latin typeface="Times New Roman"/>
                <a:cs typeface="Times New Roman"/>
              </a:rPr>
              <a:t>2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7" baseline="-10416" dirty="0">
                <a:latin typeface="Times New Roman"/>
                <a:cs typeface="Times New Roman"/>
              </a:rPr>
              <a:t>3</a:t>
            </a:r>
            <a:r>
              <a:rPr sz="1200" baseline="-10416" dirty="0">
                <a:latin typeface="Times New Roman"/>
                <a:cs typeface="Times New Roman"/>
              </a:rPr>
              <a:t> </a:t>
            </a:r>
            <a:r>
              <a:rPr sz="1200" spc="-120" baseline="-10416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10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off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</a:t>
            </a:r>
            <a:r>
              <a:rPr sz="950" spc="-5" dirty="0">
                <a:latin typeface="Arial"/>
                <a:cs typeface="Arial"/>
              </a:rPr>
              <a:t>e</a:t>
            </a:r>
            <a:r>
              <a:rPr sz="950" spc="20" dirty="0">
                <a:latin typeface="Arial"/>
                <a:cs typeface="Arial"/>
              </a:rPr>
              <a:t>w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Times New Roman"/>
                <a:cs typeface="Times New Roman"/>
              </a:rPr>
              <a:t>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Times New Roman"/>
                <a:cs typeface="Times New Roman"/>
              </a:rPr>
              <a:t>2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-7" baseline="-10416" dirty="0">
                <a:latin typeface="Times New Roman"/>
                <a:cs typeface="Times New Roman"/>
              </a:rPr>
              <a:t>3</a:t>
            </a:r>
            <a:r>
              <a:rPr sz="1200" baseline="-10416" dirty="0">
                <a:latin typeface="Times New Roman"/>
                <a:cs typeface="Times New Roman"/>
              </a:rPr>
              <a:t> </a:t>
            </a:r>
            <a:r>
              <a:rPr sz="1200" spc="-120" baseline="-10416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10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the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52" baseline="-10416" dirty="0">
                <a:latin typeface="Times New Roman"/>
                <a:cs typeface="Times New Roman"/>
              </a:rPr>
              <a:t>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Times New Roman"/>
                <a:cs typeface="Times New Roman"/>
              </a:rPr>
              <a:t>2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7" baseline="-10416" dirty="0">
                <a:latin typeface="Times New Roman"/>
                <a:cs typeface="Times New Roman"/>
              </a:rPr>
              <a:t>3</a:t>
            </a:r>
            <a:r>
              <a:rPr sz="1200" baseline="-10416" dirty="0">
                <a:latin typeface="Times New Roman"/>
                <a:cs typeface="Times New Roman"/>
              </a:rPr>
              <a:t> </a:t>
            </a:r>
            <a:r>
              <a:rPr sz="1200" spc="-120" baseline="-10416" dirty="0">
                <a:latin typeface="Times New Roman"/>
                <a:cs typeface="Times New Roman"/>
              </a:rPr>
              <a:t> </a:t>
            </a:r>
            <a:r>
              <a:rPr sz="950" b="1" spc="10" dirty="0">
                <a:latin typeface="Arial"/>
                <a:cs typeface="Arial"/>
              </a:rPr>
              <a:t>too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</a:t>
            </a:r>
            <a:r>
              <a:rPr sz="950" spc="-5" dirty="0">
                <a:latin typeface="Arial"/>
                <a:cs typeface="Arial"/>
              </a:rPr>
              <a:t>e</a:t>
            </a:r>
            <a:r>
              <a:rPr sz="950" spc="20" dirty="0">
                <a:latin typeface="Arial"/>
                <a:cs typeface="Arial"/>
              </a:rPr>
              <a:t>w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Choose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sequence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100" i="1" spc="7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Arial"/>
                <a:cs typeface="Arial"/>
              </a:rPr>
              <a:t>that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maximi</a:t>
            </a:r>
            <a:r>
              <a:rPr sz="950" spc="-5" dirty="0">
                <a:latin typeface="Arial"/>
                <a:cs typeface="Arial"/>
              </a:rPr>
              <a:t>z</a:t>
            </a:r>
            <a:r>
              <a:rPr sz="950" spc="15" dirty="0">
                <a:latin typeface="Arial"/>
                <a:cs typeface="Arial"/>
              </a:rPr>
              <a:t>es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65" dirty="0">
                <a:latin typeface="Times New Roman"/>
                <a:cs typeface="Times New Roman"/>
              </a:rPr>
              <a:t>W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3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14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Getting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p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obability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715469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85665"/>
                </a:lnTo>
                <a:lnTo>
                  <a:pt x="4432568" y="185665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886587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2076462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2063115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2111883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758571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810387"/>
            <a:ext cx="52069" cy="1268095"/>
          </a:xfrm>
          <a:custGeom>
            <a:avLst/>
            <a:gdLst/>
            <a:ahLst/>
            <a:cxnLst/>
            <a:rect l="l" t="t" r="r" b="b"/>
            <a:pathLst>
              <a:path w="52070" h="1268095">
                <a:moveTo>
                  <a:pt x="0" y="1267967"/>
                </a:moveTo>
                <a:lnTo>
                  <a:pt x="51815" y="1267967"/>
                </a:lnTo>
                <a:lnTo>
                  <a:pt x="51815" y="0"/>
                </a:lnTo>
                <a:lnTo>
                  <a:pt x="0" y="0"/>
                </a:lnTo>
                <a:lnTo>
                  <a:pt x="0" y="126796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932749"/>
            <a:ext cx="4432935" cy="1195070"/>
          </a:xfrm>
          <a:custGeom>
            <a:avLst/>
            <a:gdLst/>
            <a:ahLst/>
            <a:cxnLst/>
            <a:rect l="l" t="t" r="r" b="b"/>
            <a:pathLst>
              <a:path w="4432935" h="1195070">
                <a:moveTo>
                  <a:pt x="4432568" y="0"/>
                </a:moveTo>
                <a:lnTo>
                  <a:pt x="0" y="0"/>
                </a:lnTo>
                <a:lnTo>
                  <a:pt x="0" y="1143713"/>
                </a:lnTo>
                <a:lnTo>
                  <a:pt x="16634" y="1181228"/>
                </a:lnTo>
                <a:lnTo>
                  <a:pt x="4381788" y="1194517"/>
                </a:lnTo>
                <a:lnTo>
                  <a:pt x="4396024" y="1192471"/>
                </a:lnTo>
                <a:lnTo>
                  <a:pt x="4427136" y="1166504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797789"/>
            <a:ext cx="0" cy="1297940"/>
          </a:xfrm>
          <a:custGeom>
            <a:avLst/>
            <a:gdLst/>
            <a:ahLst/>
            <a:cxnLst/>
            <a:rect l="l" t="t" r="r" b="b"/>
            <a:pathLst>
              <a:path h="1297939">
                <a:moveTo>
                  <a:pt x="0" y="129772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7850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772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7596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37" y="2279190"/>
            <a:ext cx="4432935" cy="182245"/>
          </a:xfrm>
          <a:custGeom>
            <a:avLst/>
            <a:gdLst/>
            <a:ahLst/>
            <a:cxnLst/>
            <a:rect l="l" t="t" r="r" b="b"/>
            <a:pathLst>
              <a:path w="4432935" h="182244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1651"/>
                </a:lnTo>
                <a:lnTo>
                  <a:pt x="4432568" y="181651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43" y="2447163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541" y="2847786"/>
            <a:ext cx="101607" cy="101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6176" y="2834259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8976" y="2883027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183" y="2322195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183" y="2374011"/>
            <a:ext cx="52069" cy="475615"/>
          </a:xfrm>
          <a:custGeom>
            <a:avLst/>
            <a:gdLst/>
            <a:ahLst/>
            <a:cxnLst/>
            <a:rect l="l" t="t" r="r" b="b"/>
            <a:pathLst>
              <a:path w="52070" h="475614">
                <a:moveTo>
                  <a:pt x="0" y="475487"/>
                </a:moveTo>
                <a:lnTo>
                  <a:pt x="51815" y="475487"/>
                </a:lnTo>
                <a:lnTo>
                  <a:pt x="51815" y="0"/>
                </a:lnTo>
                <a:lnTo>
                  <a:pt x="0" y="0"/>
                </a:lnTo>
                <a:lnTo>
                  <a:pt x="0" y="47548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37" y="2492477"/>
            <a:ext cx="4432935" cy="406400"/>
          </a:xfrm>
          <a:custGeom>
            <a:avLst/>
            <a:gdLst/>
            <a:ahLst/>
            <a:cxnLst/>
            <a:rect l="l" t="t" r="r" b="b"/>
            <a:pathLst>
              <a:path w="4432935" h="406400">
                <a:moveTo>
                  <a:pt x="4432568" y="0"/>
                </a:moveTo>
                <a:lnTo>
                  <a:pt x="0" y="0"/>
                </a:lnTo>
                <a:lnTo>
                  <a:pt x="0" y="355305"/>
                </a:lnTo>
                <a:lnTo>
                  <a:pt x="16634" y="392820"/>
                </a:lnTo>
                <a:lnTo>
                  <a:pt x="4381788" y="406109"/>
                </a:lnTo>
                <a:lnTo>
                  <a:pt x="4396024" y="404063"/>
                </a:lnTo>
                <a:lnTo>
                  <a:pt x="4427136" y="378096"/>
                </a:lnTo>
                <a:lnTo>
                  <a:pt x="4432568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05" y="2361520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50531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05" y="23488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23361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23234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594" y="2542199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1594" y="2752224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5840" y="728473"/>
            <a:ext cx="3789045" cy="213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Noisy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Channel</a:t>
            </a:r>
            <a:endParaRPr sz="1100">
              <a:latin typeface="Times New Roman"/>
              <a:cs typeface="Times New Roman"/>
            </a:endParaRPr>
          </a:p>
          <a:p>
            <a:pPr marL="567055" algn="ctr">
              <a:lnSpc>
                <a:spcPts val="1290"/>
              </a:lnSpc>
              <a:spcBef>
                <a:spcPts val="905"/>
              </a:spcBef>
            </a:pPr>
            <a:r>
              <a:rPr sz="1100" i="1" spc="-700" dirty="0">
                <a:latin typeface="Times New Roman"/>
                <a:cs typeface="Times New Roman"/>
              </a:rPr>
              <a:t>W</a:t>
            </a:r>
            <a:r>
              <a:rPr sz="1650" spc="-89" baseline="10101" dirty="0">
                <a:latin typeface="Tahoma"/>
                <a:cs typeface="Tahoma"/>
              </a:rPr>
              <a:t>ˆ</a:t>
            </a:r>
            <a:r>
              <a:rPr sz="1650" spc="172" baseline="10101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0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65" dirty="0">
                <a:latin typeface="Times New Roman"/>
                <a:cs typeface="Times New Roman"/>
              </a:rPr>
              <a:t>W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i="1" spc="3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414020" algn="ctr">
              <a:lnSpc>
                <a:spcPts val="930"/>
              </a:lnSpc>
            </a:pPr>
            <a:r>
              <a:rPr sz="800" i="1" spc="45" dirty="0">
                <a:latin typeface="Times New Roman"/>
                <a:cs typeface="Times New Roman"/>
              </a:rPr>
              <a:t>W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13999"/>
              </a:lnSpc>
              <a:spcBef>
                <a:spcPts val="185"/>
              </a:spcBef>
            </a:pPr>
            <a:r>
              <a:rPr sz="950" spc="15" dirty="0">
                <a:latin typeface="Arial"/>
                <a:cs typeface="Arial"/>
              </a:rPr>
              <a:t>where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X</a:t>
            </a:r>
            <a:r>
              <a:rPr sz="1100" i="1" spc="4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Arial"/>
                <a:cs typeface="Arial"/>
              </a:rPr>
              <a:t>is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obse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-15" dirty="0">
                <a:latin typeface="Arial"/>
                <a:cs typeface="Arial"/>
              </a:rPr>
              <a:t>v</a:t>
            </a:r>
            <a:r>
              <a:rPr sz="950" spc="15" dirty="0">
                <a:latin typeface="Arial"/>
                <a:cs typeface="Arial"/>
              </a:rPr>
              <a:t>ed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sentence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and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S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Arial"/>
                <a:cs typeface="Arial"/>
              </a:rPr>
              <a:t>is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all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possi</a:t>
            </a:r>
            <a:r>
              <a:rPr sz="950" spc="-5" dirty="0">
                <a:latin typeface="Arial"/>
                <a:cs typeface="Arial"/>
              </a:rPr>
              <a:t>b</a:t>
            </a:r>
            <a:r>
              <a:rPr sz="950" spc="10" dirty="0">
                <a:latin typeface="Arial"/>
                <a:cs typeface="Arial"/>
              </a:rPr>
              <a:t>le sequences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from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candidate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567055" algn="ctr">
              <a:lnSpc>
                <a:spcPts val="1290"/>
              </a:lnSpc>
            </a:pP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0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30" dirty="0">
                <a:latin typeface="Times New Roman"/>
                <a:cs typeface="Times New Roman"/>
              </a:rPr>
              <a:t>X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6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6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R="51435" algn="ctr">
              <a:lnSpc>
                <a:spcPts val="930"/>
              </a:lnSpc>
            </a:pPr>
            <a:r>
              <a:rPr sz="800" i="1" spc="45" dirty="0">
                <a:latin typeface="Times New Roman"/>
                <a:cs typeface="Times New Roman"/>
              </a:rPr>
              <a:t>W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100" i="1" spc="-10" dirty="0">
                <a:solidFill>
                  <a:srgbClr val="007F00"/>
                </a:solidFill>
                <a:latin typeface="Times New Roman"/>
                <a:cs typeface="Times New Roman"/>
              </a:rPr>
              <a:t>P(X|W)</a:t>
            </a:r>
            <a:endParaRPr sz="1100">
              <a:latin typeface="Times New Roman"/>
              <a:cs typeface="Times New Roman"/>
            </a:endParaRPr>
          </a:p>
          <a:p>
            <a:pPr marL="289560" marR="1056005">
              <a:lnSpc>
                <a:spcPct val="131900"/>
              </a:lnSpc>
              <a:spcBef>
                <a:spcPts val="25"/>
              </a:spcBef>
            </a:pPr>
            <a:r>
              <a:rPr sz="950" spc="15" dirty="0">
                <a:latin typeface="Arial"/>
                <a:cs typeface="Arial"/>
              </a:rPr>
              <a:t>Same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f</a:t>
            </a:r>
            <a:r>
              <a:rPr sz="950" spc="10" dirty="0">
                <a:latin typeface="Arial"/>
                <a:cs typeface="Arial"/>
              </a:rPr>
              <a:t>or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non-word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spelling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correction Also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require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proabability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f</a:t>
            </a:r>
            <a:r>
              <a:rPr sz="950" spc="10" dirty="0">
                <a:latin typeface="Arial"/>
                <a:cs typeface="Arial"/>
              </a:rPr>
              <a:t>or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no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error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15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Times New Roman"/>
                <a:cs typeface="Times New Roman"/>
              </a:rPr>
              <a:t>P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obability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of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no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er</a:t>
            </a:r>
            <a:r>
              <a:rPr spc="-55" dirty="0">
                <a:latin typeface="Times New Roman"/>
                <a:cs typeface="Times New Roman"/>
              </a:rPr>
              <a:t>r</a:t>
            </a:r>
            <a:r>
              <a:rPr spc="10" dirty="0">
                <a:latin typeface="Times New Roman"/>
                <a:cs typeface="Times New Roman"/>
              </a:rPr>
              <a:t>or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47232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85665"/>
                </a:lnTo>
                <a:lnTo>
                  <a:pt x="4432568" y="185665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642491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2009976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996059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2047875"/>
            <a:ext cx="4282440" cy="64135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514475"/>
            <a:ext cx="51815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566291"/>
            <a:ext cx="52069" cy="445134"/>
          </a:xfrm>
          <a:custGeom>
            <a:avLst/>
            <a:gdLst/>
            <a:ahLst/>
            <a:cxnLst/>
            <a:rect l="l" t="t" r="r" b="b"/>
            <a:pathLst>
              <a:path w="52070" h="445135">
                <a:moveTo>
                  <a:pt x="0" y="445007"/>
                </a:moveTo>
                <a:lnTo>
                  <a:pt x="51815" y="445007"/>
                </a:lnTo>
                <a:lnTo>
                  <a:pt x="51815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689604"/>
            <a:ext cx="4432935" cy="371475"/>
          </a:xfrm>
          <a:custGeom>
            <a:avLst/>
            <a:gdLst/>
            <a:ahLst/>
            <a:cxnLst/>
            <a:rect l="l" t="t" r="r" b="b"/>
            <a:pathLst>
              <a:path w="4432935" h="371475">
                <a:moveTo>
                  <a:pt x="4432568" y="0"/>
                </a:moveTo>
                <a:lnTo>
                  <a:pt x="0" y="0"/>
                </a:lnTo>
                <a:lnTo>
                  <a:pt x="0" y="320372"/>
                </a:lnTo>
                <a:lnTo>
                  <a:pt x="16634" y="357887"/>
                </a:lnTo>
                <a:lnTo>
                  <a:pt x="4381788" y="371176"/>
                </a:lnTo>
                <a:lnTo>
                  <a:pt x="4396024" y="369130"/>
                </a:lnTo>
                <a:lnTo>
                  <a:pt x="4427136" y="343163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554647"/>
            <a:ext cx="0" cy="474980"/>
          </a:xfrm>
          <a:custGeom>
            <a:avLst/>
            <a:gdLst/>
            <a:ahLst/>
            <a:cxnLst/>
            <a:rect l="l" t="t" r="r" b="b"/>
            <a:pathLst>
              <a:path h="474980">
                <a:moveTo>
                  <a:pt x="0" y="4743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5419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5292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51654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736478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946516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001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Arial"/>
                <a:cs typeface="Arial"/>
              </a:rPr>
              <a:t>What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is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probability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f</a:t>
            </a:r>
            <a:r>
              <a:rPr spc="10" dirty="0">
                <a:latin typeface="Arial"/>
                <a:cs typeface="Arial"/>
              </a:rPr>
              <a:t>or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correctly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typed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word?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P(“the”|“the”)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It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may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depend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on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the sou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ce t</a:t>
            </a:r>
            <a:r>
              <a:rPr sz="1100" i="1" spc="-30" dirty="0">
                <a:solidFill>
                  <a:srgbClr val="3232B2"/>
                </a:solidFill>
                <a:latin typeface="Times New Roman"/>
                <a:cs typeface="Times New Roman"/>
              </a:rPr>
              <a:t>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xt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under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conside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250"/>
              </a:spcBef>
            </a:pPr>
            <a:r>
              <a:rPr spc="15" dirty="0">
                <a:latin typeface="Arial"/>
                <a:cs typeface="Arial"/>
              </a:rPr>
              <a:t>1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error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in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10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words</a:t>
            </a:r>
            <a:r>
              <a:rPr spc="5" dirty="0">
                <a:latin typeface="Arial"/>
                <a:cs typeface="Arial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pc="10" dirty="0">
                <a:latin typeface="Arial"/>
                <a:cs typeface="Arial"/>
              </a:rPr>
              <a:t>0.9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pc="15" dirty="0">
                <a:latin typeface="Arial"/>
                <a:cs typeface="Arial"/>
              </a:rPr>
              <a:t>1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error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in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100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words</a:t>
            </a:r>
            <a:r>
              <a:rPr spc="5" dirty="0">
                <a:latin typeface="Arial"/>
                <a:cs typeface="Arial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pc="10" dirty="0">
                <a:latin typeface="Arial"/>
                <a:cs typeface="Arial"/>
              </a:rPr>
              <a:t>0.99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16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Computing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P</a:t>
            </a:r>
            <a:r>
              <a:rPr i="0" spc="10" dirty="0">
                <a:latin typeface="Alef"/>
                <a:cs typeface="Alef"/>
              </a:rPr>
              <a:t>(</a:t>
            </a:r>
            <a:r>
              <a:rPr spc="120" dirty="0">
                <a:latin typeface="Times New Roman"/>
                <a:cs typeface="Times New Roman"/>
              </a:rPr>
              <a:t>W</a:t>
            </a:r>
            <a:r>
              <a:rPr i="0" spc="10" dirty="0">
                <a:latin typeface="Alef"/>
                <a:cs typeface="Alef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270336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441323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2015477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2002155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2050923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313307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365123"/>
            <a:ext cx="52069" cy="652780"/>
          </a:xfrm>
          <a:custGeom>
            <a:avLst/>
            <a:gdLst/>
            <a:ahLst/>
            <a:cxnLst/>
            <a:rect l="l" t="t" r="r" b="b"/>
            <a:pathLst>
              <a:path w="52070" h="652780">
                <a:moveTo>
                  <a:pt x="0" y="652271"/>
                </a:moveTo>
                <a:lnTo>
                  <a:pt x="51815" y="652271"/>
                </a:lnTo>
                <a:lnTo>
                  <a:pt x="51815" y="0"/>
                </a:lnTo>
                <a:lnTo>
                  <a:pt x="0" y="0"/>
                </a:lnTo>
                <a:lnTo>
                  <a:pt x="0" y="65227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487625"/>
            <a:ext cx="4432935" cy="579120"/>
          </a:xfrm>
          <a:custGeom>
            <a:avLst/>
            <a:gdLst/>
            <a:ahLst/>
            <a:cxnLst/>
            <a:rect l="l" t="t" r="r" b="b"/>
            <a:pathLst>
              <a:path w="4432935" h="579119">
                <a:moveTo>
                  <a:pt x="4432568" y="0"/>
                </a:moveTo>
                <a:lnTo>
                  <a:pt x="0" y="0"/>
                </a:lnTo>
                <a:lnTo>
                  <a:pt x="0" y="527852"/>
                </a:lnTo>
                <a:lnTo>
                  <a:pt x="16634" y="565368"/>
                </a:lnTo>
                <a:lnTo>
                  <a:pt x="4381788" y="578656"/>
                </a:lnTo>
                <a:lnTo>
                  <a:pt x="4396024" y="576611"/>
                </a:lnTo>
                <a:lnTo>
                  <a:pt x="4427136" y="550643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352668"/>
            <a:ext cx="0" cy="681990"/>
          </a:xfrm>
          <a:custGeom>
            <a:avLst/>
            <a:gdLst/>
            <a:ahLst/>
            <a:cxnLst/>
            <a:rect l="l" t="t" r="r" b="b"/>
            <a:pathLst>
              <a:path h="681989">
                <a:moveTo>
                  <a:pt x="0" y="68185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3399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327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3145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534500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744540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594" y="1954566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5840" y="1283349"/>
            <a:ext cx="1216025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Use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Langu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ag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e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  <a:p>
            <a:pPr marL="289560" marR="448945">
              <a:lnSpc>
                <a:spcPts val="1650"/>
              </a:lnSpc>
              <a:spcBef>
                <a:spcPts val="30"/>
              </a:spcBef>
            </a:pPr>
            <a:r>
              <a:rPr sz="950" spc="10" dirty="0">
                <a:latin typeface="Arial"/>
                <a:cs typeface="Arial"/>
              </a:rPr>
              <a:t>Uni</a:t>
            </a:r>
            <a:r>
              <a:rPr sz="950" dirty="0">
                <a:latin typeface="Arial"/>
                <a:cs typeface="Arial"/>
              </a:rPr>
              <a:t>gr</a:t>
            </a:r>
            <a:r>
              <a:rPr sz="950" spc="15" dirty="0">
                <a:latin typeface="Arial"/>
                <a:cs typeface="Arial"/>
              </a:rPr>
              <a:t>am</a:t>
            </a:r>
            <a:r>
              <a:rPr sz="950" spc="10" dirty="0">
                <a:latin typeface="Arial"/>
                <a:cs typeface="Arial"/>
              </a:rPr>
              <a:t> Bi</a:t>
            </a:r>
            <a:r>
              <a:rPr sz="950" dirty="0">
                <a:latin typeface="Arial"/>
                <a:cs typeface="Arial"/>
              </a:rPr>
              <a:t>gr</a:t>
            </a:r>
            <a:r>
              <a:rPr sz="950" spc="15" dirty="0"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70"/>
              </a:spcBef>
            </a:pPr>
            <a:r>
              <a:rPr sz="950" spc="5" dirty="0">
                <a:latin typeface="Arial"/>
                <a:cs typeface="Arial"/>
              </a:rPr>
              <a:t>...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97826" y="3351607"/>
            <a:ext cx="14128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Noisy Channel Model for 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17 / 17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Times New Roman"/>
                <a:cs typeface="Times New Roman"/>
              </a:rPr>
              <a:t>Minimum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</a:p>
        </p:txBody>
      </p:sp>
      <p:sp>
        <p:nvSpPr>
          <p:cNvPr id="4" name="object 4"/>
          <p:cNvSpPr/>
          <p:nvPr/>
        </p:nvSpPr>
        <p:spPr>
          <a:xfrm>
            <a:off x="1292745" y="819442"/>
            <a:ext cx="2022476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4" y="2198537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4" y="2565452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5" y="2156773"/>
            <a:ext cx="2581910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If </a:t>
            </a:r>
            <a:r>
              <a:rPr sz="950" spc="15" dirty="0">
                <a:latin typeface="Arial"/>
                <a:cs typeface="Arial"/>
              </a:rPr>
              <a:t>each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ope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ation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has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cost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1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(L</a:t>
            </a:r>
            <a:r>
              <a:rPr sz="950" spc="-15" dirty="0">
                <a:latin typeface="Arial"/>
                <a:cs typeface="Arial"/>
              </a:rPr>
              <a:t>ev</a:t>
            </a:r>
            <a:r>
              <a:rPr sz="950" spc="10" dirty="0">
                <a:latin typeface="Arial"/>
                <a:cs typeface="Arial"/>
              </a:rPr>
              <a:t>enshtein)</a:t>
            </a:r>
            <a:endParaRPr sz="95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30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Arial"/>
                <a:cs typeface="Arial"/>
              </a:rPr>
              <a:t>Distance bet</a:t>
            </a:r>
            <a:r>
              <a:rPr sz="900" spc="-20" dirty="0">
                <a:latin typeface="Arial"/>
                <a:cs typeface="Arial"/>
              </a:rPr>
              <a:t>w</a:t>
            </a:r>
            <a:r>
              <a:rPr sz="900" spc="-5" dirty="0">
                <a:latin typeface="Arial"/>
                <a:cs typeface="Arial"/>
              </a:rPr>
              <a:t>een these is 5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50" spc="5" dirty="0">
                <a:latin typeface="Arial"/>
                <a:cs typeface="Arial"/>
              </a:rPr>
              <a:t>If </a:t>
            </a:r>
            <a:r>
              <a:rPr sz="950" spc="10" dirty="0">
                <a:latin typeface="Arial"/>
                <a:cs typeface="Arial"/>
              </a:rPr>
              <a:t>substitution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costs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2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(alte</a:t>
            </a:r>
            <a:r>
              <a:rPr sz="950" spc="2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nate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v</a:t>
            </a:r>
            <a:r>
              <a:rPr sz="950" spc="10" dirty="0">
                <a:latin typeface="Arial"/>
                <a:cs typeface="Arial"/>
              </a:rPr>
              <a:t>ersion)</a:t>
            </a:r>
            <a:endParaRPr sz="95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30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Arial"/>
                <a:cs typeface="Arial"/>
              </a:rPr>
              <a:t>Distance bet</a:t>
            </a:r>
            <a:r>
              <a:rPr sz="900" spc="-20" dirty="0">
                <a:latin typeface="Arial"/>
                <a:cs typeface="Arial"/>
              </a:rPr>
              <a:t>w</a:t>
            </a:r>
            <a:r>
              <a:rPr sz="900" spc="-5" dirty="0">
                <a:latin typeface="Arial"/>
                <a:cs typeface="Arial"/>
              </a:rPr>
              <a:t>een these is 8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5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37" y="903982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82390"/>
                </a:lnTo>
                <a:lnTo>
                  <a:pt x="4432568" y="82390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541" y="1228963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6176" y="1215771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76" y="126453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0183" y="953643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183" y="1002411"/>
            <a:ext cx="52069" cy="228600"/>
          </a:xfrm>
          <a:custGeom>
            <a:avLst/>
            <a:gdLst/>
            <a:ahLst/>
            <a:cxnLst/>
            <a:rect l="l" t="t" r="r" b="b"/>
            <a:pathLst>
              <a:path w="52070" h="228600">
                <a:moveTo>
                  <a:pt x="0" y="228599"/>
                </a:moveTo>
                <a:lnTo>
                  <a:pt x="51815" y="228599"/>
                </a:lnTo>
                <a:lnTo>
                  <a:pt x="5181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37" y="948391"/>
            <a:ext cx="4432935" cy="331470"/>
          </a:xfrm>
          <a:custGeom>
            <a:avLst/>
            <a:gdLst/>
            <a:ahLst/>
            <a:cxnLst/>
            <a:rect l="l" t="t" r="r" b="b"/>
            <a:pathLst>
              <a:path w="4432935" h="331469">
                <a:moveTo>
                  <a:pt x="4432568" y="0"/>
                </a:moveTo>
                <a:lnTo>
                  <a:pt x="0" y="0"/>
                </a:lnTo>
                <a:lnTo>
                  <a:pt x="0" y="280571"/>
                </a:lnTo>
                <a:lnTo>
                  <a:pt x="16634" y="318086"/>
                </a:lnTo>
                <a:lnTo>
                  <a:pt x="4381788" y="331375"/>
                </a:lnTo>
                <a:lnTo>
                  <a:pt x="4396024" y="329329"/>
                </a:lnTo>
                <a:lnTo>
                  <a:pt x="4427136" y="303362"/>
                </a:lnTo>
                <a:lnTo>
                  <a:pt x="4432568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05" y="99264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5">
                <a:moveTo>
                  <a:pt x="0" y="25536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05" y="9799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05" y="967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9545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2954" y="995140"/>
            <a:ext cx="1942464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14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Langu</a:t>
            </a:r>
            <a:r>
              <a:rPr sz="1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3134" y="1513696"/>
            <a:ext cx="104203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50" spc="-25" dirty="0">
                <a:latin typeface="Arial"/>
                <a:cs typeface="Arial"/>
              </a:rPr>
              <a:t>P</a:t>
            </a:r>
            <a:r>
              <a:rPr sz="950" spc="-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G</a:t>
            </a:r>
            <a:r>
              <a:rPr sz="950" spc="-15" dirty="0">
                <a:latin typeface="Arial"/>
                <a:cs typeface="Arial"/>
              </a:rPr>
              <a:t>o</a:t>
            </a:r>
            <a:r>
              <a:rPr sz="950" spc="-10" dirty="0">
                <a:latin typeface="Arial"/>
                <a:cs typeface="Arial"/>
              </a:rPr>
              <a:t>y</a:t>
            </a:r>
            <a:r>
              <a:rPr sz="950" spc="10" dirty="0">
                <a:latin typeface="Arial"/>
                <a:cs typeface="Arial"/>
              </a:rPr>
              <a:t>al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CSE, IITKGP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950" spc="-5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eek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2: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Lecture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1 / 24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Cont</a:t>
            </a:r>
            <a:r>
              <a:rPr spc="-20" dirty="0"/>
              <a:t>e</a:t>
            </a:r>
            <a:r>
              <a:rPr spc="10" dirty="0"/>
              <a:t>xt</a:t>
            </a:r>
            <a:r>
              <a:rPr spc="5" dirty="0"/>
              <a:t> </a:t>
            </a:r>
            <a:r>
              <a:rPr spc="10" dirty="0"/>
              <a:t>Sensitive</a:t>
            </a:r>
            <a:r>
              <a:rPr spc="5" dirty="0"/>
              <a:t> </a:t>
            </a:r>
            <a:r>
              <a:rPr spc="10" dirty="0"/>
              <a:t>Spelling</a:t>
            </a:r>
            <a:r>
              <a:rPr spc="5" dirty="0"/>
              <a:t> </a:t>
            </a:r>
            <a:r>
              <a:rPr spc="10" dirty="0"/>
              <a:t>Cor</a:t>
            </a:r>
            <a:r>
              <a:rPr spc="-45" dirty="0"/>
              <a:t>r</a:t>
            </a:r>
            <a:r>
              <a:rPr spc="10" dirty="0"/>
              <a:t>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0" y="1078276"/>
            <a:ext cx="274637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15" dirty="0">
                <a:latin typeface="Arial"/>
                <a:cs typeface="Arial"/>
              </a:rPr>
              <a:t>The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office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is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about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fifteen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mi</a:t>
            </a:r>
            <a:r>
              <a:rPr sz="950" i="1" spc="5" dirty="0">
                <a:latin typeface="Arial"/>
                <a:cs typeface="Arial"/>
              </a:rPr>
              <a:t>n</a:t>
            </a:r>
            <a:r>
              <a:rPr sz="950" i="1" spc="10" dirty="0">
                <a:latin typeface="Arial"/>
                <a:cs typeface="Arial"/>
              </a:rPr>
              <a:t>uets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from</a:t>
            </a:r>
            <a:r>
              <a:rPr sz="950" i="1" spc="5" dirty="0">
                <a:latin typeface="Arial"/>
                <a:cs typeface="Arial"/>
              </a:rPr>
              <a:t> m</a:t>
            </a:r>
            <a:r>
              <a:rPr sz="950" i="1" spc="10" dirty="0">
                <a:latin typeface="Arial"/>
                <a:cs typeface="Arial"/>
              </a:rPr>
              <a:t>y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house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544" y="1226237"/>
            <a:ext cx="2222501" cy="56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37" y="1892021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43" y="2063115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541" y="2246196"/>
            <a:ext cx="101607" cy="101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6176" y="2230755"/>
            <a:ext cx="115823" cy="118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976" y="2282571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183" y="1935099"/>
            <a:ext cx="51815" cy="103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183" y="1986915"/>
            <a:ext cx="52069" cy="262255"/>
          </a:xfrm>
          <a:custGeom>
            <a:avLst/>
            <a:gdLst/>
            <a:ahLst/>
            <a:cxnLst/>
            <a:rect l="l" t="t" r="r" b="b"/>
            <a:pathLst>
              <a:path w="52070" h="262255">
                <a:moveTo>
                  <a:pt x="0" y="262127"/>
                </a:moveTo>
                <a:lnTo>
                  <a:pt x="51815" y="262127"/>
                </a:lnTo>
                <a:lnTo>
                  <a:pt x="51815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37" y="2109298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432568" y="0"/>
                </a:moveTo>
                <a:lnTo>
                  <a:pt x="0" y="0"/>
                </a:lnTo>
                <a:lnTo>
                  <a:pt x="0" y="136897"/>
                </a:lnTo>
                <a:lnTo>
                  <a:pt x="16634" y="174413"/>
                </a:lnTo>
                <a:lnTo>
                  <a:pt x="4381788" y="187701"/>
                </a:lnTo>
                <a:lnTo>
                  <a:pt x="4396024" y="185656"/>
                </a:lnTo>
                <a:lnTo>
                  <a:pt x="4427136" y="159688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974342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4">
                <a:moveTo>
                  <a:pt x="0" y="290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9616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05" y="19489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05" y="19362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5840" y="1905027"/>
            <a:ext cx="346392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Langu</a:t>
            </a:r>
            <a:r>
              <a:rPr sz="11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ag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10" dirty="0">
                <a:latin typeface="Arial"/>
                <a:cs typeface="Arial"/>
              </a:rPr>
              <a:t>P(about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fifteen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mi</a:t>
            </a:r>
            <a:r>
              <a:rPr sz="950" b="1" spc="5" dirty="0">
                <a:latin typeface="Arial"/>
                <a:cs typeface="Arial"/>
              </a:rPr>
              <a:t>n</a:t>
            </a:r>
            <a:r>
              <a:rPr sz="950" b="1" spc="10" dirty="0">
                <a:latin typeface="Arial"/>
                <a:cs typeface="Arial"/>
              </a:rPr>
              <a:t>utes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from)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&gt;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P(about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fifteen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mi</a:t>
            </a:r>
            <a:r>
              <a:rPr sz="950" b="1" spc="5" dirty="0">
                <a:latin typeface="Arial"/>
                <a:cs typeface="Arial"/>
              </a:rPr>
              <a:t>n</a:t>
            </a:r>
            <a:r>
              <a:rPr sz="950" b="1" spc="10" dirty="0">
                <a:latin typeface="Arial"/>
                <a:cs typeface="Arial"/>
              </a:rPr>
              <a:t>uets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from)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2 / 24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P</a:t>
            </a:r>
            <a:r>
              <a:rPr spc="-55" dirty="0"/>
              <a:t>r</a:t>
            </a:r>
            <a:r>
              <a:rPr spc="10" dirty="0"/>
              <a:t>obablilistic</a:t>
            </a:r>
            <a:r>
              <a:rPr spc="5" dirty="0"/>
              <a:t> </a:t>
            </a:r>
            <a:r>
              <a:rPr spc="10" dirty="0"/>
              <a:t>Langu</a:t>
            </a:r>
            <a:r>
              <a:rPr spc="-5" dirty="0"/>
              <a:t>ag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Models:</a:t>
            </a:r>
            <a:r>
              <a:rPr spc="90" dirty="0"/>
              <a:t> </a:t>
            </a:r>
            <a:r>
              <a:rPr spc="10" dirty="0"/>
              <a:t>Applications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74278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914019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096969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081659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13347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786003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837819"/>
            <a:ext cx="52069" cy="262255"/>
          </a:xfrm>
          <a:custGeom>
            <a:avLst/>
            <a:gdLst/>
            <a:ahLst/>
            <a:cxnLst/>
            <a:rect l="l" t="t" r="r" b="b"/>
            <a:pathLst>
              <a:path w="52070" h="262255">
                <a:moveTo>
                  <a:pt x="0" y="262127"/>
                </a:moveTo>
                <a:lnTo>
                  <a:pt x="51815" y="262127"/>
                </a:lnTo>
                <a:lnTo>
                  <a:pt x="51815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960083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432568" y="0"/>
                </a:moveTo>
                <a:lnTo>
                  <a:pt x="0" y="0"/>
                </a:lnTo>
                <a:lnTo>
                  <a:pt x="0" y="136885"/>
                </a:lnTo>
                <a:lnTo>
                  <a:pt x="16634" y="174401"/>
                </a:lnTo>
                <a:lnTo>
                  <a:pt x="4381788" y="187689"/>
                </a:lnTo>
                <a:lnTo>
                  <a:pt x="4396024" y="185644"/>
                </a:lnTo>
                <a:lnTo>
                  <a:pt x="4427136" y="159676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825115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5">
                <a:moveTo>
                  <a:pt x="0" y="290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8124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7997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7870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009817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37" y="1299710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76308"/>
                </a:lnTo>
                <a:lnTo>
                  <a:pt x="4432568" y="176308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43" y="1462659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541" y="1856064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6176" y="1840611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976" y="1892427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183" y="1343787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183" y="1392555"/>
            <a:ext cx="52069" cy="466725"/>
          </a:xfrm>
          <a:custGeom>
            <a:avLst/>
            <a:gdLst/>
            <a:ahLst/>
            <a:cxnLst/>
            <a:rect l="l" t="t" r="r" b="b"/>
            <a:pathLst>
              <a:path w="52070" h="466725">
                <a:moveTo>
                  <a:pt x="0" y="466343"/>
                </a:moveTo>
                <a:lnTo>
                  <a:pt x="51815" y="466343"/>
                </a:lnTo>
                <a:lnTo>
                  <a:pt x="51815" y="0"/>
                </a:lnTo>
                <a:lnTo>
                  <a:pt x="0" y="0"/>
                </a:lnTo>
                <a:lnTo>
                  <a:pt x="0" y="46634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37" y="1507641"/>
            <a:ext cx="4432935" cy="399415"/>
          </a:xfrm>
          <a:custGeom>
            <a:avLst/>
            <a:gdLst/>
            <a:ahLst/>
            <a:cxnLst/>
            <a:rect l="l" t="t" r="r" b="b"/>
            <a:pathLst>
              <a:path w="4432935" h="399414">
                <a:moveTo>
                  <a:pt x="4432568" y="0"/>
                </a:moveTo>
                <a:lnTo>
                  <a:pt x="0" y="0"/>
                </a:lnTo>
                <a:lnTo>
                  <a:pt x="0" y="348422"/>
                </a:lnTo>
                <a:lnTo>
                  <a:pt x="16634" y="385938"/>
                </a:lnTo>
                <a:lnTo>
                  <a:pt x="4381788" y="399227"/>
                </a:lnTo>
                <a:lnTo>
                  <a:pt x="4396024" y="397181"/>
                </a:lnTo>
                <a:lnTo>
                  <a:pt x="4427136" y="371213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05" y="1382042"/>
            <a:ext cx="0" cy="493395"/>
          </a:xfrm>
          <a:custGeom>
            <a:avLst/>
            <a:gdLst/>
            <a:ahLst/>
            <a:cxnLst/>
            <a:rect l="l" t="t" r="r" b="b"/>
            <a:pathLst>
              <a:path h="493394">
                <a:moveTo>
                  <a:pt x="0" y="49307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13693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3566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13439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1594" y="1767409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37" y="205879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343" y="2230755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541" y="2806802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6176" y="2791587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8976" y="2843402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183" y="2102739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183" y="2151507"/>
            <a:ext cx="52069" cy="655320"/>
          </a:xfrm>
          <a:custGeom>
            <a:avLst/>
            <a:gdLst/>
            <a:ahLst/>
            <a:cxnLst/>
            <a:rect l="l" t="t" r="r" b="b"/>
            <a:pathLst>
              <a:path w="52070" h="655319">
                <a:moveTo>
                  <a:pt x="0" y="655319"/>
                </a:moveTo>
                <a:lnTo>
                  <a:pt x="51815" y="655319"/>
                </a:lnTo>
                <a:lnTo>
                  <a:pt x="51815" y="0"/>
                </a:lnTo>
                <a:lnTo>
                  <a:pt x="0" y="0"/>
                </a:lnTo>
                <a:lnTo>
                  <a:pt x="0" y="65531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737" y="2276094"/>
            <a:ext cx="4432935" cy="581660"/>
          </a:xfrm>
          <a:custGeom>
            <a:avLst/>
            <a:gdLst/>
            <a:ahLst/>
            <a:cxnLst/>
            <a:rect l="l" t="t" r="r" b="b"/>
            <a:pathLst>
              <a:path w="4432935" h="581660">
                <a:moveTo>
                  <a:pt x="4432568" y="0"/>
                </a:moveTo>
                <a:lnTo>
                  <a:pt x="0" y="0"/>
                </a:lnTo>
                <a:lnTo>
                  <a:pt x="0" y="530708"/>
                </a:lnTo>
                <a:lnTo>
                  <a:pt x="16634" y="568224"/>
                </a:lnTo>
                <a:lnTo>
                  <a:pt x="4381788" y="581512"/>
                </a:lnTo>
                <a:lnTo>
                  <a:pt x="4396024" y="579467"/>
                </a:lnTo>
                <a:lnTo>
                  <a:pt x="4427136" y="553499"/>
                </a:lnTo>
                <a:lnTo>
                  <a:pt x="4432568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05" y="2141113"/>
            <a:ext cx="0" cy="685165"/>
          </a:xfrm>
          <a:custGeom>
            <a:avLst/>
            <a:gdLst/>
            <a:ahLst/>
            <a:cxnLst/>
            <a:rect l="l" t="t" r="r" b="b"/>
            <a:pathLst>
              <a:path h="685164">
                <a:moveTo>
                  <a:pt x="0" y="68473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05" y="21284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05" y="21157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05" y="21030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1594" y="2325815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594" y="2535853"/>
            <a:ext cx="64758" cy="647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594" y="2745878"/>
            <a:ext cx="64758" cy="647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25840" y="755803"/>
            <a:ext cx="3190240" cy="209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Spee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c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h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Rec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o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gnition</a:t>
            </a:r>
            <a:endParaRPr sz="1100">
              <a:latin typeface="Times New Roman"/>
              <a:cs typeface="Times New Roman"/>
            </a:endParaRPr>
          </a:p>
          <a:p>
            <a:pPr marL="12700" indent="276860">
              <a:lnSpc>
                <a:spcPct val="100000"/>
              </a:lnSpc>
              <a:spcBef>
                <a:spcPts val="270"/>
              </a:spcBef>
            </a:pPr>
            <a:r>
              <a:rPr sz="950" spc="10" dirty="0">
                <a:latin typeface="Arial"/>
                <a:cs typeface="Arial"/>
              </a:rPr>
              <a:t>P(I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</a:t>
            </a:r>
            <a:r>
              <a:rPr sz="950" spc="-5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w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v</a:t>
            </a:r>
            <a:r>
              <a:rPr sz="950" spc="10" dirty="0">
                <a:latin typeface="Arial"/>
                <a:cs typeface="Arial"/>
              </a:rPr>
              <a:t>an)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&gt;</a:t>
            </a:r>
            <a:r>
              <a:rPr sz="1100" spc="-35" dirty="0">
                <a:latin typeface="Lucida Sans Unicode"/>
                <a:cs typeface="Lucida Sans Unicode"/>
              </a:rPr>
              <a:t>&gt;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10" dirty="0">
                <a:latin typeface="Arial"/>
                <a:cs typeface="Arial"/>
              </a:rPr>
              <a:t>P(</a:t>
            </a:r>
            <a:r>
              <a:rPr sz="950" spc="-5" dirty="0">
                <a:latin typeface="Arial"/>
                <a:cs typeface="Arial"/>
              </a:rPr>
              <a:t>ey</a:t>
            </a:r>
            <a:r>
              <a:rPr sz="950" spc="15" dirty="0">
                <a:latin typeface="Arial"/>
                <a:cs typeface="Arial"/>
              </a:rPr>
              <a:t>es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</a:t>
            </a:r>
            <a:r>
              <a:rPr sz="950" spc="10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an)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Ma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c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hine </a:t>
            </a:r>
            <a:r>
              <a:rPr sz="1100" i="1" spc="-70" dirty="0">
                <a:solidFill>
                  <a:srgbClr val="3232B2"/>
                </a:solidFill>
                <a:latin typeface="Times New Roman"/>
                <a:cs typeface="Times New Roman"/>
              </a:rPr>
              <a:t>T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anslation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15" dirty="0">
                <a:latin typeface="Arial"/>
                <a:cs typeface="Arial"/>
              </a:rPr>
              <a:t>Which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sentence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more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plausi</a:t>
            </a:r>
            <a:r>
              <a:rPr sz="950" spc="-5" dirty="0">
                <a:latin typeface="Arial"/>
                <a:cs typeface="Arial"/>
              </a:rPr>
              <a:t>b</a:t>
            </a:r>
            <a:r>
              <a:rPr sz="950" spc="10" dirty="0">
                <a:latin typeface="Arial"/>
                <a:cs typeface="Arial"/>
              </a:rPr>
              <a:t>le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target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language?</a:t>
            </a:r>
            <a:endParaRPr sz="950">
              <a:latin typeface="Arial"/>
              <a:cs typeface="Arial"/>
            </a:endParaRPr>
          </a:p>
          <a:p>
            <a:pPr marL="12700" indent="276860">
              <a:lnSpc>
                <a:spcPct val="100000"/>
              </a:lnSpc>
              <a:spcBef>
                <a:spcPts val="509"/>
              </a:spcBef>
            </a:pPr>
            <a:r>
              <a:rPr sz="950" spc="10" dirty="0">
                <a:latin typeface="Arial"/>
                <a:cs typeface="Arial"/>
              </a:rPr>
              <a:t>P(</a:t>
            </a:r>
            <a:r>
              <a:rPr sz="950" b="1" spc="15" dirty="0">
                <a:latin typeface="Arial"/>
                <a:cs typeface="Arial"/>
              </a:rPr>
              <a:t>high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winds)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&gt;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P(</a:t>
            </a:r>
            <a:r>
              <a:rPr sz="950" b="1" spc="10" dirty="0">
                <a:latin typeface="Arial"/>
                <a:cs typeface="Arial"/>
              </a:rPr>
              <a:t>la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20" dirty="0">
                <a:latin typeface="Arial"/>
                <a:cs typeface="Arial"/>
              </a:rPr>
              <a:t>g</a:t>
            </a:r>
            <a:r>
              <a:rPr sz="950" b="1" spc="15" dirty="0">
                <a:latin typeface="Arial"/>
                <a:cs typeface="Arial"/>
              </a:rPr>
              <a:t>e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winds)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007F00"/>
                </a:solidFill>
                <a:latin typeface="Times New Roman"/>
                <a:cs typeface="Times New Roman"/>
              </a:rPr>
              <a:t>Other</a:t>
            </a:r>
            <a:r>
              <a:rPr sz="1100" i="1" spc="-5" dirty="0">
                <a:solidFill>
                  <a:srgbClr val="007F00"/>
                </a:solidFill>
                <a:latin typeface="Times New Roman"/>
                <a:cs typeface="Times New Roman"/>
              </a:rPr>
              <a:t> Applications</a:t>
            </a:r>
            <a:endParaRPr sz="1100">
              <a:latin typeface="Times New Roman"/>
              <a:cs typeface="Times New Roman"/>
            </a:endParaRPr>
          </a:p>
          <a:p>
            <a:pPr marL="289560" marR="841375">
              <a:lnSpc>
                <a:spcPts val="1650"/>
              </a:lnSpc>
              <a:spcBef>
                <a:spcPts val="50"/>
              </a:spcBef>
            </a:pPr>
            <a:r>
              <a:rPr sz="950" spc="15" dirty="0">
                <a:latin typeface="Arial"/>
                <a:cs typeface="Arial"/>
              </a:rPr>
              <a:t>Cont</a:t>
            </a:r>
            <a:r>
              <a:rPr sz="950" spc="-1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xt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Sensiti</a:t>
            </a:r>
            <a:r>
              <a:rPr sz="950" spc="-15" dirty="0">
                <a:latin typeface="Arial"/>
                <a:cs typeface="Arial"/>
              </a:rPr>
              <a:t>v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Spelling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Correction Natu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al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Language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Gene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ation</a:t>
            </a:r>
            <a:endParaRPr sz="9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70"/>
              </a:spcBef>
            </a:pPr>
            <a:r>
              <a:rPr sz="950" spc="5" dirty="0">
                <a:latin typeface="Arial"/>
                <a:cs typeface="Arial"/>
              </a:rPr>
              <a:t>...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3 / 24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Completion</a:t>
            </a:r>
            <a:r>
              <a:rPr spc="5" dirty="0"/>
              <a:t> </a:t>
            </a:r>
            <a:r>
              <a:rPr spc="15" dirty="0"/>
              <a:t>P</a:t>
            </a:r>
            <a:r>
              <a:rPr spc="-45" dirty="0"/>
              <a:t>r</a:t>
            </a:r>
            <a:r>
              <a:rPr spc="10" dirty="0"/>
              <a:t>ediction</a:t>
            </a:r>
          </a:p>
        </p:txBody>
      </p:sp>
      <p:sp>
        <p:nvSpPr>
          <p:cNvPr id="4" name="object 4"/>
          <p:cNvSpPr/>
          <p:nvPr/>
        </p:nvSpPr>
        <p:spPr>
          <a:xfrm>
            <a:off x="281594" y="1292281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4" y="1831277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4782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pc="15" dirty="0"/>
              <a:t>Language</a:t>
            </a:r>
            <a:r>
              <a:rPr spc="5" dirty="0"/>
              <a:t> </a:t>
            </a:r>
            <a:r>
              <a:rPr spc="15" dirty="0"/>
              <a:t>model</a:t>
            </a:r>
            <a:r>
              <a:rPr spc="5" dirty="0"/>
              <a:t> </a:t>
            </a:r>
            <a:r>
              <a:rPr spc="10" dirty="0"/>
              <a:t>also</a:t>
            </a:r>
            <a:r>
              <a:rPr spc="5" dirty="0"/>
              <a:t> </a:t>
            </a:r>
            <a:r>
              <a:rPr spc="15" dirty="0"/>
              <a:t>suppo</a:t>
            </a:r>
            <a:r>
              <a:rPr spc="40" dirty="0"/>
              <a:t>r</a:t>
            </a:r>
            <a:r>
              <a:rPr spc="10" dirty="0"/>
              <a:t>ts</a:t>
            </a:r>
            <a:r>
              <a:rPr spc="5" dirty="0"/>
              <a:t> </a:t>
            </a:r>
            <a:r>
              <a:rPr spc="10" dirty="0"/>
              <a:t>predicting</a:t>
            </a:r>
            <a:r>
              <a:rPr spc="5" dirty="0"/>
              <a:t> </a:t>
            </a:r>
            <a:r>
              <a:rPr spc="10" dirty="0"/>
              <a:t>the</a:t>
            </a:r>
            <a:r>
              <a:rPr spc="5" dirty="0"/>
              <a:t> </a:t>
            </a:r>
            <a:r>
              <a:rPr spc="10" dirty="0"/>
              <a:t>completion</a:t>
            </a:r>
            <a:r>
              <a:rPr spc="5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15" dirty="0"/>
              <a:t>a</a:t>
            </a:r>
            <a:r>
              <a:rPr spc="5" dirty="0"/>
              <a:t> </a:t>
            </a:r>
            <a:r>
              <a:rPr spc="10" dirty="0"/>
              <a:t>sentenc</a:t>
            </a:r>
            <a:r>
              <a:rPr dirty="0"/>
              <a:t>e</a:t>
            </a:r>
            <a:r>
              <a:rPr spc="5" dirty="0"/>
              <a:t>.</a:t>
            </a:r>
          </a:p>
          <a:p>
            <a:pPr marL="429259">
              <a:lnSpc>
                <a:spcPct val="100000"/>
              </a:lnSpc>
              <a:spcBef>
                <a:spcPts val="30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/>
              <a:t>Please tu</a:t>
            </a:r>
            <a:r>
              <a:rPr sz="900" spc="10" dirty="0"/>
              <a:t>r</a:t>
            </a:r>
            <a:r>
              <a:rPr sz="900" spc="-5" dirty="0"/>
              <a:t>n off </a:t>
            </a:r>
            <a:r>
              <a:rPr sz="900" spc="-25" dirty="0"/>
              <a:t>y</a:t>
            </a:r>
            <a:r>
              <a:rPr sz="900" spc="-5" dirty="0"/>
              <a:t>our cell ...</a:t>
            </a:r>
            <a:endParaRPr sz="900">
              <a:latin typeface="Lucida Sans Unicode"/>
              <a:cs typeface="Lucida Sans Unicode"/>
            </a:endParaRPr>
          </a:p>
          <a:p>
            <a:pPr marL="429259">
              <a:lnSpc>
                <a:spcPct val="100000"/>
              </a:lnSpc>
              <a:spcBef>
                <a:spcPts val="114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140" dirty="0"/>
              <a:t>Y</a:t>
            </a:r>
            <a:r>
              <a:rPr sz="900" spc="-5" dirty="0"/>
              <a:t>our pro</a:t>
            </a:r>
            <a:r>
              <a:rPr sz="900" spc="-15" dirty="0"/>
              <a:t>gr</a:t>
            </a:r>
            <a:r>
              <a:rPr sz="900" spc="-10" dirty="0"/>
              <a:t>am</a:t>
            </a:r>
            <a:r>
              <a:rPr sz="900" spc="-5" dirty="0"/>
              <a:t> does not ...</a:t>
            </a:r>
            <a:endParaRPr sz="900">
              <a:latin typeface="Lucida Sans Unicode"/>
              <a:cs typeface="Lucida Sans Unicode"/>
            </a:endParaRPr>
          </a:p>
          <a:p>
            <a:pPr marL="289560" marR="159385">
              <a:lnSpc>
                <a:spcPct val="118900"/>
              </a:lnSpc>
              <a:spcBef>
                <a:spcPts val="305"/>
              </a:spcBef>
            </a:pPr>
            <a:r>
              <a:rPr i="1" spc="10" dirty="0">
                <a:latin typeface="Arial"/>
                <a:cs typeface="Arial"/>
              </a:rPr>
              <a:t>Predicti</a:t>
            </a:r>
            <a:r>
              <a:rPr i="1" spc="-15" dirty="0">
                <a:latin typeface="Arial"/>
                <a:cs typeface="Arial"/>
              </a:rPr>
              <a:t>v</a:t>
            </a:r>
            <a:r>
              <a:rPr i="1" spc="15" dirty="0">
                <a:latin typeface="Arial"/>
                <a:cs typeface="Arial"/>
              </a:rPr>
              <a:t>e</a:t>
            </a:r>
            <a:r>
              <a:rPr i="1" spc="5" dirty="0">
                <a:latin typeface="Arial"/>
                <a:cs typeface="Arial"/>
              </a:rPr>
              <a:t> t</a:t>
            </a:r>
            <a:r>
              <a:rPr i="1" spc="-15" dirty="0">
                <a:latin typeface="Arial"/>
                <a:cs typeface="Arial"/>
              </a:rPr>
              <a:t>e</a:t>
            </a:r>
            <a:r>
              <a:rPr i="1" spc="10" dirty="0">
                <a:latin typeface="Arial"/>
                <a:cs typeface="Arial"/>
              </a:rPr>
              <a:t>xt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input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15" dirty="0"/>
              <a:t>systems</a:t>
            </a:r>
            <a:r>
              <a:rPr spc="5" dirty="0"/>
              <a:t> </a:t>
            </a:r>
            <a:r>
              <a:rPr spc="15" dirty="0"/>
              <a:t>can</a:t>
            </a:r>
            <a:r>
              <a:rPr spc="5" dirty="0"/>
              <a:t> </a:t>
            </a:r>
            <a:r>
              <a:rPr spc="15" dirty="0"/>
              <a:t>guess</a:t>
            </a:r>
            <a:r>
              <a:rPr spc="5" dirty="0"/>
              <a:t> </a:t>
            </a:r>
            <a:r>
              <a:rPr spc="15" dirty="0"/>
              <a:t>what</a:t>
            </a:r>
            <a:r>
              <a:rPr spc="5" dirty="0"/>
              <a:t> </a:t>
            </a:r>
            <a:r>
              <a:rPr spc="-10" dirty="0"/>
              <a:t>y</a:t>
            </a:r>
            <a:r>
              <a:rPr spc="15" dirty="0"/>
              <a:t>ou</a:t>
            </a:r>
            <a:r>
              <a:rPr spc="5" dirty="0"/>
              <a:t> </a:t>
            </a:r>
            <a:r>
              <a:rPr spc="10" dirty="0"/>
              <a:t>are</a:t>
            </a:r>
            <a:r>
              <a:rPr spc="5" dirty="0"/>
              <a:t> </a:t>
            </a:r>
            <a:r>
              <a:rPr spc="10" dirty="0"/>
              <a:t>typing</a:t>
            </a:r>
            <a:r>
              <a:rPr spc="5" dirty="0"/>
              <a:t> </a:t>
            </a:r>
            <a:r>
              <a:rPr spc="15" dirty="0"/>
              <a:t>and</a:t>
            </a:r>
            <a:r>
              <a:rPr spc="5" dirty="0"/>
              <a:t> </a:t>
            </a:r>
            <a:r>
              <a:rPr spc="10" dirty="0"/>
              <a:t>gi</a:t>
            </a:r>
            <a:r>
              <a:rPr spc="-15" dirty="0"/>
              <a:t>v</a:t>
            </a:r>
            <a:r>
              <a:rPr spc="15" dirty="0"/>
              <a:t>e</a:t>
            </a:r>
            <a:r>
              <a:rPr spc="10" dirty="0"/>
              <a:t> choices</a:t>
            </a:r>
            <a:r>
              <a:rPr spc="5" dirty="0"/>
              <a:t> </a:t>
            </a:r>
            <a:r>
              <a:rPr spc="15" dirty="0"/>
              <a:t>on</a:t>
            </a:r>
            <a:r>
              <a:rPr spc="5" dirty="0"/>
              <a:t> </a:t>
            </a:r>
            <a:r>
              <a:rPr spc="15" dirty="0"/>
              <a:t>h</a:t>
            </a:r>
            <a:r>
              <a:rPr dirty="0"/>
              <a:t>o</a:t>
            </a:r>
            <a:r>
              <a:rPr spc="20" dirty="0"/>
              <a:t>w</a:t>
            </a:r>
            <a:r>
              <a:rPr spc="5" dirty="0"/>
              <a:t> </a:t>
            </a:r>
            <a:r>
              <a:rPr spc="10" dirty="0"/>
              <a:t>to</a:t>
            </a:r>
            <a:r>
              <a:rPr spc="5" dirty="0"/>
              <a:t> </a:t>
            </a:r>
            <a:r>
              <a:rPr spc="10" dirty="0"/>
              <a:t>complete</a:t>
            </a:r>
            <a:r>
              <a:rPr spc="5" dirty="0"/>
              <a:t> it.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4 / 24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P</a:t>
            </a:r>
            <a:r>
              <a:rPr spc="-55" dirty="0"/>
              <a:t>r</a:t>
            </a:r>
            <a:r>
              <a:rPr spc="10" dirty="0"/>
              <a:t>obabilistic</a:t>
            </a:r>
            <a:r>
              <a:rPr spc="5" dirty="0"/>
              <a:t> </a:t>
            </a:r>
            <a:r>
              <a:rPr spc="10" dirty="0"/>
              <a:t>Langu</a:t>
            </a:r>
            <a:r>
              <a:rPr spc="-5" dirty="0"/>
              <a:t>ag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Modeling</a:t>
            </a:r>
          </a:p>
        </p:txBody>
      </p:sp>
      <p:sp>
        <p:nvSpPr>
          <p:cNvPr id="4" name="object 4"/>
          <p:cNvSpPr/>
          <p:nvPr/>
        </p:nvSpPr>
        <p:spPr>
          <a:xfrm>
            <a:off x="281594" y="922220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4" y="1754766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4" y="2587312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5" y="880474"/>
            <a:ext cx="3747135" cy="1815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Arial"/>
                <a:cs typeface="Arial"/>
              </a:rPr>
              <a:t>Goal:</a:t>
            </a:r>
            <a:r>
              <a:rPr sz="950" b="1" spc="7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Compute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probability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sentence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sequence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words: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331470" algn="ctr">
              <a:lnSpc>
                <a:spcPct val="100000"/>
              </a:lnSpc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6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2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3</a:t>
            </a:r>
            <a:r>
              <a:rPr sz="1100" spc="70" dirty="0">
                <a:latin typeface="Lucida Sans Unicode"/>
                <a:cs typeface="Lucida Sans Unicode"/>
              </a:rPr>
              <a:t>,...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52" baseline="-10416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b="1" spc="10" dirty="0">
                <a:latin typeface="Arial"/>
                <a:cs typeface="Arial"/>
              </a:rPr>
              <a:t>Related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65" dirty="0">
                <a:latin typeface="Arial"/>
                <a:cs typeface="Arial"/>
              </a:rPr>
              <a:t>T</a:t>
            </a:r>
            <a:r>
              <a:rPr sz="950" b="1" spc="10" dirty="0">
                <a:latin typeface="Arial"/>
                <a:cs typeface="Arial"/>
              </a:rPr>
              <a:t>ask:</a:t>
            </a:r>
            <a:r>
              <a:rPr sz="950" b="1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probability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upcoming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word: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331470" algn="ctr">
              <a:lnSpc>
                <a:spcPct val="100000"/>
              </a:lnSpc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4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2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3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model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that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computes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either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these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called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langu</a:t>
            </a:r>
            <a:r>
              <a:rPr sz="950" b="1" spc="5" dirty="0">
                <a:latin typeface="Arial"/>
                <a:cs typeface="Arial"/>
              </a:rPr>
              <a:t>a</a:t>
            </a:r>
            <a:r>
              <a:rPr sz="950" b="1" spc="20" dirty="0">
                <a:latin typeface="Arial"/>
                <a:cs typeface="Arial"/>
              </a:rPr>
              <a:t>g</a:t>
            </a:r>
            <a:r>
              <a:rPr sz="950" b="1" spc="15" dirty="0">
                <a:latin typeface="Arial"/>
                <a:cs typeface="Arial"/>
              </a:rPr>
              <a:t>e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model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5 / 24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Computing</a:t>
            </a:r>
            <a:r>
              <a:rPr spc="5" dirty="0"/>
              <a:t> </a:t>
            </a:r>
            <a:r>
              <a:rPr spc="15" dirty="0"/>
              <a:t>P</a:t>
            </a:r>
            <a:r>
              <a:rPr i="0" spc="10" dirty="0">
                <a:latin typeface="Alef"/>
                <a:cs typeface="Alef"/>
              </a:rPr>
              <a:t>(</a:t>
            </a:r>
            <a:r>
              <a:rPr spc="120" dirty="0"/>
              <a:t>W</a:t>
            </a:r>
            <a:r>
              <a:rPr i="0" spc="10" dirty="0">
                <a:latin typeface="Alef"/>
                <a:cs typeface="Alef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207700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85665"/>
                </a:lnTo>
                <a:lnTo>
                  <a:pt x="4432568" y="185665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380363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561886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548003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599819"/>
            <a:ext cx="4282440" cy="64135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249299"/>
            <a:ext cx="51815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301115"/>
            <a:ext cx="52069" cy="262255"/>
          </a:xfrm>
          <a:custGeom>
            <a:avLst/>
            <a:gdLst/>
            <a:ahLst/>
            <a:cxnLst/>
            <a:rect l="l" t="t" r="r" b="b"/>
            <a:pathLst>
              <a:path w="52070" h="262255">
                <a:moveTo>
                  <a:pt x="0" y="262127"/>
                </a:moveTo>
                <a:lnTo>
                  <a:pt x="51815" y="262127"/>
                </a:lnTo>
                <a:lnTo>
                  <a:pt x="51815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424988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432568" y="0"/>
                </a:moveTo>
                <a:lnTo>
                  <a:pt x="0" y="0"/>
                </a:lnTo>
                <a:lnTo>
                  <a:pt x="0" y="136897"/>
                </a:lnTo>
                <a:lnTo>
                  <a:pt x="16634" y="174413"/>
                </a:lnTo>
                <a:lnTo>
                  <a:pt x="4381788" y="187701"/>
                </a:lnTo>
                <a:lnTo>
                  <a:pt x="4396024" y="185656"/>
                </a:lnTo>
                <a:lnTo>
                  <a:pt x="4427136" y="159688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290029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5">
                <a:moveTo>
                  <a:pt x="0" y="29090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2773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2646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2519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37" y="1764600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6320"/>
                </a:lnTo>
                <a:lnTo>
                  <a:pt x="4432568" y="176320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43" y="1925955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541" y="2109441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6176" y="2096643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8976" y="2145411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183" y="1807083"/>
            <a:ext cx="51815" cy="103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183" y="1858899"/>
            <a:ext cx="52069" cy="253365"/>
          </a:xfrm>
          <a:custGeom>
            <a:avLst/>
            <a:gdLst/>
            <a:ahLst/>
            <a:cxnLst/>
            <a:rect l="l" t="t" r="r" b="b"/>
            <a:pathLst>
              <a:path w="52070" h="253364">
                <a:moveTo>
                  <a:pt x="0" y="252983"/>
                </a:moveTo>
                <a:lnTo>
                  <a:pt x="51815" y="252983"/>
                </a:lnTo>
                <a:lnTo>
                  <a:pt x="51815" y="0"/>
                </a:lnTo>
                <a:lnTo>
                  <a:pt x="0" y="0"/>
                </a:lnTo>
                <a:lnTo>
                  <a:pt x="0" y="25298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37" y="1972555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432568" y="0"/>
                </a:moveTo>
                <a:lnTo>
                  <a:pt x="0" y="0"/>
                </a:lnTo>
                <a:lnTo>
                  <a:pt x="0" y="136885"/>
                </a:lnTo>
                <a:lnTo>
                  <a:pt x="16634" y="174401"/>
                </a:lnTo>
                <a:lnTo>
                  <a:pt x="4381788" y="187689"/>
                </a:lnTo>
                <a:lnTo>
                  <a:pt x="4396024" y="185644"/>
                </a:lnTo>
                <a:lnTo>
                  <a:pt x="4427136" y="159676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05" y="1846944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28154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05" y="1834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18215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8088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5840" y="1220700"/>
            <a:ext cx="2070735" cy="9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How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to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compute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the joint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p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obability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10" dirty="0">
                <a:latin typeface="Arial"/>
                <a:cs typeface="Arial"/>
              </a:rPr>
              <a:t>P(about,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fifteen,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mi</a:t>
            </a:r>
            <a:r>
              <a:rPr sz="950" spc="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ute</a:t>
            </a:r>
            <a:r>
              <a:rPr sz="950" spc="-5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, </a:t>
            </a:r>
            <a:r>
              <a:rPr sz="950" spc="10" dirty="0">
                <a:latin typeface="Arial"/>
                <a:cs typeface="Arial"/>
              </a:rPr>
              <a:t>from)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Basic Idea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10" dirty="0">
                <a:latin typeface="Arial"/>
                <a:cs typeface="Arial"/>
              </a:rPr>
              <a:t>Rely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on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Chain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Rule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Probability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6 / 24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The</a:t>
            </a:r>
            <a:r>
              <a:rPr spc="5" dirty="0"/>
              <a:t> </a:t>
            </a:r>
            <a:r>
              <a:rPr spc="10" dirty="0"/>
              <a:t>Chain</a:t>
            </a:r>
            <a:r>
              <a:rPr spc="5" dirty="0"/>
              <a:t> </a:t>
            </a:r>
            <a:r>
              <a:rPr spc="10" dirty="0"/>
              <a:t>Rule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700040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8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76308"/>
                </a:lnTo>
                <a:lnTo>
                  <a:pt x="4432568" y="176308"/>
                </a:lnTo>
                <a:lnTo>
                  <a:pt x="4431675" y="41314"/>
                </a:lnTo>
                <a:lnTo>
                  <a:pt x="4408724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0" y="713042"/>
            <a:ext cx="143954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Conditional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P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obabilities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43" y="862203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541" y="1598295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6176" y="1584579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976" y="1636395"/>
            <a:ext cx="4282440" cy="64135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743331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183" y="792099"/>
            <a:ext cx="52069" cy="807720"/>
          </a:xfrm>
          <a:custGeom>
            <a:avLst/>
            <a:gdLst/>
            <a:ahLst/>
            <a:cxnLst/>
            <a:rect l="l" t="t" r="r" b="b"/>
            <a:pathLst>
              <a:path w="52070" h="807719">
                <a:moveTo>
                  <a:pt x="0" y="807719"/>
                </a:moveTo>
                <a:lnTo>
                  <a:pt x="51815" y="807719"/>
                </a:lnTo>
                <a:lnTo>
                  <a:pt x="51815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37" y="907971"/>
            <a:ext cx="4432935" cy="741680"/>
          </a:xfrm>
          <a:custGeom>
            <a:avLst/>
            <a:gdLst/>
            <a:ahLst/>
            <a:cxnLst/>
            <a:rect l="l" t="t" r="r" b="b"/>
            <a:pathLst>
              <a:path w="4432935" h="741680">
                <a:moveTo>
                  <a:pt x="4432568" y="0"/>
                </a:moveTo>
                <a:lnTo>
                  <a:pt x="0" y="0"/>
                </a:lnTo>
                <a:lnTo>
                  <a:pt x="0" y="690323"/>
                </a:lnTo>
                <a:lnTo>
                  <a:pt x="16634" y="727838"/>
                </a:lnTo>
                <a:lnTo>
                  <a:pt x="4381788" y="741127"/>
                </a:lnTo>
                <a:lnTo>
                  <a:pt x="4396024" y="739081"/>
                </a:lnTo>
                <a:lnTo>
                  <a:pt x="4427136" y="713114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782360"/>
            <a:ext cx="0" cy="835025"/>
          </a:xfrm>
          <a:custGeom>
            <a:avLst/>
            <a:gdLst/>
            <a:ahLst/>
            <a:cxnLst/>
            <a:rect l="l" t="t" r="r" b="b"/>
            <a:pathLst>
              <a:path h="835025">
                <a:moveTo>
                  <a:pt x="0" y="8349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7696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7569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05" y="744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83665" y="1024624"/>
            <a:ext cx="56451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B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8275" y="930827"/>
            <a:ext cx="44132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80975" y="110900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48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37487" y="1119658"/>
            <a:ext cx="3028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737" y="1801023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6317"/>
                </a:lnTo>
                <a:lnTo>
                  <a:pt x="4432568" y="176317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343" y="1962531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541" y="2234614"/>
            <a:ext cx="101607" cy="1016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6176" y="2221611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8976" y="227037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183" y="1843659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183" y="1895475"/>
            <a:ext cx="52069" cy="341630"/>
          </a:xfrm>
          <a:custGeom>
            <a:avLst/>
            <a:gdLst/>
            <a:ahLst/>
            <a:cxnLst/>
            <a:rect l="l" t="t" r="r" b="b"/>
            <a:pathLst>
              <a:path w="52070" h="341630">
                <a:moveTo>
                  <a:pt x="0" y="341375"/>
                </a:moveTo>
                <a:lnTo>
                  <a:pt x="51815" y="341375"/>
                </a:lnTo>
                <a:lnTo>
                  <a:pt x="51815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37" y="2008976"/>
            <a:ext cx="4432935" cy="276860"/>
          </a:xfrm>
          <a:custGeom>
            <a:avLst/>
            <a:gdLst/>
            <a:ahLst/>
            <a:cxnLst/>
            <a:rect l="l" t="t" r="r" b="b"/>
            <a:pathLst>
              <a:path w="4432935" h="276860">
                <a:moveTo>
                  <a:pt x="4432568" y="0"/>
                </a:moveTo>
                <a:lnTo>
                  <a:pt x="0" y="0"/>
                </a:lnTo>
                <a:lnTo>
                  <a:pt x="0" y="225637"/>
                </a:lnTo>
                <a:lnTo>
                  <a:pt x="16634" y="263152"/>
                </a:lnTo>
                <a:lnTo>
                  <a:pt x="4381788" y="276441"/>
                </a:lnTo>
                <a:lnTo>
                  <a:pt x="4396024" y="274395"/>
                </a:lnTo>
                <a:lnTo>
                  <a:pt x="4427136" y="248428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05" y="1883353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37031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05" y="18706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05" y="18579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05" y="18452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37" y="2437327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6320"/>
                </a:lnTo>
                <a:lnTo>
                  <a:pt x="4432568" y="176320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343" y="2599563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8541" y="2870917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56176" y="2855595"/>
            <a:ext cx="115823" cy="118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8976" y="2907411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183" y="2480691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183" y="2529459"/>
            <a:ext cx="52069" cy="344805"/>
          </a:xfrm>
          <a:custGeom>
            <a:avLst/>
            <a:gdLst/>
            <a:ahLst/>
            <a:cxnLst/>
            <a:rect l="l" t="t" r="r" b="b"/>
            <a:pathLst>
              <a:path w="52070" h="344805">
                <a:moveTo>
                  <a:pt x="0" y="344423"/>
                </a:moveTo>
                <a:lnTo>
                  <a:pt x="51815" y="344423"/>
                </a:lnTo>
                <a:lnTo>
                  <a:pt x="51815" y="0"/>
                </a:lnTo>
                <a:lnTo>
                  <a:pt x="0" y="0"/>
                </a:lnTo>
                <a:lnTo>
                  <a:pt x="0" y="34442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37" y="2645283"/>
            <a:ext cx="4432935" cy="276860"/>
          </a:xfrm>
          <a:custGeom>
            <a:avLst/>
            <a:gdLst/>
            <a:ahLst/>
            <a:cxnLst/>
            <a:rect l="l" t="t" r="r" b="b"/>
            <a:pathLst>
              <a:path w="4432935" h="276860">
                <a:moveTo>
                  <a:pt x="4432568" y="0"/>
                </a:moveTo>
                <a:lnTo>
                  <a:pt x="0" y="0"/>
                </a:lnTo>
                <a:lnTo>
                  <a:pt x="0" y="225634"/>
                </a:lnTo>
                <a:lnTo>
                  <a:pt x="16634" y="263149"/>
                </a:lnTo>
                <a:lnTo>
                  <a:pt x="4381788" y="276438"/>
                </a:lnTo>
                <a:lnTo>
                  <a:pt x="4396024" y="274392"/>
                </a:lnTo>
                <a:lnTo>
                  <a:pt x="4427136" y="248425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05" y="2519671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37029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05" y="25069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20305" y="24942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05" y="24815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25840" y="1451022"/>
            <a:ext cx="4000500" cy="145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algn="ctr">
              <a:lnSpc>
                <a:spcPct val="100000"/>
              </a:lnSpc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B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Mo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e </a:t>
            </a:r>
            <a:r>
              <a:rPr sz="1100" i="1" spc="-135" dirty="0">
                <a:solidFill>
                  <a:srgbClr val="3232B2"/>
                </a:solidFill>
                <a:latin typeface="Times New Roman"/>
                <a:cs typeface="Times New Roman"/>
              </a:rPr>
              <a:t>V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ariables</a:t>
            </a:r>
            <a:endParaRPr sz="1100">
              <a:latin typeface="Times New Roman"/>
              <a:cs typeface="Times New Roman"/>
            </a:endParaRPr>
          </a:p>
          <a:p>
            <a:pPr marL="355600" algn="ctr">
              <a:lnSpc>
                <a:spcPct val="100000"/>
              </a:lnSpc>
              <a:spcBef>
                <a:spcPts val="830"/>
              </a:spcBef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B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C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B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D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B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Chain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Rule in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Gene</a:t>
            </a:r>
            <a:r>
              <a:rPr sz="11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endParaRPr sz="1100">
              <a:latin typeface="Times New Roman"/>
              <a:cs typeface="Times New Roman"/>
            </a:endParaRPr>
          </a:p>
          <a:p>
            <a:pPr marL="355600" algn="ctr">
              <a:lnSpc>
                <a:spcPct val="100000"/>
              </a:lnSpc>
              <a:spcBef>
                <a:spcPts val="830"/>
              </a:spcBef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spc="67" baseline="-10416" dirty="0">
                <a:latin typeface="Gill Sans MT"/>
                <a:cs typeface="Gill Sans MT"/>
              </a:rPr>
              <a:t>2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i="1" spc="52" baseline="-10416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spc="67" baseline="-10416" dirty="0">
                <a:latin typeface="Gill Sans MT"/>
                <a:cs typeface="Gill Sans MT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spc="67" baseline="-10416" dirty="0">
                <a:latin typeface="Gill Sans MT"/>
                <a:cs typeface="Gill Sans MT"/>
              </a:rPr>
              <a:t>2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spc="52" baseline="-10416" dirty="0">
                <a:latin typeface="Gill Sans MT"/>
                <a:cs typeface="Gill Sans MT"/>
              </a:rPr>
              <a:t>3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x</a:t>
            </a:r>
            <a:r>
              <a:rPr sz="1200" spc="67" baseline="-10416" dirty="0">
                <a:latin typeface="Gill Sans MT"/>
                <a:cs typeface="Gill Sans MT"/>
              </a:rPr>
              <a:t>1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spc="52" baseline="-10416" dirty="0">
                <a:latin typeface="Gill Sans MT"/>
                <a:cs typeface="Gill Sans MT"/>
              </a:rPr>
              <a:t>2</a:t>
            </a:r>
            <a:r>
              <a:rPr sz="1100" spc="120" dirty="0">
                <a:latin typeface="Tahoma"/>
                <a:cs typeface="Tahoma"/>
              </a:rPr>
              <a:t>)</a:t>
            </a:r>
            <a:r>
              <a:rPr sz="1100" spc="70" dirty="0">
                <a:latin typeface="Lucida Sans Unicode"/>
                <a:cs typeface="Lucida Sans Unicode"/>
              </a:rPr>
              <a:t>..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i="1" spc="52" baseline="-10416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Arial"/>
                <a:cs typeface="Arial"/>
              </a:rPr>
              <a:t>|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spc="70" dirty="0">
                <a:latin typeface="Lucida Sans Unicode"/>
                <a:cs typeface="Lucida Sans Unicode"/>
              </a:rPr>
              <a:t>,...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i="1" spc="-7" baseline="-10416" dirty="0">
                <a:latin typeface="Times New Roman"/>
                <a:cs typeface="Times New Roman"/>
              </a:rPr>
              <a:t>n</a:t>
            </a:r>
            <a:r>
              <a:rPr sz="1200" spc="217" baseline="-10416" dirty="0">
                <a:latin typeface="Arial"/>
                <a:cs typeface="Arial"/>
              </a:rPr>
              <a:t>−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7 / 24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P</a:t>
            </a:r>
            <a:r>
              <a:rPr spc="-55" dirty="0"/>
              <a:t>r</a:t>
            </a:r>
            <a:r>
              <a:rPr spc="10" dirty="0"/>
              <a:t>obability</a:t>
            </a:r>
            <a:r>
              <a:rPr spc="5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15" dirty="0"/>
              <a:t>wo</a:t>
            </a:r>
            <a:r>
              <a:rPr spc="-45" dirty="0"/>
              <a:t>r</a:t>
            </a:r>
            <a:r>
              <a:rPr spc="10" dirty="0"/>
              <a:t>ds</a:t>
            </a:r>
            <a:r>
              <a:rPr spc="5" dirty="0"/>
              <a:t> </a:t>
            </a:r>
            <a:r>
              <a:rPr spc="10" dirty="0"/>
              <a:t>in</a:t>
            </a:r>
            <a:r>
              <a:rPr spc="5" dirty="0"/>
              <a:t> </a:t>
            </a:r>
            <a:r>
              <a:rPr spc="10" dirty="0"/>
              <a:t>sentences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71696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889379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2243221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2227707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2279523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758315"/>
            <a:ext cx="51815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810131"/>
            <a:ext cx="52069" cy="436245"/>
          </a:xfrm>
          <a:custGeom>
            <a:avLst/>
            <a:gdLst/>
            <a:ahLst/>
            <a:cxnLst/>
            <a:rect l="l" t="t" r="r" b="b"/>
            <a:pathLst>
              <a:path w="52070" h="436244">
                <a:moveTo>
                  <a:pt x="0" y="435863"/>
                </a:moveTo>
                <a:lnTo>
                  <a:pt x="51815" y="435863"/>
                </a:lnTo>
                <a:lnTo>
                  <a:pt x="51815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934267"/>
            <a:ext cx="4432935" cy="360045"/>
          </a:xfrm>
          <a:custGeom>
            <a:avLst/>
            <a:gdLst/>
            <a:ahLst/>
            <a:cxnLst/>
            <a:rect l="l" t="t" r="r" b="b"/>
            <a:pathLst>
              <a:path w="4432935" h="360044">
                <a:moveTo>
                  <a:pt x="4432568" y="0"/>
                </a:moveTo>
                <a:lnTo>
                  <a:pt x="0" y="0"/>
                </a:lnTo>
                <a:lnTo>
                  <a:pt x="0" y="308954"/>
                </a:lnTo>
                <a:lnTo>
                  <a:pt x="16634" y="346469"/>
                </a:lnTo>
                <a:lnTo>
                  <a:pt x="4381788" y="359758"/>
                </a:lnTo>
                <a:lnTo>
                  <a:pt x="4396024" y="357712"/>
                </a:lnTo>
                <a:lnTo>
                  <a:pt x="4427136" y="331745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79929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46297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7865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7738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7611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840" y="1207656"/>
            <a:ext cx="435673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50"/>
              </a:lnSpc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7" baseline="-10416" dirty="0">
                <a:latin typeface="Gill Sans MT"/>
                <a:cs typeface="Gill Sans MT"/>
              </a:rPr>
              <a:t>2</a:t>
            </a:r>
            <a:r>
              <a:rPr sz="1200" spc="-82" baseline="-10416" dirty="0">
                <a:latin typeface="Gill Sans MT"/>
                <a:cs typeface="Gill Sans MT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67" baseline="-10416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2325" spc="187" baseline="-8960" dirty="0">
                <a:latin typeface="Arial"/>
                <a:cs typeface="Arial"/>
              </a:rPr>
              <a:t>∏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52" baseline="-10416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7" baseline="-10416" dirty="0">
                <a:latin typeface="Gill Sans MT"/>
                <a:cs typeface="Gill Sans MT"/>
              </a:rPr>
              <a:t>2</a:t>
            </a:r>
            <a:r>
              <a:rPr sz="1200" spc="-82" baseline="-10416" dirty="0">
                <a:latin typeface="Gill Sans MT"/>
                <a:cs typeface="Gill Sans MT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-7" baseline="-10416" dirty="0">
                <a:latin typeface="Times New Roman"/>
                <a:cs typeface="Times New Roman"/>
              </a:rPr>
              <a:t>i</a:t>
            </a:r>
            <a:r>
              <a:rPr sz="1200" spc="217" baseline="-10416" dirty="0">
                <a:latin typeface="Arial"/>
                <a:cs typeface="Arial"/>
              </a:rPr>
              <a:t>−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R="111125" algn="ctr">
              <a:lnSpc>
                <a:spcPts val="950"/>
              </a:lnSpc>
            </a:pPr>
            <a:r>
              <a:rPr sz="800" i="1" spc="-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P(“about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3232B2"/>
                </a:solidFill>
                <a:latin typeface="Times New Roman"/>
                <a:cs typeface="Times New Roman"/>
              </a:rPr>
              <a:t>fifteen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minutes f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om”)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18800"/>
              </a:lnSpc>
              <a:spcBef>
                <a:spcPts val="204"/>
              </a:spcBef>
            </a:pPr>
            <a:r>
              <a:rPr sz="950" spc="10" dirty="0">
                <a:latin typeface="Arial"/>
                <a:cs typeface="Arial"/>
              </a:rPr>
              <a:t>P(about) x P(fi</a:t>
            </a:r>
            <a:r>
              <a:rPr sz="950" dirty="0">
                <a:latin typeface="Arial"/>
                <a:cs typeface="Arial"/>
              </a:rPr>
              <a:t>f</a:t>
            </a:r>
            <a:r>
              <a:rPr sz="950" spc="10" dirty="0">
                <a:latin typeface="Arial"/>
                <a:cs typeface="Arial"/>
              </a:rPr>
              <a:t>teen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|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about)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x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P(mi</a:t>
            </a:r>
            <a:r>
              <a:rPr sz="950" spc="5" dirty="0">
                <a:latin typeface="Arial"/>
                <a:cs typeface="Arial"/>
              </a:rPr>
              <a:t>n</a:t>
            </a:r>
            <a:r>
              <a:rPr sz="950" spc="15" dirty="0">
                <a:latin typeface="Arial"/>
                <a:cs typeface="Arial"/>
              </a:rPr>
              <a:t>u</a:t>
            </a:r>
            <a:r>
              <a:rPr sz="950" dirty="0">
                <a:latin typeface="Arial"/>
                <a:cs typeface="Arial"/>
              </a:rPr>
              <a:t>t</a:t>
            </a:r>
            <a:r>
              <a:rPr sz="950" spc="15" dirty="0">
                <a:latin typeface="Arial"/>
                <a:cs typeface="Arial"/>
              </a:rPr>
              <a:t>es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|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about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fifteen)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x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P(from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|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about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fifteen mi</a:t>
            </a:r>
            <a:r>
              <a:rPr sz="950" spc="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utes)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8 / 24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Estimating</a:t>
            </a:r>
            <a:r>
              <a:rPr spc="5" dirty="0"/>
              <a:t> </a:t>
            </a:r>
            <a:r>
              <a:rPr spc="10" dirty="0"/>
              <a:t>These</a:t>
            </a:r>
            <a:r>
              <a:rPr spc="5" dirty="0"/>
              <a:t> </a:t>
            </a:r>
            <a:r>
              <a:rPr spc="15" dirty="0"/>
              <a:t>P</a:t>
            </a:r>
            <a:r>
              <a:rPr spc="-55" dirty="0"/>
              <a:t>r</a:t>
            </a:r>
            <a:r>
              <a:rPr spc="10" dirty="0"/>
              <a:t>obability</a:t>
            </a:r>
            <a:r>
              <a:rPr spc="5" dirty="0"/>
              <a:t> </a:t>
            </a:r>
            <a:r>
              <a:rPr spc="-145" dirty="0"/>
              <a:t>V</a:t>
            </a:r>
            <a:r>
              <a:rPr spc="10" dirty="0"/>
              <a:t>alues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175836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6320"/>
                </a:lnTo>
                <a:lnTo>
                  <a:pt x="4432568" y="176320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0" y="1188848"/>
            <a:ext cx="98044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Count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and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divide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43" y="1337691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541" y="1598819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6176" y="1584579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976" y="163639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218819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183" y="1270635"/>
            <a:ext cx="52069" cy="329565"/>
          </a:xfrm>
          <a:custGeom>
            <a:avLst/>
            <a:gdLst/>
            <a:ahLst/>
            <a:cxnLst/>
            <a:rect l="l" t="t" r="r" b="b"/>
            <a:pathLst>
              <a:path w="52070" h="329565">
                <a:moveTo>
                  <a:pt x="0" y="329183"/>
                </a:moveTo>
                <a:lnTo>
                  <a:pt x="51815" y="329183"/>
                </a:lnTo>
                <a:lnTo>
                  <a:pt x="51815" y="0"/>
                </a:lnTo>
                <a:lnTo>
                  <a:pt x="0" y="0"/>
                </a:lnTo>
                <a:lnTo>
                  <a:pt x="0" y="32918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37" y="1383779"/>
            <a:ext cx="4432935" cy="266065"/>
          </a:xfrm>
          <a:custGeom>
            <a:avLst/>
            <a:gdLst/>
            <a:ahLst/>
            <a:cxnLst/>
            <a:rect l="l" t="t" r="r" b="b"/>
            <a:pathLst>
              <a:path w="4432935" h="266064">
                <a:moveTo>
                  <a:pt x="4432568" y="0"/>
                </a:moveTo>
                <a:lnTo>
                  <a:pt x="0" y="0"/>
                </a:lnTo>
                <a:lnTo>
                  <a:pt x="0" y="215039"/>
                </a:lnTo>
                <a:lnTo>
                  <a:pt x="16638" y="252547"/>
                </a:lnTo>
                <a:lnTo>
                  <a:pt x="4381788" y="265831"/>
                </a:lnTo>
                <a:lnTo>
                  <a:pt x="4396026" y="263785"/>
                </a:lnTo>
                <a:lnTo>
                  <a:pt x="4427139" y="237816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25818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35968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2454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2327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05" y="12200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840" y="1390091"/>
            <a:ext cx="381381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25" spc="15" baseline="-29239" dirty="0">
                <a:latin typeface="Arial"/>
                <a:cs typeface="Arial"/>
              </a:rPr>
              <a:t>P(office</a:t>
            </a:r>
            <a:r>
              <a:rPr sz="1425" spc="7" baseline="-29239" dirty="0">
                <a:latin typeface="Arial"/>
                <a:cs typeface="Arial"/>
              </a:rPr>
              <a:t> | </a:t>
            </a:r>
            <a:r>
              <a:rPr sz="1425" spc="15" baseline="-29239" dirty="0">
                <a:latin typeface="Arial"/>
                <a:cs typeface="Arial"/>
              </a:rPr>
              <a:t>about</a:t>
            </a:r>
            <a:r>
              <a:rPr sz="1425" spc="7" baseline="-29239" dirty="0">
                <a:latin typeface="Arial"/>
                <a:cs typeface="Arial"/>
              </a:rPr>
              <a:t> </a:t>
            </a:r>
            <a:r>
              <a:rPr sz="1425" spc="15" baseline="-29239" dirty="0">
                <a:latin typeface="Arial"/>
                <a:cs typeface="Arial"/>
              </a:rPr>
              <a:t>fifteen</a:t>
            </a:r>
            <a:r>
              <a:rPr sz="1425" spc="7" baseline="-29239" dirty="0">
                <a:latin typeface="Arial"/>
                <a:cs typeface="Arial"/>
              </a:rPr>
              <a:t> </a:t>
            </a:r>
            <a:r>
              <a:rPr sz="1425" spc="22" baseline="-29239" dirty="0">
                <a:latin typeface="Arial"/>
                <a:cs typeface="Arial"/>
              </a:rPr>
              <a:t>mi</a:t>
            </a:r>
            <a:r>
              <a:rPr sz="1425" spc="7" baseline="-29239" dirty="0">
                <a:latin typeface="Arial"/>
                <a:cs typeface="Arial"/>
              </a:rPr>
              <a:t>n</a:t>
            </a:r>
            <a:r>
              <a:rPr sz="1425" spc="15" baseline="-29239" dirty="0">
                <a:latin typeface="Arial"/>
                <a:cs typeface="Arial"/>
              </a:rPr>
              <a:t>utes</a:t>
            </a:r>
            <a:r>
              <a:rPr sz="1425" spc="7" baseline="-29239" dirty="0">
                <a:latin typeface="Arial"/>
                <a:cs typeface="Arial"/>
              </a:rPr>
              <a:t> </a:t>
            </a:r>
            <a:r>
              <a:rPr sz="1425" spc="15" baseline="-29239" dirty="0">
                <a:latin typeface="Arial"/>
                <a:cs typeface="Arial"/>
              </a:rPr>
              <a:t>from)</a:t>
            </a:r>
            <a:r>
              <a:rPr sz="1425" spc="7" baseline="-29239" dirty="0">
                <a:latin typeface="Arial"/>
                <a:cs typeface="Arial"/>
              </a:rPr>
              <a:t> </a:t>
            </a:r>
            <a:r>
              <a:rPr sz="1425" spc="22" baseline="-29239" dirty="0">
                <a:latin typeface="Arial"/>
                <a:cs typeface="Arial"/>
              </a:rPr>
              <a:t>=</a:t>
            </a:r>
            <a:r>
              <a:rPr sz="1425" spc="187" baseline="-29239" dirty="0">
                <a:latin typeface="Arial"/>
                <a:cs typeface="Arial"/>
              </a:rPr>
              <a:t> </a:t>
            </a:r>
            <a:r>
              <a:rPr sz="700" i="1" u="sng" spc="5" dirty="0">
                <a:latin typeface="Arial"/>
                <a:cs typeface="Arial"/>
              </a:rPr>
              <a:t>Count</a:t>
            </a:r>
            <a:r>
              <a:rPr sz="700" u="sng" spc="20" dirty="0">
                <a:latin typeface="Times New Roman"/>
                <a:cs typeface="Times New Roman"/>
              </a:rPr>
              <a:t> </a:t>
            </a:r>
            <a:r>
              <a:rPr sz="700" u="sng" spc="5" dirty="0">
                <a:latin typeface="Arial"/>
                <a:cs typeface="Arial"/>
              </a:rPr>
              <a:t>(about</a:t>
            </a:r>
            <a:r>
              <a:rPr sz="700" u="sng" spc="20" dirty="0">
                <a:latin typeface="Times New Roman"/>
                <a:cs typeface="Times New Roman"/>
              </a:rPr>
              <a:t> </a:t>
            </a:r>
            <a:r>
              <a:rPr sz="700" u="sng" spc="5" dirty="0">
                <a:latin typeface="Arial"/>
                <a:cs typeface="Arial"/>
              </a:rPr>
              <a:t>fifteen</a:t>
            </a:r>
            <a:r>
              <a:rPr sz="700" u="sng" spc="20" dirty="0">
                <a:latin typeface="Times New Roman"/>
                <a:cs typeface="Times New Roman"/>
              </a:rPr>
              <a:t> </a:t>
            </a:r>
            <a:r>
              <a:rPr sz="700" u="sng" spc="5" dirty="0">
                <a:latin typeface="Arial"/>
                <a:cs typeface="Arial"/>
              </a:rPr>
              <a:t>mi</a:t>
            </a:r>
            <a:r>
              <a:rPr sz="700" u="sng" spc="-5" dirty="0">
                <a:latin typeface="Arial"/>
                <a:cs typeface="Arial"/>
              </a:rPr>
              <a:t>n</a:t>
            </a:r>
            <a:r>
              <a:rPr sz="700" u="sng" spc="5" dirty="0">
                <a:latin typeface="Arial"/>
                <a:cs typeface="Arial"/>
              </a:rPr>
              <a:t>utes</a:t>
            </a:r>
            <a:r>
              <a:rPr sz="700" u="sng" spc="20" dirty="0">
                <a:latin typeface="Times New Roman"/>
                <a:cs typeface="Times New Roman"/>
              </a:rPr>
              <a:t> </a:t>
            </a:r>
            <a:r>
              <a:rPr sz="700" u="sng" spc="5" dirty="0">
                <a:latin typeface="Arial"/>
                <a:cs typeface="Arial"/>
              </a:rPr>
              <a:t>from</a:t>
            </a:r>
            <a:r>
              <a:rPr sz="700" u="sng" spc="20" dirty="0">
                <a:latin typeface="Times New Roman"/>
                <a:cs typeface="Times New Roman"/>
              </a:rPr>
              <a:t> </a:t>
            </a:r>
            <a:r>
              <a:rPr sz="700" u="sng" spc="5" dirty="0">
                <a:latin typeface="Arial"/>
                <a:cs typeface="Arial"/>
              </a:rPr>
              <a:t>office)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0931" y="1502923"/>
            <a:ext cx="1407160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i="1" spc="5" dirty="0">
                <a:latin typeface="Arial"/>
                <a:cs typeface="Arial"/>
              </a:rPr>
              <a:t>Count </a:t>
            </a:r>
            <a:r>
              <a:rPr sz="700" spc="5" dirty="0">
                <a:latin typeface="Arial"/>
                <a:cs typeface="Arial"/>
              </a:rPr>
              <a:t>(about fifteen mi</a:t>
            </a:r>
            <a:r>
              <a:rPr sz="700" spc="-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utes</a:t>
            </a:r>
            <a:r>
              <a:rPr sz="70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from)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737" y="180154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43" y="1971675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541" y="2157222"/>
            <a:ext cx="101607" cy="101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6176" y="2142363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8976" y="2194179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183" y="1843659"/>
            <a:ext cx="51815" cy="106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183" y="1895475"/>
            <a:ext cx="52069" cy="262255"/>
          </a:xfrm>
          <a:custGeom>
            <a:avLst/>
            <a:gdLst/>
            <a:ahLst/>
            <a:cxnLst/>
            <a:rect l="l" t="t" r="r" b="b"/>
            <a:pathLst>
              <a:path w="52070" h="262255">
                <a:moveTo>
                  <a:pt x="0" y="262127"/>
                </a:moveTo>
                <a:lnTo>
                  <a:pt x="51815" y="262127"/>
                </a:lnTo>
                <a:lnTo>
                  <a:pt x="51815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37" y="2018849"/>
            <a:ext cx="4432935" cy="189230"/>
          </a:xfrm>
          <a:custGeom>
            <a:avLst/>
            <a:gdLst/>
            <a:ahLst/>
            <a:cxnLst/>
            <a:rect l="l" t="t" r="r" b="b"/>
            <a:pathLst>
              <a:path w="4432935" h="189230">
                <a:moveTo>
                  <a:pt x="4432568" y="0"/>
                </a:moveTo>
                <a:lnTo>
                  <a:pt x="0" y="0"/>
                </a:lnTo>
                <a:lnTo>
                  <a:pt x="0" y="138373"/>
                </a:lnTo>
                <a:lnTo>
                  <a:pt x="16634" y="175888"/>
                </a:lnTo>
                <a:lnTo>
                  <a:pt x="4381788" y="189177"/>
                </a:lnTo>
                <a:lnTo>
                  <a:pt x="4396024" y="187131"/>
                </a:lnTo>
                <a:lnTo>
                  <a:pt x="4427136" y="161163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883865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29240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18711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05" y="18584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05" y="18457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5840" y="1814552"/>
            <a:ext cx="289750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11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is the 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1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oblem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</a:t>
            </a:r>
            <a:r>
              <a:rPr sz="950" spc="-15" dirty="0">
                <a:latin typeface="Arial"/>
                <a:cs typeface="Arial"/>
              </a:rPr>
              <a:t>a</a:t>
            </a:r>
            <a:r>
              <a:rPr sz="950" spc="10" dirty="0">
                <a:latin typeface="Arial"/>
                <a:cs typeface="Arial"/>
              </a:rPr>
              <a:t>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n</a:t>
            </a:r>
            <a:r>
              <a:rPr sz="950" spc="-15" dirty="0">
                <a:latin typeface="Arial"/>
                <a:cs typeface="Arial"/>
              </a:rPr>
              <a:t>ev</a:t>
            </a:r>
            <a:r>
              <a:rPr sz="950" spc="10" dirty="0">
                <a:latin typeface="Arial"/>
                <a:cs typeface="Arial"/>
              </a:rPr>
              <a:t>er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enough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data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f</a:t>
            </a:r>
            <a:r>
              <a:rPr sz="950" spc="10" dirty="0">
                <a:latin typeface="Arial"/>
                <a:cs typeface="Arial"/>
              </a:rPr>
              <a:t>or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estimating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these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9 / 24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Mar</a:t>
            </a:r>
            <a:r>
              <a:rPr spc="-5" dirty="0"/>
              <a:t>ko</a:t>
            </a:r>
            <a:r>
              <a:rPr spc="10" dirty="0"/>
              <a:t>v</a:t>
            </a:r>
            <a:r>
              <a:rPr spc="5" dirty="0"/>
              <a:t> </a:t>
            </a:r>
            <a:r>
              <a:rPr spc="10" dirty="0"/>
              <a:t>Assumption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20394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374267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558134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544955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593723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246251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298067"/>
            <a:ext cx="52069" cy="262255"/>
          </a:xfrm>
          <a:custGeom>
            <a:avLst/>
            <a:gdLst/>
            <a:ahLst/>
            <a:cxnLst/>
            <a:rect l="l" t="t" r="r" b="b"/>
            <a:pathLst>
              <a:path w="52070" h="262255">
                <a:moveTo>
                  <a:pt x="0" y="262127"/>
                </a:moveTo>
                <a:lnTo>
                  <a:pt x="51815" y="262127"/>
                </a:lnTo>
                <a:lnTo>
                  <a:pt x="51815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421249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432568" y="0"/>
                </a:moveTo>
                <a:lnTo>
                  <a:pt x="0" y="0"/>
                </a:lnTo>
                <a:lnTo>
                  <a:pt x="0" y="136885"/>
                </a:lnTo>
                <a:lnTo>
                  <a:pt x="16634" y="174401"/>
                </a:lnTo>
                <a:lnTo>
                  <a:pt x="4381788" y="187689"/>
                </a:lnTo>
                <a:lnTo>
                  <a:pt x="4396024" y="185644"/>
                </a:lnTo>
                <a:lnTo>
                  <a:pt x="4427136" y="159676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286280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5">
                <a:moveTo>
                  <a:pt x="0" y="290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2735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260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2481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37" y="1760863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43" y="1932051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541" y="2115062"/>
            <a:ext cx="101607" cy="101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6176" y="2099691"/>
            <a:ext cx="115823" cy="118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8976" y="2151507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183" y="1804035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183" y="1855851"/>
            <a:ext cx="52069" cy="262255"/>
          </a:xfrm>
          <a:custGeom>
            <a:avLst/>
            <a:gdLst/>
            <a:ahLst/>
            <a:cxnLst/>
            <a:rect l="l" t="t" r="r" b="b"/>
            <a:pathLst>
              <a:path w="52070" h="262255">
                <a:moveTo>
                  <a:pt x="0" y="262127"/>
                </a:moveTo>
                <a:lnTo>
                  <a:pt x="51815" y="262127"/>
                </a:lnTo>
                <a:lnTo>
                  <a:pt x="51815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37" y="1978164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432568" y="0"/>
                </a:moveTo>
                <a:lnTo>
                  <a:pt x="0" y="0"/>
                </a:lnTo>
                <a:lnTo>
                  <a:pt x="0" y="136897"/>
                </a:lnTo>
                <a:lnTo>
                  <a:pt x="16638" y="174405"/>
                </a:lnTo>
                <a:lnTo>
                  <a:pt x="4381788" y="187689"/>
                </a:lnTo>
                <a:lnTo>
                  <a:pt x="4396026" y="185643"/>
                </a:lnTo>
                <a:lnTo>
                  <a:pt x="4427139" y="159674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05" y="1843208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4">
                <a:moveTo>
                  <a:pt x="0" y="290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05" y="18305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18177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8051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5840" y="1216966"/>
            <a:ext cx="3494404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Simplifying Assumption:</a:t>
            </a:r>
            <a:r>
              <a:rPr sz="1100" i="1" spc="60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Use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only the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p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vious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950" spc="10" dirty="0">
                <a:latin typeface="Arial"/>
                <a:cs typeface="Arial"/>
              </a:rPr>
              <a:t>P(office</a:t>
            </a:r>
            <a:r>
              <a:rPr sz="950" spc="5" dirty="0">
                <a:latin typeface="Arial"/>
                <a:cs typeface="Arial"/>
              </a:rPr>
              <a:t> | </a:t>
            </a:r>
            <a:r>
              <a:rPr sz="950" spc="10" dirty="0">
                <a:latin typeface="Arial"/>
                <a:cs typeface="Arial"/>
              </a:rPr>
              <a:t>about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fifteen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mi</a:t>
            </a:r>
            <a:r>
              <a:rPr sz="950" spc="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utes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from)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≈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P(office</a:t>
            </a:r>
            <a:r>
              <a:rPr sz="950" spc="5" dirty="0">
                <a:latin typeface="Arial"/>
                <a:cs typeface="Arial"/>
              </a:rPr>
              <a:t> | </a:t>
            </a:r>
            <a:r>
              <a:rPr sz="950" spc="10" dirty="0">
                <a:latin typeface="Arial"/>
                <a:cs typeface="Arial"/>
              </a:rPr>
              <a:t>from)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Or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the couple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p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vious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wo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950" spc="10" dirty="0">
                <a:latin typeface="Arial"/>
                <a:cs typeface="Arial"/>
              </a:rPr>
              <a:t>P(office</a:t>
            </a:r>
            <a:r>
              <a:rPr sz="950" spc="5" dirty="0">
                <a:latin typeface="Arial"/>
                <a:cs typeface="Arial"/>
              </a:rPr>
              <a:t> | </a:t>
            </a:r>
            <a:r>
              <a:rPr sz="950" spc="10" dirty="0">
                <a:latin typeface="Arial"/>
                <a:cs typeface="Arial"/>
              </a:rPr>
              <a:t>about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fifteen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mi</a:t>
            </a:r>
            <a:r>
              <a:rPr sz="950" spc="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utes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from)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≈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P(office</a:t>
            </a:r>
            <a:r>
              <a:rPr sz="950" spc="5" dirty="0">
                <a:latin typeface="Arial"/>
                <a:cs typeface="Arial"/>
              </a:rPr>
              <a:t> | </a:t>
            </a:r>
            <a:r>
              <a:rPr sz="950" spc="15" dirty="0">
                <a:latin typeface="Arial"/>
                <a:cs typeface="Arial"/>
              </a:rPr>
              <a:t>mi</a:t>
            </a:r>
            <a:r>
              <a:rPr sz="950" spc="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utes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from)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10 / 24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Times New Roman"/>
                <a:cs typeface="Times New Roman"/>
              </a:rPr>
              <a:t>How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find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Minimum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Distance?</a:t>
            </a:r>
          </a:p>
        </p:txBody>
      </p:sp>
      <p:sp>
        <p:nvSpPr>
          <p:cNvPr id="4" name="object 4"/>
          <p:cNvSpPr/>
          <p:nvPr/>
        </p:nvSpPr>
        <p:spPr>
          <a:xfrm>
            <a:off x="281594" y="1083015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4" y="1293055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4" y="1503081"/>
            <a:ext cx="64758" cy="6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594" y="1713119"/>
            <a:ext cx="64758" cy="6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5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Arial"/>
                <a:cs typeface="Arial"/>
              </a:rPr>
              <a:t>Searching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f</a:t>
            </a:r>
            <a:r>
              <a:rPr spc="10" dirty="0">
                <a:latin typeface="Arial"/>
                <a:cs typeface="Arial"/>
              </a:rPr>
              <a:t>or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path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(sequence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of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edits)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from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sta</a:t>
            </a:r>
            <a:r>
              <a:rPr i="1" spc="40" dirty="0">
                <a:latin typeface="Arial"/>
                <a:cs typeface="Arial"/>
              </a:rPr>
              <a:t>r</a:t>
            </a:r>
            <a:r>
              <a:rPr i="1" spc="5" dirty="0">
                <a:latin typeface="Arial"/>
                <a:cs typeface="Arial"/>
              </a:rPr>
              <a:t>t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st</a:t>
            </a:r>
            <a:r>
              <a:rPr i="1" spc="15" dirty="0">
                <a:latin typeface="Arial"/>
                <a:cs typeface="Arial"/>
              </a:rPr>
              <a:t>r</a:t>
            </a:r>
            <a:r>
              <a:rPr i="1" spc="10" dirty="0">
                <a:latin typeface="Arial"/>
                <a:cs typeface="Arial"/>
              </a:rPr>
              <a:t>ing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final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st</a:t>
            </a:r>
            <a:r>
              <a:rPr i="1" spc="15" dirty="0">
                <a:latin typeface="Arial"/>
                <a:cs typeface="Arial"/>
              </a:rPr>
              <a:t>r</a:t>
            </a:r>
            <a:r>
              <a:rPr i="1" spc="10" dirty="0">
                <a:latin typeface="Arial"/>
                <a:cs typeface="Arial"/>
              </a:rPr>
              <a:t>ing</a:t>
            </a:r>
            <a:r>
              <a:rPr spc="5" dirty="0">
                <a:latin typeface="Arial"/>
                <a:cs typeface="Arial"/>
              </a:rPr>
              <a:t>:</a:t>
            </a: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b="1" spc="10" dirty="0">
                <a:latin typeface="Arial"/>
                <a:cs typeface="Arial"/>
              </a:rPr>
              <a:t>Initial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state:</a:t>
            </a:r>
            <a:r>
              <a:rPr b="1" spc="7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word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are</a:t>
            </a:r>
            <a:r>
              <a:rPr spc="5" dirty="0">
                <a:latin typeface="Arial"/>
                <a:cs typeface="Arial"/>
              </a:rPr>
              <a:t> t</a:t>
            </a:r>
            <a:r>
              <a:rPr spc="-5" dirty="0">
                <a:latin typeface="Arial"/>
                <a:cs typeface="Arial"/>
              </a:rPr>
              <a:t>r</a:t>
            </a:r>
            <a:r>
              <a:rPr spc="15" dirty="0">
                <a:latin typeface="Arial"/>
                <a:cs typeface="Arial"/>
              </a:rPr>
              <a:t>ans</a:t>
            </a:r>
            <a:r>
              <a:rPr spc="-25" dirty="0">
                <a:latin typeface="Arial"/>
                <a:cs typeface="Arial"/>
              </a:rPr>
              <a:t>f</a:t>
            </a:r>
            <a:r>
              <a:rPr spc="15" dirty="0">
                <a:latin typeface="Arial"/>
                <a:cs typeface="Arial"/>
              </a:rPr>
              <a:t>o</a:t>
            </a:r>
            <a:r>
              <a:rPr spc="25" dirty="0">
                <a:latin typeface="Arial"/>
                <a:cs typeface="Arial"/>
              </a:rPr>
              <a:t>r</a:t>
            </a:r>
            <a:r>
              <a:rPr spc="15" dirty="0">
                <a:latin typeface="Arial"/>
                <a:cs typeface="Arial"/>
              </a:rPr>
              <a:t>ming</a:t>
            </a: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b="1" spc="15" dirty="0">
                <a:latin typeface="Arial"/>
                <a:cs typeface="Arial"/>
              </a:rPr>
              <a:t>Operato</a:t>
            </a:r>
            <a:r>
              <a:rPr b="1" spc="-5" dirty="0">
                <a:latin typeface="Arial"/>
                <a:cs typeface="Arial"/>
              </a:rPr>
              <a:t>r</a:t>
            </a:r>
            <a:r>
              <a:rPr b="1" spc="10" dirty="0">
                <a:latin typeface="Arial"/>
                <a:cs typeface="Arial"/>
              </a:rPr>
              <a:t>s:</a:t>
            </a:r>
            <a:r>
              <a:rPr b="1" spc="7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inse</a:t>
            </a:r>
            <a:r>
              <a:rPr spc="40"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t, </a:t>
            </a:r>
            <a:r>
              <a:rPr spc="10" dirty="0">
                <a:latin typeface="Arial"/>
                <a:cs typeface="Arial"/>
              </a:rPr>
              <a:t>delet</a:t>
            </a:r>
            <a:r>
              <a:rPr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, </a:t>
            </a:r>
            <a:r>
              <a:rPr spc="10" dirty="0">
                <a:latin typeface="Arial"/>
                <a:cs typeface="Arial"/>
              </a:rPr>
              <a:t>substitute</a:t>
            </a: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b="1" spc="15" dirty="0">
                <a:latin typeface="Arial"/>
                <a:cs typeface="Arial"/>
              </a:rPr>
              <a:t>Goal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state:</a:t>
            </a:r>
            <a:r>
              <a:rPr b="1" spc="7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word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are</a:t>
            </a:r>
            <a:r>
              <a:rPr spc="5" dirty="0">
                <a:latin typeface="Arial"/>
                <a:cs typeface="Arial"/>
              </a:rPr>
              <a:t> t</a:t>
            </a:r>
            <a:r>
              <a:rPr spc="30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ying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to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get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to</a:t>
            </a: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b="1" spc="-15" dirty="0">
                <a:latin typeface="Arial"/>
                <a:cs typeface="Arial"/>
              </a:rPr>
              <a:t>P</a:t>
            </a:r>
            <a:r>
              <a:rPr b="1" spc="10" dirty="0">
                <a:latin typeface="Arial"/>
                <a:cs typeface="Arial"/>
              </a:rPr>
              <a:t>ath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cost:</a:t>
            </a:r>
            <a:r>
              <a:rPr b="1" spc="7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what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w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w</a:t>
            </a:r>
            <a:r>
              <a:rPr spc="10" dirty="0">
                <a:latin typeface="Arial"/>
                <a:cs typeface="Arial"/>
              </a:rPr>
              <a:t>ant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to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minimi</a:t>
            </a:r>
            <a:r>
              <a:rPr spc="-5" dirty="0">
                <a:latin typeface="Arial"/>
                <a:cs typeface="Arial"/>
              </a:rPr>
              <a:t>z</a:t>
            </a:r>
            <a:r>
              <a:rPr spc="10" dirty="0">
                <a:latin typeface="Arial"/>
                <a:cs typeface="Arial"/>
              </a:rPr>
              <a:t>e: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the</a:t>
            </a:r>
            <a:r>
              <a:rPr spc="5" dirty="0">
                <a:latin typeface="Arial"/>
                <a:cs typeface="Arial"/>
              </a:rPr>
              <a:t> n</a:t>
            </a:r>
            <a:r>
              <a:rPr spc="15" dirty="0">
                <a:latin typeface="Arial"/>
                <a:cs typeface="Arial"/>
              </a:rPr>
              <a:t>umber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of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edits</a:t>
            </a:r>
          </a:p>
        </p:txBody>
      </p:sp>
      <p:sp>
        <p:nvSpPr>
          <p:cNvPr id="9" name="object 9"/>
          <p:cNvSpPr/>
          <p:nvPr/>
        </p:nvSpPr>
        <p:spPr>
          <a:xfrm>
            <a:off x="1017446" y="1946440"/>
            <a:ext cx="2573121" cy="619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6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Mar</a:t>
            </a:r>
            <a:r>
              <a:rPr spc="-5" dirty="0"/>
              <a:t>ko</a:t>
            </a:r>
            <a:r>
              <a:rPr spc="10" dirty="0"/>
              <a:t>v</a:t>
            </a:r>
            <a:r>
              <a:rPr spc="5" dirty="0"/>
              <a:t> </a:t>
            </a:r>
            <a:r>
              <a:rPr spc="10" dirty="0"/>
              <a:t>Assumption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76508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935355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2072533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2057019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210883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807339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859155"/>
            <a:ext cx="52069" cy="1216660"/>
          </a:xfrm>
          <a:custGeom>
            <a:avLst/>
            <a:gdLst/>
            <a:ahLst/>
            <a:cxnLst/>
            <a:rect l="l" t="t" r="r" b="b"/>
            <a:pathLst>
              <a:path w="52070" h="1216660">
                <a:moveTo>
                  <a:pt x="0" y="1216151"/>
                </a:moveTo>
                <a:lnTo>
                  <a:pt x="51815" y="1216151"/>
                </a:lnTo>
                <a:lnTo>
                  <a:pt x="51815" y="0"/>
                </a:lnTo>
                <a:lnTo>
                  <a:pt x="0" y="0"/>
                </a:lnTo>
                <a:lnTo>
                  <a:pt x="0" y="121615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982373"/>
            <a:ext cx="4432935" cy="1141095"/>
          </a:xfrm>
          <a:custGeom>
            <a:avLst/>
            <a:gdLst/>
            <a:ahLst/>
            <a:cxnLst/>
            <a:rect l="l" t="t" r="r" b="b"/>
            <a:pathLst>
              <a:path w="4432935" h="1141095">
                <a:moveTo>
                  <a:pt x="4432568" y="0"/>
                </a:moveTo>
                <a:lnTo>
                  <a:pt x="0" y="0"/>
                </a:lnTo>
                <a:lnTo>
                  <a:pt x="0" y="1090159"/>
                </a:lnTo>
                <a:lnTo>
                  <a:pt x="16634" y="1127675"/>
                </a:lnTo>
                <a:lnTo>
                  <a:pt x="4381788" y="1140963"/>
                </a:lnTo>
                <a:lnTo>
                  <a:pt x="4396024" y="1138918"/>
                </a:lnTo>
                <a:lnTo>
                  <a:pt x="4427136" y="1112950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847405"/>
            <a:ext cx="0" cy="1244600"/>
          </a:xfrm>
          <a:custGeom>
            <a:avLst/>
            <a:gdLst/>
            <a:ahLst/>
            <a:cxnLst/>
            <a:rect l="l" t="t" r="r" b="b"/>
            <a:pathLst>
              <a:path h="1244600">
                <a:moveTo>
                  <a:pt x="0" y="124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8347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8219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8093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37" y="2275271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88" y="0"/>
                </a:moveTo>
                <a:lnTo>
                  <a:pt x="41303" y="896"/>
                </a:lnTo>
                <a:lnTo>
                  <a:pt x="7787" y="23854"/>
                </a:lnTo>
                <a:lnTo>
                  <a:pt x="0" y="50794"/>
                </a:lnTo>
                <a:lnTo>
                  <a:pt x="0" y="82381"/>
                </a:lnTo>
                <a:lnTo>
                  <a:pt x="4432568" y="82381"/>
                </a:lnTo>
                <a:lnTo>
                  <a:pt x="4431675" y="41314"/>
                </a:lnTo>
                <a:lnTo>
                  <a:pt x="4408723" y="7790"/>
                </a:lnTo>
                <a:lnTo>
                  <a:pt x="438178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541" y="2773348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56176" y="2758059"/>
            <a:ext cx="115823" cy="11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8976" y="280987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183" y="2325243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183" y="2374011"/>
            <a:ext cx="52069" cy="402590"/>
          </a:xfrm>
          <a:custGeom>
            <a:avLst/>
            <a:gdLst/>
            <a:ahLst/>
            <a:cxnLst/>
            <a:rect l="l" t="t" r="r" b="b"/>
            <a:pathLst>
              <a:path w="52070" h="402589">
                <a:moveTo>
                  <a:pt x="0" y="402335"/>
                </a:moveTo>
                <a:lnTo>
                  <a:pt x="51815" y="402335"/>
                </a:lnTo>
                <a:lnTo>
                  <a:pt x="518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37" y="2319683"/>
            <a:ext cx="4432935" cy="504825"/>
          </a:xfrm>
          <a:custGeom>
            <a:avLst/>
            <a:gdLst/>
            <a:ahLst/>
            <a:cxnLst/>
            <a:rect l="l" t="t" r="r" b="b"/>
            <a:pathLst>
              <a:path w="4432935" h="504825">
                <a:moveTo>
                  <a:pt x="4432568" y="0"/>
                </a:moveTo>
                <a:lnTo>
                  <a:pt x="0" y="0"/>
                </a:lnTo>
                <a:lnTo>
                  <a:pt x="0" y="453664"/>
                </a:lnTo>
                <a:lnTo>
                  <a:pt x="16634" y="491179"/>
                </a:lnTo>
                <a:lnTo>
                  <a:pt x="4381788" y="504468"/>
                </a:lnTo>
                <a:lnTo>
                  <a:pt x="4396024" y="502422"/>
                </a:lnTo>
                <a:lnTo>
                  <a:pt x="4427136" y="476455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05" y="2363913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4284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05" y="23512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05" y="23385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23258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5840" y="778092"/>
            <a:ext cx="3341370" cy="202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Mo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e </a:t>
            </a:r>
            <a:r>
              <a:rPr sz="1100" i="1" spc="-125" dirty="0">
                <a:solidFill>
                  <a:srgbClr val="3232B2"/>
                </a:solidFill>
                <a:latin typeface="Times New Roman"/>
                <a:cs typeface="Times New Roman"/>
              </a:rPr>
              <a:t>F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ormally:</a:t>
            </a:r>
            <a:r>
              <a:rPr sz="1100" i="1" spc="60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3232B2"/>
                </a:solidFill>
                <a:latin typeface="Times New Roman"/>
                <a:cs typeface="Times New Roman"/>
              </a:rPr>
              <a:t>k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th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o</a:t>
            </a:r>
            <a:r>
              <a:rPr sz="1100" i="1" spc="-50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der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Mar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ko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v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944"/>
              </a:lnSpc>
              <a:spcBef>
                <a:spcPts val="420"/>
              </a:spcBef>
            </a:pPr>
            <a:r>
              <a:rPr sz="950" spc="10" dirty="0">
                <a:latin typeface="Arial"/>
                <a:cs typeface="Arial"/>
              </a:rPr>
              <a:t>Chain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Rule:</a:t>
            </a:r>
            <a:endParaRPr sz="950">
              <a:latin typeface="Arial"/>
              <a:cs typeface="Arial"/>
            </a:endParaRPr>
          </a:p>
          <a:p>
            <a:pPr marL="1014730" algn="ctr">
              <a:lnSpc>
                <a:spcPts val="1660"/>
              </a:lnSpc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7" baseline="-10416" dirty="0">
                <a:latin typeface="Gill Sans MT"/>
                <a:cs typeface="Gill Sans MT"/>
              </a:rPr>
              <a:t>2</a:t>
            </a:r>
            <a:r>
              <a:rPr sz="1200" spc="-82" baseline="-10416" dirty="0">
                <a:latin typeface="Gill Sans MT"/>
                <a:cs typeface="Gill Sans MT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67" baseline="-10416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2325" spc="187" baseline="-8960" dirty="0">
                <a:latin typeface="Arial"/>
                <a:cs typeface="Arial"/>
              </a:rPr>
              <a:t>∏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52" baseline="-10416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67" baseline="-10416" dirty="0">
                <a:latin typeface="Gill Sans MT"/>
                <a:cs typeface="Gill Sans MT"/>
              </a:rPr>
              <a:t>1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7" baseline="-10416" dirty="0">
                <a:latin typeface="Gill Sans MT"/>
                <a:cs typeface="Gill Sans MT"/>
              </a:rPr>
              <a:t>2</a:t>
            </a:r>
            <a:r>
              <a:rPr sz="1200" spc="-82" baseline="-10416" dirty="0">
                <a:latin typeface="Gill Sans MT"/>
                <a:cs typeface="Gill Sans MT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-7" baseline="-10416" dirty="0">
                <a:latin typeface="Times New Roman"/>
                <a:cs typeface="Times New Roman"/>
              </a:rPr>
              <a:t>i</a:t>
            </a:r>
            <a:r>
              <a:rPr sz="1200" spc="217" baseline="-10416" dirty="0">
                <a:latin typeface="Arial"/>
                <a:cs typeface="Arial"/>
              </a:rPr>
              <a:t>−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896619" algn="ctr">
              <a:lnSpc>
                <a:spcPts val="950"/>
              </a:lnSpc>
            </a:pPr>
            <a:r>
              <a:rPr sz="800" i="1" spc="-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50" spc="10" dirty="0">
                <a:latin typeface="Arial"/>
                <a:cs typeface="Arial"/>
              </a:rPr>
              <a:t>Using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Mar</a:t>
            </a:r>
            <a:r>
              <a:rPr sz="950" spc="-10" dirty="0">
                <a:latin typeface="Arial"/>
                <a:cs typeface="Arial"/>
              </a:rPr>
              <a:t>k</a:t>
            </a:r>
            <a:r>
              <a:rPr sz="950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v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Assumption: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only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k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Arial"/>
                <a:cs typeface="Arial"/>
              </a:rPr>
              <a:t>pr</a:t>
            </a:r>
            <a:r>
              <a:rPr sz="950" spc="-1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vious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words</a:t>
            </a:r>
            <a:endParaRPr sz="950">
              <a:latin typeface="Arial"/>
              <a:cs typeface="Arial"/>
            </a:endParaRPr>
          </a:p>
          <a:p>
            <a:pPr marL="1014730" algn="ctr">
              <a:lnSpc>
                <a:spcPts val="1850"/>
              </a:lnSpc>
              <a:spcBef>
                <a:spcPts val="680"/>
              </a:spcBef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7" baseline="-10416" dirty="0">
                <a:latin typeface="Gill Sans MT"/>
                <a:cs typeface="Gill Sans MT"/>
              </a:rPr>
              <a:t>2</a:t>
            </a:r>
            <a:r>
              <a:rPr sz="1200" spc="-82" baseline="-10416" dirty="0">
                <a:latin typeface="Gill Sans MT"/>
                <a:cs typeface="Gill Sans MT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52" baseline="-10416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240" dirty="0">
                <a:latin typeface="Arial"/>
                <a:cs typeface="Arial"/>
              </a:rPr>
              <a:t>≈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2325" spc="187" baseline="-8960" dirty="0">
                <a:latin typeface="Arial"/>
                <a:cs typeface="Arial"/>
              </a:rPr>
              <a:t>∏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52" baseline="-10416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-7" baseline="-10416" dirty="0">
                <a:latin typeface="Times New Roman"/>
                <a:cs typeface="Times New Roman"/>
              </a:rPr>
              <a:t>i</a:t>
            </a:r>
            <a:r>
              <a:rPr sz="1200" spc="217" baseline="-10416" dirty="0">
                <a:latin typeface="Arial"/>
                <a:cs typeface="Arial"/>
              </a:rPr>
              <a:t>−</a:t>
            </a:r>
            <a:r>
              <a:rPr sz="1200" i="1" spc="-7" baseline="-10416" dirty="0">
                <a:latin typeface="Times New Roman"/>
                <a:cs typeface="Times New Roman"/>
              </a:rPr>
              <a:t>k</a:t>
            </a:r>
            <a:r>
              <a:rPr sz="1200" i="1" spc="-30" baseline="-10416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-7" baseline="-10416" dirty="0">
                <a:latin typeface="Times New Roman"/>
                <a:cs typeface="Times New Roman"/>
              </a:rPr>
              <a:t>i</a:t>
            </a:r>
            <a:r>
              <a:rPr sz="1200" spc="217" baseline="-10416" dirty="0">
                <a:latin typeface="Arial"/>
                <a:cs typeface="Arial"/>
              </a:rPr>
              <a:t>−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942975" algn="ctr">
              <a:lnSpc>
                <a:spcPts val="950"/>
              </a:lnSpc>
            </a:pPr>
            <a:r>
              <a:rPr sz="800" i="1" spc="-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W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appr</a:t>
            </a:r>
            <a:r>
              <a:rPr sz="950" spc="-15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ximate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each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component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product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014730" algn="ctr">
              <a:lnSpc>
                <a:spcPct val="100000"/>
              </a:lnSpc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52" baseline="-10416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spc="-7" baseline="-10416" dirty="0">
                <a:latin typeface="Gill Sans MT"/>
                <a:cs typeface="Gill Sans MT"/>
              </a:rPr>
              <a:t>2</a:t>
            </a:r>
            <a:r>
              <a:rPr sz="1200" spc="-82" baseline="-10416" dirty="0">
                <a:latin typeface="Gill Sans MT"/>
                <a:cs typeface="Gill Sans MT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-7" baseline="-10416" dirty="0">
                <a:latin typeface="Times New Roman"/>
                <a:cs typeface="Times New Roman"/>
              </a:rPr>
              <a:t>i</a:t>
            </a:r>
            <a:r>
              <a:rPr sz="1200" spc="217" baseline="-10416" dirty="0">
                <a:latin typeface="Arial"/>
                <a:cs typeface="Arial"/>
              </a:rPr>
              <a:t>−</a:t>
            </a:r>
            <a:r>
              <a:rPr sz="1200" spc="67" baseline="-10416" dirty="0">
                <a:latin typeface="Gill Sans MT"/>
                <a:cs typeface="Gill Sans MT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240" dirty="0">
                <a:latin typeface="Arial"/>
                <a:cs typeface="Arial"/>
              </a:rPr>
              <a:t>≈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52" baseline="-10416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Arial"/>
                <a:cs typeface="Arial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-7" baseline="-10416" dirty="0">
                <a:latin typeface="Times New Roman"/>
                <a:cs typeface="Times New Roman"/>
              </a:rPr>
              <a:t>i</a:t>
            </a:r>
            <a:r>
              <a:rPr sz="1200" spc="217" baseline="-10416" dirty="0">
                <a:latin typeface="Arial"/>
                <a:cs typeface="Arial"/>
              </a:rPr>
              <a:t>−</a:t>
            </a:r>
            <a:r>
              <a:rPr sz="1200" i="1" spc="-7" baseline="-10416" dirty="0">
                <a:latin typeface="Times New Roman"/>
                <a:cs typeface="Times New Roman"/>
              </a:rPr>
              <a:t>k</a:t>
            </a:r>
            <a:r>
              <a:rPr sz="1200" i="1" spc="-30" baseline="-10416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w</a:t>
            </a:r>
            <a:r>
              <a:rPr sz="1200" i="1" spc="-7" baseline="-10416" dirty="0">
                <a:latin typeface="Times New Roman"/>
                <a:cs typeface="Times New Roman"/>
              </a:rPr>
              <a:t>i</a:t>
            </a:r>
            <a:r>
              <a:rPr sz="1200" spc="217" baseline="-10416" dirty="0">
                <a:latin typeface="Arial"/>
                <a:cs typeface="Arial"/>
              </a:rPr>
              <a:t>−</a:t>
            </a:r>
            <a:r>
              <a:rPr sz="1200" spc="52" baseline="-10416" dirty="0">
                <a:latin typeface="Gill Sans MT"/>
                <a:cs typeface="Gill Sans MT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11 / 24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N-G</a:t>
            </a:r>
            <a:r>
              <a:rPr spc="-15" dirty="0"/>
              <a:t>r</a:t>
            </a:r>
            <a:r>
              <a:rPr spc="15" dirty="0"/>
              <a:t>am</a:t>
            </a:r>
            <a:r>
              <a:rPr spc="5" dirty="0"/>
              <a:t> </a:t>
            </a:r>
            <a:r>
              <a:rPr spc="10" dirty="0"/>
              <a:t>Models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94892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5678"/>
                </a:lnTo>
                <a:lnTo>
                  <a:pt x="4432568" y="185678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121283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936943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922907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974723"/>
            <a:ext cx="4282440" cy="64135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990219"/>
            <a:ext cx="51815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042035"/>
            <a:ext cx="52069" cy="896619"/>
          </a:xfrm>
          <a:custGeom>
            <a:avLst/>
            <a:gdLst/>
            <a:ahLst/>
            <a:cxnLst/>
            <a:rect l="l" t="t" r="r" b="b"/>
            <a:pathLst>
              <a:path w="52070" h="896619">
                <a:moveTo>
                  <a:pt x="0" y="896111"/>
                </a:moveTo>
                <a:lnTo>
                  <a:pt x="51815" y="896111"/>
                </a:lnTo>
                <a:lnTo>
                  <a:pt x="51815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166228"/>
            <a:ext cx="4432935" cy="821690"/>
          </a:xfrm>
          <a:custGeom>
            <a:avLst/>
            <a:gdLst/>
            <a:ahLst/>
            <a:cxnLst/>
            <a:rect l="l" t="t" r="r" b="b"/>
            <a:pathLst>
              <a:path w="4432935" h="821689">
                <a:moveTo>
                  <a:pt x="4432568" y="0"/>
                </a:moveTo>
                <a:lnTo>
                  <a:pt x="0" y="0"/>
                </a:lnTo>
                <a:lnTo>
                  <a:pt x="0" y="770714"/>
                </a:lnTo>
                <a:lnTo>
                  <a:pt x="16637" y="808224"/>
                </a:lnTo>
                <a:lnTo>
                  <a:pt x="4381788" y="821509"/>
                </a:lnTo>
                <a:lnTo>
                  <a:pt x="4396026" y="819463"/>
                </a:lnTo>
                <a:lnTo>
                  <a:pt x="4427138" y="793494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031260"/>
            <a:ext cx="0" cy="925194"/>
          </a:xfrm>
          <a:custGeom>
            <a:avLst/>
            <a:gdLst/>
            <a:ahLst/>
            <a:cxnLst/>
            <a:rect l="l" t="t" r="r" b="b"/>
            <a:pathLst>
              <a:path h="925194">
                <a:moveTo>
                  <a:pt x="0" y="92473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0185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0058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9931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840" y="961950"/>
            <a:ext cx="318135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P(o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f</a:t>
            </a:r>
            <a:r>
              <a:rPr sz="1100" i="1" spc="-20" dirty="0">
                <a:solidFill>
                  <a:srgbClr val="3232B2"/>
                </a:solidFill>
                <a:latin typeface="Times New Roman"/>
                <a:cs typeface="Times New Roman"/>
              </a:rPr>
              <a:t>fice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| about </a:t>
            </a:r>
            <a:r>
              <a:rPr sz="1100" i="1" spc="-20" dirty="0">
                <a:solidFill>
                  <a:srgbClr val="3232B2"/>
                </a:solidFill>
                <a:latin typeface="Times New Roman"/>
                <a:cs typeface="Times New Roman"/>
              </a:rPr>
              <a:t>fifteen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minutes f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om)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950" spc="15" dirty="0">
                <a:latin typeface="Arial"/>
                <a:cs typeface="Arial"/>
              </a:rPr>
              <a:t>An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N</a:t>
            </a:r>
            <a:r>
              <a:rPr sz="950" spc="5" dirty="0">
                <a:latin typeface="Arial"/>
                <a:cs typeface="Arial"/>
              </a:rPr>
              <a:t>-</a:t>
            </a:r>
            <a:r>
              <a:rPr sz="950" dirty="0">
                <a:latin typeface="Arial"/>
                <a:cs typeface="Arial"/>
              </a:rPr>
              <a:t>gr</a:t>
            </a:r>
            <a:r>
              <a:rPr sz="950" spc="15" dirty="0">
                <a:latin typeface="Arial"/>
                <a:cs typeface="Arial"/>
              </a:rPr>
              <a:t>am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model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uses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only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N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−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0" dirty="0">
                <a:latin typeface="Gill Sans MT"/>
                <a:cs typeface="Gill Sans MT"/>
              </a:rPr>
              <a:t>1</a:t>
            </a:r>
            <a:r>
              <a:rPr sz="1100" spc="-35" dirty="0">
                <a:latin typeface="Gill Sans MT"/>
                <a:cs typeface="Gill Sans MT"/>
              </a:rPr>
              <a:t> </a:t>
            </a:r>
            <a:r>
              <a:rPr sz="950" spc="10" dirty="0">
                <a:latin typeface="Arial"/>
                <a:cs typeface="Arial"/>
              </a:rPr>
              <a:t>words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pr</a:t>
            </a:r>
            <a:r>
              <a:rPr sz="950" spc="10" dirty="0">
                <a:latin typeface="Arial"/>
                <a:cs typeface="Arial"/>
              </a:rPr>
              <a:t>ior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cont</a:t>
            </a:r>
            <a:r>
              <a:rPr sz="950" spc="-1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xt.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5" dirty="0"/>
              <a:t>awan Goyal</a:t>
            </a:r>
            <a:r>
              <a:rPr dirty="0"/>
              <a:t> </a:t>
            </a:r>
            <a:r>
              <a:rPr spc="-5" dirty="0"/>
              <a:t> (IIT Kha</a:t>
            </a:r>
            <a:r>
              <a:rPr spc="-15" dirty="0"/>
              <a:t>ra</a:t>
            </a:r>
            <a:r>
              <a:rPr spc="-5" dirty="0"/>
              <a:t>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91958" y="3351607"/>
            <a:ext cx="8242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N-g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am Langu</a:t>
            </a:r>
            <a:r>
              <a:rPr sz="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404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7411" y="3351607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12 / 24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Times New Roman"/>
                <a:cs typeface="Times New Roman"/>
              </a:rPr>
              <a:t>Minimum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as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Sea</a:t>
            </a:r>
            <a:r>
              <a:rPr spc="-45" dirty="0">
                <a:latin typeface="Times New Roman"/>
                <a:cs typeface="Times New Roman"/>
              </a:rPr>
              <a:t>r</a:t>
            </a:r>
            <a:r>
              <a:rPr spc="-15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176564"/>
            <a:ext cx="4432935" cy="180975"/>
          </a:xfrm>
          <a:custGeom>
            <a:avLst/>
            <a:gdLst/>
            <a:ahLst/>
            <a:cxnLst/>
            <a:rect l="l" t="t" r="r" b="b"/>
            <a:pathLst>
              <a:path w="4432935" h="18097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0962"/>
                </a:lnTo>
                <a:lnTo>
                  <a:pt x="4432568" y="180962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343787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2156137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2142363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2194179"/>
            <a:ext cx="4282440" cy="64135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218819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270635"/>
            <a:ext cx="52069" cy="887094"/>
          </a:xfrm>
          <a:custGeom>
            <a:avLst/>
            <a:gdLst/>
            <a:ahLst/>
            <a:cxnLst/>
            <a:rect l="l" t="t" r="r" b="b"/>
            <a:pathLst>
              <a:path w="52070" h="887094">
                <a:moveTo>
                  <a:pt x="0" y="886967"/>
                </a:moveTo>
                <a:lnTo>
                  <a:pt x="51815" y="886967"/>
                </a:lnTo>
                <a:lnTo>
                  <a:pt x="51815" y="0"/>
                </a:lnTo>
                <a:lnTo>
                  <a:pt x="0" y="0"/>
                </a:lnTo>
                <a:lnTo>
                  <a:pt x="0" y="88696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389150"/>
            <a:ext cx="4432935" cy="817880"/>
          </a:xfrm>
          <a:custGeom>
            <a:avLst/>
            <a:gdLst/>
            <a:ahLst/>
            <a:cxnLst/>
            <a:rect l="l" t="t" r="r" b="b"/>
            <a:pathLst>
              <a:path w="4432935" h="817880">
                <a:moveTo>
                  <a:pt x="4432568" y="0"/>
                </a:moveTo>
                <a:lnTo>
                  <a:pt x="0" y="0"/>
                </a:lnTo>
                <a:lnTo>
                  <a:pt x="0" y="766989"/>
                </a:lnTo>
                <a:lnTo>
                  <a:pt x="16635" y="804503"/>
                </a:lnTo>
                <a:lnTo>
                  <a:pt x="4381788" y="817790"/>
                </a:lnTo>
                <a:lnTo>
                  <a:pt x="4396025" y="815744"/>
                </a:lnTo>
                <a:lnTo>
                  <a:pt x="4427137" y="789776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25888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5">
                <a:moveTo>
                  <a:pt x="0" y="9163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2461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23348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2207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438881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648919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594" y="1858947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594" y="2068985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5840" y="1184860"/>
            <a:ext cx="2784475" cy="992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How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to navigate?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spc="15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space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all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sequences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huge</a:t>
            </a:r>
            <a:endParaRPr sz="950">
              <a:latin typeface="Arial"/>
              <a:cs typeface="Arial"/>
            </a:endParaRPr>
          </a:p>
          <a:p>
            <a:pPr marL="289560" marR="5080">
              <a:lnSpc>
                <a:spcPct val="145100"/>
              </a:lnSpc>
            </a:pPr>
            <a:r>
              <a:rPr sz="950" spc="10" dirty="0">
                <a:latin typeface="Arial"/>
                <a:cs typeface="Arial"/>
              </a:rPr>
              <a:t>Lot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distinct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paths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end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up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same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state Don’t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h</a:t>
            </a:r>
            <a:r>
              <a:rPr sz="950" spc="-5" dirty="0">
                <a:latin typeface="Arial"/>
                <a:cs typeface="Arial"/>
              </a:rPr>
              <a:t>a</a:t>
            </a:r>
            <a:r>
              <a:rPr sz="950" spc="-15" dirty="0">
                <a:latin typeface="Arial"/>
                <a:cs typeface="Arial"/>
              </a:rPr>
              <a:t>v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k</a:t>
            </a:r>
            <a:r>
              <a:rPr sz="950" spc="15" dirty="0">
                <a:latin typeface="Arial"/>
                <a:cs typeface="Arial"/>
              </a:rPr>
              <a:t>eep</a:t>
            </a:r>
            <a:r>
              <a:rPr sz="950" spc="5" dirty="0">
                <a:latin typeface="Arial"/>
                <a:cs typeface="Arial"/>
              </a:rPr>
              <a:t> t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-10" dirty="0">
                <a:latin typeface="Arial"/>
                <a:cs typeface="Arial"/>
              </a:rPr>
              <a:t>c</a:t>
            </a:r>
            <a:r>
              <a:rPr sz="950" spc="10" dirty="0">
                <a:latin typeface="Arial"/>
                <a:cs typeface="Arial"/>
              </a:rPr>
              <a:t>k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all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them</a:t>
            </a:r>
            <a:endParaRPr sz="9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-25" dirty="0">
                <a:latin typeface="Arial"/>
                <a:cs typeface="Arial"/>
              </a:rPr>
              <a:t>K</a:t>
            </a:r>
            <a:r>
              <a:rPr sz="950" spc="15" dirty="0">
                <a:latin typeface="Arial"/>
                <a:cs typeface="Arial"/>
              </a:rPr>
              <a:t>eep</a:t>
            </a:r>
            <a:r>
              <a:rPr sz="950" spc="5" dirty="0">
                <a:latin typeface="Arial"/>
                <a:cs typeface="Arial"/>
              </a:rPr>
              <a:t> t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-10" dirty="0">
                <a:latin typeface="Arial"/>
                <a:cs typeface="Arial"/>
              </a:rPr>
              <a:t>c</a:t>
            </a:r>
            <a:r>
              <a:rPr sz="950" spc="10" dirty="0">
                <a:latin typeface="Arial"/>
                <a:cs typeface="Arial"/>
              </a:rPr>
              <a:t>k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sho</a:t>
            </a:r>
            <a:r>
              <a:rPr sz="950" spc="40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test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path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each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state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7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Defining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Minimum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Matrix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863132"/>
            <a:ext cx="4432935" cy="180975"/>
          </a:xfrm>
          <a:custGeom>
            <a:avLst/>
            <a:gdLst/>
            <a:ahLst/>
            <a:cxnLst/>
            <a:rect l="l" t="t" r="r" b="b"/>
            <a:pathLst>
              <a:path w="4432935" h="18097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0962"/>
                </a:lnTo>
                <a:lnTo>
                  <a:pt x="4432568" y="180962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029843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1424141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1410843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1459611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09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904875"/>
            <a:ext cx="51815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956691"/>
            <a:ext cx="52069" cy="469900"/>
          </a:xfrm>
          <a:custGeom>
            <a:avLst/>
            <a:gdLst/>
            <a:ahLst/>
            <a:cxnLst/>
            <a:rect l="l" t="t" r="r" b="b"/>
            <a:pathLst>
              <a:path w="52070" h="469900">
                <a:moveTo>
                  <a:pt x="0" y="469391"/>
                </a:moveTo>
                <a:lnTo>
                  <a:pt x="51815" y="469391"/>
                </a:lnTo>
                <a:lnTo>
                  <a:pt x="51815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075718"/>
            <a:ext cx="4432935" cy="399415"/>
          </a:xfrm>
          <a:custGeom>
            <a:avLst/>
            <a:gdLst/>
            <a:ahLst/>
            <a:cxnLst/>
            <a:rect l="l" t="t" r="r" b="b"/>
            <a:pathLst>
              <a:path w="4432935" h="399415">
                <a:moveTo>
                  <a:pt x="4432568" y="0"/>
                </a:moveTo>
                <a:lnTo>
                  <a:pt x="0" y="0"/>
                </a:lnTo>
                <a:lnTo>
                  <a:pt x="0" y="348422"/>
                </a:lnTo>
                <a:lnTo>
                  <a:pt x="16638" y="385930"/>
                </a:lnTo>
                <a:lnTo>
                  <a:pt x="4381788" y="399214"/>
                </a:lnTo>
                <a:lnTo>
                  <a:pt x="4396026" y="397168"/>
                </a:lnTo>
                <a:lnTo>
                  <a:pt x="4427139" y="371199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9454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40">
                <a:moveTo>
                  <a:pt x="0" y="49772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9327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9200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9073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125449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335477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37" y="1626870"/>
            <a:ext cx="4432935" cy="202565"/>
          </a:xfrm>
          <a:custGeom>
            <a:avLst/>
            <a:gdLst/>
            <a:ahLst/>
            <a:cxnLst/>
            <a:rect l="l" t="t" r="r" b="b"/>
            <a:pathLst>
              <a:path w="4432935" h="202564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201954"/>
                </a:lnTo>
                <a:lnTo>
                  <a:pt x="4432568" y="201954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43" y="1813179"/>
            <a:ext cx="4438015" cy="55244"/>
          </a:xfrm>
          <a:custGeom>
            <a:avLst/>
            <a:gdLst/>
            <a:ahLst/>
            <a:cxnLst/>
            <a:rect l="l" t="t" r="r" b="b"/>
            <a:pathLst>
              <a:path w="4438015" h="55244">
                <a:moveTo>
                  <a:pt x="0" y="54863"/>
                </a:moveTo>
                <a:lnTo>
                  <a:pt x="4437887" y="54863"/>
                </a:lnTo>
                <a:lnTo>
                  <a:pt x="443788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8541" y="2221647"/>
            <a:ext cx="101607" cy="1016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6176" y="2206371"/>
            <a:ext cx="115823" cy="118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8976" y="2258187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183" y="1669923"/>
            <a:ext cx="51815" cy="103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183" y="1721739"/>
            <a:ext cx="52069" cy="502920"/>
          </a:xfrm>
          <a:custGeom>
            <a:avLst/>
            <a:gdLst/>
            <a:ahLst/>
            <a:cxnLst/>
            <a:rect l="l" t="t" r="r" b="b"/>
            <a:pathLst>
              <a:path w="52070" h="502919">
                <a:moveTo>
                  <a:pt x="0" y="502919"/>
                </a:moveTo>
                <a:lnTo>
                  <a:pt x="51815" y="502919"/>
                </a:lnTo>
                <a:lnTo>
                  <a:pt x="51815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37" y="1860435"/>
            <a:ext cx="4432935" cy="412115"/>
          </a:xfrm>
          <a:custGeom>
            <a:avLst/>
            <a:gdLst/>
            <a:ahLst/>
            <a:cxnLst/>
            <a:rect l="l" t="t" r="r" b="b"/>
            <a:pathLst>
              <a:path w="4432935" h="412114">
                <a:moveTo>
                  <a:pt x="4432568" y="0"/>
                </a:moveTo>
                <a:lnTo>
                  <a:pt x="0" y="0"/>
                </a:lnTo>
                <a:lnTo>
                  <a:pt x="0" y="361212"/>
                </a:lnTo>
                <a:lnTo>
                  <a:pt x="16634" y="398727"/>
                </a:lnTo>
                <a:lnTo>
                  <a:pt x="4381788" y="412016"/>
                </a:lnTo>
                <a:lnTo>
                  <a:pt x="4396024" y="409970"/>
                </a:lnTo>
                <a:lnTo>
                  <a:pt x="4427136" y="384003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05" y="1709190"/>
            <a:ext cx="0" cy="531495"/>
          </a:xfrm>
          <a:custGeom>
            <a:avLst/>
            <a:gdLst/>
            <a:ahLst/>
            <a:cxnLst/>
            <a:rect l="l" t="t" r="r" b="b"/>
            <a:pathLst>
              <a:path h="531494">
                <a:moveTo>
                  <a:pt x="0" y="53150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05" y="16964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05" y="16837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05" y="16710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1594" y="1922370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1594" y="2132408"/>
            <a:ext cx="64758" cy="647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37" y="2424373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82393"/>
                </a:lnTo>
                <a:lnTo>
                  <a:pt x="4432568" y="82393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8541" y="2626282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6176" y="2611755"/>
            <a:ext cx="115823" cy="118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8976" y="2663571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183" y="2474595"/>
            <a:ext cx="51815" cy="103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183" y="2523363"/>
            <a:ext cx="52069" cy="104139"/>
          </a:xfrm>
          <a:custGeom>
            <a:avLst/>
            <a:gdLst/>
            <a:ahLst/>
            <a:cxnLst/>
            <a:rect l="l" t="t" r="r" b="b"/>
            <a:pathLst>
              <a:path w="52070" h="104139">
                <a:moveTo>
                  <a:pt x="0" y="103631"/>
                </a:moveTo>
                <a:lnTo>
                  <a:pt x="51815" y="103631"/>
                </a:lnTo>
                <a:lnTo>
                  <a:pt x="51815" y="0"/>
                </a:lnTo>
                <a:lnTo>
                  <a:pt x="0" y="0"/>
                </a:lnTo>
                <a:lnTo>
                  <a:pt x="0" y="10363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37" y="2468809"/>
            <a:ext cx="4432935" cy="208279"/>
          </a:xfrm>
          <a:custGeom>
            <a:avLst/>
            <a:gdLst/>
            <a:ahLst/>
            <a:cxnLst/>
            <a:rect l="l" t="t" r="r" b="b"/>
            <a:pathLst>
              <a:path w="4432935" h="208280">
                <a:moveTo>
                  <a:pt x="4432568" y="0"/>
                </a:moveTo>
                <a:lnTo>
                  <a:pt x="0" y="0"/>
                </a:lnTo>
                <a:lnTo>
                  <a:pt x="0" y="157471"/>
                </a:lnTo>
                <a:lnTo>
                  <a:pt x="16634" y="194987"/>
                </a:lnTo>
                <a:lnTo>
                  <a:pt x="4381788" y="208275"/>
                </a:lnTo>
                <a:lnTo>
                  <a:pt x="4396024" y="206230"/>
                </a:lnTo>
                <a:lnTo>
                  <a:pt x="4427136" y="180262"/>
                </a:lnTo>
                <a:lnTo>
                  <a:pt x="4432568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05" y="2513039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13229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05" y="25003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05" y="24876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05" y="2474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5840" y="871437"/>
            <a:ext cx="3522979" cy="182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25" dirty="0">
                <a:solidFill>
                  <a:srgbClr val="3232B2"/>
                </a:solidFill>
                <a:latin typeface="Times New Roman"/>
                <a:cs typeface="Times New Roman"/>
              </a:rPr>
              <a:t>F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or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two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strings</a:t>
            </a:r>
            <a:endParaRPr sz="1100">
              <a:latin typeface="Times New Roman"/>
              <a:cs typeface="Times New Roman"/>
            </a:endParaRPr>
          </a:p>
          <a:p>
            <a:pPr marL="289560" marR="2489835">
              <a:lnSpc>
                <a:spcPts val="1650"/>
              </a:lnSpc>
              <a:spcBef>
                <a:spcPts val="50"/>
              </a:spcBef>
            </a:pPr>
            <a:r>
              <a:rPr sz="1100" i="1" spc="-10" dirty="0">
                <a:latin typeface="Times New Roman"/>
                <a:cs typeface="Times New Roman"/>
              </a:rPr>
              <a:t>X</a:t>
            </a:r>
            <a:r>
              <a:rPr sz="1100" i="1" spc="4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length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n</a:t>
            </a:r>
            <a:r>
              <a:rPr sz="1100" i="1" spc="-5" dirty="0">
                <a:latin typeface="Times New Roman"/>
                <a:cs typeface="Times New Roman"/>
              </a:rPr>
              <a:t> Y</a:t>
            </a:r>
            <a:r>
              <a:rPr sz="1100" i="1" spc="8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length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spc="-114" dirty="0">
                <a:solidFill>
                  <a:srgbClr val="3232B2"/>
                </a:solidFill>
                <a:latin typeface="Times New Roman"/>
                <a:cs typeface="Times New Roman"/>
              </a:rPr>
              <a:t>W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e </a:t>
            </a:r>
            <a:r>
              <a:rPr sz="1100" i="1" spc="-20" dirty="0">
                <a:solidFill>
                  <a:srgbClr val="3232B2"/>
                </a:solidFill>
                <a:latin typeface="Times New Roman"/>
                <a:cs typeface="Times New Roman"/>
              </a:rPr>
              <a:t>define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</a:t>
            </a:r>
            <a:r>
              <a:rPr sz="1100" spc="60" dirty="0">
                <a:solidFill>
                  <a:srgbClr val="3232B2"/>
                </a:solidFill>
                <a:latin typeface="Lucida Sans Unicode"/>
                <a:cs typeface="Lucida Sans Unicode"/>
              </a:rPr>
              <a:t>(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i</a:t>
            </a:r>
            <a:r>
              <a:rPr sz="1100" spc="-10" dirty="0">
                <a:solidFill>
                  <a:srgbClr val="3232B2"/>
                </a:solidFill>
                <a:latin typeface="Arial"/>
                <a:cs typeface="Arial"/>
              </a:rPr>
              <a:t>,</a:t>
            </a:r>
            <a:r>
              <a:rPr sz="1100" spc="-18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j</a:t>
            </a:r>
            <a:r>
              <a:rPr sz="1100" spc="60" dirty="0">
                <a:solidFill>
                  <a:srgbClr val="3232B2"/>
                </a:solidFill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289560">
              <a:lnSpc>
                <a:spcPts val="660"/>
              </a:lnSpc>
              <a:spcBef>
                <a:spcPts val="415"/>
              </a:spcBef>
            </a:pP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distance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betw</a:t>
            </a:r>
            <a:r>
              <a:rPr sz="950" spc="15" dirty="0">
                <a:latin typeface="Arial"/>
                <a:cs typeface="Arial"/>
              </a:rPr>
              <a:t>een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30" dirty="0">
                <a:latin typeface="Times New Roman"/>
                <a:cs typeface="Times New Roman"/>
              </a:rPr>
              <a:t>X</a:t>
            </a:r>
            <a:r>
              <a:rPr sz="1100" spc="-50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Gill Sans MT"/>
                <a:cs typeface="Gill Sans MT"/>
              </a:rPr>
              <a:t>1</a:t>
            </a:r>
            <a:r>
              <a:rPr sz="1100" spc="-5" dirty="0">
                <a:latin typeface="Gill Sans MT"/>
                <a:cs typeface="Gill Sans MT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spc="-50" dirty="0">
                <a:latin typeface="Lucida Sans Unicode"/>
                <a:cs typeface="Lucida Sans Unicode"/>
              </a:rPr>
              <a:t>]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15" dirty="0">
                <a:latin typeface="Arial"/>
                <a:cs typeface="Arial"/>
              </a:rPr>
              <a:t>and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Y</a:t>
            </a:r>
            <a:r>
              <a:rPr sz="1100" spc="-50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Gill Sans MT"/>
                <a:cs typeface="Gill Sans MT"/>
              </a:rPr>
              <a:t>1</a:t>
            </a:r>
            <a:r>
              <a:rPr sz="1100" spc="-5" dirty="0">
                <a:latin typeface="Gill Sans MT"/>
                <a:cs typeface="Gill Sans MT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i="1" spc="-5" dirty="0">
                <a:latin typeface="Times New Roman"/>
                <a:cs typeface="Times New Roman"/>
              </a:rPr>
              <a:t>j</a:t>
            </a:r>
            <a:r>
              <a:rPr sz="1100" spc="-5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1936750">
              <a:lnSpc>
                <a:spcPts val="660"/>
              </a:lnSpc>
              <a:tabLst>
                <a:tab pos="2566670" algn="l"/>
              </a:tabLst>
            </a:pPr>
            <a:r>
              <a:rPr sz="1100" spc="-10" dirty="0">
                <a:latin typeface="Arial"/>
                <a:cs typeface="Arial"/>
              </a:rPr>
              <a:t>.	.</a:t>
            </a:r>
            <a:endParaRPr sz="1100">
              <a:latin typeface="Arial"/>
              <a:cs typeface="Arial"/>
            </a:endParaRPr>
          </a:p>
          <a:p>
            <a:pPr marL="12700" indent="276860">
              <a:lnSpc>
                <a:spcPct val="100000"/>
              </a:lnSpc>
              <a:spcBef>
                <a:spcPts val="330"/>
              </a:spcBef>
            </a:pPr>
            <a:r>
              <a:rPr sz="950" spc="5" dirty="0">
                <a:latin typeface="Arial"/>
                <a:cs typeface="Arial"/>
              </a:rPr>
              <a:t>i.</a:t>
            </a:r>
            <a:r>
              <a:rPr sz="950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.,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first </a:t>
            </a:r>
            <a:r>
              <a:rPr sz="1100" i="1" spc="-5" dirty="0">
                <a:latin typeface="Times New Roman"/>
                <a:cs typeface="Times New Roman"/>
              </a:rPr>
              <a:t>i </a:t>
            </a:r>
            <a:r>
              <a:rPr sz="950" spc="15" dirty="0">
                <a:latin typeface="Arial"/>
                <a:cs typeface="Arial"/>
              </a:rPr>
              <a:t>cha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acters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X</a:t>
            </a:r>
            <a:r>
              <a:rPr sz="1100" i="1" spc="45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Arial"/>
                <a:cs typeface="Arial"/>
              </a:rPr>
              <a:t>and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first </a:t>
            </a:r>
            <a:r>
              <a:rPr sz="1100" i="1" spc="-5" dirty="0">
                <a:latin typeface="Times New Roman"/>
                <a:cs typeface="Times New Roman"/>
              </a:rPr>
              <a:t>j </a:t>
            </a:r>
            <a:r>
              <a:rPr sz="950" spc="15" dirty="0">
                <a:latin typeface="Arial"/>
                <a:cs typeface="Arial"/>
              </a:rPr>
              <a:t>cha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acters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Thu</a:t>
            </a:r>
            <a:r>
              <a:rPr sz="950" spc="-5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,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distance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betw</a:t>
            </a:r>
            <a:r>
              <a:rPr sz="950" spc="15" dirty="0">
                <a:latin typeface="Arial"/>
                <a:cs typeface="Arial"/>
              </a:rPr>
              <a:t>een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X</a:t>
            </a:r>
            <a:r>
              <a:rPr sz="1100" i="1" spc="45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Arial"/>
                <a:cs typeface="Arial"/>
              </a:rPr>
              <a:t>and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Y</a:t>
            </a:r>
            <a:r>
              <a:rPr sz="1100" i="1" spc="8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Arial"/>
                <a:cs typeface="Arial"/>
              </a:rPr>
              <a:t>is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D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m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8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388"/>
                </a:moveTo>
                <a:lnTo>
                  <a:pt x="4607940" y="351388"/>
                </a:lnTo>
                <a:lnTo>
                  <a:pt x="4607940" y="0"/>
                </a:lnTo>
                <a:lnTo>
                  <a:pt x="0" y="0"/>
                </a:lnTo>
                <a:lnTo>
                  <a:pt x="0" y="351388"/>
                </a:lnTo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Times New Roman"/>
                <a:cs typeface="Times New Roman"/>
              </a:rPr>
              <a:t>Computing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Minimum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Edit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Distance</a:t>
            </a:r>
          </a:p>
        </p:txBody>
      </p:sp>
      <p:sp>
        <p:nvSpPr>
          <p:cNvPr id="4" name="object 4"/>
          <p:cNvSpPr/>
          <p:nvPr/>
        </p:nvSpPr>
        <p:spPr>
          <a:xfrm>
            <a:off x="87737" y="1069311"/>
            <a:ext cx="4432935" cy="180975"/>
          </a:xfrm>
          <a:custGeom>
            <a:avLst/>
            <a:gdLst/>
            <a:ahLst/>
            <a:cxnLst/>
            <a:rect l="l" t="t" r="r" b="b"/>
            <a:pathLst>
              <a:path w="4432935" h="180975">
                <a:moveTo>
                  <a:pt x="4381788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80962"/>
                </a:lnTo>
                <a:lnTo>
                  <a:pt x="4432568" y="180962"/>
                </a:lnTo>
                <a:lnTo>
                  <a:pt x="4431673" y="41314"/>
                </a:lnTo>
                <a:lnTo>
                  <a:pt x="4408721" y="7789"/>
                </a:lnTo>
                <a:lnTo>
                  <a:pt x="438178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1237107"/>
            <a:ext cx="4438015" cy="52069"/>
          </a:xfrm>
          <a:custGeom>
            <a:avLst/>
            <a:gdLst/>
            <a:ahLst/>
            <a:cxnLst/>
            <a:rect l="l" t="t" r="r" b="b"/>
            <a:pathLst>
              <a:path w="4438015" h="52069">
                <a:moveTo>
                  <a:pt x="0" y="51815"/>
                </a:moveTo>
                <a:lnTo>
                  <a:pt x="4437887" y="51815"/>
                </a:lnTo>
                <a:lnTo>
                  <a:pt x="443788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1" y="2317004"/>
            <a:ext cx="101607" cy="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176" y="2303907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76" y="2352675"/>
            <a:ext cx="4282440" cy="67310"/>
          </a:xfrm>
          <a:custGeom>
            <a:avLst/>
            <a:gdLst/>
            <a:ahLst/>
            <a:cxnLst/>
            <a:rect l="l" t="t" r="r" b="b"/>
            <a:pathLst>
              <a:path w="4282440" h="67310">
                <a:moveTo>
                  <a:pt x="0" y="67055"/>
                </a:moveTo>
                <a:lnTo>
                  <a:pt x="4282439" y="67055"/>
                </a:lnTo>
                <a:lnTo>
                  <a:pt x="42824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3" y="1112139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3" y="1163955"/>
            <a:ext cx="52069" cy="1155700"/>
          </a:xfrm>
          <a:custGeom>
            <a:avLst/>
            <a:gdLst/>
            <a:ahLst/>
            <a:cxnLst/>
            <a:rect l="l" t="t" r="r" b="b"/>
            <a:pathLst>
              <a:path w="52070" h="1155700">
                <a:moveTo>
                  <a:pt x="0" y="1155191"/>
                </a:moveTo>
                <a:lnTo>
                  <a:pt x="51815" y="1155191"/>
                </a:lnTo>
                <a:lnTo>
                  <a:pt x="51815" y="0"/>
                </a:lnTo>
                <a:lnTo>
                  <a:pt x="0" y="0"/>
                </a:lnTo>
                <a:lnTo>
                  <a:pt x="0" y="115519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37" y="1281897"/>
            <a:ext cx="4432935" cy="1086485"/>
          </a:xfrm>
          <a:custGeom>
            <a:avLst/>
            <a:gdLst/>
            <a:ahLst/>
            <a:cxnLst/>
            <a:rect l="l" t="t" r="r" b="b"/>
            <a:pathLst>
              <a:path w="4432935" h="1086485">
                <a:moveTo>
                  <a:pt x="4432568" y="0"/>
                </a:moveTo>
                <a:lnTo>
                  <a:pt x="0" y="0"/>
                </a:lnTo>
                <a:lnTo>
                  <a:pt x="0" y="1035106"/>
                </a:lnTo>
                <a:lnTo>
                  <a:pt x="16638" y="1072614"/>
                </a:lnTo>
                <a:lnTo>
                  <a:pt x="4381788" y="1085898"/>
                </a:lnTo>
                <a:lnTo>
                  <a:pt x="4396026" y="1083852"/>
                </a:lnTo>
                <a:lnTo>
                  <a:pt x="4427139" y="1057883"/>
                </a:lnTo>
                <a:lnTo>
                  <a:pt x="4432568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151632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118442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138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05" y="11262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05" y="11135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4" y="1343835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94" y="1553873"/>
            <a:ext cx="64758" cy="64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594" y="1743656"/>
            <a:ext cx="64758" cy="64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5840" y="1077621"/>
            <a:ext cx="4034154" cy="13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Dynamic</a:t>
            </a:r>
            <a:r>
              <a:rPr sz="1100" i="1" spc="-5" dirty="0">
                <a:solidFill>
                  <a:srgbClr val="3232B2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P</a:t>
            </a:r>
            <a:r>
              <a:rPr sz="1100" i="1" spc="-5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o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g</a:t>
            </a:r>
            <a:r>
              <a:rPr sz="1100" i="1" spc="-25" dirty="0">
                <a:solidFill>
                  <a:srgbClr val="3232B2"/>
                </a:solidFill>
                <a:latin typeface="Times New Roman"/>
                <a:cs typeface="Times New Roman"/>
              </a:rPr>
              <a:t>r</a:t>
            </a:r>
            <a:r>
              <a:rPr sz="1100" i="1" spc="-10" dirty="0">
                <a:solidFill>
                  <a:srgbClr val="3232B2"/>
                </a:solidFill>
                <a:latin typeface="Times New Roman"/>
                <a:cs typeface="Times New Roman"/>
              </a:rPr>
              <a:t>amming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65"/>
              </a:spcBef>
            </a:pPr>
            <a:r>
              <a:rPr sz="950" spc="1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ta</a:t>
            </a:r>
            <a:r>
              <a:rPr sz="950" spc="-5" dirty="0">
                <a:latin typeface="Arial"/>
                <a:cs typeface="Arial"/>
              </a:rPr>
              <a:t>b</a:t>
            </a:r>
            <a:r>
              <a:rPr sz="950" spc="10" dirty="0">
                <a:latin typeface="Arial"/>
                <a:cs typeface="Arial"/>
              </a:rPr>
              <a:t>ular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computation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D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m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289560" marR="604520">
              <a:lnSpc>
                <a:spcPct val="131100"/>
              </a:lnSpc>
              <a:spcBef>
                <a:spcPts val="130"/>
              </a:spcBef>
            </a:pPr>
            <a:r>
              <a:rPr sz="950" spc="10" dirty="0">
                <a:latin typeface="Arial"/>
                <a:cs typeface="Arial"/>
              </a:rPr>
              <a:t>Solving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pro</a:t>
            </a:r>
            <a:r>
              <a:rPr sz="950" spc="-5" dirty="0">
                <a:latin typeface="Arial"/>
                <a:cs typeface="Arial"/>
              </a:rPr>
              <a:t>b</a:t>
            </a:r>
            <a:r>
              <a:rPr sz="950" spc="15" dirty="0">
                <a:latin typeface="Arial"/>
                <a:cs typeface="Arial"/>
              </a:rPr>
              <a:t>lems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b</a:t>
            </a:r>
            <a:r>
              <a:rPr sz="950" spc="10" dirty="0">
                <a:latin typeface="Arial"/>
                <a:cs typeface="Arial"/>
              </a:rPr>
              <a:t>y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combining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solutions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subpro</a:t>
            </a:r>
            <a:r>
              <a:rPr sz="950" spc="-5" dirty="0">
                <a:latin typeface="Arial"/>
                <a:cs typeface="Arial"/>
              </a:rPr>
              <a:t>b</a:t>
            </a:r>
            <a:r>
              <a:rPr sz="950" spc="15" dirty="0">
                <a:latin typeface="Arial"/>
                <a:cs typeface="Arial"/>
              </a:rPr>
              <a:t>lems</a:t>
            </a:r>
            <a:r>
              <a:rPr sz="950" spc="10" dirty="0">
                <a:latin typeface="Arial"/>
                <a:cs typeface="Arial"/>
              </a:rPr>
              <a:t> Bottom-up</a:t>
            </a:r>
            <a:endParaRPr sz="950">
              <a:latin typeface="Arial"/>
              <a:cs typeface="Arial"/>
            </a:endParaRPr>
          </a:p>
          <a:p>
            <a:pPr marL="429259">
              <a:lnSpc>
                <a:spcPts val="1200"/>
              </a:lnSpc>
              <a:spcBef>
                <a:spcPts val="204"/>
              </a:spcBef>
            </a:pPr>
            <a:r>
              <a:rPr sz="900" spc="75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Arial"/>
                <a:cs typeface="Arial"/>
              </a:rPr>
              <a:t>Compute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Times New Roman"/>
                <a:cs typeface="Times New Roman"/>
              </a:rPr>
              <a:t>D</a:t>
            </a:r>
            <a:r>
              <a:rPr sz="1000" spc="55" dirty="0">
                <a:latin typeface="Lucida Sans Unicode"/>
                <a:cs typeface="Lucida Sans Unicode"/>
              </a:rPr>
              <a:t>(</a:t>
            </a:r>
            <a:r>
              <a:rPr sz="1000" i="1" spc="-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j</a:t>
            </a:r>
            <a:r>
              <a:rPr sz="1000" spc="55" dirty="0">
                <a:latin typeface="Lucida Sans Unicode"/>
                <a:cs typeface="Lucida Sans Unicode"/>
              </a:rPr>
              <a:t>)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900" spc="-35" dirty="0">
                <a:latin typeface="Arial"/>
                <a:cs typeface="Arial"/>
              </a:rPr>
              <a:t>f</a:t>
            </a:r>
            <a:r>
              <a:rPr sz="900" spc="-5" dirty="0">
                <a:latin typeface="Arial"/>
                <a:cs typeface="Arial"/>
              </a:rPr>
              <a:t>or small </a:t>
            </a:r>
            <a:r>
              <a:rPr sz="1000" i="1" spc="-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j</a:t>
            </a:r>
            <a:endParaRPr sz="1000">
              <a:latin typeface="Times New Roman"/>
              <a:cs typeface="Times New Roman"/>
            </a:endParaRPr>
          </a:p>
          <a:p>
            <a:pPr marL="429259">
              <a:lnSpc>
                <a:spcPts val="1195"/>
              </a:lnSpc>
            </a:pPr>
            <a:r>
              <a:rPr sz="900" spc="75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Arial"/>
                <a:cs typeface="Arial"/>
              </a:rPr>
              <a:t>Compute</a:t>
            </a:r>
            <a:r>
              <a:rPr sz="900" spc="-5" dirty="0">
                <a:latin typeface="Arial"/>
                <a:cs typeface="Arial"/>
              </a:rPr>
              <a:t> larger </a:t>
            </a:r>
            <a:r>
              <a:rPr sz="1000" i="1" spc="-10" dirty="0">
                <a:latin typeface="Times New Roman"/>
                <a:cs typeface="Times New Roman"/>
              </a:rPr>
              <a:t>D</a:t>
            </a:r>
            <a:r>
              <a:rPr sz="1000" spc="55" dirty="0">
                <a:latin typeface="Lucida Sans Unicode"/>
                <a:cs typeface="Lucida Sans Unicode"/>
              </a:rPr>
              <a:t>(</a:t>
            </a:r>
            <a:r>
              <a:rPr sz="1000" i="1" spc="-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j</a:t>
            </a:r>
            <a:r>
              <a:rPr sz="1000" spc="55" dirty="0">
                <a:latin typeface="Lucida Sans Unicode"/>
                <a:cs typeface="Lucida Sans Unicode"/>
              </a:rPr>
              <a:t>)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Arial"/>
                <a:cs typeface="Arial"/>
              </a:rPr>
              <a:t>based on pr</a:t>
            </a:r>
            <a:r>
              <a:rPr sz="900" spc="-35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viously computed smaller </a:t>
            </a:r>
            <a:r>
              <a:rPr sz="900" spc="-3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alues</a:t>
            </a:r>
            <a:endParaRPr sz="900">
              <a:latin typeface="Arial"/>
              <a:cs typeface="Arial"/>
            </a:endParaRPr>
          </a:p>
          <a:p>
            <a:pPr marL="429259">
              <a:lnSpc>
                <a:spcPts val="1200"/>
              </a:lnSpc>
            </a:pPr>
            <a:r>
              <a:rPr sz="900" spc="75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Arial"/>
                <a:cs typeface="Arial"/>
              </a:rPr>
              <a:t>Compute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Times New Roman"/>
                <a:cs typeface="Times New Roman"/>
              </a:rPr>
              <a:t>D</a:t>
            </a:r>
            <a:r>
              <a:rPr sz="1000" spc="55" dirty="0">
                <a:latin typeface="Lucida Sans Unicode"/>
                <a:cs typeface="Lucida Sans Unicode"/>
              </a:rPr>
              <a:t>(</a:t>
            </a:r>
            <a:r>
              <a:rPr sz="1000" i="1" spc="-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j</a:t>
            </a:r>
            <a:r>
              <a:rPr sz="1000" spc="55" dirty="0">
                <a:latin typeface="Lucida Sans Unicode"/>
                <a:cs typeface="Lucida Sans Unicode"/>
              </a:rPr>
              <a:t>)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900" spc="-35" dirty="0">
                <a:latin typeface="Arial"/>
                <a:cs typeface="Arial"/>
              </a:rPr>
              <a:t>f</a:t>
            </a:r>
            <a:r>
              <a:rPr sz="900" spc="-5" dirty="0">
                <a:latin typeface="Arial"/>
                <a:cs typeface="Arial"/>
              </a:rPr>
              <a:t>or all </a:t>
            </a:r>
            <a:r>
              <a:rPr sz="1000" i="1" spc="-5" dirty="0">
                <a:latin typeface="Times New Roman"/>
                <a:cs typeface="Times New Roman"/>
              </a:rPr>
              <a:t>i </a:t>
            </a:r>
            <a:r>
              <a:rPr sz="900" spc="-5" dirty="0">
                <a:latin typeface="Arial"/>
                <a:cs typeface="Arial"/>
              </a:rPr>
              <a:t>and </a:t>
            </a:r>
            <a:r>
              <a:rPr sz="1000" i="1" spc="-5" dirty="0">
                <a:latin typeface="Times New Roman"/>
                <a:cs typeface="Times New Roman"/>
              </a:rPr>
              <a:t>j </a:t>
            </a:r>
            <a:r>
              <a:rPr sz="900" spc="-5" dirty="0">
                <a:latin typeface="Arial"/>
                <a:cs typeface="Arial"/>
              </a:rPr>
              <a:t>till </a:t>
            </a:r>
            <a:r>
              <a:rPr sz="900" spc="-25" dirty="0">
                <a:latin typeface="Arial"/>
                <a:cs typeface="Arial"/>
              </a:rPr>
              <a:t>y</a:t>
            </a:r>
            <a:r>
              <a:rPr sz="900" spc="-5" dirty="0">
                <a:latin typeface="Arial"/>
                <a:cs typeface="Arial"/>
              </a:rPr>
              <a:t>ou get to </a:t>
            </a:r>
            <a:r>
              <a:rPr sz="1000" i="1" spc="-10" dirty="0">
                <a:latin typeface="Times New Roman"/>
                <a:cs typeface="Times New Roman"/>
              </a:rPr>
              <a:t>D</a:t>
            </a:r>
            <a:r>
              <a:rPr sz="1000" spc="55" dirty="0">
                <a:latin typeface="Lucida Sans Unicode"/>
                <a:cs typeface="Lucida Sans Unicode"/>
              </a:rPr>
              <a:t>(</a:t>
            </a:r>
            <a:r>
              <a:rPr sz="1000" i="1" spc="-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i="1" spc="-10" dirty="0">
                <a:latin typeface="Times New Roman"/>
                <a:cs typeface="Times New Roman"/>
              </a:rPr>
              <a:t>m</a:t>
            </a:r>
            <a:r>
              <a:rPr sz="1000" spc="55" dirty="0">
                <a:latin typeface="Lucida Sans Unicode"/>
                <a:cs typeface="Lucida Sans Unicode"/>
              </a:rPr>
              <a:t>)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5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35978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1957" y="3347251"/>
            <a:ext cx="1536065" cy="109220"/>
          </a:xfrm>
          <a:custGeom>
            <a:avLst/>
            <a:gdLst/>
            <a:ahLst/>
            <a:cxnLst/>
            <a:rect l="l" t="t" r="r" b="b"/>
            <a:pathLst>
              <a:path w="1536064" h="109220">
                <a:moveTo>
                  <a:pt x="0" y="108799"/>
                </a:moveTo>
                <a:lnTo>
                  <a:pt x="1535978" y="108799"/>
                </a:lnTo>
                <a:lnTo>
                  <a:pt x="1535978" y="0"/>
                </a:lnTo>
                <a:lnTo>
                  <a:pt x="0" y="0"/>
                </a:lnTo>
                <a:lnTo>
                  <a:pt x="0" y="108799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 rot="18900000">
            <a:off x="1306714" y="1365880"/>
            <a:ext cx="1942558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95"/>
              </a:lnSpc>
            </a:pPr>
            <a:r>
              <a:rPr sz="4450" spc="-5" dirty="0">
                <a:latin typeface="Arial"/>
                <a:cs typeface="Arial"/>
              </a:rPr>
              <a:t>NPTEL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awan Goyal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(IIT Kha</a:t>
            </a:r>
            <a:r>
              <a:rPr spc="-15" dirty="0">
                <a:latin typeface="Times New Roman"/>
                <a:cs typeface="Times New Roman"/>
              </a:rPr>
              <a:t>ra</a:t>
            </a:r>
            <a:r>
              <a:rPr spc="-5" dirty="0">
                <a:latin typeface="Times New Roman"/>
                <a:cs typeface="Times New Roman"/>
              </a:rPr>
              <a:t>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60056" y="3351607"/>
            <a:ext cx="10883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Spelling Cor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ection: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Edit Distance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35365" y="3351607"/>
            <a:ext cx="5746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eek 2:</a:t>
            </a:r>
            <a:r>
              <a:rPr sz="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Lectu</a:t>
            </a:r>
            <a:r>
              <a:rPr sz="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 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55372" y="3351607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9 / 20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3577</Words>
  <Application>Microsoft Office PowerPoint</Application>
  <PresentationFormat>Custom</PresentationFormat>
  <Paragraphs>633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MS Gothic</vt:lpstr>
      <vt:lpstr>Alef</vt:lpstr>
      <vt:lpstr>Arial</vt:lpstr>
      <vt:lpstr>Calibri</vt:lpstr>
      <vt:lpstr>Gill Sans MT</vt:lpstr>
      <vt:lpstr>Lucida Sans Unicode</vt:lpstr>
      <vt:lpstr>Tahoma</vt:lpstr>
      <vt:lpstr>Times New Roman</vt:lpstr>
      <vt:lpstr>Office Theme</vt:lpstr>
      <vt:lpstr>PowerPoint Presentation</vt:lpstr>
      <vt:lpstr>Spelling Correction</vt:lpstr>
      <vt:lpstr>Edit Distance</vt:lpstr>
      <vt:lpstr>Minimum Edit Distance</vt:lpstr>
      <vt:lpstr>Minimum Edit Distance</vt:lpstr>
      <vt:lpstr>How to find the Minimum Edit Distance?</vt:lpstr>
      <vt:lpstr>Minimum Edit as Search</vt:lpstr>
      <vt:lpstr>Defining Minimum Edit Distance Matrix</vt:lpstr>
      <vt:lpstr>Computing Minimum Edit Distance</vt:lpstr>
      <vt:lpstr>Dynamic Programming Algorithm</vt:lpstr>
      <vt:lpstr>The Edit Distance Table</vt:lpstr>
      <vt:lpstr>The Edit Distance Table</vt:lpstr>
      <vt:lpstr>Computing Alignments</vt:lpstr>
      <vt:lpstr>The Edit Distance Table</vt:lpstr>
      <vt:lpstr>The Edit Distance Table</vt:lpstr>
      <vt:lpstr>Minimum Edit with Backtrace</vt:lpstr>
      <vt:lpstr>Adding Backtrace to Minimum Edit</vt:lpstr>
      <vt:lpstr>The distance matrix</vt:lpstr>
      <vt:lpstr>Result of Backtrace</vt:lpstr>
      <vt:lpstr>Performance</vt:lpstr>
      <vt:lpstr>PowerPoint Presentation</vt:lpstr>
      <vt:lpstr>Weighted Edit Distance</vt:lpstr>
      <vt:lpstr>Confusion Matrix for Spelling Errors</vt:lpstr>
      <vt:lpstr>Keyboard Design</vt:lpstr>
      <vt:lpstr>Weighted Minimum Edit Distance</vt:lpstr>
      <vt:lpstr>How to modify the algorithm with transpose?</vt:lpstr>
      <vt:lpstr>How to find dictionary entries with smallest edit distance?</vt:lpstr>
      <vt:lpstr>How to find dictionary entries with smallest edit distance?</vt:lpstr>
      <vt:lpstr>How to find dictionary entries with smallest edit distance?</vt:lpstr>
      <vt:lpstr>Spelling Correction</vt:lpstr>
      <vt:lpstr>Non-word spelling errors</vt:lpstr>
      <vt:lpstr>Real word spelling errors</vt:lpstr>
      <vt:lpstr>PowerPoint Presentation</vt:lpstr>
      <vt:lpstr>Noisy Channel</vt:lpstr>
      <vt:lpstr>Non-word spelling error: acress</vt:lpstr>
      <vt:lpstr>Words within edit distance 1 of acress</vt:lpstr>
      <vt:lpstr>Candidate generation</vt:lpstr>
      <vt:lpstr>Computing error probability: confusion matrix</vt:lpstr>
      <vt:lpstr>Channel model</vt:lpstr>
      <vt:lpstr>Channel model for acress</vt:lpstr>
      <vt:lpstr>Noisy channel probability for acress</vt:lpstr>
      <vt:lpstr>Using a bigram language model</vt:lpstr>
      <vt:lpstr>Real-word spelling errors</vt:lpstr>
      <vt:lpstr>Noisy channel for real-word spell correction</vt:lpstr>
      <vt:lpstr>Noisy channel for real-world spell correction</vt:lpstr>
      <vt:lpstr>Simplification: One error per sentence</vt:lpstr>
      <vt:lpstr>Getting the probability values</vt:lpstr>
      <vt:lpstr>Probability of no error</vt:lpstr>
      <vt:lpstr>Computing P(W)</vt:lpstr>
      <vt:lpstr>PowerPoint Presentation</vt:lpstr>
      <vt:lpstr>Context Sensitive Spelling Correction</vt:lpstr>
      <vt:lpstr>Probablilistic Language Models: Applications</vt:lpstr>
      <vt:lpstr>Completion Prediction</vt:lpstr>
      <vt:lpstr>Probabilistic Language Modeling</vt:lpstr>
      <vt:lpstr>Computing P(W)</vt:lpstr>
      <vt:lpstr>The Chain Rule</vt:lpstr>
      <vt:lpstr>Probability of words in sentences</vt:lpstr>
      <vt:lpstr>Estimating These Probability Values</vt:lpstr>
      <vt:lpstr>Markov Assumption</vt:lpstr>
      <vt:lpstr>Markov Assumption</vt:lpstr>
      <vt:lpstr>N-Gram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ASUS</cp:lastModifiedBy>
  <cp:revision>2</cp:revision>
  <dcterms:created xsi:type="dcterms:W3CDTF">2023-12-12T14:44:13Z</dcterms:created>
  <dcterms:modified xsi:type="dcterms:W3CDTF">2023-12-12T15:38:34Z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2023-12-12T00:00:00Z</vt:filetime>
  </property>
  <property fmtid="{D5CDD505-2E9C-101B-9397-08002B2CF9AE}" pid="3" name="LastSaved">
    <vt:filetime>2023-12-12T00:00:00Z</vt:filetime>
  </property>
</Properties>
</file>