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2"/>
            <a:ext cx="42767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5844" y="1817323"/>
            <a:ext cx="3463925" cy="44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42767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44" y="544069"/>
            <a:ext cx="4416018" cy="2414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92024" y="3339672"/>
            <a:ext cx="2622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" Target="slide60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slide" Target="slide1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2.png"/><Relationship Id="rId3" Type="http://schemas.openxmlformats.org/officeDocument/2006/relationships/slide" Target="slide86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3.png"/><Relationship Id="rId3" Type="http://schemas.openxmlformats.org/officeDocument/2006/relationships/slide" Target="slide86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4.png"/><Relationship Id="rId3" Type="http://schemas.openxmlformats.org/officeDocument/2006/relationships/slide" Target="slide86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slide" Target="slide86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slide" Target="slide86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slide" Target="slide86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slide" Target="slide86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slide" Target="slide86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slide" Target="slide86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slide" Target="slide86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" Target="slide1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slide" Target="slide86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slide" Target="slide86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1.jpg"/><Relationship Id="rId3" Type="http://schemas.openxmlformats.org/officeDocument/2006/relationships/slide" Target="slide86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image" Target="../media/image207.png"/><Relationship Id="rId9" Type="http://schemas.openxmlformats.org/officeDocument/2006/relationships/slide" Target="slide86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image" Target="../media/image207.png"/><Relationship Id="rId9" Type="http://schemas.openxmlformats.org/officeDocument/2006/relationships/image" Target="../media/image208.png"/><Relationship Id="rId10" Type="http://schemas.openxmlformats.org/officeDocument/2006/relationships/image" Target="../media/image209.png"/><Relationship Id="rId11" Type="http://schemas.openxmlformats.org/officeDocument/2006/relationships/image" Target="../media/image210.png"/><Relationship Id="rId12" Type="http://schemas.openxmlformats.org/officeDocument/2006/relationships/slide" Target="slide86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slide" Target="slide86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slide" Target="slide86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Relationship Id="rId11" Type="http://schemas.openxmlformats.org/officeDocument/2006/relationships/slide" Target="slide86.xm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Relationship Id="rId11" Type="http://schemas.openxmlformats.org/officeDocument/2006/relationships/image" Target="../media/image219.png"/><Relationship Id="rId12" Type="http://schemas.openxmlformats.org/officeDocument/2006/relationships/slide" Target="slide86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86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" Target="slide1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20.png"/><Relationship Id="rId4" Type="http://schemas.openxmlformats.org/officeDocument/2006/relationships/image" Target="../media/image221.png"/><Relationship Id="rId5" Type="http://schemas.openxmlformats.org/officeDocument/2006/relationships/image" Target="../media/image222.png"/><Relationship Id="rId6" Type="http://schemas.openxmlformats.org/officeDocument/2006/relationships/image" Target="../media/image223.png"/><Relationship Id="rId7" Type="http://schemas.openxmlformats.org/officeDocument/2006/relationships/image" Target="../media/image224.png"/><Relationship Id="rId8" Type="http://schemas.openxmlformats.org/officeDocument/2006/relationships/slide" Target="slide86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slide" Target="slide86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31.png"/><Relationship Id="rId4" Type="http://schemas.openxmlformats.org/officeDocument/2006/relationships/image" Target="../media/image3.png"/><Relationship Id="rId5" Type="http://schemas.openxmlformats.org/officeDocument/2006/relationships/slide" Target="slide175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22.xm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22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2.png"/><Relationship Id="rId3" Type="http://schemas.openxmlformats.org/officeDocument/2006/relationships/slide" Target="slide122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2.png"/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Relationship Id="rId6" Type="http://schemas.openxmlformats.org/officeDocument/2006/relationships/image" Target="../media/image236.png"/><Relationship Id="rId7" Type="http://schemas.openxmlformats.org/officeDocument/2006/relationships/slide" Target="slide122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slide" Target="slide122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18.png"/><Relationship Id="rId11" Type="http://schemas.openxmlformats.org/officeDocument/2006/relationships/slide" Target="slide122.xml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18.png"/><Relationship Id="rId11" Type="http://schemas.openxmlformats.org/officeDocument/2006/relationships/image" Target="../media/image214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Relationship Id="rId15" Type="http://schemas.openxmlformats.org/officeDocument/2006/relationships/image" Target="../media/image247.png"/><Relationship Id="rId16" Type="http://schemas.openxmlformats.org/officeDocument/2006/relationships/image" Target="../media/image248.png"/><Relationship Id="rId17" Type="http://schemas.openxmlformats.org/officeDocument/2006/relationships/image" Target="../media/image249.png"/><Relationship Id="rId18" Type="http://schemas.openxmlformats.org/officeDocument/2006/relationships/slide" Target="slide12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" Target="slide1.xml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slide" Target="slide122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250.png"/><Relationship Id="rId4" Type="http://schemas.openxmlformats.org/officeDocument/2006/relationships/slide" Target="slide122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1.png"/><Relationship Id="rId3" Type="http://schemas.openxmlformats.org/officeDocument/2006/relationships/slide" Target="slide122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slide" Target="slide122.xm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" Target="slide122.xm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slide" Target="slide122.xml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233.png"/><Relationship Id="rId7" Type="http://schemas.openxmlformats.org/officeDocument/2006/relationships/image" Target="../media/image257.png"/><Relationship Id="rId8" Type="http://schemas.openxmlformats.org/officeDocument/2006/relationships/image" Target="../media/image258.png"/><Relationship Id="rId9" Type="http://schemas.openxmlformats.org/officeDocument/2006/relationships/image" Target="../media/image259.png"/><Relationship Id="rId10" Type="http://schemas.openxmlformats.org/officeDocument/2006/relationships/slide" Target="slide122.xml"/></Relationships>

</file>

<file path=ppt/slides/_rels/slide1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slide" Target="slide122.xml"/></Relationships>

</file>

<file path=ppt/slides/_rels/slide1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slide" Target="slide122.xml"/></Relationships>

</file>

<file path=ppt/slides/_rels/slide1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image" Target="../media/image77.png"/><Relationship Id="rId7" Type="http://schemas.openxmlformats.org/officeDocument/2006/relationships/image" Target="../media/image263.png"/><Relationship Id="rId8" Type="http://schemas.openxmlformats.org/officeDocument/2006/relationships/image" Target="../media/image264.png"/><Relationship Id="rId9" Type="http://schemas.openxmlformats.org/officeDocument/2006/relationships/slide" Target="slide12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jpg"/><Relationship Id="rId7" Type="http://schemas.openxmlformats.org/officeDocument/2006/relationships/slide" Target="slide1.xml"/></Relationships>

</file>

<file path=ppt/slides/_rels/slide1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image" Target="../media/image77.png"/><Relationship Id="rId7" Type="http://schemas.openxmlformats.org/officeDocument/2006/relationships/image" Target="../media/image263.png"/><Relationship Id="rId8" Type="http://schemas.openxmlformats.org/officeDocument/2006/relationships/image" Target="../media/image264.png"/><Relationship Id="rId9" Type="http://schemas.openxmlformats.org/officeDocument/2006/relationships/image" Target="../media/image233.png"/><Relationship Id="rId10" Type="http://schemas.openxmlformats.org/officeDocument/2006/relationships/image" Target="../media/image265.png"/><Relationship Id="rId11" Type="http://schemas.openxmlformats.org/officeDocument/2006/relationships/image" Target="../media/image266.png"/><Relationship Id="rId12" Type="http://schemas.openxmlformats.org/officeDocument/2006/relationships/image" Target="../media/image267.png"/><Relationship Id="rId13" Type="http://schemas.openxmlformats.org/officeDocument/2006/relationships/slide" Target="slide122.xml"/></Relationships>

</file>

<file path=ppt/slides/_rels/slide1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Relationship Id="rId6" Type="http://schemas.openxmlformats.org/officeDocument/2006/relationships/slide" Target="slide122.xml"/></Relationships>

</file>

<file path=ppt/slides/_rels/slide1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Relationship Id="rId6" Type="http://schemas.openxmlformats.org/officeDocument/2006/relationships/slide" Target="slide122.xml"/></Relationships>

</file>

<file path=ppt/slides/_rels/slide1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71.png"/><Relationship Id="rId4" Type="http://schemas.openxmlformats.org/officeDocument/2006/relationships/image" Target="../media/image272.png"/><Relationship Id="rId5" Type="http://schemas.openxmlformats.org/officeDocument/2006/relationships/image" Target="../media/image273.png"/><Relationship Id="rId6" Type="http://schemas.openxmlformats.org/officeDocument/2006/relationships/slide" Target="slide122.xml"/></Relationships>

</file>

<file path=ppt/slides/_rels/slide1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71.png"/><Relationship Id="rId4" Type="http://schemas.openxmlformats.org/officeDocument/2006/relationships/image" Target="../media/image272.png"/><Relationship Id="rId5" Type="http://schemas.openxmlformats.org/officeDocument/2006/relationships/image" Target="../media/image273.png"/><Relationship Id="rId6" Type="http://schemas.openxmlformats.org/officeDocument/2006/relationships/image" Target="../media/image233.png"/><Relationship Id="rId7" Type="http://schemas.openxmlformats.org/officeDocument/2006/relationships/image" Target="../media/image274.png"/><Relationship Id="rId8" Type="http://schemas.openxmlformats.org/officeDocument/2006/relationships/image" Target="../media/image275.png"/><Relationship Id="rId9" Type="http://schemas.openxmlformats.org/officeDocument/2006/relationships/image" Target="../media/image276.png"/><Relationship Id="rId10" Type="http://schemas.openxmlformats.org/officeDocument/2006/relationships/slide" Target="slide122.xml"/></Relationships>

</file>

<file path=ppt/slides/_rels/slide1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slide" Target="slide122.xml"/></Relationships>

</file>

<file path=ppt/slides/_rels/slide1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Relationship Id="rId7" Type="http://schemas.openxmlformats.org/officeDocument/2006/relationships/image" Target="../media/image281.png"/><Relationship Id="rId8" Type="http://schemas.openxmlformats.org/officeDocument/2006/relationships/image" Target="../media/image282.png"/><Relationship Id="rId9" Type="http://schemas.openxmlformats.org/officeDocument/2006/relationships/slide" Target="slide122.xml"/></Relationships>

</file>

<file path=ppt/slides/_rels/slide1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slide" Target="slide122.xml"/></Relationships>

</file>

<file path=ppt/slides/_rels/slide1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slide" Target="slide122.xml"/></Relationships>

</file>

<file path=ppt/slides/_rels/slide1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Relationship Id="rId7" Type="http://schemas.openxmlformats.org/officeDocument/2006/relationships/image" Target="../media/image287.png"/><Relationship Id="rId8" Type="http://schemas.openxmlformats.org/officeDocument/2006/relationships/image" Target="../media/image288.png"/><Relationship Id="rId9" Type="http://schemas.openxmlformats.org/officeDocument/2006/relationships/slide" Target="slide12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slide" Target="slide1.xml"/></Relationships>

</file>

<file path=ppt/slides/_rels/slide1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slide" Target="slide122.xml"/></Relationships>

</file>

<file path=ppt/slides/_rels/slide1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slide" Target="slide122.xml"/></Relationships>

</file>

<file path=ppt/slides/_rels/slide1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image" Target="../media/image233.png"/><Relationship Id="rId10" Type="http://schemas.openxmlformats.org/officeDocument/2006/relationships/image" Target="../media/image295.png"/><Relationship Id="rId11" Type="http://schemas.openxmlformats.org/officeDocument/2006/relationships/image" Target="../media/image296.png"/><Relationship Id="rId12" Type="http://schemas.openxmlformats.org/officeDocument/2006/relationships/image" Target="../media/image297.png"/><Relationship Id="rId13" Type="http://schemas.openxmlformats.org/officeDocument/2006/relationships/slide" Target="slide122.xml"/></Relationships>

</file>

<file path=ppt/slides/_rels/slide1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image" Target="../media/image233.png"/><Relationship Id="rId10" Type="http://schemas.openxmlformats.org/officeDocument/2006/relationships/image" Target="../media/image295.png"/><Relationship Id="rId11" Type="http://schemas.openxmlformats.org/officeDocument/2006/relationships/image" Target="../media/image296.png"/><Relationship Id="rId12" Type="http://schemas.openxmlformats.org/officeDocument/2006/relationships/image" Target="../media/image297.png"/><Relationship Id="rId13" Type="http://schemas.openxmlformats.org/officeDocument/2006/relationships/slide" Target="slide122.xml"/></Relationships>

</file>

<file path=ppt/slides/_rels/slide1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8.png"/><Relationship Id="rId3" Type="http://schemas.openxmlformats.org/officeDocument/2006/relationships/image" Target="../media/image299.png"/><Relationship Id="rId4" Type="http://schemas.openxmlformats.org/officeDocument/2006/relationships/slide" Target="slide122.xml"/></Relationships>

</file>

<file path=ppt/slides/_rels/slide1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8.png"/><Relationship Id="rId3" Type="http://schemas.openxmlformats.org/officeDocument/2006/relationships/image" Target="../media/image299.png"/><Relationship Id="rId4" Type="http://schemas.openxmlformats.org/officeDocument/2006/relationships/slide" Target="slide122.xml"/></Relationships>

</file>

<file path=ppt/slides/_rels/slide1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8.png"/><Relationship Id="rId3" Type="http://schemas.openxmlformats.org/officeDocument/2006/relationships/image" Target="../media/image299.png"/><Relationship Id="rId4" Type="http://schemas.openxmlformats.org/officeDocument/2006/relationships/image" Target="../media/image300.png"/><Relationship Id="rId5" Type="http://schemas.openxmlformats.org/officeDocument/2006/relationships/slide" Target="slide122.xml"/></Relationships>

</file>

<file path=ppt/slides/_rels/slide1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22.xml"/></Relationships>

</file>

<file path=ppt/slides/_rels/slide1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01.png"/><Relationship Id="rId4" Type="http://schemas.openxmlformats.org/officeDocument/2006/relationships/image" Target="../media/image302.png"/><Relationship Id="rId5" Type="http://schemas.openxmlformats.org/officeDocument/2006/relationships/image" Target="../media/image303.png"/><Relationship Id="rId6" Type="http://schemas.openxmlformats.org/officeDocument/2006/relationships/slide" Target="slide122.xml"/></Relationships>

</file>

<file path=ppt/slides/_rels/slide1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01.png"/><Relationship Id="rId4" Type="http://schemas.openxmlformats.org/officeDocument/2006/relationships/image" Target="../media/image302.png"/><Relationship Id="rId5" Type="http://schemas.openxmlformats.org/officeDocument/2006/relationships/image" Target="../media/image303.png"/><Relationship Id="rId6" Type="http://schemas.openxmlformats.org/officeDocument/2006/relationships/slide" Target="slide12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" Target="slide1.xml"/></Relationships>

</file>

<file path=ppt/slides/_rels/slide1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2.xml"/></Relationships>

</file>

<file path=ppt/slides/_rels/slide1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04.png"/><Relationship Id="rId4" Type="http://schemas.openxmlformats.org/officeDocument/2006/relationships/image" Target="../media/image305.png"/><Relationship Id="rId5" Type="http://schemas.openxmlformats.org/officeDocument/2006/relationships/image" Target="../media/image306.png"/><Relationship Id="rId6" Type="http://schemas.openxmlformats.org/officeDocument/2006/relationships/slide" Target="slide122.xml"/></Relationships>

</file>

<file path=ppt/slides/_rels/slide1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04.png"/><Relationship Id="rId4" Type="http://schemas.openxmlformats.org/officeDocument/2006/relationships/image" Target="../media/image305.png"/><Relationship Id="rId5" Type="http://schemas.openxmlformats.org/officeDocument/2006/relationships/image" Target="../media/image306.png"/><Relationship Id="rId6" Type="http://schemas.openxmlformats.org/officeDocument/2006/relationships/slide" Target="slide122.xml"/></Relationships>

</file>

<file path=ppt/slides/_rels/slide1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7.png"/><Relationship Id="rId3" Type="http://schemas.openxmlformats.org/officeDocument/2006/relationships/slide" Target="slide122.xml"/></Relationships>

</file>

<file path=ppt/slides/_rels/slide1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slide" Target="slide122.xml"/></Relationships>

</file>

<file path=ppt/slides/_rels/slide1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7" Type="http://schemas.openxmlformats.org/officeDocument/2006/relationships/image" Target="../media/image313.png"/><Relationship Id="rId8" Type="http://schemas.openxmlformats.org/officeDocument/2006/relationships/slide" Target="slide122.xml"/></Relationships>

</file>

<file path=ppt/slides/_rels/slide1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slide" Target="slide122.xml"/></Relationships>

</file>

<file path=ppt/slides/_rels/slide1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slide" Target="slide122.xml"/></Relationships>

</file>

<file path=ppt/slides/_rels/slide1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image" Target="../media/image321.png"/><Relationship Id="rId7" Type="http://schemas.openxmlformats.org/officeDocument/2006/relationships/image" Target="../media/image322.png"/><Relationship Id="rId8" Type="http://schemas.openxmlformats.org/officeDocument/2006/relationships/image" Target="../media/image323.png"/><Relationship Id="rId9" Type="http://schemas.openxmlformats.org/officeDocument/2006/relationships/slide" Target="slide122.xml"/></Relationships>

</file>

<file path=ppt/slides/_rels/slide1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324.png"/><Relationship Id="rId4" Type="http://schemas.openxmlformats.org/officeDocument/2006/relationships/image" Target="../media/image325.png"/><Relationship Id="rId5" Type="http://schemas.openxmlformats.org/officeDocument/2006/relationships/image" Target="../media/image326.png"/><Relationship Id="rId6" Type="http://schemas.openxmlformats.org/officeDocument/2006/relationships/image" Target="../media/image8.png"/><Relationship Id="rId7" Type="http://schemas.openxmlformats.org/officeDocument/2006/relationships/slide" Target="slide12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" Target="slide1.xml"/></Relationships>

</file>

<file path=ppt/slides/_rels/slide1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324.png"/><Relationship Id="rId4" Type="http://schemas.openxmlformats.org/officeDocument/2006/relationships/image" Target="../media/image325.png"/><Relationship Id="rId5" Type="http://schemas.openxmlformats.org/officeDocument/2006/relationships/image" Target="../media/image326.png"/><Relationship Id="rId6" Type="http://schemas.openxmlformats.org/officeDocument/2006/relationships/image" Target="../media/image8.png"/><Relationship Id="rId7" Type="http://schemas.openxmlformats.org/officeDocument/2006/relationships/image" Target="../media/image327.png"/><Relationship Id="rId8" Type="http://schemas.openxmlformats.org/officeDocument/2006/relationships/slide" Target="slide122.xml"/></Relationships>

</file>

<file path=ppt/slides/_rels/slide1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24.png"/><Relationship Id="rId4" Type="http://schemas.openxmlformats.org/officeDocument/2006/relationships/image" Target="../media/image325.png"/><Relationship Id="rId5" Type="http://schemas.openxmlformats.org/officeDocument/2006/relationships/image" Target="../media/image326.png"/><Relationship Id="rId6" Type="http://schemas.openxmlformats.org/officeDocument/2006/relationships/image" Target="../media/image8.png"/><Relationship Id="rId7" Type="http://schemas.openxmlformats.org/officeDocument/2006/relationships/image" Target="../media/image327.png"/><Relationship Id="rId8" Type="http://schemas.openxmlformats.org/officeDocument/2006/relationships/image" Target="../media/image328.png"/><Relationship Id="rId9" Type="http://schemas.openxmlformats.org/officeDocument/2006/relationships/image" Target="../media/image329.png"/><Relationship Id="rId10" Type="http://schemas.openxmlformats.org/officeDocument/2006/relationships/image" Target="../media/image330.png"/><Relationship Id="rId11" Type="http://schemas.openxmlformats.org/officeDocument/2006/relationships/slide" Target="slide122.xml"/></Relationships>

</file>

<file path=ppt/slides/_rels/slide1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hyperlink" Target="http://www.speech.sri.com/projects/srilm/" TargetMode="External"/><Relationship Id="rId7" Type="http://schemas.openxmlformats.org/officeDocument/2006/relationships/slide" Target="slide122.xml"/></Relationships>

</file>

<file path=ppt/slides/_rels/slide1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research.blogspot.in/2006/08/all-our-n-gram-are-belong-to-you.html" TargetMode="External"/><Relationship Id="rId3" Type="http://schemas.openxmlformats.org/officeDocument/2006/relationships/slide" Target="slide122.xml"/></Relationships>

</file>

<file path=ppt/slides/_rels/slide1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22.xml"/></Relationships>

</file>

<file path=ppt/slides/_rels/slide1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4.jpg"/><Relationship Id="rId3" Type="http://schemas.openxmlformats.org/officeDocument/2006/relationships/slide" Target="slide122.xml"/></Relationships>

</file>

<file path=ppt/slides/_rels/slide1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0.png"/><Relationship Id="rId3" Type="http://schemas.openxmlformats.org/officeDocument/2006/relationships/image" Target="../media/image335.png"/><Relationship Id="rId4" Type="http://schemas.openxmlformats.org/officeDocument/2006/relationships/image" Target="../media/image152.png"/><Relationship Id="rId5" Type="http://schemas.openxmlformats.org/officeDocument/2006/relationships/slide" Target="slide219.xml"/></Relationships>

</file>

<file path=ppt/slides/_rels/slide1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image" Target="../media/image338.png"/><Relationship Id="rId6" Type="http://schemas.openxmlformats.org/officeDocument/2006/relationships/slide" Target="slide176.xml"/></Relationships>

</file>

<file path=ppt/slides/_rels/slide1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image" Target="../media/image338.png"/><Relationship Id="rId6" Type="http://schemas.openxmlformats.org/officeDocument/2006/relationships/image" Target="../media/image339.png"/><Relationship Id="rId7" Type="http://schemas.openxmlformats.org/officeDocument/2006/relationships/image" Target="../media/image340.png"/><Relationship Id="rId8" Type="http://schemas.openxmlformats.org/officeDocument/2006/relationships/image" Target="../media/image341.png"/><Relationship Id="rId9" Type="http://schemas.openxmlformats.org/officeDocument/2006/relationships/image" Target="../media/image342.png"/><Relationship Id="rId10" Type="http://schemas.openxmlformats.org/officeDocument/2006/relationships/image" Target="../media/image343.png"/><Relationship Id="rId11" Type="http://schemas.openxmlformats.org/officeDocument/2006/relationships/image" Target="../media/image344.png"/><Relationship Id="rId12" Type="http://schemas.openxmlformats.org/officeDocument/2006/relationships/slide" Target="slide176.xml"/></Relationships>

</file>

<file path=ppt/slides/_rels/slide1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7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image" Target="../media/image327.png"/><Relationship Id="rId7" Type="http://schemas.openxmlformats.org/officeDocument/2006/relationships/image" Target="../media/image347.png"/><Relationship Id="rId8" Type="http://schemas.openxmlformats.org/officeDocument/2006/relationships/image" Target="../media/image348.png"/><Relationship Id="rId9" Type="http://schemas.openxmlformats.org/officeDocument/2006/relationships/slide" Target="slide176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
</file>

<file path=ppt/slides/_rels/slide1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image" Target="../media/image351.png"/><Relationship Id="rId6" Type="http://schemas.openxmlformats.org/officeDocument/2006/relationships/slide" Target="slide176.xml"/></Relationships>

</file>

<file path=ppt/slides/_rels/slide1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image" Target="../media/image351.png"/><Relationship Id="rId6" Type="http://schemas.openxmlformats.org/officeDocument/2006/relationships/image" Target="../media/image352.png"/><Relationship Id="rId7" Type="http://schemas.openxmlformats.org/officeDocument/2006/relationships/image" Target="../media/image353.png"/><Relationship Id="rId8" Type="http://schemas.openxmlformats.org/officeDocument/2006/relationships/image" Target="../media/image354.png"/><Relationship Id="rId9" Type="http://schemas.openxmlformats.org/officeDocument/2006/relationships/slide" Target="slide176.xml"/></Relationships>

</file>

<file path=ppt/slides/_rels/slide1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image" Target="../media/image351.png"/><Relationship Id="rId6" Type="http://schemas.openxmlformats.org/officeDocument/2006/relationships/image" Target="../media/image352.png"/><Relationship Id="rId7" Type="http://schemas.openxmlformats.org/officeDocument/2006/relationships/image" Target="../media/image353.png"/><Relationship Id="rId8" Type="http://schemas.openxmlformats.org/officeDocument/2006/relationships/image" Target="../media/image354.png"/><Relationship Id="rId9" Type="http://schemas.openxmlformats.org/officeDocument/2006/relationships/slide" Target="slide176.xml"/></Relationships>

</file>

<file path=ppt/slides/_rels/slide1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image" Target="../media/image351.png"/><Relationship Id="rId6" Type="http://schemas.openxmlformats.org/officeDocument/2006/relationships/image" Target="../media/image352.png"/><Relationship Id="rId7" Type="http://schemas.openxmlformats.org/officeDocument/2006/relationships/image" Target="../media/image353.png"/><Relationship Id="rId8" Type="http://schemas.openxmlformats.org/officeDocument/2006/relationships/image" Target="../media/image354.png"/><Relationship Id="rId9" Type="http://schemas.openxmlformats.org/officeDocument/2006/relationships/image" Target="../media/image355.png"/><Relationship Id="rId10" Type="http://schemas.openxmlformats.org/officeDocument/2006/relationships/image" Target="../media/image356.png"/><Relationship Id="rId11" Type="http://schemas.openxmlformats.org/officeDocument/2006/relationships/image" Target="../media/image357.png"/><Relationship Id="rId12" Type="http://schemas.openxmlformats.org/officeDocument/2006/relationships/image" Target="../media/image358.png"/><Relationship Id="rId13" Type="http://schemas.openxmlformats.org/officeDocument/2006/relationships/slide" Target="slide176.xml"/></Relationships>

</file>

<file path=ppt/slides/_rels/slide1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59.png"/><Relationship Id="rId4" Type="http://schemas.openxmlformats.org/officeDocument/2006/relationships/image" Target="../media/image360.png"/><Relationship Id="rId5" Type="http://schemas.openxmlformats.org/officeDocument/2006/relationships/image" Target="../media/image361.png"/><Relationship Id="rId6" Type="http://schemas.openxmlformats.org/officeDocument/2006/relationships/slide" Target="slide176.xml"/></Relationships>

</file>

<file path=ppt/slides/_rels/slide1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59.png"/><Relationship Id="rId4" Type="http://schemas.openxmlformats.org/officeDocument/2006/relationships/image" Target="../media/image360.png"/><Relationship Id="rId5" Type="http://schemas.openxmlformats.org/officeDocument/2006/relationships/image" Target="../media/image361.png"/><Relationship Id="rId6" Type="http://schemas.openxmlformats.org/officeDocument/2006/relationships/slide" Target="slide176.xml"/></Relationships>

</file>

<file path=ppt/slides/_rels/slide1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59.png"/><Relationship Id="rId4" Type="http://schemas.openxmlformats.org/officeDocument/2006/relationships/image" Target="../media/image360.png"/><Relationship Id="rId5" Type="http://schemas.openxmlformats.org/officeDocument/2006/relationships/image" Target="../media/image361.png"/><Relationship Id="rId6" Type="http://schemas.openxmlformats.org/officeDocument/2006/relationships/image" Target="../media/image214.png"/><Relationship Id="rId7" Type="http://schemas.openxmlformats.org/officeDocument/2006/relationships/image" Target="../media/image362.png"/><Relationship Id="rId8" Type="http://schemas.openxmlformats.org/officeDocument/2006/relationships/image" Target="../media/image363.png"/><Relationship Id="rId9" Type="http://schemas.openxmlformats.org/officeDocument/2006/relationships/image" Target="../media/image364.png"/><Relationship Id="rId10" Type="http://schemas.openxmlformats.org/officeDocument/2006/relationships/slide" Target="slide176.xml"/></Relationships>

</file>

<file path=ppt/slides/_rels/slide1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59.png"/><Relationship Id="rId4" Type="http://schemas.openxmlformats.org/officeDocument/2006/relationships/image" Target="../media/image360.png"/><Relationship Id="rId5" Type="http://schemas.openxmlformats.org/officeDocument/2006/relationships/image" Target="../media/image361.png"/><Relationship Id="rId6" Type="http://schemas.openxmlformats.org/officeDocument/2006/relationships/image" Target="../media/image214.png"/><Relationship Id="rId7" Type="http://schemas.openxmlformats.org/officeDocument/2006/relationships/image" Target="../media/image362.png"/><Relationship Id="rId8" Type="http://schemas.openxmlformats.org/officeDocument/2006/relationships/image" Target="../media/image363.png"/><Relationship Id="rId9" Type="http://schemas.openxmlformats.org/officeDocument/2006/relationships/image" Target="../media/image364.png"/><Relationship Id="rId10" Type="http://schemas.openxmlformats.org/officeDocument/2006/relationships/image" Target="../media/image365.png"/><Relationship Id="rId11" Type="http://schemas.openxmlformats.org/officeDocument/2006/relationships/image" Target="../media/image275.png"/><Relationship Id="rId12" Type="http://schemas.openxmlformats.org/officeDocument/2006/relationships/image" Target="../media/image366.png"/><Relationship Id="rId13" Type="http://schemas.openxmlformats.org/officeDocument/2006/relationships/slide" Target="slide176.xml"/></Relationships>

</file>

<file path=ppt/slides/_rels/slide1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7.png"/><Relationship Id="rId3" Type="http://schemas.openxmlformats.org/officeDocument/2006/relationships/slide" Target="slide176.xml"/></Relationships>

</file>

<file path=ppt/slides/_rels/slide1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7.png"/><Relationship Id="rId3" Type="http://schemas.openxmlformats.org/officeDocument/2006/relationships/image" Target="../media/image368.png"/><Relationship Id="rId4" Type="http://schemas.openxmlformats.org/officeDocument/2006/relationships/slide" Target="slide176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/Relationships>

</file>

<file path=ppt/slides/_rels/slide1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7.png"/><Relationship Id="rId3" Type="http://schemas.openxmlformats.org/officeDocument/2006/relationships/image" Target="../media/image368.png"/><Relationship Id="rId4" Type="http://schemas.openxmlformats.org/officeDocument/2006/relationships/slide" Target="slide176.xml"/></Relationships>

</file>

<file path=ppt/slides/_rels/slide1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7.png"/><Relationship Id="rId3" Type="http://schemas.openxmlformats.org/officeDocument/2006/relationships/image" Target="../media/image368.png"/><Relationship Id="rId4" Type="http://schemas.openxmlformats.org/officeDocument/2006/relationships/slide" Target="slide176.xml"/></Relationships>

</file>

<file path=ppt/slides/_rels/slide1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7.png"/><Relationship Id="rId3" Type="http://schemas.openxmlformats.org/officeDocument/2006/relationships/image" Target="../media/image368.png"/><Relationship Id="rId4" Type="http://schemas.openxmlformats.org/officeDocument/2006/relationships/slide" Target="slide176.xml"/></Relationships>

</file>

<file path=ppt/slides/_rels/slide1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69.png"/><Relationship Id="rId4" Type="http://schemas.openxmlformats.org/officeDocument/2006/relationships/image" Target="../media/image370.png"/><Relationship Id="rId5" Type="http://schemas.openxmlformats.org/officeDocument/2006/relationships/image" Target="../media/image371.png"/><Relationship Id="rId6" Type="http://schemas.openxmlformats.org/officeDocument/2006/relationships/slide" Target="slide176.xml"/></Relationships>

</file>

<file path=ppt/slides/_rels/slide1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69.png"/><Relationship Id="rId4" Type="http://schemas.openxmlformats.org/officeDocument/2006/relationships/image" Target="../media/image370.png"/><Relationship Id="rId5" Type="http://schemas.openxmlformats.org/officeDocument/2006/relationships/image" Target="../media/image371.png"/><Relationship Id="rId6" Type="http://schemas.openxmlformats.org/officeDocument/2006/relationships/image" Target="../media/image372.png"/><Relationship Id="rId7" Type="http://schemas.openxmlformats.org/officeDocument/2006/relationships/slide" Target="slide176.xml"/></Relationships>

</file>

<file path=ppt/slides/_rels/slide1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69.png"/><Relationship Id="rId4" Type="http://schemas.openxmlformats.org/officeDocument/2006/relationships/image" Target="../media/image370.png"/><Relationship Id="rId5" Type="http://schemas.openxmlformats.org/officeDocument/2006/relationships/image" Target="../media/image371.png"/><Relationship Id="rId6" Type="http://schemas.openxmlformats.org/officeDocument/2006/relationships/image" Target="../media/image372.png"/><Relationship Id="rId7" Type="http://schemas.openxmlformats.org/officeDocument/2006/relationships/image" Target="../media/image233.png"/><Relationship Id="rId8" Type="http://schemas.openxmlformats.org/officeDocument/2006/relationships/image" Target="../media/image373.png"/><Relationship Id="rId9" Type="http://schemas.openxmlformats.org/officeDocument/2006/relationships/image" Target="../media/image374.png"/><Relationship Id="rId10" Type="http://schemas.openxmlformats.org/officeDocument/2006/relationships/image" Target="../media/image375.png"/><Relationship Id="rId11" Type="http://schemas.openxmlformats.org/officeDocument/2006/relationships/slide" Target="slide176.xml"/></Relationships>

</file>

<file path=ppt/slides/_rels/slide1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6.png"/><Relationship Id="rId3" Type="http://schemas.openxmlformats.org/officeDocument/2006/relationships/image" Target="../media/image377.png"/><Relationship Id="rId4" Type="http://schemas.openxmlformats.org/officeDocument/2006/relationships/image" Target="../media/image378.png"/><Relationship Id="rId5" Type="http://schemas.openxmlformats.org/officeDocument/2006/relationships/slide" Target="slide176.xml"/></Relationships>

</file>

<file path=ppt/slides/_rels/slide1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6.png"/><Relationship Id="rId3" Type="http://schemas.openxmlformats.org/officeDocument/2006/relationships/image" Target="../media/image377.png"/><Relationship Id="rId4" Type="http://schemas.openxmlformats.org/officeDocument/2006/relationships/image" Target="../media/image378.png"/><Relationship Id="rId5" Type="http://schemas.openxmlformats.org/officeDocument/2006/relationships/image" Target="../media/image379.png"/><Relationship Id="rId6" Type="http://schemas.openxmlformats.org/officeDocument/2006/relationships/slide" Target="slide176.xml"/></Relationships>

</file>

<file path=ppt/slides/_rels/slide1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6.png"/><Relationship Id="rId3" Type="http://schemas.openxmlformats.org/officeDocument/2006/relationships/image" Target="../media/image377.png"/><Relationship Id="rId4" Type="http://schemas.openxmlformats.org/officeDocument/2006/relationships/image" Target="../media/image378.png"/><Relationship Id="rId5" Type="http://schemas.openxmlformats.org/officeDocument/2006/relationships/image" Target="../media/image379.png"/><Relationship Id="rId6" Type="http://schemas.openxmlformats.org/officeDocument/2006/relationships/image" Target="../media/image380.png"/><Relationship Id="rId7" Type="http://schemas.openxmlformats.org/officeDocument/2006/relationships/slide" Target="slide176.xml"/></Relationships>

</file>

<file path=ppt/slides/_rels/slide1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6.png"/><Relationship Id="rId3" Type="http://schemas.openxmlformats.org/officeDocument/2006/relationships/image" Target="../media/image377.png"/><Relationship Id="rId4" Type="http://schemas.openxmlformats.org/officeDocument/2006/relationships/image" Target="../media/image378.png"/><Relationship Id="rId5" Type="http://schemas.openxmlformats.org/officeDocument/2006/relationships/image" Target="../media/image379.png"/><Relationship Id="rId6" Type="http://schemas.openxmlformats.org/officeDocument/2006/relationships/image" Target="../media/image380.png"/><Relationship Id="rId7" Type="http://schemas.openxmlformats.org/officeDocument/2006/relationships/image" Target="../media/image381.png"/><Relationship Id="rId8" Type="http://schemas.openxmlformats.org/officeDocument/2006/relationships/slide" Target="slide176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slide" Target="slide1.xml"/></Relationships>

</file>

<file path=ppt/slides/_rels/slide2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6.png"/><Relationship Id="rId3" Type="http://schemas.openxmlformats.org/officeDocument/2006/relationships/image" Target="../media/image377.png"/><Relationship Id="rId4" Type="http://schemas.openxmlformats.org/officeDocument/2006/relationships/image" Target="../media/image378.png"/><Relationship Id="rId5" Type="http://schemas.openxmlformats.org/officeDocument/2006/relationships/image" Target="../media/image379.png"/><Relationship Id="rId6" Type="http://schemas.openxmlformats.org/officeDocument/2006/relationships/image" Target="../media/image380.png"/><Relationship Id="rId7" Type="http://schemas.openxmlformats.org/officeDocument/2006/relationships/image" Target="../media/image381.png"/><Relationship Id="rId8" Type="http://schemas.openxmlformats.org/officeDocument/2006/relationships/image" Target="../media/image382.png"/><Relationship Id="rId9" Type="http://schemas.openxmlformats.org/officeDocument/2006/relationships/slide" Target="slide176.xml"/></Relationships>

</file>

<file path=ppt/slides/_rels/slide2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slide" Target="slide176.xml"/></Relationships>

</file>

<file path=ppt/slides/_rels/slide2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5.png"/><Relationship Id="rId3" Type="http://schemas.openxmlformats.org/officeDocument/2006/relationships/slide" Target="slide176.xml"/></Relationships>

</file>

<file path=ppt/slides/_rels/slide2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6.xml"/></Relationships>

</file>

<file path=ppt/slides/_rels/slide2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6.png"/><Relationship Id="rId3" Type="http://schemas.openxmlformats.org/officeDocument/2006/relationships/image" Target="../media/image387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Relationship Id="rId6" Type="http://schemas.openxmlformats.org/officeDocument/2006/relationships/image" Target="../media/image390.png"/><Relationship Id="rId7" Type="http://schemas.openxmlformats.org/officeDocument/2006/relationships/image" Target="../media/image391.png"/><Relationship Id="rId8" Type="http://schemas.openxmlformats.org/officeDocument/2006/relationships/image" Target="../media/image392.png"/><Relationship Id="rId9" Type="http://schemas.openxmlformats.org/officeDocument/2006/relationships/image" Target="../media/image393.png"/><Relationship Id="rId10" Type="http://schemas.openxmlformats.org/officeDocument/2006/relationships/slide" Target="slide176.xml"/></Relationships>

</file>

<file path=ppt/slides/_rels/slide2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6.png"/><Relationship Id="rId3" Type="http://schemas.openxmlformats.org/officeDocument/2006/relationships/image" Target="../media/image387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Relationship Id="rId6" Type="http://schemas.openxmlformats.org/officeDocument/2006/relationships/image" Target="../media/image390.png"/><Relationship Id="rId7" Type="http://schemas.openxmlformats.org/officeDocument/2006/relationships/image" Target="../media/image391.png"/><Relationship Id="rId8" Type="http://schemas.openxmlformats.org/officeDocument/2006/relationships/image" Target="../media/image392.png"/><Relationship Id="rId9" Type="http://schemas.openxmlformats.org/officeDocument/2006/relationships/image" Target="../media/image393.png"/><Relationship Id="rId10" Type="http://schemas.openxmlformats.org/officeDocument/2006/relationships/image" Target="../media/image394.png"/><Relationship Id="rId11" Type="http://schemas.openxmlformats.org/officeDocument/2006/relationships/image" Target="../media/image395.png"/><Relationship Id="rId12" Type="http://schemas.openxmlformats.org/officeDocument/2006/relationships/image" Target="../media/image396.png"/><Relationship Id="rId13" Type="http://schemas.openxmlformats.org/officeDocument/2006/relationships/image" Target="../media/image397.png"/><Relationship Id="rId14" Type="http://schemas.openxmlformats.org/officeDocument/2006/relationships/image" Target="../media/image398.png"/><Relationship Id="rId15" Type="http://schemas.openxmlformats.org/officeDocument/2006/relationships/image" Target="../media/image399.png"/><Relationship Id="rId16" Type="http://schemas.openxmlformats.org/officeDocument/2006/relationships/slide" Target="slide176.xml"/></Relationships>

</file>

<file path=ppt/slides/_rels/slide2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6.png"/><Relationship Id="rId3" Type="http://schemas.openxmlformats.org/officeDocument/2006/relationships/image" Target="../media/image387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Relationship Id="rId6" Type="http://schemas.openxmlformats.org/officeDocument/2006/relationships/image" Target="../media/image390.png"/><Relationship Id="rId7" Type="http://schemas.openxmlformats.org/officeDocument/2006/relationships/image" Target="../media/image391.png"/><Relationship Id="rId8" Type="http://schemas.openxmlformats.org/officeDocument/2006/relationships/image" Target="../media/image392.png"/><Relationship Id="rId9" Type="http://schemas.openxmlformats.org/officeDocument/2006/relationships/image" Target="../media/image393.png"/><Relationship Id="rId10" Type="http://schemas.openxmlformats.org/officeDocument/2006/relationships/image" Target="../media/image394.png"/><Relationship Id="rId11" Type="http://schemas.openxmlformats.org/officeDocument/2006/relationships/image" Target="../media/image395.png"/><Relationship Id="rId12" Type="http://schemas.openxmlformats.org/officeDocument/2006/relationships/image" Target="../media/image396.png"/><Relationship Id="rId13" Type="http://schemas.openxmlformats.org/officeDocument/2006/relationships/image" Target="../media/image397.png"/><Relationship Id="rId14" Type="http://schemas.openxmlformats.org/officeDocument/2006/relationships/image" Target="../media/image398.png"/><Relationship Id="rId15" Type="http://schemas.openxmlformats.org/officeDocument/2006/relationships/image" Target="../media/image399.png"/><Relationship Id="rId16" Type="http://schemas.openxmlformats.org/officeDocument/2006/relationships/image" Target="../media/image233.png"/><Relationship Id="rId17" Type="http://schemas.openxmlformats.org/officeDocument/2006/relationships/image" Target="../media/image260.png"/><Relationship Id="rId18" Type="http://schemas.openxmlformats.org/officeDocument/2006/relationships/image" Target="../media/image400.png"/><Relationship Id="rId19" Type="http://schemas.openxmlformats.org/officeDocument/2006/relationships/image" Target="../media/image401.png"/><Relationship Id="rId20" Type="http://schemas.openxmlformats.org/officeDocument/2006/relationships/image" Target="../media/image402.png"/><Relationship Id="rId21" Type="http://schemas.openxmlformats.org/officeDocument/2006/relationships/slide" Target="slide176.xml"/></Relationships>

</file>

<file path=ppt/slides/_rels/slide2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6.png"/><Relationship Id="rId3" Type="http://schemas.openxmlformats.org/officeDocument/2006/relationships/image" Target="../media/image387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Relationship Id="rId6" Type="http://schemas.openxmlformats.org/officeDocument/2006/relationships/image" Target="../media/image390.png"/><Relationship Id="rId7" Type="http://schemas.openxmlformats.org/officeDocument/2006/relationships/image" Target="../media/image391.png"/><Relationship Id="rId8" Type="http://schemas.openxmlformats.org/officeDocument/2006/relationships/image" Target="../media/image392.png"/><Relationship Id="rId9" Type="http://schemas.openxmlformats.org/officeDocument/2006/relationships/image" Target="../media/image393.png"/><Relationship Id="rId10" Type="http://schemas.openxmlformats.org/officeDocument/2006/relationships/image" Target="../media/image394.png"/><Relationship Id="rId11" Type="http://schemas.openxmlformats.org/officeDocument/2006/relationships/image" Target="../media/image395.png"/><Relationship Id="rId12" Type="http://schemas.openxmlformats.org/officeDocument/2006/relationships/image" Target="../media/image396.png"/><Relationship Id="rId13" Type="http://schemas.openxmlformats.org/officeDocument/2006/relationships/image" Target="../media/image397.png"/><Relationship Id="rId14" Type="http://schemas.openxmlformats.org/officeDocument/2006/relationships/image" Target="../media/image398.png"/><Relationship Id="rId15" Type="http://schemas.openxmlformats.org/officeDocument/2006/relationships/image" Target="../media/image399.png"/><Relationship Id="rId16" Type="http://schemas.openxmlformats.org/officeDocument/2006/relationships/image" Target="../media/image233.png"/><Relationship Id="rId17" Type="http://schemas.openxmlformats.org/officeDocument/2006/relationships/image" Target="../media/image260.png"/><Relationship Id="rId18" Type="http://schemas.openxmlformats.org/officeDocument/2006/relationships/image" Target="../media/image400.png"/><Relationship Id="rId19" Type="http://schemas.openxmlformats.org/officeDocument/2006/relationships/image" Target="../media/image401.png"/><Relationship Id="rId20" Type="http://schemas.openxmlformats.org/officeDocument/2006/relationships/image" Target="../media/image402.png"/><Relationship Id="rId21" Type="http://schemas.openxmlformats.org/officeDocument/2006/relationships/image" Target="../media/image403.png"/><Relationship Id="rId22" Type="http://schemas.openxmlformats.org/officeDocument/2006/relationships/slide" Target="slide176.xml"/></Relationships>

</file>

<file path=ppt/slides/_rels/slide2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6.png"/><Relationship Id="rId3" Type="http://schemas.openxmlformats.org/officeDocument/2006/relationships/image" Target="../media/image387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Relationship Id="rId6" Type="http://schemas.openxmlformats.org/officeDocument/2006/relationships/image" Target="../media/image390.png"/><Relationship Id="rId7" Type="http://schemas.openxmlformats.org/officeDocument/2006/relationships/image" Target="../media/image391.png"/><Relationship Id="rId8" Type="http://schemas.openxmlformats.org/officeDocument/2006/relationships/image" Target="../media/image392.png"/><Relationship Id="rId9" Type="http://schemas.openxmlformats.org/officeDocument/2006/relationships/image" Target="../media/image393.png"/><Relationship Id="rId10" Type="http://schemas.openxmlformats.org/officeDocument/2006/relationships/image" Target="../media/image394.png"/><Relationship Id="rId11" Type="http://schemas.openxmlformats.org/officeDocument/2006/relationships/image" Target="../media/image395.png"/><Relationship Id="rId12" Type="http://schemas.openxmlformats.org/officeDocument/2006/relationships/image" Target="../media/image396.png"/><Relationship Id="rId13" Type="http://schemas.openxmlformats.org/officeDocument/2006/relationships/image" Target="../media/image397.png"/><Relationship Id="rId14" Type="http://schemas.openxmlformats.org/officeDocument/2006/relationships/image" Target="../media/image398.png"/><Relationship Id="rId15" Type="http://schemas.openxmlformats.org/officeDocument/2006/relationships/image" Target="../media/image399.png"/><Relationship Id="rId16" Type="http://schemas.openxmlformats.org/officeDocument/2006/relationships/image" Target="../media/image233.png"/><Relationship Id="rId17" Type="http://schemas.openxmlformats.org/officeDocument/2006/relationships/image" Target="../media/image260.png"/><Relationship Id="rId18" Type="http://schemas.openxmlformats.org/officeDocument/2006/relationships/image" Target="../media/image400.png"/><Relationship Id="rId19" Type="http://schemas.openxmlformats.org/officeDocument/2006/relationships/image" Target="../media/image401.png"/><Relationship Id="rId20" Type="http://schemas.openxmlformats.org/officeDocument/2006/relationships/image" Target="../media/image402.png"/><Relationship Id="rId21" Type="http://schemas.openxmlformats.org/officeDocument/2006/relationships/image" Target="../media/image403.png"/><Relationship Id="rId22" Type="http://schemas.openxmlformats.org/officeDocument/2006/relationships/image" Target="../media/image404.png"/><Relationship Id="rId23" Type="http://schemas.openxmlformats.org/officeDocument/2006/relationships/slide" Target="slide176.xml"/></Relationships>

</file>

<file path=ppt/slides/_rels/slide2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6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" Target="slide1.xml"/></Relationships>

</file>

<file path=ppt/slides/_rels/slide2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slide" Target="slide176.xml"/></Relationships>

</file>

<file path=ppt/slides/_rels/slide2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image" Target="../media/image409.png"/><Relationship Id="rId7" Type="http://schemas.openxmlformats.org/officeDocument/2006/relationships/image" Target="../media/image410.png"/><Relationship Id="rId8" Type="http://schemas.openxmlformats.org/officeDocument/2006/relationships/image" Target="../media/image411.png"/><Relationship Id="rId9" Type="http://schemas.openxmlformats.org/officeDocument/2006/relationships/image" Target="../media/image412.png"/><Relationship Id="rId10" Type="http://schemas.openxmlformats.org/officeDocument/2006/relationships/slide" Target="slide176.xml"/></Relationships>

</file>

<file path=ppt/slides/_rels/slide2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3.png"/><Relationship Id="rId3" Type="http://schemas.openxmlformats.org/officeDocument/2006/relationships/slide" Target="slide176.xml"/></Relationships>

</file>

<file path=ppt/slides/_rels/slide2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3.png"/><Relationship Id="rId3" Type="http://schemas.openxmlformats.org/officeDocument/2006/relationships/image" Target="../media/image414.png"/><Relationship Id="rId4" Type="http://schemas.openxmlformats.org/officeDocument/2006/relationships/slide" Target="slide176.xml"/></Relationships>

</file>

<file path=ppt/slides/_rels/slide2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3.png"/><Relationship Id="rId3" Type="http://schemas.openxmlformats.org/officeDocument/2006/relationships/image" Target="../media/image414.png"/><Relationship Id="rId4" Type="http://schemas.openxmlformats.org/officeDocument/2006/relationships/image" Target="../media/image415.png"/><Relationship Id="rId5" Type="http://schemas.openxmlformats.org/officeDocument/2006/relationships/slide" Target="slide176.xml"/></Relationships>

</file>

<file path=ppt/slides/_rels/slide2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3.png"/><Relationship Id="rId3" Type="http://schemas.openxmlformats.org/officeDocument/2006/relationships/image" Target="../media/image414.png"/><Relationship Id="rId4" Type="http://schemas.openxmlformats.org/officeDocument/2006/relationships/image" Target="../media/image415.png"/><Relationship Id="rId5" Type="http://schemas.openxmlformats.org/officeDocument/2006/relationships/image" Target="../media/image416.png"/><Relationship Id="rId6" Type="http://schemas.openxmlformats.org/officeDocument/2006/relationships/slide" Target="slide176.xml"/></Relationships>

</file>

<file path=ppt/slides/_rels/slide2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6.xml"/></Relationships>

</file>

<file path=ppt/slides/_rels/slide2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7.png"/><Relationship Id="rId3" Type="http://schemas.openxmlformats.org/officeDocument/2006/relationships/slide" Target="slide176.xml"/></Relationships>

</file>

<file path=ppt/slides/_rels/slide2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7.png"/><Relationship Id="rId3" Type="http://schemas.openxmlformats.org/officeDocument/2006/relationships/image" Target="../media/image418.png"/><Relationship Id="rId4" Type="http://schemas.openxmlformats.org/officeDocument/2006/relationships/slide" Target="slide176.xml"/></Relationships>

</file>

<file path=ppt/slides/_rels/slide2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6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" Target="slide1.xml"/></Relationships>

</file>

<file path=ppt/slides/_rels/slide2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6.xml"/></Relationships>

</file>

<file path=ppt/slides/_rels/slide2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6.xml"/></Relationships>

</file>

<file path=ppt/slides/_rels/slide2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9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image" Target="../media/image421.png"/><Relationship Id="rId6" Type="http://schemas.openxmlformats.org/officeDocument/2006/relationships/slide" Target="slide176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" Target="slide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" Target="slide1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slide" Target="slide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slide" Target="slide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slide" Target="slide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slide" Target="slide1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slide" Target="slide1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slide" Target="slide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slide" Target="slide1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" Target="slide1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slide" Target="slide1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slide" Target="slide1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slide" Target="slide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slide" Target="slide1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slide" Target="slide1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" Target="slide1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" Target="slide1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slide" Target="slide1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3" Type="http://schemas.openxmlformats.org/officeDocument/2006/relationships/slide" Target="slide1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slide" Target="slide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" Target="slide1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slide" Target="slide1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slide" Target="slide1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slide" Target="slide1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" Target="slide1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1.png"/><Relationship Id="rId4" Type="http://schemas.openxmlformats.org/officeDocument/2006/relationships/slide" Target="slide1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Relationship Id="rId3" Type="http://schemas.openxmlformats.org/officeDocument/2006/relationships/slide" Target="slide1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slide" Target="slide1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slide" Target="slide1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slide" Target="slide1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slide" Target="slide1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slide" Target="slide1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slide" Target="slide1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4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slide" Target="slide1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4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slide" Target="slide1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4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slide" Target="slide1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6.png"/><Relationship Id="rId4" Type="http://schemas.openxmlformats.org/officeDocument/2006/relationships/image" Target="../media/image3.png"/><Relationship Id="rId5" Type="http://schemas.openxmlformats.org/officeDocument/2006/relationships/slide" Target="slide8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slide" Target="slide85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3" Type="http://schemas.openxmlformats.org/officeDocument/2006/relationships/slide" Target="slide8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png"/><Relationship Id="rId3" Type="http://schemas.openxmlformats.org/officeDocument/2006/relationships/slide" Target="slide85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3" Type="http://schemas.openxmlformats.org/officeDocument/2006/relationships/slide" Target="slide8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slide" Target="slide61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4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slide" Target="slide61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1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slide" Target="slide6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slide" Target="slide1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slide" Target="slide61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slide" Target="slide61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1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8.png"/><Relationship Id="rId3" Type="http://schemas.openxmlformats.org/officeDocument/2006/relationships/slide" Target="slide61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slide" Target="slide61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slide" Target="slide61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slide" Target="slide61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slide" Target="slide61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slide" Target="slide61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slide" Target="slide1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slide" Target="slide61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slide" Target="slide61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slide" Target="slide61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slide" Target="slide61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slide" Target="slide61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4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slide" Target="slide61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" Target="slide121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slide" Target="slide86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slide" Target="slide86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slide" Target="slide8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slide" Target="slide1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slide" Target="slide86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slide" Target="slide86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slide" Target="slide86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slide" Target="slide86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5.png"/><Relationship Id="rId3" Type="http://schemas.openxmlformats.org/officeDocument/2006/relationships/slide" Target="slide86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slide" Target="slide86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1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173.png"/><Relationship Id="rId11" Type="http://schemas.openxmlformats.org/officeDocument/2006/relationships/image" Target="../media/image174.png"/><Relationship Id="rId12" Type="http://schemas.openxmlformats.org/officeDocument/2006/relationships/image" Target="../media/image175.png"/><Relationship Id="rId13" Type="http://schemas.openxmlformats.org/officeDocument/2006/relationships/slide" Target="slide86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" Target="slide86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80.png"/><Relationship Id="rId9" Type="http://schemas.openxmlformats.org/officeDocument/2006/relationships/slide" Target="slide86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1.jpg"/><Relationship Id="rId3" Type="http://schemas.openxmlformats.org/officeDocument/2006/relationships/slide" Target="slide8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7743" y="90393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7743" y="948347"/>
            <a:ext cx="4483735" cy="382270"/>
            <a:chOff x="87743" y="948347"/>
            <a:chExt cx="4483735" cy="3822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915"/>
              <a:ext cx="101599" cy="101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621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4493"/>
              <a:ext cx="50749" cy="27442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743" y="948347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20309" y="992593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w="0"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97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6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5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16393" y="952715"/>
            <a:ext cx="25755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8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Correction:</a:t>
            </a:r>
            <a:r>
              <a:rPr dirty="0" sz="1400" spc="18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8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83130" y="1485303"/>
            <a:ext cx="1042035" cy="8013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Pawan</a:t>
            </a:r>
            <a:r>
              <a:rPr dirty="0" sz="950" spc="1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700" spc="65">
                <a:latin typeface="Trebuchet MS"/>
                <a:cs typeface="Trebuchet MS"/>
              </a:rPr>
              <a:t>CSE,</a:t>
            </a:r>
            <a:r>
              <a:rPr dirty="0" sz="700">
                <a:latin typeface="Trebuchet MS"/>
                <a:cs typeface="Trebuchet MS"/>
              </a:rPr>
              <a:t> </a:t>
            </a:r>
            <a:r>
              <a:rPr dirty="0" sz="700" spc="-1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950">
                <a:latin typeface="Trebuchet MS"/>
                <a:cs typeface="Trebuchet MS"/>
              </a:rPr>
              <a:t>Week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2:</a:t>
            </a:r>
            <a:r>
              <a:rPr dirty="0" sz="950" spc="10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Lecture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</a:t>
            </a:fld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0229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06855"/>
            <a:ext cx="64757" cy="6475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932" y="1236751"/>
            <a:ext cx="264985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The minimum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 between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strings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92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300" spc="-10" i="1">
                <a:solidFill>
                  <a:srgbClr val="FFFFFF"/>
                </a:solidFill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73" y="710311"/>
            <a:ext cx="3616960" cy="218948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8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6943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Noisy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dirty="0" sz="14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probability</a:t>
            </a:r>
            <a:r>
              <a:rPr dirty="0" sz="14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300" spc="-10" i="1">
                <a:solidFill>
                  <a:srgbClr val="FFFFFF"/>
                </a:solidFill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036853"/>
            <a:ext cx="4356100" cy="163131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9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3774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dirty="0" sz="1400" spc="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1400" spc="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bigram</a:t>
            </a:r>
            <a:r>
              <a:rPr dirty="0" sz="1400" spc="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dirty="0" sz="1400" spc="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99908"/>
            <a:ext cx="64757" cy="6475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932" y="1029805"/>
            <a:ext cx="167449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75">
                <a:latin typeface="Trebuchet MS"/>
                <a:cs typeface="Trebuchet MS"/>
              </a:rPr>
              <a:t>“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14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versatile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acress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whose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0">
                <a:latin typeface="Trebuchet MS"/>
                <a:cs typeface="Trebuchet MS"/>
              </a:rPr>
              <a:t>...”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Using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10"/>
              <a:t>bigram</a:t>
            </a:r>
            <a:r>
              <a:rPr dirty="0" spc="30"/>
              <a:t> </a:t>
            </a:r>
            <a:r>
              <a:rPr dirty="0" spc="-10"/>
              <a:t>language</a:t>
            </a:r>
            <a:r>
              <a:rPr dirty="0" spc="25"/>
              <a:t> </a:t>
            </a:r>
            <a:r>
              <a:rPr dirty="0" spc="-10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99908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969398"/>
            <a:ext cx="3935095" cy="61785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 spc="-175">
                <a:latin typeface="Trebuchet MS"/>
                <a:cs typeface="Trebuchet MS"/>
              </a:rPr>
              <a:t>“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14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versatile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acress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whose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...”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dirty="0" sz="950">
                <a:latin typeface="Trebuchet MS"/>
                <a:cs typeface="Trebuchet MS"/>
              </a:rPr>
              <a:t>Counts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Corpus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Contemporary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American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English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add-</a:t>
            </a:r>
            <a:r>
              <a:rPr dirty="0" sz="950" spc="-50">
                <a:latin typeface="Trebuchet MS"/>
                <a:cs typeface="Trebuchet MS"/>
              </a:rPr>
              <a:t>1 </a:t>
            </a:r>
            <a:r>
              <a:rPr dirty="0" sz="950" spc="-10">
                <a:latin typeface="Trebuchet MS"/>
                <a:cs typeface="Trebuchet MS"/>
              </a:rPr>
              <a:t>smoothing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09941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Using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10"/>
              <a:t>bigram</a:t>
            </a:r>
            <a:r>
              <a:rPr dirty="0" spc="30"/>
              <a:t> </a:t>
            </a:r>
            <a:r>
              <a:rPr dirty="0" spc="-10"/>
              <a:t>language</a:t>
            </a:r>
            <a:r>
              <a:rPr dirty="0" spc="25"/>
              <a:t> </a:t>
            </a:r>
            <a:r>
              <a:rPr dirty="0" spc="-10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99908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969398"/>
            <a:ext cx="3935095" cy="8280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 spc="-175">
                <a:latin typeface="Trebuchet MS"/>
                <a:cs typeface="Trebuchet MS"/>
              </a:rPr>
              <a:t>“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14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versatile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acress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whose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...”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dirty="0" sz="950">
                <a:latin typeface="Trebuchet MS"/>
                <a:cs typeface="Trebuchet MS"/>
              </a:rPr>
              <a:t>Counts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Corpus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Contemporary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American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English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add-</a:t>
            </a:r>
            <a:r>
              <a:rPr dirty="0" sz="950" spc="-50">
                <a:latin typeface="Trebuchet MS"/>
                <a:cs typeface="Trebuchet MS"/>
              </a:rPr>
              <a:t>1 </a:t>
            </a:r>
            <a:r>
              <a:rPr dirty="0" sz="950" spc="-10">
                <a:latin typeface="Trebuchet MS"/>
                <a:cs typeface="Trebuchet MS"/>
              </a:rPr>
              <a:t>smoothing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P(actress|versatile)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0.000021,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P(across|versatile)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0.000021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09941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92046"/>
            <a:ext cx="64757" cy="64757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Using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10"/>
              <a:t>bigram</a:t>
            </a:r>
            <a:r>
              <a:rPr dirty="0" spc="30"/>
              <a:t> </a:t>
            </a:r>
            <a:r>
              <a:rPr dirty="0" spc="-10"/>
              <a:t>language</a:t>
            </a:r>
            <a:r>
              <a:rPr dirty="0" spc="25"/>
              <a:t> </a:t>
            </a:r>
            <a:r>
              <a:rPr dirty="0" spc="-10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99908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969398"/>
            <a:ext cx="3935095" cy="103822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 spc="-175">
                <a:latin typeface="Trebuchet MS"/>
                <a:cs typeface="Trebuchet MS"/>
              </a:rPr>
              <a:t>“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14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versatile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acress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whose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...”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dirty="0" sz="950">
                <a:latin typeface="Trebuchet MS"/>
                <a:cs typeface="Trebuchet MS"/>
              </a:rPr>
              <a:t>Counts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Corpus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Contemporary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American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English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add-</a:t>
            </a:r>
            <a:r>
              <a:rPr dirty="0" sz="950" spc="-50">
                <a:latin typeface="Trebuchet MS"/>
                <a:cs typeface="Trebuchet MS"/>
              </a:rPr>
              <a:t>1 </a:t>
            </a:r>
            <a:r>
              <a:rPr dirty="0" sz="950" spc="-10">
                <a:latin typeface="Trebuchet MS"/>
                <a:cs typeface="Trebuchet MS"/>
              </a:rPr>
              <a:t>smoothing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P(actress|versatile)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0.000021,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P(across|versatile)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0.000021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50">
                <a:latin typeface="Trebuchet MS"/>
                <a:cs typeface="Trebuchet MS"/>
              </a:rPr>
              <a:t>P(whose|actress)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 </a:t>
            </a:r>
            <a:r>
              <a:rPr dirty="0" sz="950">
                <a:latin typeface="Trebuchet MS"/>
                <a:cs typeface="Trebuchet MS"/>
              </a:rPr>
              <a:t>0.0010,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P(whose|across)</a:t>
            </a:r>
            <a:r>
              <a:rPr dirty="0" sz="950" spc="70">
                <a:latin typeface="Trebuchet MS"/>
                <a:cs typeface="Trebuchet MS"/>
              </a:rPr>
              <a:t> = </a:t>
            </a:r>
            <a:r>
              <a:rPr dirty="0" sz="950" spc="-10">
                <a:latin typeface="Trebuchet MS"/>
                <a:cs typeface="Trebuchet MS"/>
              </a:rPr>
              <a:t>0.000006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09941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92046"/>
            <a:ext cx="64757" cy="6475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902079"/>
            <a:ext cx="64757" cy="64757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Using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10"/>
              <a:t>bigram</a:t>
            </a:r>
            <a:r>
              <a:rPr dirty="0" spc="30"/>
              <a:t> </a:t>
            </a:r>
            <a:r>
              <a:rPr dirty="0" spc="-10"/>
              <a:t>language</a:t>
            </a:r>
            <a:r>
              <a:rPr dirty="0" spc="25"/>
              <a:t> </a:t>
            </a:r>
            <a:r>
              <a:rPr dirty="0" spc="-10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99908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969398"/>
            <a:ext cx="3985895" cy="125095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dirty="0" sz="950" spc="-175">
                <a:latin typeface="Trebuchet MS"/>
                <a:cs typeface="Trebuchet MS"/>
              </a:rPr>
              <a:t>“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14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versatile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acress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whose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...”</a:t>
            </a:r>
            <a:endParaRPr sz="950">
              <a:latin typeface="Trebuchet MS"/>
              <a:cs typeface="Trebuchet MS"/>
            </a:endParaRPr>
          </a:p>
          <a:p>
            <a:pPr marL="38100" marR="30480">
              <a:lnSpc>
                <a:spcPct val="118900"/>
              </a:lnSpc>
              <a:spcBef>
                <a:spcPts val="300"/>
              </a:spcBef>
            </a:pPr>
            <a:r>
              <a:rPr dirty="0" sz="950">
                <a:latin typeface="Trebuchet MS"/>
                <a:cs typeface="Trebuchet MS"/>
              </a:rPr>
              <a:t>Counts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Corpus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Contemporary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American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English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add-</a:t>
            </a:r>
            <a:r>
              <a:rPr dirty="0" sz="950" spc="-50">
                <a:latin typeface="Trebuchet MS"/>
                <a:cs typeface="Trebuchet MS"/>
              </a:rPr>
              <a:t>1 </a:t>
            </a:r>
            <a:r>
              <a:rPr dirty="0" sz="950" spc="-10">
                <a:latin typeface="Trebuchet MS"/>
                <a:cs typeface="Trebuchet MS"/>
              </a:rPr>
              <a:t>smoothing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P(actress|versatile)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0.000021,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P(across|versatile)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0.000021</a:t>
            </a:r>
            <a:endParaRPr sz="950">
              <a:latin typeface="Trebuchet MS"/>
              <a:cs typeface="Trebuchet MS"/>
            </a:endParaRPr>
          </a:p>
          <a:p>
            <a:pPr marL="38100" marR="436245">
              <a:lnSpc>
                <a:spcPct val="131900"/>
              </a:lnSpc>
              <a:spcBef>
                <a:spcPts val="150"/>
              </a:spcBef>
            </a:pPr>
            <a:r>
              <a:rPr dirty="0" sz="950">
                <a:latin typeface="Trebuchet MS"/>
                <a:cs typeface="Trebuchet MS"/>
              </a:rPr>
              <a:t>P(whose|actress)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 </a:t>
            </a:r>
            <a:r>
              <a:rPr dirty="0" sz="950">
                <a:latin typeface="Trebuchet MS"/>
                <a:cs typeface="Trebuchet MS"/>
              </a:rPr>
              <a:t>0.0010,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P(whose|across)</a:t>
            </a:r>
            <a:r>
              <a:rPr dirty="0" sz="950" spc="70">
                <a:latin typeface="Trebuchet MS"/>
                <a:cs typeface="Trebuchet MS"/>
              </a:rPr>
              <a:t> = </a:t>
            </a:r>
            <a:r>
              <a:rPr dirty="0" sz="950" spc="-10">
                <a:latin typeface="Trebuchet MS"/>
                <a:cs typeface="Trebuchet MS"/>
              </a:rPr>
              <a:t>0.000006 P(“versatile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actress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whose”)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0.000021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*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0.0010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210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1100" spc="-40">
                <a:latin typeface="Cambria"/>
                <a:cs typeface="Cambria"/>
              </a:rPr>
              <a:t>10</a:t>
            </a:r>
            <a:r>
              <a:rPr dirty="0" baseline="27777" sz="1200" spc="-60">
                <a:latin typeface="Lucida Sans Unicode"/>
                <a:cs typeface="Lucida Sans Unicode"/>
              </a:rPr>
              <a:t>−</a:t>
            </a:r>
            <a:r>
              <a:rPr dirty="0" baseline="27777" sz="1200" spc="-60">
                <a:latin typeface="Cambria"/>
                <a:cs typeface="Cambria"/>
              </a:rPr>
              <a:t>10</a:t>
            </a:r>
            <a:endParaRPr baseline="27777" sz="1200">
              <a:latin typeface="Cambria"/>
              <a:cs typeface="Cambri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09941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92046"/>
            <a:ext cx="64757" cy="6475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902079"/>
            <a:ext cx="64757" cy="6475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112111"/>
            <a:ext cx="64757" cy="64757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Using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10"/>
              <a:t>bigram</a:t>
            </a:r>
            <a:r>
              <a:rPr dirty="0" spc="30"/>
              <a:t> </a:t>
            </a:r>
            <a:r>
              <a:rPr dirty="0" spc="-10"/>
              <a:t>language</a:t>
            </a:r>
            <a:r>
              <a:rPr dirty="0" spc="25"/>
              <a:t> </a:t>
            </a:r>
            <a:r>
              <a:rPr dirty="0" spc="-10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99908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969398"/>
            <a:ext cx="3985895" cy="14605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dirty="0" sz="950" spc="-175">
                <a:latin typeface="Trebuchet MS"/>
                <a:cs typeface="Trebuchet MS"/>
              </a:rPr>
              <a:t>“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14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versatile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acress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whose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...”</a:t>
            </a:r>
            <a:endParaRPr sz="950">
              <a:latin typeface="Trebuchet MS"/>
              <a:cs typeface="Trebuchet MS"/>
            </a:endParaRPr>
          </a:p>
          <a:p>
            <a:pPr marL="38100" marR="30480">
              <a:lnSpc>
                <a:spcPct val="118900"/>
              </a:lnSpc>
              <a:spcBef>
                <a:spcPts val="300"/>
              </a:spcBef>
            </a:pPr>
            <a:r>
              <a:rPr dirty="0" sz="950">
                <a:latin typeface="Trebuchet MS"/>
                <a:cs typeface="Trebuchet MS"/>
              </a:rPr>
              <a:t>Counts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Corpus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Contemporary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American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English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add-</a:t>
            </a:r>
            <a:r>
              <a:rPr dirty="0" sz="950" spc="-50">
                <a:latin typeface="Trebuchet MS"/>
                <a:cs typeface="Trebuchet MS"/>
              </a:rPr>
              <a:t>1 </a:t>
            </a:r>
            <a:r>
              <a:rPr dirty="0" sz="950" spc="-10">
                <a:latin typeface="Trebuchet MS"/>
                <a:cs typeface="Trebuchet MS"/>
              </a:rPr>
              <a:t>smoothing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P(actress|versatile)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0.000021,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P(across|versatile)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0.000021</a:t>
            </a:r>
            <a:endParaRPr sz="950">
              <a:latin typeface="Trebuchet MS"/>
              <a:cs typeface="Trebuchet MS"/>
            </a:endParaRPr>
          </a:p>
          <a:p>
            <a:pPr marL="38100" marR="436245">
              <a:lnSpc>
                <a:spcPct val="128600"/>
              </a:lnSpc>
              <a:spcBef>
                <a:spcPts val="185"/>
              </a:spcBef>
            </a:pPr>
            <a:r>
              <a:rPr dirty="0" sz="950">
                <a:latin typeface="Trebuchet MS"/>
                <a:cs typeface="Trebuchet MS"/>
              </a:rPr>
              <a:t>P(whose|actress)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 </a:t>
            </a:r>
            <a:r>
              <a:rPr dirty="0" sz="950">
                <a:latin typeface="Trebuchet MS"/>
                <a:cs typeface="Trebuchet MS"/>
              </a:rPr>
              <a:t>0.0010,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P(whose|across)</a:t>
            </a:r>
            <a:r>
              <a:rPr dirty="0" sz="950" spc="70">
                <a:latin typeface="Trebuchet MS"/>
                <a:cs typeface="Trebuchet MS"/>
              </a:rPr>
              <a:t> = </a:t>
            </a:r>
            <a:r>
              <a:rPr dirty="0" sz="950" spc="-10">
                <a:latin typeface="Trebuchet MS"/>
                <a:cs typeface="Trebuchet MS"/>
              </a:rPr>
              <a:t>0.000006 P(“versatile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actress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whose”)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0.000021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*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0.0010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210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1100" spc="-40">
                <a:latin typeface="Cambria"/>
                <a:cs typeface="Cambria"/>
              </a:rPr>
              <a:t>10</a:t>
            </a:r>
            <a:r>
              <a:rPr dirty="0" baseline="27777" sz="1200" spc="-60">
                <a:latin typeface="Lucida Sans Unicode"/>
                <a:cs typeface="Lucida Sans Unicode"/>
              </a:rPr>
              <a:t>−</a:t>
            </a:r>
            <a:r>
              <a:rPr dirty="0" baseline="27777" sz="1200" spc="-60">
                <a:latin typeface="Cambria"/>
                <a:cs typeface="Cambria"/>
              </a:rPr>
              <a:t>10</a:t>
            </a:r>
            <a:r>
              <a:rPr dirty="0" baseline="27777" sz="1200" spc="750">
                <a:latin typeface="Cambria"/>
                <a:cs typeface="Cambria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P(“versatile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across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whose”)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0.000021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*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0.000006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x</a:t>
            </a:r>
            <a:r>
              <a:rPr dirty="0" sz="1100" spc="-10">
                <a:latin typeface="Cambria"/>
                <a:cs typeface="Cambria"/>
              </a:rPr>
              <a:t>10</a:t>
            </a:r>
            <a:r>
              <a:rPr dirty="0" baseline="27777" sz="1200" spc="-15">
                <a:latin typeface="Lucida Sans Unicode"/>
                <a:cs typeface="Lucida Sans Unicode"/>
              </a:rPr>
              <a:t>−</a:t>
            </a:r>
            <a:r>
              <a:rPr dirty="0" baseline="27777" sz="1200" spc="-15">
                <a:latin typeface="Cambria"/>
                <a:cs typeface="Cambria"/>
              </a:rPr>
              <a:t>10</a:t>
            </a:r>
            <a:endParaRPr baseline="27777" sz="1200">
              <a:latin typeface="Cambria"/>
              <a:cs typeface="Cambri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09941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92046"/>
            <a:ext cx="64757" cy="6475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902079"/>
            <a:ext cx="64757" cy="6475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112111"/>
            <a:ext cx="64757" cy="6475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97" y="2322144"/>
            <a:ext cx="64757" cy="64757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018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Real-word</a:t>
            </a:r>
            <a:r>
              <a:rPr dirty="0" spc="10"/>
              <a:t> </a:t>
            </a:r>
            <a:r>
              <a:rPr dirty="0"/>
              <a:t>spelling</a:t>
            </a:r>
            <a:r>
              <a:rPr dirty="0" spc="10"/>
              <a:t> </a:t>
            </a:r>
            <a:r>
              <a:rPr dirty="0" spc="-10"/>
              <a:t>errors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49984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219474"/>
            <a:ext cx="2654935" cy="445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study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was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conducted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mainly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be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John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Black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design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an</a:t>
            </a:r>
            <a:r>
              <a:rPr dirty="0" sz="950" spc="50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construction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system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60017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9018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Real-word</a:t>
            </a:r>
            <a:r>
              <a:rPr dirty="0" sz="1400" spc="1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1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errors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49984"/>
            <a:ext cx="64757" cy="647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60017"/>
            <a:ext cx="64757" cy="64757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7743" y="1832229"/>
            <a:ext cx="4483735" cy="284480"/>
            <a:chOff x="87743" y="1832229"/>
            <a:chExt cx="4483735" cy="284480"/>
          </a:xfrm>
        </p:grpSpPr>
        <p:sp>
          <p:nvSpPr>
            <p:cNvPr id="6" name="object 6" descr=""/>
            <p:cNvSpPr/>
            <p:nvPr/>
          </p:nvSpPr>
          <p:spPr>
            <a:xfrm>
              <a:off x="87743" y="1832229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015032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002332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882787"/>
              <a:ext cx="50749" cy="13224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876653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920887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w="0" h="113664">
                  <a:moveTo>
                    <a:pt x="0" y="1131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9081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8954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8827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1219474"/>
            <a:ext cx="2931795" cy="812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9560" marR="5080">
              <a:lnSpc>
                <a:spcPct val="1451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study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was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conducted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mainly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be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John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Black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design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an</a:t>
            </a:r>
            <a:r>
              <a:rPr dirty="0" sz="950" spc="50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construction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system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50" spc="65">
                <a:latin typeface="Trebuchet MS"/>
                <a:cs typeface="Trebuchet MS"/>
              </a:rPr>
              <a:t>25-</a:t>
            </a:r>
            <a:r>
              <a:rPr dirty="0" sz="950" spc="75">
                <a:latin typeface="Trebuchet MS"/>
                <a:cs typeface="Trebuchet MS"/>
              </a:rPr>
              <a:t>40%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spelling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errors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real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Edit</a:t>
            </a:r>
            <a:r>
              <a:rPr dirty="0" spc="25"/>
              <a:t> </a:t>
            </a:r>
            <a:r>
              <a:rPr dirty="0" spc="-10"/>
              <a:t>Distance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06855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176345"/>
            <a:ext cx="2649855" cy="445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The minimum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 between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strings </a:t>
            </a:r>
            <a:r>
              <a:rPr dirty="0" sz="950" spc="55">
                <a:latin typeface="Trebuchet MS"/>
                <a:cs typeface="Trebuchet MS"/>
              </a:rPr>
              <a:t>Is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minimum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editing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operations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16888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Noisy</a:t>
            </a:r>
            <a:r>
              <a:rPr dirty="0" spc="15"/>
              <a:t> </a:t>
            </a:r>
            <a:r>
              <a:rPr dirty="0"/>
              <a:t>channel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 spc="-25"/>
              <a:t>real-</a:t>
            </a:r>
            <a:r>
              <a:rPr dirty="0"/>
              <a:t>word</a:t>
            </a:r>
            <a:r>
              <a:rPr dirty="0" spc="15"/>
              <a:t> </a:t>
            </a:r>
            <a:r>
              <a:rPr dirty="0"/>
              <a:t>spell</a:t>
            </a:r>
            <a:r>
              <a:rPr dirty="0" spc="15"/>
              <a:t> </a:t>
            </a:r>
            <a:r>
              <a:rPr dirty="0" spc="-10"/>
              <a:t>correction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51090"/>
            <a:ext cx="4483735" cy="1144905"/>
            <a:chOff x="87743" y="1151090"/>
            <a:chExt cx="4483735" cy="114490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51090"/>
              <a:ext cx="4432935" cy="184785"/>
            </a:xfrm>
            <a:custGeom>
              <a:avLst/>
              <a:gdLst/>
              <a:ahLst/>
              <a:cxnLst/>
              <a:rect l="l" t="t" r="r" b="b"/>
              <a:pathLst>
                <a:path w="4432935" h="1847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4213"/>
                  </a:lnTo>
                  <a:lnTo>
                    <a:pt x="4432566" y="184213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2265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9421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8151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95324"/>
              <a:ext cx="50749" cy="99889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66926"/>
              <a:ext cx="4432935" cy="878205"/>
            </a:xfrm>
            <a:custGeom>
              <a:avLst/>
              <a:gdLst/>
              <a:ahLst/>
              <a:cxnLst/>
              <a:rect l="l" t="t" r="r" b="b"/>
              <a:pathLst>
                <a:path w="4432935" h="878205">
                  <a:moveTo>
                    <a:pt x="4432566" y="0"/>
                  </a:moveTo>
                  <a:lnTo>
                    <a:pt x="0" y="0"/>
                  </a:lnTo>
                  <a:lnTo>
                    <a:pt x="0" y="827290"/>
                  </a:lnTo>
                  <a:lnTo>
                    <a:pt x="4008" y="847015"/>
                  </a:lnTo>
                  <a:lnTo>
                    <a:pt x="14922" y="863168"/>
                  </a:lnTo>
                  <a:lnTo>
                    <a:pt x="31075" y="874082"/>
                  </a:lnTo>
                  <a:lnTo>
                    <a:pt x="50800" y="878090"/>
                  </a:lnTo>
                  <a:lnTo>
                    <a:pt x="4381766" y="878090"/>
                  </a:lnTo>
                  <a:lnTo>
                    <a:pt x="4401491" y="874082"/>
                  </a:lnTo>
                  <a:lnTo>
                    <a:pt x="4417644" y="863168"/>
                  </a:lnTo>
                  <a:lnTo>
                    <a:pt x="4428558" y="847015"/>
                  </a:lnTo>
                  <a:lnTo>
                    <a:pt x="4432566" y="8272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33411"/>
              <a:ext cx="0" cy="980440"/>
            </a:xfrm>
            <a:custGeom>
              <a:avLst/>
              <a:gdLst/>
              <a:ahLst/>
              <a:cxnLst/>
              <a:rect l="l" t="t" r="r" b="b"/>
              <a:pathLst>
                <a:path w="0" h="980439">
                  <a:moveTo>
                    <a:pt x="0" y="9798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207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080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953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061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4064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850682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7744" y="1083345"/>
            <a:ext cx="26396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7660" marR="43180" indent="-277495">
              <a:lnSpc>
                <a:spcPct val="126200"/>
              </a:lnSpc>
              <a:spcBef>
                <a:spcPts val="1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Given</a:t>
            </a:r>
            <a:r>
              <a:rPr dirty="0" sz="1100" spc="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dirty="0" sz="1100" spc="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sentence</a:t>
            </a:r>
            <a:r>
              <a:rPr dirty="0" sz="1100" spc="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65" i="1">
                <a:solidFill>
                  <a:srgbClr val="3333B2"/>
                </a:solidFill>
                <a:latin typeface="Cambria"/>
                <a:cs typeface="Cambria"/>
              </a:rPr>
              <a:t>X</a:t>
            </a:r>
            <a:r>
              <a:rPr dirty="0" sz="1100" spc="6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=</a:t>
            </a:r>
            <a:r>
              <a:rPr dirty="0" sz="1100" spc="-9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baseline="-10416" sz="1200" spc="-97">
                <a:solidFill>
                  <a:srgbClr val="3333B2"/>
                </a:solidFill>
                <a:latin typeface="Cambria"/>
                <a:cs typeface="Cambria"/>
              </a:rPr>
              <a:t>1</a:t>
            </a:r>
            <a:r>
              <a:rPr dirty="0" sz="1100" spc="-65" i="1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baseline="-10416" sz="1200" spc="-97">
                <a:solidFill>
                  <a:srgbClr val="3333B2"/>
                </a:solidFill>
                <a:latin typeface="Cambria"/>
                <a:cs typeface="Cambria"/>
              </a:rPr>
              <a:t>2</a:t>
            </a:r>
            <a:r>
              <a:rPr dirty="0" sz="1100" spc="-65" i="1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baseline="-10416" sz="1200" spc="-97">
                <a:solidFill>
                  <a:srgbClr val="3333B2"/>
                </a:solidFill>
                <a:latin typeface="Cambria"/>
                <a:cs typeface="Cambria"/>
              </a:rPr>
              <a:t>3</a:t>
            </a:r>
            <a:r>
              <a:rPr dirty="0" baseline="-10416" sz="120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0" i="1">
                <a:solidFill>
                  <a:srgbClr val="3333B2"/>
                </a:solidFill>
                <a:latin typeface="Trebuchet MS"/>
                <a:cs typeface="Trebuchet MS"/>
              </a:rPr>
              <a:t>.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100" i="1">
                <a:solidFill>
                  <a:srgbClr val="3333B2"/>
                </a:solidFill>
                <a:latin typeface="Trebuchet MS"/>
                <a:cs typeface="Trebuchet MS"/>
              </a:rPr>
              <a:t>.</a:t>
            </a:r>
            <a:r>
              <a:rPr dirty="0" sz="1100" spc="-204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100" i="1">
                <a:solidFill>
                  <a:srgbClr val="3333B2"/>
                </a:solidFill>
                <a:latin typeface="Trebuchet MS"/>
                <a:cs typeface="Trebuchet MS"/>
              </a:rPr>
              <a:t>.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100" i="1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baseline="-10416" sz="1200" spc="-37" i="1">
                <a:solidFill>
                  <a:srgbClr val="3333B2"/>
                </a:solidFill>
                <a:latin typeface="Cambria"/>
                <a:cs typeface="Cambria"/>
              </a:rPr>
              <a:t>n</a:t>
            </a:r>
            <a:r>
              <a:rPr dirty="0" baseline="-10416" sz="1200" spc="75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1</a:t>
            </a:r>
            <a:r>
              <a:rPr dirty="0" sz="950" spc="-25">
                <a:latin typeface="Trebuchet MS"/>
                <a:cs typeface="Trebuchet MS"/>
              </a:rPr>
              <a:t>)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{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baseline="-10416" sz="1200">
                <a:latin typeface="Cambria"/>
                <a:cs typeface="Cambria"/>
              </a:rPr>
              <a:t>1</a:t>
            </a:r>
            <a:r>
              <a:rPr dirty="0" sz="110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′′′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.</a:t>
            </a:r>
            <a:r>
              <a:rPr dirty="0" sz="1100" spc="-25">
                <a:latin typeface="Lucida Sans Unicode"/>
                <a:cs typeface="Lucida Sans Unicode"/>
              </a:rPr>
              <a:t>}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2</a:t>
            </a:r>
            <a:r>
              <a:rPr dirty="0" sz="950" spc="-25">
                <a:latin typeface="Trebuchet MS"/>
                <a:cs typeface="Trebuchet MS"/>
              </a:rPr>
              <a:t>)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{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baseline="-10416" sz="1200">
                <a:latin typeface="Cambria"/>
                <a:cs typeface="Cambria"/>
              </a:rPr>
              <a:t>2</a:t>
            </a:r>
            <a:r>
              <a:rPr dirty="0" sz="110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</a:t>
            </a:r>
            <a:r>
              <a:rPr dirty="0" baseline="-10416" sz="1200" spc="-75">
                <a:latin typeface="Cambria"/>
                <a:cs typeface="Cambria"/>
              </a:rPr>
              <a:t>2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</a:t>
            </a:r>
            <a:r>
              <a:rPr dirty="0" baseline="-10416" sz="1200" spc="-75">
                <a:latin typeface="Cambria"/>
                <a:cs typeface="Cambria"/>
              </a:rPr>
              <a:t>2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′′′</a:t>
            </a:r>
            <a:r>
              <a:rPr dirty="0" baseline="-10416" sz="1200" spc="-75">
                <a:latin typeface="Cambria"/>
                <a:cs typeface="Cambria"/>
              </a:rPr>
              <a:t>2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.</a:t>
            </a:r>
            <a:r>
              <a:rPr dirty="0" sz="1100" spc="-25">
                <a:latin typeface="Lucida Sans Unicode"/>
                <a:cs typeface="Lucida Sans Unicode"/>
              </a:rPr>
              <a:t>}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3</a:t>
            </a:r>
            <a:r>
              <a:rPr dirty="0" sz="950" spc="-25">
                <a:latin typeface="Trebuchet MS"/>
                <a:cs typeface="Trebuchet MS"/>
              </a:rPr>
              <a:t>)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{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baseline="-10416" sz="1200">
                <a:latin typeface="Cambria"/>
                <a:cs typeface="Cambria"/>
              </a:rPr>
              <a:t>3</a:t>
            </a:r>
            <a:r>
              <a:rPr dirty="0" sz="110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</a:t>
            </a:r>
            <a:r>
              <a:rPr dirty="0" baseline="-10416" sz="1200" spc="-75">
                <a:latin typeface="Cambria"/>
                <a:cs typeface="Cambria"/>
              </a:rPr>
              <a:t>3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</a:t>
            </a:r>
            <a:r>
              <a:rPr dirty="0" baseline="-10416" sz="1200" spc="-75">
                <a:latin typeface="Cambria"/>
                <a:cs typeface="Cambria"/>
              </a:rPr>
              <a:t>3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′′′</a:t>
            </a:r>
            <a:r>
              <a:rPr dirty="0" baseline="-10416" sz="1200" spc="-75">
                <a:latin typeface="Cambria"/>
                <a:cs typeface="Cambria"/>
              </a:rPr>
              <a:t>3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.</a:t>
            </a:r>
            <a:r>
              <a:rPr dirty="0" sz="1100" spc="-2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Noisy</a:t>
            </a:r>
            <a:r>
              <a:rPr dirty="0" spc="15"/>
              <a:t> </a:t>
            </a:r>
            <a:r>
              <a:rPr dirty="0"/>
              <a:t>channel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 spc="-25"/>
              <a:t>real-</a:t>
            </a:r>
            <a:r>
              <a:rPr dirty="0"/>
              <a:t>word</a:t>
            </a:r>
            <a:r>
              <a:rPr dirty="0" spc="15"/>
              <a:t> </a:t>
            </a:r>
            <a:r>
              <a:rPr dirty="0"/>
              <a:t>spell</a:t>
            </a:r>
            <a:r>
              <a:rPr dirty="0" spc="15"/>
              <a:t> </a:t>
            </a:r>
            <a:r>
              <a:rPr dirty="0" spc="-10"/>
              <a:t>correction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51090"/>
            <a:ext cx="4483735" cy="1144905"/>
            <a:chOff x="87743" y="1151090"/>
            <a:chExt cx="4483735" cy="114490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51090"/>
              <a:ext cx="4432935" cy="184785"/>
            </a:xfrm>
            <a:custGeom>
              <a:avLst/>
              <a:gdLst/>
              <a:ahLst/>
              <a:cxnLst/>
              <a:rect l="l" t="t" r="r" b="b"/>
              <a:pathLst>
                <a:path w="4432935" h="1847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4213"/>
                  </a:lnTo>
                  <a:lnTo>
                    <a:pt x="4432566" y="184213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2265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9421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8151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95324"/>
              <a:ext cx="50749" cy="99889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66926"/>
              <a:ext cx="4432935" cy="878205"/>
            </a:xfrm>
            <a:custGeom>
              <a:avLst/>
              <a:gdLst/>
              <a:ahLst/>
              <a:cxnLst/>
              <a:rect l="l" t="t" r="r" b="b"/>
              <a:pathLst>
                <a:path w="4432935" h="878205">
                  <a:moveTo>
                    <a:pt x="4432566" y="0"/>
                  </a:moveTo>
                  <a:lnTo>
                    <a:pt x="0" y="0"/>
                  </a:lnTo>
                  <a:lnTo>
                    <a:pt x="0" y="827290"/>
                  </a:lnTo>
                  <a:lnTo>
                    <a:pt x="4008" y="847015"/>
                  </a:lnTo>
                  <a:lnTo>
                    <a:pt x="14922" y="863168"/>
                  </a:lnTo>
                  <a:lnTo>
                    <a:pt x="31075" y="874082"/>
                  </a:lnTo>
                  <a:lnTo>
                    <a:pt x="50800" y="878090"/>
                  </a:lnTo>
                  <a:lnTo>
                    <a:pt x="4381766" y="878090"/>
                  </a:lnTo>
                  <a:lnTo>
                    <a:pt x="4401491" y="874082"/>
                  </a:lnTo>
                  <a:lnTo>
                    <a:pt x="4417644" y="863168"/>
                  </a:lnTo>
                  <a:lnTo>
                    <a:pt x="4428558" y="847015"/>
                  </a:lnTo>
                  <a:lnTo>
                    <a:pt x="4432566" y="8272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33411"/>
              <a:ext cx="0" cy="980440"/>
            </a:xfrm>
            <a:custGeom>
              <a:avLst/>
              <a:gdLst/>
              <a:ahLst/>
              <a:cxnLst/>
              <a:rect l="l" t="t" r="r" b="b"/>
              <a:pathLst>
                <a:path w="0" h="980439">
                  <a:moveTo>
                    <a:pt x="0" y="9798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207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080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953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061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4064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850682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7744" y="1083345"/>
            <a:ext cx="2820670" cy="1123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7660" marR="224154" indent="-277495">
              <a:lnSpc>
                <a:spcPct val="126200"/>
              </a:lnSpc>
              <a:spcBef>
                <a:spcPts val="1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Given</a:t>
            </a:r>
            <a:r>
              <a:rPr dirty="0" sz="1100" spc="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dirty="0" sz="1100" spc="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sentence</a:t>
            </a:r>
            <a:r>
              <a:rPr dirty="0" sz="1100" spc="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65" i="1">
                <a:solidFill>
                  <a:srgbClr val="3333B2"/>
                </a:solidFill>
                <a:latin typeface="Cambria"/>
                <a:cs typeface="Cambria"/>
              </a:rPr>
              <a:t>X</a:t>
            </a:r>
            <a:r>
              <a:rPr dirty="0" sz="1100" spc="6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=</a:t>
            </a:r>
            <a:r>
              <a:rPr dirty="0" sz="1100" spc="-9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baseline="-10416" sz="1200" spc="-97">
                <a:solidFill>
                  <a:srgbClr val="3333B2"/>
                </a:solidFill>
                <a:latin typeface="Cambria"/>
                <a:cs typeface="Cambria"/>
              </a:rPr>
              <a:t>1</a:t>
            </a:r>
            <a:r>
              <a:rPr dirty="0" sz="1100" spc="-65" i="1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baseline="-10416" sz="1200" spc="-97">
                <a:solidFill>
                  <a:srgbClr val="3333B2"/>
                </a:solidFill>
                <a:latin typeface="Cambria"/>
                <a:cs typeface="Cambria"/>
              </a:rPr>
              <a:t>2</a:t>
            </a:r>
            <a:r>
              <a:rPr dirty="0" sz="1100" spc="-65" i="1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baseline="-10416" sz="1200" spc="-97">
                <a:solidFill>
                  <a:srgbClr val="3333B2"/>
                </a:solidFill>
                <a:latin typeface="Cambria"/>
                <a:cs typeface="Cambria"/>
              </a:rPr>
              <a:t>3</a:t>
            </a:r>
            <a:r>
              <a:rPr dirty="0" baseline="-10416" sz="120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0" i="1">
                <a:solidFill>
                  <a:srgbClr val="3333B2"/>
                </a:solidFill>
                <a:latin typeface="Trebuchet MS"/>
                <a:cs typeface="Trebuchet MS"/>
              </a:rPr>
              <a:t>.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100" i="1">
                <a:solidFill>
                  <a:srgbClr val="3333B2"/>
                </a:solidFill>
                <a:latin typeface="Trebuchet MS"/>
                <a:cs typeface="Trebuchet MS"/>
              </a:rPr>
              <a:t>.</a:t>
            </a:r>
            <a:r>
              <a:rPr dirty="0" sz="1100" spc="-204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100" i="1">
                <a:solidFill>
                  <a:srgbClr val="3333B2"/>
                </a:solidFill>
                <a:latin typeface="Trebuchet MS"/>
                <a:cs typeface="Trebuchet MS"/>
              </a:rPr>
              <a:t>.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100" i="1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dirty="0" sz="1100" spc="-210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baseline="-10416" sz="1200" spc="-37" i="1">
                <a:solidFill>
                  <a:srgbClr val="3333B2"/>
                </a:solidFill>
                <a:latin typeface="Cambria"/>
                <a:cs typeface="Cambria"/>
              </a:rPr>
              <a:t>n</a:t>
            </a:r>
            <a:r>
              <a:rPr dirty="0" baseline="-10416" sz="1200" spc="75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1</a:t>
            </a:r>
            <a:r>
              <a:rPr dirty="0" sz="950" spc="-25">
                <a:latin typeface="Trebuchet MS"/>
                <a:cs typeface="Trebuchet MS"/>
              </a:rPr>
              <a:t>)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{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baseline="-10416" sz="1200">
                <a:latin typeface="Cambria"/>
                <a:cs typeface="Cambria"/>
              </a:rPr>
              <a:t>1</a:t>
            </a:r>
            <a:r>
              <a:rPr dirty="0" sz="110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′′′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.</a:t>
            </a:r>
            <a:r>
              <a:rPr dirty="0" sz="1100" spc="-25">
                <a:latin typeface="Lucida Sans Unicode"/>
                <a:cs typeface="Lucida Sans Unicode"/>
              </a:rPr>
              <a:t>}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2</a:t>
            </a:r>
            <a:r>
              <a:rPr dirty="0" sz="950" spc="-25">
                <a:latin typeface="Trebuchet MS"/>
                <a:cs typeface="Trebuchet MS"/>
              </a:rPr>
              <a:t>)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{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baseline="-10416" sz="1200">
                <a:latin typeface="Cambria"/>
                <a:cs typeface="Cambria"/>
              </a:rPr>
              <a:t>2</a:t>
            </a:r>
            <a:r>
              <a:rPr dirty="0" sz="110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</a:t>
            </a:r>
            <a:r>
              <a:rPr dirty="0" baseline="-10416" sz="1200" spc="-75">
                <a:latin typeface="Cambria"/>
                <a:cs typeface="Cambria"/>
              </a:rPr>
              <a:t>2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</a:t>
            </a:r>
            <a:r>
              <a:rPr dirty="0" baseline="-10416" sz="1200" spc="-75">
                <a:latin typeface="Cambria"/>
                <a:cs typeface="Cambria"/>
              </a:rPr>
              <a:t>2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′′′</a:t>
            </a:r>
            <a:r>
              <a:rPr dirty="0" baseline="-10416" sz="1200" spc="-75">
                <a:latin typeface="Cambria"/>
                <a:cs typeface="Cambria"/>
              </a:rPr>
              <a:t>2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.</a:t>
            </a:r>
            <a:r>
              <a:rPr dirty="0" sz="1100" spc="-25">
                <a:latin typeface="Lucida Sans Unicode"/>
                <a:cs typeface="Lucida Sans Unicode"/>
              </a:rPr>
              <a:t>}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3</a:t>
            </a:r>
            <a:r>
              <a:rPr dirty="0" sz="950" spc="-25">
                <a:latin typeface="Trebuchet MS"/>
                <a:cs typeface="Trebuchet MS"/>
              </a:rPr>
              <a:t>)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{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baseline="-10416" sz="1200">
                <a:latin typeface="Cambria"/>
                <a:cs typeface="Cambria"/>
              </a:rPr>
              <a:t>3</a:t>
            </a:r>
            <a:r>
              <a:rPr dirty="0" sz="110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</a:t>
            </a:r>
            <a:r>
              <a:rPr dirty="0" baseline="-10416" sz="1200" spc="-75">
                <a:latin typeface="Cambria"/>
                <a:cs typeface="Cambria"/>
              </a:rPr>
              <a:t>3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</a:t>
            </a:r>
            <a:r>
              <a:rPr dirty="0" baseline="-10416" sz="1200" spc="-75">
                <a:latin typeface="Cambria"/>
                <a:cs typeface="Cambria"/>
              </a:rPr>
              <a:t>3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′′′</a:t>
            </a:r>
            <a:r>
              <a:rPr dirty="0" baseline="-10416" sz="1200" spc="-75">
                <a:latin typeface="Cambria"/>
                <a:cs typeface="Cambria"/>
              </a:rPr>
              <a:t>3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.</a:t>
            </a:r>
            <a:r>
              <a:rPr dirty="0" sz="1100" spc="-2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sequence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165" i="1">
                <a:latin typeface="Cambria"/>
                <a:cs typeface="Cambria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maximizes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33242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Noisy</a:t>
            </a:r>
            <a:r>
              <a:rPr dirty="0" sz="1400" spc="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dirty="0" sz="1400" spc="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1400" spc="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Cambria"/>
                <a:cs typeface="Cambria"/>
              </a:rPr>
              <a:t>real-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world</a:t>
            </a:r>
            <a:r>
              <a:rPr dirty="0" sz="1400" spc="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</a:t>
            </a:r>
            <a:r>
              <a:rPr dirty="0" sz="1400" spc="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754" y="671690"/>
            <a:ext cx="4018280" cy="236220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13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Simplification:</a:t>
            </a:r>
            <a:r>
              <a:rPr dirty="0" spc="95"/>
              <a:t> </a:t>
            </a:r>
            <a:r>
              <a:rPr dirty="0"/>
              <a:t>One</a:t>
            </a:r>
            <a:r>
              <a:rPr dirty="0" spc="20"/>
              <a:t> </a:t>
            </a:r>
            <a:r>
              <a:rPr dirty="0"/>
              <a:t>error</a:t>
            </a:r>
            <a:r>
              <a:rPr dirty="0" spc="25"/>
              <a:t> </a:t>
            </a:r>
            <a:r>
              <a:rPr dirty="0"/>
              <a:t>per</a:t>
            </a:r>
            <a:r>
              <a:rPr dirty="0" spc="20"/>
              <a:t> </a:t>
            </a:r>
            <a:r>
              <a:rPr dirty="0" spc="-10"/>
              <a:t>sentence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12825"/>
            <a:ext cx="4483735" cy="1085850"/>
            <a:chOff x="87743" y="1012825"/>
            <a:chExt cx="4483735" cy="108585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1282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583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9698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8428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57059"/>
              <a:ext cx="50749" cy="93992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0109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876"/>
                  </a:lnTo>
                  <a:lnTo>
                    <a:pt x="4008" y="786601"/>
                  </a:lnTo>
                  <a:lnTo>
                    <a:pt x="14922" y="802754"/>
                  </a:lnTo>
                  <a:lnTo>
                    <a:pt x="31075" y="813668"/>
                  </a:lnTo>
                  <a:lnTo>
                    <a:pt x="50800" y="817676"/>
                  </a:lnTo>
                  <a:lnTo>
                    <a:pt x="4381766" y="817676"/>
                  </a:lnTo>
                  <a:lnTo>
                    <a:pt x="4401491" y="813668"/>
                  </a:lnTo>
                  <a:lnTo>
                    <a:pt x="4417644" y="802754"/>
                  </a:lnTo>
                  <a:lnTo>
                    <a:pt x="4428558" y="786601"/>
                  </a:lnTo>
                  <a:lnTo>
                    <a:pt x="4432566" y="76687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95146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w="0" h="921385">
                  <a:moveTo>
                    <a:pt x="0" y="9208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824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697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57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8913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99171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909203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7744" y="939010"/>
            <a:ext cx="3475990" cy="107823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Choose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among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all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possible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sentences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one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replaced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15"/>
              </a:spcBef>
            </a:pPr>
            <a:r>
              <a:rPr dirty="0" sz="950" b="1">
                <a:latin typeface="Trebuchet MS"/>
                <a:cs typeface="Trebuchet MS"/>
              </a:rPr>
              <a:t>two</a:t>
            </a:r>
            <a:r>
              <a:rPr dirty="0" sz="950" spc="-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of </a:t>
            </a:r>
            <a:r>
              <a:rPr dirty="0" sz="950" spc="-20" b="1">
                <a:latin typeface="Trebuchet MS"/>
                <a:cs typeface="Trebuchet MS"/>
              </a:rPr>
              <a:t>thew</a:t>
            </a:r>
            <a:endParaRPr sz="950">
              <a:latin typeface="Trebuchet MS"/>
              <a:cs typeface="Trebuchet MS"/>
            </a:endParaRPr>
          </a:p>
          <a:p>
            <a:pPr marL="327660" marR="1805305">
              <a:lnSpc>
                <a:spcPct val="125299"/>
              </a:lnSpc>
              <a:spcBef>
                <a:spcPts val="30"/>
              </a:spcBef>
            </a:pP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1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</a:t>
            </a:r>
            <a:r>
              <a:rPr dirty="0" baseline="-10416" sz="1200" spc="-75">
                <a:latin typeface="Cambria"/>
                <a:cs typeface="Cambria"/>
              </a:rPr>
              <a:t>2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>
                <a:latin typeface="Cambria"/>
                <a:cs typeface="Cambria"/>
              </a:rPr>
              <a:t>3</a:t>
            </a:r>
            <a:r>
              <a:rPr dirty="0" baseline="-10416" sz="1200" spc="165">
                <a:latin typeface="Cambria"/>
                <a:cs typeface="Cambria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off</a:t>
            </a:r>
            <a:r>
              <a:rPr dirty="0" sz="950" spc="-30" b="1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thew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1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2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27777" sz="1200" spc="-15">
                <a:latin typeface="Lucida Sans Unicode"/>
                <a:cs typeface="Lucida Sans Unicode"/>
              </a:rPr>
              <a:t>′</a:t>
            </a:r>
            <a:r>
              <a:rPr dirty="0" baseline="-10416" sz="1200" spc="-15">
                <a:latin typeface="Cambria"/>
                <a:cs typeface="Cambria"/>
              </a:rPr>
              <a:t>3</a:t>
            </a:r>
            <a:r>
              <a:rPr dirty="0" baseline="-10416" sz="1200" spc="120">
                <a:latin typeface="Cambria"/>
                <a:cs typeface="Cambria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-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 spc="-25" b="1">
                <a:latin typeface="Trebuchet MS"/>
                <a:cs typeface="Trebuchet MS"/>
              </a:rPr>
              <a:t>the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′′′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2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>
                <a:latin typeface="Cambria"/>
                <a:cs typeface="Cambria"/>
              </a:rPr>
              <a:t>3</a:t>
            </a:r>
            <a:r>
              <a:rPr dirty="0" baseline="-10416" sz="1200" spc="195">
                <a:latin typeface="Cambria"/>
                <a:cs typeface="Cambria"/>
              </a:rPr>
              <a:t> </a:t>
            </a:r>
            <a:r>
              <a:rPr dirty="0" sz="950" b="1">
                <a:latin typeface="Trebuchet MS"/>
                <a:cs typeface="Trebuchet MS"/>
              </a:rPr>
              <a:t>too</a:t>
            </a:r>
            <a:r>
              <a:rPr dirty="0" sz="950" spc="-2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thew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Simplification:</a:t>
            </a:r>
            <a:r>
              <a:rPr dirty="0" spc="95"/>
              <a:t> </a:t>
            </a:r>
            <a:r>
              <a:rPr dirty="0"/>
              <a:t>One</a:t>
            </a:r>
            <a:r>
              <a:rPr dirty="0" spc="20"/>
              <a:t> </a:t>
            </a:r>
            <a:r>
              <a:rPr dirty="0"/>
              <a:t>error</a:t>
            </a:r>
            <a:r>
              <a:rPr dirty="0" spc="25"/>
              <a:t> </a:t>
            </a:r>
            <a:r>
              <a:rPr dirty="0"/>
              <a:t>per</a:t>
            </a:r>
            <a:r>
              <a:rPr dirty="0" spc="20"/>
              <a:t> </a:t>
            </a:r>
            <a:r>
              <a:rPr dirty="0" spc="-10"/>
              <a:t>sentence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12825"/>
            <a:ext cx="4483735" cy="1085850"/>
            <a:chOff x="87743" y="1012825"/>
            <a:chExt cx="4483735" cy="108585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1282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583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9698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8428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57059"/>
              <a:ext cx="50749" cy="93992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0109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876"/>
                  </a:lnTo>
                  <a:lnTo>
                    <a:pt x="4008" y="786601"/>
                  </a:lnTo>
                  <a:lnTo>
                    <a:pt x="14922" y="802754"/>
                  </a:lnTo>
                  <a:lnTo>
                    <a:pt x="31075" y="813668"/>
                  </a:lnTo>
                  <a:lnTo>
                    <a:pt x="50800" y="817676"/>
                  </a:lnTo>
                  <a:lnTo>
                    <a:pt x="4381766" y="817676"/>
                  </a:lnTo>
                  <a:lnTo>
                    <a:pt x="4401491" y="813668"/>
                  </a:lnTo>
                  <a:lnTo>
                    <a:pt x="4417644" y="802754"/>
                  </a:lnTo>
                  <a:lnTo>
                    <a:pt x="4428558" y="786601"/>
                  </a:lnTo>
                  <a:lnTo>
                    <a:pt x="4432566" y="76687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95146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w="0" h="921385">
                  <a:moveTo>
                    <a:pt x="0" y="9208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824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697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57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8913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99171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909203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87743" y="2199716"/>
            <a:ext cx="4483735" cy="303530"/>
            <a:chOff x="87743" y="2199716"/>
            <a:chExt cx="4483735" cy="303530"/>
          </a:xfrm>
        </p:grpSpPr>
        <p:sp>
          <p:nvSpPr>
            <p:cNvPr id="18" name="object 18" descr=""/>
            <p:cNvSpPr/>
            <p:nvPr/>
          </p:nvSpPr>
          <p:spPr>
            <a:xfrm>
              <a:off x="87743" y="219971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401620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388920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250275"/>
              <a:ext cx="50749" cy="151345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7743" y="2244140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228837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w="0" h="132714">
                  <a:moveTo>
                    <a:pt x="0" y="132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2756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2629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2502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5044" y="939010"/>
            <a:ext cx="3501390" cy="147510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52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Choose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among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all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possible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sentences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one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replaced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415"/>
              </a:spcBef>
            </a:pPr>
            <a:r>
              <a:rPr dirty="0" sz="950" b="1">
                <a:latin typeface="Trebuchet MS"/>
                <a:cs typeface="Trebuchet MS"/>
              </a:rPr>
              <a:t>two</a:t>
            </a:r>
            <a:r>
              <a:rPr dirty="0" sz="950" spc="-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of </a:t>
            </a:r>
            <a:r>
              <a:rPr dirty="0" sz="950" spc="-20" b="1">
                <a:latin typeface="Trebuchet MS"/>
                <a:cs typeface="Trebuchet MS"/>
              </a:rPr>
              <a:t>thew</a:t>
            </a:r>
            <a:endParaRPr sz="950">
              <a:latin typeface="Trebuchet MS"/>
              <a:cs typeface="Trebuchet MS"/>
            </a:endParaRPr>
          </a:p>
          <a:p>
            <a:pPr marL="340360" marR="1818005">
              <a:lnSpc>
                <a:spcPct val="125299"/>
              </a:lnSpc>
              <a:spcBef>
                <a:spcPts val="30"/>
              </a:spcBef>
            </a:pP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1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</a:t>
            </a:r>
            <a:r>
              <a:rPr dirty="0" baseline="-10416" sz="1200" spc="-75">
                <a:latin typeface="Cambria"/>
                <a:cs typeface="Cambria"/>
              </a:rPr>
              <a:t>2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>
                <a:latin typeface="Cambria"/>
                <a:cs typeface="Cambria"/>
              </a:rPr>
              <a:t>3</a:t>
            </a:r>
            <a:r>
              <a:rPr dirty="0" baseline="-10416" sz="1200" spc="165">
                <a:latin typeface="Cambria"/>
                <a:cs typeface="Cambria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off</a:t>
            </a:r>
            <a:r>
              <a:rPr dirty="0" sz="950" spc="-30" b="1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thew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1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2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27777" sz="1200" spc="-15">
                <a:latin typeface="Lucida Sans Unicode"/>
                <a:cs typeface="Lucida Sans Unicode"/>
              </a:rPr>
              <a:t>′</a:t>
            </a:r>
            <a:r>
              <a:rPr dirty="0" baseline="-10416" sz="1200" spc="-15">
                <a:latin typeface="Cambria"/>
                <a:cs typeface="Cambria"/>
              </a:rPr>
              <a:t>3</a:t>
            </a:r>
            <a:r>
              <a:rPr dirty="0" baseline="-10416" sz="1200" spc="120">
                <a:latin typeface="Cambria"/>
                <a:cs typeface="Cambria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-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 spc="-25" b="1">
                <a:latin typeface="Trebuchet MS"/>
                <a:cs typeface="Trebuchet MS"/>
              </a:rPr>
              <a:t>the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27777" sz="1200" spc="-75">
                <a:latin typeface="Lucida Sans Unicode"/>
                <a:cs typeface="Lucida Sans Unicode"/>
              </a:rPr>
              <a:t>′′′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2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>
                <a:latin typeface="Cambria"/>
                <a:cs typeface="Cambria"/>
              </a:rPr>
              <a:t>3</a:t>
            </a:r>
            <a:r>
              <a:rPr dirty="0" baseline="-10416" sz="1200" spc="195">
                <a:latin typeface="Cambria"/>
                <a:cs typeface="Cambria"/>
              </a:rPr>
              <a:t> </a:t>
            </a:r>
            <a:r>
              <a:rPr dirty="0" sz="950" b="1">
                <a:latin typeface="Trebuchet MS"/>
                <a:cs typeface="Trebuchet MS"/>
              </a:rPr>
              <a:t>too</a:t>
            </a:r>
            <a:r>
              <a:rPr dirty="0" sz="950" spc="-2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thew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sequence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165" i="1">
                <a:latin typeface="Cambria"/>
                <a:cs typeface="Cambria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maximizes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Getting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probability</a:t>
            </a:r>
            <a:r>
              <a:rPr dirty="0" spc="-20"/>
              <a:t> </a:t>
            </a:r>
            <a:r>
              <a:rPr dirty="0" spc="-10"/>
              <a:t>values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15416"/>
            <a:ext cx="4483735" cy="1463040"/>
            <a:chOff x="87743" y="715416"/>
            <a:chExt cx="4483735" cy="14630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1541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8844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641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6371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9650"/>
              <a:ext cx="50749" cy="131676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32700"/>
              <a:ext cx="4432935" cy="1195070"/>
            </a:xfrm>
            <a:custGeom>
              <a:avLst/>
              <a:gdLst/>
              <a:ahLst/>
              <a:cxnLst/>
              <a:rect l="l" t="t" r="r" b="b"/>
              <a:pathLst>
                <a:path w="4432935" h="1195070">
                  <a:moveTo>
                    <a:pt x="4432566" y="0"/>
                  </a:moveTo>
                  <a:lnTo>
                    <a:pt x="0" y="0"/>
                  </a:lnTo>
                  <a:lnTo>
                    <a:pt x="0" y="1143711"/>
                  </a:lnTo>
                  <a:lnTo>
                    <a:pt x="4008" y="1163435"/>
                  </a:lnTo>
                  <a:lnTo>
                    <a:pt x="14922" y="1179588"/>
                  </a:lnTo>
                  <a:lnTo>
                    <a:pt x="31075" y="1190502"/>
                  </a:lnTo>
                  <a:lnTo>
                    <a:pt x="50800" y="1194511"/>
                  </a:lnTo>
                  <a:lnTo>
                    <a:pt x="4381766" y="1194511"/>
                  </a:lnTo>
                  <a:lnTo>
                    <a:pt x="4401491" y="1190502"/>
                  </a:lnTo>
                  <a:lnTo>
                    <a:pt x="4417644" y="1179588"/>
                  </a:lnTo>
                  <a:lnTo>
                    <a:pt x="4428558" y="1163435"/>
                  </a:lnTo>
                  <a:lnTo>
                    <a:pt x="4432566" y="114371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97737"/>
              <a:ext cx="0" cy="1297940"/>
            </a:xfrm>
            <a:custGeom>
              <a:avLst/>
              <a:gdLst/>
              <a:ahLst/>
              <a:cxnLst/>
              <a:rect l="l" t="t" r="r" b="b"/>
              <a:pathLst>
                <a:path w="0" h="1297939">
                  <a:moveTo>
                    <a:pt x="0" y="129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850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72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59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7744" y="696201"/>
            <a:ext cx="3865245" cy="97281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Noisy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Channel</a:t>
            </a:r>
            <a:endParaRPr sz="1100">
              <a:latin typeface="Cambria"/>
              <a:cs typeface="Cambria"/>
            </a:endParaRPr>
          </a:p>
          <a:p>
            <a:pPr marL="1630680">
              <a:lnSpc>
                <a:spcPts val="1290"/>
              </a:lnSpc>
              <a:spcBef>
                <a:spcPts val="905"/>
              </a:spcBef>
            </a:pPr>
            <a:r>
              <a:rPr dirty="0" sz="1100" spc="-790" i="1">
                <a:latin typeface="Cambria"/>
                <a:cs typeface="Cambria"/>
              </a:rPr>
              <a:t>W</a:t>
            </a:r>
            <a:r>
              <a:rPr dirty="0" baseline="10101" sz="1650" spc="-60">
                <a:latin typeface="Tahoma"/>
                <a:cs typeface="Tahoma"/>
              </a:rPr>
              <a:t>ˆ</a:t>
            </a:r>
            <a:r>
              <a:rPr dirty="0" baseline="10101" sz="1650" spc="217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10">
                <a:latin typeface="Cambria"/>
                <a:cs typeface="Cambria"/>
              </a:rPr>
              <a:t>argmax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 marL="414020">
              <a:lnSpc>
                <a:spcPts val="930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  <a:p>
            <a:pPr marL="50800" marR="43180">
              <a:lnSpc>
                <a:spcPct val="113999"/>
              </a:lnSpc>
              <a:spcBef>
                <a:spcPts val="190"/>
              </a:spcBef>
            </a:pPr>
            <a:r>
              <a:rPr dirty="0" sz="950">
                <a:latin typeface="Trebuchet MS"/>
                <a:cs typeface="Trebuchet MS"/>
              </a:rPr>
              <a:t>where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10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S</a:t>
            </a:r>
            <a:r>
              <a:rPr dirty="0" sz="1100" spc="6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possible </a:t>
            </a:r>
            <a:r>
              <a:rPr dirty="0" sz="950">
                <a:latin typeface="Trebuchet MS"/>
                <a:cs typeface="Trebuchet MS"/>
              </a:rPr>
              <a:t>sequences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Getting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probability</a:t>
            </a:r>
            <a:r>
              <a:rPr dirty="0" spc="-20"/>
              <a:t> </a:t>
            </a:r>
            <a:r>
              <a:rPr dirty="0" spc="-10"/>
              <a:t>values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15416"/>
            <a:ext cx="4483735" cy="1463040"/>
            <a:chOff x="87743" y="715416"/>
            <a:chExt cx="4483735" cy="14630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1541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8844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641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6371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9650"/>
              <a:ext cx="50749" cy="131676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32700"/>
              <a:ext cx="4432935" cy="1195070"/>
            </a:xfrm>
            <a:custGeom>
              <a:avLst/>
              <a:gdLst/>
              <a:ahLst/>
              <a:cxnLst/>
              <a:rect l="l" t="t" r="r" b="b"/>
              <a:pathLst>
                <a:path w="4432935" h="1195070">
                  <a:moveTo>
                    <a:pt x="4432566" y="0"/>
                  </a:moveTo>
                  <a:lnTo>
                    <a:pt x="0" y="0"/>
                  </a:lnTo>
                  <a:lnTo>
                    <a:pt x="0" y="1143711"/>
                  </a:lnTo>
                  <a:lnTo>
                    <a:pt x="4008" y="1163435"/>
                  </a:lnTo>
                  <a:lnTo>
                    <a:pt x="14922" y="1179588"/>
                  </a:lnTo>
                  <a:lnTo>
                    <a:pt x="31075" y="1190502"/>
                  </a:lnTo>
                  <a:lnTo>
                    <a:pt x="50800" y="1194511"/>
                  </a:lnTo>
                  <a:lnTo>
                    <a:pt x="4381766" y="1194511"/>
                  </a:lnTo>
                  <a:lnTo>
                    <a:pt x="4401491" y="1190502"/>
                  </a:lnTo>
                  <a:lnTo>
                    <a:pt x="4417644" y="1179588"/>
                  </a:lnTo>
                  <a:lnTo>
                    <a:pt x="4428558" y="1163435"/>
                  </a:lnTo>
                  <a:lnTo>
                    <a:pt x="4432566" y="114371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97737"/>
              <a:ext cx="0" cy="1297940"/>
            </a:xfrm>
            <a:custGeom>
              <a:avLst/>
              <a:gdLst/>
              <a:ahLst/>
              <a:cxnLst/>
              <a:rect l="l" t="t" r="r" b="b"/>
              <a:pathLst>
                <a:path w="0" h="1297939">
                  <a:moveTo>
                    <a:pt x="0" y="129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850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72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59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044" y="696201"/>
            <a:ext cx="3890645" cy="140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Noisy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Channel</a:t>
            </a:r>
            <a:endParaRPr sz="1100">
              <a:latin typeface="Cambria"/>
              <a:cs typeface="Cambria"/>
            </a:endParaRPr>
          </a:p>
          <a:p>
            <a:pPr marL="1643380">
              <a:lnSpc>
                <a:spcPts val="1290"/>
              </a:lnSpc>
              <a:spcBef>
                <a:spcPts val="905"/>
              </a:spcBef>
            </a:pPr>
            <a:r>
              <a:rPr dirty="0" sz="1100" spc="-790" i="1">
                <a:latin typeface="Cambria"/>
                <a:cs typeface="Cambria"/>
              </a:rPr>
              <a:t>W</a:t>
            </a:r>
            <a:r>
              <a:rPr dirty="0" baseline="10101" sz="1650" spc="-60">
                <a:latin typeface="Tahoma"/>
                <a:cs typeface="Tahoma"/>
              </a:rPr>
              <a:t>ˆ</a:t>
            </a:r>
            <a:r>
              <a:rPr dirty="0" baseline="10101" sz="1650" spc="217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10">
                <a:latin typeface="Cambria"/>
                <a:cs typeface="Cambria"/>
              </a:rPr>
              <a:t>argmax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 marL="414020">
              <a:lnSpc>
                <a:spcPts val="930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  <a:p>
            <a:pPr marL="63500" marR="55880">
              <a:lnSpc>
                <a:spcPct val="113999"/>
              </a:lnSpc>
              <a:spcBef>
                <a:spcPts val="190"/>
              </a:spcBef>
            </a:pPr>
            <a:r>
              <a:rPr dirty="0" sz="950">
                <a:latin typeface="Trebuchet MS"/>
                <a:cs typeface="Trebuchet MS"/>
              </a:rPr>
              <a:t>where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10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S</a:t>
            </a:r>
            <a:r>
              <a:rPr dirty="0" sz="1100" spc="6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possible </a:t>
            </a:r>
            <a:r>
              <a:rPr dirty="0" sz="950">
                <a:latin typeface="Trebuchet MS"/>
                <a:cs typeface="Trebuchet MS"/>
              </a:rPr>
              <a:t>sequences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marL="1562735">
              <a:lnSpc>
                <a:spcPts val="1290"/>
              </a:lnSpc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Cambria"/>
                <a:cs typeface="Cambria"/>
              </a:rPr>
              <a:t>argmax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 marR="51435">
              <a:lnSpc>
                <a:spcPts val="930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Getting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probability</a:t>
            </a:r>
            <a:r>
              <a:rPr dirty="0" spc="-20"/>
              <a:t> </a:t>
            </a:r>
            <a:r>
              <a:rPr dirty="0" spc="-10"/>
              <a:t>values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15416"/>
            <a:ext cx="4483735" cy="1463040"/>
            <a:chOff x="87743" y="715416"/>
            <a:chExt cx="4483735" cy="14630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1541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8844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641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6371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9650"/>
              <a:ext cx="50749" cy="131676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32700"/>
              <a:ext cx="4432935" cy="1195070"/>
            </a:xfrm>
            <a:custGeom>
              <a:avLst/>
              <a:gdLst/>
              <a:ahLst/>
              <a:cxnLst/>
              <a:rect l="l" t="t" r="r" b="b"/>
              <a:pathLst>
                <a:path w="4432935" h="1195070">
                  <a:moveTo>
                    <a:pt x="4432566" y="0"/>
                  </a:moveTo>
                  <a:lnTo>
                    <a:pt x="0" y="0"/>
                  </a:lnTo>
                  <a:lnTo>
                    <a:pt x="0" y="1143711"/>
                  </a:lnTo>
                  <a:lnTo>
                    <a:pt x="4008" y="1163435"/>
                  </a:lnTo>
                  <a:lnTo>
                    <a:pt x="14922" y="1179588"/>
                  </a:lnTo>
                  <a:lnTo>
                    <a:pt x="31075" y="1190502"/>
                  </a:lnTo>
                  <a:lnTo>
                    <a:pt x="50800" y="1194511"/>
                  </a:lnTo>
                  <a:lnTo>
                    <a:pt x="4381766" y="1194511"/>
                  </a:lnTo>
                  <a:lnTo>
                    <a:pt x="4401491" y="1190502"/>
                  </a:lnTo>
                  <a:lnTo>
                    <a:pt x="4417644" y="1179588"/>
                  </a:lnTo>
                  <a:lnTo>
                    <a:pt x="4428558" y="1163435"/>
                  </a:lnTo>
                  <a:lnTo>
                    <a:pt x="4432566" y="114371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97737"/>
              <a:ext cx="0" cy="1297940"/>
            </a:xfrm>
            <a:custGeom>
              <a:avLst/>
              <a:gdLst/>
              <a:ahLst/>
              <a:cxnLst/>
              <a:rect l="l" t="t" r="r" b="b"/>
              <a:pathLst>
                <a:path w="0" h="1297939">
                  <a:moveTo>
                    <a:pt x="0" y="129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850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72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59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2279142"/>
            <a:ext cx="4483735" cy="670560"/>
            <a:chOff x="87743" y="2279142"/>
            <a:chExt cx="4483735" cy="670560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2279142"/>
              <a:ext cx="4432935" cy="182245"/>
            </a:xfrm>
            <a:custGeom>
              <a:avLst/>
              <a:gdLst/>
              <a:ahLst/>
              <a:cxnLst/>
              <a:rect l="l" t="t" r="r" b="b"/>
              <a:pathLst>
                <a:path w="4432935" h="18224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448140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847733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835033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323376"/>
              <a:ext cx="50749" cy="52435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2492425"/>
              <a:ext cx="4432935" cy="406400"/>
            </a:xfrm>
            <a:custGeom>
              <a:avLst/>
              <a:gdLst/>
              <a:ahLst/>
              <a:cxnLst/>
              <a:rect l="l" t="t" r="r" b="b"/>
              <a:pathLst>
                <a:path w="4432935" h="406400">
                  <a:moveTo>
                    <a:pt x="4432566" y="0"/>
                  </a:moveTo>
                  <a:lnTo>
                    <a:pt x="0" y="0"/>
                  </a:lnTo>
                  <a:lnTo>
                    <a:pt x="0" y="355307"/>
                  </a:lnTo>
                  <a:lnTo>
                    <a:pt x="4008" y="375032"/>
                  </a:lnTo>
                  <a:lnTo>
                    <a:pt x="14922" y="391185"/>
                  </a:lnTo>
                  <a:lnTo>
                    <a:pt x="31075" y="402099"/>
                  </a:lnTo>
                  <a:lnTo>
                    <a:pt x="50800" y="406107"/>
                  </a:lnTo>
                  <a:lnTo>
                    <a:pt x="4381766" y="406107"/>
                  </a:lnTo>
                  <a:lnTo>
                    <a:pt x="4401491" y="402099"/>
                  </a:lnTo>
                  <a:lnTo>
                    <a:pt x="4417644" y="391185"/>
                  </a:lnTo>
                  <a:lnTo>
                    <a:pt x="4428558" y="375032"/>
                  </a:lnTo>
                  <a:lnTo>
                    <a:pt x="4432566" y="3553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2361476"/>
              <a:ext cx="0" cy="505459"/>
            </a:xfrm>
            <a:custGeom>
              <a:avLst/>
              <a:gdLst/>
              <a:ahLst/>
              <a:cxnLst/>
              <a:rect l="l" t="t" r="r" b="b"/>
              <a:pathLst>
                <a:path w="0" h="505460">
                  <a:moveTo>
                    <a:pt x="0" y="5053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23487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23360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3233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542146"/>
              <a:ext cx="64757" cy="64757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62344" y="696201"/>
            <a:ext cx="3916045" cy="19513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Noisy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Channel</a:t>
            </a:r>
            <a:endParaRPr sz="1100">
              <a:latin typeface="Cambria"/>
              <a:cs typeface="Cambria"/>
            </a:endParaRPr>
          </a:p>
          <a:p>
            <a:pPr marL="1656080">
              <a:lnSpc>
                <a:spcPts val="1290"/>
              </a:lnSpc>
              <a:spcBef>
                <a:spcPts val="905"/>
              </a:spcBef>
            </a:pPr>
            <a:r>
              <a:rPr dirty="0" sz="1100" spc="-790" i="1">
                <a:latin typeface="Cambria"/>
                <a:cs typeface="Cambria"/>
              </a:rPr>
              <a:t>W</a:t>
            </a:r>
            <a:r>
              <a:rPr dirty="0" baseline="10101" sz="1650" spc="-60">
                <a:latin typeface="Tahoma"/>
                <a:cs typeface="Tahoma"/>
              </a:rPr>
              <a:t>ˆ</a:t>
            </a:r>
            <a:r>
              <a:rPr dirty="0" baseline="10101" sz="1650" spc="217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10">
                <a:latin typeface="Cambria"/>
                <a:cs typeface="Cambria"/>
              </a:rPr>
              <a:t>argmax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 marL="414020">
              <a:lnSpc>
                <a:spcPts val="930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  <a:p>
            <a:pPr marL="76200" marR="68580">
              <a:lnSpc>
                <a:spcPct val="113999"/>
              </a:lnSpc>
              <a:spcBef>
                <a:spcPts val="190"/>
              </a:spcBef>
            </a:pPr>
            <a:r>
              <a:rPr dirty="0" sz="950">
                <a:latin typeface="Trebuchet MS"/>
                <a:cs typeface="Trebuchet MS"/>
              </a:rPr>
              <a:t>where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10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S</a:t>
            </a:r>
            <a:r>
              <a:rPr dirty="0" sz="1100" spc="6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possible </a:t>
            </a:r>
            <a:r>
              <a:rPr dirty="0" sz="950">
                <a:latin typeface="Trebuchet MS"/>
                <a:cs typeface="Trebuchet MS"/>
              </a:rPr>
              <a:t>sequences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marL="1575435">
              <a:lnSpc>
                <a:spcPts val="1290"/>
              </a:lnSpc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Cambria"/>
                <a:cs typeface="Cambria"/>
              </a:rPr>
              <a:t>argmax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 marR="51435">
              <a:lnSpc>
                <a:spcPts val="930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8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dirty="0" sz="1100" spc="-10" i="1">
                <a:solidFill>
                  <a:srgbClr val="007F00"/>
                </a:solidFill>
                <a:latin typeface="Cambria"/>
                <a:cs typeface="Cambria"/>
              </a:rPr>
              <a:t>P(X|W)</a:t>
            </a:r>
            <a:endParaRPr sz="1100">
              <a:latin typeface="Cambria"/>
              <a:cs typeface="Cambria"/>
            </a:endParaRPr>
          </a:p>
          <a:p>
            <a:pPr marL="353060">
              <a:lnSpc>
                <a:spcPct val="100000"/>
              </a:lnSpc>
              <a:spcBef>
                <a:spcPts val="390"/>
              </a:spcBef>
            </a:pPr>
            <a:r>
              <a:rPr dirty="0" sz="950" spc="70">
                <a:latin typeface="Trebuchet MS"/>
                <a:cs typeface="Trebuchet MS"/>
              </a:rPr>
              <a:t>Same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>
                <a:latin typeface="Trebuchet MS"/>
                <a:cs typeface="Trebuchet MS"/>
              </a:rPr>
              <a:t> non-word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spelling </a:t>
            </a:r>
            <a:r>
              <a:rPr dirty="0" sz="950" spc="-10">
                <a:latin typeface="Trebuchet MS"/>
                <a:cs typeface="Trebuchet MS"/>
              </a:rPr>
              <a:t>correction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8" name="object 2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Getting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probability</a:t>
            </a:r>
            <a:r>
              <a:rPr dirty="0" spc="-20"/>
              <a:t> </a:t>
            </a:r>
            <a:r>
              <a:rPr dirty="0" spc="-10"/>
              <a:t>values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15416"/>
            <a:ext cx="4483735" cy="1463040"/>
            <a:chOff x="87743" y="715416"/>
            <a:chExt cx="4483735" cy="14630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1541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8844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641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6371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9650"/>
              <a:ext cx="50749" cy="131676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32700"/>
              <a:ext cx="4432935" cy="1195070"/>
            </a:xfrm>
            <a:custGeom>
              <a:avLst/>
              <a:gdLst/>
              <a:ahLst/>
              <a:cxnLst/>
              <a:rect l="l" t="t" r="r" b="b"/>
              <a:pathLst>
                <a:path w="4432935" h="1195070">
                  <a:moveTo>
                    <a:pt x="4432566" y="0"/>
                  </a:moveTo>
                  <a:lnTo>
                    <a:pt x="0" y="0"/>
                  </a:lnTo>
                  <a:lnTo>
                    <a:pt x="0" y="1143711"/>
                  </a:lnTo>
                  <a:lnTo>
                    <a:pt x="4008" y="1163435"/>
                  </a:lnTo>
                  <a:lnTo>
                    <a:pt x="14922" y="1179588"/>
                  </a:lnTo>
                  <a:lnTo>
                    <a:pt x="31075" y="1190502"/>
                  </a:lnTo>
                  <a:lnTo>
                    <a:pt x="50800" y="1194511"/>
                  </a:lnTo>
                  <a:lnTo>
                    <a:pt x="4381766" y="1194511"/>
                  </a:lnTo>
                  <a:lnTo>
                    <a:pt x="4401491" y="1190502"/>
                  </a:lnTo>
                  <a:lnTo>
                    <a:pt x="4417644" y="1179588"/>
                  </a:lnTo>
                  <a:lnTo>
                    <a:pt x="4428558" y="1163435"/>
                  </a:lnTo>
                  <a:lnTo>
                    <a:pt x="4432566" y="114371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97737"/>
              <a:ext cx="0" cy="1297940"/>
            </a:xfrm>
            <a:custGeom>
              <a:avLst/>
              <a:gdLst/>
              <a:ahLst/>
              <a:cxnLst/>
              <a:rect l="l" t="t" r="r" b="b"/>
              <a:pathLst>
                <a:path w="0" h="1297939">
                  <a:moveTo>
                    <a:pt x="0" y="129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850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72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59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2279142"/>
            <a:ext cx="4483735" cy="670560"/>
            <a:chOff x="87743" y="2279142"/>
            <a:chExt cx="4483735" cy="670560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2279142"/>
              <a:ext cx="4432935" cy="182245"/>
            </a:xfrm>
            <a:custGeom>
              <a:avLst/>
              <a:gdLst/>
              <a:ahLst/>
              <a:cxnLst/>
              <a:rect l="l" t="t" r="r" b="b"/>
              <a:pathLst>
                <a:path w="4432935" h="18224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448140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847733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835033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323376"/>
              <a:ext cx="50749" cy="52435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2492425"/>
              <a:ext cx="4432935" cy="406400"/>
            </a:xfrm>
            <a:custGeom>
              <a:avLst/>
              <a:gdLst/>
              <a:ahLst/>
              <a:cxnLst/>
              <a:rect l="l" t="t" r="r" b="b"/>
              <a:pathLst>
                <a:path w="4432935" h="406400">
                  <a:moveTo>
                    <a:pt x="4432566" y="0"/>
                  </a:moveTo>
                  <a:lnTo>
                    <a:pt x="0" y="0"/>
                  </a:lnTo>
                  <a:lnTo>
                    <a:pt x="0" y="355307"/>
                  </a:lnTo>
                  <a:lnTo>
                    <a:pt x="4008" y="375032"/>
                  </a:lnTo>
                  <a:lnTo>
                    <a:pt x="14922" y="391185"/>
                  </a:lnTo>
                  <a:lnTo>
                    <a:pt x="31075" y="402099"/>
                  </a:lnTo>
                  <a:lnTo>
                    <a:pt x="50800" y="406107"/>
                  </a:lnTo>
                  <a:lnTo>
                    <a:pt x="4381766" y="406107"/>
                  </a:lnTo>
                  <a:lnTo>
                    <a:pt x="4401491" y="402099"/>
                  </a:lnTo>
                  <a:lnTo>
                    <a:pt x="4417644" y="391185"/>
                  </a:lnTo>
                  <a:lnTo>
                    <a:pt x="4428558" y="375032"/>
                  </a:lnTo>
                  <a:lnTo>
                    <a:pt x="4432566" y="3553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2361476"/>
              <a:ext cx="0" cy="505459"/>
            </a:xfrm>
            <a:custGeom>
              <a:avLst/>
              <a:gdLst/>
              <a:ahLst/>
              <a:cxnLst/>
              <a:rect l="l" t="t" r="r" b="b"/>
              <a:pathLst>
                <a:path w="0" h="505460">
                  <a:moveTo>
                    <a:pt x="0" y="5053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23487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23360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3233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542146"/>
              <a:ext cx="64757" cy="6475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752178"/>
              <a:ext cx="64757" cy="64757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49644" y="696201"/>
            <a:ext cx="3941445" cy="21640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Noisy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Channel</a:t>
            </a:r>
            <a:endParaRPr sz="1100">
              <a:latin typeface="Cambria"/>
              <a:cs typeface="Cambria"/>
            </a:endParaRPr>
          </a:p>
          <a:p>
            <a:pPr marL="1668780">
              <a:lnSpc>
                <a:spcPts val="1290"/>
              </a:lnSpc>
              <a:spcBef>
                <a:spcPts val="905"/>
              </a:spcBef>
            </a:pPr>
            <a:r>
              <a:rPr dirty="0" sz="1100" spc="-790" i="1">
                <a:latin typeface="Cambria"/>
                <a:cs typeface="Cambria"/>
              </a:rPr>
              <a:t>W</a:t>
            </a:r>
            <a:r>
              <a:rPr dirty="0" baseline="10101" sz="1650" spc="-60">
                <a:latin typeface="Tahoma"/>
                <a:cs typeface="Tahoma"/>
              </a:rPr>
              <a:t>ˆ</a:t>
            </a:r>
            <a:r>
              <a:rPr dirty="0" baseline="10101" sz="1650" spc="217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10">
                <a:latin typeface="Cambria"/>
                <a:cs typeface="Cambria"/>
              </a:rPr>
              <a:t>argmax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 marL="414020">
              <a:lnSpc>
                <a:spcPts val="930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  <a:p>
            <a:pPr marL="88900" marR="81280">
              <a:lnSpc>
                <a:spcPct val="113999"/>
              </a:lnSpc>
              <a:spcBef>
                <a:spcPts val="190"/>
              </a:spcBef>
            </a:pPr>
            <a:r>
              <a:rPr dirty="0" sz="950">
                <a:latin typeface="Trebuchet MS"/>
                <a:cs typeface="Trebuchet MS"/>
              </a:rPr>
              <a:t>where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10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S</a:t>
            </a:r>
            <a:r>
              <a:rPr dirty="0" sz="1100" spc="6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possible </a:t>
            </a:r>
            <a:r>
              <a:rPr dirty="0" sz="950">
                <a:latin typeface="Trebuchet MS"/>
                <a:cs typeface="Trebuchet MS"/>
              </a:rPr>
              <a:t>sequences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marL="1588135">
              <a:lnSpc>
                <a:spcPts val="1290"/>
              </a:lnSpc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Cambria"/>
                <a:cs typeface="Cambria"/>
              </a:rPr>
              <a:t>argmax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 marR="51435">
              <a:lnSpc>
                <a:spcPts val="930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8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</a:pPr>
            <a:r>
              <a:rPr dirty="0" sz="1100" spc="-10" i="1">
                <a:solidFill>
                  <a:srgbClr val="007F00"/>
                </a:solidFill>
                <a:latin typeface="Cambria"/>
                <a:cs typeface="Cambria"/>
              </a:rPr>
              <a:t>P(X|W)</a:t>
            </a:r>
            <a:endParaRPr sz="1100">
              <a:latin typeface="Cambria"/>
              <a:cs typeface="Cambria"/>
            </a:endParaRPr>
          </a:p>
          <a:p>
            <a:pPr marL="365760" marR="1132205">
              <a:lnSpc>
                <a:spcPct val="131900"/>
              </a:lnSpc>
              <a:spcBef>
                <a:spcPts val="25"/>
              </a:spcBef>
            </a:pPr>
            <a:r>
              <a:rPr dirty="0" sz="950" spc="70">
                <a:latin typeface="Trebuchet MS"/>
                <a:cs typeface="Trebuchet MS"/>
              </a:rPr>
              <a:t>Same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>
                <a:latin typeface="Trebuchet MS"/>
                <a:cs typeface="Trebuchet MS"/>
              </a:rPr>
              <a:t> non-word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spelling </a:t>
            </a:r>
            <a:r>
              <a:rPr dirty="0" sz="950" spc="-10">
                <a:latin typeface="Trebuchet MS"/>
                <a:cs typeface="Trebuchet MS"/>
              </a:rPr>
              <a:t>correction </a:t>
            </a:r>
            <a:r>
              <a:rPr dirty="0" sz="950">
                <a:latin typeface="Trebuchet MS"/>
                <a:cs typeface="Trebuchet MS"/>
              </a:rPr>
              <a:t>Also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require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proabability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sz="1100" spc="-30">
                <a:latin typeface="Tahoma"/>
                <a:cs typeface="Tahom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w</a:t>
            </a:r>
            <a:r>
              <a:rPr dirty="0" sz="1100" spc="-30">
                <a:latin typeface="Lucida Sans Unicode"/>
                <a:cs typeface="Lucida Sans Unicode"/>
              </a:rPr>
              <a:t>|</a:t>
            </a:r>
            <a:r>
              <a:rPr dirty="0" sz="1100" spc="-30" i="1">
                <a:latin typeface="Cambria"/>
                <a:cs typeface="Cambria"/>
              </a:rPr>
              <a:t>w</a:t>
            </a:r>
            <a:r>
              <a:rPr dirty="0" sz="1100" spc="-3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60502"/>
            <a:ext cx="16846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Probability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dirty="0" sz="1400" spc="1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error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207363"/>
            <a:ext cx="3505200" cy="175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What</a:t>
            </a:r>
            <a:r>
              <a:rPr dirty="0" sz="950" spc="2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950" spc="2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950" spc="2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spc="-20" i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dirty="0" sz="950" spc="2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spc="-40" i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dirty="0" sz="950" spc="2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950" spc="2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spc="-20" i="0">
                <a:solidFill>
                  <a:srgbClr val="000000"/>
                </a:solidFill>
                <a:latin typeface="Trebuchet MS"/>
                <a:cs typeface="Trebuchet MS"/>
              </a:rPr>
              <a:t>correctly</a:t>
            </a:r>
            <a:r>
              <a:rPr dirty="0" sz="950" spc="2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typed</a:t>
            </a:r>
            <a:r>
              <a:rPr dirty="0" sz="950" spc="2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word?</a:t>
            </a:r>
            <a:r>
              <a:rPr dirty="0" sz="950" spc="9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spc="-65" i="0">
                <a:solidFill>
                  <a:srgbClr val="000000"/>
                </a:solidFill>
                <a:latin typeface="Trebuchet MS"/>
                <a:cs typeface="Trebuchet MS"/>
              </a:rPr>
              <a:t>P(“the”|“the”)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Edit</a:t>
            </a:r>
            <a:r>
              <a:rPr dirty="0" spc="25"/>
              <a:t> </a:t>
            </a:r>
            <a:r>
              <a:rPr dirty="0" spc="-10"/>
              <a:t>Distance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06855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176345"/>
            <a:ext cx="2700655" cy="9626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 marR="30480">
              <a:lnSpc>
                <a:spcPct val="1451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The minimum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 between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strings </a:t>
            </a:r>
            <a:r>
              <a:rPr dirty="0" sz="950" spc="55">
                <a:latin typeface="Trebuchet MS"/>
                <a:cs typeface="Trebuchet MS"/>
              </a:rPr>
              <a:t>Is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minimum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editing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operations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6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5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Insertion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5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Deletion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5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Substitution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16888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Probability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no</a:t>
            </a:r>
            <a:r>
              <a:rPr dirty="0" spc="10"/>
              <a:t> </a:t>
            </a:r>
            <a:r>
              <a:rPr dirty="0" spc="-20"/>
              <a:t>error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472273"/>
            <a:ext cx="4483735" cy="639445"/>
            <a:chOff x="87743" y="1472273"/>
            <a:chExt cx="4483735" cy="63944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47227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4528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0992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9722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516507"/>
              <a:ext cx="50749" cy="49342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689557"/>
              <a:ext cx="4432935" cy="371475"/>
            </a:xfrm>
            <a:custGeom>
              <a:avLst/>
              <a:gdLst/>
              <a:ahLst/>
              <a:cxnLst/>
              <a:rect l="l" t="t" r="r" b="b"/>
              <a:pathLst>
                <a:path w="4432935" h="371475">
                  <a:moveTo>
                    <a:pt x="4432566" y="0"/>
                  </a:moveTo>
                  <a:lnTo>
                    <a:pt x="0" y="0"/>
                  </a:lnTo>
                  <a:lnTo>
                    <a:pt x="0" y="320370"/>
                  </a:lnTo>
                  <a:lnTo>
                    <a:pt x="4008" y="340094"/>
                  </a:lnTo>
                  <a:lnTo>
                    <a:pt x="14922" y="356247"/>
                  </a:lnTo>
                  <a:lnTo>
                    <a:pt x="31075" y="367161"/>
                  </a:lnTo>
                  <a:lnTo>
                    <a:pt x="50800" y="371170"/>
                  </a:lnTo>
                  <a:lnTo>
                    <a:pt x="4381766" y="371170"/>
                  </a:lnTo>
                  <a:lnTo>
                    <a:pt x="4401491" y="367161"/>
                  </a:lnTo>
                  <a:lnTo>
                    <a:pt x="4417644" y="356247"/>
                  </a:lnTo>
                  <a:lnTo>
                    <a:pt x="4428558" y="340094"/>
                  </a:lnTo>
                  <a:lnTo>
                    <a:pt x="4432566" y="3203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554594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w="0" h="474980">
                  <a:moveTo>
                    <a:pt x="0" y="4743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5418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5291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5164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3643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46465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1120903"/>
            <a:ext cx="3505200" cy="93345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950">
                <a:latin typeface="Trebuchet MS"/>
                <a:cs typeface="Trebuchet MS"/>
              </a:rPr>
              <a:t>What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correctly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word?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spc="-65">
                <a:latin typeface="Trebuchet MS"/>
                <a:cs typeface="Trebuchet MS"/>
              </a:rPr>
              <a:t>P(“the”|“the”)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may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depend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on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source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text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under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consideration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50"/>
              </a:spcBef>
            </a:pPr>
            <a:r>
              <a:rPr dirty="0" sz="950">
                <a:latin typeface="Trebuchet MS"/>
                <a:cs typeface="Trebuchet MS"/>
              </a:rPr>
              <a:t>1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10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→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0.9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950">
                <a:latin typeface="Trebuchet MS"/>
                <a:cs typeface="Trebuchet MS"/>
              </a:rPr>
              <a:t>1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100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→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0.99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2960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1270292"/>
            <a:ext cx="4483735" cy="847090"/>
            <a:chOff x="87743" y="1270292"/>
            <a:chExt cx="4483735" cy="847090"/>
          </a:xfrm>
        </p:grpSpPr>
        <p:sp>
          <p:nvSpPr>
            <p:cNvPr id="5" name="object 5" descr=""/>
            <p:cNvSpPr/>
            <p:nvPr/>
          </p:nvSpPr>
          <p:spPr>
            <a:xfrm>
              <a:off x="87743" y="127029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43304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15426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02726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314526"/>
              <a:ext cx="50749" cy="7009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487576"/>
              <a:ext cx="4432935" cy="579120"/>
            </a:xfrm>
            <a:custGeom>
              <a:avLst/>
              <a:gdLst/>
              <a:ahLst/>
              <a:cxnLst/>
              <a:rect l="l" t="t" r="r" b="b"/>
              <a:pathLst>
                <a:path w="4432935" h="579119">
                  <a:moveTo>
                    <a:pt x="4432566" y="0"/>
                  </a:moveTo>
                  <a:lnTo>
                    <a:pt x="0" y="0"/>
                  </a:lnTo>
                  <a:lnTo>
                    <a:pt x="0" y="527850"/>
                  </a:lnTo>
                  <a:lnTo>
                    <a:pt x="4008" y="547574"/>
                  </a:lnTo>
                  <a:lnTo>
                    <a:pt x="14922" y="563727"/>
                  </a:lnTo>
                  <a:lnTo>
                    <a:pt x="31075" y="574641"/>
                  </a:lnTo>
                  <a:lnTo>
                    <a:pt x="50800" y="578650"/>
                  </a:lnTo>
                  <a:lnTo>
                    <a:pt x="4381766" y="578650"/>
                  </a:lnTo>
                  <a:lnTo>
                    <a:pt x="4401491" y="574641"/>
                  </a:lnTo>
                  <a:lnTo>
                    <a:pt x="4417644" y="563727"/>
                  </a:lnTo>
                  <a:lnTo>
                    <a:pt x="4428558" y="547574"/>
                  </a:lnTo>
                  <a:lnTo>
                    <a:pt x="4432566" y="5278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352613"/>
              <a:ext cx="0" cy="681990"/>
            </a:xfrm>
            <a:custGeom>
              <a:avLst/>
              <a:gdLst/>
              <a:ahLst/>
              <a:cxnLst/>
              <a:rect l="l" t="t" r="r" b="b"/>
              <a:pathLst>
                <a:path w="0" h="681989">
                  <a:moveTo>
                    <a:pt x="0" y="6818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3399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3272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3145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34452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44484"/>
              <a:ext cx="64757" cy="6475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954517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25844" y="1198834"/>
            <a:ext cx="1216025" cy="8610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Use</a:t>
            </a:r>
            <a:r>
              <a:rPr dirty="0" sz="1100" spc="5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Language</a:t>
            </a:r>
            <a:r>
              <a:rPr dirty="0" sz="1100" spc="5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  <a:p>
            <a:pPr marL="289560" marR="448945">
              <a:lnSpc>
                <a:spcPts val="1650"/>
              </a:lnSpc>
              <a:spcBef>
                <a:spcPts val="30"/>
              </a:spcBef>
            </a:pPr>
            <a:r>
              <a:rPr dirty="0" sz="950" spc="-10">
                <a:latin typeface="Trebuchet MS"/>
                <a:cs typeface="Trebuchet MS"/>
              </a:rPr>
              <a:t>Unigram Bigram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80"/>
              </a:spcBef>
            </a:pPr>
            <a:r>
              <a:rPr dirty="0" sz="950" spc="-25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7743" y="90393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7743" y="948347"/>
            <a:ext cx="4483735" cy="382270"/>
            <a:chOff x="87743" y="948347"/>
            <a:chExt cx="4483735" cy="3822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915"/>
              <a:ext cx="101599" cy="101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621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4493"/>
              <a:ext cx="50749" cy="27442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743" y="948347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20309" y="992593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w="0"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97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6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5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332953" y="952715"/>
            <a:ext cx="19424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N-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gram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Language Models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83130" y="1485303"/>
            <a:ext cx="1042035" cy="8013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Pawan</a:t>
            </a:r>
            <a:r>
              <a:rPr dirty="0" sz="950" spc="1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700" spc="65">
                <a:latin typeface="Trebuchet MS"/>
                <a:cs typeface="Trebuchet MS"/>
              </a:rPr>
              <a:t>CSE,</a:t>
            </a:r>
            <a:r>
              <a:rPr dirty="0" sz="700">
                <a:latin typeface="Trebuchet MS"/>
                <a:cs typeface="Trebuchet MS"/>
              </a:rPr>
              <a:t> </a:t>
            </a:r>
            <a:r>
              <a:rPr dirty="0" sz="700" spc="-1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950">
                <a:latin typeface="Trebuchet MS"/>
                <a:cs typeface="Trebuchet MS"/>
              </a:rPr>
              <a:t>Week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2:</a:t>
            </a:r>
            <a:r>
              <a:rPr dirty="0" sz="950" spc="10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Lecture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4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1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7635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Context</a:t>
            </a:r>
            <a:r>
              <a:rPr dirty="0" sz="14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Sensitive</a:t>
            </a:r>
            <a:r>
              <a:rPr dirty="0" sz="1400" spc="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7635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Context</a:t>
            </a:r>
            <a:r>
              <a:rPr dirty="0" sz="14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Sensitive</a:t>
            </a:r>
            <a:r>
              <a:rPr dirty="0" sz="1400" spc="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1049883"/>
            <a:ext cx="274637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i="1">
                <a:latin typeface="Trebuchet MS"/>
                <a:cs typeface="Trebuchet MS"/>
              </a:rPr>
              <a:t>The </a:t>
            </a:r>
            <a:r>
              <a:rPr dirty="0" sz="950" spc="-30" i="1">
                <a:latin typeface="Trebuchet MS"/>
                <a:cs typeface="Trebuchet MS"/>
              </a:rPr>
              <a:t>office</a:t>
            </a:r>
            <a:r>
              <a:rPr dirty="0" sz="950" i="1">
                <a:latin typeface="Trebuchet MS"/>
                <a:cs typeface="Trebuchet MS"/>
              </a:rPr>
              <a:t> is about </a:t>
            </a:r>
            <a:r>
              <a:rPr dirty="0" sz="950" spc="-60" i="1">
                <a:latin typeface="Trebuchet MS"/>
                <a:cs typeface="Trebuchet MS"/>
              </a:rPr>
              <a:t>fifteen</a:t>
            </a:r>
            <a:r>
              <a:rPr dirty="0" sz="950" spc="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minuets </a:t>
            </a:r>
            <a:r>
              <a:rPr dirty="0" sz="950" spc="-25" i="1">
                <a:latin typeface="Trebuchet MS"/>
                <a:cs typeface="Trebuchet MS"/>
              </a:rPr>
              <a:t>from</a:t>
            </a:r>
            <a:r>
              <a:rPr dirty="0" sz="950" i="1">
                <a:latin typeface="Trebuchet MS"/>
                <a:cs typeface="Trebuchet MS"/>
              </a:rPr>
              <a:t> my </a:t>
            </a:r>
            <a:r>
              <a:rPr dirty="0" sz="950" spc="-10" i="1">
                <a:latin typeface="Trebuchet MS"/>
                <a:cs typeface="Trebuchet MS"/>
              </a:rPr>
              <a:t>house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7635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Context</a:t>
            </a:r>
            <a:r>
              <a:rPr dirty="0" sz="14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Sensitive</a:t>
            </a:r>
            <a:r>
              <a:rPr dirty="0" sz="1400" spc="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1049883"/>
            <a:ext cx="274637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i="1">
                <a:latin typeface="Trebuchet MS"/>
                <a:cs typeface="Trebuchet MS"/>
              </a:rPr>
              <a:t>The </a:t>
            </a:r>
            <a:r>
              <a:rPr dirty="0" sz="950" spc="-30" i="1">
                <a:latin typeface="Trebuchet MS"/>
                <a:cs typeface="Trebuchet MS"/>
              </a:rPr>
              <a:t>office</a:t>
            </a:r>
            <a:r>
              <a:rPr dirty="0" sz="950" i="1">
                <a:latin typeface="Trebuchet MS"/>
                <a:cs typeface="Trebuchet MS"/>
              </a:rPr>
              <a:t> is about </a:t>
            </a:r>
            <a:r>
              <a:rPr dirty="0" sz="950" spc="-60" i="1">
                <a:latin typeface="Trebuchet MS"/>
                <a:cs typeface="Trebuchet MS"/>
              </a:rPr>
              <a:t>fifteen</a:t>
            </a:r>
            <a:r>
              <a:rPr dirty="0" sz="950" spc="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minuets </a:t>
            </a:r>
            <a:r>
              <a:rPr dirty="0" sz="950" spc="-25" i="1">
                <a:latin typeface="Trebuchet MS"/>
                <a:cs typeface="Trebuchet MS"/>
              </a:rPr>
              <a:t>from</a:t>
            </a:r>
            <a:r>
              <a:rPr dirty="0" sz="950" i="1">
                <a:latin typeface="Trebuchet MS"/>
                <a:cs typeface="Trebuchet MS"/>
              </a:rPr>
              <a:t> my </a:t>
            </a:r>
            <a:r>
              <a:rPr dirty="0" sz="950" spc="-10" i="1">
                <a:latin typeface="Trebuchet MS"/>
                <a:cs typeface="Trebuchet MS"/>
              </a:rPr>
              <a:t>house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226185"/>
            <a:ext cx="2222500" cy="564515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</a:t>
            </a:r>
            <a:r>
              <a:rPr dirty="0" spc="15"/>
              <a:t> </a:t>
            </a:r>
            <a:r>
              <a:rPr dirty="0"/>
              <a:t>Sensitive</a:t>
            </a:r>
            <a:r>
              <a:rPr dirty="0" spc="20"/>
              <a:t> </a:t>
            </a:r>
            <a:r>
              <a:rPr dirty="0"/>
              <a:t>Spelling</a:t>
            </a:r>
            <a:r>
              <a:rPr dirty="0" spc="20"/>
              <a:t> </a:t>
            </a:r>
            <a:r>
              <a:rPr dirty="0" spc="-10"/>
              <a:t>Correction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1049883"/>
            <a:ext cx="274637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i="1">
                <a:latin typeface="Trebuchet MS"/>
                <a:cs typeface="Trebuchet MS"/>
              </a:rPr>
              <a:t>The </a:t>
            </a:r>
            <a:r>
              <a:rPr dirty="0" sz="950" spc="-30" i="1">
                <a:latin typeface="Trebuchet MS"/>
                <a:cs typeface="Trebuchet MS"/>
              </a:rPr>
              <a:t>office</a:t>
            </a:r>
            <a:r>
              <a:rPr dirty="0" sz="950" i="1">
                <a:latin typeface="Trebuchet MS"/>
                <a:cs typeface="Trebuchet MS"/>
              </a:rPr>
              <a:t> is about </a:t>
            </a:r>
            <a:r>
              <a:rPr dirty="0" sz="950" spc="-60" i="1">
                <a:latin typeface="Trebuchet MS"/>
                <a:cs typeface="Trebuchet MS"/>
              </a:rPr>
              <a:t>fifteen</a:t>
            </a:r>
            <a:r>
              <a:rPr dirty="0" sz="950" spc="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minuets </a:t>
            </a:r>
            <a:r>
              <a:rPr dirty="0" sz="950" spc="-25" i="1">
                <a:latin typeface="Trebuchet MS"/>
                <a:cs typeface="Trebuchet MS"/>
              </a:rPr>
              <a:t>from</a:t>
            </a:r>
            <a:r>
              <a:rPr dirty="0" sz="950" i="1">
                <a:latin typeface="Trebuchet MS"/>
                <a:cs typeface="Trebuchet MS"/>
              </a:rPr>
              <a:t> my </a:t>
            </a:r>
            <a:r>
              <a:rPr dirty="0" sz="950" spc="-10" i="1">
                <a:latin typeface="Trebuchet MS"/>
                <a:cs typeface="Trebuchet MS"/>
              </a:rPr>
              <a:t>house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226185"/>
            <a:ext cx="2222500" cy="56451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7743" y="1891969"/>
            <a:ext cx="4483735" cy="455930"/>
            <a:chOff x="87743" y="1891969"/>
            <a:chExt cx="4483735" cy="455930"/>
          </a:xfrm>
        </p:grpSpPr>
        <p:sp>
          <p:nvSpPr>
            <p:cNvPr id="6" name="object 6" descr=""/>
            <p:cNvSpPr/>
            <p:nvPr/>
          </p:nvSpPr>
          <p:spPr>
            <a:xfrm>
              <a:off x="87743" y="189196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064982"/>
              <a:ext cx="4432566" cy="5060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246147"/>
              <a:ext cx="101599" cy="1016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233447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936204"/>
              <a:ext cx="50749" cy="30994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7743" y="2109254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974291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9615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9488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20309" y="19361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25844" y="1817323"/>
            <a:ext cx="3463925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Use</a:t>
            </a:r>
            <a:r>
              <a:rPr dirty="0" sz="1100" spc="3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1100" spc="3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Language</a:t>
            </a:r>
            <a:r>
              <a:rPr dirty="0" sz="1100" spc="3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P(about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fifteen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minutes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&gt;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P(about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fifteen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minuets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Probablilistic</a:t>
            </a:r>
            <a:r>
              <a:rPr dirty="0" spc="100"/>
              <a:t> </a:t>
            </a:r>
            <a:r>
              <a:rPr dirty="0" spc="-10"/>
              <a:t>Language</a:t>
            </a:r>
            <a:r>
              <a:rPr dirty="0" spc="105"/>
              <a:t> </a:t>
            </a:r>
            <a:r>
              <a:rPr dirty="0"/>
              <a:t>Models:</a:t>
            </a:r>
            <a:r>
              <a:rPr dirty="0" spc="200"/>
              <a:t> </a:t>
            </a:r>
            <a:r>
              <a:rPr dirty="0" spc="-10"/>
              <a:t>Applications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42734"/>
            <a:ext cx="4483735" cy="455930"/>
            <a:chOff x="87743" y="742734"/>
            <a:chExt cx="4483735" cy="45593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4273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57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9692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8422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6968"/>
              <a:ext cx="50749" cy="30995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60031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825068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812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996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869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09764"/>
              <a:ext cx="64757" cy="64757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25844" y="687512"/>
            <a:ext cx="2374900" cy="4305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Speech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Recognition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dirty="0" sz="950">
                <a:latin typeface="Trebuchet MS"/>
                <a:cs typeface="Trebuchet MS"/>
              </a:rPr>
              <a:t>P(I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saw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van)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Verdana"/>
                <a:cs typeface="Verdana"/>
              </a:rPr>
              <a:t>&gt;&gt;</a:t>
            </a:r>
            <a:r>
              <a:rPr dirty="0" sz="1100" spc="-45" i="1">
                <a:latin typeface="Verdana"/>
                <a:cs typeface="Verdana"/>
              </a:rPr>
              <a:t> </a:t>
            </a:r>
            <a:r>
              <a:rPr dirty="0" sz="950">
                <a:latin typeface="Trebuchet MS"/>
                <a:cs typeface="Trebuchet MS"/>
              </a:rPr>
              <a:t>P(eyes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awe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an)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Probablilistic</a:t>
            </a:r>
            <a:r>
              <a:rPr dirty="0" spc="100"/>
              <a:t> </a:t>
            </a:r>
            <a:r>
              <a:rPr dirty="0" spc="-10"/>
              <a:t>Language</a:t>
            </a:r>
            <a:r>
              <a:rPr dirty="0" spc="105"/>
              <a:t> </a:t>
            </a:r>
            <a:r>
              <a:rPr dirty="0"/>
              <a:t>Models:</a:t>
            </a:r>
            <a:r>
              <a:rPr dirty="0" spc="200"/>
              <a:t> </a:t>
            </a:r>
            <a:r>
              <a:rPr dirty="0" spc="-10"/>
              <a:t>Applications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42734"/>
            <a:ext cx="4483735" cy="455930"/>
            <a:chOff x="87743" y="742734"/>
            <a:chExt cx="4483735" cy="45593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4273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57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9692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8422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6968"/>
              <a:ext cx="50749" cy="30995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60031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825068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812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996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869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09764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87743" y="1299654"/>
            <a:ext cx="4483735" cy="658495"/>
            <a:chOff x="87743" y="1299654"/>
            <a:chExt cx="4483735" cy="658495"/>
          </a:xfrm>
        </p:grpSpPr>
        <p:sp>
          <p:nvSpPr>
            <p:cNvPr id="16" name="object 16" descr=""/>
            <p:cNvSpPr/>
            <p:nvPr/>
          </p:nvSpPr>
          <p:spPr>
            <a:xfrm>
              <a:off x="87743" y="129965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63319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1856016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1843316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343888"/>
              <a:ext cx="50749" cy="51212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743" y="1507591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381988"/>
              <a:ext cx="0" cy="493395"/>
            </a:xfrm>
            <a:custGeom>
              <a:avLst/>
              <a:gdLst/>
              <a:ahLst/>
              <a:cxnLst/>
              <a:rect l="l" t="t" r="r" b="b"/>
              <a:pathLst>
                <a:path w="0" h="493394">
                  <a:moveTo>
                    <a:pt x="0" y="4930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3692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3565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343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1767357"/>
              <a:ext cx="64757" cy="64757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25844" y="687512"/>
            <a:ext cx="3190240" cy="118491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Speech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Recognition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dirty="0" sz="950">
                <a:latin typeface="Trebuchet MS"/>
                <a:cs typeface="Trebuchet MS"/>
              </a:rPr>
              <a:t>P(I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saw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van)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Verdana"/>
                <a:cs typeface="Verdana"/>
              </a:rPr>
              <a:t>&gt;&gt;</a:t>
            </a:r>
            <a:r>
              <a:rPr dirty="0" sz="1100" spc="-45" i="1">
                <a:latin typeface="Verdana"/>
                <a:cs typeface="Verdana"/>
              </a:rPr>
              <a:t> </a:t>
            </a:r>
            <a:r>
              <a:rPr dirty="0" sz="950">
                <a:latin typeface="Trebuchet MS"/>
                <a:cs typeface="Trebuchet MS"/>
              </a:rPr>
              <a:t>P(eyes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awe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an)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Machine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Translation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Which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more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plausible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target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language?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spc="10">
                <a:latin typeface="Trebuchet MS"/>
                <a:cs typeface="Trebuchet MS"/>
              </a:rPr>
              <a:t>P(</a:t>
            </a:r>
            <a:r>
              <a:rPr dirty="0" sz="950" spc="10" b="1">
                <a:latin typeface="Trebuchet MS"/>
                <a:cs typeface="Trebuchet MS"/>
              </a:rPr>
              <a:t>high</a:t>
            </a:r>
            <a:r>
              <a:rPr dirty="0" sz="950" spc="75" b="1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winds)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&gt;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P(</a:t>
            </a:r>
            <a:r>
              <a:rPr dirty="0" sz="950" spc="10" b="1">
                <a:latin typeface="Trebuchet MS"/>
                <a:cs typeface="Trebuchet MS"/>
              </a:rPr>
              <a:t>large</a:t>
            </a:r>
            <a:r>
              <a:rPr dirty="0" sz="950" spc="80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winds)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Probablilistic</a:t>
            </a:r>
            <a:r>
              <a:rPr dirty="0" spc="100"/>
              <a:t> </a:t>
            </a:r>
            <a:r>
              <a:rPr dirty="0" spc="-10"/>
              <a:t>Language</a:t>
            </a:r>
            <a:r>
              <a:rPr dirty="0" spc="105"/>
              <a:t> </a:t>
            </a:r>
            <a:r>
              <a:rPr dirty="0"/>
              <a:t>Models:</a:t>
            </a:r>
            <a:r>
              <a:rPr dirty="0" spc="200"/>
              <a:t> </a:t>
            </a:r>
            <a:r>
              <a:rPr dirty="0" spc="-10"/>
              <a:t>Applications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42734"/>
            <a:ext cx="4483735" cy="455930"/>
            <a:chOff x="87743" y="742734"/>
            <a:chExt cx="4483735" cy="45593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4273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57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9692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8422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6968"/>
              <a:ext cx="50749" cy="30995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60031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825068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812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996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869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09764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87743" y="1299654"/>
            <a:ext cx="4483735" cy="658495"/>
            <a:chOff x="87743" y="1299654"/>
            <a:chExt cx="4483735" cy="658495"/>
          </a:xfrm>
        </p:grpSpPr>
        <p:sp>
          <p:nvSpPr>
            <p:cNvPr id="16" name="object 16" descr=""/>
            <p:cNvSpPr/>
            <p:nvPr/>
          </p:nvSpPr>
          <p:spPr>
            <a:xfrm>
              <a:off x="87743" y="129965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63319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1856016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1843316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343888"/>
              <a:ext cx="50749" cy="51212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743" y="1507591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381988"/>
              <a:ext cx="0" cy="493395"/>
            </a:xfrm>
            <a:custGeom>
              <a:avLst/>
              <a:gdLst/>
              <a:ahLst/>
              <a:cxnLst/>
              <a:rect l="l" t="t" r="r" b="b"/>
              <a:pathLst>
                <a:path w="0" h="493394">
                  <a:moveTo>
                    <a:pt x="0" y="4930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3692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3565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343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1767357"/>
              <a:ext cx="64757" cy="64757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87743" y="2058746"/>
            <a:ext cx="4483735" cy="849630"/>
            <a:chOff x="87743" y="2058746"/>
            <a:chExt cx="4483735" cy="849630"/>
          </a:xfrm>
        </p:grpSpPr>
        <p:sp>
          <p:nvSpPr>
            <p:cNvPr id="28" name="object 28" descr=""/>
            <p:cNvSpPr/>
            <p:nvPr/>
          </p:nvSpPr>
          <p:spPr>
            <a:xfrm>
              <a:off x="87743" y="205874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44" y="2231758"/>
              <a:ext cx="4432566" cy="5060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544" y="2806750"/>
              <a:ext cx="101599" cy="10160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9344" y="2794050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0311" y="2102980"/>
              <a:ext cx="50749" cy="70377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87743" y="2276043"/>
              <a:ext cx="4432935" cy="581660"/>
            </a:xfrm>
            <a:custGeom>
              <a:avLst/>
              <a:gdLst/>
              <a:ahLst/>
              <a:cxnLst/>
              <a:rect l="l" t="t" r="r" b="b"/>
              <a:pathLst>
                <a:path w="4432935" h="581660">
                  <a:moveTo>
                    <a:pt x="4432566" y="0"/>
                  </a:moveTo>
                  <a:lnTo>
                    <a:pt x="0" y="0"/>
                  </a:lnTo>
                  <a:lnTo>
                    <a:pt x="0" y="530707"/>
                  </a:lnTo>
                  <a:lnTo>
                    <a:pt x="4008" y="550432"/>
                  </a:lnTo>
                  <a:lnTo>
                    <a:pt x="14922" y="566585"/>
                  </a:lnTo>
                  <a:lnTo>
                    <a:pt x="31075" y="577499"/>
                  </a:lnTo>
                  <a:lnTo>
                    <a:pt x="50800" y="581507"/>
                  </a:lnTo>
                  <a:lnTo>
                    <a:pt x="4381766" y="581507"/>
                  </a:lnTo>
                  <a:lnTo>
                    <a:pt x="4401491" y="577499"/>
                  </a:lnTo>
                  <a:lnTo>
                    <a:pt x="4417644" y="566585"/>
                  </a:lnTo>
                  <a:lnTo>
                    <a:pt x="4428558" y="550432"/>
                  </a:lnTo>
                  <a:lnTo>
                    <a:pt x="4432566" y="5307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20309" y="2141067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w="0" h="685164">
                  <a:moveTo>
                    <a:pt x="0" y="6847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20309" y="21283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520309" y="21156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20309" y="21029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1597" y="2325763"/>
              <a:ext cx="64757" cy="6475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597" y="2535796"/>
              <a:ext cx="64757" cy="64757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597" y="2745828"/>
              <a:ext cx="64757" cy="64757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125844" y="687512"/>
            <a:ext cx="3190240" cy="216344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Speech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Recognition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dirty="0" sz="950">
                <a:latin typeface="Trebuchet MS"/>
                <a:cs typeface="Trebuchet MS"/>
              </a:rPr>
              <a:t>P(I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saw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van)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Verdana"/>
                <a:cs typeface="Verdana"/>
              </a:rPr>
              <a:t>&gt;&gt;</a:t>
            </a:r>
            <a:r>
              <a:rPr dirty="0" sz="1100" spc="-45" i="1">
                <a:latin typeface="Verdana"/>
                <a:cs typeface="Verdana"/>
              </a:rPr>
              <a:t> </a:t>
            </a:r>
            <a:r>
              <a:rPr dirty="0" sz="950">
                <a:latin typeface="Trebuchet MS"/>
                <a:cs typeface="Trebuchet MS"/>
              </a:rPr>
              <a:t>P(eyes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awe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an)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Machine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Translation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Which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more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plausible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target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language?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spc="10">
                <a:latin typeface="Trebuchet MS"/>
                <a:cs typeface="Trebuchet MS"/>
              </a:rPr>
              <a:t>P(</a:t>
            </a:r>
            <a:r>
              <a:rPr dirty="0" sz="950" spc="10" b="1">
                <a:latin typeface="Trebuchet MS"/>
                <a:cs typeface="Trebuchet MS"/>
              </a:rPr>
              <a:t>high</a:t>
            </a:r>
            <a:r>
              <a:rPr dirty="0" sz="950" spc="75" b="1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winds)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&gt;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P(</a:t>
            </a:r>
            <a:r>
              <a:rPr dirty="0" sz="950" spc="10" b="1">
                <a:latin typeface="Trebuchet MS"/>
                <a:cs typeface="Trebuchet MS"/>
              </a:rPr>
              <a:t>large</a:t>
            </a:r>
            <a:r>
              <a:rPr dirty="0" sz="950" spc="80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winds)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solidFill>
                  <a:srgbClr val="007F00"/>
                </a:solidFill>
                <a:latin typeface="Cambria"/>
                <a:cs typeface="Cambria"/>
              </a:rPr>
              <a:t>Other</a:t>
            </a:r>
            <a:r>
              <a:rPr dirty="0" sz="1100" spc="-50" i="1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007F00"/>
                </a:solidFill>
                <a:latin typeface="Cambria"/>
                <a:cs typeface="Cambria"/>
              </a:rPr>
              <a:t>Applications</a:t>
            </a:r>
            <a:endParaRPr sz="1100">
              <a:latin typeface="Cambria"/>
              <a:cs typeface="Cambria"/>
            </a:endParaRPr>
          </a:p>
          <a:p>
            <a:pPr marL="289560" marR="841375">
              <a:lnSpc>
                <a:spcPts val="1650"/>
              </a:lnSpc>
              <a:spcBef>
                <a:spcPts val="50"/>
              </a:spcBef>
            </a:pPr>
            <a:r>
              <a:rPr dirty="0" sz="950">
                <a:latin typeface="Trebuchet MS"/>
                <a:cs typeface="Trebuchet MS"/>
              </a:rPr>
              <a:t>Context</a:t>
            </a:r>
            <a:r>
              <a:rPr dirty="0" sz="950" spc="8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Sensitive</a:t>
            </a:r>
            <a:r>
              <a:rPr dirty="0" sz="950" spc="8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Spelling</a:t>
            </a:r>
            <a:r>
              <a:rPr dirty="0" sz="950" spc="8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Correction </a:t>
            </a:r>
            <a:r>
              <a:rPr dirty="0" sz="950">
                <a:latin typeface="Trebuchet MS"/>
                <a:cs typeface="Trebuchet MS"/>
              </a:rPr>
              <a:t>Natural</a:t>
            </a:r>
            <a:r>
              <a:rPr dirty="0" sz="950" spc="1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1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Generation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80"/>
              </a:spcBef>
            </a:pPr>
            <a:r>
              <a:rPr dirty="0" sz="950" spc="-25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3" name="object 43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8" name="object 48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766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861187"/>
            <a:ext cx="4483735" cy="431165"/>
            <a:chOff x="87743" y="861187"/>
            <a:chExt cx="4483735" cy="431165"/>
          </a:xfrm>
        </p:grpSpPr>
        <p:sp>
          <p:nvSpPr>
            <p:cNvPr id="5" name="object 5" descr=""/>
            <p:cNvSpPr/>
            <p:nvPr/>
          </p:nvSpPr>
          <p:spPr>
            <a:xfrm>
              <a:off x="87743" y="86118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4199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9056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786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5421"/>
              <a:ext cx="50749" cy="28514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078484"/>
              <a:ext cx="4432935" cy="163195"/>
            </a:xfrm>
            <a:custGeom>
              <a:avLst/>
              <a:gdLst/>
              <a:ahLst/>
              <a:cxnLst/>
              <a:rect l="l" t="t" r="r" b="b"/>
              <a:pathLst>
                <a:path w="4432935" h="163194">
                  <a:moveTo>
                    <a:pt x="4432566" y="0"/>
                  </a:moveTo>
                  <a:lnTo>
                    <a:pt x="0" y="0"/>
                  </a:lnTo>
                  <a:lnTo>
                    <a:pt x="0" y="112077"/>
                  </a:lnTo>
                  <a:lnTo>
                    <a:pt x="4008" y="131802"/>
                  </a:lnTo>
                  <a:lnTo>
                    <a:pt x="14922" y="147954"/>
                  </a:lnTo>
                  <a:lnTo>
                    <a:pt x="31075" y="158869"/>
                  </a:lnTo>
                  <a:lnTo>
                    <a:pt x="50800" y="162877"/>
                  </a:lnTo>
                  <a:lnTo>
                    <a:pt x="4381766" y="162877"/>
                  </a:lnTo>
                  <a:lnTo>
                    <a:pt x="4401491" y="158869"/>
                  </a:lnTo>
                  <a:lnTo>
                    <a:pt x="4417644" y="147954"/>
                  </a:lnTo>
                  <a:lnTo>
                    <a:pt x="4428558" y="131802"/>
                  </a:lnTo>
                  <a:lnTo>
                    <a:pt x="4432566" y="1120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43521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w="0" h="266700">
                  <a:moveTo>
                    <a:pt x="0" y="266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30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181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9054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786540"/>
            <a:ext cx="2341880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Edit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-10">
                <a:latin typeface="Trebuchet MS"/>
                <a:cs typeface="Trebuchet MS"/>
              </a:rPr>
              <a:t> from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5">
                <a:latin typeface="Trebuchet MS"/>
                <a:cs typeface="Trebuchet MS"/>
              </a:rPr>
              <a:t>‘intention’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‘execution’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Completion</a:t>
            </a:r>
            <a:r>
              <a:rPr dirty="0" spc="50"/>
              <a:t> </a:t>
            </a:r>
            <a:r>
              <a:rPr dirty="0" spc="-10"/>
              <a:t>Prediction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2225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180171"/>
            <a:ext cx="4023360" cy="5441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also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supports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predicting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completion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sentence.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60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Please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turn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off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your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cell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92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Your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program </a:t>
            </a:r>
            <a:r>
              <a:rPr dirty="0" sz="900">
                <a:latin typeface="Trebuchet MS"/>
                <a:cs typeface="Trebuchet MS"/>
              </a:rPr>
              <a:t>does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not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Completion</a:t>
            </a:r>
            <a:r>
              <a:rPr dirty="0" spc="50"/>
              <a:t> </a:t>
            </a:r>
            <a:r>
              <a:rPr dirty="0" spc="-10"/>
              <a:t>Prediction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2225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180171"/>
            <a:ext cx="4023360" cy="92836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also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supports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predicting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completion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sentence.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60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Please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turn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off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your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cell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92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Your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program </a:t>
            </a:r>
            <a:r>
              <a:rPr dirty="0" sz="900">
                <a:latin typeface="Trebuchet MS"/>
                <a:cs typeface="Trebuchet MS"/>
              </a:rPr>
              <a:t>does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not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  <a:p>
            <a:pPr marL="38100" marR="184785">
              <a:lnSpc>
                <a:spcPct val="118900"/>
              </a:lnSpc>
              <a:spcBef>
                <a:spcPts val="310"/>
              </a:spcBef>
            </a:pPr>
            <a:r>
              <a:rPr dirty="0" sz="950" spc="-10" i="1">
                <a:latin typeface="Trebuchet MS"/>
                <a:cs typeface="Trebuchet MS"/>
              </a:rPr>
              <a:t>Predictive</a:t>
            </a:r>
            <a:r>
              <a:rPr dirty="0" sz="950" spc="30" i="1">
                <a:latin typeface="Trebuchet MS"/>
                <a:cs typeface="Trebuchet MS"/>
              </a:rPr>
              <a:t> </a:t>
            </a:r>
            <a:r>
              <a:rPr dirty="0" sz="950" spc="-65" i="1">
                <a:latin typeface="Trebuchet MS"/>
                <a:cs typeface="Trebuchet MS"/>
              </a:rPr>
              <a:t>text</a:t>
            </a:r>
            <a:r>
              <a:rPr dirty="0" sz="950" spc="35" i="1">
                <a:latin typeface="Trebuchet MS"/>
                <a:cs typeface="Trebuchet MS"/>
              </a:rPr>
              <a:t> </a:t>
            </a:r>
            <a:r>
              <a:rPr dirty="0" sz="950" spc="-25" i="1">
                <a:latin typeface="Trebuchet MS"/>
                <a:cs typeface="Trebuchet MS"/>
              </a:rPr>
              <a:t>input</a:t>
            </a:r>
            <a:r>
              <a:rPr dirty="0" sz="950" spc="30" i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systems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guess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what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you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typing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give </a:t>
            </a:r>
            <a:r>
              <a:rPr dirty="0" sz="950">
                <a:latin typeface="Trebuchet MS"/>
                <a:cs typeface="Trebuchet MS"/>
              </a:rPr>
              <a:t>choices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how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complete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31225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Probabilistic</a:t>
            </a:r>
            <a:r>
              <a:rPr dirty="0" spc="20"/>
              <a:t> </a:t>
            </a:r>
            <a:r>
              <a:rPr dirty="0" spc="-10"/>
              <a:t>Language</a:t>
            </a:r>
            <a:r>
              <a:rPr dirty="0" spc="25"/>
              <a:t> </a:t>
            </a:r>
            <a:r>
              <a:rPr dirty="0" spc="-10"/>
              <a:t>Modeling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22172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90232" y="852081"/>
            <a:ext cx="3772535" cy="4895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950" b="1">
                <a:latin typeface="Trebuchet MS"/>
                <a:cs typeface="Trebuchet MS"/>
              </a:rPr>
              <a:t>Goal:</a:t>
            </a:r>
            <a:r>
              <a:rPr dirty="0" sz="950" spc="13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sequence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marL="1225550">
              <a:lnSpc>
                <a:spcPct val="100000"/>
              </a:lnSpc>
              <a:spcBef>
                <a:spcPts val="5"/>
              </a:spcBef>
            </a:pP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W</a:t>
            </a:r>
            <a:r>
              <a:rPr dirty="0" sz="1100" spc="-35">
                <a:latin typeface="Verdana"/>
                <a:cs typeface="Verdana"/>
              </a:rPr>
              <a:t>)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P</a:t>
            </a:r>
            <a:r>
              <a:rPr dirty="0" sz="1100" spc="-50">
                <a:latin typeface="Verdana"/>
                <a:cs typeface="Verdana"/>
              </a:rPr>
              <a:t>(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Verdana"/>
                <a:cs typeface="Verdana"/>
              </a:rPr>
              <a:t>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2</a:t>
            </a:r>
            <a:r>
              <a:rPr dirty="0" sz="1100" spc="-65" i="1">
                <a:latin typeface="Verdana"/>
                <a:cs typeface="Verdana"/>
              </a:rPr>
              <a:t>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>
                <a:latin typeface="Cambria"/>
                <a:cs typeface="Cambria"/>
              </a:rPr>
              <a:t>3</a:t>
            </a:r>
            <a:r>
              <a:rPr dirty="0" sz="1100" spc="-20" i="1">
                <a:latin typeface="Verdana"/>
                <a:cs typeface="Verdana"/>
              </a:rPr>
              <a:t>,...,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n</a:t>
            </a:r>
            <a:r>
              <a:rPr dirty="0" sz="1100" spc="-25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Probabilistic</a:t>
            </a:r>
            <a:r>
              <a:rPr dirty="0" spc="20"/>
              <a:t> </a:t>
            </a:r>
            <a:r>
              <a:rPr dirty="0" spc="-10"/>
              <a:t>Language</a:t>
            </a:r>
            <a:r>
              <a:rPr dirty="0" spc="25"/>
              <a:t> </a:t>
            </a:r>
            <a:r>
              <a:rPr dirty="0" spc="-10"/>
              <a:t>Modeling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22172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4832" y="852081"/>
            <a:ext cx="3823335" cy="13220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dirty="0" sz="950" b="1">
                <a:latin typeface="Trebuchet MS"/>
                <a:cs typeface="Trebuchet MS"/>
              </a:rPr>
              <a:t>Goal:</a:t>
            </a:r>
            <a:r>
              <a:rPr dirty="0" sz="950" spc="13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sequence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algn="ctr" marL="331470">
              <a:lnSpc>
                <a:spcPct val="100000"/>
              </a:lnSpc>
              <a:spcBef>
                <a:spcPts val="5"/>
              </a:spcBef>
            </a:pP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W</a:t>
            </a:r>
            <a:r>
              <a:rPr dirty="0" sz="1100" spc="-35">
                <a:latin typeface="Verdana"/>
                <a:cs typeface="Verdana"/>
              </a:rPr>
              <a:t>)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P</a:t>
            </a:r>
            <a:r>
              <a:rPr dirty="0" sz="1100" spc="-50">
                <a:latin typeface="Verdana"/>
                <a:cs typeface="Verdana"/>
              </a:rPr>
              <a:t>(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Verdana"/>
                <a:cs typeface="Verdana"/>
              </a:rPr>
              <a:t>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2</a:t>
            </a:r>
            <a:r>
              <a:rPr dirty="0" sz="1100" spc="-65" i="1">
                <a:latin typeface="Verdana"/>
                <a:cs typeface="Verdana"/>
              </a:rPr>
              <a:t>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>
                <a:latin typeface="Cambria"/>
                <a:cs typeface="Cambria"/>
              </a:rPr>
              <a:t>3</a:t>
            </a:r>
            <a:r>
              <a:rPr dirty="0" sz="1100" spc="-20" i="1">
                <a:latin typeface="Verdana"/>
                <a:cs typeface="Verdana"/>
              </a:rPr>
              <a:t>,...,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n</a:t>
            </a:r>
            <a:r>
              <a:rPr dirty="0" sz="1100" spc="-25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950" b="1">
                <a:latin typeface="Trebuchet MS"/>
                <a:cs typeface="Trebuchet MS"/>
              </a:rPr>
              <a:t>Related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Task:</a:t>
            </a:r>
            <a:r>
              <a:rPr dirty="0" sz="950" spc="135" b="1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upcoming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word: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algn="ctr" marL="331470">
              <a:lnSpc>
                <a:spcPct val="100000"/>
              </a:lnSpc>
            </a:pPr>
            <a:r>
              <a:rPr dirty="0" sz="1100" spc="-55" i="1">
                <a:latin typeface="Cambria"/>
                <a:cs typeface="Cambria"/>
              </a:rPr>
              <a:t>P</a:t>
            </a:r>
            <a:r>
              <a:rPr dirty="0" sz="1100" spc="-55">
                <a:latin typeface="Verdana"/>
                <a:cs typeface="Verdana"/>
              </a:rPr>
              <a:t>(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>
                <a:latin typeface="Cambria"/>
                <a:cs typeface="Cambria"/>
              </a:rPr>
              <a:t>4</a:t>
            </a:r>
            <a:r>
              <a:rPr dirty="0" sz="1100" spc="-55">
                <a:latin typeface="Lucida Sans Unicode"/>
                <a:cs typeface="Lucida Sans Unicode"/>
              </a:rPr>
              <a:t>|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>
                <a:latin typeface="Cambria"/>
                <a:cs typeface="Cambria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2</a:t>
            </a:r>
            <a:r>
              <a:rPr dirty="0" sz="1100" spc="-65" i="1">
                <a:latin typeface="Verdana"/>
                <a:cs typeface="Verdana"/>
              </a:rPr>
              <a:t>,</a:t>
            </a:r>
            <a:r>
              <a:rPr dirty="0" sz="1100" spc="-235" i="1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3</a:t>
            </a:r>
            <a:r>
              <a:rPr dirty="0" sz="1100" spc="-25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54720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Probabilistic</a:t>
            </a:r>
            <a:r>
              <a:rPr dirty="0" spc="20"/>
              <a:t> </a:t>
            </a:r>
            <a:r>
              <a:rPr dirty="0" spc="-10"/>
              <a:t>Language</a:t>
            </a:r>
            <a:r>
              <a:rPr dirty="0" spc="25"/>
              <a:t> </a:t>
            </a:r>
            <a:r>
              <a:rPr dirty="0" spc="-10"/>
              <a:t>Modeling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22172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2132" y="852081"/>
            <a:ext cx="3848735" cy="18402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dirty="0" sz="950" b="1">
                <a:latin typeface="Trebuchet MS"/>
                <a:cs typeface="Trebuchet MS"/>
              </a:rPr>
              <a:t>Goal:</a:t>
            </a:r>
            <a:r>
              <a:rPr dirty="0" sz="950" spc="13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sequence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algn="ctr" marL="331470">
              <a:lnSpc>
                <a:spcPct val="100000"/>
              </a:lnSpc>
              <a:spcBef>
                <a:spcPts val="5"/>
              </a:spcBef>
            </a:pP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W</a:t>
            </a:r>
            <a:r>
              <a:rPr dirty="0" sz="1100" spc="-35">
                <a:latin typeface="Verdana"/>
                <a:cs typeface="Verdana"/>
              </a:rPr>
              <a:t>)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P</a:t>
            </a:r>
            <a:r>
              <a:rPr dirty="0" sz="1100" spc="-50">
                <a:latin typeface="Verdana"/>
                <a:cs typeface="Verdana"/>
              </a:rPr>
              <a:t>(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 i="1">
                <a:latin typeface="Verdana"/>
                <a:cs typeface="Verdana"/>
              </a:rPr>
              <a:t>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2</a:t>
            </a:r>
            <a:r>
              <a:rPr dirty="0" sz="1100" spc="-65" i="1">
                <a:latin typeface="Verdana"/>
                <a:cs typeface="Verdana"/>
              </a:rPr>
              <a:t>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>
                <a:latin typeface="Cambria"/>
                <a:cs typeface="Cambria"/>
              </a:rPr>
              <a:t>3</a:t>
            </a:r>
            <a:r>
              <a:rPr dirty="0" sz="1100" spc="-20" i="1">
                <a:latin typeface="Verdana"/>
                <a:cs typeface="Verdana"/>
              </a:rPr>
              <a:t>,...,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n</a:t>
            </a:r>
            <a:r>
              <a:rPr dirty="0" sz="1100" spc="-25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</a:pPr>
            <a:r>
              <a:rPr dirty="0" sz="950" b="1">
                <a:latin typeface="Trebuchet MS"/>
                <a:cs typeface="Trebuchet MS"/>
              </a:rPr>
              <a:t>Related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Task:</a:t>
            </a:r>
            <a:r>
              <a:rPr dirty="0" sz="950" spc="135" b="1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upcoming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word: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algn="ctr" marL="331470">
              <a:lnSpc>
                <a:spcPct val="100000"/>
              </a:lnSpc>
            </a:pPr>
            <a:r>
              <a:rPr dirty="0" sz="1100" spc="-55" i="1">
                <a:latin typeface="Cambria"/>
                <a:cs typeface="Cambria"/>
              </a:rPr>
              <a:t>P</a:t>
            </a:r>
            <a:r>
              <a:rPr dirty="0" sz="1100" spc="-55">
                <a:latin typeface="Verdana"/>
                <a:cs typeface="Verdana"/>
              </a:rPr>
              <a:t>(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>
                <a:latin typeface="Cambria"/>
                <a:cs typeface="Cambria"/>
              </a:rPr>
              <a:t>4</a:t>
            </a:r>
            <a:r>
              <a:rPr dirty="0" sz="1100" spc="-55">
                <a:latin typeface="Lucida Sans Unicode"/>
                <a:cs typeface="Lucida Sans Unicode"/>
              </a:rPr>
              <a:t>|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>
                <a:latin typeface="Cambria"/>
                <a:cs typeface="Cambria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>
                <a:latin typeface="Cambria"/>
                <a:cs typeface="Cambria"/>
              </a:rPr>
              <a:t>2</a:t>
            </a:r>
            <a:r>
              <a:rPr dirty="0" sz="1100" spc="-65" i="1">
                <a:latin typeface="Verdana"/>
                <a:cs typeface="Verdana"/>
              </a:rPr>
              <a:t>,</a:t>
            </a:r>
            <a:r>
              <a:rPr dirty="0" sz="1100" spc="-235" i="1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3</a:t>
            </a:r>
            <a:r>
              <a:rPr dirty="0" sz="1100" spc="-25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</a:pPr>
            <a:r>
              <a:rPr dirty="0" sz="950" spc="90">
                <a:latin typeface="Trebuchet MS"/>
                <a:cs typeface="Trebuchet MS"/>
              </a:rPr>
              <a:t>A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computes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either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these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called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50" b="1">
                <a:latin typeface="Trebuchet MS"/>
                <a:cs typeface="Trebuchet MS"/>
              </a:rPr>
              <a:t>language</a:t>
            </a:r>
            <a:r>
              <a:rPr dirty="0" sz="950" spc="10" b="1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model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54720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587256"/>
            <a:ext cx="64757" cy="64757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2960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1207643"/>
            <a:ext cx="4483735" cy="455930"/>
            <a:chOff x="87743" y="1207643"/>
            <a:chExt cx="4483735" cy="455930"/>
          </a:xfrm>
        </p:grpSpPr>
        <p:sp>
          <p:nvSpPr>
            <p:cNvPr id="5" name="object 5" descr=""/>
            <p:cNvSpPr/>
            <p:nvPr/>
          </p:nvSpPr>
          <p:spPr>
            <a:xfrm>
              <a:off x="87743" y="120764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80655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61833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9133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51877"/>
              <a:ext cx="50749" cy="30995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424940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89977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772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645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2518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1132996"/>
            <a:ext cx="2070735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compute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joint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P(about,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fifteen,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minutes,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15"/>
              <a:t> </a:t>
            </a:r>
            <a:r>
              <a:rPr dirty="0" spc="-20"/>
              <a:t>P</a:t>
            </a:r>
            <a:r>
              <a:rPr dirty="0" spc="-20" i="0">
                <a:latin typeface="Tahoma"/>
                <a:cs typeface="Tahoma"/>
              </a:rPr>
              <a:t>(</a:t>
            </a:r>
            <a:r>
              <a:rPr dirty="0" spc="-20"/>
              <a:t>W</a:t>
            </a:r>
            <a:r>
              <a:rPr dirty="0" spc="-20" i="0">
                <a:latin typeface="Tahoma"/>
                <a:cs typeface="Tahoma"/>
              </a:rPr>
              <a:t>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207643"/>
            <a:ext cx="4483735" cy="455930"/>
            <a:chOff x="87743" y="1207643"/>
            <a:chExt cx="4483735" cy="45593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20764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8065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6183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913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51877"/>
              <a:ext cx="50749" cy="30995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424940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89977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772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645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518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1764550"/>
            <a:ext cx="4483735" cy="447040"/>
            <a:chOff x="87743" y="1764550"/>
            <a:chExt cx="4483735" cy="447040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176455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28215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109393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096693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808797"/>
              <a:ext cx="50749" cy="30059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1972500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846897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w="0" h="281939">
                  <a:moveTo>
                    <a:pt x="0" y="2815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8341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8214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8087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25844" y="1132996"/>
            <a:ext cx="2070735" cy="99441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compute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joint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P(about,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fifteen,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minutes,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Basic</a:t>
            </a:r>
            <a:r>
              <a:rPr dirty="0" sz="1100" spc="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Idea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950">
                <a:latin typeface="Trebuchet MS"/>
                <a:cs typeface="Trebuchet MS"/>
              </a:rPr>
              <a:t>Rely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Chain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Rule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743" y="699986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300" y="60502"/>
            <a:ext cx="1470660" cy="812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dirty="0" sz="1400" spc="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Rule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4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dirty="0" sz="1100" spc="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744208"/>
            <a:ext cx="4483735" cy="955675"/>
            <a:chOff x="87743" y="744208"/>
            <a:chExt cx="4483735" cy="9556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63650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8244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5544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44220"/>
              <a:ext cx="50749" cy="85402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907923"/>
              <a:ext cx="4432935" cy="741680"/>
            </a:xfrm>
            <a:custGeom>
              <a:avLst/>
              <a:gdLst/>
              <a:ahLst/>
              <a:cxnLst/>
              <a:rect l="l" t="t" r="r" b="b"/>
              <a:pathLst>
                <a:path w="4432935" h="741680">
                  <a:moveTo>
                    <a:pt x="4432566" y="0"/>
                  </a:moveTo>
                  <a:lnTo>
                    <a:pt x="0" y="0"/>
                  </a:lnTo>
                  <a:lnTo>
                    <a:pt x="0" y="690321"/>
                  </a:lnTo>
                  <a:lnTo>
                    <a:pt x="4008" y="710045"/>
                  </a:lnTo>
                  <a:lnTo>
                    <a:pt x="14922" y="726198"/>
                  </a:lnTo>
                  <a:lnTo>
                    <a:pt x="31075" y="737112"/>
                  </a:lnTo>
                  <a:lnTo>
                    <a:pt x="50800" y="741121"/>
                  </a:lnTo>
                  <a:lnTo>
                    <a:pt x="4381766" y="741121"/>
                  </a:lnTo>
                  <a:lnTo>
                    <a:pt x="4401491" y="737112"/>
                  </a:lnTo>
                  <a:lnTo>
                    <a:pt x="4417644" y="726198"/>
                  </a:lnTo>
                  <a:lnTo>
                    <a:pt x="4428558" y="710045"/>
                  </a:lnTo>
                  <a:lnTo>
                    <a:pt x="4432566" y="6903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82307"/>
              <a:ext cx="0" cy="835025"/>
            </a:xfrm>
            <a:custGeom>
              <a:avLst/>
              <a:gdLst/>
              <a:ahLst/>
              <a:cxnLst/>
              <a:rect l="l" t="t" r="r" b="b"/>
              <a:pathLst>
                <a:path w="0" h="835025">
                  <a:moveTo>
                    <a:pt x="0" y="8349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696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56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7442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758264" y="992352"/>
            <a:ext cx="1076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B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A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baseline="37878" sz="1650" spc="-52" i="1">
                <a:latin typeface="Cambria"/>
                <a:cs typeface="Cambria"/>
              </a:rPr>
              <a:t>P</a:t>
            </a:r>
            <a:r>
              <a:rPr dirty="0" baseline="37878" sz="1650" spc="-52">
                <a:latin typeface="Verdana"/>
                <a:cs typeface="Verdana"/>
              </a:rPr>
              <a:t>(</a:t>
            </a:r>
            <a:r>
              <a:rPr dirty="0" baseline="37878" sz="1650" spc="-52" i="1">
                <a:latin typeface="Cambria"/>
                <a:cs typeface="Cambria"/>
              </a:rPr>
              <a:t>A</a:t>
            </a:r>
            <a:r>
              <a:rPr dirty="0" baseline="37878" sz="1650" spc="-52" i="1">
                <a:latin typeface="Verdana"/>
                <a:cs typeface="Verdana"/>
              </a:rPr>
              <a:t>,</a:t>
            </a:r>
            <a:r>
              <a:rPr dirty="0" baseline="37878" sz="1650" spc="-397" i="1">
                <a:latin typeface="Verdana"/>
                <a:cs typeface="Verdana"/>
              </a:rPr>
              <a:t> </a:t>
            </a:r>
            <a:r>
              <a:rPr dirty="0" baseline="37878" sz="1650" spc="-37" i="1">
                <a:latin typeface="Cambria"/>
                <a:cs typeface="Cambria"/>
              </a:rPr>
              <a:t>B</a:t>
            </a:r>
            <a:r>
              <a:rPr dirty="0" baseline="37878" sz="1650" spc="-37">
                <a:latin typeface="Verdana"/>
                <a:cs typeface="Verdana"/>
              </a:rPr>
              <a:t>)</a:t>
            </a:r>
            <a:endParaRPr baseline="37878" sz="1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380970" y="1108951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0" y="0"/>
                </a:moveTo>
                <a:lnTo>
                  <a:pt x="4154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437485" y="1087386"/>
            <a:ext cx="302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A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743" y="699986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300" y="60502"/>
            <a:ext cx="1470660" cy="812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dirty="0" sz="1400" spc="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Rule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4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dirty="0" sz="1100" spc="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744208"/>
            <a:ext cx="4483735" cy="955675"/>
            <a:chOff x="87743" y="744208"/>
            <a:chExt cx="4483735" cy="9556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63650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8244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5544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44220"/>
              <a:ext cx="50749" cy="85402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907923"/>
              <a:ext cx="4432935" cy="741680"/>
            </a:xfrm>
            <a:custGeom>
              <a:avLst/>
              <a:gdLst/>
              <a:ahLst/>
              <a:cxnLst/>
              <a:rect l="l" t="t" r="r" b="b"/>
              <a:pathLst>
                <a:path w="4432935" h="741680">
                  <a:moveTo>
                    <a:pt x="4432566" y="0"/>
                  </a:moveTo>
                  <a:lnTo>
                    <a:pt x="0" y="0"/>
                  </a:lnTo>
                  <a:lnTo>
                    <a:pt x="0" y="690321"/>
                  </a:lnTo>
                  <a:lnTo>
                    <a:pt x="4008" y="710045"/>
                  </a:lnTo>
                  <a:lnTo>
                    <a:pt x="14922" y="726198"/>
                  </a:lnTo>
                  <a:lnTo>
                    <a:pt x="31075" y="737112"/>
                  </a:lnTo>
                  <a:lnTo>
                    <a:pt x="50800" y="741121"/>
                  </a:lnTo>
                  <a:lnTo>
                    <a:pt x="4381766" y="741121"/>
                  </a:lnTo>
                  <a:lnTo>
                    <a:pt x="4401491" y="737112"/>
                  </a:lnTo>
                  <a:lnTo>
                    <a:pt x="4417644" y="726198"/>
                  </a:lnTo>
                  <a:lnTo>
                    <a:pt x="4428558" y="710045"/>
                  </a:lnTo>
                  <a:lnTo>
                    <a:pt x="4432566" y="6903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82307"/>
              <a:ext cx="0" cy="835025"/>
            </a:xfrm>
            <a:custGeom>
              <a:avLst/>
              <a:gdLst/>
              <a:ahLst/>
              <a:cxnLst/>
              <a:rect l="l" t="t" r="r" b="b"/>
              <a:pathLst>
                <a:path w="0" h="835025">
                  <a:moveTo>
                    <a:pt x="0" y="8349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696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56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7442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758264" y="992352"/>
            <a:ext cx="1076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B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A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baseline="37878" sz="1650" spc="-52" i="1">
                <a:latin typeface="Cambria"/>
                <a:cs typeface="Cambria"/>
              </a:rPr>
              <a:t>P</a:t>
            </a:r>
            <a:r>
              <a:rPr dirty="0" baseline="37878" sz="1650" spc="-52">
                <a:latin typeface="Verdana"/>
                <a:cs typeface="Verdana"/>
              </a:rPr>
              <a:t>(</a:t>
            </a:r>
            <a:r>
              <a:rPr dirty="0" baseline="37878" sz="1650" spc="-52" i="1">
                <a:latin typeface="Cambria"/>
                <a:cs typeface="Cambria"/>
              </a:rPr>
              <a:t>A</a:t>
            </a:r>
            <a:r>
              <a:rPr dirty="0" baseline="37878" sz="1650" spc="-52" i="1">
                <a:latin typeface="Verdana"/>
                <a:cs typeface="Verdana"/>
              </a:rPr>
              <a:t>,</a:t>
            </a:r>
            <a:r>
              <a:rPr dirty="0" baseline="37878" sz="1650" spc="-397" i="1">
                <a:latin typeface="Verdana"/>
                <a:cs typeface="Verdana"/>
              </a:rPr>
              <a:t> </a:t>
            </a:r>
            <a:r>
              <a:rPr dirty="0" baseline="37878" sz="1650" spc="-37" i="1">
                <a:latin typeface="Cambria"/>
                <a:cs typeface="Cambria"/>
              </a:rPr>
              <a:t>B</a:t>
            </a:r>
            <a:r>
              <a:rPr dirty="0" baseline="37878" sz="1650" spc="-37">
                <a:latin typeface="Verdana"/>
                <a:cs typeface="Verdana"/>
              </a:rPr>
              <a:t>)</a:t>
            </a:r>
            <a:endParaRPr baseline="37878" sz="1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380970" y="1108951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0" y="0"/>
                </a:moveTo>
                <a:lnTo>
                  <a:pt x="4154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437485" y="1087386"/>
            <a:ext cx="302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A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660321" y="1418742"/>
            <a:ext cx="1287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A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40" i="1">
                <a:latin typeface="Cambria"/>
                <a:cs typeface="Cambria"/>
              </a:rPr>
              <a:t>B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13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25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Verdana"/>
                <a:cs typeface="Verdan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A</a:t>
            </a:r>
            <a:r>
              <a:rPr dirty="0" sz="1100" spc="-25">
                <a:latin typeface="Verdana"/>
                <a:cs typeface="Verdana"/>
              </a:rPr>
              <a:t>)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Verdana"/>
                <a:cs typeface="Verdan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B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A</a:t>
            </a:r>
            <a:r>
              <a:rPr dirty="0" sz="1100" spc="-25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95"/>
              <a:t> </a:t>
            </a:r>
            <a:r>
              <a:rPr dirty="0"/>
              <a:t>Chain</a:t>
            </a:r>
            <a:r>
              <a:rPr dirty="0" spc="95"/>
              <a:t> </a:t>
            </a:r>
            <a:r>
              <a:rPr dirty="0" spc="-20"/>
              <a:t>Rule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699986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844" y="680770"/>
            <a:ext cx="1439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dirty="0" sz="1100" spc="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744208"/>
            <a:ext cx="4483735" cy="955675"/>
            <a:chOff x="87743" y="744208"/>
            <a:chExt cx="4483735" cy="9556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63650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8244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5544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44220"/>
              <a:ext cx="50749" cy="85402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907923"/>
              <a:ext cx="4432935" cy="741680"/>
            </a:xfrm>
            <a:custGeom>
              <a:avLst/>
              <a:gdLst/>
              <a:ahLst/>
              <a:cxnLst/>
              <a:rect l="l" t="t" r="r" b="b"/>
              <a:pathLst>
                <a:path w="4432935" h="741680">
                  <a:moveTo>
                    <a:pt x="4432566" y="0"/>
                  </a:moveTo>
                  <a:lnTo>
                    <a:pt x="0" y="0"/>
                  </a:lnTo>
                  <a:lnTo>
                    <a:pt x="0" y="690321"/>
                  </a:lnTo>
                  <a:lnTo>
                    <a:pt x="4008" y="710045"/>
                  </a:lnTo>
                  <a:lnTo>
                    <a:pt x="14922" y="726198"/>
                  </a:lnTo>
                  <a:lnTo>
                    <a:pt x="31075" y="737112"/>
                  </a:lnTo>
                  <a:lnTo>
                    <a:pt x="50800" y="741121"/>
                  </a:lnTo>
                  <a:lnTo>
                    <a:pt x="4381766" y="741121"/>
                  </a:lnTo>
                  <a:lnTo>
                    <a:pt x="4401491" y="737112"/>
                  </a:lnTo>
                  <a:lnTo>
                    <a:pt x="4417644" y="726198"/>
                  </a:lnTo>
                  <a:lnTo>
                    <a:pt x="4428558" y="710045"/>
                  </a:lnTo>
                  <a:lnTo>
                    <a:pt x="4432566" y="6903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82307"/>
              <a:ext cx="0" cy="835025"/>
            </a:xfrm>
            <a:custGeom>
              <a:avLst/>
              <a:gdLst/>
              <a:ahLst/>
              <a:cxnLst/>
              <a:rect l="l" t="t" r="r" b="b"/>
              <a:pathLst>
                <a:path w="0" h="835025">
                  <a:moveTo>
                    <a:pt x="0" y="8349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696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56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7442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758264" y="992352"/>
            <a:ext cx="1076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B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A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baseline="37878" sz="1650" spc="-52" i="1">
                <a:latin typeface="Cambria"/>
                <a:cs typeface="Cambria"/>
              </a:rPr>
              <a:t>P</a:t>
            </a:r>
            <a:r>
              <a:rPr dirty="0" baseline="37878" sz="1650" spc="-52">
                <a:latin typeface="Verdana"/>
                <a:cs typeface="Verdana"/>
              </a:rPr>
              <a:t>(</a:t>
            </a:r>
            <a:r>
              <a:rPr dirty="0" baseline="37878" sz="1650" spc="-52" i="1">
                <a:latin typeface="Cambria"/>
                <a:cs typeface="Cambria"/>
              </a:rPr>
              <a:t>A</a:t>
            </a:r>
            <a:r>
              <a:rPr dirty="0" baseline="37878" sz="1650" spc="-52" i="1">
                <a:latin typeface="Verdana"/>
                <a:cs typeface="Verdana"/>
              </a:rPr>
              <a:t>,</a:t>
            </a:r>
            <a:r>
              <a:rPr dirty="0" baseline="37878" sz="1650" spc="-397" i="1">
                <a:latin typeface="Verdana"/>
                <a:cs typeface="Verdana"/>
              </a:rPr>
              <a:t> </a:t>
            </a:r>
            <a:r>
              <a:rPr dirty="0" baseline="37878" sz="1650" spc="-37" i="1">
                <a:latin typeface="Cambria"/>
                <a:cs typeface="Cambria"/>
              </a:rPr>
              <a:t>B</a:t>
            </a:r>
            <a:r>
              <a:rPr dirty="0" baseline="37878" sz="1650" spc="-37">
                <a:latin typeface="Verdana"/>
                <a:cs typeface="Verdana"/>
              </a:rPr>
              <a:t>)</a:t>
            </a:r>
            <a:endParaRPr baseline="37878" sz="1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380970" y="1108951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0" y="0"/>
                </a:moveTo>
                <a:lnTo>
                  <a:pt x="4154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437485" y="1087386"/>
            <a:ext cx="302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A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7743" y="1800974"/>
            <a:ext cx="4483735" cy="535305"/>
            <a:chOff x="87743" y="1800974"/>
            <a:chExt cx="4483735" cy="535305"/>
          </a:xfrm>
        </p:grpSpPr>
        <p:sp>
          <p:nvSpPr>
            <p:cNvPr id="19" name="object 19" descr=""/>
            <p:cNvSpPr/>
            <p:nvPr/>
          </p:nvSpPr>
          <p:spPr>
            <a:xfrm>
              <a:off x="87743" y="180097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64639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234565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2221865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845208"/>
              <a:ext cx="50749" cy="38935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87743" y="2008924"/>
              <a:ext cx="4432935" cy="276860"/>
            </a:xfrm>
            <a:custGeom>
              <a:avLst/>
              <a:gdLst/>
              <a:ahLst/>
              <a:cxnLst/>
              <a:rect l="l" t="t" r="r" b="b"/>
              <a:pathLst>
                <a:path w="4432935" h="276860">
                  <a:moveTo>
                    <a:pt x="4432566" y="0"/>
                  </a:moveTo>
                  <a:lnTo>
                    <a:pt x="0" y="0"/>
                  </a:lnTo>
                  <a:lnTo>
                    <a:pt x="0" y="225640"/>
                  </a:lnTo>
                  <a:lnTo>
                    <a:pt x="4008" y="245365"/>
                  </a:lnTo>
                  <a:lnTo>
                    <a:pt x="14922" y="261518"/>
                  </a:lnTo>
                  <a:lnTo>
                    <a:pt x="31075" y="272432"/>
                  </a:lnTo>
                  <a:lnTo>
                    <a:pt x="50800" y="276440"/>
                  </a:lnTo>
                  <a:lnTo>
                    <a:pt x="4381766" y="276440"/>
                  </a:lnTo>
                  <a:lnTo>
                    <a:pt x="4401491" y="272432"/>
                  </a:lnTo>
                  <a:lnTo>
                    <a:pt x="4417644" y="261518"/>
                  </a:lnTo>
                  <a:lnTo>
                    <a:pt x="4428558" y="245365"/>
                  </a:lnTo>
                  <a:lnTo>
                    <a:pt x="4432566" y="225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883308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w="0" h="370839">
                  <a:moveTo>
                    <a:pt x="0" y="37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1870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1857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520309" y="1845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25844" y="1418742"/>
            <a:ext cx="3599815" cy="828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756285">
              <a:lnSpc>
                <a:spcPct val="100000"/>
              </a:lnSpc>
              <a:spcBef>
                <a:spcPts val="90"/>
              </a:spcBef>
            </a:pP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A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40" i="1">
                <a:latin typeface="Cambria"/>
                <a:cs typeface="Cambria"/>
              </a:rPr>
              <a:t>B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13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25">
                <a:latin typeface="Verdana"/>
                <a:cs typeface="Verdana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Verdana"/>
                <a:cs typeface="Verdan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A</a:t>
            </a:r>
            <a:r>
              <a:rPr dirty="0" sz="1100" spc="-10">
                <a:latin typeface="Verdana"/>
                <a:cs typeface="Verdana"/>
              </a:rPr>
              <a:t>)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Verdana"/>
                <a:cs typeface="Verdan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B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A</a:t>
            </a:r>
            <a:r>
              <a:rPr dirty="0" sz="1100" spc="-1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dirty="0" sz="1100" spc="-5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Variables</a:t>
            </a:r>
            <a:endParaRPr sz="1100">
              <a:latin typeface="Cambria"/>
              <a:cs typeface="Cambria"/>
            </a:endParaRPr>
          </a:p>
          <a:p>
            <a:pPr algn="ctr" marL="756285">
              <a:lnSpc>
                <a:spcPct val="100000"/>
              </a:lnSpc>
              <a:spcBef>
                <a:spcPts val="835"/>
              </a:spcBef>
            </a:pP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A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B</a:t>
            </a:r>
            <a:r>
              <a:rPr dirty="0" sz="1100" spc="-50" i="1">
                <a:latin typeface="Verdana"/>
                <a:cs typeface="Verdana"/>
              </a:rPr>
              <a:t>,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i="1">
                <a:latin typeface="Cambria"/>
                <a:cs typeface="Cambria"/>
              </a:rPr>
              <a:t>C</a:t>
            </a:r>
            <a:r>
              <a:rPr dirty="0" sz="1100" i="1">
                <a:latin typeface="Verdana"/>
                <a:cs typeface="Verdana"/>
              </a:rPr>
              <a:t>,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D</a:t>
            </a:r>
            <a:r>
              <a:rPr dirty="0" sz="1100" spc="-10">
                <a:latin typeface="Verdana"/>
                <a:cs typeface="Verdana"/>
              </a:rPr>
              <a:t>)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A</a:t>
            </a:r>
            <a:r>
              <a:rPr dirty="0" sz="1100" spc="-30">
                <a:latin typeface="Verdana"/>
                <a:cs typeface="Verdana"/>
              </a:rPr>
              <a:t>)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B</a:t>
            </a:r>
            <a:r>
              <a:rPr dirty="0" sz="1100" spc="-30">
                <a:latin typeface="Lucida Sans Unicode"/>
                <a:cs typeface="Lucida Sans Unicode"/>
              </a:rPr>
              <a:t>|</a:t>
            </a:r>
            <a:r>
              <a:rPr dirty="0" sz="1100" spc="-30" i="1">
                <a:latin typeface="Cambria"/>
                <a:cs typeface="Cambria"/>
              </a:rPr>
              <a:t>A</a:t>
            </a:r>
            <a:r>
              <a:rPr dirty="0" sz="1100" spc="-30">
                <a:latin typeface="Verdana"/>
                <a:cs typeface="Verdana"/>
              </a:rPr>
              <a:t>)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C</a:t>
            </a:r>
            <a:r>
              <a:rPr dirty="0" sz="1100" spc="-30">
                <a:latin typeface="Lucida Sans Unicode"/>
                <a:cs typeface="Lucida Sans Unicode"/>
              </a:rPr>
              <a:t>|</a:t>
            </a:r>
            <a:r>
              <a:rPr dirty="0" sz="1100" spc="-30" i="1">
                <a:latin typeface="Cambria"/>
                <a:cs typeface="Cambria"/>
              </a:rPr>
              <a:t>A</a:t>
            </a:r>
            <a:r>
              <a:rPr dirty="0" sz="1100" spc="-30" i="1">
                <a:latin typeface="Verdana"/>
                <a:cs typeface="Verdana"/>
              </a:rPr>
              <a:t>,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spc="-35" i="1">
                <a:latin typeface="Cambria"/>
                <a:cs typeface="Cambria"/>
              </a:rPr>
              <a:t>B</a:t>
            </a:r>
            <a:r>
              <a:rPr dirty="0" sz="1100" spc="-35">
                <a:latin typeface="Verdana"/>
                <a:cs typeface="Verdana"/>
              </a:rPr>
              <a:t>)</a:t>
            </a: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D</a:t>
            </a:r>
            <a:r>
              <a:rPr dirty="0" sz="1100" spc="-35">
                <a:latin typeface="Lucida Sans Unicode"/>
                <a:cs typeface="Lucida Sans Unicode"/>
              </a:rPr>
              <a:t>|</a:t>
            </a:r>
            <a:r>
              <a:rPr dirty="0" sz="1100" spc="-35" i="1">
                <a:latin typeface="Cambria"/>
                <a:cs typeface="Cambria"/>
              </a:rPr>
              <a:t>A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B</a:t>
            </a:r>
            <a:r>
              <a:rPr dirty="0" sz="1100" spc="-50" i="1">
                <a:latin typeface="Verdana"/>
                <a:cs typeface="Verdana"/>
              </a:rPr>
              <a:t>,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C</a:t>
            </a:r>
            <a:r>
              <a:rPr dirty="0" sz="1100" spc="-25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766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861187"/>
            <a:ext cx="4483735" cy="431165"/>
            <a:chOff x="87743" y="861187"/>
            <a:chExt cx="4483735" cy="431165"/>
          </a:xfrm>
        </p:grpSpPr>
        <p:sp>
          <p:nvSpPr>
            <p:cNvPr id="5" name="object 5" descr=""/>
            <p:cNvSpPr/>
            <p:nvPr/>
          </p:nvSpPr>
          <p:spPr>
            <a:xfrm>
              <a:off x="87743" y="86118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4199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9056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786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5421"/>
              <a:ext cx="50749" cy="28514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078484"/>
              <a:ext cx="4432935" cy="163195"/>
            </a:xfrm>
            <a:custGeom>
              <a:avLst/>
              <a:gdLst/>
              <a:ahLst/>
              <a:cxnLst/>
              <a:rect l="l" t="t" r="r" b="b"/>
              <a:pathLst>
                <a:path w="4432935" h="163194">
                  <a:moveTo>
                    <a:pt x="4432566" y="0"/>
                  </a:moveTo>
                  <a:lnTo>
                    <a:pt x="0" y="0"/>
                  </a:lnTo>
                  <a:lnTo>
                    <a:pt x="0" y="112077"/>
                  </a:lnTo>
                  <a:lnTo>
                    <a:pt x="4008" y="131802"/>
                  </a:lnTo>
                  <a:lnTo>
                    <a:pt x="14922" y="147954"/>
                  </a:lnTo>
                  <a:lnTo>
                    <a:pt x="31075" y="158869"/>
                  </a:lnTo>
                  <a:lnTo>
                    <a:pt x="50800" y="162877"/>
                  </a:lnTo>
                  <a:lnTo>
                    <a:pt x="4381766" y="162877"/>
                  </a:lnTo>
                  <a:lnTo>
                    <a:pt x="4401491" y="158869"/>
                  </a:lnTo>
                  <a:lnTo>
                    <a:pt x="4417644" y="147954"/>
                  </a:lnTo>
                  <a:lnTo>
                    <a:pt x="4428558" y="131802"/>
                  </a:lnTo>
                  <a:lnTo>
                    <a:pt x="4432566" y="1120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43521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w="0" h="266700">
                  <a:moveTo>
                    <a:pt x="0" y="266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30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181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9054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786540"/>
            <a:ext cx="2341880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Edit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-10">
                <a:latin typeface="Trebuchet MS"/>
                <a:cs typeface="Trebuchet MS"/>
              </a:rPr>
              <a:t> from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5">
                <a:latin typeface="Trebuchet MS"/>
                <a:cs typeface="Trebuchet MS"/>
              </a:rPr>
              <a:t>‘intention’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‘execution’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8265" y="1494129"/>
            <a:ext cx="2569210" cy="929005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95"/>
              <a:t> </a:t>
            </a:r>
            <a:r>
              <a:rPr dirty="0"/>
              <a:t>Chain</a:t>
            </a:r>
            <a:r>
              <a:rPr dirty="0" spc="95"/>
              <a:t> </a:t>
            </a:r>
            <a:r>
              <a:rPr dirty="0" spc="-20"/>
              <a:t>Rule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699986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844" y="680770"/>
            <a:ext cx="1439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dirty="0" sz="1100" spc="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744208"/>
            <a:ext cx="4483735" cy="955675"/>
            <a:chOff x="87743" y="744208"/>
            <a:chExt cx="4483735" cy="9556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63650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8244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5544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44220"/>
              <a:ext cx="50749" cy="85402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907923"/>
              <a:ext cx="4432935" cy="741680"/>
            </a:xfrm>
            <a:custGeom>
              <a:avLst/>
              <a:gdLst/>
              <a:ahLst/>
              <a:cxnLst/>
              <a:rect l="l" t="t" r="r" b="b"/>
              <a:pathLst>
                <a:path w="4432935" h="741680">
                  <a:moveTo>
                    <a:pt x="4432566" y="0"/>
                  </a:moveTo>
                  <a:lnTo>
                    <a:pt x="0" y="0"/>
                  </a:lnTo>
                  <a:lnTo>
                    <a:pt x="0" y="690321"/>
                  </a:lnTo>
                  <a:lnTo>
                    <a:pt x="4008" y="710045"/>
                  </a:lnTo>
                  <a:lnTo>
                    <a:pt x="14922" y="726198"/>
                  </a:lnTo>
                  <a:lnTo>
                    <a:pt x="31075" y="737112"/>
                  </a:lnTo>
                  <a:lnTo>
                    <a:pt x="50800" y="741121"/>
                  </a:lnTo>
                  <a:lnTo>
                    <a:pt x="4381766" y="741121"/>
                  </a:lnTo>
                  <a:lnTo>
                    <a:pt x="4401491" y="737112"/>
                  </a:lnTo>
                  <a:lnTo>
                    <a:pt x="4417644" y="726198"/>
                  </a:lnTo>
                  <a:lnTo>
                    <a:pt x="4428558" y="710045"/>
                  </a:lnTo>
                  <a:lnTo>
                    <a:pt x="4432566" y="6903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82307"/>
              <a:ext cx="0" cy="835025"/>
            </a:xfrm>
            <a:custGeom>
              <a:avLst/>
              <a:gdLst/>
              <a:ahLst/>
              <a:cxnLst/>
              <a:rect l="l" t="t" r="r" b="b"/>
              <a:pathLst>
                <a:path w="0" h="835025">
                  <a:moveTo>
                    <a:pt x="0" y="8349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696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56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7442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758264" y="992352"/>
            <a:ext cx="1076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B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A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baseline="37878" sz="1650" spc="-52" i="1">
                <a:latin typeface="Cambria"/>
                <a:cs typeface="Cambria"/>
              </a:rPr>
              <a:t>P</a:t>
            </a:r>
            <a:r>
              <a:rPr dirty="0" baseline="37878" sz="1650" spc="-52">
                <a:latin typeface="Verdana"/>
                <a:cs typeface="Verdana"/>
              </a:rPr>
              <a:t>(</a:t>
            </a:r>
            <a:r>
              <a:rPr dirty="0" baseline="37878" sz="1650" spc="-52" i="1">
                <a:latin typeface="Cambria"/>
                <a:cs typeface="Cambria"/>
              </a:rPr>
              <a:t>A</a:t>
            </a:r>
            <a:r>
              <a:rPr dirty="0" baseline="37878" sz="1650" spc="-52" i="1">
                <a:latin typeface="Verdana"/>
                <a:cs typeface="Verdana"/>
              </a:rPr>
              <a:t>,</a:t>
            </a:r>
            <a:r>
              <a:rPr dirty="0" baseline="37878" sz="1650" spc="-397" i="1">
                <a:latin typeface="Verdana"/>
                <a:cs typeface="Verdana"/>
              </a:rPr>
              <a:t> </a:t>
            </a:r>
            <a:r>
              <a:rPr dirty="0" baseline="37878" sz="1650" spc="-37" i="1">
                <a:latin typeface="Cambria"/>
                <a:cs typeface="Cambria"/>
              </a:rPr>
              <a:t>B</a:t>
            </a:r>
            <a:r>
              <a:rPr dirty="0" baseline="37878" sz="1650" spc="-37">
                <a:latin typeface="Verdana"/>
                <a:cs typeface="Verdana"/>
              </a:rPr>
              <a:t>)</a:t>
            </a:r>
            <a:endParaRPr baseline="37878" sz="1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380970" y="1108951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0" y="0"/>
                </a:moveTo>
                <a:lnTo>
                  <a:pt x="4154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437485" y="1087386"/>
            <a:ext cx="302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A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7743" y="1800974"/>
            <a:ext cx="4483735" cy="535305"/>
            <a:chOff x="87743" y="1800974"/>
            <a:chExt cx="4483735" cy="535305"/>
          </a:xfrm>
        </p:grpSpPr>
        <p:sp>
          <p:nvSpPr>
            <p:cNvPr id="19" name="object 19" descr=""/>
            <p:cNvSpPr/>
            <p:nvPr/>
          </p:nvSpPr>
          <p:spPr>
            <a:xfrm>
              <a:off x="87743" y="180097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64639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234565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2221865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845208"/>
              <a:ext cx="50749" cy="38935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87743" y="2008924"/>
              <a:ext cx="4432935" cy="276860"/>
            </a:xfrm>
            <a:custGeom>
              <a:avLst/>
              <a:gdLst/>
              <a:ahLst/>
              <a:cxnLst/>
              <a:rect l="l" t="t" r="r" b="b"/>
              <a:pathLst>
                <a:path w="4432935" h="276860">
                  <a:moveTo>
                    <a:pt x="4432566" y="0"/>
                  </a:moveTo>
                  <a:lnTo>
                    <a:pt x="0" y="0"/>
                  </a:lnTo>
                  <a:lnTo>
                    <a:pt x="0" y="225640"/>
                  </a:lnTo>
                  <a:lnTo>
                    <a:pt x="4008" y="245365"/>
                  </a:lnTo>
                  <a:lnTo>
                    <a:pt x="14922" y="261518"/>
                  </a:lnTo>
                  <a:lnTo>
                    <a:pt x="31075" y="272432"/>
                  </a:lnTo>
                  <a:lnTo>
                    <a:pt x="50800" y="276440"/>
                  </a:lnTo>
                  <a:lnTo>
                    <a:pt x="4381766" y="276440"/>
                  </a:lnTo>
                  <a:lnTo>
                    <a:pt x="4401491" y="272432"/>
                  </a:lnTo>
                  <a:lnTo>
                    <a:pt x="4417644" y="261518"/>
                  </a:lnTo>
                  <a:lnTo>
                    <a:pt x="4428558" y="245365"/>
                  </a:lnTo>
                  <a:lnTo>
                    <a:pt x="4432566" y="225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883308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w="0" h="370839">
                  <a:moveTo>
                    <a:pt x="0" y="37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1870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1857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520309" y="1845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87743" y="2437282"/>
            <a:ext cx="4483735" cy="535305"/>
            <a:chOff x="87743" y="2437282"/>
            <a:chExt cx="4483735" cy="535305"/>
          </a:xfrm>
        </p:grpSpPr>
        <p:sp>
          <p:nvSpPr>
            <p:cNvPr id="30" name="object 30" descr=""/>
            <p:cNvSpPr/>
            <p:nvPr/>
          </p:nvSpPr>
          <p:spPr>
            <a:xfrm>
              <a:off x="87743" y="243728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600947"/>
              <a:ext cx="4432566" cy="5060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870873"/>
              <a:ext cx="101599" cy="1016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858173"/>
              <a:ext cx="4381715" cy="11430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481529"/>
              <a:ext cx="50749" cy="389343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87743" y="2645232"/>
              <a:ext cx="4432935" cy="276860"/>
            </a:xfrm>
            <a:custGeom>
              <a:avLst/>
              <a:gdLst/>
              <a:ahLst/>
              <a:cxnLst/>
              <a:rect l="l" t="t" r="r" b="b"/>
              <a:pathLst>
                <a:path w="4432935" h="276860">
                  <a:moveTo>
                    <a:pt x="4432566" y="0"/>
                  </a:moveTo>
                  <a:lnTo>
                    <a:pt x="0" y="0"/>
                  </a:lnTo>
                  <a:lnTo>
                    <a:pt x="0" y="225640"/>
                  </a:lnTo>
                  <a:lnTo>
                    <a:pt x="4008" y="245365"/>
                  </a:lnTo>
                  <a:lnTo>
                    <a:pt x="14922" y="261518"/>
                  </a:lnTo>
                  <a:lnTo>
                    <a:pt x="31075" y="272432"/>
                  </a:lnTo>
                  <a:lnTo>
                    <a:pt x="50800" y="276440"/>
                  </a:lnTo>
                  <a:lnTo>
                    <a:pt x="4381766" y="276440"/>
                  </a:lnTo>
                  <a:lnTo>
                    <a:pt x="4401491" y="272432"/>
                  </a:lnTo>
                  <a:lnTo>
                    <a:pt x="4417644" y="261518"/>
                  </a:lnTo>
                  <a:lnTo>
                    <a:pt x="4428558" y="245365"/>
                  </a:lnTo>
                  <a:lnTo>
                    <a:pt x="4432566" y="225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520309" y="2519616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w="0" h="370839">
                  <a:moveTo>
                    <a:pt x="0" y="37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20309" y="25069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520309" y="24942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520309" y="24815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13144" y="1418742"/>
            <a:ext cx="4051300" cy="1464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30200">
              <a:lnSpc>
                <a:spcPct val="100000"/>
              </a:lnSpc>
              <a:spcBef>
                <a:spcPts val="90"/>
              </a:spcBef>
            </a:pP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A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40" i="1">
                <a:latin typeface="Cambria"/>
                <a:cs typeface="Cambria"/>
              </a:rPr>
              <a:t>B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13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25">
                <a:latin typeface="Verdana"/>
                <a:cs typeface="Verdana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Verdana"/>
                <a:cs typeface="Verdan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A</a:t>
            </a:r>
            <a:r>
              <a:rPr dirty="0" sz="1100" spc="-10">
                <a:latin typeface="Verdana"/>
                <a:cs typeface="Verdana"/>
              </a:rPr>
              <a:t>)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Verdana"/>
                <a:cs typeface="Verdan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B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A</a:t>
            </a:r>
            <a:r>
              <a:rPr dirty="0" sz="1100" spc="-1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dirty="0" sz="1100" spc="-5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Variables</a:t>
            </a:r>
            <a:endParaRPr sz="1100">
              <a:latin typeface="Cambria"/>
              <a:cs typeface="Cambria"/>
            </a:endParaRPr>
          </a:p>
          <a:p>
            <a:pPr algn="ctr" marL="330200">
              <a:lnSpc>
                <a:spcPct val="100000"/>
              </a:lnSpc>
              <a:spcBef>
                <a:spcPts val="835"/>
              </a:spcBef>
            </a:pP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A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B</a:t>
            </a:r>
            <a:r>
              <a:rPr dirty="0" sz="1100" spc="-50" i="1">
                <a:latin typeface="Verdana"/>
                <a:cs typeface="Verdana"/>
              </a:rPr>
              <a:t>,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i="1">
                <a:latin typeface="Cambria"/>
                <a:cs typeface="Cambria"/>
              </a:rPr>
              <a:t>C</a:t>
            </a:r>
            <a:r>
              <a:rPr dirty="0" sz="1100" i="1">
                <a:latin typeface="Verdana"/>
                <a:cs typeface="Verdana"/>
              </a:rPr>
              <a:t>,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D</a:t>
            </a:r>
            <a:r>
              <a:rPr dirty="0" sz="1100" spc="-10">
                <a:latin typeface="Verdana"/>
                <a:cs typeface="Verdana"/>
              </a:rPr>
              <a:t>)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A</a:t>
            </a:r>
            <a:r>
              <a:rPr dirty="0" sz="1100" spc="-30">
                <a:latin typeface="Verdana"/>
                <a:cs typeface="Verdana"/>
              </a:rPr>
              <a:t>)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B</a:t>
            </a:r>
            <a:r>
              <a:rPr dirty="0" sz="1100" spc="-30">
                <a:latin typeface="Lucida Sans Unicode"/>
                <a:cs typeface="Lucida Sans Unicode"/>
              </a:rPr>
              <a:t>|</a:t>
            </a:r>
            <a:r>
              <a:rPr dirty="0" sz="1100" spc="-30" i="1">
                <a:latin typeface="Cambria"/>
                <a:cs typeface="Cambria"/>
              </a:rPr>
              <a:t>A</a:t>
            </a:r>
            <a:r>
              <a:rPr dirty="0" sz="1100" spc="-30">
                <a:latin typeface="Verdana"/>
                <a:cs typeface="Verdana"/>
              </a:rPr>
              <a:t>)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C</a:t>
            </a:r>
            <a:r>
              <a:rPr dirty="0" sz="1100" spc="-30">
                <a:latin typeface="Lucida Sans Unicode"/>
                <a:cs typeface="Lucida Sans Unicode"/>
              </a:rPr>
              <a:t>|</a:t>
            </a:r>
            <a:r>
              <a:rPr dirty="0" sz="1100" spc="-30" i="1">
                <a:latin typeface="Cambria"/>
                <a:cs typeface="Cambria"/>
              </a:rPr>
              <a:t>A</a:t>
            </a:r>
            <a:r>
              <a:rPr dirty="0" sz="1100" spc="-30" i="1">
                <a:latin typeface="Verdana"/>
                <a:cs typeface="Verdana"/>
              </a:rPr>
              <a:t>,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spc="-35" i="1">
                <a:latin typeface="Cambria"/>
                <a:cs typeface="Cambria"/>
              </a:rPr>
              <a:t>B</a:t>
            </a:r>
            <a:r>
              <a:rPr dirty="0" sz="1100" spc="-35">
                <a:latin typeface="Verdana"/>
                <a:cs typeface="Verdana"/>
              </a:rPr>
              <a:t>)</a:t>
            </a: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D</a:t>
            </a:r>
            <a:r>
              <a:rPr dirty="0" sz="1100" spc="-35">
                <a:latin typeface="Lucida Sans Unicode"/>
                <a:cs typeface="Lucida Sans Unicode"/>
              </a:rPr>
              <a:t>|</a:t>
            </a:r>
            <a:r>
              <a:rPr dirty="0" sz="1100" spc="-35" i="1">
                <a:latin typeface="Cambria"/>
                <a:cs typeface="Cambria"/>
              </a:rPr>
              <a:t>A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B</a:t>
            </a:r>
            <a:r>
              <a:rPr dirty="0" sz="1100" spc="-50" i="1">
                <a:latin typeface="Verdana"/>
                <a:cs typeface="Verdana"/>
              </a:rPr>
              <a:t>,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C</a:t>
            </a:r>
            <a:r>
              <a:rPr dirty="0" sz="1100" spc="-25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Chain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Rule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General</a:t>
            </a:r>
            <a:endParaRPr sz="1100">
              <a:latin typeface="Cambria"/>
              <a:cs typeface="Cambria"/>
            </a:endParaRPr>
          </a:p>
          <a:p>
            <a:pPr algn="ctr" marL="330200">
              <a:lnSpc>
                <a:spcPct val="100000"/>
              </a:lnSpc>
              <a:spcBef>
                <a:spcPts val="830"/>
              </a:spcBef>
            </a:pP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x</a:t>
            </a:r>
            <a:r>
              <a:rPr dirty="0" baseline="-10416" sz="1200" spc="-52">
                <a:latin typeface="Cambria"/>
                <a:cs typeface="Cambria"/>
              </a:rPr>
              <a:t>1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45" i="1">
                <a:latin typeface="Cambria"/>
                <a:cs typeface="Cambria"/>
              </a:rPr>
              <a:t>x</a:t>
            </a:r>
            <a:r>
              <a:rPr dirty="0" baseline="-10416" sz="1200" spc="-67">
                <a:latin typeface="Cambria"/>
                <a:cs typeface="Cambria"/>
              </a:rPr>
              <a:t>2</a:t>
            </a:r>
            <a:r>
              <a:rPr dirty="0" sz="1100" spc="-45" i="1">
                <a:latin typeface="Verdana"/>
                <a:cs typeface="Verdana"/>
              </a:rPr>
              <a:t>,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35" i="1">
                <a:latin typeface="Cambria"/>
                <a:cs typeface="Cambria"/>
              </a:rPr>
              <a:t>x</a:t>
            </a:r>
            <a:r>
              <a:rPr dirty="0" baseline="-10416" sz="1200" spc="-52" i="1">
                <a:latin typeface="Cambria"/>
                <a:cs typeface="Cambria"/>
              </a:rPr>
              <a:t>n</a:t>
            </a:r>
            <a:r>
              <a:rPr dirty="0" sz="1100" spc="-35">
                <a:latin typeface="Verdana"/>
                <a:cs typeface="Verdana"/>
              </a:rPr>
              <a:t>)</a:t>
            </a:r>
            <a:r>
              <a:rPr dirty="0" sz="1100" spc="-10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95">
                <a:latin typeface="Verdana"/>
                <a:cs typeface="Verdana"/>
              </a:rPr>
              <a:t> </a:t>
            </a: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x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x</a:t>
            </a:r>
            <a:r>
              <a:rPr dirty="0" baseline="-10416" sz="1200" spc="-60">
                <a:latin typeface="Cambria"/>
                <a:cs typeface="Cambria"/>
              </a:rPr>
              <a:t>2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x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x</a:t>
            </a:r>
            <a:r>
              <a:rPr dirty="0" baseline="-10416" sz="1200" spc="-60">
                <a:latin typeface="Cambria"/>
                <a:cs typeface="Cambria"/>
              </a:rPr>
              <a:t>3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x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 i="1">
                <a:latin typeface="Verdana"/>
                <a:cs typeface="Verdana"/>
              </a:rPr>
              <a:t>,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40" i="1">
                <a:latin typeface="Cambria"/>
                <a:cs typeface="Cambria"/>
              </a:rPr>
              <a:t>x</a:t>
            </a:r>
            <a:r>
              <a:rPr dirty="0" baseline="-10416" sz="1200" spc="-60">
                <a:latin typeface="Cambria"/>
                <a:cs typeface="Cambria"/>
              </a:rPr>
              <a:t>2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240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4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Verdana"/>
                <a:cs typeface="Verdan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x</a:t>
            </a:r>
            <a:r>
              <a:rPr dirty="0" baseline="-10416" sz="1200" spc="-37" i="1">
                <a:latin typeface="Cambria"/>
                <a:cs typeface="Cambria"/>
              </a:rPr>
              <a:t>n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x</a:t>
            </a:r>
            <a:r>
              <a:rPr dirty="0" baseline="-10416" sz="1200" spc="-37">
                <a:latin typeface="Cambria"/>
                <a:cs typeface="Cambria"/>
              </a:rPr>
              <a:t>1</a:t>
            </a:r>
            <a:r>
              <a:rPr dirty="0" sz="1100" spc="-25" i="1">
                <a:latin typeface="Verdana"/>
                <a:cs typeface="Verdana"/>
              </a:rPr>
              <a:t>,...,</a:t>
            </a:r>
            <a:r>
              <a:rPr dirty="0" sz="1100" spc="-245" i="1">
                <a:latin typeface="Verdana"/>
                <a:cs typeface="Verdana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baseline="-10416" sz="1200" spc="-15" i="1">
                <a:latin typeface="Cambria"/>
                <a:cs typeface="Cambria"/>
              </a:rPr>
              <a:t>n</a:t>
            </a:r>
            <a:r>
              <a:rPr dirty="0" baseline="-10416" sz="1200" spc="-15">
                <a:latin typeface="Lucida Sans Unicode"/>
                <a:cs typeface="Lucida Sans Unicode"/>
              </a:rPr>
              <a:t>−</a:t>
            </a:r>
            <a:r>
              <a:rPr dirty="0" baseline="-10416" sz="1200" spc="-15">
                <a:latin typeface="Cambria"/>
                <a:cs typeface="Cambria"/>
              </a:rPr>
              <a:t>1</a:t>
            </a:r>
            <a:r>
              <a:rPr dirty="0" sz="1100" spc="-1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2" name="object 42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7" name="object 47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Probability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words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10"/>
              <a:t>sentences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171691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144" y="1149121"/>
            <a:ext cx="3382010" cy="740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62990">
              <a:lnSpc>
                <a:spcPts val="1850"/>
              </a:lnSpc>
              <a:spcBef>
                <a:spcPts val="12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 i="1">
                <a:latin typeface="Cambria"/>
                <a:cs typeface="Cambria"/>
              </a:rPr>
              <a:t>n</a:t>
            </a:r>
            <a:r>
              <a:rPr dirty="0" sz="1100" spc="-55">
                <a:latin typeface="Verdana"/>
                <a:cs typeface="Verdana"/>
              </a:rPr>
              <a:t>)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30">
                <a:latin typeface="Verdana"/>
                <a:cs typeface="Verdana"/>
              </a:rPr>
              <a:t> </a:t>
            </a:r>
            <a:r>
              <a:rPr dirty="0" baseline="-8960" sz="2325" spc="-37">
                <a:latin typeface="Verdana"/>
                <a:cs typeface="Verdana"/>
              </a:rPr>
              <a:t>∏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Verdana"/>
                <a:cs typeface="Verdan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i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1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ctr" marL="881380">
              <a:lnSpc>
                <a:spcPts val="950"/>
              </a:lnSpc>
            </a:pPr>
            <a:r>
              <a:rPr dirty="0" sz="800" spc="-50" i="1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8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P(“about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fifteen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minutes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from”)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110" i="1">
                <a:solidFill>
                  <a:srgbClr val="3333B2"/>
                </a:solidFill>
                <a:latin typeface="Cambria"/>
                <a:cs typeface="Cambria"/>
              </a:rPr>
              <a:t>=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1761143"/>
            <a:ext cx="4483735" cy="584200"/>
            <a:chOff x="87743" y="1761143"/>
            <a:chExt cx="4483735" cy="5842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89938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43175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30475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761147"/>
              <a:ext cx="50749" cy="48202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934210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799247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w="0"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7865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7738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7611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Probability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words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10"/>
              <a:t>sentences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716913"/>
            <a:ext cx="4483735" cy="628015"/>
            <a:chOff x="87743" y="1716913"/>
            <a:chExt cx="4483735" cy="62801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71691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8993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4317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3047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761147"/>
              <a:ext cx="50749" cy="48202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934210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799247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w="0"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7865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7738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7611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00444" y="1149121"/>
            <a:ext cx="4394835" cy="11118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75690">
              <a:lnSpc>
                <a:spcPts val="1850"/>
              </a:lnSpc>
              <a:spcBef>
                <a:spcPts val="12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 i="1">
                <a:latin typeface="Cambria"/>
                <a:cs typeface="Cambria"/>
              </a:rPr>
              <a:t>n</a:t>
            </a:r>
            <a:r>
              <a:rPr dirty="0" sz="1100" spc="-55">
                <a:latin typeface="Verdana"/>
                <a:cs typeface="Verdana"/>
              </a:rPr>
              <a:t>)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30">
                <a:latin typeface="Verdana"/>
                <a:cs typeface="Verdana"/>
              </a:rPr>
              <a:t> </a:t>
            </a:r>
            <a:r>
              <a:rPr dirty="0" baseline="-8960" sz="2325" spc="-37">
                <a:latin typeface="Verdana"/>
                <a:cs typeface="Verdana"/>
              </a:rPr>
              <a:t>∏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Verdana"/>
                <a:cs typeface="Verdan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i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1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ctr" marR="97790">
              <a:lnSpc>
                <a:spcPts val="950"/>
              </a:lnSpc>
            </a:pPr>
            <a:r>
              <a:rPr dirty="0" sz="800" spc="-50" i="1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8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P(“about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fifteen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minutes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from”)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110" i="1">
                <a:solidFill>
                  <a:srgbClr val="3333B2"/>
                </a:solidFill>
                <a:latin typeface="Cambria"/>
                <a:cs typeface="Cambria"/>
              </a:rPr>
              <a:t>=</a:t>
            </a:r>
            <a:endParaRPr sz="1100">
              <a:latin typeface="Cambria"/>
              <a:cs typeface="Cambria"/>
            </a:endParaRPr>
          </a:p>
          <a:p>
            <a:pPr marL="38100" marR="17780">
              <a:lnSpc>
                <a:spcPct val="118900"/>
              </a:lnSpc>
              <a:spcBef>
                <a:spcPts val="204"/>
              </a:spcBef>
            </a:pPr>
            <a:r>
              <a:rPr dirty="0" sz="950">
                <a:latin typeface="Trebuchet MS"/>
                <a:cs typeface="Trebuchet MS"/>
              </a:rPr>
              <a:t>P(about)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P(fifteen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about) x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P(minutes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about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fifteen)</a:t>
            </a:r>
            <a:r>
              <a:rPr dirty="0" sz="950">
                <a:latin typeface="Trebuchet MS"/>
                <a:cs typeface="Trebuchet MS"/>
              </a:rPr>
              <a:t> x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P(from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about </a:t>
            </a:r>
            <a:r>
              <a:rPr dirty="0" sz="950" spc="-10">
                <a:latin typeface="Trebuchet MS"/>
                <a:cs typeface="Trebuchet MS"/>
              </a:rPr>
              <a:t>fifteen minutes)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Estimating</a:t>
            </a:r>
            <a:r>
              <a:rPr dirty="0" spc="-25"/>
              <a:t> </a:t>
            </a:r>
            <a:r>
              <a:rPr dirty="0"/>
              <a:t>These</a:t>
            </a:r>
            <a:r>
              <a:rPr dirty="0" spc="-20"/>
              <a:t> </a:t>
            </a:r>
            <a:r>
              <a:rPr dirty="0"/>
              <a:t>Probability</a:t>
            </a:r>
            <a:r>
              <a:rPr dirty="0" spc="-20"/>
              <a:t> </a:t>
            </a:r>
            <a:r>
              <a:rPr dirty="0" spc="-10"/>
              <a:t>Values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75791"/>
            <a:ext cx="4483735" cy="525145"/>
            <a:chOff x="87743" y="1175791"/>
            <a:chExt cx="4483735" cy="52514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7579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3945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876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606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0025"/>
              <a:ext cx="50749" cy="3787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83728"/>
              <a:ext cx="4432935" cy="266065"/>
            </a:xfrm>
            <a:custGeom>
              <a:avLst/>
              <a:gdLst/>
              <a:ahLst/>
              <a:cxnLst/>
              <a:rect l="l" t="t" r="r" b="b"/>
              <a:pathLst>
                <a:path w="4432935" h="266064">
                  <a:moveTo>
                    <a:pt x="4432566" y="0"/>
                  </a:moveTo>
                  <a:lnTo>
                    <a:pt x="0" y="0"/>
                  </a:lnTo>
                  <a:lnTo>
                    <a:pt x="0" y="215036"/>
                  </a:lnTo>
                  <a:lnTo>
                    <a:pt x="4008" y="234761"/>
                  </a:lnTo>
                  <a:lnTo>
                    <a:pt x="14922" y="250913"/>
                  </a:lnTo>
                  <a:lnTo>
                    <a:pt x="31075" y="261827"/>
                  </a:lnTo>
                  <a:lnTo>
                    <a:pt x="50800" y="265836"/>
                  </a:lnTo>
                  <a:lnTo>
                    <a:pt x="4381766" y="265836"/>
                  </a:lnTo>
                  <a:lnTo>
                    <a:pt x="4401491" y="261827"/>
                  </a:lnTo>
                  <a:lnTo>
                    <a:pt x="4417644" y="250913"/>
                  </a:lnTo>
                  <a:lnTo>
                    <a:pt x="4428558" y="234761"/>
                  </a:lnTo>
                  <a:lnTo>
                    <a:pt x="4432566" y="2150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5812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w="0" h="360044">
                  <a:moveTo>
                    <a:pt x="0" y="359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454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327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200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044" y="1138990"/>
            <a:ext cx="3915410" cy="47815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229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Count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divide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ts val="1130"/>
              </a:lnSpc>
              <a:spcBef>
                <a:spcPts val="150"/>
              </a:spcBef>
            </a:pPr>
            <a:r>
              <a:rPr dirty="0" baseline="-29239" sz="1425">
                <a:latin typeface="Trebuchet MS"/>
                <a:cs typeface="Trebuchet MS"/>
              </a:rPr>
              <a:t>P(office</a:t>
            </a:r>
            <a:r>
              <a:rPr dirty="0" baseline="-29239" sz="1425" spc="-37">
                <a:latin typeface="Trebuchet MS"/>
                <a:cs typeface="Trebuchet MS"/>
              </a:rPr>
              <a:t> </a:t>
            </a:r>
            <a:r>
              <a:rPr dirty="0" baseline="-29239" sz="1425" spc="-367">
                <a:latin typeface="Trebuchet MS"/>
                <a:cs typeface="Trebuchet MS"/>
              </a:rPr>
              <a:t>|</a:t>
            </a:r>
            <a:r>
              <a:rPr dirty="0" baseline="-29239" sz="1425" spc="-22">
                <a:latin typeface="Trebuchet MS"/>
                <a:cs typeface="Trebuchet MS"/>
              </a:rPr>
              <a:t> </a:t>
            </a:r>
            <a:r>
              <a:rPr dirty="0" baseline="-29239" sz="1425">
                <a:latin typeface="Trebuchet MS"/>
                <a:cs typeface="Trebuchet MS"/>
              </a:rPr>
              <a:t>about</a:t>
            </a:r>
            <a:r>
              <a:rPr dirty="0" baseline="-29239" sz="1425" spc="-30">
                <a:latin typeface="Trebuchet MS"/>
                <a:cs typeface="Trebuchet MS"/>
              </a:rPr>
              <a:t> </a:t>
            </a:r>
            <a:r>
              <a:rPr dirty="0" baseline="-29239" sz="1425" spc="-52">
                <a:latin typeface="Trebuchet MS"/>
                <a:cs typeface="Trebuchet MS"/>
              </a:rPr>
              <a:t>fifteen</a:t>
            </a:r>
            <a:r>
              <a:rPr dirty="0" baseline="-29239" sz="1425" spc="-22">
                <a:latin typeface="Trebuchet MS"/>
                <a:cs typeface="Trebuchet MS"/>
              </a:rPr>
              <a:t> </a:t>
            </a:r>
            <a:r>
              <a:rPr dirty="0" baseline="-29239" sz="1425">
                <a:latin typeface="Trebuchet MS"/>
                <a:cs typeface="Trebuchet MS"/>
              </a:rPr>
              <a:t>minutes</a:t>
            </a:r>
            <a:r>
              <a:rPr dirty="0" baseline="-29239" sz="1425" spc="-30">
                <a:latin typeface="Trebuchet MS"/>
                <a:cs typeface="Trebuchet MS"/>
              </a:rPr>
              <a:t> </a:t>
            </a:r>
            <a:r>
              <a:rPr dirty="0" baseline="-29239" sz="1425" spc="-15">
                <a:latin typeface="Trebuchet MS"/>
                <a:cs typeface="Trebuchet MS"/>
              </a:rPr>
              <a:t>from)</a:t>
            </a:r>
            <a:r>
              <a:rPr dirty="0" baseline="-29239" sz="1425" spc="-30">
                <a:latin typeface="Trebuchet MS"/>
                <a:cs typeface="Trebuchet MS"/>
              </a:rPr>
              <a:t> </a:t>
            </a:r>
            <a:r>
              <a:rPr dirty="0" baseline="-29239" sz="1425" spc="104">
                <a:latin typeface="Trebuchet MS"/>
                <a:cs typeface="Trebuchet MS"/>
              </a:rPr>
              <a:t>=</a:t>
            </a:r>
            <a:r>
              <a:rPr dirty="0" baseline="-29239" sz="1425" spc="150">
                <a:latin typeface="Trebuchet MS"/>
                <a:cs typeface="Trebuchet MS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Count</a:t>
            </a:r>
            <a:r>
              <a:rPr dirty="0" u="sng" sz="700" spc="-2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(about</a:t>
            </a:r>
            <a:r>
              <a:rPr dirty="0" u="sng" sz="700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fifteen</a:t>
            </a:r>
            <a:r>
              <a:rPr dirty="0" u="sng" sz="7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minutes</a:t>
            </a:r>
            <a:r>
              <a:rPr dirty="0" u="sng" sz="700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from</a:t>
            </a:r>
            <a:r>
              <a:rPr dirty="0" u="sng" sz="7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office)</a:t>
            </a:r>
            <a:endParaRPr sz="700">
              <a:latin typeface="Trebuchet MS"/>
              <a:cs typeface="Trebuchet MS"/>
            </a:endParaRPr>
          </a:p>
          <a:p>
            <a:pPr marL="2348230">
              <a:lnSpc>
                <a:spcPts val="830"/>
              </a:lnSpc>
            </a:pPr>
            <a:r>
              <a:rPr dirty="0" sz="700" i="1">
                <a:latin typeface="Trebuchet MS"/>
                <a:cs typeface="Trebuchet MS"/>
              </a:rPr>
              <a:t>Count</a:t>
            </a:r>
            <a:r>
              <a:rPr dirty="0" sz="700" spc="-10" i="1">
                <a:latin typeface="Trebuchet MS"/>
                <a:cs typeface="Trebuchet MS"/>
              </a:rPr>
              <a:t> </a:t>
            </a:r>
            <a:r>
              <a:rPr dirty="0" sz="700">
                <a:latin typeface="Trebuchet MS"/>
                <a:cs typeface="Trebuchet MS"/>
              </a:rPr>
              <a:t>(about</a:t>
            </a:r>
            <a:r>
              <a:rPr dirty="0" sz="700" spc="-5">
                <a:latin typeface="Trebuchet MS"/>
                <a:cs typeface="Trebuchet MS"/>
              </a:rPr>
              <a:t> </a:t>
            </a:r>
            <a:r>
              <a:rPr dirty="0" sz="700" spc="-35">
                <a:latin typeface="Trebuchet MS"/>
                <a:cs typeface="Trebuchet MS"/>
              </a:rPr>
              <a:t>fifteen</a:t>
            </a:r>
            <a:r>
              <a:rPr dirty="0" sz="700" spc="-5">
                <a:latin typeface="Trebuchet MS"/>
                <a:cs typeface="Trebuchet MS"/>
              </a:rPr>
              <a:t> </a:t>
            </a:r>
            <a:r>
              <a:rPr dirty="0" sz="700">
                <a:latin typeface="Trebuchet MS"/>
                <a:cs typeface="Trebuchet MS"/>
              </a:rPr>
              <a:t>minutes</a:t>
            </a:r>
            <a:r>
              <a:rPr dirty="0" sz="700" spc="-5">
                <a:latin typeface="Trebuchet MS"/>
                <a:cs typeface="Trebuchet MS"/>
              </a:rPr>
              <a:t> </a:t>
            </a:r>
            <a:r>
              <a:rPr dirty="0" sz="700" spc="-10">
                <a:latin typeface="Trebuchet MS"/>
                <a:cs typeface="Trebuchet MS"/>
              </a:rPr>
              <a:t>from)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Estimating</a:t>
            </a:r>
            <a:r>
              <a:rPr dirty="0" spc="-25"/>
              <a:t> </a:t>
            </a:r>
            <a:r>
              <a:rPr dirty="0"/>
              <a:t>These</a:t>
            </a:r>
            <a:r>
              <a:rPr dirty="0" spc="-20"/>
              <a:t> </a:t>
            </a:r>
            <a:r>
              <a:rPr dirty="0"/>
              <a:t>Probability</a:t>
            </a:r>
            <a:r>
              <a:rPr dirty="0" spc="-20"/>
              <a:t> </a:t>
            </a:r>
            <a:r>
              <a:rPr dirty="0" spc="-10"/>
              <a:t>Values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75791"/>
            <a:ext cx="4483735" cy="525145"/>
            <a:chOff x="87743" y="1175791"/>
            <a:chExt cx="4483735" cy="52514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7579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3945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876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606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0025"/>
              <a:ext cx="50749" cy="3787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83728"/>
              <a:ext cx="4432935" cy="266065"/>
            </a:xfrm>
            <a:custGeom>
              <a:avLst/>
              <a:gdLst/>
              <a:ahLst/>
              <a:cxnLst/>
              <a:rect l="l" t="t" r="r" b="b"/>
              <a:pathLst>
                <a:path w="4432935" h="266064">
                  <a:moveTo>
                    <a:pt x="4432566" y="0"/>
                  </a:moveTo>
                  <a:lnTo>
                    <a:pt x="0" y="0"/>
                  </a:lnTo>
                  <a:lnTo>
                    <a:pt x="0" y="215036"/>
                  </a:lnTo>
                  <a:lnTo>
                    <a:pt x="4008" y="234761"/>
                  </a:lnTo>
                  <a:lnTo>
                    <a:pt x="14922" y="250913"/>
                  </a:lnTo>
                  <a:lnTo>
                    <a:pt x="31075" y="261827"/>
                  </a:lnTo>
                  <a:lnTo>
                    <a:pt x="50800" y="265836"/>
                  </a:lnTo>
                  <a:lnTo>
                    <a:pt x="4381766" y="265836"/>
                  </a:lnTo>
                  <a:lnTo>
                    <a:pt x="4401491" y="261827"/>
                  </a:lnTo>
                  <a:lnTo>
                    <a:pt x="4417644" y="250913"/>
                  </a:lnTo>
                  <a:lnTo>
                    <a:pt x="4428558" y="234761"/>
                  </a:lnTo>
                  <a:lnTo>
                    <a:pt x="4432566" y="2150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5812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w="0" h="360044">
                  <a:moveTo>
                    <a:pt x="0" y="359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454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327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200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1801495"/>
            <a:ext cx="4483735" cy="457834"/>
            <a:chOff x="87743" y="1801495"/>
            <a:chExt cx="4483735" cy="457834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180149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74507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157171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144471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845729"/>
              <a:ext cx="50749" cy="31144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2018792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883816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w="0"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8711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8584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8457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9644" y="1138990"/>
            <a:ext cx="3966210" cy="10350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229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Count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divide</a:t>
            </a:r>
            <a:endParaRPr sz="1100">
              <a:latin typeface="Cambria"/>
              <a:cs typeface="Cambria"/>
            </a:endParaRPr>
          </a:p>
          <a:p>
            <a:pPr marL="88900">
              <a:lnSpc>
                <a:spcPts val="1130"/>
              </a:lnSpc>
              <a:spcBef>
                <a:spcPts val="150"/>
              </a:spcBef>
            </a:pPr>
            <a:r>
              <a:rPr dirty="0" baseline="-29239" sz="1425">
                <a:latin typeface="Trebuchet MS"/>
                <a:cs typeface="Trebuchet MS"/>
              </a:rPr>
              <a:t>P(office</a:t>
            </a:r>
            <a:r>
              <a:rPr dirty="0" baseline="-29239" sz="1425" spc="-37">
                <a:latin typeface="Trebuchet MS"/>
                <a:cs typeface="Trebuchet MS"/>
              </a:rPr>
              <a:t> </a:t>
            </a:r>
            <a:r>
              <a:rPr dirty="0" baseline="-29239" sz="1425" spc="-367">
                <a:latin typeface="Trebuchet MS"/>
                <a:cs typeface="Trebuchet MS"/>
              </a:rPr>
              <a:t>|</a:t>
            </a:r>
            <a:r>
              <a:rPr dirty="0" baseline="-29239" sz="1425" spc="-22">
                <a:latin typeface="Trebuchet MS"/>
                <a:cs typeface="Trebuchet MS"/>
              </a:rPr>
              <a:t> </a:t>
            </a:r>
            <a:r>
              <a:rPr dirty="0" baseline="-29239" sz="1425">
                <a:latin typeface="Trebuchet MS"/>
                <a:cs typeface="Trebuchet MS"/>
              </a:rPr>
              <a:t>about</a:t>
            </a:r>
            <a:r>
              <a:rPr dirty="0" baseline="-29239" sz="1425" spc="-30">
                <a:latin typeface="Trebuchet MS"/>
                <a:cs typeface="Trebuchet MS"/>
              </a:rPr>
              <a:t> </a:t>
            </a:r>
            <a:r>
              <a:rPr dirty="0" baseline="-29239" sz="1425" spc="-52">
                <a:latin typeface="Trebuchet MS"/>
                <a:cs typeface="Trebuchet MS"/>
              </a:rPr>
              <a:t>fifteen</a:t>
            </a:r>
            <a:r>
              <a:rPr dirty="0" baseline="-29239" sz="1425" spc="-22">
                <a:latin typeface="Trebuchet MS"/>
                <a:cs typeface="Trebuchet MS"/>
              </a:rPr>
              <a:t> </a:t>
            </a:r>
            <a:r>
              <a:rPr dirty="0" baseline="-29239" sz="1425">
                <a:latin typeface="Trebuchet MS"/>
                <a:cs typeface="Trebuchet MS"/>
              </a:rPr>
              <a:t>minutes</a:t>
            </a:r>
            <a:r>
              <a:rPr dirty="0" baseline="-29239" sz="1425" spc="-30">
                <a:latin typeface="Trebuchet MS"/>
                <a:cs typeface="Trebuchet MS"/>
              </a:rPr>
              <a:t> </a:t>
            </a:r>
            <a:r>
              <a:rPr dirty="0" baseline="-29239" sz="1425" spc="-15">
                <a:latin typeface="Trebuchet MS"/>
                <a:cs typeface="Trebuchet MS"/>
              </a:rPr>
              <a:t>from)</a:t>
            </a:r>
            <a:r>
              <a:rPr dirty="0" baseline="-29239" sz="1425" spc="-30">
                <a:latin typeface="Trebuchet MS"/>
                <a:cs typeface="Trebuchet MS"/>
              </a:rPr>
              <a:t> </a:t>
            </a:r>
            <a:r>
              <a:rPr dirty="0" baseline="-29239" sz="1425" spc="104">
                <a:latin typeface="Trebuchet MS"/>
                <a:cs typeface="Trebuchet MS"/>
              </a:rPr>
              <a:t>=</a:t>
            </a:r>
            <a:r>
              <a:rPr dirty="0" baseline="-29239" sz="1425" spc="150">
                <a:latin typeface="Trebuchet MS"/>
                <a:cs typeface="Trebuchet MS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Count</a:t>
            </a:r>
            <a:r>
              <a:rPr dirty="0" u="sng" sz="700" spc="-2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(about</a:t>
            </a:r>
            <a:r>
              <a:rPr dirty="0" u="sng" sz="700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fifteen</a:t>
            </a:r>
            <a:r>
              <a:rPr dirty="0" u="sng" sz="7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minutes</a:t>
            </a:r>
            <a:r>
              <a:rPr dirty="0" u="sng" sz="700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from</a:t>
            </a:r>
            <a:r>
              <a:rPr dirty="0" u="sng" sz="7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office)</a:t>
            </a:r>
            <a:endParaRPr sz="700">
              <a:latin typeface="Trebuchet MS"/>
              <a:cs typeface="Trebuchet MS"/>
            </a:endParaRPr>
          </a:p>
          <a:p>
            <a:pPr marL="2373630">
              <a:lnSpc>
                <a:spcPts val="830"/>
              </a:lnSpc>
            </a:pPr>
            <a:r>
              <a:rPr dirty="0" sz="700" i="1">
                <a:latin typeface="Trebuchet MS"/>
                <a:cs typeface="Trebuchet MS"/>
              </a:rPr>
              <a:t>Count</a:t>
            </a:r>
            <a:r>
              <a:rPr dirty="0" sz="700" spc="-10" i="1">
                <a:latin typeface="Trebuchet MS"/>
                <a:cs typeface="Trebuchet MS"/>
              </a:rPr>
              <a:t> </a:t>
            </a:r>
            <a:r>
              <a:rPr dirty="0" sz="700">
                <a:latin typeface="Trebuchet MS"/>
                <a:cs typeface="Trebuchet MS"/>
              </a:rPr>
              <a:t>(about</a:t>
            </a:r>
            <a:r>
              <a:rPr dirty="0" sz="700" spc="-5">
                <a:latin typeface="Trebuchet MS"/>
                <a:cs typeface="Trebuchet MS"/>
              </a:rPr>
              <a:t> </a:t>
            </a:r>
            <a:r>
              <a:rPr dirty="0" sz="700" spc="-35">
                <a:latin typeface="Trebuchet MS"/>
                <a:cs typeface="Trebuchet MS"/>
              </a:rPr>
              <a:t>fifteen</a:t>
            </a:r>
            <a:r>
              <a:rPr dirty="0" sz="700" spc="-5">
                <a:latin typeface="Trebuchet MS"/>
                <a:cs typeface="Trebuchet MS"/>
              </a:rPr>
              <a:t> </a:t>
            </a:r>
            <a:r>
              <a:rPr dirty="0" sz="700">
                <a:latin typeface="Trebuchet MS"/>
                <a:cs typeface="Trebuchet MS"/>
              </a:rPr>
              <a:t>minutes</a:t>
            </a:r>
            <a:r>
              <a:rPr dirty="0" sz="700" spc="-5">
                <a:latin typeface="Trebuchet MS"/>
                <a:cs typeface="Trebuchet MS"/>
              </a:rPr>
              <a:t> </a:t>
            </a:r>
            <a:r>
              <a:rPr dirty="0" sz="700" spc="-10">
                <a:latin typeface="Trebuchet MS"/>
                <a:cs typeface="Trebuchet MS"/>
              </a:rPr>
              <a:t>from)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70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</a:pPr>
            <a:r>
              <a:rPr dirty="0" sz="1100" spc="-50" i="1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dirty="0" sz="1100" spc="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dirty="0" sz="1100" spc="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1100" spc="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problem</a:t>
            </a:r>
            <a:endParaRPr sz="11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425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may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never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55">
                <a:latin typeface="Trebuchet MS"/>
                <a:cs typeface="Trebuchet MS"/>
              </a:rPr>
              <a:t>see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enough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data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estimating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these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Markov</a:t>
            </a:r>
            <a:r>
              <a:rPr dirty="0" spc="-35"/>
              <a:t> </a:t>
            </a:r>
            <a:r>
              <a:rPr dirty="0" spc="-10"/>
              <a:t>Assumption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203896"/>
            <a:ext cx="4483735" cy="455930"/>
            <a:chOff x="87743" y="1203896"/>
            <a:chExt cx="4483735" cy="45593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20389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692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5808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538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8143"/>
              <a:ext cx="50749" cy="30994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42119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8623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735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608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481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1148674"/>
            <a:ext cx="3024505" cy="4305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Simplifying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Assumption:</a:t>
            </a:r>
            <a:r>
              <a:rPr dirty="0" sz="1100" spc="5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Use only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previous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5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about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fifteen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minutes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≈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Markov</a:t>
            </a:r>
            <a:r>
              <a:rPr dirty="0" spc="-35"/>
              <a:t> </a:t>
            </a:r>
            <a:r>
              <a:rPr dirty="0" spc="-10"/>
              <a:t>Assumption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203896"/>
            <a:ext cx="4483735" cy="455930"/>
            <a:chOff x="87743" y="1203896"/>
            <a:chExt cx="4483735" cy="45593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20389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692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5808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538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8143"/>
              <a:ext cx="50749" cy="30994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42119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8623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735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608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481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1760816"/>
            <a:ext cx="4483735" cy="455930"/>
            <a:chOff x="87743" y="1760816"/>
            <a:chExt cx="4483735" cy="455930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176081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33829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11500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210230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805051"/>
              <a:ext cx="50749" cy="30995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197811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843151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8304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8177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8050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25844" y="1148674"/>
            <a:ext cx="3494404" cy="98742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Simplifying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Assumption:</a:t>
            </a:r>
            <a:r>
              <a:rPr dirty="0" sz="1100" spc="5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Use only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previous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5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about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fifteen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minutes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≈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Or</a:t>
            </a:r>
            <a:r>
              <a:rPr dirty="0" sz="1100" spc="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couple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previous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about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fifteen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minutes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≈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minutes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Markov</a:t>
            </a:r>
            <a:r>
              <a:rPr dirty="0" spc="-35"/>
              <a:t> </a:t>
            </a:r>
            <a:r>
              <a:rPr dirty="0" spc="-10"/>
              <a:t>Assumption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76503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844" y="745820"/>
            <a:ext cx="2305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Formally: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kth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order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Markov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809250"/>
            <a:ext cx="4483735" cy="1365250"/>
            <a:chOff x="87743" y="809250"/>
            <a:chExt cx="4483735" cy="13652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804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248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978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9269"/>
              <a:ext cx="50749" cy="126321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982319"/>
              <a:ext cx="4432935" cy="1141095"/>
            </a:xfrm>
            <a:custGeom>
              <a:avLst/>
              <a:gdLst/>
              <a:ahLst/>
              <a:cxnLst/>
              <a:rect l="l" t="t" r="r" b="b"/>
              <a:pathLst>
                <a:path w="4432935" h="1141095">
                  <a:moveTo>
                    <a:pt x="4432566" y="0"/>
                  </a:moveTo>
                  <a:lnTo>
                    <a:pt x="0" y="0"/>
                  </a:lnTo>
                  <a:lnTo>
                    <a:pt x="0" y="1090168"/>
                  </a:lnTo>
                  <a:lnTo>
                    <a:pt x="4008" y="1109892"/>
                  </a:lnTo>
                  <a:lnTo>
                    <a:pt x="14922" y="1126045"/>
                  </a:lnTo>
                  <a:lnTo>
                    <a:pt x="31075" y="1136959"/>
                  </a:lnTo>
                  <a:lnTo>
                    <a:pt x="50800" y="1140968"/>
                  </a:lnTo>
                  <a:lnTo>
                    <a:pt x="4381766" y="1140968"/>
                  </a:lnTo>
                  <a:lnTo>
                    <a:pt x="4401491" y="1136959"/>
                  </a:lnTo>
                  <a:lnTo>
                    <a:pt x="4417644" y="1126045"/>
                  </a:lnTo>
                  <a:lnTo>
                    <a:pt x="4428558" y="1109892"/>
                  </a:lnTo>
                  <a:lnTo>
                    <a:pt x="4432566" y="10901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847356"/>
              <a:ext cx="0" cy="1244600"/>
            </a:xfrm>
            <a:custGeom>
              <a:avLst/>
              <a:gdLst/>
              <a:ahLst/>
              <a:cxnLst/>
              <a:rect l="l" t="t" r="r" b="b"/>
              <a:pathLst>
                <a:path w="0" h="1244600">
                  <a:moveTo>
                    <a:pt x="0" y="12441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834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8219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8092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961961"/>
            <a:ext cx="67691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Chain</a:t>
            </a:r>
            <a:r>
              <a:rPr dirty="0" sz="950" spc="1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Rule: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25588" y="1059218"/>
            <a:ext cx="2357120" cy="384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ts val="1850"/>
              </a:lnSpc>
              <a:spcBef>
                <a:spcPts val="12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 i="1">
                <a:latin typeface="Cambria"/>
                <a:cs typeface="Cambria"/>
              </a:rPr>
              <a:t>n</a:t>
            </a:r>
            <a:r>
              <a:rPr dirty="0" sz="1100" spc="-55">
                <a:latin typeface="Verdana"/>
                <a:cs typeface="Verdana"/>
              </a:rPr>
              <a:t>)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baseline="-8960" sz="2325" spc="-37">
                <a:latin typeface="Verdana"/>
                <a:cs typeface="Verdana"/>
              </a:rPr>
              <a:t>∏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Verdana"/>
                <a:cs typeface="Verdan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i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1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2</a:t>
            </a:r>
            <a:r>
              <a:rPr dirty="0" baseline="-10416" sz="1200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ctr" marR="109855">
              <a:lnSpc>
                <a:spcPts val="950"/>
              </a:lnSpc>
            </a:pPr>
            <a:r>
              <a:rPr dirty="0" sz="800" spc="-50" i="1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Markov</a:t>
            </a:r>
            <a:r>
              <a:rPr dirty="0" spc="-35"/>
              <a:t> </a:t>
            </a:r>
            <a:r>
              <a:rPr dirty="0" spc="-10"/>
              <a:t>Assumption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76503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844" y="745820"/>
            <a:ext cx="2305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Formally: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kth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order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Markov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809250"/>
            <a:ext cx="4483735" cy="1365250"/>
            <a:chOff x="87743" y="809250"/>
            <a:chExt cx="4483735" cy="13652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804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248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978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9269"/>
              <a:ext cx="50749" cy="126321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982319"/>
              <a:ext cx="4432935" cy="1141095"/>
            </a:xfrm>
            <a:custGeom>
              <a:avLst/>
              <a:gdLst/>
              <a:ahLst/>
              <a:cxnLst/>
              <a:rect l="l" t="t" r="r" b="b"/>
              <a:pathLst>
                <a:path w="4432935" h="1141095">
                  <a:moveTo>
                    <a:pt x="4432566" y="0"/>
                  </a:moveTo>
                  <a:lnTo>
                    <a:pt x="0" y="0"/>
                  </a:lnTo>
                  <a:lnTo>
                    <a:pt x="0" y="1090168"/>
                  </a:lnTo>
                  <a:lnTo>
                    <a:pt x="4008" y="1109892"/>
                  </a:lnTo>
                  <a:lnTo>
                    <a:pt x="14922" y="1126045"/>
                  </a:lnTo>
                  <a:lnTo>
                    <a:pt x="31075" y="1136959"/>
                  </a:lnTo>
                  <a:lnTo>
                    <a:pt x="50800" y="1140968"/>
                  </a:lnTo>
                  <a:lnTo>
                    <a:pt x="4381766" y="1140968"/>
                  </a:lnTo>
                  <a:lnTo>
                    <a:pt x="4401491" y="1136959"/>
                  </a:lnTo>
                  <a:lnTo>
                    <a:pt x="4417644" y="1126045"/>
                  </a:lnTo>
                  <a:lnTo>
                    <a:pt x="4428558" y="1109892"/>
                  </a:lnTo>
                  <a:lnTo>
                    <a:pt x="4432566" y="10901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847356"/>
              <a:ext cx="0" cy="1244600"/>
            </a:xfrm>
            <a:custGeom>
              <a:avLst/>
              <a:gdLst/>
              <a:ahLst/>
              <a:cxnLst/>
              <a:rect l="l" t="t" r="r" b="b"/>
              <a:pathLst>
                <a:path w="0" h="1244600">
                  <a:moveTo>
                    <a:pt x="0" y="12441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834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8219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8092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961961"/>
            <a:ext cx="67691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Chain</a:t>
            </a:r>
            <a:r>
              <a:rPr dirty="0" sz="950" spc="1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Rule: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7744" y="1059218"/>
            <a:ext cx="3420110" cy="1037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88390">
              <a:lnSpc>
                <a:spcPts val="1850"/>
              </a:lnSpc>
              <a:spcBef>
                <a:spcPts val="12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 i="1">
                <a:latin typeface="Cambria"/>
                <a:cs typeface="Cambria"/>
              </a:rPr>
              <a:t>n</a:t>
            </a:r>
            <a:r>
              <a:rPr dirty="0" sz="1100" spc="-55">
                <a:latin typeface="Verdana"/>
                <a:cs typeface="Verdana"/>
              </a:rPr>
              <a:t>)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baseline="-8960" sz="2325" spc="-37">
                <a:latin typeface="Verdana"/>
                <a:cs typeface="Verdana"/>
              </a:rPr>
              <a:t>∏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Verdana"/>
                <a:cs typeface="Verdan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i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1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2</a:t>
            </a:r>
            <a:r>
              <a:rPr dirty="0" baseline="-10416" sz="1200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ctr" marL="894080">
              <a:lnSpc>
                <a:spcPts val="950"/>
              </a:lnSpc>
            </a:pPr>
            <a:r>
              <a:rPr dirty="0" sz="800" spc="-50" i="1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45"/>
              </a:spcBef>
            </a:pPr>
            <a:r>
              <a:rPr dirty="0" sz="950">
                <a:latin typeface="Trebuchet MS"/>
                <a:cs typeface="Trebuchet MS"/>
              </a:rPr>
              <a:t>Using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Markov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Assumption:</a:t>
            </a:r>
            <a:r>
              <a:rPr dirty="0" sz="950" spc="1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only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k</a:t>
            </a:r>
            <a:r>
              <a:rPr dirty="0" sz="1100" spc="14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previous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1111885">
              <a:lnSpc>
                <a:spcPts val="1850"/>
              </a:lnSpc>
              <a:spcBef>
                <a:spcPts val="68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 i="1">
                <a:latin typeface="Cambria"/>
                <a:cs typeface="Cambria"/>
              </a:rPr>
              <a:t>n</a:t>
            </a:r>
            <a:r>
              <a:rPr dirty="0" sz="1100" spc="-55">
                <a:latin typeface="Verdana"/>
                <a:cs typeface="Verdana"/>
              </a:rPr>
              <a:t>)</a:t>
            </a:r>
            <a:r>
              <a:rPr dirty="0" sz="1100" spc="-130">
                <a:latin typeface="Verdana"/>
                <a:cs typeface="Verdan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≈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baseline="-8960" sz="2325" spc="-30">
                <a:latin typeface="Verdana"/>
                <a:cs typeface="Verdana"/>
              </a:rPr>
              <a:t>∏</a:t>
            </a: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sz="1100" spc="-20">
                <a:latin typeface="Lucida Sans Unicode"/>
                <a:cs typeface="Lucida Sans Unicode"/>
              </a:rPr>
              <a:t>|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 i="1">
                <a:latin typeface="Cambria"/>
                <a:cs typeface="Cambria"/>
              </a:rPr>
              <a:t>k</a:t>
            </a:r>
            <a:r>
              <a:rPr dirty="0" baseline="-10416" sz="1200" spc="22" i="1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ctr" marL="940435">
              <a:lnSpc>
                <a:spcPts val="950"/>
              </a:lnSpc>
            </a:pPr>
            <a:r>
              <a:rPr dirty="0" sz="800" spc="-50" i="1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Markov</a:t>
            </a:r>
            <a:r>
              <a:rPr dirty="0" spc="-35"/>
              <a:t> </a:t>
            </a:r>
            <a:r>
              <a:rPr dirty="0" spc="-10"/>
              <a:t>Assumption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76503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844" y="745820"/>
            <a:ext cx="2305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Formally: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kth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order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Markov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809250"/>
            <a:ext cx="4483735" cy="1365250"/>
            <a:chOff x="87743" y="809250"/>
            <a:chExt cx="4483735" cy="13652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804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248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978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9269"/>
              <a:ext cx="50749" cy="126321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982319"/>
              <a:ext cx="4432935" cy="1141095"/>
            </a:xfrm>
            <a:custGeom>
              <a:avLst/>
              <a:gdLst/>
              <a:ahLst/>
              <a:cxnLst/>
              <a:rect l="l" t="t" r="r" b="b"/>
              <a:pathLst>
                <a:path w="4432935" h="1141095">
                  <a:moveTo>
                    <a:pt x="4432566" y="0"/>
                  </a:moveTo>
                  <a:lnTo>
                    <a:pt x="0" y="0"/>
                  </a:lnTo>
                  <a:lnTo>
                    <a:pt x="0" y="1090168"/>
                  </a:lnTo>
                  <a:lnTo>
                    <a:pt x="4008" y="1109892"/>
                  </a:lnTo>
                  <a:lnTo>
                    <a:pt x="14922" y="1126045"/>
                  </a:lnTo>
                  <a:lnTo>
                    <a:pt x="31075" y="1136959"/>
                  </a:lnTo>
                  <a:lnTo>
                    <a:pt x="50800" y="1140968"/>
                  </a:lnTo>
                  <a:lnTo>
                    <a:pt x="4381766" y="1140968"/>
                  </a:lnTo>
                  <a:lnTo>
                    <a:pt x="4401491" y="1136959"/>
                  </a:lnTo>
                  <a:lnTo>
                    <a:pt x="4417644" y="1126045"/>
                  </a:lnTo>
                  <a:lnTo>
                    <a:pt x="4428558" y="1109892"/>
                  </a:lnTo>
                  <a:lnTo>
                    <a:pt x="4432566" y="10901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847356"/>
              <a:ext cx="0" cy="1244600"/>
            </a:xfrm>
            <a:custGeom>
              <a:avLst/>
              <a:gdLst/>
              <a:ahLst/>
              <a:cxnLst/>
              <a:rect l="l" t="t" r="r" b="b"/>
              <a:pathLst>
                <a:path w="0" h="1244600">
                  <a:moveTo>
                    <a:pt x="0" y="12441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834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8219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8092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961961"/>
            <a:ext cx="67691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Chain</a:t>
            </a:r>
            <a:r>
              <a:rPr dirty="0" sz="950" spc="1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Rule: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7743" y="2275217"/>
            <a:ext cx="4483735" cy="600075"/>
            <a:chOff x="87743" y="2275217"/>
            <a:chExt cx="4483735" cy="600075"/>
          </a:xfrm>
        </p:grpSpPr>
        <p:sp>
          <p:nvSpPr>
            <p:cNvPr id="17" name="object 17" descr=""/>
            <p:cNvSpPr/>
            <p:nvPr/>
          </p:nvSpPr>
          <p:spPr>
            <a:xfrm>
              <a:off x="87743" y="227521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773299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2760599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325776"/>
              <a:ext cx="50749" cy="44752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743" y="2319629"/>
              <a:ext cx="4432935" cy="504825"/>
            </a:xfrm>
            <a:custGeom>
              <a:avLst/>
              <a:gdLst/>
              <a:ahLst/>
              <a:cxnLst/>
              <a:rect l="l" t="t" r="r" b="b"/>
              <a:pathLst>
                <a:path w="4432935" h="504825">
                  <a:moveTo>
                    <a:pt x="4432566" y="0"/>
                  </a:moveTo>
                  <a:lnTo>
                    <a:pt x="0" y="0"/>
                  </a:lnTo>
                  <a:lnTo>
                    <a:pt x="0" y="453669"/>
                  </a:lnTo>
                  <a:lnTo>
                    <a:pt x="4008" y="473394"/>
                  </a:lnTo>
                  <a:lnTo>
                    <a:pt x="14922" y="489546"/>
                  </a:lnTo>
                  <a:lnTo>
                    <a:pt x="31075" y="500460"/>
                  </a:lnTo>
                  <a:lnTo>
                    <a:pt x="50800" y="504469"/>
                  </a:lnTo>
                  <a:lnTo>
                    <a:pt x="4381766" y="504469"/>
                  </a:lnTo>
                  <a:lnTo>
                    <a:pt x="4401491" y="500460"/>
                  </a:lnTo>
                  <a:lnTo>
                    <a:pt x="4417644" y="489546"/>
                  </a:lnTo>
                  <a:lnTo>
                    <a:pt x="4428558" y="473394"/>
                  </a:lnTo>
                  <a:lnTo>
                    <a:pt x="4432566" y="45366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236386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w="0" h="428625">
                  <a:moveTo>
                    <a:pt x="0" y="4284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23511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3384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3257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5044" y="1059218"/>
            <a:ext cx="3445510" cy="14122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101090">
              <a:lnSpc>
                <a:spcPts val="1850"/>
              </a:lnSpc>
              <a:spcBef>
                <a:spcPts val="12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 i="1">
                <a:latin typeface="Cambria"/>
                <a:cs typeface="Cambria"/>
              </a:rPr>
              <a:t>n</a:t>
            </a:r>
            <a:r>
              <a:rPr dirty="0" sz="1100" spc="-55">
                <a:latin typeface="Verdana"/>
                <a:cs typeface="Verdana"/>
              </a:rPr>
              <a:t>)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baseline="-8960" sz="2325" spc="-37">
                <a:latin typeface="Verdana"/>
                <a:cs typeface="Verdana"/>
              </a:rPr>
              <a:t>∏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Verdana"/>
                <a:cs typeface="Verdan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i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1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>
                <a:latin typeface="Cambria"/>
                <a:cs typeface="Cambria"/>
              </a:rPr>
              <a:t>2</a:t>
            </a:r>
            <a:r>
              <a:rPr dirty="0" baseline="-10416" sz="1200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ctr" marL="894080">
              <a:lnSpc>
                <a:spcPts val="950"/>
              </a:lnSpc>
            </a:pPr>
            <a:r>
              <a:rPr dirty="0" sz="800" spc="-50" i="1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45"/>
              </a:spcBef>
            </a:pPr>
            <a:r>
              <a:rPr dirty="0" sz="950">
                <a:latin typeface="Trebuchet MS"/>
                <a:cs typeface="Trebuchet MS"/>
              </a:rPr>
              <a:t>Using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Markov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Assumption:</a:t>
            </a:r>
            <a:r>
              <a:rPr dirty="0" sz="950" spc="1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only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k</a:t>
            </a:r>
            <a:r>
              <a:rPr dirty="0" sz="1100" spc="14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previous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1124585">
              <a:lnSpc>
                <a:spcPts val="1850"/>
              </a:lnSpc>
              <a:spcBef>
                <a:spcPts val="680"/>
              </a:spcBef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55" i="1">
                <a:latin typeface="Cambria"/>
                <a:cs typeface="Cambria"/>
              </a:rPr>
              <a:t>w</a:t>
            </a:r>
            <a:r>
              <a:rPr dirty="0" baseline="-10416" sz="1200" spc="-82" i="1">
                <a:latin typeface="Cambria"/>
                <a:cs typeface="Cambria"/>
              </a:rPr>
              <a:t>n</a:t>
            </a:r>
            <a:r>
              <a:rPr dirty="0" sz="1100" spc="-55">
                <a:latin typeface="Verdana"/>
                <a:cs typeface="Verdana"/>
              </a:rPr>
              <a:t>)</a:t>
            </a:r>
            <a:r>
              <a:rPr dirty="0" sz="1100" spc="-130">
                <a:latin typeface="Verdana"/>
                <a:cs typeface="Verdan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≈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baseline="-8960" sz="2325" spc="-30">
                <a:latin typeface="Verdana"/>
                <a:cs typeface="Verdana"/>
              </a:rPr>
              <a:t>∏</a:t>
            </a: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sz="1100" spc="-20">
                <a:latin typeface="Lucida Sans Unicode"/>
                <a:cs typeface="Lucida Sans Unicode"/>
              </a:rPr>
              <a:t>|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 i="1">
                <a:latin typeface="Cambria"/>
                <a:cs typeface="Cambria"/>
              </a:rPr>
              <a:t>k</a:t>
            </a:r>
            <a:r>
              <a:rPr dirty="0" baseline="-10416" sz="1200" spc="22" i="1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ctr" marL="940435">
              <a:lnSpc>
                <a:spcPts val="950"/>
              </a:lnSpc>
            </a:pPr>
            <a:r>
              <a:rPr dirty="0" sz="800" spc="-50" i="1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80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approximate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component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product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15364" y="2593797"/>
            <a:ext cx="23774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 i="1">
                <a:latin typeface="Cambria"/>
                <a:cs typeface="Cambria"/>
              </a:rPr>
              <a:t>P</a:t>
            </a:r>
            <a:r>
              <a:rPr dirty="0" sz="1100" spc="-45">
                <a:latin typeface="Verdana"/>
                <a:cs typeface="Verdana"/>
              </a:rPr>
              <a:t>(</a:t>
            </a:r>
            <a:r>
              <a:rPr dirty="0" sz="1100" spc="-45" i="1">
                <a:latin typeface="Cambria"/>
                <a:cs typeface="Cambria"/>
              </a:rPr>
              <a:t>w</a:t>
            </a:r>
            <a:r>
              <a:rPr dirty="0" baseline="-10416" sz="1200" spc="-67" i="1">
                <a:latin typeface="Cambria"/>
                <a:cs typeface="Cambria"/>
              </a:rPr>
              <a:t>i</a:t>
            </a:r>
            <a:r>
              <a:rPr dirty="0" sz="1100" spc="-45">
                <a:latin typeface="Lucida Sans Unicode"/>
                <a:cs typeface="Lucida Sans Unicode"/>
              </a:rPr>
              <a:t>|</a:t>
            </a:r>
            <a:r>
              <a:rPr dirty="0" sz="1100" spc="-45" i="1">
                <a:latin typeface="Cambria"/>
                <a:cs typeface="Cambria"/>
              </a:rPr>
              <a:t>w</a:t>
            </a:r>
            <a:r>
              <a:rPr dirty="0" baseline="-10416" sz="1200" spc="-67">
                <a:latin typeface="Cambria"/>
                <a:cs typeface="Cambria"/>
              </a:rPr>
              <a:t>1</a:t>
            </a:r>
            <a:r>
              <a:rPr dirty="0" sz="1100" spc="-45" i="1">
                <a:latin typeface="Cambria"/>
                <a:cs typeface="Cambria"/>
              </a:rPr>
              <a:t>w</a:t>
            </a:r>
            <a:r>
              <a:rPr dirty="0" baseline="-10416" sz="1200" spc="-67">
                <a:latin typeface="Cambria"/>
                <a:cs typeface="Cambria"/>
              </a:rPr>
              <a:t>2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baseline="-10416" sz="1200" spc="-60">
                <a:latin typeface="Lucida Sans Unicode"/>
                <a:cs typeface="Lucida Sans Unicode"/>
              </a:rPr>
              <a:t>−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≈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sz="1100" spc="-35" i="1">
                <a:latin typeface="Cambria"/>
                <a:cs typeface="Cambria"/>
              </a:rPr>
              <a:t>P</a:t>
            </a:r>
            <a:r>
              <a:rPr dirty="0" sz="1100" spc="-35">
                <a:latin typeface="Verdana"/>
                <a:cs typeface="Verdana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w</a:t>
            </a:r>
            <a:r>
              <a:rPr dirty="0" baseline="-10416" sz="1200" spc="-52" i="1">
                <a:latin typeface="Cambria"/>
                <a:cs typeface="Cambria"/>
              </a:rPr>
              <a:t>i</a:t>
            </a:r>
            <a:r>
              <a:rPr dirty="0" sz="1100" spc="-35">
                <a:latin typeface="Lucida Sans Unicode"/>
                <a:cs typeface="Lucida Sans Unicode"/>
              </a:rPr>
              <a:t>|</a:t>
            </a:r>
            <a:r>
              <a:rPr dirty="0" sz="1100" spc="-35" i="1">
                <a:latin typeface="Cambria"/>
                <a:cs typeface="Cambria"/>
              </a:rPr>
              <a:t>w</a:t>
            </a:r>
            <a:r>
              <a:rPr dirty="0" baseline="-10416" sz="1200" spc="-52" i="1">
                <a:latin typeface="Cambria"/>
                <a:cs typeface="Cambria"/>
              </a:rPr>
              <a:t>i</a:t>
            </a:r>
            <a:r>
              <a:rPr dirty="0" baseline="-10416" sz="1200" spc="-52">
                <a:latin typeface="Lucida Sans Unicode"/>
                <a:cs typeface="Lucida Sans Unicode"/>
              </a:rPr>
              <a:t>−</a:t>
            </a:r>
            <a:r>
              <a:rPr dirty="0" baseline="-10416" sz="1200" spc="-52" i="1">
                <a:latin typeface="Cambria"/>
                <a:cs typeface="Cambria"/>
              </a:rPr>
              <a:t>k</a:t>
            </a:r>
            <a:r>
              <a:rPr dirty="0" baseline="-10416" sz="1200" spc="22" i="1">
                <a:latin typeface="Cambria"/>
                <a:cs typeface="Cambri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65" i="1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766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315" y="894956"/>
            <a:ext cx="1795780" cy="89789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N-Gram</a:t>
            </a:r>
            <a:r>
              <a:rPr dirty="0" spc="135"/>
              <a:t> </a:t>
            </a:r>
            <a:r>
              <a:rPr dirty="0" spc="-10"/>
              <a:t>Models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48880"/>
            <a:ext cx="4483735" cy="1089660"/>
            <a:chOff x="87743" y="948880"/>
            <a:chExt cx="4483735" cy="108966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488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190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368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241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93127"/>
              <a:ext cx="50749" cy="94376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66177"/>
              <a:ext cx="4432935" cy="821690"/>
            </a:xfrm>
            <a:custGeom>
              <a:avLst/>
              <a:gdLst/>
              <a:ahLst/>
              <a:cxnLst/>
              <a:rect l="l" t="t" r="r" b="b"/>
              <a:pathLst>
                <a:path w="4432935" h="821689">
                  <a:moveTo>
                    <a:pt x="4432566" y="0"/>
                  </a:moveTo>
                  <a:lnTo>
                    <a:pt x="0" y="0"/>
                  </a:lnTo>
                  <a:lnTo>
                    <a:pt x="0" y="770712"/>
                  </a:lnTo>
                  <a:lnTo>
                    <a:pt x="4008" y="790436"/>
                  </a:lnTo>
                  <a:lnTo>
                    <a:pt x="14922" y="806589"/>
                  </a:lnTo>
                  <a:lnTo>
                    <a:pt x="31075" y="817503"/>
                  </a:lnTo>
                  <a:lnTo>
                    <a:pt x="50800" y="821512"/>
                  </a:lnTo>
                  <a:lnTo>
                    <a:pt x="4381766" y="821512"/>
                  </a:lnTo>
                  <a:lnTo>
                    <a:pt x="4401491" y="817503"/>
                  </a:lnTo>
                  <a:lnTo>
                    <a:pt x="4417644" y="806589"/>
                  </a:lnTo>
                  <a:lnTo>
                    <a:pt x="4428558" y="790436"/>
                  </a:lnTo>
                  <a:lnTo>
                    <a:pt x="4432566" y="7707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31214"/>
              <a:ext cx="0" cy="925194"/>
            </a:xfrm>
            <a:custGeom>
              <a:avLst/>
              <a:gdLst/>
              <a:ahLst/>
              <a:cxnLst/>
              <a:rect l="l" t="t" r="r" b="b"/>
              <a:pathLst>
                <a:path w="0" h="925194">
                  <a:moveTo>
                    <a:pt x="0" y="92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185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05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931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891423"/>
            <a:ext cx="3181350" cy="43497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P(office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|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fifteen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minutes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from)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950" spc="50">
                <a:latin typeface="Trebuchet MS"/>
                <a:cs typeface="Trebuchet MS"/>
              </a:rPr>
              <a:t>An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950">
                <a:latin typeface="Trebuchet MS"/>
                <a:cs typeface="Trebuchet MS"/>
              </a:rPr>
              <a:t>-gram 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uses</a:t>
            </a:r>
            <a:r>
              <a:rPr dirty="0" sz="950">
                <a:latin typeface="Trebuchet MS"/>
                <a:cs typeface="Trebuchet MS"/>
              </a:rPr>
              <a:t> only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-20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Cambria"/>
                <a:cs typeface="Cambria"/>
              </a:rPr>
              <a:t>1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</a:t>
            </a:r>
            <a:r>
              <a:rPr dirty="0" sz="950" spc="-20">
                <a:latin typeface="Trebuchet MS"/>
                <a:cs typeface="Trebuchet MS"/>
              </a:rPr>
              <a:t>prior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context.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N-Gram</a:t>
            </a:r>
            <a:r>
              <a:rPr dirty="0" spc="135"/>
              <a:t> </a:t>
            </a:r>
            <a:r>
              <a:rPr dirty="0" spc="-10"/>
              <a:t>Models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48880"/>
            <a:ext cx="4483735" cy="1089660"/>
            <a:chOff x="87743" y="948880"/>
            <a:chExt cx="4483735" cy="108966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488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190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368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241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93127"/>
              <a:ext cx="50749" cy="94376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66177"/>
              <a:ext cx="4432935" cy="821690"/>
            </a:xfrm>
            <a:custGeom>
              <a:avLst/>
              <a:gdLst/>
              <a:ahLst/>
              <a:cxnLst/>
              <a:rect l="l" t="t" r="r" b="b"/>
              <a:pathLst>
                <a:path w="4432935" h="821689">
                  <a:moveTo>
                    <a:pt x="4432566" y="0"/>
                  </a:moveTo>
                  <a:lnTo>
                    <a:pt x="0" y="0"/>
                  </a:lnTo>
                  <a:lnTo>
                    <a:pt x="0" y="770712"/>
                  </a:lnTo>
                  <a:lnTo>
                    <a:pt x="4008" y="790436"/>
                  </a:lnTo>
                  <a:lnTo>
                    <a:pt x="14922" y="806589"/>
                  </a:lnTo>
                  <a:lnTo>
                    <a:pt x="31075" y="817503"/>
                  </a:lnTo>
                  <a:lnTo>
                    <a:pt x="50800" y="821512"/>
                  </a:lnTo>
                  <a:lnTo>
                    <a:pt x="4381766" y="821512"/>
                  </a:lnTo>
                  <a:lnTo>
                    <a:pt x="4401491" y="817503"/>
                  </a:lnTo>
                  <a:lnTo>
                    <a:pt x="4417644" y="806589"/>
                  </a:lnTo>
                  <a:lnTo>
                    <a:pt x="4428558" y="790436"/>
                  </a:lnTo>
                  <a:lnTo>
                    <a:pt x="4432566" y="7707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31214"/>
              <a:ext cx="0" cy="925194"/>
            </a:xfrm>
            <a:custGeom>
              <a:avLst/>
              <a:gdLst/>
              <a:ahLst/>
              <a:cxnLst/>
              <a:rect l="l" t="t" r="r" b="b"/>
              <a:pathLst>
                <a:path w="0" h="925194">
                  <a:moveTo>
                    <a:pt x="0" y="92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185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05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931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2816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3819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848231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891423"/>
            <a:ext cx="3181350" cy="106235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P(office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|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fifteen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minutes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from)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950" spc="50">
                <a:latin typeface="Trebuchet MS"/>
                <a:cs typeface="Trebuchet MS"/>
              </a:rPr>
              <a:t>An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950">
                <a:latin typeface="Trebuchet MS"/>
                <a:cs typeface="Trebuchet MS"/>
              </a:rPr>
              <a:t>-gram 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uses</a:t>
            </a:r>
            <a:r>
              <a:rPr dirty="0" sz="950">
                <a:latin typeface="Trebuchet MS"/>
                <a:cs typeface="Trebuchet MS"/>
              </a:rPr>
              <a:t> only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-20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Cambria"/>
                <a:cs typeface="Cambria"/>
              </a:rPr>
              <a:t>1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</a:t>
            </a:r>
            <a:r>
              <a:rPr dirty="0" sz="950" spc="-20">
                <a:latin typeface="Trebuchet MS"/>
                <a:cs typeface="Trebuchet MS"/>
              </a:rPr>
              <a:t>prior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context.</a:t>
            </a:r>
            <a:endParaRPr sz="950">
              <a:latin typeface="Trebuchet MS"/>
              <a:cs typeface="Trebuchet MS"/>
            </a:endParaRPr>
          </a:p>
          <a:p>
            <a:pPr marL="289560" marR="1597660">
              <a:lnSpc>
                <a:spcPts val="1650"/>
              </a:lnSpc>
              <a:spcBef>
                <a:spcPts val="114"/>
              </a:spcBef>
            </a:pPr>
            <a:r>
              <a:rPr dirty="0" sz="950">
                <a:latin typeface="Trebuchet MS"/>
                <a:cs typeface="Trebuchet MS"/>
              </a:rPr>
              <a:t>Unigram:</a:t>
            </a:r>
            <a:r>
              <a:rPr dirty="0" sz="950" spc="7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P(office) </a:t>
            </a:r>
            <a:r>
              <a:rPr dirty="0" sz="950">
                <a:latin typeface="Trebuchet MS"/>
                <a:cs typeface="Trebuchet MS"/>
              </a:rPr>
              <a:t>Bigram: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75"/>
              </a:spcBef>
            </a:pPr>
            <a:r>
              <a:rPr dirty="0" sz="950" spc="-10">
                <a:latin typeface="Trebuchet MS"/>
                <a:cs typeface="Trebuchet MS"/>
              </a:rPr>
              <a:t>Trigram: </a:t>
            </a: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minutes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N-Gram</a:t>
            </a:r>
            <a:r>
              <a:rPr dirty="0" spc="135"/>
              <a:t> </a:t>
            </a:r>
            <a:r>
              <a:rPr dirty="0" spc="-10"/>
              <a:t>Models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48880"/>
            <a:ext cx="4483735" cy="1089660"/>
            <a:chOff x="87743" y="948880"/>
            <a:chExt cx="4483735" cy="108966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488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190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368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241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93127"/>
              <a:ext cx="50749" cy="94376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66177"/>
              <a:ext cx="4432935" cy="821690"/>
            </a:xfrm>
            <a:custGeom>
              <a:avLst/>
              <a:gdLst/>
              <a:ahLst/>
              <a:cxnLst/>
              <a:rect l="l" t="t" r="r" b="b"/>
              <a:pathLst>
                <a:path w="4432935" h="821689">
                  <a:moveTo>
                    <a:pt x="4432566" y="0"/>
                  </a:moveTo>
                  <a:lnTo>
                    <a:pt x="0" y="0"/>
                  </a:lnTo>
                  <a:lnTo>
                    <a:pt x="0" y="770712"/>
                  </a:lnTo>
                  <a:lnTo>
                    <a:pt x="4008" y="790436"/>
                  </a:lnTo>
                  <a:lnTo>
                    <a:pt x="14922" y="806589"/>
                  </a:lnTo>
                  <a:lnTo>
                    <a:pt x="31075" y="817503"/>
                  </a:lnTo>
                  <a:lnTo>
                    <a:pt x="50800" y="821512"/>
                  </a:lnTo>
                  <a:lnTo>
                    <a:pt x="4381766" y="821512"/>
                  </a:lnTo>
                  <a:lnTo>
                    <a:pt x="4401491" y="817503"/>
                  </a:lnTo>
                  <a:lnTo>
                    <a:pt x="4417644" y="806589"/>
                  </a:lnTo>
                  <a:lnTo>
                    <a:pt x="4428558" y="790436"/>
                  </a:lnTo>
                  <a:lnTo>
                    <a:pt x="4432566" y="7707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31214"/>
              <a:ext cx="0" cy="925194"/>
            </a:xfrm>
            <a:custGeom>
              <a:avLst/>
              <a:gdLst/>
              <a:ahLst/>
              <a:cxnLst/>
              <a:rect l="l" t="t" r="r" b="b"/>
              <a:pathLst>
                <a:path w="0" h="925194">
                  <a:moveTo>
                    <a:pt x="0" y="92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185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05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931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2816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3819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848231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/>
          <p:nvPr/>
        </p:nvSpPr>
        <p:spPr>
          <a:xfrm>
            <a:off x="87743" y="213961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25844" y="891423"/>
            <a:ext cx="3181350" cy="14211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P(office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|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fifteen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minutes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from)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950" spc="50">
                <a:latin typeface="Trebuchet MS"/>
                <a:cs typeface="Trebuchet MS"/>
              </a:rPr>
              <a:t>An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950">
                <a:latin typeface="Trebuchet MS"/>
                <a:cs typeface="Trebuchet MS"/>
              </a:rPr>
              <a:t>-gram 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uses</a:t>
            </a:r>
            <a:r>
              <a:rPr dirty="0" sz="950">
                <a:latin typeface="Trebuchet MS"/>
                <a:cs typeface="Trebuchet MS"/>
              </a:rPr>
              <a:t> only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-20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Cambria"/>
                <a:cs typeface="Cambria"/>
              </a:rPr>
              <a:t>1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</a:t>
            </a:r>
            <a:r>
              <a:rPr dirty="0" sz="950" spc="-20">
                <a:latin typeface="Trebuchet MS"/>
                <a:cs typeface="Trebuchet MS"/>
              </a:rPr>
              <a:t>prior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context.</a:t>
            </a:r>
            <a:endParaRPr sz="950">
              <a:latin typeface="Trebuchet MS"/>
              <a:cs typeface="Trebuchet MS"/>
            </a:endParaRPr>
          </a:p>
          <a:p>
            <a:pPr marL="289560" marR="1597660">
              <a:lnSpc>
                <a:spcPts val="1650"/>
              </a:lnSpc>
              <a:spcBef>
                <a:spcPts val="114"/>
              </a:spcBef>
            </a:pPr>
            <a:r>
              <a:rPr dirty="0" sz="950">
                <a:latin typeface="Trebuchet MS"/>
                <a:cs typeface="Trebuchet MS"/>
              </a:rPr>
              <a:t>Unigram:</a:t>
            </a:r>
            <a:r>
              <a:rPr dirty="0" sz="950" spc="7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P(office) </a:t>
            </a:r>
            <a:r>
              <a:rPr dirty="0" sz="950">
                <a:latin typeface="Trebuchet MS"/>
                <a:cs typeface="Trebuchet MS"/>
              </a:rPr>
              <a:t>Bigram: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75"/>
              </a:spcBef>
            </a:pPr>
            <a:r>
              <a:rPr dirty="0" sz="950" spc="-10">
                <a:latin typeface="Trebuchet MS"/>
                <a:cs typeface="Trebuchet MS"/>
              </a:rPr>
              <a:t>Trigram: </a:t>
            </a: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minutes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Markov model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Language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87743" y="2183843"/>
            <a:ext cx="4483735" cy="415290"/>
            <a:chOff x="87743" y="2183843"/>
            <a:chExt cx="4483735" cy="415290"/>
          </a:xfrm>
        </p:grpSpPr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312631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497518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484818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183853"/>
              <a:ext cx="50749" cy="31366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87743" y="2356904"/>
              <a:ext cx="4432935" cy="191770"/>
            </a:xfrm>
            <a:custGeom>
              <a:avLst/>
              <a:gdLst/>
              <a:ahLst/>
              <a:cxnLst/>
              <a:rect l="l" t="t" r="r" b="b"/>
              <a:pathLst>
                <a:path w="4432935" h="191769">
                  <a:moveTo>
                    <a:pt x="4432566" y="0"/>
                  </a:moveTo>
                  <a:lnTo>
                    <a:pt x="0" y="0"/>
                  </a:lnTo>
                  <a:lnTo>
                    <a:pt x="0" y="140614"/>
                  </a:lnTo>
                  <a:lnTo>
                    <a:pt x="4008" y="160339"/>
                  </a:lnTo>
                  <a:lnTo>
                    <a:pt x="14922" y="176491"/>
                  </a:lnTo>
                  <a:lnTo>
                    <a:pt x="31075" y="187405"/>
                  </a:lnTo>
                  <a:lnTo>
                    <a:pt x="50800" y="191414"/>
                  </a:lnTo>
                  <a:lnTo>
                    <a:pt x="4381766" y="191414"/>
                  </a:lnTo>
                  <a:lnTo>
                    <a:pt x="4401491" y="187405"/>
                  </a:lnTo>
                  <a:lnTo>
                    <a:pt x="4417644" y="176491"/>
                  </a:lnTo>
                  <a:lnTo>
                    <a:pt x="4428558" y="160339"/>
                  </a:lnTo>
                  <a:lnTo>
                    <a:pt x="4432566" y="1406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221941"/>
              <a:ext cx="0" cy="294640"/>
            </a:xfrm>
            <a:custGeom>
              <a:avLst/>
              <a:gdLst/>
              <a:ahLst/>
              <a:cxnLst/>
              <a:rect l="l" t="t" r="r" b="b"/>
              <a:pathLst>
                <a:path w="0" h="294639">
                  <a:moveTo>
                    <a:pt x="0" y="2946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2092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21965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520309" y="21838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N-Gram</a:t>
            </a:r>
            <a:r>
              <a:rPr dirty="0" spc="135"/>
              <a:t> </a:t>
            </a:r>
            <a:r>
              <a:rPr dirty="0" spc="-10"/>
              <a:t>Models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48880"/>
            <a:ext cx="4483735" cy="1089660"/>
            <a:chOff x="87743" y="948880"/>
            <a:chExt cx="4483735" cy="108966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488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190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368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241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93127"/>
              <a:ext cx="50749" cy="94376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66177"/>
              <a:ext cx="4432935" cy="821690"/>
            </a:xfrm>
            <a:custGeom>
              <a:avLst/>
              <a:gdLst/>
              <a:ahLst/>
              <a:cxnLst/>
              <a:rect l="l" t="t" r="r" b="b"/>
              <a:pathLst>
                <a:path w="4432935" h="821689">
                  <a:moveTo>
                    <a:pt x="4432566" y="0"/>
                  </a:moveTo>
                  <a:lnTo>
                    <a:pt x="0" y="0"/>
                  </a:lnTo>
                  <a:lnTo>
                    <a:pt x="0" y="770712"/>
                  </a:lnTo>
                  <a:lnTo>
                    <a:pt x="4008" y="790436"/>
                  </a:lnTo>
                  <a:lnTo>
                    <a:pt x="14922" y="806589"/>
                  </a:lnTo>
                  <a:lnTo>
                    <a:pt x="31075" y="817503"/>
                  </a:lnTo>
                  <a:lnTo>
                    <a:pt x="50800" y="821512"/>
                  </a:lnTo>
                  <a:lnTo>
                    <a:pt x="4381766" y="821512"/>
                  </a:lnTo>
                  <a:lnTo>
                    <a:pt x="4401491" y="817503"/>
                  </a:lnTo>
                  <a:lnTo>
                    <a:pt x="4417644" y="806589"/>
                  </a:lnTo>
                  <a:lnTo>
                    <a:pt x="4428558" y="790436"/>
                  </a:lnTo>
                  <a:lnTo>
                    <a:pt x="4432566" y="7707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31214"/>
              <a:ext cx="0" cy="925194"/>
            </a:xfrm>
            <a:custGeom>
              <a:avLst/>
              <a:gdLst/>
              <a:ahLst/>
              <a:cxnLst/>
              <a:rect l="l" t="t" r="r" b="b"/>
              <a:pathLst>
                <a:path w="0" h="925194">
                  <a:moveTo>
                    <a:pt x="0" y="92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185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05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931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2816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3819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848231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87743" y="2139619"/>
            <a:ext cx="4483735" cy="459740"/>
            <a:chOff x="87743" y="2139619"/>
            <a:chExt cx="4483735" cy="459740"/>
          </a:xfrm>
        </p:grpSpPr>
        <p:sp>
          <p:nvSpPr>
            <p:cNvPr id="18" name="object 18" descr=""/>
            <p:cNvSpPr/>
            <p:nvPr/>
          </p:nvSpPr>
          <p:spPr>
            <a:xfrm>
              <a:off x="87743" y="213961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312632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497518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484818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183854"/>
              <a:ext cx="50749" cy="31366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7743" y="2356904"/>
              <a:ext cx="4432935" cy="191770"/>
            </a:xfrm>
            <a:custGeom>
              <a:avLst/>
              <a:gdLst/>
              <a:ahLst/>
              <a:cxnLst/>
              <a:rect l="l" t="t" r="r" b="b"/>
              <a:pathLst>
                <a:path w="4432935" h="191769">
                  <a:moveTo>
                    <a:pt x="4432566" y="0"/>
                  </a:moveTo>
                  <a:lnTo>
                    <a:pt x="0" y="0"/>
                  </a:lnTo>
                  <a:lnTo>
                    <a:pt x="0" y="140614"/>
                  </a:lnTo>
                  <a:lnTo>
                    <a:pt x="4008" y="160339"/>
                  </a:lnTo>
                  <a:lnTo>
                    <a:pt x="14922" y="176491"/>
                  </a:lnTo>
                  <a:lnTo>
                    <a:pt x="31075" y="187405"/>
                  </a:lnTo>
                  <a:lnTo>
                    <a:pt x="50800" y="191414"/>
                  </a:lnTo>
                  <a:lnTo>
                    <a:pt x="4381766" y="191414"/>
                  </a:lnTo>
                  <a:lnTo>
                    <a:pt x="4401491" y="187405"/>
                  </a:lnTo>
                  <a:lnTo>
                    <a:pt x="4417644" y="176491"/>
                  </a:lnTo>
                  <a:lnTo>
                    <a:pt x="4428558" y="160339"/>
                  </a:lnTo>
                  <a:lnTo>
                    <a:pt x="4432566" y="1406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221941"/>
              <a:ext cx="0" cy="294640"/>
            </a:xfrm>
            <a:custGeom>
              <a:avLst/>
              <a:gdLst/>
              <a:ahLst/>
              <a:cxnLst/>
              <a:rect l="l" t="t" r="r" b="b"/>
              <a:pathLst>
                <a:path w="0" h="294639">
                  <a:moveTo>
                    <a:pt x="0" y="2946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2092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1965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21838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25844" y="891423"/>
            <a:ext cx="3181350" cy="16256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P(office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|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fifteen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minutes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from)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950" spc="50">
                <a:latin typeface="Trebuchet MS"/>
                <a:cs typeface="Trebuchet MS"/>
              </a:rPr>
              <a:t>An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950">
                <a:latin typeface="Trebuchet MS"/>
                <a:cs typeface="Trebuchet MS"/>
              </a:rPr>
              <a:t>-gram 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uses</a:t>
            </a:r>
            <a:r>
              <a:rPr dirty="0" sz="950">
                <a:latin typeface="Trebuchet MS"/>
                <a:cs typeface="Trebuchet MS"/>
              </a:rPr>
              <a:t> only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-20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Cambria"/>
                <a:cs typeface="Cambria"/>
              </a:rPr>
              <a:t>1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</a:t>
            </a:r>
            <a:r>
              <a:rPr dirty="0" sz="950" spc="-20">
                <a:latin typeface="Trebuchet MS"/>
                <a:cs typeface="Trebuchet MS"/>
              </a:rPr>
              <a:t>prior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context.</a:t>
            </a:r>
            <a:endParaRPr sz="950">
              <a:latin typeface="Trebuchet MS"/>
              <a:cs typeface="Trebuchet MS"/>
            </a:endParaRPr>
          </a:p>
          <a:p>
            <a:pPr marL="289560" marR="1597660">
              <a:lnSpc>
                <a:spcPts val="1650"/>
              </a:lnSpc>
              <a:spcBef>
                <a:spcPts val="114"/>
              </a:spcBef>
            </a:pPr>
            <a:r>
              <a:rPr dirty="0" sz="950">
                <a:latin typeface="Trebuchet MS"/>
                <a:cs typeface="Trebuchet MS"/>
              </a:rPr>
              <a:t>Unigram:</a:t>
            </a:r>
            <a:r>
              <a:rPr dirty="0" sz="950" spc="7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P(office) </a:t>
            </a:r>
            <a:r>
              <a:rPr dirty="0" sz="950">
                <a:latin typeface="Trebuchet MS"/>
                <a:cs typeface="Trebuchet MS"/>
              </a:rPr>
              <a:t>Bigram: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75"/>
              </a:spcBef>
            </a:pPr>
            <a:r>
              <a:rPr dirty="0" sz="950" spc="-10">
                <a:latin typeface="Trebuchet MS"/>
                <a:cs typeface="Trebuchet MS"/>
              </a:rPr>
              <a:t>Trigram: </a:t>
            </a:r>
            <a:r>
              <a:rPr dirty="0" sz="950">
                <a:latin typeface="Trebuchet MS"/>
                <a:cs typeface="Trebuchet MS"/>
              </a:rPr>
              <a:t>P(office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minutes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Markov model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Language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950" spc="50">
                <a:latin typeface="Trebuchet MS"/>
                <a:cs typeface="Trebuchet MS"/>
              </a:rPr>
              <a:t>An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950">
                <a:latin typeface="Trebuchet MS"/>
                <a:cs typeface="Trebuchet MS"/>
              </a:rPr>
              <a:t>-gram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5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7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Cambria"/>
                <a:cs typeface="Cambria"/>
              </a:rPr>
              <a:t>1</a:t>
            </a:r>
            <a:r>
              <a:rPr dirty="0" sz="950" spc="-45">
                <a:latin typeface="Trebuchet MS"/>
                <a:cs typeface="Trebuchet MS"/>
              </a:rPr>
              <a:t>-</a:t>
            </a:r>
            <a:r>
              <a:rPr dirty="0" sz="950">
                <a:latin typeface="Trebuchet MS"/>
                <a:cs typeface="Trebuchet MS"/>
              </a:rPr>
              <a:t>order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Markov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Model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N-Gram</a:t>
            </a:r>
            <a:r>
              <a:rPr dirty="0" spc="135"/>
              <a:t> </a:t>
            </a:r>
            <a:r>
              <a:rPr dirty="0" spc="-10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3688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083178"/>
            <a:ext cx="2517140" cy="445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extend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trigrams,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4-grams,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5-</a:t>
            </a:r>
            <a:r>
              <a:rPr dirty="0" sz="950" spc="-10">
                <a:latin typeface="Trebuchet MS"/>
                <a:cs typeface="Trebuchet MS"/>
              </a:rPr>
              <a:t>grams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general,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insufficient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language: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23720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N-Gram</a:t>
            </a:r>
            <a:r>
              <a:rPr dirty="0" spc="135"/>
              <a:t> </a:t>
            </a:r>
            <a:r>
              <a:rPr dirty="0" spc="-10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3688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083178"/>
            <a:ext cx="3823335" cy="962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311275">
              <a:lnSpc>
                <a:spcPct val="145100"/>
              </a:lnSpc>
              <a:spcBef>
                <a:spcPts val="90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extend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trigrams,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4-grams,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5-</a:t>
            </a:r>
            <a:r>
              <a:rPr dirty="0" sz="950" spc="-10">
                <a:latin typeface="Trebuchet MS"/>
                <a:cs typeface="Trebuchet MS"/>
              </a:rPr>
              <a:t>grams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general,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insufficient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language: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i="1">
                <a:latin typeface="Trebuchet MS"/>
                <a:cs typeface="Trebuchet MS"/>
              </a:rPr>
              <a:t>language</a:t>
            </a:r>
            <a:r>
              <a:rPr dirty="0" sz="950" spc="65" i="1">
                <a:latin typeface="Trebuchet MS"/>
                <a:cs typeface="Trebuchet MS"/>
              </a:rPr>
              <a:t> </a:t>
            </a:r>
            <a:r>
              <a:rPr dirty="0" sz="950" spc="55" i="1">
                <a:latin typeface="Trebuchet MS"/>
                <a:cs typeface="Trebuchet MS"/>
              </a:rPr>
              <a:t>has</a:t>
            </a:r>
            <a:r>
              <a:rPr dirty="0" sz="950" spc="7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long-distance</a:t>
            </a:r>
            <a:r>
              <a:rPr dirty="0" sz="950" spc="7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dependencies: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dirty="0" sz="950" spc="-10">
                <a:latin typeface="Trebuchet MS"/>
                <a:cs typeface="Trebuchet MS"/>
              </a:rPr>
              <a:t>“The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computer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which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had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just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put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into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machine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room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fifth </a:t>
            </a:r>
            <a:r>
              <a:rPr dirty="0" sz="950" spc="-20">
                <a:latin typeface="Trebuchet MS"/>
                <a:cs typeface="Trebuchet MS"/>
              </a:rPr>
              <a:t>floor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crashed</a:t>
            </a:r>
            <a:r>
              <a:rPr dirty="0" sz="950" spc="-10">
                <a:latin typeface="Trebuchet MS"/>
                <a:cs typeface="Trebuchet MS"/>
              </a:rPr>
              <a:t>.”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23720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N-Gram</a:t>
            </a:r>
            <a:r>
              <a:rPr dirty="0" spc="135"/>
              <a:t> </a:t>
            </a:r>
            <a:r>
              <a:rPr dirty="0" spc="-10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3688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083178"/>
            <a:ext cx="3823335" cy="1172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311275">
              <a:lnSpc>
                <a:spcPct val="145100"/>
              </a:lnSpc>
              <a:spcBef>
                <a:spcPts val="90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extend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trigrams,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4-grams,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5-</a:t>
            </a:r>
            <a:r>
              <a:rPr dirty="0" sz="950" spc="-10">
                <a:latin typeface="Trebuchet MS"/>
                <a:cs typeface="Trebuchet MS"/>
              </a:rPr>
              <a:t>grams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general,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insufficient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language: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i="1">
                <a:latin typeface="Trebuchet MS"/>
                <a:cs typeface="Trebuchet MS"/>
              </a:rPr>
              <a:t>language</a:t>
            </a:r>
            <a:r>
              <a:rPr dirty="0" sz="950" spc="65" i="1">
                <a:latin typeface="Trebuchet MS"/>
                <a:cs typeface="Trebuchet MS"/>
              </a:rPr>
              <a:t> </a:t>
            </a:r>
            <a:r>
              <a:rPr dirty="0" sz="950" spc="55" i="1">
                <a:latin typeface="Trebuchet MS"/>
                <a:cs typeface="Trebuchet MS"/>
              </a:rPr>
              <a:t>has</a:t>
            </a:r>
            <a:r>
              <a:rPr dirty="0" sz="950" spc="7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long-distance</a:t>
            </a:r>
            <a:r>
              <a:rPr dirty="0" sz="950" spc="7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dependencies: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dirty="0" sz="950" spc="-10">
                <a:latin typeface="Trebuchet MS"/>
                <a:cs typeface="Trebuchet MS"/>
              </a:rPr>
              <a:t>“The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computer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which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had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just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put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into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machine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room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fifth </a:t>
            </a:r>
            <a:r>
              <a:rPr dirty="0" sz="950" spc="-20">
                <a:latin typeface="Trebuchet MS"/>
                <a:cs typeface="Trebuchet MS"/>
              </a:rPr>
              <a:t>floor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crashed</a:t>
            </a:r>
            <a:r>
              <a:rPr dirty="0" sz="950" spc="-10">
                <a:latin typeface="Trebuchet MS"/>
                <a:cs typeface="Trebuchet MS"/>
              </a:rPr>
              <a:t>.”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most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applications,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get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away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N-gram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models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23720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49983"/>
            <a:ext cx="64757" cy="64757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464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Estimating</a:t>
            </a:r>
            <a:r>
              <a:rPr dirty="0" sz="1400" spc="-6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N-grams</a:t>
            </a:r>
            <a:r>
              <a:rPr dirty="0" sz="1400" spc="-5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Estimating</a:t>
            </a:r>
            <a:r>
              <a:rPr dirty="0" spc="-60"/>
              <a:t> </a:t>
            </a:r>
            <a:r>
              <a:rPr dirty="0"/>
              <a:t>N-grams</a:t>
            </a:r>
            <a:r>
              <a:rPr dirty="0" spc="-55"/>
              <a:t> </a:t>
            </a:r>
            <a:r>
              <a:rPr dirty="0" spc="-10"/>
              <a:t>probabilities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30084"/>
            <a:ext cx="4483735" cy="1447800"/>
            <a:chOff x="87743" y="1030084"/>
            <a:chExt cx="4483735" cy="144780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3008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374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7573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6303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74318"/>
              <a:ext cx="50749" cy="130141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8021"/>
              <a:ext cx="4432935" cy="1188720"/>
            </a:xfrm>
            <a:custGeom>
              <a:avLst/>
              <a:gdLst/>
              <a:ahLst/>
              <a:cxnLst/>
              <a:rect l="l" t="t" r="r" b="b"/>
              <a:pathLst>
                <a:path w="4432935" h="1188720">
                  <a:moveTo>
                    <a:pt x="4432566" y="0"/>
                  </a:moveTo>
                  <a:lnTo>
                    <a:pt x="0" y="0"/>
                  </a:lnTo>
                  <a:lnTo>
                    <a:pt x="0" y="1137716"/>
                  </a:lnTo>
                  <a:lnTo>
                    <a:pt x="4008" y="1157441"/>
                  </a:lnTo>
                  <a:lnTo>
                    <a:pt x="14922" y="1173594"/>
                  </a:lnTo>
                  <a:lnTo>
                    <a:pt x="31075" y="1184508"/>
                  </a:lnTo>
                  <a:lnTo>
                    <a:pt x="50800" y="1188516"/>
                  </a:lnTo>
                  <a:lnTo>
                    <a:pt x="4381766" y="1188516"/>
                  </a:lnTo>
                  <a:lnTo>
                    <a:pt x="4401491" y="1184508"/>
                  </a:lnTo>
                  <a:lnTo>
                    <a:pt x="4417644" y="1173594"/>
                  </a:lnTo>
                  <a:lnTo>
                    <a:pt x="4428558" y="1157441"/>
                  </a:lnTo>
                  <a:lnTo>
                    <a:pt x="4432566" y="113771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12405"/>
              <a:ext cx="0" cy="1282700"/>
            </a:xfrm>
            <a:custGeom>
              <a:avLst/>
              <a:gdLst/>
              <a:ahLst/>
              <a:cxnLst/>
              <a:rect l="l" t="t" r="r" b="b"/>
              <a:pathLst>
                <a:path w="0" h="1282700">
                  <a:moveTo>
                    <a:pt x="0" y="12823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997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870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743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965837"/>
            <a:ext cx="3124200" cy="4273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Maximum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Likelihood</a:t>
            </a:r>
            <a:r>
              <a:rPr dirty="0" sz="1100" spc="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Estimate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 i="1">
                <a:latin typeface="Trebuchet MS"/>
                <a:cs typeface="Trebuchet MS"/>
              </a:rPr>
              <a:t>Value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spc="-55" i="1">
                <a:latin typeface="Trebuchet MS"/>
                <a:cs typeface="Trebuchet MS"/>
              </a:rPr>
              <a:t>that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makes</a:t>
            </a:r>
            <a:r>
              <a:rPr dirty="0" sz="950" spc="30" i="1">
                <a:latin typeface="Trebuchet MS"/>
                <a:cs typeface="Trebuchet MS"/>
              </a:rPr>
              <a:t> </a:t>
            </a:r>
            <a:r>
              <a:rPr dirty="0" sz="950" spc="-20" i="1">
                <a:latin typeface="Trebuchet MS"/>
                <a:cs typeface="Trebuchet MS"/>
              </a:rPr>
              <a:t>the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observed</a:t>
            </a:r>
            <a:r>
              <a:rPr dirty="0" sz="950" spc="3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data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spc="-20" i="1">
                <a:latin typeface="Trebuchet MS"/>
                <a:cs typeface="Trebuchet MS"/>
              </a:rPr>
              <a:t>the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spc="-25" i="1">
                <a:latin typeface="Trebuchet MS"/>
                <a:cs typeface="Trebuchet MS"/>
              </a:rPr>
              <a:t>“most</a:t>
            </a:r>
            <a:r>
              <a:rPr dirty="0" sz="950" spc="3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probable”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31721" y="1485785"/>
            <a:ext cx="1729739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36294">
              <a:lnSpc>
                <a:spcPts val="1030"/>
              </a:lnSpc>
              <a:spcBef>
                <a:spcPts val="90"/>
              </a:spcBef>
            </a:pP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count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dirty="0" u="sng" sz="1100" spc="-21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3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ts val="1030"/>
              </a:lnSpc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baseline="-10416" sz="1200" spc="-60">
                <a:latin typeface="Lucida Sans Unicode"/>
                <a:cs typeface="Lucida Sans Unicode"/>
              </a:rPr>
              <a:t>−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20353" y="1674622"/>
            <a:ext cx="750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count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Estimating</a:t>
            </a:r>
            <a:r>
              <a:rPr dirty="0" spc="-60"/>
              <a:t> </a:t>
            </a:r>
            <a:r>
              <a:rPr dirty="0"/>
              <a:t>N-grams</a:t>
            </a:r>
            <a:r>
              <a:rPr dirty="0" spc="-55"/>
              <a:t> </a:t>
            </a:r>
            <a:r>
              <a:rPr dirty="0" spc="-10"/>
              <a:t>probabilities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30084"/>
            <a:ext cx="4483735" cy="1447800"/>
            <a:chOff x="87743" y="1030084"/>
            <a:chExt cx="4483735" cy="144780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3008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374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7573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6303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74318"/>
              <a:ext cx="50749" cy="130141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8021"/>
              <a:ext cx="4432935" cy="1188720"/>
            </a:xfrm>
            <a:custGeom>
              <a:avLst/>
              <a:gdLst/>
              <a:ahLst/>
              <a:cxnLst/>
              <a:rect l="l" t="t" r="r" b="b"/>
              <a:pathLst>
                <a:path w="4432935" h="1188720">
                  <a:moveTo>
                    <a:pt x="4432566" y="0"/>
                  </a:moveTo>
                  <a:lnTo>
                    <a:pt x="0" y="0"/>
                  </a:lnTo>
                  <a:lnTo>
                    <a:pt x="0" y="1137716"/>
                  </a:lnTo>
                  <a:lnTo>
                    <a:pt x="4008" y="1157441"/>
                  </a:lnTo>
                  <a:lnTo>
                    <a:pt x="14922" y="1173594"/>
                  </a:lnTo>
                  <a:lnTo>
                    <a:pt x="31075" y="1184508"/>
                  </a:lnTo>
                  <a:lnTo>
                    <a:pt x="50800" y="1188516"/>
                  </a:lnTo>
                  <a:lnTo>
                    <a:pt x="4381766" y="1188516"/>
                  </a:lnTo>
                  <a:lnTo>
                    <a:pt x="4401491" y="1184508"/>
                  </a:lnTo>
                  <a:lnTo>
                    <a:pt x="4417644" y="1173594"/>
                  </a:lnTo>
                  <a:lnTo>
                    <a:pt x="4428558" y="1157441"/>
                  </a:lnTo>
                  <a:lnTo>
                    <a:pt x="4432566" y="113771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12405"/>
              <a:ext cx="0" cy="1282700"/>
            </a:xfrm>
            <a:custGeom>
              <a:avLst/>
              <a:gdLst/>
              <a:ahLst/>
              <a:cxnLst/>
              <a:rect l="l" t="t" r="r" b="b"/>
              <a:pathLst>
                <a:path w="0" h="1282700">
                  <a:moveTo>
                    <a:pt x="0" y="12823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997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870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743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965837"/>
            <a:ext cx="3124200" cy="4273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Maximum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Likelihood</a:t>
            </a:r>
            <a:r>
              <a:rPr dirty="0" sz="1100" spc="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Estimate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 i="1">
                <a:latin typeface="Trebuchet MS"/>
                <a:cs typeface="Trebuchet MS"/>
              </a:rPr>
              <a:t>Value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spc="-55" i="1">
                <a:latin typeface="Trebuchet MS"/>
                <a:cs typeface="Trebuchet MS"/>
              </a:rPr>
              <a:t>that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makes</a:t>
            </a:r>
            <a:r>
              <a:rPr dirty="0" sz="950" spc="30" i="1">
                <a:latin typeface="Trebuchet MS"/>
                <a:cs typeface="Trebuchet MS"/>
              </a:rPr>
              <a:t> </a:t>
            </a:r>
            <a:r>
              <a:rPr dirty="0" sz="950" spc="-20" i="1">
                <a:latin typeface="Trebuchet MS"/>
                <a:cs typeface="Trebuchet MS"/>
              </a:rPr>
              <a:t>the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observed</a:t>
            </a:r>
            <a:r>
              <a:rPr dirty="0" sz="950" spc="3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data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spc="-20" i="1">
                <a:latin typeface="Trebuchet MS"/>
                <a:cs typeface="Trebuchet MS"/>
              </a:rPr>
              <a:t>the</a:t>
            </a:r>
            <a:r>
              <a:rPr dirty="0" sz="950" spc="25" i="1">
                <a:latin typeface="Trebuchet MS"/>
                <a:cs typeface="Trebuchet MS"/>
              </a:rPr>
              <a:t> </a:t>
            </a:r>
            <a:r>
              <a:rPr dirty="0" sz="950" spc="-25" i="1">
                <a:latin typeface="Trebuchet MS"/>
                <a:cs typeface="Trebuchet MS"/>
              </a:rPr>
              <a:t>“most</a:t>
            </a:r>
            <a:r>
              <a:rPr dirty="0" sz="950" spc="3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probable”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31721" y="1485785"/>
            <a:ext cx="1729739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36294">
              <a:lnSpc>
                <a:spcPts val="1030"/>
              </a:lnSpc>
              <a:spcBef>
                <a:spcPts val="90"/>
              </a:spcBef>
            </a:pP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count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dirty="0" u="sng" sz="1100" spc="-21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3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ts val="1030"/>
              </a:lnSpc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baseline="-10416" sz="1200" spc="-60">
                <a:latin typeface="Lucida Sans Unicode"/>
                <a:cs typeface="Lucida Sans Unicode"/>
              </a:rPr>
              <a:t>−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20353" y="1674622"/>
            <a:ext cx="750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count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i</a:t>
            </a:r>
            <a:r>
              <a:rPr dirty="0" baseline="-10416" sz="1200" spc="-30">
                <a:latin typeface="Lucida Sans Unicode"/>
                <a:cs typeface="Lucida Sans Unicode"/>
              </a:rPr>
              <a:t>−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sz="1100" spc="-2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56130" y="2007387"/>
            <a:ext cx="148082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36294">
              <a:lnSpc>
                <a:spcPts val="1030"/>
              </a:lnSpc>
              <a:spcBef>
                <a:spcPts val="90"/>
              </a:spcBef>
            </a:pP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dirty="0" u="sng" sz="1100" spc="-22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3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ts val="1030"/>
              </a:lnSpc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baseline="-10416" sz="1200" spc="-60">
                <a:latin typeface="Lucida Sans Unicode"/>
                <a:cs typeface="Lucida Sans Unicode"/>
              </a:rPr>
              <a:t>−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44762" y="2196223"/>
            <a:ext cx="501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mbria"/>
                <a:cs typeface="Cambria"/>
              </a:rPr>
              <a:t>c</a:t>
            </a:r>
            <a:r>
              <a:rPr dirty="0" sz="1100" spc="-10">
                <a:latin typeface="Verdana"/>
                <a:cs typeface="Verdan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 i="1">
                <a:latin typeface="Cambria"/>
                <a:cs typeface="Cambria"/>
              </a:rPr>
              <a:t>i</a:t>
            </a:r>
            <a:r>
              <a:rPr dirty="0" baseline="-10416" sz="1200" spc="-15">
                <a:latin typeface="Lucida Sans Unicode"/>
                <a:cs typeface="Lucida Sans Unicode"/>
              </a:rPr>
              <a:t>−</a:t>
            </a:r>
            <a:r>
              <a:rPr dirty="0" baseline="-10416" sz="1200" spc="-15">
                <a:latin typeface="Cambria"/>
                <a:cs typeface="Cambria"/>
              </a:rPr>
              <a:t>1</a:t>
            </a:r>
            <a:r>
              <a:rPr dirty="0" sz="1100" spc="-1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Minimum</a:t>
            </a:r>
            <a:r>
              <a:rPr dirty="0" spc="-20"/>
              <a:t> </a:t>
            </a:r>
            <a:r>
              <a:rPr dirty="0"/>
              <a:t>Edit</a:t>
            </a:r>
            <a:r>
              <a:rPr dirty="0" spc="-20"/>
              <a:t> </a:t>
            </a:r>
            <a:r>
              <a:rPr dirty="0" spc="-10"/>
              <a:t>Distance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315" y="894956"/>
            <a:ext cx="1795780" cy="89789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98484"/>
            <a:ext cx="64757" cy="6475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77532" y="2086417"/>
            <a:ext cx="2632710" cy="3924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dirty="0" sz="950" spc="-20">
                <a:latin typeface="Trebuchet MS"/>
                <a:cs typeface="Trebuchet MS"/>
              </a:rPr>
              <a:t>If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 operation </a:t>
            </a:r>
            <a:r>
              <a:rPr dirty="0" sz="950" spc="55">
                <a:latin typeface="Trebuchet MS"/>
                <a:cs typeface="Trebuchet MS"/>
              </a:rPr>
              <a:t>has</a:t>
            </a:r>
            <a:r>
              <a:rPr dirty="0" sz="950">
                <a:latin typeface="Trebuchet MS"/>
                <a:cs typeface="Trebuchet MS"/>
              </a:rPr>
              <a:t> a cost of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 </a:t>
            </a:r>
            <a:r>
              <a:rPr dirty="0" sz="950" spc="-10">
                <a:latin typeface="Trebuchet MS"/>
                <a:cs typeface="Trebuchet MS"/>
              </a:rPr>
              <a:t>(Levenshtein)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92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Distance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between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these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is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8137" y="1292987"/>
            <a:ext cx="148082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36294">
              <a:lnSpc>
                <a:spcPts val="1030"/>
              </a:lnSpc>
              <a:spcBef>
                <a:spcPts val="90"/>
              </a:spcBef>
            </a:pP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dirty="0" u="sng" sz="1100" spc="-22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3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ts val="1030"/>
              </a:lnSpc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baseline="-10416" sz="1200" spc="-60">
                <a:latin typeface="Lucida Sans Unicode"/>
                <a:cs typeface="Lucida Sans Unicode"/>
              </a:rPr>
              <a:t>−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6756" y="1481823"/>
            <a:ext cx="501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mbria"/>
                <a:cs typeface="Cambria"/>
              </a:rPr>
              <a:t>c</a:t>
            </a:r>
            <a:r>
              <a:rPr dirty="0" sz="1100" spc="-10">
                <a:latin typeface="Verdana"/>
                <a:cs typeface="Verdan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 i="1">
                <a:latin typeface="Cambria"/>
                <a:cs typeface="Cambria"/>
              </a:rPr>
              <a:t>i</a:t>
            </a:r>
            <a:r>
              <a:rPr dirty="0" baseline="-10416" sz="1200" spc="-15">
                <a:latin typeface="Lucida Sans Unicode"/>
                <a:cs typeface="Lucida Sans Unicode"/>
              </a:rPr>
              <a:t>−</a:t>
            </a:r>
            <a:r>
              <a:rPr dirty="0" baseline="-10416" sz="1200" spc="-15">
                <a:latin typeface="Cambria"/>
                <a:cs typeface="Cambria"/>
              </a:rPr>
              <a:t>1</a:t>
            </a:r>
            <a:r>
              <a:rPr dirty="0" sz="1100" spc="-1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59304" y="1140759"/>
            <a:ext cx="1586230" cy="54165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 spc="60">
                <a:latin typeface="Trebuchet MS"/>
                <a:cs typeface="Trebuchet MS"/>
              </a:rPr>
              <a:t>&lt;s&gt;I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here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spc="10">
                <a:latin typeface="Trebuchet MS"/>
                <a:cs typeface="Trebuchet MS"/>
              </a:rPr>
              <a:t>&lt;s&gt;who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am</a:t>
            </a:r>
            <a:r>
              <a:rPr dirty="0" sz="950" spc="75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I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spc="60">
                <a:latin typeface="Trebuchet MS"/>
                <a:cs typeface="Trebuchet MS"/>
              </a:rPr>
              <a:t>&lt;s&gt;I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would</a:t>
            </a:r>
            <a:r>
              <a:rPr dirty="0" sz="950" spc="-20">
                <a:latin typeface="Trebuchet MS"/>
                <a:cs typeface="Trebuchet MS"/>
              </a:rPr>
              <a:t> like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 </a:t>
            </a:r>
            <a:r>
              <a:rPr dirty="0" sz="950">
                <a:latin typeface="Trebuchet MS"/>
                <a:cs typeface="Trebuchet MS"/>
              </a:rPr>
              <a:t>know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8137" y="970483"/>
            <a:ext cx="148082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36294">
              <a:lnSpc>
                <a:spcPts val="1030"/>
              </a:lnSpc>
              <a:spcBef>
                <a:spcPts val="90"/>
              </a:spcBef>
            </a:pP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dirty="0" u="sng" sz="1100" spc="-22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3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ts val="1030"/>
              </a:lnSpc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baseline="-10416" sz="1200" spc="-60">
                <a:latin typeface="Lucida Sans Unicode"/>
                <a:cs typeface="Lucida Sans Unicode"/>
              </a:rPr>
              <a:t>−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6756" y="1159319"/>
            <a:ext cx="501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mbria"/>
                <a:cs typeface="Cambria"/>
              </a:rPr>
              <a:t>c</a:t>
            </a:r>
            <a:r>
              <a:rPr dirty="0" sz="1100" spc="-10">
                <a:latin typeface="Verdana"/>
                <a:cs typeface="Verdan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 i="1">
                <a:latin typeface="Cambria"/>
                <a:cs typeface="Cambria"/>
              </a:rPr>
              <a:t>i</a:t>
            </a:r>
            <a:r>
              <a:rPr dirty="0" baseline="-10416" sz="1200" spc="-15">
                <a:latin typeface="Lucida Sans Unicode"/>
                <a:cs typeface="Lucida Sans Unicode"/>
              </a:rPr>
              <a:t>−</a:t>
            </a:r>
            <a:r>
              <a:rPr dirty="0" baseline="-10416" sz="1200" spc="-15">
                <a:latin typeface="Cambria"/>
                <a:cs typeface="Cambria"/>
              </a:rPr>
              <a:t>1</a:t>
            </a:r>
            <a:r>
              <a:rPr dirty="0" sz="1100" spc="-1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59304" y="818256"/>
            <a:ext cx="1586230" cy="54165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 spc="60">
                <a:latin typeface="Trebuchet MS"/>
                <a:cs typeface="Trebuchet MS"/>
              </a:rPr>
              <a:t>&lt;s&gt;I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here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spc="10">
                <a:latin typeface="Trebuchet MS"/>
                <a:cs typeface="Trebuchet MS"/>
              </a:rPr>
              <a:t>&lt;s&gt;who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am</a:t>
            </a:r>
            <a:r>
              <a:rPr dirty="0" sz="950" spc="75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I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spc="60">
                <a:latin typeface="Trebuchet MS"/>
                <a:cs typeface="Trebuchet MS"/>
              </a:rPr>
              <a:t>&lt;s&gt;I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would</a:t>
            </a:r>
            <a:r>
              <a:rPr dirty="0" sz="950" spc="-20">
                <a:latin typeface="Trebuchet MS"/>
                <a:cs typeface="Trebuchet MS"/>
              </a:rPr>
              <a:t> like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 </a:t>
            </a:r>
            <a:r>
              <a:rPr dirty="0" sz="950">
                <a:latin typeface="Trebuchet MS"/>
                <a:cs typeface="Trebuchet MS"/>
              </a:rPr>
              <a:t>know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7743" y="1446466"/>
            <a:ext cx="4483735" cy="1144270"/>
            <a:chOff x="87743" y="1446466"/>
            <a:chExt cx="4483735" cy="1144270"/>
          </a:xfrm>
        </p:grpSpPr>
        <p:sp>
          <p:nvSpPr>
            <p:cNvPr id="7" name="object 7" descr=""/>
            <p:cNvSpPr/>
            <p:nvPr/>
          </p:nvSpPr>
          <p:spPr>
            <a:xfrm>
              <a:off x="87743" y="144646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19478"/>
              <a:ext cx="4432566" cy="5060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88958"/>
              <a:ext cx="101599" cy="101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76258"/>
              <a:ext cx="4381715" cy="114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90700"/>
              <a:ext cx="50749" cy="99825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743" y="1663763"/>
              <a:ext cx="4432935" cy="876300"/>
            </a:xfrm>
            <a:custGeom>
              <a:avLst/>
              <a:gdLst/>
              <a:ahLst/>
              <a:cxnLst/>
              <a:rect l="l" t="t" r="r" b="b"/>
              <a:pathLst>
                <a:path w="4432935" h="876300">
                  <a:moveTo>
                    <a:pt x="4432566" y="0"/>
                  </a:moveTo>
                  <a:lnTo>
                    <a:pt x="0" y="0"/>
                  </a:lnTo>
                  <a:lnTo>
                    <a:pt x="0" y="825195"/>
                  </a:lnTo>
                  <a:lnTo>
                    <a:pt x="4008" y="844919"/>
                  </a:lnTo>
                  <a:lnTo>
                    <a:pt x="14922" y="861072"/>
                  </a:lnTo>
                  <a:lnTo>
                    <a:pt x="31075" y="871986"/>
                  </a:lnTo>
                  <a:lnTo>
                    <a:pt x="50800" y="875995"/>
                  </a:lnTo>
                  <a:lnTo>
                    <a:pt x="4381766" y="875995"/>
                  </a:lnTo>
                  <a:lnTo>
                    <a:pt x="4401491" y="871986"/>
                  </a:lnTo>
                  <a:lnTo>
                    <a:pt x="4417644" y="861072"/>
                  </a:lnTo>
                  <a:lnTo>
                    <a:pt x="4428558" y="844919"/>
                  </a:lnTo>
                  <a:lnTo>
                    <a:pt x="4432566" y="825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528800"/>
              <a:ext cx="0" cy="979805"/>
            </a:xfrm>
            <a:custGeom>
              <a:avLst/>
              <a:gdLst/>
              <a:ahLst/>
              <a:cxnLst/>
              <a:rect l="l" t="t" r="r" b="b"/>
              <a:pathLst>
                <a:path w="0" h="979805">
                  <a:moveTo>
                    <a:pt x="0" y="9792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516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20309" y="1503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20309" y="14906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25844" y="1371819"/>
            <a:ext cx="1113155" cy="113538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Estimating</a:t>
            </a:r>
            <a:r>
              <a:rPr dirty="0" sz="1100" spc="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bigrams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P(I|&lt;s&gt;)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20">
                <a:latin typeface="Trebuchet MS"/>
                <a:cs typeface="Trebuchet MS"/>
              </a:rPr>
              <a:t>=</a:t>
            </a:r>
            <a:endParaRPr sz="950">
              <a:latin typeface="Trebuchet MS"/>
              <a:cs typeface="Trebuchet MS"/>
            </a:endParaRPr>
          </a:p>
          <a:p>
            <a:pPr marL="12700" marR="242570">
              <a:lnSpc>
                <a:spcPct val="118900"/>
              </a:lnSpc>
            </a:pPr>
            <a:r>
              <a:rPr dirty="0" sz="950" spc="-10">
                <a:latin typeface="Trebuchet MS"/>
                <a:cs typeface="Trebuchet MS"/>
              </a:rPr>
              <a:t>P(&lt;/s&gt;|here) </a:t>
            </a:r>
            <a:r>
              <a:rPr dirty="0" sz="950" spc="20">
                <a:latin typeface="Trebuchet MS"/>
                <a:cs typeface="Trebuchet MS"/>
              </a:rPr>
              <a:t>= </a:t>
            </a:r>
            <a:r>
              <a:rPr dirty="0" sz="950">
                <a:latin typeface="Trebuchet MS"/>
                <a:cs typeface="Trebuchet MS"/>
              </a:rPr>
              <a:t>P(would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I)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20">
                <a:latin typeface="Trebuchet MS"/>
                <a:cs typeface="Trebuchet MS"/>
              </a:rPr>
              <a:t>= </a:t>
            </a:r>
            <a:r>
              <a:rPr dirty="0" sz="950">
                <a:latin typeface="Trebuchet MS"/>
                <a:cs typeface="Trebuchet MS"/>
              </a:rPr>
              <a:t>P(here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am)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= </a:t>
            </a:r>
            <a:r>
              <a:rPr dirty="0" sz="950">
                <a:latin typeface="Trebuchet MS"/>
                <a:cs typeface="Trebuchet MS"/>
              </a:rPr>
              <a:t>P(know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like)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20">
                <a:latin typeface="Trebuchet MS"/>
                <a:cs typeface="Trebuchet MS"/>
              </a:rPr>
              <a:t>=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8137" y="970483"/>
            <a:ext cx="148082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36294">
              <a:lnSpc>
                <a:spcPts val="1030"/>
              </a:lnSpc>
              <a:spcBef>
                <a:spcPts val="90"/>
              </a:spcBef>
            </a:pP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6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dirty="0" u="sng" sz="1100" spc="-22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3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ts val="1030"/>
              </a:lnSpc>
            </a:pPr>
            <a:r>
              <a:rPr dirty="0" sz="1100" spc="-40" i="1">
                <a:latin typeface="Cambria"/>
                <a:cs typeface="Cambria"/>
              </a:rPr>
              <a:t>P</a:t>
            </a:r>
            <a:r>
              <a:rPr dirty="0" sz="1100" spc="-40">
                <a:latin typeface="Verdana"/>
                <a:cs typeface="Verdana"/>
              </a:rPr>
              <a:t>(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mbria"/>
                <a:cs typeface="Cambria"/>
              </a:rPr>
              <a:t>w</a:t>
            </a:r>
            <a:r>
              <a:rPr dirty="0" baseline="-10416" sz="1200" spc="-60" i="1">
                <a:latin typeface="Cambria"/>
                <a:cs typeface="Cambria"/>
              </a:rPr>
              <a:t>i</a:t>
            </a:r>
            <a:r>
              <a:rPr dirty="0" baseline="-10416" sz="1200" spc="-60">
                <a:latin typeface="Lucida Sans Unicode"/>
                <a:cs typeface="Lucida Sans Unicode"/>
              </a:rPr>
              <a:t>−</a:t>
            </a:r>
            <a:r>
              <a:rPr dirty="0" baseline="-10416" sz="1200" spc="-60">
                <a:latin typeface="Cambria"/>
                <a:cs typeface="Cambria"/>
              </a:rPr>
              <a:t>1</a:t>
            </a:r>
            <a:r>
              <a:rPr dirty="0" sz="1100" spc="-40">
                <a:latin typeface="Verdana"/>
                <a:cs typeface="Verdana"/>
              </a:rPr>
              <a:t>)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6756" y="1159319"/>
            <a:ext cx="501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mbria"/>
                <a:cs typeface="Cambria"/>
              </a:rPr>
              <a:t>c</a:t>
            </a:r>
            <a:r>
              <a:rPr dirty="0" sz="1100" spc="-10">
                <a:latin typeface="Verdana"/>
                <a:cs typeface="Verdan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 i="1">
                <a:latin typeface="Cambria"/>
                <a:cs typeface="Cambria"/>
              </a:rPr>
              <a:t>i</a:t>
            </a:r>
            <a:r>
              <a:rPr dirty="0" baseline="-10416" sz="1200" spc="-15">
                <a:latin typeface="Lucida Sans Unicode"/>
                <a:cs typeface="Lucida Sans Unicode"/>
              </a:rPr>
              <a:t>−</a:t>
            </a:r>
            <a:r>
              <a:rPr dirty="0" baseline="-10416" sz="1200" spc="-15">
                <a:latin typeface="Cambria"/>
                <a:cs typeface="Cambria"/>
              </a:rPr>
              <a:t>1</a:t>
            </a:r>
            <a:r>
              <a:rPr dirty="0" sz="1100" spc="-1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59304" y="818256"/>
            <a:ext cx="1586230" cy="54165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 spc="60">
                <a:latin typeface="Trebuchet MS"/>
                <a:cs typeface="Trebuchet MS"/>
              </a:rPr>
              <a:t>&lt;s&gt;I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here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spc="10">
                <a:latin typeface="Trebuchet MS"/>
                <a:cs typeface="Trebuchet MS"/>
              </a:rPr>
              <a:t>&lt;s&gt;who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am</a:t>
            </a:r>
            <a:r>
              <a:rPr dirty="0" sz="950" spc="75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I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spc="60">
                <a:latin typeface="Trebuchet MS"/>
                <a:cs typeface="Trebuchet MS"/>
              </a:rPr>
              <a:t>&lt;s&gt;I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would</a:t>
            </a:r>
            <a:r>
              <a:rPr dirty="0" sz="950" spc="-20">
                <a:latin typeface="Trebuchet MS"/>
                <a:cs typeface="Trebuchet MS"/>
              </a:rPr>
              <a:t> like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 </a:t>
            </a:r>
            <a:r>
              <a:rPr dirty="0" sz="950">
                <a:latin typeface="Trebuchet MS"/>
                <a:cs typeface="Trebuchet MS"/>
              </a:rPr>
              <a:t>know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7743" y="1446466"/>
            <a:ext cx="4483735" cy="1144270"/>
            <a:chOff x="87743" y="1446466"/>
            <a:chExt cx="4483735" cy="1144270"/>
          </a:xfrm>
        </p:grpSpPr>
        <p:sp>
          <p:nvSpPr>
            <p:cNvPr id="7" name="object 7" descr=""/>
            <p:cNvSpPr/>
            <p:nvPr/>
          </p:nvSpPr>
          <p:spPr>
            <a:xfrm>
              <a:off x="87743" y="144646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19478"/>
              <a:ext cx="4432566" cy="5060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88958"/>
              <a:ext cx="101599" cy="101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76258"/>
              <a:ext cx="4381715" cy="114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90700"/>
              <a:ext cx="50749" cy="99825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743" y="1663763"/>
              <a:ext cx="4432935" cy="876300"/>
            </a:xfrm>
            <a:custGeom>
              <a:avLst/>
              <a:gdLst/>
              <a:ahLst/>
              <a:cxnLst/>
              <a:rect l="l" t="t" r="r" b="b"/>
              <a:pathLst>
                <a:path w="4432935" h="876300">
                  <a:moveTo>
                    <a:pt x="4432566" y="0"/>
                  </a:moveTo>
                  <a:lnTo>
                    <a:pt x="0" y="0"/>
                  </a:lnTo>
                  <a:lnTo>
                    <a:pt x="0" y="825195"/>
                  </a:lnTo>
                  <a:lnTo>
                    <a:pt x="4008" y="844919"/>
                  </a:lnTo>
                  <a:lnTo>
                    <a:pt x="14922" y="861072"/>
                  </a:lnTo>
                  <a:lnTo>
                    <a:pt x="31075" y="871986"/>
                  </a:lnTo>
                  <a:lnTo>
                    <a:pt x="50800" y="875995"/>
                  </a:lnTo>
                  <a:lnTo>
                    <a:pt x="4381766" y="875995"/>
                  </a:lnTo>
                  <a:lnTo>
                    <a:pt x="4401491" y="871986"/>
                  </a:lnTo>
                  <a:lnTo>
                    <a:pt x="4417644" y="861072"/>
                  </a:lnTo>
                  <a:lnTo>
                    <a:pt x="4428558" y="844919"/>
                  </a:lnTo>
                  <a:lnTo>
                    <a:pt x="4432566" y="825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528800"/>
              <a:ext cx="0" cy="979805"/>
            </a:xfrm>
            <a:custGeom>
              <a:avLst/>
              <a:gdLst/>
              <a:ahLst/>
              <a:cxnLst/>
              <a:rect l="l" t="t" r="r" b="b"/>
              <a:pathLst>
                <a:path w="0" h="979805">
                  <a:moveTo>
                    <a:pt x="0" y="9792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516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20309" y="1503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20309" y="14906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25844" y="1371819"/>
            <a:ext cx="1113155" cy="113538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Estimating</a:t>
            </a:r>
            <a:r>
              <a:rPr dirty="0" sz="1100" spc="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bigrams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P(I|&lt;s&gt;)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2/3</a:t>
            </a:r>
            <a:endParaRPr sz="950">
              <a:latin typeface="Trebuchet MS"/>
              <a:cs typeface="Trebuchet MS"/>
            </a:endParaRPr>
          </a:p>
          <a:p>
            <a:pPr marL="12700" marR="85725">
              <a:lnSpc>
                <a:spcPct val="118900"/>
              </a:lnSpc>
            </a:pPr>
            <a:r>
              <a:rPr dirty="0" sz="950" spc="-10">
                <a:latin typeface="Trebuchet MS"/>
                <a:cs typeface="Trebuchet MS"/>
              </a:rPr>
              <a:t>P(&lt;/s&gt;|here) </a:t>
            </a:r>
            <a:r>
              <a:rPr dirty="0" sz="950" spc="30">
                <a:latin typeface="Trebuchet MS"/>
                <a:cs typeface="Trebuchet MS"/>
              </a:rPr>
              <a:t>=1 </a:t>
            </a:r>
            <a:r>
              <a:rPr dirty="0" sz="950">
                <a:latin typeface="Trebuchet MS"/>
                <a:cs typeface="Trebuchet MS"/>
              </a:rPr>
              <a:t>P(would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>
                <a:latin typeface="Trebuchet MS"/>
                <a:cs typeface="Trebuchet MS"/>
              </a:rPr>
              <a:t> I)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1/3 </a:t>
            </a:r>
            <a:r>
              <a:rPr dirty="0" sz="950">
                <a:latin typeface="Trebuchet MS"/>
                <a:cs typeface="Trebuchet MS"/>
              </a:rPr>
              <a:t>P(here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am)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60">
                <a:latin typeface="Trebuchet MS"/>
                <a:cs typeface="Trebuchet MS"/>
              </a:rPr>
              <a:t>1/2 </a:t>
            </a:r>
            <a:r>
              <a:rPr dirty="0" sz="950">
                <a:latin typeface="Trebuchet MS"/>
                <a:cs typeface="Trebuchet MS"/>
              </a:rPr>
              <a:t>P(know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like)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0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34886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Bigram</a:t>
            </a:r>
            <a:r>
              <a:rPr dirty="0" sz="1400" spc="-5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counts</a:t>
            </a:r>
            <a:r>
              <a:rPr dirty="0" sz="1400" spc="-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dirty="0" sz="1400" spc="-5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9222</a:t>
            </a:r>
            <a:r>
              <a:rPr dirty="0" sz="1400" spc="-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Restaurant</a:t>
            </a:r>
            <a:r>
              <a:rPr dirty="0" sz="1400" spc="-5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Sentences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49" y="1052395"/>
            <a:ext cx="3758549" cy="132368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16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743" y="66635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300" y="60502"/>
            <a:ext cx="2373630" cy="7785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bigram</a:t>
            </a:r>
            <a:r>
              <a:rPr dirty="0" sz="1400" spc="-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4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Normlize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unigrams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710590"/>
            <a:ext cx="4483735" cy="596265"/>
            <a:chOff x="87743" y="710590"/>
            <a:chExt cx="4483735" cy="5962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39368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710590"/>
              <a:ext cx="50749" cy="19199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883653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74869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359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232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10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28" y="1041082"/>
              <a:ext cx="3300984" cy="265175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743" y="66635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300" y="60502"/>
            <a:ext cx="2373630" cy="7785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bigram</a:t>
            </a:r>
            <a:r>
              <a:rPr dirty="0" sz="1400" spc="-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4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Normlize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unigrams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710590"/>
            <a:ext cx="4483735" cy="596265"/>
            <a:chOff x="87743" y="710590"/>
            <a:chExt cx="4483735" cy="5962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39368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710590"/>
              <a:ext cx="50749" cy="19199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883653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74869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359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232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10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28" y="1041082"/>
              <a:ext cx="3300984" cy="265175"/>
            </a:xfrm>
            <a:prstGeom prst="rect">
              <a:avLst/>
            </a:prstGeom>
          </p:spPr>
        </p:pic>
      </p:grpSp>
      <p:sp>
        <p:nvSpPr>
          <p:cNvPr id="14" name="object 14" descr=""/>
          <p:cNvSpPr/>
          <p:nvPr/>
        </p:nvSpPr>
        <p:spPr>
          <a:xfrm>
            <a:off x="87743" y="142886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25844" y="1409649"/>
            <a:ext cx="1191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Bigram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Probabilities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7743" y="1473098"/>
            <a:ext cx="4483735" cy="1550035"/>
            <a:chOff x="87743" y="1473098"/>
            <a:chExt cx="4483735" cy="1550035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1601876"/>
              <a:ext cx="4483315" cy="16482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473098"/>
              <a:ext cx="50749" cy="191998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87743" y="164616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20309" y="151119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4984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4857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4730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880" y="1794446"/>
              <a:ext cx="3462528" cy="1228344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6" name="object 2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35"/>
              <a:t> </a:t>
            </a:r>
            <a:r>
              <a:rPr dirty="0"/>
              <a:t>Sentence</a:t>
            </a:r>
            <a:r>
              <a:rPr dirty="0" spc="-35"/>
              <a:t> </a:t>
            </a:r>
            <a:r>
              <a:rPr dirty="0" spc="-10"/>
              <a:t>Probabilities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367307"/>
            <a:ext cx="4483735" cy="604520"/>
            <a:chOff x="87743" y="1367307"/>
            <a:chExt cx="4483735" cy="60452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36730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4033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6988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5718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11554"/>
              <a:ext cx="50749" cy="45833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584604"/>
              <a:ext cx="4432935" cy="336550"/>
            </a:xfrm>
            <a:custGeom>
              <a:avLst/>
              <a:gdLst/>
              <a:ahLst/>
              <a:cxnLst/>
              <a:rect l="l" t="t" r="r" b="b"/>
              <a:pathLst>
                <a:path w="4432935" h="336550">
                  <a:moveTo>
                    <a:pt x="4432566" y="0"/>
                  </a:moveTo>
                  <a:lnTo>
                    <a:pt x="0" y="0"/>
                  </a:lnTo>
                  <a:lnTo>
                    <a:pt x="0" y="285280"/>
                  </a:lnTo>
                  <a:lnTo>
                    <a:pt x="4008" y="305004"/>
                  </a:lnTo>
                  <a:lnTo>
                    <a:pt x="14922" y="321157"/>
                  </a:lnTo>
                  <a:lnTo>
                    <a:pt x="31075" y="332071"/>
                  </a:lnTo>
                  <a:lnTo>
                    <a:pt x="50800" y="336080"/>
                  </a:lnTo>
                  <a:lnTo>
                    <a:pt x="4381766" y="336080"/>
                  </a:lnTo>
                  <a:lnTo>
                    <a:pt x="4401491" y="332071"/>
                  </a:lnTo>
                  <a:lnTo>
                    <a:pt x="4417644" y="321157"/>
                  </a:lnTo>
                  <a:lnTo>
                    <a:pt x="4428558" y="305004"/>
                  </a:lnTo>
                  <a:lnTo>
                    <a:pt x="4432566" y="2852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449641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w="0" h="439419">
                  <a:moveTo>
                    <a:pt x="0" y="4392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4369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4242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411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1292687"/>
            <a:ext cx="4345305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60" i="1">
                <a:solidFill>
                  <a:srgbClr val="3333B2"/>
                </a:solidFill>
                <a:latin typeface="Cambria"/>
                <a:cs typeface="Cambria"/>
              </a:rPr>
              <a:t>P(&lt;s&gt;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55" i="1">
                <a:solidFill>
                  <a:srgbClr val="3333B2"/>
                </a:solidFill>
                <a:latin typeface="Cambria"/>
                <a:cs typeface="Cambria"/>
              </a:rPr>
              <a:t>want</a:t>
            </a:r>
            <a:r>
              <a:rPr dirty="0" sz="1100" spc="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english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food</a:t>
            </a:r>
            <a:r>
              <a:rPr dirty="0" sz="1100" spc="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&lt;/s&gt;)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P(I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55">
                <a:latin typeface="Trebuchet MS"/>
                <a:cs typeface="Trebuchet MS"/>
              </a:rPr>
              <a:t>&lt;s&gt;)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P(want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P(english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want)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P(food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english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P(&lt;/s&gt;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food)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35"/>
              <a:t> </a:t>
            </a:r>
            <a:r>
              <a:rPr dirty="0"/>
              <a:t>Sentence</a:t>
            </a:r>
            <a:r>
              <a:rPr dirty="0" spc="-35"/>
              <a:t> </a:t>
            </a:r>
            <a:r>
              <a:rPr dirty="0" spc="-10"/>
              <a:t>Probabilities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367307"/>
            <a:ext cx="4483735" cy="604520"/>
            <a:chOff x="87743" y="1367307"/>
            <a:chExt cx="4483735" cy="60452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36730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4033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6988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5718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11554"/>
              <a:ext cx="50749" cy="45833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584604"/>
              <a:ext cx="4432935" cy="336550"/>
            </a:xfrm>
            <a:custGeom>
              <a:avLst/>
              <a:gdLst/>
              <a:ahLst/>
              <a:cxnLst/>
              <a:rect l="l" t="t" r="r" b="b"/>
              <a:pathLst>
                <a:path w="4432935" h="336550">
                  <a:moveTo>
                    <a:pt x="4432566" y="0"/>
                  </a:moveTo>
                  <a:lnTo>
                    <a:pt x="0" y="0"/>
                  </a:lnTo>
                  <a:lnTo>
                    <a:pt x="0" y="285280"/>
                  </a:lnTo>
                  <a:lnTo>
                    <a:pt x="4008" y="305004"/>
                  </a:lnTo>
                  <a:lnTo>
                    <a:pt x="14922" y="321157"/>
                  </a:lnTo>
                  <a:lnTo>
                    <a:pt x="31075" y="332071"/>
                  </a:lnTo>
                  <a:lnTo>
                    <a:pt x="50800" y="336080"/>
                  </a:lnTo>
                  <a:lnTo>
                    <a:pt x="4381766" y="336080"/>
                  </a:lnTo>
                  <a:lnTo>
                    <a:pt x="4401491" y="332071"/>
                  </a:lnTo>
                  <a:lnTo>
                    <a:pt x="4417644" y="321157"/>
                  </a:lnTo>
                  <a:lnTo>
                    <a:pt x="4428558" y="305004"/>
                  </a:lnTo>
                  <a:lnTo>
                    <a:pt x="4432566" y="2852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449641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w="0" h="439419">
                  <a:moveTo>
                    <a:pt x="0" y="4392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4369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4242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411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1292687"/>
            <a:ext cx="4345305" cy="6191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60" i="1">
                <a:solidFill>
                  <a:srgbClr val="3333B2"/>
                </a:solidFill>
                <a:latin typeface="Cambria"/>
                <a:cs typeface="Cambria"/>
              </a:rPr>
              <a:t>P(&lt;s&gt;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55" i="1">
                <a:solidFill>
                  <a:srgbClr val="3333B2"/>
                </a:solidFill>
                <a:latin typeface="Cambria"/>
                <a:cs typeface="Cambria"/>
              </a:rPr>
              <a:t>want</a:t>
            </a:r>
            <a:r>
              <a:rPr dirty="0" sz="1100" spc="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english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food</a:t>
            </a:r>
            <a:r>
              <a:rPr dirty="0" sz="1100" spc="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&lt;/s&gt;)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P(I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55">
                <a:latin typeface="Trebuchet MS"/>
                <a:cs typeface="Trebuchet MS"/>
              </a:rPr>
              <a:t>&lt;s&gt;)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P(want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P(english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want)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P(food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english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x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P(&lt;/s&gt;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food)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0.000031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What</a:t>
            </a:r>
            <a:r>
              <a:rPr dirty="0" spc="-20"/>
              <a:t> </a:t>
            </a:r>
            <a:r>
              <a:rPr dirty="0" spc="-10"/>
              <a:t>knowledge</a:t>
            </a:r>
            <a:r>
              <a:rPr dirty="0" spc="-15"/>
              <a:t> </a:t>
            </a:r>
            <a:r>
              <a:rPr dirty="0"/>
              <a:t>does</a:t>
            </a:r>
            <a:r>
              <a:rPr dirty="0" spc="-15"/>
              <a:t> </a:t>
            </a:r>
            <a:r>
              <a:rPr dirty="0" spc="-20"/>
              <a:t>n-gram</a:t>
            </a:r>
            <a:r>
              <a:rPr dirty="0" spc="-15"/>
              <a:t> </a:t>
            </a:r>
            <a:r>
              <a:rPr dirty="0" spc="-10"/>
              <a:t>represent?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4732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954222"/>
            <a:ext cx="1369695" cy="149606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 spc="-10">
                <a:latin typeface="Trebuchet MS"/>
                <a:cs typeface="Trebuchet MS"/>
              </a:rPr>
              <a:t>P(english|want)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-10">
                <a:latin typeface="Trebuchet MS"/>
                <a:cs typeface="Trebuchet MS"/>
              </a:rPr>
              <a:t> .0011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P(chinese|want)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.0065</a:t>
            </a:r>
            <a:endParaRPr sz="950">
              <a:latin typeface="Trebuchet MS"/>
              <a:cs typeface="Trebuchet MS"/>
            </a:endParaRPr>
          </a:p>
          <a:p>
            <a:pPr marL="12700" marR="267970">
              <a:lnSpc>
                <a:spcPct val="145100"/>
              </a:lnSpc>
            </a:pPr>
            <a:r>
              <a:rPr dirty="0" sz="950" spc="-35">
                <a:latin typeface="Trebuchet MS"/>
                <a:cs typeface="Trebuchet MS"/>
              </a:rPr>
              <a:t>P(to|want)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.66 </a:t>
            </a:r>
            <a:r>
              <a:rPr dirty="0" sz="950">
                <a:latin typeface="Trebuchet MS"/>
                <a:cs typeface="Trebuchet MS"/>
              </a:rPr>
              <a:t>P(eat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to)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.28 </a:t>
            </a:r>
            <a:r>
              <a:rPr dirty="0" sz="950">
                <a:latin typeface="Trebuchet MS"/>
                <a:cs typeface="Trebuchet MS"/>
              </a:rPr>
              <a:t>P(food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to)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0 </a:t>
            </a:r>
            <a:r>
              <a:rPr dirty="0" sz="950">
                <a:latin typeface="Trebuchet MS"/>
                <a:cs typeface="Trebuchet MS"/>
              </a:rPr>
              <a:t>P(want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spend)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0 </a:t>
            </a:r>
            <a:r>
              <a:rPr dirty="0" sz="950" spc="125">
                <a:latin typeface="Trebuchet MS"/>
                <a:cs typeface="Trebuchet MS"/>
              </a:rPr>
              <a:t>P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(i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55">
                <a:latin typeface="Trebuchet MS"/>
                <a:cs typeface="Trebuchet MS"/>
              </a:rPr>
              <a:t>&lt;s&gt;)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.25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94765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504797"/>
            <a:ext cx="64757" cy="6475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714830"/>
            <a:ext cx="64757" cy="6475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1924862"/>
            <a:ext cx="64757" cy="6475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97" y="2134895"/>
            <a:ext cx="64757" cy="6475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597" y="2344928"/>
            <a:ext cx="64757" cy="64757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2" name="object 12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19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1918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Practical</a:t>
            </a:r>
            <a:r>
              <a:rPr dirty="0" sz="1400" spc="6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Issues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1017879"/>
            <a:ext cx="4483735" cy="922655"/>
            <a:chOff x="87743" y="1017879"/>
            <a:chExt cx="4483735" cy="922655"/>
          </a:xfrm>
        </p:grpSpPr>
        <p:sp>
          <p:nvSpPr>
            <p:cNvPr id="5" name="object 5" descr=""/>
            <p:cNvSpPr/>
            <p:nvPr/>
          </p:nvSpPr>
          <p:spPr>
            <a:xfrm>
              <a:off x="87743" y="101787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0904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38490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25790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2126"/>
              <a:ext cx="50749" cy="77636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235176"/>
              <a:ext cx="4432935" cy="654685"/>
            </a:xfrm>
            <a:custGeom>
              <a:avLst/>
              <a:gdLst/>
              <a:ahLst/>
              <a:cxnLst/>
              <a:rect l="l" t="t" r="r" b="b"/>
              <a:pathLst>
                <a:path w="4432935" h="654685">
                  <a:moveTo>
                    <a:pt x="4432566" y="0"/>
                  </a:moveTo>
                  <a:lnTo>
                    <a:pt x="0" y="0"/>
                  </a:lnTo>
                  <a:lnTo>
                    <a:pt x="0" y="603313"/>
                  </a:lnTo>
                  <a:lnTo>
                    <a:pt x="4008" y="623038"/>
                  </a:lnTo>
                  <a:lnTo>
                    <a:pt x="14922" y="639191"/>
                  </a:lnTo>
                  <a:lnTo>
                    <a:pt x="31075" y="650105"/>
                  </a:lnTo>
                  <a:lnTo>
                    <a:pt x="50800" y="654113"/>
                  </a:lnTo>
                  <a:lnTo>
                    <a:pt x="4381766" y="654113"/>
                  </a:lnTo>
                  <a:lnTo>
                    <a:pt x="4401491" y="650105"/>
                  </a:lnTo>
                  <a:lnTo>
                    <a:pt x="4417644" y="639191"/>
                  </a:lnTo>
                  <a:lnTo>
                    <a:pt x="4428558" y="623038"/>
                  </a:lnTo>
                  <a:lnTo>
                    <a:pt x="4432566" y="6033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00213"/>
              <a:ext cx="0" cy="757555"/>
            </a:xfrm>
            <a:custGeom>
              <a:avLst/>
              <a:gdLst/>
              <a:ahLst/>
              <a:cxnLst/>
              <a:rect l="l" t="t" r="r" b="b"/>
              <a:pathLst>
                <a:path w="0" h="757555">
                  <a:moveTo>
                    <a:pt x="0" y="7573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875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748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062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4909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943245"/>
            <a:ext cx="1336675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Everything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log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space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Avoids</a:t>
            </a:r>
            <a:r>
              <a:rPr dirty="0" sz="950" spc="1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underflow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Minimum</a:t>
            </a:r>
            <a:r>
              <a:rPr dirty="0" spc="-20"/>
              <a:t> </a:t>
            </a:r>
            <a:r>
              <a:rPr dirty="0"/>
              <a:t>Edit</a:t>
            </a:r>
            <a:r>
              <a:rPr dirty="0" spc="-20"/>
              <a:t> </a:t>
            </a:r>
            <a:r>
              <a:rPr dirty="0" spc="-10"/>
              <a:t>Distance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315" y="894956"/>
            <a:ext cx="1795780" cy="89789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98484"/>
            <a:ext cx="64757" cy="6475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77532" y="2086417"/>
            <a:ext cx="2632710" cy="7594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dirty="0" sz="950" spc="-20">
                <a:latin typeface="Trebuchet MS"/>
                <a:cs typeface="Trebuchet MS"/>
              </a:rPr>
              <a:t>If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 operation </a:t>
            </a:r>
            <a:r>
              <a:rPr dirty="0" sz="950" spc="55">
                <a:latin typeface="Trebuchet MS"/>
                <a:cs typeface="Trebuchet MS"/>
              </a:rPr>
              <a:t>has</a:t>
            </a:r>
            <a:r>
              <a:rPr dirty="0" sz="950">
                <a:latin typeface="Trebuchet MS"/>
                <a:cs typeface="Trebuchet MS"/>
              </a:rPr>
              <a:t> a cost of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 </a:t>
            </a:r>
            <a:r>
              <a:rPr dirty="0" sz="950" spc="-10">
                <a:latin typeface="Trebuchet MS"/>
                <a:cs typeface="Trebuchet MS"/>
              </a:rPr>
              <a:t>(Levenshtein)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92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Distance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between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these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is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dirty="0" sz="950" spc="-20">
                <a:latin typeface="Trebuchet MS"/>
                <a:cs typeface="Trebuchet MS"/>
              </a:rPr>
              <a:t>If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substitution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costs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2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(alternate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version)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92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Distance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between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these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is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565400"/>
            <a:ext cx="64757" cy="64757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1918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Practical</a:t>
            </a:r>
            <a:r>
              <a:rPr dirty="0" sz="1400" spc="6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Issues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1017879"/>
            <a:ext cx="4483735" cy="922655"/>
            <a:chOff x="87743" y="1017879"/>
            <a:chExt cx="4483735" cy="922655"/>
          </a:xfrm>
        </p:grpSpPr>
        <p:sp>
          <p:nvSpPr>
            <p:cNvPr id="5" name="object 5" descr=""/>
            <p:cNvSpPr/>
            <p:nvPr/>
          </p:nvSpPr>
          <p:spPr>
            <a:xfrm>
              <a:off x="87743" y="101787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0904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38490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25790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2126"/>
              <a:ext cx="50749" cy="77636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235176"/>
              <a:ext cx="4432935" cy="654685"/>
            </a:xfrm>
            <a:custGeom>
              <a:avLst/>
              <a:gdLst/>
              <a:ahLst/>
              <a:cxnLst/>
              <a:rect l="l" t="t" r="r" b="b"/>
              <a:pathLst>
                <a:path w="4432935" h="654685">
                  <a:moveTo>
                    <a:pt x="4432566" y="0"/>
                  </a:moveTo>
                  <a:lnTo>
                    <a:pt x="0" y="0"/>
                  </a:lnTo>
                  <a:lnTo>
                    <a:pt x="0" y="603313"/>
                  </a:lnTo>
                  <a:lnTo>
                    <a:pt x="4008" y="623038"/>
                  </a:lnTo>
                  <a:lnTo>
                    <a:pt x="14922" y="639191"/>
                  </a:lnTo>
                  <a:lnTo>
                    <a:pt x="31075" y="650105"/>
                  </a:lnTo>
                  <a:lnTo>
                    <a:pt x="50800" y="654113"/>
                  </a:lnTo>
                  <a:lnTo>
                    <a:pt x="4381766" y="654113"/>
                  </a:lnTo>
                  <a:lnTo>
                    <a:pt x="4401491" y="650105"/>
                  </a:lnTo>
                  <a:lnTo>
                    <a:pt x="4417644" y="639191"/>
                  </a:lnTo>
                  <a:lnTo>
                    <a:pt x="4428558" y="623038"/>
                  </a:lnTo>
                  <a:lnTo>
                    <a:pt x="4432566" y="6033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00213"/>
              <a:ext cx="0" cy="757555"/>
            </a:xfrm>
            <a:custGeom>
              <a:avLst/>
              <a:gdLst/>
              <a:ahLst/>
              <a:cxnLst/>
              <a:rect l="l" t="t" r="r" b="b"/>
              <a:pathLst>
                <a:path w="0" h="757555">
                  <a:moveTo>
                    <a:pt x="0" y="7573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875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748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062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490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94942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943245"/>
            <a:ext cx="2058035" cy="6572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Everything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log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space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Avoids</a:t>
            </a:r>
            <a:r>
              <a:rPr dirty="0" sz="950" spc="1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underflow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>
                <a:latin typeface="Trebuchet MS"/>
                <a:cs typeface="Trebuchet MS"/>
              </a:rPr>
              <a:t>Adding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faster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than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multiplying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Practical</a:t>
            </a:r>
            <a:r>
              <a:rPr dirty="0" spc="65"/>
              <a:t> </a:t>
            </a:r>
            <a:r>
              <a:rPr dirty="0" spc="-10"/>
              <a:t>Issues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17879"/>
            <a:ext cx="4483735" cy="922655"/>
            <a:chOff x="87743" y="1017879"/>
            <a:chExt cx="4483735" cy="92265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1787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090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3849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2579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2126"/>
              <a:ext cx="50749" cy="77636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5176"/>
              <a:ext cx="4432935" cy="654685"/>
            </a:xfrm>
            <a:custGeom>
              <a:avLst/>
              <a:gdLst/>
              <a:ahLst/>
              <a:cxnLst/>
              <a:rect l="l" t="t" r="r" b="b"/>
              <a:pathLst>
                <a:path w="4432935" h="654685">
                  <a:moveTo>
                    <a:pt x="4432566" y="0"/>
                  </a:moveTo>
                  <a:lnTo>
                    <a:pt x="0" y="0"/>
                  </a:lnTo>
                  <a:lnTo>
                    <a:pt x="0" y="603313"/>
                  </a:lnTo>
                  <a:lnTo>
                    <a:pt x="4008" y="623038"/>
                  </a:lnTo>
                  <a:lnTo>
                    <a:pt x="14922" y="639191"/>
                  </a:lnTo>
                  <a:lnTo>
                    <a:pt x="31075" y="650105"/>
                  </a:lnTo>
                  <a:lnTo>
                    <a:pt x="50800" y="654113"/>
                  </a:lnTo>
                  <a:lnTo>
                    <a:pt x="4381766" y="654113"/>
                  </a:lnTo>
                  <a:lnTo>
                    <a:pt x="4401491" y="650105"/>
                  </a:lnTo>
                  <a:lnTo>
                    <a:pt x="4417644" y="639191"/>
                  </a:lnTo>
                  <a:lnTo>
                    <a:pt x="4428558" y="623038"/>
                  </a:lnTo>
                  <a:lnTo>
                    <a:pt x="4432566" y="6033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00213"/>
              <a:ext cx="0" cy="757555"/>
            </a:xfrm>
            <a:custGeom>
              <a:avLst/>
              <a:gdLst/>
              <a:ahLst/>
              <a:cxnLst/>
              <a:rect l="l" t="t" r="r" b="b"/>
              <a:pathLst>
                <a:path w="0" h="757555">
                  <a:moveTo>
                    <a:pt x="0" y="7573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875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748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62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490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94942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7743" y="2041207"/>
            <a:ext cx="4483735" cy="454659"/>
            <a:chOff x="87743" y="2041207"/>
            <a:chExt cx="4483735" cy="454659"/>
          </a:xfrm>
        </p:grpSpPr>
        <p:sp>
          <p:nvSpPr>
            <p:cNvPr id="17" name="object 17" descr=""/>
            <p:cNvSpPr/>
            <p:nvPr/>
          </p:nvSpPr>
          <p:spPr>
            <a:xfrm>
              <a:off x="87743" y="204120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21423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39402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344" y="238132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085441"/>
              <a:ext cx="50749" cy="308584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7743" y="2258504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89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2123541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w="0" h="289560">
                  <a:moveTo>
                    <a:pt x="0" y="289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1108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0981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0854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7744" y="943245"/>
            <a:ext cx="3807460" cy="146748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Everything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log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space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Avoids</a:t>
            </a:r>
            <a:r>
              <a:rPr dirty="0" sz="950" spc="1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underflow</a:t>
            </a:r>
            <a:endParaRPr sz="95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509"/>
              </a:spcBef>
            </a:pPr>
            <a:r>
              <a:rPr dirty="0" sz="950">
                <a:latin typeface="Trebuchet MS"/>
                <a:cs typeface="Trebuchet MS"/>
              </a:rPr>
              <a:t>Adding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faster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than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multiplying</a:t>
            </a:r>
            <a:endParaRPr sz="950">
              <a:latin typeface="Trebuchet MS"/>
              <a:cs typeface="Trebuchet MS"/>
            </a:endParaRPr>
          </a:p>
          <a:p>
            <a:pPr marL="694690">
              <a:lnSpc>
                <a:spcPct val="100000"/>
              </a:lnSpc>
              <a:spcBef>
                <a:spcPts val="665"/>
              </a:spcBef>
            </a:pPr>
            <a:r>
              <a:rPr dirty="0" sz="1100" spc="-30" i="1">
                <a:latin typeface="Cambria"/>
                <a:cs typeface="Cambria"/>
              </a:rPr>
              <a:t>log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baseline="-10416" sz="1200" spc="-44">
                <a:latin typeface="Cambria"/>
                <a:cs typeface="Cambria"/>
              </a:rPr>
              <a:t>1</a:t>
            </a:r>
            <a:r>
              <a:rPr dirty="0" baseline="-10416" sz="1200" spc="-22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×</a:t>
            </a:r>
            <a:r>
              <a:rPr dirty="0" sz="1100" spc="-200">
                <a:latin typeface="Lucida Sans Unicode"/>
                <a:cs typeface="Lucida Sans Unicode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baseline="-10416" sz="1200" spc="-30">
                <a:latin typeface="Cambria"/>
                <a:cs typeface="Cambria"/>
              </a:rPr>
              <a:t>2</a:t>
            </a:r>
            <a:r>
              <a:rPr dirty="0" baseline="-10416" sz="1200" spc="-37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×</a:t>
            </a:r>
            <a:r>
              <a:rPr dirty="0" sz="1100" spc="-200">
                <a:latin typeface="Lucida Sans Unicode"/>
                <a:cs typeface="Lucida Sans Unicode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baseline="-10416" sz="1200" spc="-30">
                <a:latin typeface="Cambria"/>
                <a:cs typeface="Cambria"/>
              </a:rPr>
              <a:t>3</a:t>
            </a:r>
            <a:r>
              <a:rPr dirty="0" baseline="-10416" sz="1200" spc="-7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×</a:t>
            </a:r>
            <a:r>
              <a:rPr dirty="0" sz="1100" spc="-200">
                <a:latin typeface="Lucida Sans Unicode"/>
                <a:cs typeface="Lucida Sans Unicode"/>
              </a:rPr>
              <a:t> </a:t>
            </a:r>
            <a:r>
              <a:rPr dirty="0" sz="1100" spc="-45" i="1">
                <a:latin typeface="Cambria"/>
                <a:cs typeface="Cambria"/>
              </a:rPr>
              <a:t>p</a:t>
            </a:r>
            <a:r>
              <a:rPr dirty="0" baseline="-10416" sz="1200" spc="-67">
                <a:latin typeface="Cambria"/>
                <a:cs typeface="Cambria"/>
              </a:rPr>
              <a:t>4</a:t>
            </a:r>
            <a:r>
              <a:rPr dirty="0" sz="1100" spc="-45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logp</a:t>
            </a:r>
            <a:r>
              <a:rPr dirty="0" baseline="-10416" sz="1200" spc="-30">
                <a:latin typeface="Cambria"/>
                <a:cs typeface="Cambria"/>
              </a:rPr>
              <a:t>1</a:t>
            </a:r>
            <a:r>
              <a:rPr dirty="0" baseline="-10416" sz="1200" spc="15">
                <a:latin typeface="Cambria"/>
                <a:cs typeface="Cambri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35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logp</a:t>
            </a:r>
            <a:r>
              <a:rPr dirty="0" baseline="-10416" sz="1200" spc="-30">
                <a:latin typeface="Cambria"/>
                <a:cs typeface="Cambria"/>
              </a:rPr>
              <a:t>2</a:t>
            </a:r>
            <a:r>
              <a:rPr dirty="0" baseline="-10416" sz="1200" spc="22">
                <a:latin typeface="Cambria"/>
                <a:cs typeface="Cambri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35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logp</a:t>
            </a:r>
            <a:r>
              <a:rPr dirty="0" baseline="-10416" sz="1200" spc="-30">
                <a:latin typeface="Cambria"/>
                <a:cs typeface="Cambria"/>
              </a:rPr>
              <a:t>3</a:t>
            </a:r>
            <a:r>
              <a:rPr dirty="0" baseline="-10416" sz="1200" spc="15">
                <a:latin typeface="Cambria"/>
                <a:cs typeface="Cambri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35">
                <a:latin typeface="Verdana"/>
                <a:cs typeface="Verdan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logp</a:t>
            </a:r>
            <a:r>
              <a:rPr dirty="0" baseline="-10416" sz="1200" spc="-30">
                <a:latin typeface="Cambria"/>
                <a:cs typeface="Cambria"/>
              </a:rPr>
              <a:t>4</a:t>
            </a:r>
            <a:endParaRPr baseline="-10416"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Handling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zeros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dirty="0" sz="950" spc="75">
                <a:latin typeface="Trebuchet MS"/>
                <a:cs typeface="Trebuchet MS"/>
              </a:rPr>
              <a:t>Use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smoothing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039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dirty="0" sz="14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Modeling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30" i="1">
                <a:solidFill>
                  <a:srgbClr val="FFFFFF"/>
                </a:solidFill>
                <a:latin typeface="Cambria"/>
                <a:cs typeface="Cambria"/>
              </a:rPr>
              <a:t>Toolkit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1434084"/>
            <a:ext cx="4483735" cy="437515"/>
            <a:chOff x="87743" y="1434084"/>
            <a:chExt cx="4483735" cy="437515"/>
          </a:xfrm>
        </p:grpSpPr>
        <p:sp>
          <p:nvSpPr>
            <p:cNvPr id="5" name="object 5" descr=""/>
            <p:cNvSpPr/>
            <p:nvPr/>
          </p:nvSpPr>
          <p:spPr>
            <a:xfrm>
              <a:off x="87743" y="143408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97748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9719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7019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78318"/>
              <a:ext cx="50749" cy="29140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642033"/>
              <a:ext cx="4432935" cy="179070"/>
            </a:xfrm>
            <a:custGeom>
              <a:avLst/>
              <a:gdLst/>
              <a:ahLst/>
              <a:cxnLst/>
              <a:rect l="l" t="t" r="r" b="b"/>
              <a:pathLst>
                <a:path w="4432935" h="179069">
                  <a:moveTo>
                    <a:pt x="4432566" y="0"/>
                  </a:moveTo>
                  <a:lnTo>
                    <a:pt x="0" y="0"/>
                  </a:lnTo>
                  <a:lnTo>
                    <a:pt x="0" y="127685"/>
                  </a:lnTo>
                  <a:lnTo>
                    <a:pt x="4008" y="147410"/>
                  </a:lnTo>
                  <a:lnTo>
                    <a:pt x="14922" y="163563"/>
                  </a:lnTo>
                  <a:lnTo>
                    <a:pt x="31075" y="174477"/>
                  </a:lnTo>
                  <a:lnTo>
                    <a:pt x="50800" y="178485"/>
                  </a:lnTo>
                  <a:lnTo>
                    <a:pt x="4381766" y="178485"/>
                  </a:lnTo>
                  <a:lnTo>
                    <a:pt x="4401491" y="174477"/>
                  </a:lnTo>
                  <a:lnTo>
                    <a:pt x="4417644" y="163563"/>
                  </a:lnTo>
                  <a:lnTo>
                    <a:pt x="4428558" y="147410"/>
                  </a:lnTo>
                  <a:lnTo>
                    <a:pt x="4432566" y="12768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516418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w="0" h="272414">
                  <a:moveTo>
                    <a:pt x="0" y="2723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5037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4910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4783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1391320"/>
            <a:ext cx="2922905" cy="4051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SRILM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110">
                <a:latin typeface="Courier New"/>
                <a:cs typeface="Courier New"/>
                <a:hlinkClick r:id="rId6"/>
              </a:rPr>
              <a:t>http://www.speech.sri.com/projects/srilm/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21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Google</a:t>
            </a:r>
            <a:r>
              <a:rPr dirty="0" spc="235"/>
              <a:t> </a:t>
            </a:r>
            <a:r>
              <a:rPr dirty="0"/>
              <a:t>N-</a:t>
            </a:r>
            <a:r>
              <a:rPr dirty="0" spc="-20"/>
              <a:t>grams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932619"/>
            <a:ext cx="2993390" cy="15773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84328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tokens: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1,024,908,267,229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sentences:</a:t>
            </a:r>
            <a:r>
              <a:rPr dirty="0" sz="950" spc="1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95,119,665,584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unigrams:</a:t>
            </a:r>
            <a:r>
              <a:rPr dirty="0" sz="950" spc="114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13,588,391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bigrams:</a:t>
            </a:r>
            <a:r>
              <a:rPr dirty="0" sz="950" spc="10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314,843,401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trigrams: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977,069,902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fourgrams: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1,313,818,354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fivegrams: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1,176,470,663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dirty="0" sz="1100" spc="-114">
                <a:latin typeface="Courier New"/>
                <a:cs typeface="Courier New"/>
                <a:hlinkClick r:id="rId2"/>
              </a:rPr>
              <a:t>http://googleresearch.blogspot.in/2006/08/</a:t>
            </a:r>
            <a:r>
              <a:rPr dirty="0" sz="1100" spc="-114">
                <a:latin typeface="Courier New"/>
                <a:cs typeface="Courier New"/>
              </a:rPr>
              <a:t> </a:t>
            </a:r>
            <a:r>
              <a:rPr dirty="0" sz="1100" spc="-110">
                <a:latin typeface="Courier New"/>
                <a:cs typeface="Courier New"/>
                <a:hlinkClick r:id="rId2"/>
              </a:rPr>
              <a:t>all-our-</a:t>
            </a:r>
            <a:r>
              <a:rPr dirty="0" sz="1100" spc="-95">
                <a:latin typeface="Courier New"/>
                <a:cs typeface="Courier New"/>
                <a:hlinkClick r:id="rId2"/>
              </a:rPr>
              <a:t>n-</a:t>
            </a:r>
            <a:r>
              <a:rPr dirty="0" sz="1100" spc="-110">
                <a:latin typeface="Courier New"/>
                <a:cs typeface="Courier New"/>
                <a:hlinkClick r:id="rId2"/>
              </a:rPr>
              <a:t>gram-are-</a:t>
            </a:r>
            <a:r>
              <a:rPr dirty="0" sz="1100" spc="-114">
                <a:latin typeface="Courier New"/>
                <a:cs typeface="Courier New"/>
                <a:hlinkClick r:id="rId2"/>
              </a:rPr>
              <a:t>belong-</a:t>
            </a:r>
            <a:r>
              <a:rPr dirty="0" sz="1100" spc="-105">
                <a:latin typeface="Courier New"/>
                <a:cs typeface="Courier New"/>
                <a:hlinkClick r:id="rId2"/>
              </a:rPr>
              <a:t>to-</a:t>
            </a:r>
            <a:r>
              <a:rPr dirty="0" sz="1100" spc="-10">
                <a:latin typeface="Courier New"/>
                <a:cs typeface="Courier New"/>
                <a:hlinkClick r:id="rId2"/>
              </a:rPr>
              <a:t>you.html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22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-35"/>
              <a:t> </a:t>
            </a:r>
            <a:r>
              <a:rPr dirty="0" spc="-20"/>
              <a:t>from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20"/>
              <a:t>4-gram</a:t>
            </a:r>
            <a:r>
              <a:rPr dirty="0" spc="-3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1146386"/>
            <a:ext cx="1619250" cy="1057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serve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inspector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66 </a:t>
            </a:r>
            <a:r>
              <a:rPr dirty="0" sz="950">
                <a:latin typeface="Trebuchet MS"/>
                <a:cs typeface="Trebuchet MS"/>
              </a:rPr>
              <a:t>serve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inspiration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1390 </a:t>
            </a:r>
            <a:r>
              <a:rPr dirty="0" sz="950">
                <a:latin typeface="Trebuchet MS"/>
                <a:cs typeface="Trebuchet MS"/>
              </a:rPr>
              <a:t>serve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installation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136 </a:t>
            </a:r>
            <a:r>
              <a:rPr dirty="0" sz="950">
                <a:latin typeface="Trebuchet MS"/>
                <a:cs typeface="Trebuchet MS"/>
              </a:rPr>
              <a:t>serve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institute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187 </a:t>
            </a:r>
            <a:r>
              <a:rPr dirty="0" sz="950">
                <a:latin typeface="Trebuchet MS"/>
                <a:cs typeface="Trebuchet MS"/>
              </a:rPr>
              <a:t>serve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institution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279 </a:t>
            </a:r>
            <a:r>
              <a:rPr dirty="0" sz="950">
                <a:latin typeface="Trebuchet MS"/>
                <a:cs typeface="Trebuchet MS"/>
              </a:rPr>
              <a:t>serve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institutional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461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23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9900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Google</a:t>
            </a:r>
            <a:r>
              <a:rPr dirty="0" sz="1400" spc="5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books</a:t>
            </a:r>
            <a:r>
              <a:rPr dirty="0" sz="1400" spc="5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Ngram</a:t>
            </a:r>
            <a:r>
              <a:rPr dirty="0" sz="1400" spc="5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70" y="774649"/>
            <a:ext cx="4238371" cy="198628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gram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24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w="0"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61060" y="952220"/>
            <a:ext cx="36861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Evaluation</a:t>
            </a:r>
            <a:r>
              <a:rPr dirty="0" sz="14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14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dirty="0" sz="14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Models,</a:t>
            </a:r>
            <a:r>
              <a:rPr dirty="0" sz="1400" spc="8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Basic</a:t>
            </a:r>
            <a:r>
              <a:rPr dirty="0" sz="14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Pawan</a:t>
            </a:r>
            <a:r>
              <a:rPr dirty="0" sz="950" spc="1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700" spc="65">
                <a:latin typeface="Trebuchet MS"/>
                <a:cs typeface="Trebuchet MS"/>
              </a:rPr>
              <a:t>CSE,</a:t>
            </a:r>
            <a:r>
              <a:rPr dirty="0" sz="700">
                <a:latin typeface="Trebuchet MS"/>
                <a:cs typeface="Trebuchet MS"/>
              </a:rPr>
              <a:t> </a:t>
            </a:r>
            <a:r>
              <a:rPr dirty="0" sz="700" spc="-1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950">
                <a:latin typeface="Trebuchet MS"/>
                <a:cs typeface="Trebuchet MS"/>
              </a:rPr>
              <a:t>Week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2:</a:t>
            </a:r>
            <a:r>
              <a:rPr dirty="0" sz="950" spc="10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Lecture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1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Evaluating</a:t>
            </a:r>
            <a:r>
              <a:rPr dirty="0"/>
              <a:t> </a:t>
            </a:r>
            <a:r>
              <a:rPr dirty="0" spc="-10"/>
              <a:t>Language</a:t>
            </a:r>
            <a:r>
              <a:rPr dirty="0"/>
              <a:t> </a:t>
            </a:r>
            <a:r>
              <a:rPr dirty="0" spc="-10"/>
              <a:t>Model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22680"/>
            <a:ext cx="4483735" cy="629920"/>
            <a:chOff x="87743" y="922680"/>
            <a:chExt cx="4483735" cy="62992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226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956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0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37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66914"/>
              <a:ext cx="50749" cy="48351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39964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05001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w="0"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923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796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669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848033"/>
            <a:ext cx="4004310" cy="6191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Does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prefer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sentences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bad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sentences?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dirty="0" sz="950" spc="50">
                <a:latin typeface="Trebuchet MS"/>
                <a:cs typeface="Trebuchet MS"/>
              </a:rPr>
              <a:t>Assign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higher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real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(or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frequently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observed)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than </a:t>
            </a:r>
            <a:r>
              <a:rPr dirty="0" sz="950">
                <a:latin typeface="Trebuchet MS"/>
                <a:cs typeface="Trebuchet MS"/>
              </a:rPr>
              <a:t>ungrammatical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(or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rarely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observed)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ones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Evaluating</a:t>
            </a:r>
            <a:r>
              <a:rPr dirty="0"/>
              <a:t> </a:t>
            </a:r>
            <a:r>
              <a:rPr dirty="0" spc="-10"/>
              <a:t>Language</a:t>
            </a:r>
            <a:r>
              <a:rPr dirty="0"/>
              <a:t> </a:t>
            </a:r>
            <a:r>
              <a:rPr dirty="0" spc="-10"/>
              <a:t>Model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22680"/>
            <a:ext cx="4483735" cy="629920"/>
            <a:chOff x="87743" y="922680"/>
            <a:chExt cx="4483735" cy="62992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226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956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0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37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66914"/>
              <a:ext cx="50749" cy="48351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39964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05001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w="0"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923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796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669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1653159"/>
            <a:ext cx="4483735" cy="985519"/>
            <a:chOff x="87743" y="1653159"/>
            <a:chExt cx="4483735" cy="985519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165315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82617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53683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52413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697393"/>
              <a:ext cx="50749" cy="83944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1870443"/>
              <a:ext cx="4432935" cy="717550"/>
            </a:xfrm>
            <a:custGeom>
              <a:avLst/>
              <a:gdLst/>
              <a:ahLst/>
              <a:cxnLst/>
              <a:rect l="l" t="t" r="r" b="b"/>
              <a:pathLst>
                <a:path w="4432935" h="717550">
                  <a:moveTo>
                    <a:pt x="4432566" y="0"/>
                  </a:moveTo>
                  <a:lnTo>
                    <a:pt x="0" y="0"/>
                  </a:lnTo>
                  <a:lnTo>
                    <a:pt x="0" y="666394"/>
                  </a:lnTo>
                  <a:lnTo>
                    <a:pt x="4008" y="686119"/>
                  </a:lnTo>
                  <a:lnTo>
                    <a:pt x="14922" y="702271"/>
                  </a:lnTo>
                  <a:lnTo>
                    <a:pt x="31075" y="713185"/>
                  </a:lnTo>
                  <a:lnTo>
                    <a:pt x="50800" y="717194"/>
                  </a:lnTo>
                  <a:lnTo>
                    <a:pt x="4381766" y="717194"/>
                  </a:lnTo>
                  <a:lnTo>
                    <a:pt x="4401491" y="713185"/>
                  </a:lnTo>
                  <a:lnTo>
                    <a:pt x="4417644" y="702271"/>
                  </a:lnTo>
                  <a:lnTo>
                    <a:pt x="4428558" y="686119"/>
                  </a:lnTo>
                  <a:lnTo>
                    <a:pt x="4432566" y="6663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735480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w="0" h="820419">
                  <a:moveTo>
                    <a:pt x="0" y="8204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7227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7100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6973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1920189"/>
              <a:ext cx="64757" cy="6475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302294"/>
              <a:ext cx="64757" cy="64757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25844" y="848033"/>
            <a:ext cx="4058285" cy="173164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Does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prefer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sentences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bad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sentences?</a:t>
            </a:r>
            <a:endParaRPr sz="1100">
              <a:latin typeface="Cambria"/>
              <a:cs typeface="Cambria"/>
            </a:endParaRPr>
          </a:p>
          <a:p>
            <a:pPr marL="12700" marR="59055">
              <a:lnSpc>
                <a:spcPct val="118900"/>
              </a:lnSpc>
              <a:spcBef>
                <a:spcPts val="209"/>
              </a:spcBef>
            </a:pPr>
            <a:r>
              <a:rPr dirty="0" sz="950" spc="50">
                <a:latin typeface="Trebuchet MS"/>
                <a:cs typeface="Trebuchet MS"/>
              </a:rPr>
              <a:t>Assign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higher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real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(or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frequently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observed)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than </a:t>
            </a:r>
            <a:r>
              <a:rPr dirty="0" sz="950">
                <a:latin typeface="Trebuchet MS"/>
                <a:cs typeface="Trebuchet MS"/>
              </a:rPr>
              <a:t>ungrammatical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(or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rarely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observed)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ones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Training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and </a:t>
            </a:r>
            <a:r>
              <a:rPr dirty="0" sz="1100" spc="-50" i="1">
                <a:solidFill>
                  <a:srgbClr val="FF0000"/>
                </a:solidFill>
                <a:latin typeface="Cambria"/>
                <a:cs typeface="Cambria"/>
              </a:rPr>
              <a:t>Test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Corpora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dirty="0" sz="950">
                <a:latin typeface="Trebuchet MS"/>
                <a:cs typeface="Trebuchet MS"/>
              </a:rPr>
              <a:t>Parameters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trained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large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corpus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60">
                <a:latin typeface="Trebuchet MS"/>
                <a:cs typeface="Trebuchet MS"/>
              </a:rPr>
              <a:t>text,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called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950" b="1">
                <a:latin typeface="Trebuchet MS"/>
                <a:cs typeface="Trebuchet MS"/>
              </a:rPr>
              <a:t>training</a:t>
            </a:r>
            <a:r>
              <a:rPr dirty="0" sz="950" spc="120" b="1">
                <a:latin typeface="Trebuchet MS"/>
                <a:cs typeface="Trebuchet MS"/>
              </a:rPr>
              <a:t> </a:t>
            </a:r>
            <a:r>
              <a:rPr dirty="0" sz="950" spc="-20" b="1">
                <a:latin typeface="Trebuchet MS"/>
                <a:cs typeface="Trebuchet MS"/>
              </a:rPr>
              <a:t>set</a:t>
            </a:r>
            <a:r>
              <a:rPr dirty="0" sz="950" spc="-2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Performance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tested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disjoint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(held-</a:t>
            </a:r>
            <a:r>
              <a:rPr dirty="0" sz="950">
                <a:latin typeface="Trebuchet MS"/>
                <a:cs typeface="Trebuchet MS"/>
              </a:rPr>
              <a:t>out)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test</a:t>
            </a:r>
            <a:r>
              <a:rPr dirty="0" sz="950" spc="30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data</a:t>
            </a:r>
            <a:r>
              <a:rPr dirty="0" sz="950" spc="2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using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an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950" b="1">
                <a:latin typeface="Trebuchet MS"/>
                <a:cs typeface="Trebuchet MS"/>
              </a:rPr>
              <a:t>evaluation</a:t>
            </a:r>
            <a:r>
              <a:rPr dirty="0" sz="950" spc="130" b="1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metric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Extrinsic</a:t>
            </a:r>
            <a:r>
              <a:rPr dirty="0" spc="-10"/>
              <a:t> evaluation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N-grams</a:t>
            </a:r>
            <a:r>
              <a:rPr dirty="0" spc="-10"/>
              <a:t> models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89812"/>
            <a:ext cx="4483735" cy="1048385"/>
            <a:chOff x="87743" y="1189812"/>
            <a:chExt cx="4483735" cy="104838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8981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6282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3614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2344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34046"/>
              <a:ext cx="50749" cy="90209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407109"/>
              <a:ext cx="4432935" cy="780415"/>
            </a:xfrm>
            <a:custGeom>
              <a:avLst/>
              <a:gdLst/>
              <a:ahLst/>
              <a:cxnLst/>
              <a:rect l="l" t="t" r="r" b="b"/>
              <a:pathLst>
                <a:path w="4432935" h="780414">
                  <a:moveTo>
                    <a:pt x="4432566" y="0"/>
                  </a:moveTo>
                  <a:lnTo>
                    <a:pt x="0" y="0"/>
                  </a:lnTo>
                  <a:lnTo>
                    <a:pt x="0" y="729030"/>
                  </a:lnTo>
                  <a:lnTo>
                    <a:pt x="4008" y="748755"/>
                  </a:lnTo>
                  <a:lnTo>
                    <a:pt x="14922" y="764908"/>
                  </a:lnTo>
                  <a:lnTo>
                    <a:pt x="31075" y="775822"/>
                  </a:lnTo>
                  <a:lnTo>
                    <a:pt x="50800" y="779830"/>
                  </a:lnTo>
                  <a:lnTo>
                    <a:pt x="4381766" y="779830"/>
                  </a:lnTo>
                  <a:lnTo>
                    <a:pt x="4401491" y="775822"/>
                  </a:lnTo>
                  <a:lnTo>
                    <a:pt x="4417644" y="764908"/>
                  </a:lnTo>
                  <a:lnTo>
                    <a:pt x="4428558" y="748755"/>
                  </a:lnTo>
                  <a:lnTo>
                    <a:pt x="4432566" y="7290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72133"/>
              <a:ext cx="0" cy="883285"/>
            </a:xfrm>
            <a:custGeom>
              <a:avLst/>
              <a:gdLst/>
              <a:ahLst/>
              <a:cxnLst/>
              <a:rect l="l" t="t" r="r" b="b"/>
              <a:pathLst>
                <a:path w="0" h="883285">
                  <a:moveTo>
                    <a:pt x="0" y="883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594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467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340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5684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3894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048979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1115165"/>
            <a:ext cx="3904615" cy="10388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Comparison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of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models,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A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B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8900"/>
              </a:lnSpc>
              <a:spcBef>
                <a:spcPts val="209"/>
              </a:spcBef>
            </a:pPr>
            <a:r>
              <a:rPr dirty="0" sz="950" spc="75">
                <a:latin typeface="Trebuchet MS"/>
                <a:cs typeface="Trebuchet MS"/>
              </a:rPr>
              <a:t>Use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more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tasks:</a:t>
            </a:r>
            <a:r>
              <a:rPr dirty="0" sz="950" spc="90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spelling</a:t>
            </a:r>
            <a:r>
              <a:rPr dirty="0" sz="950" spc="20" i="1">
                <a:latin typeface="Trebuchet MS"/>
                <a:cs typeface="Trebuchet MS"/>
              </a:rPr>
              <a:t> </a:t>
            </a:r>
            <a:r>
              <a:rPr dirty="0" sz="950" spc="-30" i="1">
                <a:latin typeface="Trebuchet MS"/>
                <a:cs typeface="Trebuchet MS"/>
              </a:rPr>
              <a:t>corrector,</a:t>
            </a:r>
            <a:r>
              <a:rPr dirty="0" sz="950" spc="15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speech recognizer,</a:t>
            </a:r>
            <a:r>
              <a:rPr dirty="0" sz="950" spc="5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machine</a:t>
            </a:r>
            <a:r>
              <a:rPr dirty="0" sz="950" spc="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translation</a:t>
            </a:r>
            <a:endParaRPr sz="950">
              <a:latin typeface="Trebuchet MS"/>
              <a:cs typeface="Trebuchet MS"/>
            </a:endParaRPr>
          </a:p>
          <a:p>
            <a:pPr marL="289560" marR="1826895">
              <a:lnSpc>
                <a:spcPct val="145100"/>
              </a:lnSpc>
            </a:pPr>
            <a:r>
              <a:rPr dirty="0" sz="950">
                <a:latin typeface="Trebuchet MS"/>
                <a:cs typeface="Trebuchet MS"/>
              </a:rPr>
              <a:t>Get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accuracy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values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90">
                <a:latin typeface="Trebuchet MS"/>
                <a:cs typeface="Trebuchet MS"/>
              </a:rPr>
              <a:t>A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B </a:t>
            </a:r>
            <a:r>
              <a:rPr dirty="0" sz="950">
                <a:latin typeface="Trebuchet MS"/>
                <a:cs typeface="Trebuchet MS"/>
              </a:rPr>
              <a:t>Compare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accuracy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90">
                <a:latin typeface="Trebuchet MS"/>
                <a:cs typeface="Trebuchet MS"/>
              </a:rPr>
              <a:t>A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B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3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30219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How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find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Distance?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Intrinsic</a:t>
            </a:r>
            <a:r>
              <a:rPr dirty="0" spc="-35"/>
              <a:t> </a:t>
            </a:r>
            <a:r>
              <a:rPr dirty="0"/>
              <a:t>evaluation:</a:t>
            </a:r>
            <a:r>
              <a:rPr dirty="0" spc="30"/>
              <a:t> </a:t>
            </a:r>
            <a:r>
              <a:rPr dirty="0" spc="-10"/>
              <a:t>Perplexity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71537"/>
            <a:ext cx="4483735" cy="1288415"/>
            <a:chOff x="87743" y="871537"/>
            <a:chExt cx="4483735" cy="128841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7153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520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579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452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5771"/>
              <a:ext cx="50749" cy="114222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9474"/>
              <a:ext cx="4432935" cy="1029335"/>
            </a:xfrm>
            <a:custGeom>
              <a:avLst/>
              <a:gdLst/>
              <a:ahLst/>
              <a:cxnLst/>
              <a:rect l="l" t="t" r="r" b="b"/>
              <a:pathLst>
                <a:path w="4432935" h="1029335">
                  <a:moveTo>
                    <a:pt x="4432566" y="0"/>
                  </a:moveTo>
                  <a:lnTo>
                    <a:pt x="0" y="0"/>
                  </a:lnTo>
                  <a:lnTo>
                    <a:pt x="0" y="978522"/>
                  </a:lnTo>
                  <a:lnTo>
                    <a:pt x="4008" y="998246"/>
                  </a:lnTo>
                  <a:lnTo>
                    <a:pt x="14922" y="1014399"/>
                  </a:lnTo>
                  <a:lnTo>
                    <a:pt x="31075" y="1025313"/>
                  </a:lnTo>
                  <a:lnTo>
                    <a:pt x="50800" y="1029322"/>
                  </a:lnTo>
                  <a:lnTo>
                    <a:pt x="4381766" y="1029322"/>
                  </a:lnTo>
                  <a:lnTo>
                    <a:pt x="4401491" y="1025313"/>
                  </a:lnTo>
                  <a:lnTo>
                    <a:pt x="4417644" y="1014399"/>
                  </a:lnTo>
                  <a:lnTo>
                    <a:pt x="4428558" y="998246"/>
                  </a:lnTo>
                  <a:lnTo>
                    <a:pt x="4432566" y="9785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53858"/>
              <a:ext cx="0" cy="1123315"/>
            </a:xfrm>
            <a:custGeom>
              <a:avLst/>
              <a:gdLst/>
              <a:ahLst/>
              <a:cxnLst/>
              <a:rect l="l" t="t" r="r" b="b"/>
              <a:pathLst>
                <a:path w="0" h="1123314">
                  <a:moveTo>
                    <a:pt x="0" y="11231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411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284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157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807276"/>
            <a:ext cx="2205990" cy="4273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Intuition: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The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Shannon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Game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How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well</a:t>
            </a:r>
            <a:r>
              <a:rPr dirty="0" sz="950">
                <a:latin typeface="Trebuchet MS"/>
                <a:cs typeface="Trebuchet MS"/>
              </a:rPr>
              <a:t> can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 </a:t>
            </a:r>
            <a:r>
              <a:rPr dirty="0" sz="950" spc="-20">
                <a:latin typeface="Trebuchet MS"/>
                <a:cs typeface="Trebuchet MS"/>
              </a:rPr>
              <a:t>predict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 </a:t>
            </a:r>
            <a:r>
              <a:rPr dirty="0" sz="950" spc="-10">
                <a:latin typeface="Trebuchet MS"/>
                <a:cs typeface="Trebuchet MS"/>
              </a:rPr>
              <a:t>next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Intrinsic</a:t>
            </a:r>
            <a:r>
              <a:rPr dirty="0" spc="-35"/>
              <a:t> </a:t>
            </a:r>
            <a:r>
              <a:rPr dirty="0"/>
              <a:t>evaluation:</a:t>
            </a:r>
            <a:r>
              <a:rPr dirty="0" spc="30"/>
              <a:t> </a:t>
            </a:r>
            <a:r>
              <a:rPr dirty="0" spc="-10"/>
              <a:t>Perplexity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71537"/>
            <a:ext cx="4483735" cy="1288415"/>
            <a:chOff x="87743" y="871537"/>
            <a:chExt cx="4483735" cy="128841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7153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520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579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452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5771"/>
              <a:ext cx="50749" cy="114222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9474"/>
              <a:ext cx="4432935" cy="1029335"/>
            </a:xfrm>
            <a:custGeom>
              <a:avLst/>
              <a:gdLst/>
              <a:ahLst/>
              <a:cxnLst/>
              <a:rect l="l" t="t" r="r" b="b"/>
              <a:pathLst>
                <a:path w="4432935" h="1029335">
                  <a:moveTo>
                    <a:pt x="4432566" y="0"/>
                  </a:moveTo>
                  <a:lnTo>
                    <a:pt x="0" y="0"/>
                  </a:lnTo>
                  <a:lnTo>
                    <a:pt x="0" y="978522"/>
                  </a:lnTo>
                  <a:lnTo>
                    <a:pt x="4008" y="998246"/>
                  </a:lnTo>
                  <a:lnTo>
                    <a:pt x="14922" y="1014399"/>
                  </a:lnTo>
                  <a:lnTo>
                    <a:pt x="31075" y="1025313"/>
                  </a:lnTo>
                  <a:lnTo>
                    <a:pt x="50800" y="1029322"/>
                  </a:lnTo>
                  <a:lnTo>
                    <a:pt x="4381766" y="1029322"/>
                  </a:lnTo>
                  <a:lnTo>
                    <a:pt x="4401491" y="1025313"/>
                  </a:lnTo>
                  <a:lnTo>
                    <a:pt x="4417644" y="1014399"/>
                  </a:lnTo>
                  <a:lnTo>
                    <a:pt x="4428558" y="998246"/>
                  </a:lnTo>
                  <a:lnTo>
                    <a:pt x="4432566" y="9785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53858"/>
              <a:ext cx="0" cy="1123315"/>
            </a:xfrm>
            <a:custGeom>
              <a:avLst/>
              <a:gdLst/>
              <a:ahLst/>
              <a:cxnLst/>
              <a:rect l="l" t="t" r="r" b="b"/>
              <a:pathLst>
                <a:path w="0" h="1123314">
                  <a:moveTo>
                    <a:pt x="0" y="11231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411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284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157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39240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4927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59305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807276"/>
            <a:ext cx="2515235" cy="105981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Intuition: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The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Shannon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Game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How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well</a:t>
            </a:r>
            <a:r>
              <a:rPr dirty="0" sz="950">
                <a:latin typeface="Trebuchet MS"/>
                <a:cs typeface="Trebuchet MS"/>
              </a:rPr>
              <a:t> can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 </a:t>
            </a:r>
            <a:r>
              <a:rPr dirty="0" sz="950" spc="-20">
                <a:latin typeface="Trebuchet MS"/>
                <a:cs typeface="Trebuchet MS"/>
              </a:rPr>
              <a:t>predict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 </a:t>
            </a:r>
            <a:r>
              <a:rPr dirty="0" sz="950" spc="-10">
                <a:latin typeface="Trebuchet MS"/>
                <a:cs typeface="Trebuchet MS"/>
              </a:rPr>
              <a:t>next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word?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25299"/>
              </a:lnSpc>
              <a:spcBef>
                <a:spcPts val="30"/>
              </a:spcBef>
            </a:pPr>
            <a:r>
              <a:rPr dirty="0" sz="950">
                <a:latin typeface="Trebuchet MS"/>
                <a:cs typeface="Trebuchet MS"/>
              </a:rPr>
              <a:t>I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always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order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pizza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cheese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80" i="1">
                <a:latin typeface="Trebuchet MS"/>
                <a:cs typeface="Trebuchet MS"/>
              </a:rPr>
              <a:t> </a:t>
            </a:r>
            <a:r>
              <a:rPr dirty="0" sz="1100" spc="-90" i="1">
                <a:latin typeface="Trebuchet MS"/>
                <a:cs typeface="Trebuchet MS"/>
              </a:rPr>
              <a:t>. </a:t>
            </a:r>
            <a:r>
              <a:rPr dirty="0" sz="950">
                <a:latin typeface="Trebuchet MS"/>
                <a:cs typeface="Trebuchet MS"/>
              </a:rPr>
              <a:t>The president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India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950">
                <a:latin typeface="Trebuchet MS"/>
                <a:cs typeface="Trebuchet MS"/>
              </a:rPr>
              <a:t>I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wrote</a:t>
            </a:r>
            <a:r>
              <a:rPr dirty="0" sz="950">
                <a:latin typeface="Trebuchet MS"/>
                <a:cs typeface="Trebuchet MS"/>
              </a:rPr>
              <a:t> a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Intrinsic</a:t>
            </a:r>
            <a:r>
              <a:rPr dirty="0" spc="-35"/>
              <a:t> </a:t>
            </a:r>
            <a:r>
              <a:rPr dirty="0"/>
              <a:t>evaluation:</a:t>
            </a:r>
            <a:r>
              <a:rPr dirty="0" spc="30"/>
              <a:t> </a:t>
            </a:r>
            <a:r>
              <a:rPr dirty="0" spc="-10"/>
              <a:t>Perplexity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71537"/>
            <a:ext cx="4483735" cy="1288415"/>
            <a:chOff x="87743" y="871537"/>
            <a:chExt cx="4483735" cy="128841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7153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520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579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452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5771"/>
              <a:ext cx="50749" cy="114222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9474"/>
              <a:ext cx="4432935" cy="1029335"/>
            </a:xfrm>
            <a:custGeom>
              <a:avLst/>
              <a:gdLst/>
              <a:ahLst/>
              <a:cxnLst/>
              <a:rect l="l" t="t" r="r" b="b"/>
              <a:pathLst>
                <a:path w="4432935" h="1029335">
                  <a:moveTo>
                    <a:pt x="4432566" y="0"/>
                  </a:moveTo>
                  <a:lnTo>
                    <a:pt x="0" y="0"/>
                  </a:lnTo>
                  <a:lnTo>
                    <a:pt x="0" y="978522"/>
                  </a:lnTo>
                  <a:lnTo>
                    <a:pt x="4008" y="998246"/>
                  </a:lnTo>
                  <a:lnTo>
                    <a:pt x="14922" y="1014399"/>
                  </a:lnTo>
                  <a:lnTo>
                    <a:pt x="31075" y="1025313"/>
                  </a:lnTo>
                  <a:lnTo>
                    <a:pt x="50800" y="1029322"/>
                  </a:lnTo>
                  <a:lnTo>
                    <a:pt x="4381766" y="1029322"/>
                  </a:lnTo>
                  <a:lnTo>
                    <a:pt x="4401491" y="1025313"/>
                  </a:lnTo>
                  <a:lnTo>
                    <a:pt x="4417644" y="1014399"/>
                  </a:lnTo>
                  <a:lnTo>
                    <a:pt x="4428558" y="998246"/>
                  </a:lnTo>
                  <a:lnTo>
                    <a:pt x="4432566" y="9785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53858"/>
              <a:ext cx="0" cy="1123315"/>
            </a:xfrm>
            <a:custGeom>
              <a:avLst/>
              <a:gdLst/>
              <a:ahLst/>
              <a:cxnLst/>
              <a:rect l="l" t="t" r="r" b="b"/>
              <a:pathLst>
                <a:path w="0" h="1123314">
                  <a:moveTo>
                    <a:pt x="0" y="11231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411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284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157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39240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4927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59305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807276"/>
            <a:ext cx="2515235" cy="126746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Intuition: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The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Shannon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Game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How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well</a:t>
            </a:r>
            <a:r>
              <a:rPr dirty="0" sz="950">
                <a:latin typeface="Trebuchet MS"/>
                <a:cs typeface="Trebuchet MS"/>
              </a:rPr>
              <a:t> can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 </a:t>
            </a:r>
            <a:r>
              <a:rPr dirty="0" sz="950" spc="-20">
                <a:latin typeface="Trebuchet MS"/>
                <a:cs typeface="Trebuchet MS"/>
              </a:rPr>
              <a:t>predict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 </a:t>
            </a:r>
            <a:r>
              <a:rPr dirty="0" sz="950" spc="-10">
                <a:latin typeface="Trebuchet MS"/>
                <a:cs typeface="Trebuchet MS"/>
              </a:rPr>
              <a:t>next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word?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25299"/>
              </a:lnSpc>
              <a:spcBef>
                <a:spcPts val="30"/>
              </a:spcBef>
            </a:pPr>
            <a:r>
              <a:rPr dirty="0" sz="950">
                <a:latin typeface="Trebuchet MS"/>
                <a:cs typeface="Trebuchet MS"/>
              </a:rPr>
              <a:t>I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always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order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pizza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cheese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80" i="1">
                <a:latin typeface="Trebuchet MS"/>
                <a:cs typeface="Trebuchet MS"/>
              </a:rPr>
              <a:t> </a:t>
            </a:r>
            <a:r>
              <a:rPr dirty="0" sz="1100" spc="-90" i="1">
                <a:latin typeface="Trebuchet MS"/>
                <a:cs typeface="Trebuchet MS"/>
              </a:rPr>
              <a:t>. </a:t>
            </a:r>
            <a:r>
              <a:rPr dirty="0" sz="950">
                <a:latin typeface="Trebuchet MS"/>
                <a:cs typeface="Trebuchet MS"/>
              </a:rPr>
              <a:t>The president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India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950">
                <a:latin typeface="Trebuchet MS"/>
                <a:cs typeface="Trebuchet MS"/>
              </a:rPr>
              <a:t>I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wrote</a:t>
            </a:r>
            <a:r>
              <a:rPr dirty="0" sz="950">
                <a:latin typeface="Trebuchet MS"/>
                <a:cs typeface="Trebuchet MS"/>
              </a:rPr>
              <a:t> a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950">
                <a:latin typeface="Trebuchet MS"/>
                <a:cs typeface="Trebuchet MS"/>
              </a:rPr>
              <a:t>Unigram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doesn’t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work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this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game.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Intrinsic</a:t>
            </a:r>
            <a:r>
              <a:rPr dirty="0" spc="-35"/>
              <a:t> </a:t>
            </a:r>
            <a:r>
              <a:rPr dirty="0"/>
              <a:t>evaluation:</a:t>
            </a:r>
            <a:r>
              <a:rPr dirty="0" spc="30"/>
              <a:t> </a:t>
            </a:r>
            <a:r>
              <a:rPr dirty="0" spc="-10"/>
              <a:t>Perplexity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71537"/>
            <a:ext cx="4483735" cy="1288415"/>
            <a:chOff x="87743" y="871537"/>
            <a:chExt cx="4483735" cy="128841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7153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520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579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452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5771"/>
              <a:ext cx="50749" cy="114222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9474"/>
              <a:ext cx="4432935" cy="1029335"/>
            </a:xfrm>
            <a:custGeom>
              <a:avLst/>
              <a:gdLst/>
              <a:ahLst/>
              <a:cxnLst/>
              <a:rect l="l" t="t" r="r" b="b"/>
              <a:pathLst>
                <a:path w="4432935" h="1029335">
                  <a:moveTo>
                    <a:pt x="4432566" y="0"/>
                  </a:moveTo>
                  <a:lnTo>
                    <a:pt x="0" y="0"/>
                  </a:lnTo>
                  <a:lnTo>
                    <a:pt x="0" y="978522"/>
                  </a:lnTo>
                  <a:lnTo>
                    <a:pt x="4008" y="998246"/>
                  </a:lnTo>
                  <a:lnTo>
                    <a:pt x="14922" y="1014399"/>
                  </a:lnTo>
                  <a:lnTo>
                    <a:pt x="31075" y="1025313"/>
                  </a:lnTo>
                  <a:lnTo>
                    <a:pt x="50800" y="1029322"/>
                  </a:lnTo>
                  <a:lnTo>
                    <a:pt x="4381766" y="1029322"/>
                  </a:lnTo>
                  <a:lnTo>
                    <a:pt x="4401491" y="1025313"/>
                  </a:lnTo>
                  <a:lnTo>
                    <a:pt x="4417644" y="1014399"/>
                  </a:lnTo>
                  <a:lnTo>
                    <a:pt x="4428558" y="998246"/>
                  </a:lnTo>
                  <a:lnTo>
                    <a:pt x="4432566" y="9785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53858"/>
              <a:ext cx="0" cy="1123315"/>
            </a:xfrm>
            <a:custGeom>
              <a:avLst/>
              <a:gdLst/>
              <a:ahLst/>
              <a:cxnLst/>
              <a:rect l="l" t="t" r="r" b="b"/>
              <a:pathLst>
                <a:path w="0" h="1123314">
                  <a:moveTo>
                    <a:pt x="0" y="11231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411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284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157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39240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4927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59305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87743" y="2260727"/>
            <a:ext cx="4483735" cy="454659"/>
            <a:chOff x="87743" y="2260727"/>
            <a:chExt cx="4483735" cy="454659"/>
          </a:xfrm>
        </p:grpSpPr>
        <p:sp>
          <p:nvSpPr>
            <p:cNvPr id="18" name="object 18" descr=""/>
            <p:cNvSpPr/>
            <p:nvPr/>
          </p:nvSpPr>
          <p:spPr>
            <a:xfrm>
              <a:off x="87743" y="226072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433739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613545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600845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304961"/>
              <a:ext cx="50749" cy="30858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7743" y="2478024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89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343061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w="0" h="289560">
                  <a:moveTo>
                    <a:pt x="0" y="289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3303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3176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23049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25844" y="807276"/>
            <a:ext cx="3274695" cy="182308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Intuition: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The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Shannon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Game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How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well</a:t>
            </a:r>
            <a:r>
              <a:rPr dirty="0" sz="950">
                <a:latin typeface="Trebuchet MS"/>
                <a:cs typeface="Trebuchet MS"/>
              </a:rPr>
              <a:t> can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 </a:t>
            </a:r>
            <a:r>
              <a:rPr dirty="0" sz="950" spc="-20">
                <a:latin typeface="Trebuchet MS"/>
                <a:cs typeface="Trebuchet MS"/>
              </a:rPr>
              <a:t>predict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 </a:t>
            </a:r>
            <a:r>
              <a:rPr dirty="0" sz="950" spc="-10">
                <a:latin typeface="Trebuchet MS"/>
                <a:cs typeface="Trebuchet MS"/>
              </a:rPr>
              <a:t>next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word?</a:t>
            </a:r>
            <a:endParaRPr sz="950">
              <a:latin typeface="Trebuchet MS"/>
              <a:cs typeface="Trebuchet MS"/>
            </a:endParaRPr>
          </a:p>
          <a:p>
            <a:pPr marL="289560" marR="764540">
              <a:lnSpc>
                <a:spcPct val="125299"/>
              </a:lnSpc>
              <a:spcBef>
                <a:spcPts val="30"/>
              </a:spcBef>
            </a:pPr>
            <a:r>
              <a:rPr dirty="0" sz="950">
                <a:latin typeface="Trebuchet MS"/>
                <a:cs typeface="Trebuchet MS"/>
              </a:rPr>
              <a:t>I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always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order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pizza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cheese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180" i="1">
                <a:latin typeface="Trebuchet MS"/>
                <a:cs typeface="Trebuchet MS"/>
              </a:rPr>
              <a:t> </a:t>
            </a:r>
            <a:r>
              <a:rPr dirty="0" sz="1100" spc="-90" i="1">
                <a:latin typeface="Trebuchet MS"/>
                <a:cs typeface="Trebuchet MS"/>
              </a:rPr>
              <a:t>. </a:t>
            </a:r>
            <a:r>
              <a:rPr dirty="0" sz="950">
                <a:latin typeface="Trebuchet MS"/>
                <a:cs typeface="Trebuchet MS"/>
              </a:rPr>
              <a:t>The president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India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950">
                <a:latin typeface="Trebuchet MS"/>
                <a:cs typeface="Trebuchet MS"/>
              </a:rPr>
              <a:t>I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wrote</a:t>
            </a:r>
            <a:r>
              <a:rPr dirty="0" sz="950">
                <a:latin typeface="Trebuchet MS"/>
                <a:cs typeface="Trebuchet MS"/>
              </a:rPr>
              <a:t> a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950">
                <a:latin typeface="Trebuchet MS"/>
                <a:cs typeface="Trebuchet MS"/>
              </a:rPr>
              <a:t>Unigram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doesn’t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work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this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game.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solidFill>
                  <a:srgbClr val="007F00"/>
                </a:solidFill>
                <a:latin typeface="Cambria"/>
                <a:cs typeface="Cambria"/>
              </a:rPr>
              <a:t>A </a:t>
            </a:r>
            <a:r>
              <a:rPr dirty="0" sz="1100" spc="-35" i="1">
                <a:solidFill>
                  <a:srgbClr val="007F00"/>
                </a:solidFill>
                <a:latin typeface="Cambria"/>
                <a:cs typeface="Cambria"/>
              </a:rPr>
              <a:t>better</a:t>
            </a:r>
            <a:r>
              <a:rPr dirty="0" sz="1100" i="1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007F00"/>
                </a:solidFill>
                <a:latin typeface="Cambria"/>
                <a:cs typeface="Cambria"/>
              </a:rPr>
              <a:t>model</a:t>
            </a:r>
            <a:r>
              <a:rPr dirty="0" sz="1100" spc="5" i="1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007F00"/>
                </a:solidFill>
                <a:latin typeface="Cambria"/>
                <a:cs typeface="Cambria"/>
              </a:rPr>
              <a:t>of </a:t>
            </a:r>
            <a:r>
              <a:rPr dirty="0" sz="1100" spc="-20" i="1">
                <a:solidFill>
                  <a:srgbClr val="007F00"/>
                </a:solidFill>
                <a:latin typeface="Cambria"/>
                <a:cs typeface="Cambria"/>
              </a:rPr>
              <a:t>text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which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50">
                <a:latin typeface="Trebuchet MS"/>
                <a:cs typeface="Trebuchet MS"/>
              </a:rPr>
              <a:t>assigns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higher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actual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562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Perplexity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30021"/>
            <a:ext cx="4483735" cy="824865"/>
            <a:chOff x="87743" y="730021"/>
            <a:chExt cx="4483735" cy="82486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30021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93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303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033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255"/>
              <a:ext cx="50749" cy="67877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63599"/>
              <a:ext cx="4432935" cy="540385"/>
            </a:xfrm>
            <a:custGeom>
              <a:avLst/>
              <a:gdLst/>
              <a:ahLst/>
              <a:cxnLst/>
              <a:rect l="l" t="t" r="r" b="b"/>
              <a:pathLst>
                <a:path w="4432935" h="540385">
                  <a:moveTo>
                    <a:pt x="4432566" y="0"/>
                  </a:moveTo>
                  <a:lnTo>
                    <a:pt x="0" y="0"/>
                  </a:lnTo>
                  <a:lnTo>
                    <a:pt x="0" y="489432"/>
                  </a:lnTo>
                  <a:lnTo>
                    <a:pt x="4008" y="509157"/>
                  </a:lnTo>
                  <a:lnTo>
                    <a:pt x="14922" y="525310"/>
                  </a:lnTo>
                  <a:lnTo>
                    <a:pt x="31075" y="536224"/>
                  </a:lnTo>
                  <a:lnTo>
                    <a:pt x="50800" y="540232"/>
                  </a:lnTo>
                  <a:lnTo>
                    <a:pt x="4381766" y="540232"/>
                  </a:lnTo>
                  <a:lnTo>
                    <a:pt x="4401491" y="536224"/>
                  </a:lnTo>
                  <a:lnTo>
                    <a:pt x="4417644" y="525310"/>
                  </a:lnTo>
                  <a:lnTo>
                    <a:pt x="4428558" y="509157"/>
                  </a:lnTo>
                  <a:lnTo>
                    <a:pt x="4432566" y="4894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812355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5">
                  <a:moveTo>
                    <a:pt x="0" y="6597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996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869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742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463626"/>
            <a:ext cx="4300855" cy="8267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predics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unseen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Perplexity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(PP</a:t>
            </a:r>
            <a:r>
              <a:rPr dirty="0" sz="1100" spc="-10">
                <a:solidFill>
                  <a:srgbClr val="3333B2"/>
                </a:solidFill>
                <a:latin typeface="Verdana"/>
                <a:cs typeface="Verdana"/>
              </a:rPr>
              <a:t>(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sz="1100" spc="-10">
                <a:solidFill>
                  <a:srgbClr val="3333B2"/>
                </a:solidFill>
                <a:latin typeface="Verdana"/>
                <a:cs typeface="Verdana"/>
              </a:rPr>
              <a:t>)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54"/>
              </a:spcBef>
            </a:pPr>
            <a:r>
              <a:rPr dirty="0" sz="950" spc="-10">
                <a:latin typeface="Trebuchet MS"/>
                <a:cs typeface="Trebuchet MS"/>
              </a:rPr>
              <a:t>Perplexity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inverse</a:t>
            </a:r>
            <a:r>
              <a:rPr dirty="0" sz="950" spc="-20">
                <a:latin typeface="Trebuchet MS"/>
                <a:cs typeface="Trebuchet MS"/>
              </a:rPr>
              <a:t> probability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data,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normalized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number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7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562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Perplexity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30021"/>
            <a:ext cx="4483735" cy="824865"/>
            <a:chOff x="87743" y="730021"/>
            <a:chExt cx="4483735" cy="82486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30021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93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303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033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255"/>
              <a:ext cx="50749" cy="67877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63599"/>
              <a:ext cx="4432935" cy="540385"/>
            </a:xfrm>
            <a:custGeom>
              <a:avLst/>
              <a:gdLst/>
              <a:ahLst/>
              <a:cxnLst/>
              <a:rect l="l" t="t" r="r" b="b"/>
              <a:pathLst>
                <a:path w="4432935" h="540385">
                  <a:moveTo>
                    <a:pt x="4432566" y="0"/>
                  </a:moveTo>
                  <a:lnTo>
                    <a:pt x="0" y="0"/>
                  </a:lnTo>
                  <a:lnTo>
                    <a:pt x="0" y="489432"/>
                  </a:lnTo>
                  <a:lnTo>
                    <a:pt x="4008" y="509157"/>
                  </a:lnTo>
                  <a:lnTo>
                    <a:pt x="14922" y="525310"/>
                  </a:lnTo>
                  <a:lnTo>
                    <a:pt x="31075" y="536224"/>
                  </a:lnTo>
                  <a:lnTo>
                    <a:pt x="50800" y="540232"/>
                  </a:lnTo>
                  <a:lnTo>
                    <a:pt x="4381766" y="540232"/>
                  </a:lnTo>
                  <a:lnTo>
                    <a:pt x="4401491" y="536224"/>
                  </a:lnTo>
                  <a:lnTo>
                    <a:pt x="4417644" y="525310"/>
                  </a:lnTo>
                  <a:lnTo>
                    <a:pt x="4428558" y="509157"/>
                  </a:lnTo>
                  <a:lnTo>
                    <a:pt x="4432566" y="4894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812355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5">
                  <a:moveTo>
                    <a:pt x="0" y="6597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996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869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742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463626"/>
            <a:ext cx="4300855" cy="8267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predics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unseen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Perplexity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(PP</a:t>
            </a:r>
            <a:r>
              <a:rPr dirty="0" sz="1100" spc="-10">
                <a:solidFill>
                  <a:srgbClr val="3333B2"/>
                </a:solidFill>
                <a:latin typeface="Verdana"/>
                <a:cs typeface="Verdana"/>
              </a:rPr>
              <a:t>(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sz="1100" spc="-10">
                <a:solidFill>
                  <a:srgbClr val="3333B2"/>
                </a:solidFill>
                <a:latin typeface="Verdana"/>
                <a:cs typeface="Verdana"/>
              </a:rPr>
              <a:t>)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54"/>
              </a:spcBef>
            </a:pPr>
            <a:r>
              <a:rPr dirty="0" sz="950" spc="-10">
                <a:latin typeface="Trebuchet MS"/>
                <a:cs typeface="Trebuchet MS"/>
              </a:rPr>
              <a:t>Perplexity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inverse</a:t>
            </a:r>
            <a:r>
              <a:rPr dirty="0" sz="950" spc="-20">
                <a:latin typeface="Trebuchet MS"/>
                <a:cs typeface="Trebuchet MS"/>
              </a:rPr>
              <a:t> probability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data,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normalized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number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7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02865" y="1331633"/>
            <a:ext cx="568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dirty="0" sz="800">
                <a:latin typeface="Cambria"/>
                <a:cs typeface="Cambria"/>
              </a:rPr>
              <a:t>1</a:t>
            </a:r>
            <a:r>
              <a:rPr dirty="0" sz="800" spc="190">
                <a:latin typeface="Cambria"/>
                <a:cs typeface="Cambria"/>
              </a:rPr>
              <a:t>  </a:t>
            </a:r>
            <a:r>
              <a:rPr dirty="0" sz="800" spc="-60">
                <a:latin typeface="Cambria"/>
                <a:cs typeface="Cambria"/>
              </a:rPr>
              <a:t>2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00022" y="1273530"/>
            <a:ext cx="1437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>
                <a:latin typeface="Verdana"/>
                <a:cs typeface="Verdana"/>
              </a:rPr>
              <a:t>(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70" i="1">
                <a:latin typeface="Cambria"/>
                <a:cs typeface="Cambria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270" i="1">
                <a:latin typeface="Cambria"/>
                <a:cs typeface="Cambria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315" i="1">
                <a:latin typeface="Cambria"/>
                <a:cs typeface="Cambria"/>
              </a:rPr>
              <a:t> 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12059" y="1253629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>
                <a:latin typeface="Lucida Sans Unicode"/>
                <a:cs typeface="Lucida Sans Unicode"/>
              </a:rPr>
              <a:t>—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05886" y="1239050"/>
            <a:ext cx="76200" cy="191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dirty="0" u="sng" sz="6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562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Perplexity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30021"/>
            <a:ext cx="4483735" cy="824865"/>
            <a:chOff x="87743" y="730021"/>
            <a:chExt cx="4483735" cy="82486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30021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93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303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033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255"/>
              <a:ext cx="50749" cy="67877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63599"/>
              <a:ext cx="4432935" cy="540385"/>
            </a:xfrm>
            <a:custGeom>
              <a:avLst/>
              <a:gdLst/>
              <a:ahLst/>
              <a:cxnLst/>
              <a:rect l="l" t="t" r="r" b="b"/>
              <a:pathLst>
                <a:path w="4432935" h="540385">
                  <a:moveTo>
                    <a:pt x="4432566" y="0"/>
                  </a:moveTo>
                  <a:lnTo>
                    <a:pt x="0" y="0"/>
                  </a:lnTo>
                  <a:lnTo>
                    <a:pt x="0" y="489432"/>
                  </a:lnTo>
                  <a:lnTo>
                    <a:pt x="4008" y="509157"/>
                  </a:lnTo>
                  <a:lnTo>
                    <a:pt x="14922" y="525310"/>
                  </a:lnTo>
                  <a:lnTo>
                    <a:pt x="31075" y="536224"/>
                  </a:lnTo>
                  <a:lnTo>
                    <a:pt x="50800" y="540232"/>
                  </a:lnTo>
                  <a:lnTo>
                    <a:pt x="4381766" y="540232"/>
                  </a:lnTo>
                  <a:lnTo>
                    <a:pt x="4401491" y="536224"/>
                  </a:lnTo>
                  <a:lnTo>
                    <a:pt x="4417644" y="525310"/>
                  </a:lnTo>
                  <a:lnTo>
                    <a:pt x="4428558" y="509157"/>
                  </a:lnTo>
                  <a:lnTo>
                    <a:pt x="4432566" y="4894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812355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5">
                  <a:moveTo>
                    <a:pt x="0" y="6597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996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869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742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463626"/>
            <a:ext cx="4300855" cy="8267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predics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unseen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Perplexity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(PP</a:t>
            </a:r>
            <a:r>
              <a:rPr dirty="0" sz="1100" spc="-10">
                <a:solidFill>
                  <a:srgbClr val="3333B2"/>
                </a:solidFill>
                <a:latin typeface="Verdana"/>
                <a:cs typeface="Verdana"/>
              </a:rPr>
              <a:t>(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sz="1100" spc="-10">
                <a:solidFill>
                  <a:srgbClr val="3333B2"/>
                </a:solidFill>
                <a:latin typeface="Verdana"/>
                <a:cs typeface="Verdana"/>
              </a:rPr>
              <a:t>)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54"/>
              </a:spcBef>
            </a:pPr>
            <a:r>
              <a:rPr dirty="0" sz="950" spc="-10">
                <a:latin typeface="Trebuchet MS"/>
                <a:cs typeface="Trebuchet MS"/>
              </a:rPr>
              <a:t>Perplexity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inverse</a:t>
            </a:r>
            <a:r>
              <a:rPr dirty="0" sz="950" spc="-20">
                <a:latin typeface="Trebuchet MS"/>
                <a:cs typeface="Trebuchet MS"/>
              </a:rPr>
              <a:t> probability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data,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normalized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number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7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02865" y="1331633"/>
            <a:ext cx="568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dirty="0" sz="800">
                <a:latin typeface="Cambria"/>
                <a:cs typeface="Cambria"/>
              </a:rPr>
              <a:t>1</a:t>
            </a:r>
            <a:r>
              <a:rPr dirty="0" sz="800" spc="190">
                <a:latin typeface="Cambria"/>
                <a:cs typeface="Cambria"/>
              </a:rPr>
              <a:t>  </a:t>
            </a:r>
            <a:r>
              <a:rPr dirty="0" sz="800" spc="-60">
                <a:latin typeface="Cambria"/>
                <a:cs typeface="Cambria"/>
              </a:rPr>
              <a:t>2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00022" y="1273530"/>
            <a:ext cx="1437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>
                <a:latin typeface="Verdana"/>
                <a:cs typeface="Verdana"/>
              </a:rPr>
              <a:t>(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70" i="1">
                <a:latin typeface="Cambria"/>
                <a:cs typeface="Cambria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270" i="1">
                <a:latin typeface="Cambria"/>
                <a:cs typeface="Cambria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315" i="1">
                <a:latin typeface="Cambria"/>
                <a:cs typeface="Cambria"/>
              </a:rPr>
              <a:t> 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12059" y="1253629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>
                <a:latin typeface="Lucida Sans Unicode"/>
                <a:cs typeface="Lucida Sans Unicode"/>
              </a:rPr>
              <a:t>—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05886" y="1239050"/>
            <a:ext cx="76200" cy="191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dirty="0" u="sng" sz="6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7743" y="165576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25844" y="1636547"/>
            <a:ext cx="11550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007F00"/>
                </a:solidFill>
                <a:latin typeface="Cambria"/>
                <a:cs typeface="Cambria"/>
              </a:rPr>
              <a:t>Applying </a:t>
            </a:r>
            <a:r>
              <a:rPr dirty="0" sz="1100" spc="-20" i="1">
                <a:solidFill>
                  <a:srgbClr val="007F00"/>
                </a:solidFill>
                <a:latin typeface="Cambria"/>
                <a:cs typeface="Cambria"/>
              </a:rPr>
              <a:t>chain</a:t>
            </a:r>
            <a:r>
              <a:rPr dirty="0" sz="1100" spc="-10" i="1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007F00"/>
                </a:solidFill>
                <a:latin typeface="Cambria"/>
                <a:cs typeface="Cambria"/>
              </a:rPr>
              <a:t>Rule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7743" y="1699986"/>
            <a:ext cx="4483735" cy="691515"/>
            <a:chOff x="87743" y="1699986"/>
            <a:chExt cx="4483735" cy="691515"/>
          </a:xfrm>
        </p:grpSpPr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828774"/>
              <a:ext cx="4432566" cy="5060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289289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276589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699996"/>
              <a:ext cx="50749" cy="58929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87743" y="1873046"/>
              <a:ext cx="4432935" cy="467359"/>
            </a:xfrm>
            <a:custGeom>
              <a:avLst/>
              <a:gdLst/>
              <a:ahLst/>
              <a:cxnLst/>
              <a:rect l="l" t="t" r="r" b="b"/>
              <a:pathLst>
                <a:path w="4432935" h="467360">
                  <a:moveTo>
                    <a:pt x="4432566" y="0"/>
                  </a:moveTo>
                  <a:lnTo>
                    <a:pt x="0" y="0"/>
                  </a:lnTo>
                  <a:lnTo>
                    <a:pt x="0" y="416242"/>
                  </a:lnTo>
                  <a:lnTo>
                    <a:pt x="4008" y="435967"/>
                  </a:lnTo>
                  <a:lnTo>
                    <a:pt x="14922" y="452119"/>
                  </a:lnTo>
                  <a:lnTo>
                    <a:pt x="31075" y="463034"/>
                  </a:lnTo>
                  <a:lnTo>
                    <a:pt x="50800" y="467042"/>
                  </a:lnTo>
                  <a:lnTo>
                    <a:pt x="4381766" y="467042"/>
                  </a:lnTo>
                  <a:lnTo>
                    <a:pt x="4401491" y="463034"/>
                  </a:lnTo>
                  <a:lnTo>
                    <a:pt x="4417644" y="452119"/>
                  </a:lnTo>
                  <a:lnTo>
                    <a:pt x="4428558" y="435967"/>
                  </a:lnTo>
                  <a:lnTo>
                    <a:pt x="4432566" y="4162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1738084"/>
              <a:ext cx="0" cy="570865"/>
            </a:xfrm>
            <a:custGeom>
              <a:avLst/>
              <a:gdLst/>
              <a:ahLst/>
              <a:cxnLst/>
              <a:rect l="l" t="t" r="r" b="b"/>
              <a:pathLst>
                <a:path w="0" h="570864">
                  <a:moveTo>
                    <a:pt x="0" y="5702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520309" y="17253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520309" y="17126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520309" y="16999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282547" y="2012873"/>
            <a:ext cx="56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Verdana"/>
                <a:cs typeface="Verdana"/>
              </a:rPr>
              <a:t>)</a:t>
            </a:r>
            <a:r>
              <a:rPr dirty="0" sz="1100" spc="-114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854466" y="1817446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956435" y="1982114"/>
            <a:ext cx="18986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50">
                <a:latin typeface="Verdana"/>
                <a:cs typeface="Verdana"/>
              </a:rPr>
              <a:t>∏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151176" y="1919071"/>
            <a:ext cx="965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675" algn="l"/>
                <a:tab pos="9518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382126" y="2166023"/>
            <a:ext cx="674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  <a:tab pos="503555" algn="l"/>
              </a:tabLst>
            </a:pP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50">
                <a:latin typeface="Cambria"/>
                <a:cs typeface="Cambria"/>
              </a:rPr>
              <a:t>1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25" i="1">
                <a:latin typeface="Cambria"/>
                <a:cs typeface="Cambria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−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151176" y="2107907"/>
            <a:ext cx="965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8525" algn="l"/>
              </a:tabLst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40" i="1">
                <a:latin typeface="Cambria"/>
                <a:cs typeface="Cambria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|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140" i="1">
                <a:latin typeface="Cambria"/>
                <a:cs typeface="Cambria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sz="1100" i="1">
                <a:latin typeface="Cambria"/>
                <a:cs typeface="Cambria"/>
              </a:rPr>
              <a:t>	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3236048" y="1977059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194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3106204" y="1817446"/>
            <a:ext cx="193675" cy="24828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ts val="630"/>
              </a:lnSpc>
              <a:spcBef>
                <a:spcPts val="590"/>
              </a:spcBef>
            </a:pPr>
            <a:r>
              <a:rPr dirty="0" sz="1100" spc="190">
                <a:latin typeface="Arial MT"/>
                <a:cs typeface="Arial MT"/>
              </a:rPr>
              <a:t>  </a:t>
            </a:r>
            <a:r>
              <a:rPr dirty="0" baseline="4629" sz="900" spc="-75">
                <a:latin typeface="Cambria"/>
                <a:cs typeface="Cambria"/>
              </a:rPr>
              <a:t>1</a:t>
            </a:r>
            <a:endParaRPr baseline="4629" sz="900">
              <a:latin typeface="Cambria"/>
              <a:cs typeface="Cambria"/>
            </a:endParaRPr>
          </a:p>
          <a:p>
            <a:pPr algn="r" marR="5080">
              <a:lnSpc>
                <a:spcPts val="630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0" name="object 4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5" name="object 45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562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Perplexity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730021"/>
            <a:ext cx="4483735" cy="824865"/>
            <a:chOff x="87743" y="730021"/>
            <a:chExt cx="4483735" cy="82486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730021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93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303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033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255"/>
              <a:ext cx="50749" cy="67877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963599"/>
              <a:ext cx="4432935" cy="540385"/>
            </a:xfrm>
            <a:custGeom>
              <a:avLst/>
              <a:gdLst/>
              <a:ahLst/>
              <a:cxnLst/>
              <a:rect l="l" t="t" r="r" b="b"/>
              <a:pathLst>
                <a:path w="4432935" h="540385">
                  <a:moveTo>
                    <a:pt x="4432566" y="0"/>
                  </a:moveTo>
                  <a:lnTo>
                    <a:pt x="0" y="0"/>
                  </a:lnTo>
                  <a:lnTo>
                    <a:pt x="0" y="489432"/>
                  </a:lnTo>
                  <a:lnTo>
                    <a:pt x="4008" y="509157"/>
                  </a:lnTo>
                  <a:lnTo>
                    <a:pt x="14922" y="525310"/>
                  </a:lnTo>
                  <a:lnTo>
                    <a:pt x="31075" y="536224"/>
                  </a:lnTo>
                  <a:lnTo>
                    <a:pt x="50800" y="540232"/>
                  </a:lnTo>
                  <a:lnTo>
                    <a:pt x="4381766" y="540232"/>
                  </a:lnTo>
                  <a:lnTo>
                    <a:pt x="4401491" y="536224"/>
                  </a:lnTo>
                  <a:lnTo>
                    <a:pt x="4417644" y="525310"/>
                  </a:lnTo>
                  <a:lnTo>
                    <a:pt x="4428558" y="509157"/>
                  </a:lnTo>
                  <a:lnTo>
                    <a:pt x="4432566" y="4894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812355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5">
                  <a:moveTo>
                    <a:pt x="0" y="6597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996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869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742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463626"/>
            <a:ext cx="4300855" cy="8267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predics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unseen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Perplexity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(PP</a:t>
            </a:r>
            <a:r>
              <a:rPr dirty="0" sz="1100" spc="-10">
                <a:solidFill>
                  <a:srgbClr val="3333B2"/>
                </a:solidFill>
                <a:latin typeface="Verdana"/>
                <a:cs typeface="Verdana"/>
              </a:rPr>
              <a:t>(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dirty="0" sz="1100" spc="-10">
                <a:solidFill>
                  <a:srgbClr val="3333B2"/>
                </a:solidFill>
                <a:latin typeface="Verdana"/>
                <a:cs typeface="Verdana"/>
              </a:rPr>
              <a:t>)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54"/>
              </a:spcBef>
            </a:pPr>
            <a:r>
              <a:rPr dirty="0" sz="950" spc="-10">
                <a:latin typeface="Trebuchet MS"/>
                <a:cs typeface="Trebuchet MS"/>
              </a:rPr>
              <a:t>Perplexity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inverse</a:t>
            </a:r>
            <a:r>
              <a:rPr dirty="0" sz="950" spc="-20">
                <a:latin typeface="Trebuchet MS"/>
                <a:cs typeface="Trebuchet MS"/>
              </a:rPr>
              <a:t> probability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data,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normalized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number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7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02865" y="1331633"/>
            <a:ext cx="568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dirty="0" sz="800">
                <a:latin typeface="Cambria"/>
                <a:cs typeface="Cambria"/>
              </a:rPr>
              <a:t>1</a:t>
            </a:r>
            <a:r>
              <a:rPr dirty="0" sz="800" spc="190">
                <a:latin typeface="Cambria"/>
                <a:cs typeface="Cambria"/>
              </a:rPr>
              <a:t>  </a:t>
            </a:r>
            <a:r>
              <a:rPr dirty="0" sz="800" spc="-60">
                <a:latin typeface="Cambria"/>
                <a:cs typeface="Cambria"/>
              </a:rPr>
              <a:t>2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00022" y="1273530"/>
            <a:ext cx="1437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>
                <a:latin typeface="Verdana"/>
                <a:cs typeface="Verdana"/>
              </a:rPr>
              <a:t>(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70" i="1">
                <a:latin typeface="Cambria"/>
                <a:cs typeface="Cambria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270" i="1">
                <a:latin typeface="Cambria"/>
                <a:cs typeface="Cambria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315" i="1">
                <a:latin typeface="Cambria"/>
                <a:cs typeface="Cambria"/>
              </a:rPr>
              <a:t> 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12059" y="1253629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>
                <a:latin typeface="Lucida Sans Unicode"/>
                <a:cs typeface="Lucida Sans Unicode"/>
              </a:rPr>
              <a:t>—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05886" y="1239050"/>
            <a:ext cx="76200" cy="191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dirty="0" u="sng" sz="6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7743" y="165576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25844" y="1636547"/>
            <a:ext cx="11550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007F00"/>
                </a:solidFill>
                <a:latin typeface="Cambria"/>
                <a:cs typeface="Cambria"/>
              </a:rPr>
              <a:t>Applying </a:t>
            </a:r>
            <a:r>
              <a:rPr dirty="0" sz="1100" spc="-20" i="1">
                <a:solidFill>
                  <a:srgbClr val="007F00"/>
                </a:solidFill>
                <a:latin typeface="Cambria"/>
                <a:cs typeface="Cambria"/>
              </a:rPr>
              <a:t>chain</a:t>
            </a:r>
            <a:r>
              <a:rPr dirty="0" sz="1100" spc="-10" i="1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007F00"/>
                </a:solidFill>
                <a:latin typeface="Cambria"/>
                <a:cs typeface="Cambria"/>
              </a:rPr>
              <a:t>Rule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7743" y="1699986"/>
            <a:ext cx="4483735" cy="691515"/>
            <a:chOff x="87743" y="1699986"/>
            <a:chExt cx="4483735" cy="691515"/>
          </a:xfrm>
        </p:grpSpPr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828774"/>
              <a:ext cx="4432566" cy="5060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289289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276589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699996"/>
              <a:ext cx="50749" cy="58929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87743" y="1873046"/>
              <a:ext cx="4432935" cy="467359"/>
            </a:xfrm>
            <a:custGeom>
              <a:avLst/>
              <a:gdLst/>
              <a:ahLst/>
              <a:cxnLst/>
              <a:rect l="l" t="t" r="r" b="b"/>
              <a:pathLst>
                <a:path w="4432935" h="467360">
                  <a:moveTo>
                    <a:pt x="4432566" y="0"/>
                  </a:moveTo>
                  <a:lnTo>
                    <a:pt x="0" y="0"/>
                  </a:lnTo>
                  <a:lnTo>
                    <a:pt x="0" y="416242"/>
                  </a:lnTo>
                  <a:lnTo>
                    <a:pt x="4008" y="435967"/>
                  </a:lnTo>
                  <a:lnTo>
                    <a:pt x="14922" y="452119"/>
                  </a:lnTo>
                  <a:lnTo>
                    <a:pt x="31075" y="463034"/>
                  </a:lnTo>
                  <a:lnTo>
                    <a:pt x="50800" y="467042"/>
                  </a:lnTo>
                  <a:lnTo>
                    <a:pt x="4381766" y="467042"/>
                  </a:lnTo>
                  <a:lnTo>
                    <a:pt x="4401491" y="463034"/>
                  </a:lnTo>
                  <a:lnTo>
                    <a:pt x="4417644" y="452119"/>
                  </a:lnTo>
                  <a:lnTo>
                    <a:pt x="4428558" y="435967"/>
                  </a:lnTo>
                  <a:lnTo>
                    <a:pt x="4432566" y="4162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1738084"/>
              <a:ext cx="0" cy="570865"/>
            </a:xfrm>
            <a:custGeom>
              <a:avLst/>
              <a:gdLst/>
              <a:ahLst/>
              <a:cxnLst/>
              <a:rect l="l" t="t" r="r" b="b"/>
              <a:pathLst>
                <a:path w="0" h="570864">
                  <a:moveTo>
                    <a:pt x="0" y="5702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520309" y="17253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520309" y="17126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520309" y="16999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282547" y="2012873"/>
            <a:ext cx="56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Verdana"/>
                <a:cs typeface="Verdana"/>
              </a:rPr>
              <a:t>)</a:t>
            </a:r>
            <a:r>
              <a:rPr dirty="0" sz="1100" spc="-114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854466" y="1817446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956435" y="1982114"/>
            <a:ext cx="18986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50">
                <a:latin typeface="Verdana"/>
                <a:cs typeface="Verdana"/>
              </a:rPr>
              <a:t>∏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151176" y="1919071"/>
            <a:ext cx="965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675" algn="l"/>
                <a:tab pos="9518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382126" y="2166023"/>
            <a:ext cx="674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  <a:tab pos="503555" algn="l"/>
              </a:tabLst>
            </a:pP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50">
                <a:latin typeface="Cambria"/>
                <a:cs typeface="Cambria"/>
              </a:rPr>
              <a:t>1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25" i="1">
                <a:latin typeface="Cambria"/>
                <a:cs typeface="Cambria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−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151176" y="2107907"/>
            <a:ext cx="965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8525" algn="l"/>
              </a:tabLst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40" i="1">
                <a:latin typeface="Cambria"/>
                <a:cs typeface="Cambria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|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140" i="1">
                <a:latin typeface="Cambria"/>
                <a:cs typeface="Cambria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sz="1100" i="1">
                <a:latin typeface="Cambria"/>
                <a:cs typeface="Cambria"/>
              </a:rPr>
              <a:t>	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3236048" y="1977059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194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3106204" y="1817446"/>
            <a:ext cx="193675" cy="24828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ts val="630"/>
              </a:lnSpc>
              <a:spcBef>
                <a:spcPts val="590"/>
              </a:spcBef>
            </a:pPr>
            <a:r>
              <a:rPr dirty="0" sz="1100" spc="190">
                <a:latin typeface="Arial MT"/>
                <a:cs typeface="Arial MT"/>
              </a:rPr>
              <a:t>  </a:t>
            </a:r>
            <a:r>
              <a:rPr dirty="0" baseline="4629" sz="900" spc="-75">
                <a:latin typeface="Cambria"/>
                <a:cs typeface="Cambria"/>
              </a:rPr>
              <a:t>1</a:t>
            </a:r>
            <a:endParaRPr baseline="4629" sz="900">
              <a:latin typeface="Cambria"/>
              <a:cs typeface="Cambria"/>
            </a:endParaRPr>
          </a:p>
          <a:p>
            <a:pPr algn="r" marR="5080">
              <a:lnSpc>
                <a:spcPts val="630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87743" y="249201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125844" y="2472804"/>
            <a:ext cx="705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007F00"/>
                </a:solidFill>
                <a:latin typeface="Cambria"/>
                <a:cs typeface="Cambria"/>
              </a:rPr>
              <a:t>For</a:t>
            </a:r>
            <a:r>
              <a:rPr dirty="0" sz="1100" spc="-50" i="1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007F00"/>
                </a:solidFill>
                <a:latin typeface="Cambria"/>
                <a:cs typeface="Cambria"/>
              </a:rPr>
              <a:t>bigrams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87743" y="2536243"/>
            <a:ext cx="4483735" cy="691515"/>
            <a:chOff x="87743" y="2536243"/>
            <a:chExt cx="4483735" cy="691515"/>
          </a:xfrm>
        </p:grpSpPr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665031"/>
              <a:ext cx="4432566" cy="5060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3125546"/>
              <a:ext cx="101599" cy="101600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3112846"/>
              <a:ext cx="4381715" cy="11430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536253"/>
              <a:ext cx="50749" cy="589292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87743" y="2709303"/>
              <a:ext cx="4432935" cy="467359"/>
            </a:xfrm>
            <a:custGeom>
              <a:avLst/>
              <a:gdLst/>
              <a:ahLst/>
              <a:cxnLst/>
              <a:rect l="l" t="t" r="r" b="b"/>
              <a:pathLst>
                <a:path w="4432935" h="467360">
                  <a:moveTo>
                    <a:pt x="4432566" y="0"/>
                  </a:moveTo>
                  <a:lnTo>
                    <a:pt x="0" y="0"/>
                  </a:lnTo>
                  <a:lnTo>
                    <a:pt x="0" y="416242"/>
                  </a:lnTo>
                  <a:lnTo>
                    <a:pt x="4008" y="435967"/>
                  </a:lnTo>
                  <a:lnTo>
                    <a:pt x="14922" y="452120"/>
                  </a:lnTo>
                  <a:lnTo>
                    <a:pt x="31075" y="463034"/>
                  </a:lnTo>
                  <a:lnTo>
                    <a:pt x="50800" y="467042"/>
                  </a:lnTo>
                  <a:lnTo>
                    <a:pt x="4381766" y="467042"/>
                  </a:lnTo>
                  <a:lnTo>
                    <a:pt x="4401491" y="463034"/>
                  </a:lnTo>
                  <a:lnTo>
                    <a:pt x="4417644" y="452120"/>
                  </a:lnTo>
                  <a:lnTo>
                    <a:pt x="4428558" y="435967"/>
                  </a:lnTo>
                  <a:lnTo>
                    <a:pt x="4432566" y="4162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520309" y="2574340"/>
              <a:ext cx="0" cy="570865"/>
            </a:xfrm>
            <a:custGeom>
              <a:avLst/>
              <a:gdLst/>
              <a:ahLst/>
              <a:cxnLst/>
              <a:rect l="l" t="t" r="r" b="b"/>
              <a:pathLst>
                <a:path w="0" h="570864">
                  <a:moveTo>
                    <a:pt x="0" y="5702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520309" y="25616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520309" y="25489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520309" y="25362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1445564" y="2849130"/>
            <a:ext cx="56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PP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Verdana"/>
                <a:cs typeface="Verdana"/>
              </a:rPr>
              <a:t>)</a:t>
            </a:r>
            <a:r>
              <a:rPr dirty="0" sz="1100" spc="-114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017483" y="2653703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314206" y="2755328"/>
            <a:ext cx="639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4480" algn="l"/>
                <a:tab pos="62611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094052" y="2883204"/>
            <a:ext cx="88519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17921" sz="2325">
                <a:latin typeface="Verdana"/>
                <a:cs typeface="Verdana"/>
              </a:rPr>
              <a:t>∏</a:t>
            </a:r>
            <a:r>
              <a:rPr dirty="0" baseline="17921" sz="2325" spc="-419">
                <a:latin typeface="Verdana"/>
                <a:cs typeface="Verdana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P</a:t>
            </a:r>
            <a:r>
              <a:rPr dirty="0" sz="1100" spc="-10">
                <a:latin typeface="Verdana"/>
                <a:cs typeface="Verdana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 i="1">
                <a:latin typeface="Cambria"/>
                <a:cs typeface="Cambria"/>
              </a:rPr>
              <a:t>i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mbria"/>
                <a:cs typeface="Cambria"/>
              </a:rPr>
              <a:t>w</a:t>
            </a:r>
            <a:r>
              <a:rPr dirty="0" baseline="-10416" sz="1200" spc="-15" i="1">
                <a:latin typeface="Cambria"/>
                <a:cs typeface="Cambria"/>
              </a:rPr>
              <a:t>i</a:t>
            </a:r>
            <a:r>
              <a:rPr dirty="0" baseline="-10416" sz="1200" spc="-15">
                <a:latin typeface="Lucida Sans Unicode"/>
                <a:cs typeface="Lucida Sans Unicode"/>
              </a:rPr>
              <a:t>−</a:t>
            </a:r>
            <a:r>
              <a:rPr dirty="0" baseline="-10416" sz="1200" spc="-15">
                <a:latin typeface="Cambria"/>
                <a:cs typeface="Cambria"/>
              </a:rPr>
              <a:t>1</a:t>
            </a:r>
            <a:r>
              <a:rPr dirty="0" sz="1100" spc="-1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3073031" y="2813316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5194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2943174" y="2653703"/>
            <a:ext cx="193675" cy="24828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ts val="630"/>
              </a:lnSpc>
              <a:spcBef>
                <a:spcPts val="590"/>
              </a:spcBef>
            </a:pPr>
            <a:r>
              <a:rPr dirty="0" sz="1100" spc="190">
                <a:latin typeface="Arial MT"/>
                <a:cs typeface="Arial MT"/>
              </a:rPr>
              <a:t>  </a:t>
            </a:r>
            <a:r>
              <a:rPr dirty="0" baseline="4629" sz="900" spc="-75">
                <a:latin typeface="Cambria"/>
                <a:cs typeface="Cambria"/>
              </a:rPr>
              <a:t>1</a:t>
            </a:r>
            <a:endParaRPr baseline="4629" sz="900">
              <a:latin typeface="Cambria"/>
              <a:cs typeface="Cambria"/>
            </a:endParaRPr>
          </a:p>
          <a:p>
            <a:pPr algn="r" marR="5080">
              <a:lnSpc>
                <a:spcPts val="630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8" name="object 5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63" name="object 63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1266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dirty="0" sz="1400" spc="18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1400" spc="8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Simple</a:t>
            </a:r>
            <a:r>
              <a:rPr dirty="0" sz="1400" spc="8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Scenario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12177"/>
            <a:ext cx="64757" cy="6475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932" y="728230"/>
            <a:ext cx="2814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Consider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consisting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19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digits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dirty="0" spc="180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Simple</a:t>
            </a:r>
            <a:r>
              <a:rPr dirty="0" spc="85"/>
              <a:t> </a:t>
            </a:r>
            <a:r>
              <a:rPr dirty="0" spc="-10"/>
              <a:t>Scenario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12177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664190"/>
            <a:ext cx="3615690" cy="6381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50">
                <a:latin typeface="Trebuchet MS"/>
                <a:cs typeface="Trebuchet MS"/>
              </a:rPr>
              <a:t>Consider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consisting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19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digits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5700"/>
              </a:lnSpc>
              <a:spcBef>
                <a:spcPts val="415"/>
              </a:spcBef>
            </a:pPr>
            <a:r>
              <a:rPr dirty="0" sz="950">
                <a:latin typeface="Trebuchet MS"/>
                <a:cs typeface="Trebuchet MS"/>
              </a:rPr>
              <a:t>Find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perplexity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this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 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50">
                <a:latin typeface="Trebuchet MS"/>
                <a:cs typeface="Trebuchet MS"/>
              </a:rPr>
              <a:t>assigns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a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 spc="5" i="1">
                <a:latin typeface="Cambria"/>
                <a:cs typeface="Cambri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55">
                <a:latin typeface="Cambria"/>
                <a:cs typeface="Cambria"/>
              </a:rPr>
              <a:t>1</a:t>
            </a:r>
            <a:r>
              <a:rPr dirty="0" sz="1100" spc="-55" i="1">
                <a:latin typeface="Trebuchet MS"/>
                <a:cs typeface="Trebuchet MS"/>
              </a:rPr>
              <a:t>/</a:t>
            </a:r>
            <a:r>
              <a:rPr dirty="0" sz="1100" spc="-55">
                <a:latin typeface="Cambria"/>
                <a:cs typeface="Cambria"/>
              </a:rPr>
              <a:t>10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digit.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022210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10"/>
              <a:t>find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20"/>
              <a:t> </a:t>
            </a:r>
            <a:r>
              <a:rPr dirty="0" spc="-10"/>
              <a:t>Distance?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802843"/>
            <a:ext cx="43148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Searching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5">
                <a:latin typeface="Trebuchet MS"/>
                <a:cs typeface="Trebuchet MS"/>
              </a:rPr>
              <a:t>for</a:t>
            </a:r>
            <a:r>
              <a:rPr dirty="0" sz="950">
                <a:latin typeface="Trebuchet MS"/>
                <a:cs typeface="Trebuchet MS"/>
              </a:rPr>
              <a:t> a path (sequence </a:t>
            </a:r>
            <a:r>
              <a:rPr dirty="0" sz="950" spc="-10">
                <a:latin typeface="Trebuchet MS"/>
                <a:cs typeface="Trebuchet MS"/>
              </a:rPr>
              <a:t>of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edits)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from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30" i="1">
                <a:latin typeface="Trebuchet MS"/>
                <a:cs typeface="Trebuchet MS"/>
              </a:rPr>
              <a:t>start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to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40" i="1">
                <a:latin typeface="Trebuchet MS"/>
                <a:cs typeface="Trebuchet MS"/>
              </a:rPr>
              <a:t>final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spc="-1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dirty="0" spc="180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Simple</a:t>
            </a:r>
            <a:r>
              <a:rPr dirty="0" spc="85"/>
              <a:t> </a:t>
            </a:r>
            <a:r>
              <a:rPr dirty="0" spc="-10"/>
              <a:t>Scenario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12177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664190"/>
            <a:ext cx="3615690" cy="6381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50">
                <a:latin typeface="Trebuchet MS"/>
                <a:cs typeface="Trebuchet MS"/>
              </a:rPr>
              <a:t>Consider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consisting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19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digits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5700"/>
              </a:lnSpc>
              <a:spcBef>
                <a:spcPts val="415"/>
              </a:spcBef>
            </a:pPr>
            <a:r>
              <a:rPr dirty="0" sz="950">
                <a:latin typeface="Trebuchet MS"/>
                <a:cs typeface="Trebuchet MS"/>
              </a:rPr>
              <a:t>Find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perplexity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this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 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50">
                <a:latin typeface="Trebuchet MS"/>
                <a:cs typeface="Trebuchet MS"/>
              </a:rPr>
              <a:t>assigns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a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 spc="5" i="1">
                <a:latin typeface="Cambria"/>
                <a:cs typeface="Cambri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55">
                <a:latin typeface="Cambria"/>
                <a:cs typeface="Cambria"/>
              </a:rPr>
              <a:t>1</a:t>
            </a:r>
            <a:r>
              <a:rPr dirty="0" sz="1100" spc="-55" i="1">
                <a:latin typeface="Trebuchet MS"/>
                <a:cs typeface="Trebuchet MS"/>
              </a:rPr>
              <a:t>/</a:t>
            </a:r>
            <a:r>
              <a:rPr dirty="0" sz="1100" spc="-55">
                <a:latin typeface="Cambria"/>
                <a:cs typeface="Cambria"/>
              </a:rPr>
              <a:t>10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digit.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022210"/>
            <a:ext cx="64757" cy="6475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398610" y="1579384"/>
            <a:ext cx="568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dirty="0" sz="800">
                <a:latin typeface="Cambria"/>
                <a:cs typeface="Cambria"/>
              </a:rPr>
              <a:t>1</a:t>
            </a:r>
            <a:r>
              <a:rPr dirty="0" sz="800" spc="190">
                <a:latin typeface="Cambria"/>
                <a:cs typeface="Cambria"/>
              </a:rPr>
              <a:t>  </a:t>
            </a:r>
            <a:r>
              <a:rPr dirty="0" sz="800" spc="-60">
                <a:latin typeface="Cambria"/>
                <a:cs typeface="Cambria"/>
              </a:rPr>
              <a:t>2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04277" y="1521282"/>
            <a:ext cx="1629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Cambria"/>
                <a:cs typeface="Cambria"/>
              </a:rPr>
              <a:t>PP</a:t>
            </a:r>
            <a:r>
              <a:rPr dirty="0" sz="1100">
                <a:latin typeface="Verdana"/>
                <a:cs typeface="Verdana"/>
              </a:rPr>
              <a:t>(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>
                <a:latin typeface="Verdana"/>
                <a:cs typeface="Verdana"/>
              </a:rPr>
              <a:t>)</a:t>
            </a:r>
            <a:r>
              <a:rPr dirty="0" sz="1100" spc="4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60">
                <a:latin typeface="Verdana"/>
                <a:cs typeface="Verdana"/>
              </a:rPr>
              <a:t> 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>
                <a:latin typeface="Verdana"/>
                <a:cs typeface="Verdana"/>
              </a:rPr>
              <a:t>(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155" i="1">
                <a:latin typeface="Cambria"/>
                <a:cs typeface="Cambria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265" i="1">
                <a:latin typeface="Cambria"/>
                <a:cs typeface="Cambria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315" i="1">
                <a:latin typeface="Cambria"/>
                <a:cs typeface="Cambria"/>
              </a:rPr>
              <a:t> 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07791" y="1501394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>
                <a:latin typeface="Lucida Sans Unicode"/>
                <a:cs typeface="Lucida Sans Unicode"/>
              </a:rPr>
              <a:t>—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01619" y="1486814"/>
            <a:ext cx="76200" cy="191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dirty="0" u="sng" sz="6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dirty="0" spc="180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Simple</a:t>
            </a:r>
            <a:r>
              <a:rPr dirty="0" spc="85"/>
              <a:t> </a:t>
            </a:r>
            <a:r>
              <a:rPr dirty="0" spc="-10"/>
              <a:t>Scenario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12177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664190"/>
            <a:ext cx="3615690" cy="6381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50">
                <a:latin typeface="Trebuchet MS"/>
                <a:cs typeface="Trebuchet MS"/>
              </a:rPr>
              <a:t>Consider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consisting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19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digits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5700"/>
              </a:lnSpc>
              <a:spcBef>
                <a:spcPts val="415"/>
              </a:spcBef>
            </a:pPr>
            <a:r>
              <a:rPr dirty="0" sz="950">
                <a:latin typeface="Trebuchet MS"/>
                <a:cs typeface="Trebuchet MS"/>
              </a:rPr>
              <a:t>Find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perplexity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this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 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50">
                <a:latin typeface="Trebuchet MS"/>
                <a:cs typeface="Trebuchet MS"/>
              </a:rPr>
              <a:t>assigns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a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 spc="5" i="1">
                <a:latin typeface="Cambria"/>
                <a:cs typeface="Cambri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55">
                <a:latin typeface="Cambria"/>
                <a:cs typeface="Cambria"/>
              </a:rPr>
              <a:t>1</a:t>
            </a:r>
            <a:r>
              <a:rPr dirty="0" sz="1100" spc="-55" i="1">
                <a:latin typeface="Trebuchet MS"/>
                <a:cs typeface="Trebuchet MS"/>
              </a:rPr>
              <a:t>/</a:t>
            </a:r>
            <a:r>
              <a:rPr dirty="0" sz="1100" spc="-55">
                <a:latin typeface="Cambria"/>
                <a:cs typeface="Cambria"/>
              </a:rPr>
              <a:t>10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digit.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022210"/>
            <a:ext cx="64757" cy="6475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398610" y="1579384"/>
            <a:ext cx="568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dirty="0" sz="800">
                <a:latin typeface="Cambria"/>
                <a:cs typeface="Cambria"/>
              </a:rPr>
              <a:t>1</a:t>
            </a:r>
            <a:r>
              <a:rPr dirty="0" sz="800" spc="190">
                <a:latin typeface="Cambria"/>
                <a:cs typeface="Cambria"/>
              </a:rPr>
              <a:t>  </a:t>
            </a:r>
            <a:r>
              <a:rPr dirty="0" sz="800" spc="-60">
                <a:latin typeface="Cambria"/>
                <a:cs typeface="Cambria"/>
              </a:rPr>
              <a:t>2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04277" y="1521282"/>
            <a:ext cx="1629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Cambria"/>
                <a:cs typeface="Cambria"/>
              </a:rPr>
              <a:t>PP</a:t>
            </a:r>
            <a:r>
              <a:rPr dirty="0" sz="1100">
                <a:latin typeface="Verdana"/>
                <a:cs typeface="Verdana"/>
              </a:rPr>
              <a:t>(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>
                <a:latin typeface="Verdana"/>
                <a:cs typeface="Verdana"/>
              </a:rPr>
              <a:t>)</a:t>
            </a:r>
            <a:r>
              <a:rPr dirty="0" sz="1100" spc="4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60">
                <a:latin typeface="Verdana"/>
                <a:cs typeface="Verdana"/>
              </a:rPr>
              <a:t> 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>
                <a:latin typeface="Verdana"/>
                <a:cs typeface="Verdana"/>
              </a:rPr>
              <a:t>(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155" i="1">
                <a:latin typeface="Cambria"/>
                <a:cs typeface="Cambria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265" i="1">
                <a:latin typeface="Cambria"/>
                <a:cs typeface="Cambria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315" i="1">
                <a:latin typeface="Cambria"/>
                <a:cs typeface="Cambria"/>
              </a:rPr>
              <a:t> 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07791" y="1501394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>
                <a:latin typeface="Lucida Sans Unicode"/>
                <a:cs typeface="Lucida Sans Unicode"/>
              </a:rPr>
              <a:t>—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01619" y="1486814"/>
            <a:ext cx="76200" cy="191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dirty="0" u="sng" sz="6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33384" y="1901190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67674" y="1664208"/>
            <a:ext cx="135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29052" y="180740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407107" y="201780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394407" y="1996236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77262" y="1705775"/>
            <a:ext cx="398780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3210" algn="l"/>
              </a:tabLst>
            </a:pPr>
            <a:r>
              <a:rPr dirty="0" sz="1100">
                <a:latin typeface="Arial MT"/>
                <a:cs typeface="Arial MT"/>
              </a:rPr>
              <a:t>	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650108" y="1776768"/>
            <a:ext cx="933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39605" y="1735201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>
                <a:latin typeface="Lucida Sans Unicode"/>
                <a:cs typeface="Lucida Sans Unicode"/>
              </a:rPr>
              <a:t>—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946133" y="1823821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5194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730017" y="1664208"/>
            <a:ext cx="280035" cy="248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dirty="0" sz="1100" spc="560">
                <a:latin typeface="Arial MT"/>
                <a:cs typeface="Arial MT"/>
              </a:rPr>
              <a:t>!</a:t>
            </a:r>
            <a:r>
              <a:rPr dirty="0" sz="1100" spc="484">
                <a:latin typeface="Arial MT"/>
                <a:cs typeface="Arial MT"/>
              </a:rPr>
              <a:t> </a:t>
            </a:r>
            <a:r>
              <a:rPr dirty="0" baseline="4629" sz="900" spc="-75">
                <a:latin typeface="Cambria"/>
                <a:cs typeface="Cambria"/>
              </a:rPr>
              <a:t>1</a:t>
            </a:r>
            <a:endParaRPr baseline="4629" sz="900">
              <a:latin typeface="Cambria"/>
              <a:cs typeface="Cambria"/>
            </a:endParaRPr>
          </a:p>
          <a:p>
            <a:pPr algn="r" marR="5080">
              <a:lnSpc>
                <a:spcPts val="580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dirty="0" spc="180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Simple</a:t>
            </a:r>
            <a:r>
              <a:rPr dirty="0" spc="85"/>
              <a:t> </a:t>
            </a:r>
            <a:r>
              <a:rPr dirty="0" spc="-10"/>
              <a:t>Scenario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12177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664190"/>
            <a:ext cx="3615690" cy="6381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50">
                <a:latin typeface="Trebuchet MS"/>
                <a:cs typeface="Trebuchet MS"/>
              </a:rPr>
              <a:t>Consider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consisting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19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digits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5700"/>
              </a:lnSpc>
              <a:spcBef>
                <a:spcPts val="415"/>
              </a:spcBef>
            </a:pPr>
            <a:r>
              <a:rPr dirty="0" sz="950">
                <a:latin typeface="Trebuchet MS"/>
                <a:cs typeface="Trebuchet MS"/>
              </a:rPr>
              <a:t>Find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perplexity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 this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sentence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 model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50">
                <a:latin typeface="Trebuchet MS"/>
                <a:cs typeface="Trebuchet MS"/>
              </a:rPr>
              <a:t>assigns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a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 spc="5" i="1">
                <a:latin typeface="Cambria"/>
                <a:cs typeface="Cambri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55">
                <a:latin typeface="Cambria"/>
                <a:cs typeface="Cambria"/>
              </a:rPr>
              <a:t>1</a:t>
            </a:r>
            <a:r>
              <a:rPr dirty="0" sz="1100" spc="-55" i="1">
                <a:latin typeface="Trebuchet MS"/>
                <a:cs typeface="Trebuchet MS"/>
              </a:rPr>
              <a:t>/</a:t>
            </a:r>
            <a:r>
              <a:rPr dirty="0" sz="1100" spc="-55">
                <a:latin typeface="Cambria"/>
                <a:cs typeface="Cambria"/>
              </a:rPr>
              <a:t>10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digit.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022210"/>
            <a:ext cx="64757" cy="6475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398610" y="1579384"/>
            <a:ext cx="568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dirty="0" sz="800">
                <a:latin typeface="Cambria"/>
                <a:cs typeface="Cambria"/>
              </a:rPr>
              <a:t>1</a:t>
            </a:r>
            <a:r>
              <a:rPr dirty="0" sz="800" spc="190">
                <a:latin typeface="Cambria"/>
                <a:cs typeface="Cambria"/>
              </a:rPr>
              <a:t>  </a:t>
            </a:r>
            <a:r>
              <a:rPr dirty="0" sz="800" spc="-60">
                <a:latin typeface="Cambria"/>
                <a:cs typeface="Cambria"/>
              </a:rPr>
              <a:t>2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04277" y="1521282"/>
            <a:ext cx="1629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Cambria"/>
                <a:cs typeface="Cambria"/>
              </a:rPr>
              <a:t>PP</a:t>
            </a:r>
            <a:r>
              <a:rPr dirty="0" sz="1100">
                <a:latin typeface="Verdana"/>
                <a:cs typeface="Verdana"/>
              </a:rPr>
              <a:t>(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>
                <a:latin typeface="Verdana"/>
                <a:cs typeface="Verdana"/>
              </a:rPr>
              <a:t>)</a:t>
            </a:r>
            <a:r>
              <a:rPr dirty="0" sz="1100" spc="4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60">
                <a:latin typeface="Verdana"/>
                <a:cs typeface="Verdana"/>
              </a:rPr>
              <a:t>  </a:t>
            </a:r>
            <a:r>
              <a:rPr dirty="0" sz="1100" i="1">
                <a:latin typeface="Cambria"/>
                <a:cs typeface="Cambria"/>
              </a:rPr>
              <a:t>P</a:t>
            </a:r>
            <a:r>
              <a:rPr dirty="0" sz="1100">
                <a:latin typeface="Verdana"/>
                <a:cs typeface="Verdana"/>
              </a:rPr>
              <a:t>(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155" i="1">
                <a:latin typeface="Cambria"/>
                <a:cs typeface="Cambria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265" i="1">
                <a:latin typeface="Cambria"/>
                <a:cs typeface="Cambria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.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315" i="1">
                <a:latin typeface="Cambria"/>
                <a:cs typeface="Cambria"/>
              </a:rPr>
              <a:t> 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07791" y="1501394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>
                <a:latin typeface="Lucida Sans Unicode"/>
                <a:cs typeface="Lucida Sans Unicode"/>
              </a:rPr>
              <a:t>—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01619" y="1486814"/>
            <a:ext cx="76200" cy="191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dirty="0" u="sng" sz="6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33384" y="1901190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67674" y="1664208"/>
            <a:ext cx="135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29052" y="180740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407107" y="201780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394407" y="1996236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77262" y="1705775"/>
            <a:ext cx="398780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3210" algn="l"/>
              </a:tabLst>
            </a:pPr>
            <a:r>
              <a:rPr dirty="0" sz="1100">
                <a:latin typeface="Arial MT"/>
                <a:cs typeface="Arial MT"/>
              </a:rPr>
              <a:t>	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650108" y="1776768"/>
            <a:ext cx="933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39605" y="1735201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>
                <a:latin typeface="Lucida Sans Unicode"/>
                <a:cs typeface="Lucida Sans Unicode"/>
              </a:rPr>
              <a:t>—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946133" y="1823821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5194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730017" y="1664208"/>
            <a:ext cx="280035" cy="248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dirty="0" sz="1100" spc="560">
                <a:latin typeface="Arial MT"/>
                <a:cs typeface="Arial MT"/>
              </a:rPr>
              <a:t>!</a:t>
            </a:r>
            <a:r>
              <a:rPr dirty="0" sz="1100" spc="484">
                <a:latin typeface="Arial MT"/>
                <a:cs typeface="Arial MT"/>
              </a:rPr>
              <a:t> </a:t>
            </a:r>
            <a:r>
              <a:rPr dirty="0" baseline="4629" sz="900" spc="-75">
                <a:latin typeface="Cambria"/>
                <a:cs typeface="Cambria"/>
              </a:rPr>
              <a:t>1</a:t>
            </a:r>
            <a:endParaRPr baseline="4629" sz="900">
              <a:latin typeface="Cambria"/>
              <a:cs typeface="Cambria"/>
            </a:endParaRPr>
          </a:p>
          <a:p>
            <a:pPr algn="r" marR="5080">
              <a:lnSpc>
                <a:spcPts val="580"/>
              </a:lnSpc>
            </a:pPr>
            <a:r>
              <a:rPr dirty="0" sz="600" spc="-50" i="1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33384" y="2355291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284818" y="2261501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5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284818" y="2450338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167674" y="2159876"/>
            <a:ext cx="398780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3210" algn="l"/>
              </a:tabLst>
            </a:pPr>
            <a:r>
              <a:rPr dirty="0" sz="1100">
                <a:latin typeface="Arial MT"/>
                <a:cs typeface="Arial MT"/>
              </a:rPr>
              <a:t>	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540520" y="2230869"/>
            <a:ext cx="1549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Lucida Sans Unicode"/>
                <a:cs typeface="Lucida Sans Unicode"/>
              </a:rPr>
              <a:t>−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33384" y="2631376"/>
            <a:ext cx="398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80">
                <a:latin typeface="Verdana"/>
                <a:cs typeface="Verdana"/>
              </a:rPr>
              <a:t>  </a:t>
            </a:r>
            <a:r>
              <a:rPr dirty="0" sz="1100" spc="-45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7743" y="675614"/>
            <a:ext cx="4483735" cy="603885"/>
            <a:chOff x="87743" y="675614"/>
            <a:chExt cx="4483735" cy="60388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67561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4862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77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64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9848"/>
              <a:ext cx="50749" cy="45758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892898"/>
              <a:ext cx="4432935" cy="335915"/>
            </a:xfrm>
            <a:custGeom>
              <a:avLst/>
              <a:gdLst/>
              <a:ahLst/>
              <a:cxnLst/>
              <a:rect l="l" t="t" r="r" b="b"/>
              <a:pathLst>
                <a:path w="4432935" h="335915">
                  <a:moveTo>
                    <a:pt x="4432566" y="0"/>
                  </a:moveTo>
                  <a:lnTo>
                    <a:pt x="0" y="0"/>
                  </a:lnTo>
                  <a:lnTo>
                    <a:pt x="0" y="284530"/>
                  </a:lnTo>
                  <a:lnTo>
                    <a:pt x="4008" y="304255"/>
                  </a:lnTo>
                  <a:lnTo>
                    <a:pt x="14922" y="320408"/>
                  </a:lnTo>
                  <a:lnTo>
                    <a:pt x="31075" y="331322"/>
                  </a:lnTo>
                  <a:lnTo>
                    <a:pt x="50800" y="335330"/>
                  </a:lnTo>
                  <a:lnTo>
                    <a:pt x="4381766" y="335330"/>
                  </a:lnTo>
                  <a:lnTo>
                    <a:pt x="4401491" y="331322"/>
                  </a:lnTo>
                  <a:lnTo>
                    <a:pt x="4417644" y="320408"/>
                  </a:lnTo>
                  <a:lnTo>
                    <a:pt x="4428558" y="304255"/>
                  </a:lnTo>
                  <a:lnTo>
                    <a:pt x="4432566" y="2845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57936"/>
              <a:ext cx="0" cy="438784"/>
            </a:xfrm>
            <a:custGeom>
              <a:avLst/>
              <a:gdLst/>
              <a:ahLst/>
              <a:cxnLst/>
              <a:rect l="l" t="t" r="r" b="b"/>
              <a:pathLst>
                <a:path w="0" h="438784">
                  <a:moveTo>
                    <a:pt x="0" y="4385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452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325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198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5300" y="60502"/>
            <a:ext cx="2392045" cy="1158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Lower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perplexity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225" i="1">
                <a:solidFill>
                  <a:srgbClr val="FFFFFF"/>
                </a:solidFill>
                <a:latin typeface="Cambria"/>
                <a:cs typeface="Cambria"/>
              </a:rPr>
              <a:t>=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better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4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WSJ</a:t>
            </a:r>
            <a:r>
              <a:rPr dirty="0" sz="1100" spc="1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11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  <a:spcBef>
                <a:spcPts val="415"/>
              </a:spcBef>
            </a:pPr>
            <a:r>
              <a:rPr dirty="0" sz="950" b="1">
                <a:latin typeface="Trebuchet MS"/>
                <a:cs typeface="Trebuchet MS"/>
              </a:rPr>
              <a:t>Training:</a:t>
            </a:r>
            <a:r>
              <a:rPr dirty="0" sz="950" spc="12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38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million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43180">
              <a:lnSpc>
                <a:spcPct val="100000"/>
              </a:lnSpc>
              <a:spcBef>
                <a:spcPts val="215"/>
              </a:spcBef>
            </a:pPr>
            <a:r>
              <a:rPr dirty="0" sz="950" b="1">
                <a:latin typeface="Trebuchet MS"/>
                <a:cs typeface="Trebuchet MS"/>
              </a:rPr>
              <a:t>Test: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1.5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million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7743" y="675614"/>
            <a:ext cx="4483735" cy="603885"/>
            <a:chOff x="87743" y="675614"/>
            <a:chExt cx="4483735" cy="60388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67561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4862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77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64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9848"/>
              <a:ext cx="50749" cy="45758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892898"/>
              <a:ext cx="4432935" cy="335915"/>
            </a:xfrm>
            <a:custGeom>
              <a:avLst/>
              <a:gdLst/>
              <a:ahLst/>
              <a:cxnLst/>
              <a:rect l="l" t="t" r="r" b="b"/>
              <a:pathLst>
                <a:path w="4432935" h="335915">
                  <a:moveTo>
                    <a:pt x="4432566" y="0"/>
                  </a:moveTo>
                  <a:lnTo>
                    <a:pt x="0" y="0"/>
                  </a:lnTo>
                  <a:lnTo>
                    <a:pt x="0" y="284530"/>
                  </a:lnTo>
                  <a:lnTo>
                    <a:pt x="4008" y="304255"/>
                  </a:lnTo>
                  <a:lnTo>
                    <a:pt x="14922" y="320408"/>
                  </a:lnTo>
                  <a:lnTo>
                    <a:pt x="31075" y="331322"/>
                  </a:lnTo>
                  <a:lnTo>
                    <a:pt x="50800" y="335330"/>
                  </a:lnTo>
                  <a:lnTo>
                    <a:pt x="4381766" y="335330"/>
                  </a:lnTo>
                  <a:lnTo>
                    <a:pt x="4401491" y="331322"/>
                  </a:lnTo>
                  <a:lnTo>
                    <a:pt x="4417644" y="320408"/>
                  </a:lnTo>
                  <a:lnTo>
                    <a:pt x="4428558" y="304255"/>
                  </a:lnTo>
                  <a:lnTo>
                    <a:pt x="4432566" y="2845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57936"/>
              <a:ext cx="0" cy="438784"/>
            </a:xfrm>
            <a:custGeom>
              <a:avLst/>
              <a:gdLst/>
              <a:ahLst/>
              <a:cxnLst/>
              <a:rect l="l" t="t" r="r" b="b"/>
              <a:pathLst>
                <a:path w="0" h="438784">
                  <a:moveTo>
                    <a:pt x="0" y="4385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452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325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198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5300" y="60502"/>
            <a:ext cx="2392045" cy="1158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Lower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perplexity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225" i="1">
                <a:solidFill>
                  <a:srgbClr val="FFFFFF"/>
                </a:solidFill>
                <a:latin typeface="Cambria"/>
                <a:cs typeface="Cambria"/>
              </a:rPr>
              <a:t>=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better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4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WSJ</a:t>
            </a:r>
            <a:r>
              <a:rPr dirty="0" sz="1100" spc="1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11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  <a:spcBef>
                <a:spcPts val="415"/>
              </a:spcBef>
            </a:pPr>
            <a:r>
              <a:rPr dirty="0" sz="950" b="1">
                <a:latin typeface="Trebuchet MS"/>
                <a:cs typeface="Trebuchet MS"/>
              </a:rPr>
              <a:t>Training:</a:t>
            </a:r>
            <a:r>
              <a:rPr dirty="0" sz="950" spc="12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38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million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43180">
              <a:lnSpc>
                <a:spcPct val="100000"/>
              </a:lnSpc>
              <a:spcBef>
                <a:spcPts val="215"/>
              </a:spcBef>
            </a:pPr>
            <a:r>
              <a:rPr dirty="0" sz="950" b="1">
                <a:latin typeface="Trebuchet MS"/>
                <a:cs typeface="Trebuchet MS"/>
              </a:rPr>
              <a:t>Test: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1.5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million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2088" y="1407553"/>
            <a:ext cx="2583789" cy="716889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Lower</a:t>
            </a:r>
            <a:r>
              <a:rPr dirty="0" spc="5"/>
              <a:t> </a:t>
            </a:r>
            <a:r>
              <a:rPr dirty="0" spc="-10"/>
              <a:t>perplexity</a:t>
            </a:r>
            <a:r>
              <a:rPr dirty="0" spc="5"/>
              <a:t> </a:t>
            </a:r>
            <a:r>
              <a:rPr dirty="0" spc="225"/>
              <a:t>=</a:t>
            </a:r>
            <a:r>
              <a:rPr dirty="0" spc="5"/>
              <a:t> </a:t>
            </a:r>
            <a:r>
              <a:rPr dirty="0" spc="-20"/>
              <a:t>better</a:t>
            </a:r>
            <a:r>
              <a:rPr dirty="0" spc="5"/>
              <a:t> </a:t>
            </a:r>
            <a:r>
              <a:rPr dirty="0" spc="-10"/>
              <a:t>model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675614"/>
            <a:ext cx="4483735" cy="603885"/>
            <a:chOff x="87743" y="675614"/>
            <a:chExt cx="4483735" cy="60388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67561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4862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77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64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9848"/>
              <a:ext cx="50749" cy="45758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892898"/>
              <a:ext cx="4432935" cy="335915"/>
            </a:xfrm>
            <a:custGeom>
              <a:avLst/>
              <a:gdLst/>
              <a:ahLst/>
              <a:cxnLst/>
              <a:rect l="l" t="t" r="r" b="b"/>
              <a:pathLst>
                <a:path w="4432935" h="335915">
                  <a:moveTo>
                    <a:pt x="4432566" y="0"/>
                  </a:moveTo>
                  <a:lnTo>
                    <a:pt x="0" y="0"/>
                  </a:lnTo>
                  <a:lnTo>
                    <a:pt x="0" y="284530"/>
                  </a:lnTo>
                  <a:lnTo>
                    <a:pt x="4008" y="304255"/>
                  </a:lnTo>
                  <a:lnTo>
                    <a:pt x="14922" y="320408"/>
                  </a:lnTo>
                  <a:lnTo>
                    <a:pt x="31075" y="331322"/>
                  </a:lnTo>
                  <a:lnTo>
                    <a:pt x="50800" y="335330"/>
                  </a:lnTo>
                  <a:lnTo>
                    <a:pt x="4381766" y="335330"/>
                  </a:lnTo>
                  <a:lnTo>
                    <a:pt x="4401491" y="331322"/>
                  </a:lnTo>
                  <a:lnTo>
                    <a:pt x="4417644" y="320408"/>
                  </a:lnTo>
                  <a:lnTo>
                    <a:pt x="4428558" y="304255"/>
                  </a:lnTo>
                  <a:lnTo>
                    <a:pt x="4432566" y="2845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57936"/>
              <a:ext cx="0" cy="438784"/>
            </a:xfrm>
            <a:custGeom>
              <a:avLst/>
              <a:gdLst/>
              <a:ahLst/>
              <a:cxnLst/>
              <a:rect l="l" t="t" r="r" b="b"/>
              <a:pathLst>
                <a:path w="0" h="438784">
                  <a:moveTo>
                    <a:pt x="0" y="4385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452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325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198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601800"/>
            <a:ext cx="1484630" cy="61722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WSJ</a:t>
            </a:r>
            <a:r>
              <a:rPr dirty="0" sz="1100" spc="1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950" b="1">
                <a:latin typeface="Trebuchet MS"/>
                <a:cs typeface="Trebuchet MS"/>
              </a:rPr>
              <a:t>Training:</a:t>
            </a:r>
            <a:r>
              <a:rPr dirty="0" sz="950" spc="12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38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million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 b="1">
                <a:latin typeface="Trebuchet MS"/>
                <a:cs typeface="Trebuchet MS"/>
              </a:rPr>
              <a:t>Test: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1.5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million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2088" y="1407553"/>
            <a:ext cx="2583789" cy="716889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87743" y="2379675"/>
            <a:ext cx="4483735" cy="629920"/>
            <a:chOff x="87743" y="2379675"/>
            <a:chExt cx="4483735" cy="629920"/>
          </a:xfrm>
        </p:grpSpPr>
        <p:sp>
          <p:nvSpPr>
            <p:cNvPr id="17" name="object 17" descr=""/>
            <p:cNvSpPr/>
            <p:nvPr/>
          </p:nvSpPr>
          <p:spPr>
            <a:xfrm>
              <a:off x="87743" y="237967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552700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90743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344" y="289473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423922"/>
              <a:ext cx="50749" cy="483514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7743" y="2596972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2462009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w="0"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4493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4366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423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25844" y="2305055"/>
            <a:ext cx="4093210" cy="6191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Unigram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perplexity:</a:t>
            </a:r>
            <a:r>
              <a:rPr dirty="0" sz="1100" spc="3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962?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confused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data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70">
                <a:latin typeface="Trebuchet MS"/>
                <a:cs typeface="Trebuchet MS"/>
              </a:rPr>
              <a:t>if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85">
                <a:latin typeface="Trebuchet MS"/>
                <a:cs typeface="Trebuchet MS"/>
              </a:rPr>
              <a:t>it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had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choose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uniformly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and </a:t>
            </a:r>
            <a:r>
              <a:rPr dirty="0" sz="950">
                <a:latin typeface="Trebuchet MS"/>
                <a:cs typeface="Trebuchet MS"/>
              </a:rPr>
              <a:t>independently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among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962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possibilities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word.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5781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-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Shannon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Visualization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Method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956818"/>
            <a:ext cx="4483735" cy="281940"/>
            <a:chOff x="87743" y="956818"/>
            <a:chExt cx="4483735" cy="281940"/>
          </a:xfrm>
        </p:grpSpPr>
        <p:sp>
          <p:nvSpPr>
            <p:cNvPr id="5" name="object 5" descr=""/>
            <p:cNvSpPr/>
            <p:nvPr/>
          </p:nvSpPr>
          <p:spPr>
            <a:xfrm>
              <a:off x="87743" y="95681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3675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2405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007376"/>
              <a:ext cx="50749" cy="12937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0122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4547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0" h="110490">
                  <a:moveTo>
                    <a:pt x="0" y="1103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327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200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073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978001"/>
            <a:ext cx="298259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75">
                <a:latin typeface="Trebuchet MS"/>
                <a:cs typeface="Trebuchet MS"/>
              </a:rPr>
              <a:t>Use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sequences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Shannon</a:t>
            </a:r>
            <a:r>
              <a:rPr dirty="0" spc="-35"/>
              <a:t> </a:t>
            </a:r>
            <a:r>
              <a:rPr dirty="0" spc="-10"/>
              <a:t>Visualization</a:t>
            </a:r>
            <a:r>
              <a:rPr dirty="0" spc="-35"/>
              <a:t> </a:t>
            </a:r>
            <a:r>
              <a:rPr dirty="0" spc="-10"/>
              <a:t>Method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56818"/>
            <a:ext cx="4483735" cy="281940"/>
            <a:chOff x="87743" y="956818"/>
            <a:chExt cx="4483735" cy="2819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5681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36751"/>
              <a:ext cx="101599" cy="101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24051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007376"/>
              <a:ext cx="50749" cy="12937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100122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104547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0" h="110490">
                  <a:moveTo>
                    <a:pt x="0" y="1103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327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200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073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056" y="1401241"/>
            <a:ext cx="64757" cy="64757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25844" y="978001"/>
            <a:ext cx="2982595" cy="8724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75">
                <a:latin typeface="Trebuchet MS"/>
                <a:cs typeface="Trebuchet MS"/>
              </a:rPr>
              <a:t>Use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sequences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50">
              <a:latin typeface="Trebuchet MS"/>
              <a:cs typeface="Trebuchet MS"/>
            </a:endParaRPr>
          </a:p>
          <a:p>
            <a:pPr marL="487045" marR="1083945">
              <a:lnSpc>
                <a:spcPct val="118900"/>
              </a:lnSpc>
            </a:pP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bigram </a:t>
            </a:r>
            <a:r>
              <a:rPr dirty="0" sz="950">
                <a:latin typeface="Trebuchet MS"/>
                <a:cs typeface="Trebuchet MS"/>
              </a:rPr>
              <a:t>(&lt;s&gt;,w)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its </a:t>
            </a:r>
            <a:r>
              <a:rPr dirty="0" sz="950" spc="-1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Shannon</a:t>
            </a:r>
            <a:r>
              <a:rPr dirty="0" spc="-35"/>
              <a:t> </a:t>
            </a:r>
            <a:r>
              <a:rPr dirty="0" spc="-10"/>
              <a:t>Visualization</a:t>
            </a:r>
            <a:r>
              <a:rPr dirty="0" spc="-35"/>
              <a:t> </a:t>
            </a:r>
            <a:r>
              <a:rPr dirty="0" spc="-10"/>
              <a:t>Method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56818"/>
            <a:ext cx="4483735" cy="281940"/>
            <a:chOff x="87743" y="956818"/>
            <a:chExt cx="4483735" cy="2819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5681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36751"/>
              <a:ext cx="101599" cy="101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24051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007376"/>
              <a:ext cx="50749" cy="12937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100122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104547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0" h="110490">
                  <a:moveTo>
                    <a:pt x="0" y="1103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327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200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073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056" y="1401241"/>
            <a:ext cx="64757" cy="6475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056" y="1955431"/>
            <a:ext cx="64757" cy="64757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25844" y="978001"/>
            <a:ext cx="2982595" cy="1254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75">
                <a:latin typeface="Trebuchet MS"/>
                <a:cs typeface="Trebuchet MS"/>
              </a:rPr>
              <a:t>Use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sequences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50">
              <a:latin typeface="Trebuchet MS"/>
              <a:cs typeface="Trebuchet MS"/>
            </a:endParaRPr>
          </a:p>
          <a:p>
            <a:pPr marL="487045" marR="1083945">
              <a:lnSpc>
                <a:spcPct val="118900"/>
              </a:lnSpc>
            </a:pP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bigram </a:t>
            </a:r>
            <a:r>
              <a:rPr dirty="0" sz="950">
                <a:latin typeface="Trebuchet MS"/>
                <a:cs typeface="Trebuchet MS"/>
              </a:rPr>
              <a:t>(&lt;s&gt;,w)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its </a:t>
            </a:r>
            <a:r>
              <a:rPr dirty="0" sz="950" spc="-1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  <a:p>
            <a:pPr marL="487045" marR="1081405">
              <a:lnSpc>
                <a:spcPct val="118900"/>
              </a:lnSpc>
              <a:spcBef>
                <a:spcPts val="300"/>
              </a:spcBef>
            </a:pP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bigram </a:t>
            </a:r>
            <a:r>
              <a:rPr dirty="0" sz="950" spc="-35">
                <a:latin typeface="Trebuchet MS"/>
                <a:cs typeface="Trebuchet MS"/>
              </a:rPr>
              <a:t>(w,x)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its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Shannon</a:t>
            </a:r>
            <a:r>
              <a:rPr dirty="0" spc="-35"/>
              <a:t> </a:t>
            </a:r>
            <a:r>
              <a:rPr dirty="0" spc="-10"/>
              <a:t>Visualization</a:t>
            </a:r>
            <a:r>
              <a:rPr dirty="0" spc="-35"/>
              <a:t> </a:t>
            </a:r>
            <a:r>
              <a:rPr dirty="0" spc="-10"/>
              <a:t>Method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56818"/>
            <a:ext cx="4483735" cy="281940"/>
            <a:chOff x="87743" y="956818"/>
            <a:chExt cx="4483735" cy="2819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5681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36751"/>
              <a:ext cx="101599" cy="101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24051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007376"/>
              <a:ext cx="50749" cy="12937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100122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104547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0" h="110490">
                  <a:moveTo>
                    <a:pt x="0" y="1103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327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200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073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056" y="1401241"/>
            <a:ext cx="64757" cy="6475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056" y="1955431"/>
            <a:ext cx="64757" cy="6475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9056" y="2337536"/>
            <a:ext cx="64757" cy="64757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25844" y="978001"/>
            <a:ext cx="2982595" cy="16370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75">
                <a:latin typeface="Trebuchet MS"/>
                <a:cs typeface="Trebuchet MS"/>
              </a:rPr>
              <a:t>Use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sequences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50">
              <a:latin typeface="Trebuchet MS"/>
              <a:cs typeface="Trebuchet MS"/>
            </a:endParaRPr>
          </a:p>
          <a:p>
            <a:pPr marL="487045" marR="1083945">
              <a:lnSpc>
                <a:spcPct val="118900"/>
              </a:lnSpc>
            </a:pP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bigram </a:t>
            </a:r>
            <a:r>
              <a:rPr dirty="0" sz="950">
                <a:latin typeface="Trebuchet MS"/>
                <a:cs typeface="Trebuchet MS"/>
              </a:rPr>
              <a:t>(&lt;s&gt;,w)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its </a:t>
            </a:r>
            <a:r>
              <a:rPr dirty="0" sz="950" spc="-1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  <a:p>
            <a:pPr marL="487045" marR="1081405">
              <a:lnSpc>
                <a:spcPct val="118900"/>
              </a:lnSpc>
              <a:spcBef>
                <a:spcPts val="300"/>
              </a:spcBef>
            </a:pP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bigram </a:t>
            </a:r>
            <a:r>
              <a:rPr dirty="0" sz="950" spc="-35">
                <a:latin typeface="Trebuchet MS"/>
                <a:cs typeface="Trebuchet MS"/>
              </a:rPr>
              <a:t>(w,x)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its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65">
                <a:latin typeface="Trebuchet MS"/>
                <a:cs typeface="Trebuchet MS"/>
              </a:rPr>
              <a:t>so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until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choose</a:t>
            </a:r>
            <a:endParaRPr sz="95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15"/>
              </a:spcBef>
            </a:pP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4611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5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10"/>
              <a:t>find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20"/>
              <a:t> </a:t>
            </a:r>
            <a:r>
              <a:rPr dirty="0" spc="-10"/>
              <a:t>Distance?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2967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5844" y="742449"/>
            <a:ext cx="4314825" cy="4457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>
                <a:latin typeface="Trebuchet MS"/>
                <a:cs typeface="Trebuchet MS"/>
              </a:rPr>
              <a:t>Searching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5">
                <a:latin typeface="Trebuchet MS"/>
                <a:cs typeface="Trebuchet MS"/>
              </a:rPr>
              <a:t>for</a:t>
            </a:r>
            <a:r>
              <a:rPr dirty="0" sz="950">
                <a:latin typeface="Trebuchet MS"/>
                <a:cs typeface="Trebuchet MS"/>
              </a:rPr>
              <a:t> a path (sequence </a:t>
            </a:r>
            <a:r>
              <a:rPr dirty="0" sz="950" spc="-10">
                <a:latin typeface="Trebuchet MS"/>
                <a:cs typeface="Trebuchet MS"/>
              </a:rPr>
              <a:t>of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edits)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from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30" i="1">
                <a:latin typeface="Trebuchet MS"/>
                <a:cs typeface="Trebuchet MS"/>
              </a:rPr>
              <a:t>start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to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40" i="1">
                <a:latin typeface="Trebuchet MS"/>
                <a:cs typeface="Trebuchet MS"/>
              </a:rPr>
              <a:t>final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spc="-1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Initial</a:t>
            </a:r>
            <a:r>
              <a:rPr dirty="0" sz="950" spc="-1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state: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transforming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Shannon</a:t>
            </a:r>
            <a:r>
              <a:rPr dirty="0" spc="-35"/>
              <a:t> </a:t>
            </a:r>
            <a:r>
              <a:rPr dirty="0" spc="-10"/>
              <a:t>Visualization</a:t>
            </a:r>
            <a:r>
              <a:rPr dirty="0" spc="-35"/>
              <a:t> </a:t>
            </a:r>
            <a:r>
              <a:rPr dirty="0" spc="-10"/>
              <a:t>Method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56818"/>
            <a:ext cx="4483735" cy="281940"/>
            <a:chOff x="87743" y="956818"/>
            <a:chExt cx="4483735" cy="2819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5681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36751"/>
              <a:ext cx="101599" cy="101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24051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007376"/>
              <a:ext cx="50749" cy="12937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100122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104547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0" h="110490">
                  <a:moveTo>
                    <a:pt x="0" y="1103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327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200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073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056" y="1401241"/>
            <a:ext cx="64757" cy="6475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056" y="1955431"/>
            <a:ext cx="64757" cy="6475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9056" y="2337536"/>
            <a:ext cx="64757" cy="64757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25844" y="978001"/>
            <a:ext cx="2982595" cy="16370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75">
                <a:latin typeface="Trebuchet MS"/>
                <a:cs typeface="Trebuchet MS"/>
              </a:rPr>
              <a:t>Use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language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model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sequences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50">
              <a:latin typeface="Trebuchet MS"/>
              <a:cs typeface="Trebuchet MS"/>
            </a:endParaRPr>
          </a:p>
          <a:p>
            <a:pPr marL="487045" marR="1083945">
              <a:lnSpc>
                <a:spcPct val="118900"/>
              </a:lnSpc>
            </a:pP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bigram </a:t>
            </a:r>
            <a:r>
              <a:rPr dirty="0" sz="950">
                <a:latin typeface="Trebuchet MS"/>
                <a:cs typeface="Trebuchet MS"/>
              </a:rPr>
              <a:t>(&lt;s&gt;,w)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its </a:t>
            </a:r>
            <a:r>
              <a:rPr dirty="0" sz="950" spc="-1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  <a:p>
            <a:pPr marL="487045" marR="1081405">
              <a:lnSpc>
                <a:spcPct val="118900"/>
              </a:lnSpc>
              <a:spcBef>
                <a:spcPts val="300"/>
              </a:spcBef>
            </a:pP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random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bigram </a:t>
            </a:r>
            <a:r>
              <a:rPr dirty="0" sz="950" spc="-35">
                <a:latin typeface="Trebuchet MS"/>
                <a:cs typeface="Trebuchet MS"/>
              </a:rPr>
              <a:t>(w,x)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per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its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65">
                <a:latin typeface="Trebuchet MS"/>
                <a:cs typeface="Trebuchet MS"/>
              </a:rPr>
              <a:t>so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until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choose</a:t>
            </a:r>
            <a:endParaRPr sz="95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15"/>
              </a:spcBef>
            </a:pPr>
            <a:r>
              <a:rPr dirty="0" sz="950" spc="-2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11018" y="1302054"/>
            <a:ext cx="1970227" cy="899769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Shakespeare</a:t>
            </a:r>
            <a:r>
              <a:rPr dirty="0"/>
              <a:t> as</a:t>
            </a:r>
            <a:r>
              <a:rPr dirty="0" spc="5"/>
              <a:t> </a:t>
            </a:r>
            <a:r>
              <a:rPr dirty="0" spc="-10"/>
              <a:t>Corpus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35366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307627"/>
            <a:ext cx="3893185" cy="6153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114" i="1">
                <a:latin typeface="Cambria"/>
                <a:cs typeface="Cambria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884,647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tokens,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V</a:t>
            </a:r>
            <a:r>
              <a:rPr dirty="0" sz="1100" spc="140" i="1">
                <a:latin typeface="Cambria"/>
                <a:cs typeface="Cambria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29,066</a:t>
            </a:r>
            <a:endParaRPr sz="950">
              <a:latin typeface="Trebuchet MS"/>
              <a:cs typeface="Trebuchet MS"/>
            </a:endParaRPr>
          </a:p>
          <a:p>
            <a:pPr marL="38100" marR="30480">
              <a:lnSpc>
                <a:spcPct val="113999"/>
              </a:lnSpc>
              <a:spcBef>
                <a:spcPts val="150"/>
              </a:spcBef>
            </a:pPr>
            <a:r>
              <a:rPr dirty="0" sz="950">
                <a:latin typeface="Trebuchet MS"/>
                <a:cs typeface="Trebuchet MS"/>
              </a:rPr>
              <a:t>Shakespeare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produced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300,000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bigram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out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V</a:t>
            </a:r>
            <a:r>
              <a:rPr dirty="0" baseline="27777" sz="1200">
                <a:latin typeface="Cambria"/>
                <a:cs typeface="Cambria"/>
              </a:rPr>
              <a:t>2</a:t>
            </a:r>
            <a:r>
              <a:rPr dirty="0" baseline="27777" sz="1200" spc="284">
                <a:latin typeface="Cambria"/>
                <a:cs typeface="Cambria"/>
              </a:rPr>
              <a:t> </a:t>
            </a:r>
            <a:r>
              <a:rPr dirty="0" sz="1100" spc="-60">
                <a:latin typeface="Verdana"/>
                <a:cs typeface="Verdana"/>
              </a:rPr>
              <a:t>=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65">
                <a:latin typeface="Cambria"/>
                <a:cs typeface="Cambria"/>
              </a:rPr>
              <a:t>844</a:t>
            </a:r>
            <a:r>
              <a:rPr dirty="0" sz="1100" spc="105">
                <a:latin typeface="Cambria"/>
                <a:cs typeface="Cambria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million </a:t>
            </a:r>
            <a:r>
              <a:rPr dirty="0" sz="950">
                <a:latin typeface="Trebuchet MS"/>
                <a:cs typeface="Trebuchet MS"/>
              </a:rPr>
              <a:t>possible</a:t>
            </a:r>
            <a:r>
              <a:rPr dirty="0" sz="950" spc="1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bigrams.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45399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9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06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Approximating</a:t>
            </a:r>
            <a:r>
              <a:rPr dirty="0" sz="14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Shakespeare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9414"/>
            <a:ext cx="4469460" cy="227136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31527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Problems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simple </a:t>
            </a:r>
            <a:r>
              <a:rPr dirty="0" sz="1400" spc="70" i="1">
                <a:solidFill>
                  <a:srgbClr val="FFFFFF"/>
                </a:solidFill>
                <a:latin typeface="Cambria"/>
                <a:cs typeface="Cambria"/>
              </a:rPr>
              <a:t>MLE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estimate:</a:t>
            </a:r>
            <a:r>
              <a:rPr dirty="0" sz="1400" spc="8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zeros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Problems </a:t>
            </a:r>
            <a:r>
              <a:rPr dirty="0" spc="-10"/>
              <a:t>with</a:t>
            </a:r>
            <a:r>
              <a:rPr dirty="0" spc="5"/>
              <a:t> </a:t>
            </a:r>
            <a:r>
              <a:rPr dirty="0"/>
              <a:t>simple </a:t>
            </a:r>
            <a:r>
              <a:rPr dirty="0" spc="70"/>
              <a:t>MLE</a:t>
            </a:r>
            <a:r>
              <a:rPr dirty="0"/>
              <a:t> </a:t>
            </a:r>
            <a:r>
              <a:rPr dirty="0" spc="-10"/>
              <a:t>estimate:</a:t>
            </a:r>
            <a:r>
              <a:rPr dirty="0" spc="80"/>
              <a:t> </a:t>
            </a:r>
            <a:r>
              <a:rPr dirty="0" spc="-20"/>
              <a:t>zeros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85202" y="809637"/>
            <a:ext cx="1952625" cy="1078865"/>
            <a:chOff x="285202" y="809637"/>
            <a:chExt cx="1952625" cy="1078865"/>
          </a:xfrm>
        </p:grpSpPr>
        <p:sp>
          <p:nvSpPr>
            <p:cNvPr id="4" name="object 4" descr=""/>
            <p:cNvSpPr/>
            <p:nvPr/>
          </p:nvSpPr>
          <p:spPr>
            <a:xfrm>
              <a:off x="285202" y="809637"/>
              <a:ext cx="1901825" cy="180975"/>
            </a:xfrm>
            <a:custGeom>
              <a:avLst/>
              <a:gdLst/>
              <a:ahLst/>
              <a:cxnLst/>
              <a:rect l="l" t="t" r="r" b="b"/>
              <a:pathLst>
                <a:path w="1901825" h="180975">
                  <a:moveTo>
                    <a:pt x="185082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1901621" y="180962"/>
                  </a:lnTo>
                  <a:lnTo>
                    <a:pt x="1901621" y="50800"/>
                  </a:lnTo>
                  <a:lnTo>
                    <a:pt x="1897613" y="31075"/>
                  </a:lnTo>
                  <a:lnTo>
                    <a:pt x="1886699" y="14922"/>
                  </a:lnTo>
                  <a:lnTo>
                    <a:pt x="1870546" y="4008"/>
                  </a:lnTo>
                  <a:lnTo>
                    <a:pt x="1850821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03" y="977950"/>
              <a:ext cx="1901621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3" y="178634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803" y="1773643"/>
              <a:ext cx="1850796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6825" y="853884"/>
              <a:ext cx="50774" cy="93245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85202" y="1022223"/>
              <a:ext cx="1901825" cy="815340"/>
            </a:xfrm>
            <a:custGeom>
              <a:avLst/>
              <a:gdLst/>
              <a:ahLst/>
              <a:cxnLst/>
              <a:rect l="l" t="t" r="r" b="b"/>
              <a:pathLst>
                <a:path w="1901825" h="815339">
                  <a:moveTo>
                    <a:pt x="1901621" y="0"/>
                  </a:moveTo>
                  <a:lnTo>
                    <a:pt x="0" y="0"/>
                  </a:lnTo>
                  <a:lnTo>
                    <a:pt x="0" y="764120"/>
                  </a:lnTo>
                  <a:lnTo>
                    <a:pt x="4008" y="783845"/>
                  </a:lnTo>
                  <a:lnTo>
                    <a:pt x="14922" y="799998"/>
                  </a:lnTo>
                  <a:lnTo>
                    <a:pt x="31075" y="810912"/>
                  </a:lnTo>
                  <a:lnTo>
                    <a:pt x="50800" y="814920"/>
                  </a:lnTo>
                  <a:lnTo>
                    <a:pt x="1850821" y="814920"/>
                  </a:lnTo>
                  <a:lnTo>
                    <a:pt x="1870546" y="810912"/>
                  </a:lnTo>
                  <a:lnTo>
                    <a:pt x="1886699" y="799998"/>
                  </a:lnTo>
                  <a:lnTo>
                    <a:pt x="1897613" y="783845"/>
                  </a:lnTo>
                  <a:lnTo>
                    <a:pt x="1901621" y="76412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86827" y="891959"/>
              <a:ext cx="0" cy="913765"/>
            </a:xfrm>
            <a:custGeom>
              <a:avLst/>
              <a:gdLst/>
              <a:ahLst/>
              <a:cxnLst/>
              <a:rect l="l" t="t" r="r" b="b"/>
              <a:pathLst>
                <a:path w="0" h="913764">
                  <a:moveTo>
                    <a:pt x="0" y="913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86827" y="8792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86827" y="866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86827" y="8538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56" y="106908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" y="127911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056" y="1489151"/>
              <a:ext cx="64757" cy="6475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056" y="1699183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323303" y="733481"/>
            <a:ext cx="1662430" cy="10712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allegations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reports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claims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request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Problems </a:t>
            </a:r>
            <a:r>
              <a:rPr dirty="0" spc="-10"/>
              <a:t>with</a:t>
            </a:r>
            <a:r>
              <a:rPr dirty="0" spc="5"/>
              <a:t> </a:t>
            </a:r>
            <a:r>
              <a:rPr dirty="0"/>
              <a:t>simple </a:t>
            </a:r>
            <a:r>
              <a:rPr dirty="0" spc="70"/>
              <a:t>MLE</a:t>
            </a:r>
            <a:r>
              <a:rPr dirty="0"/>
              <a:t> </a:t>
            </a:r>
            <a:r>
              <a:rPr dirty="0" spc="-10"/>
              <a:t>estimate:</a:t>
            </a:r>
            <a:r>
              <a:rPr dirty="0" spc="80"/>
              <a:t> </a:t>
            </a:r>
            <a:r>
              <a:rPr dirty="0" spc="-20"/>
              <a:t>zeros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85202" y="809637"/>
            <a:ext cx="1901825" cy="180975"/>
          </a:xfrm>
          <a:custGeom>
            <a:avLst/>
            <a:gdLst/>
            <a:ahLst/>
            <a:cxnLst/>
            <a:rect l="l" t="t" r="r" b="b"/>
            <a:pathLst>
              <a:path w="1901825" h="180975">
                <a:moveTo>
                  <a:pt x="185082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0962"/>
                </a:lnTo>
                <a:lnTo>
                  <a:pt x="1901621" y="180962"/>
                </a:lnTo>
                <a:lnTo>
                  <a:pt x="1901621" y="50800"/>
                </a:lnTo>
                <a:lnTo>
                  <a:pt x="1897613" y="31075"/>
                </a:lnTo>
                <a:lnTo>
                  <a:pt x="1886699" y="14922"/>
                </a:lnTo>
                <a:lnTo>
                  <a:pt x="1870546" y="4008"/>
                </a:lnTo>
                <a:lnTo>
                  <a:pt x="1850821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3303" y="785723"/>
            <a:ext cx="689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85202" y="853862"/>
            <a:ext cx="1952625" cy="1034415"/>
            <a:chOff x="285202" y="853862"/>
            <a:chExt cx="1952625" cy="10344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03" y="977950"/>
              <a:ext cx="1901621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3" y="1786343"/>
              <a:ext cx="101600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803" y="1773643"/>
              <a:ext cx="1850796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6825" y="853884"/>
              <a:ext cx="50774" cy="93245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85202" y="1022223"/>
              <a:ext cx="1901825" cy="815340"/>
            </a:xfrm>
            <a:custGeom>
              <a:avLst/>
              <a:gdLst/>
              <a:ahLst/>
              <a:cxnLst/>
              <a:rect l="l" t="t" r="r" b="b"/>
              <a:pathLst>
                <a:path w="1901825" h="815339">
                  <a:moveTo>
                    <a:pt x="1901621" y="0"/>
                  </a:moveTo>
                  <a:lnTo>
                    <a:pt x="0" y="0"/>
                  </a:lnTo>
                  <a:lnTo>
                    <a:pt x="0" y="764120"/>
                  </a:lnTo>
                  <a:lnTo>
                    <a:pt x="4008" y="783845"/>
                  </a:lnTo>
                  <a:lnTo>
                    <a:pt x="14922" y="799998"/>
                  </a:lnTo>
                  <a:lnTo>
                    <a:pt x="31075" y="810912"/>
                  </a:lnTo>
                  <a:lnTo>
                    <a:pt x="50800" y="814920"/>
                  </a:lnTo>
                  <a:lnTo>
                    <a:pt x="1850821" y="814920"/>
                  </a:lnTo>
                  <a:lnTo>
                    <a:pt x="1870546" y="810912"/>
                  </a:lnTo>
                  <a:lnTo>
                    <a:pt x="1886699" y="799998"/>
                  </a:lnTo>
                  <a:lnTo>
                    <a:pt x="1897613" y="783845"/>
                  </a:lnTo>
                  <a:lnTo>
                    <a:pt x="1901621" y="76412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86827" y="891959"/>
              <a:ext cx="0" cy="913765"/>
            </a:xfrm>
            <a:custGeom>
              <a:avLst/>
              <a:gdLst/>
              <a:ahLst/>
              <a:cxnLst/>
              <a:rect l="l" t="t" r="r" b="b"/>
              <a:pathLst>
                <a:path w="0" h="913764">
                  <a:moveTo>
                    <a:pt x="0" y="913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86827" y="8792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86827" y="866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86827" y="8538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56" y="106908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" y="127911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056" y="1489151"/>
              <a:ext cx="64757" cy="6475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056" y="1699183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600392" y="938588"/>
            <a:ext cx="1385570" cy="8661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allegations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reports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claims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request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421202" y="1035329"/>
            <a:ext cx="1952625" cy="627380"/>
            <a:chOff x="2421202" y="1035329"/>
            <a:chExt cx="1952625" cy="627380"/>
          </a:xfrm>
        </p:grpSpPr>
        <p:sp>
          <p:nvSpPr>
            <p:cNvPr id="21" name="object 21" descr=""/>
            <p:cNvSpPr/>
            <p:nvPr/>
          </p:nvSpPr>
          <p:spPr>
            <a:xfrm>
              <a:off x="2421202" y="1035329"/>
              <a:ext cx="1901825" cy="172085"/>
            </a:xfrm>
            <a:custGeom>
              <a:avLst/>
              <a:gdLst/>
              <a:ahLst/>
              <a:cxnLst/>
              <a:rect l="l" t="t" r="r" b="b"/>
              <a:pathLst>
                <a:path w="1901825" h="172084">
                  <a:moveTo>
                    <a:pt x="185082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1901621" y="171602"/>
                  </a:lnTo>
                  <a:lnTo>
                    <a:pt x="1901621" y="50800"/>
                  </a:lnTo>
                  <a:lnTo>
                    <a:pt x="1897613" y="31075"/>
                  </a:lnTo>
                  <a:lnTo>
                    <a:pt x="1886699" y="14922"/>
                  </a:lnTo>
                  <a:lnTo>
                    <a:pt x="1870546" y="4008"/>
                  </a:lnTo>
                  <a:lnTo>
                    <a:pt x="1850821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1204" y="1194282"/>
              <a:ext cx="1901621" cy="5060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2004" y="1560665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2804" y="1547965"/>
              <a:ext cx="1850796" cy="1143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22826" y="1079563"/>
              <a:ext cx="50774" cy="48110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421202" y="1238554"/>
              <a:ext cx="1901825" cy="373380"/>
            </a:xfrm>
            <a:custGeom>
              <a:avLst/>
              <a:gdLst/>
              <a:ahLst/>
              <a:cxnLst/>
              <a:rect l="l" t="t" r="r" b="b"/>
              <a:pathLst>
                <a:path w="1901825" h="373380">
                  <a:moveTo>
                    <a:pt x="1901621" y="0"/>
                  </a:moveTo>
                  <a:lnTo>
                    <a:pt x="0" y="0"/>
                  </a:lnTo>
                  <a:lnTo>
                    <a:pt x="0" y="322110"/>
                  </a:lnTo>
                  <a:lnTo>
                    <a:pt x="4008" y="341834"/>
                  </a:lnTo>
                  <a:lnTo>
                    <a:pt x="14922" y="357987"/>
                  </a:lnTo>
                  <a:lnTo>
                    <a:pt x="31075" y="368901"/>
                  </a:lnTo>
                  <a:lnTo>
                    <a:pt x="50800" y="372910"/>
                  </a:lnTo>
                  <a:lnTo>
                    <a:pt x="1850821" y="372910"/>
                  </a:lnTo>
                  <a:lnTo>
                    <a:pt x="1870546" y="368901"/>
                  </a:lnTo>
                  <a:lnTo>
                    <a:pt x="1886699" y="357987"/>
                  </a:lnTo>
                  <a:lnTo>
                    <a:pt x="1897613" y="341834"/>
                  </a:lnTo>
                  <a:lnTo>
                    <a:pt x="1901621" y="32211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22827" y="1117650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w="0" h="462280">
                  <a:moveTo>
                    <a:pt x="0" y="4620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22827" y="11049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322827" y="1092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322827" y="1079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15057" y="1288288"/>
              <a:ext cx="64757" cy="64757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2459304" y="966370"/>
            <a:ext cx="1312545" cy="4273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Test</a:t>
            </a:r>
            <a:r>
              <a:rPr dirty="0" sz="1100" spc="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offer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5057" y="1498320"/>
            <a:ext cx="64757" cy="64757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2736392" y="1428216"/>
            <a:ext cx="1025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loan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6" name="object 3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Problems </a:t>
            </a:r>
            <a:r>
              <a:rPr dirty="0" spc="-10"/>
              <a:t>with</a:t>
            </a:r>
            <a:r>
              <a:rPr dirty="0" spc="5"/>
              <a:t> </a:t>
            </a:r>
            <a:r>
              <a:rPr dirty="0"/>
              <a:t>simple </a:t>
            </a:r>
            <a:r>
              <a:rPr dirty="0" spc="70"/>
              <a:t>MLE</a:t>
            </a:r>
            <a:r>
              <a:rPr dirty="0"/>
              <a:t> </a:t>
            </a:r>
            <a:r>
              <a:rPr dirty="0" spc="-10"/>
              <a:t>estimate:</a:t>
            </a:r>
            <a:r>
              <a:rPr dirty="0" spc="80"/>
              <a:t> </a:t>
            </a:r>
            <a:r>
              <a:rPr dirty="0" spc="-20"/>
              <a:t>zeros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85202" y="809637"/>
            <a:ext cx="1901825" cy="180975"/>
          </a:xfrm>
          <a:custGeom>
            <a:avLst/>
            <a:gdLst/>
            <a:ahLst/>
            <a:cxnLst/>
            <a:rect l="l" t="t" r="r" b="b"/>
            <a:pathLst>
              <a:path w="1901825" h="180975">
                <a:moveTo>
                  <a:pt x="185082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0962"/>
                </a:lnTo>
                <a:lnTo>
                  <a:pt x="1901621" y="180962"/>
                </a:lnTo>
                <a:lnTo>
                  <a:pt x="1901621" y="50800"/>
                </a:lnTo>
                <a:lnTo>
                  <a:pt x="1897613" y="31075"/>
                </a:lnTo>
                <a:lnTo>
                  <a:pt x="1886699" y="14922"/>
                </a:lnTo>
                <a:lnTo>
                  <a:pt x="1870546" y="4008"/>
                </a:lnTo>
                <a:lnTo>
                  <a:pt x="1850821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3303" y="785723"/>
            <a:ext cx="689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85202" y="853862"/>
            <a:ext cx="1952625" cy="1034415"/>
            <a:chOff x="285202" y="853862"/>
            <a:chExt cx="1952625" cy="10344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03" y="977950"/>
              <a:ext cx="1901621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3" y="1786343"/>
              <a:ext cx="101600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803" y="1773643"/>
              <a:ext cx="1850796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6825" y="853884"/>
              <a:ext cx="50774" cy="93245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85202" y="1022223"/>
              <a:ext cx="1901825" cy="815340"/>
            </a:xfrm>
            <a:custGeom>
              <a:avLst/>
              <a:gdLst/>
              <a:ahLst/>
              <a:cxnLst/>
              <a:rect l="l" t="t" r="r" b="b"/>
              <a:pathLst>
                <a:path w="1901825" h="815339">
                  <a:moveTo>
                    <a:pt x="1901621" y="0"/>
                  </a:moveTo>
                  <a:lnTo>
                    <a:pt x="0" y="0"/>
                  </a:lnTo>
                  <a:lnTo>
                    <a:pt x="0" y="764120"/>
                  </a:lnTo>
                  <a:lnTo>
                    <a:pt x="4008" y="783845"/>
                  </a:lnTo>
                  <a:lnTo>
                    <a:pt x="14922" y="799998"/>
                  </a:lnTo>
                  <a:lnTo>
                    <a:pt x="31075" y="810912"/>
                  </a:lnTo>
                  <a:lnTo>
                    <a:pt x="50800" y="814920"/>
                  </a:lnTo>
                  <a:lnTo>
                    <a:pt x="1850821" y="814920"/>
                  </a:lnTo>
                  <a:lnTo>
                    <a:pt x="1870546" y="810912"/>
                  </a:lnTo>
                  <a:lnTo>
                    <a:pt x="1886699" y="799998"/>
                  </a:lnTo>
                  <a:lnTo>
                    <a:pt x="1897613" y="783845"/>
                  </a:lnTo>
                  <a:lnTo>
                    <a:pt x="1901621" y="76412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86827" y="891959"/>
              <a:ext cx="0" cy="913765"/>
            </a:xfrm>
            <a:custGeom>
              <a:avLst/>
              <a:gdLst/>
              <a:ahLst/>
              <a:cxnLst/>
              <a:rect l="l" t="t" r="r" b="b"/>
              <a:pathLst>
                <a:path w="0" h="913764">
                  <a:moveTo>
                    <a:pt x="0" y="913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86827" y="8792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86827" y="866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86827" y="8538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56" y="106908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" y="127911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056" y="1489151"/>
              <a:ext cx="64757" cy="6475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056" y="1699183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600392" y="938588"/>
            <a:ext cx="1385570" cy="8661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allegations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reports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claims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request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421202" y="1035329"/>
            <a:ext cx="1952625" cy="627380"/>
            <a:chOff x="2421202" y="1035329"/>
            <a:chExt cx="1952625" cy="627380"/>
          </a:xfrm>
        </p:grpSpPr>
        <p:sp>
          <p:nvSpPr>
            <p:cNvPr id="21" name="object 21" descr=""/>
            <p:cNvSpPr/>
            <p:nvPr/>
          </p:nvSpPr>
          <p:spPr>
            <a:xfrm>
              <a:off x="2421202" y="1035329"/>
              <a:ext cx="1901825" cy="172085"/>
            </a:xfrm>
            <a:custGeom>
              <a:avLst/>
              <a:gdLst/>
              <a:ahLst/>
              <a:cxnLst/>
              <a:rect l="l" t="t" r="r" b="b"/>
              <a:pathLst>
                <a:path w="1901825" h="172084">
                  <a:moveTo>
                    <a:pt x="185082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1901621" y="171602"/>
                  </a:lnTo>
                  <a:lnTo>
                    <a:pt x="1901621" y="50800"/>
                  </a:lnTo>
                  <a:lnTo>
                    <a:pt x="1897613" y="31075"/>
                  </a:lnTo>
                  <a:lnTo>
                    <a:pt x="1886699" y="14922"/>
                  </a:lnTo>
                  <a:lnTo>
                    <a:pt x="1870546" y="4008"/>
                  </a:lnTo>
                  <a:lnTo>
                    <a:pt x="1850821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1204" y="1194282"/>
              <a:ext cx="1901621" cy="5060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2004" y="1560665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2804" y="1547965"/>
              <a:ext cx="1850796" cy="1143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22826" y="1079563"/>
              <a:ext cx="50774" cy="48110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421202" y="1238554"/>
              <a:ext cx="1901825" cy="373380"/>
            </a:xfrm>
            <a:custGeom>
              <a:avLst/>
              <a:gdLst/>
              <a:ahLst/>
              <a:cxnLst/>
              <a:rect l="l" t="t" r="r" b="b"/>
              <a:pathLst>
                <a:path w="1901825" h="373380">
                  <a:moveTo>
                    <a:pt x="1901621" y="0"/>
                  </a:moveTo>
                  <a:lnTo>
                    <a:pt x="0" y="0"/>
                  </a:lnTo>
                  <a:lnTo>
                    <a:pt x="0" y="322110"/>
                  </a:lnTo>
                  <a:lnTo>
                    <a:pt x="4008" y="341834"/>
                  </a:lnTo>
                  <a:lnTo>
                    <a:pt x="14922" y="357987"/>
                  </a:lnTo>
                  <a:lnTo>
                    <a:pt x="31075" y="368901"/>
                  </a:lnTo>
                  <a:lnTo>
                    <a:pt x="50800" y="372910"/>
                  </a:lnTo>
                  <a:lnTo>
                    <a:pt x="1850821" y="372910"/>
                  </a:lnTo>
                  <a:lnTo>
                    <a:pt x="1870546" y="368901"/>
                  </a:lnTo>
                  <a:lnTo>
                    <a:pt x="1886699" y="357987"/>
                  </a:lnTo>
                  <a:lnTo>
                    <a:pt x="1897613" y="341834"/>
                  </a:lnTo>
                  <a:lnTo>
                    <a:pt x="1901621" y="32211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22827" y="1117650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w="0" h="462280">
                  <a:moveTo>
                    <a:pt x="0" y="4620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22827" y="11049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322827" y="1092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322827" y="1079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15057" y="1288288"/>
              <a:ext cx="64757" cy="64757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2459304" y="966370"/>
            <a:ext cx="1312545" cy="4273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Test</a:t>
            </a:r>
            <a:r>
              <a:rPr dirty="0" sz="1100" spc="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offer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5057" y="1498320"/>
            <a:ext cx="64757" cy="64757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2736392" y="1428216"/>
            <a:ext cx="1025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loan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7743" y="1951113"/>
            <a:ext cx="4483735" cy="876300"/>
            <a:chOff x="87743" y="1951113"/>
            <a:chExt cx="4483735" cy="876300"/>
          </a:xfrm>
        </p:grpSpPr>
        <p:sp>
          <p:nvSpPr>
            <p:cNvPr id="36" name="object 36" descr=""/>
            <p:cNvSpPr/>
            <p:nvPr/>
          </p:nvSpPr>
          <p:spPr>
            <a:xfrm>
              <a:off x="87743" y="195111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744" y="2124138"/>
              <a:ext cx="4432566" cy="5060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544" y="2725369"/>
              <a:ext cx="101599" cy="1016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344" y="2712669"/>
              <a:ext cx="4381715" cy="1143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0311" y="1995347"/>
              <a:ext cx="50749" cy="73002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87743" y="2168410"/>
              <a:ext cx="4432935" cy="608330"/>
            </a:xfrm>
            <a:custGeom>
              <a:avLst/>
              <a:gdLst/>
              <a:ahLst/>
              <a:cxnLst/>
              <a:rect l="l" t="t" r="r" b="b"/>
              <a:pathLst>
                <a:path w="4432935" h="608330">
                  <a:moveTo>
                    <a:pt x="4432566" y="0"/>
                  </a:moveTo>
                  <a:lnTo>
                    <a:pt x="0" y="0"/>
                  </a:lnTo>
                  <a:lnTo>
                    <a:pt x="0" y="556958"/>
                  </a:lnTo>
                  <a:lnTo>
                    <a:pt x="4008" y="576683"/>
                  </a:lnTo>
                  <a:lnTo>
                    <a:pt x="14922" y="592835"/>
                  </a:lnTo>
                  <a:lnTo>
                    <a:pt x="31075" y="603750"/>
                  </a:lnTo>
                  <a:lnTo>
                    <a:pt x="50800" y="607758"/>
                  </a:lnTo>
                  <a:lnTo>
                    <a:pt x="4381766" y="607758"/>
                  </a:lnTo>
                  <a:lnTo>
                    <a:pt x="4401491" y="603750"/>
                  </a:lnTo>
                  <a:lnTo>
                    <a:pt x="4417644" y="592835"/>
                  </a:lnTo>
                  <a:lnTo>
                    <a:pt x="4428558" y="576683"/>
                  </a:lnTo>
                  <a:lnTo>
                    <a:pt x="4432566" y="5569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520309" y="2033447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w="0" h="711200">
                  <a:moveTo>
                    <a:pt x="0" y="7109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520309" y="20207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520309" y="20080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520309" y="19953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1597" y="2218144"/>
              <a:ext cx="64757" cy="64757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125844" y="1876466"/>
            <a:ext cx="1610360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Zero</a:t>
            </a:r>
            <a:r>
              <a:rPr dirty="0" sz="1100" spc="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probability</a:t>
            </a:r>
            <a:r>
              <a:rPr dirty="0" sz="1100" spc="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n-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grams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 spc="-10">
                <a:latin typeface="Trebuchet MS"/>
                <a:cs typeface="Trebuchet MS"/>
              </a:rPr>
              <a:t>P(offer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the)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0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9" name="object 4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54" name="object 54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1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Problems </a:t>
            </a:r>
            <a:r>
              <a:rPr dirty="0" spc="-10"/>
              <a:t>with</a:t>
            </a:r>
            <a:r>
              <a:rPr dirty="0" spc="5"/>
              <a:t> </a:t>
            </a:r>
            <a:r>
              <a:rPr dirty="0"/>
              <a:t>simple </a:t>
            </a:r>
            <a:r>
              <a:rPr dirty="0" spc="70"/>
              <a:t>MLE</a:t>
            </a:r>
            <a:r>
              <a:rPr dirty="0"/>
              <a:t> </a:t>
            </a:r>
            <a:r>
              <a:rPr dirty="0" spc="-10"/>
              <a:t>estimate:</a:t>
            </a:r>
            <a:r>
              <a:rPr dirty="0" spc="80"/>
              <a:t> </a:t>
            </a:r>
            <a:r>
              <a:rPr dirty="0" spc="-20"/>
              <a:t>zeros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85202" y="809637"/>
            <a:ext cx="1901825" cy="180975"/>
          </a:xfrm>
          <a:custGeom>
            <a:avLst/>
            <a:gdLst/>
            <a:ahLst/>
            <a:cxnLst/>
            <a:rect l="l" t="t" r="r" b="b"/>
            <a:pathLst>
              <a:path w="1901825" h="180975">
                <a:moveTo>
                  <a:pt x="185082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0962"/>
                </a:lnTo>
                <a:lnTo>
                  <a:pt x="1901621" y="180962"/>
                </a:lnTo>
                <a:lnTo>
                  <a:pt x="1901621" y="50800"/>
                </a:lnTo>
                <a:lnTo>
                  <a:pt x="1897613" y="31075"/>
                </a:lnTo>
                <a:lnTo>
                  <a:pt x="1886699" y="14922"/>
                </a:lnTo>
                <a:lnTo>
                  <a:pt x="1870546" y="4008"/>
                </a:lnTo>
                <a:lnTo>
                  <a:pt x="1850821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3303" y="785723"/>
            <a:ext cx="689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85202" y="853862"/>
            <a:ext cx="1952625" cy="1034415"/>
            <a:chOff x="285202" y="853862"/>
            <a:chExt cx="1952625" cy="10344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03" y="977950"/>
              <a:ext cx="1901621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3" y="1786343"/>
              <a:ext cx="101600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803" y="1773643"/>
              <a:ext cx="1850796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6825" y="853884"/>
              <a:ext cx="50774" cy="93245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85202" y="1022223"/>
              <a:ext cx="1901825" cy="815340"/>
            </a:xfrm>
            <a:custGeom>
              <a:avLst/>
              <a:gdLst/>
              <a:ahLst/>
              <a:cxnLst/>
              <a:rect l="l" t="t" r="r" b="b"/>
              <a:pathLst>
                <a:path w="1901825" h="815339">
                  <a:moveTo>
                    <a:pt x="1901621" y="0"/>
                  </a:moveTo>
                  <a:lnTo>
                    <a:pt x="0" y="0"/>
                  </a:lnTo>
                  <a:lnTo>
                    <a:pt x="0" y="764120"/>
                  </a:lnTo>
                  <a:lnTo>
                    <a:pt x="4008" y="783845"/>
                  </a:lnTo>
                  <a:lnTo>
                    <a:pt x="14922" y="799998"/>
                  </a:lnTo>
                  <a:lnTo>
                    <a:pt x="31075" y="810912"/>
                  </a:lnTo>
                  <a:lnTo>
                    <a:pt x="50800" y="814920"/>
                  </a:lnTo>
                  <a:lnTo>
                    <a:pt x="1850821" y="814920"/>
                  </a:lnTo>
                  <a:lnTo>
                    <a:pt x="1870546" y="810912"/>
                  </a:lnTo>
                  <a:lnTo>
                    <a:pt x="1886699" y="799998"/>
                  </a:lnTo>
                  <a:lnTo>
                    <a:pt x="1897613" y="783845"/>
                  </a:lnTo>
                  <a:lnTo>
                    <a:pt x="1901621" y="76412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86827" y="891959"/>
              <a:ext cx="0" cy="913765"/>
            </a:xfrm>
            <a:custGeom>
              <a:avLst/>
              <a:gdLst/>
              <a:ahLst/>
              <a:cxnLst/>
              <a:rect l="l" t="t" r="r" b="b"/>
              <a:pathLst>
                <a:path w="0" h="913764">
                  <a:moveTo>
                    <a:pt x="0" y="913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86827" y="8792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86827" y="866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86827" y="8538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56" y="106908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" y="127911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056" y="1489151"/>
              <a:ext cx="64757" cy="6475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056" y="1699183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600392" y="938588"/>
            <a:ext cx="1385570" cy="8661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allegations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reports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claims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request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421202" y="1035329"/>
            <a:ext cx="1952625" cy="627380"/>
            <a:chOff x="2421202" y="1035329"/>
            <a:chExt cx="1952625" cy="627380"/>
          </a:xfrm>
        </p:grpSpPr>
        <p:sp>
          <p:nvSpPr>
            <p:cNvPr id="21" name="object 21" descr=""/>
            <p:cNvSpPr/>
            <p:nvPr/>
          </p:nvSpPr>
          <p:spPr>
            <a:xfrm>
              <a:off x="2421202" y="1035329"/>
              <a:ext cx="1901825" cy="172085"/>
            </a:xfrm>
            <a:custGeom>
              <a:avLst/>
              <a:gdLst/>
              <a:ahLst/>
              <a:cxnLst/>
              <a:rect l="l" t="t" r="r" b="b"/>
              <a:pathLst>
                <a:path w="1901825" h="172084">
                  <a:moveTo>
                    <a:pt x="185082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1901621" y="171602"/>
                  </a:lnTo>
                  <a:lnTo>
                    <a:pt x="1901621" y="50800"/>
                  </a:lnTo>
                  <a:lnTo>
                    <a:pt x="1897613" y="31075"/>
                  </a:lnTo>
                  <a:lnTo>
                    <a:pt x="1886699" y="14922"/>
                  </a:lnTo>
                  <a:lnTo>
                    <a:pt x="1870546" y="4008"/>
                  </a:lnTo>
                  <a:lnTo>
                    <a:pt x="1850821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1204" y="1194282"/>
              <a:ext cx="1901621" cy="5060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2004" y="1560665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2804" y="1547965"/>
              <a:ext cx="1850796" cy="1143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22826" y="1079563"/>
              <a:ext cx="50774" cy="48110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421202" y="1238554"/>
              <a:ext cx="1901825" cy="373380"/>
            </a:xfrm>
            <a:custGeom>
              <a:avLst/>
              <a:gdLst/>
              <a:ahLst/>
              <a:cxnLst/>
              <a:rect l="l" t="t" r="r" b="b"/>
              <a:pathLst>
                <a:path w="1901825" h="373380">
                  <a:moveTo>
                    <a:pt x="1901621" y="0"/>
                  </a:moveTo>
                  <a:lnTo>
                    <a:pt x="0" y="0"/>
                  </a:lnTo>
                  <a:lnTo>
                    <a:pt x="0" y="322110"/>
                  </a:lnTo>
                  <a:lnTo>
                    <a:pt x="4008" y="341834"/>
                  </a:lnTo>
                  <a:lnTo>
                    <a:pt x="14922" y="357987"/>
                  </a:lnTo>
                  <a:lnTo>
                    <a:pt x="31075" y="368901"/>
                  </a:lnTo>
                  <a:lnTo>
                    <a:pt x="50800" y="372910"/>
                  </a:lnTo>
                  <a:lnTo>
                    <a:pt x="1850821" y="372910"/>
                  </a:lnTo>
                  <a:lnTo>
                    <a:pt x="1870546" y="368901"/>
                  </a:lnTo>
                  <a:lnTo>
                    <a:pt x="1886699" y="357987"/>
                  </a:lnTo>
                  <a:lnTo>
                    <a:pt x="1897613" y="341834"/>
                  </a:lnTo>
                  <a:lnTo>
                    <a:pt x="1901621" y="32211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22827" y="1117650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w="0" h="462280">
                  <a:moveTo>
                    <a:pt x="0" y="4620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22827" y="11049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322827" y="1092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322827" y="1079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15057" y="1288288"/>
              <a:ext cx="64757" cy="64757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2459304" y="966370"/>
            <a:ext cx="1312545" cy="4273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Test</a:t>
            </a:r>
            <a:r>
              <a:rPr dirty="0" sz="1100" spc="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offer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5057" y="1498320"/>
            <a:ext cx="64757" cy="64757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2736392" y="1428216"/>
            <a:ext cx="1025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loan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7743" y="1951113"/>
            <a:ext cx="4483735" cy="876300"/>
            <a:chOff x="87743" y="1951113"/>
            <a:chExt cx="4483735" cy="876300"/>
          </a:xfrm>
        </p:grpSpPr>
        <p:sp>
          <p:nvSpPr>
            <p:cNvPr id="36" name="object 36" descr=""/>
            <p:cNvSpPr/>
            <p:nvPr/>
          </p:nvSpPr>
          <p:spPr>
            <a:xfrm>
              <a:off x="87743" y="195111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744" y="2124138"/>
              <a:ext cx="4432566" cy="5060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544" y="2725369"/>
              <a:ext cx="101599" cy="1016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344" y="2712669"/>
              <a:ext cx="4381715" cy="1143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0311" y="1995347"/>
              <a:ext cx="50749" cy="73002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87743" y="2168410"/>
              <a:ext cx="4432935" cy="608330"/>
            </a:xfrm>
            <a:custGeom>
              <a:avLst/>
              <a:gdLst/>
              <a:ahLst/>
              <a:cxnLst/>
              <a:rect l="l" t="t" r="r" b="b"/>
              <a:pathLst>
                <a:path w="4432935" h="608330">
                  <a:moveTo>
                    <a:pt x="4432566" y="0"/>
                  </a:moveTo>
                  <a:lnTo>
                    <a:pt x="0" y="0"/>
                  </a:lnTo>
                  <a:lnTo>
                    <a:pt x="0" y="556958"/>
                  </a:lnTo>
                  <a:lnTo>
                    <a:pt x="4008" y="576683"/>
                  </a:lnTo>
                  <a:lnTo>
                    <a:pt x="14922" y="592835"/>
                  </a:lnTo>
                  <a:lnTo>
                    <a:pt x="31075" y="603750"/>
                  </a:lnTo>
                  <a:lnTo>
                    <a:pt x="50800" y="607758"/>
                  </a:lnTo>
                  <a:lnTo>
                    <a:pt x="4381766" y="607758"/>
                  </a:lnTo>
                  <a:lnTo>
                    <a:pt x="4401491" y="603750"/>
                  </a:lnTo>
                  <a:lnTo>
                    <a:pt x="4417644" y="592835"/>
                  </a:lnTo>
                  <a:lnTo>
                    <a:pt x="4428558" y="576683"/>
                  </a:lnTo>
                  <a:lnTo>
                    <a:pt x="4432566" y="5569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520309" y="2033447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w="0" h="711200">
                  <a:moveTo>
                    <a:pt x="0" y="7109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520309" y="20207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520309" y="20080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520309" y="19953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1597" y="2218144"/>
              <a:ext cx="64757" cy="64757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1597" y="2428176"/>
              <a:ext cx="64757" cy="64757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125844" y="1876466"/>
            <a:ext cx="2679700" cy="6572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Zero</a:t>
            </a:r>
            <a:r>
              <a:rPr dirty="0" sz="1100" spc="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probability</a:t>
            </a:r>
            <a:r>
              <a:rPr dirty="0" sz="1100" spc="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n-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grams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 spc="-10">
                <a:latin typeface="Trebuchet MS"/>
                <a:cs typeface="Trebuchet MS"/>
              </a:rPr>
              <a:t>P(offer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the)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0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will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assigned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0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0" name="object 5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55" name="object 55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2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Problems </a:t>
            </a:r>
            <a:r>
              <a:rPr dirty="0" spc="-10"/>
              <a:t>with</a:t>
            </a:r>
            <a:r>
              <a:rPr dirty="0" spc="5"/>
              <a:t> </a:t>
            </a:r>
            <a:r>
              <a:rPr dirty="0"/>
              <a:t>simple </a:t>
            </a:r>
            <a:r>
              <a:rPr dirty="0" spc="70"/>
              <a:t>MLE</a:t>
            </a:r>
            <a:r>
              <a:rPr dirty="0"/>
              <a:t> </a:t>
            </a:r>
            <a:r>
              <a:rPr dirty="0" spc="-10"/>
              <a:t>estimate:</a:t>
            </a:r>
            <a:r>
              <a:rPr dirty="0" spc="80"/>
              <a:t> </a:t>
            </a:r>
            <a:r>
              <a:rPr dirty="0" spc="-20"/>
              <a:t>zeros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85202" y="809637"/>
            <a:ext cx="1901825" cy="180975"/>
          </a:xfrm>
          <a:custGeom>
            <a:avLst/>
            <a:gdLst/>
            <a:ahLst/>
            <a:cxnLst/>
            <a:rect l="l" t="t" r="r" b="b"/>
            <a:pathLst>
              <a:path w="1901825" h="180975">
                <a:moveTo>
                  <a:pt x="185082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0962"/>
                </a:lnTo>
                <a:lnTo>
                  <a:pt x="1901621" y="180962"/>
                </a:lnTo>
                <a:lnTo>
                  <a:pt x="1901621" y="50800"/>
                </a:lnTo>
                <a:lnTo>
                  <a:pt x="1897613" y="31075"/>
                </a:lnTo>
                <a:lnTo>
                  <a:pt x="1886699" y="14922"/>
                </a:lnTo>
                <a:lnTo>
                  <a:pt x="1870546" y="4008"/>
                </a:lnTo>
                <a:lnTo>
                  <a:pt x="1850821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3303" y="785723"/>
            <a:ext cx="689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85202" y="853862"/>
            <a:ext cx="1952625" cy="1034415"/>
            <a:chOff x="285202" y="853862"/>
            <a:chExt cx="1952625" cy="10344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03" y="977950"/>
              <a:ext cx="1901621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3" y="1786343"/>
              <a:ext cx="101600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803" y="1773643"/>
              <a:ext cx="1850796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6825" y="853884"/>
              <a:ext cx="50774" cy="93245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85202" y="1022223"/>
              <a:ext cx="1901825" cy="815340"/>
            </a:xfrm>
            <a:custGeom>
              <a:avLst/>
              <a:gdLst/>
              <a:ahLst/>
              <a:cxnLst/>
              <a:rect l="l" t="t" r="r" b="b"/>
              <a:pathLst>
                <a:path w="1901825" h="815339">
                  <a:moveTo>
                    <a:pt x="1901621" y="0"/>
                  </a:moveTo>
                  <a:lnTo>
                    <a:pt x="0" y="0"/>
                  </a:lnTo>
                  <a:lnTo>
                    <a:pt x="0" y="764120"/>
                  </a:lnTo>
                  <a:lnTo>
                    <a:pt x="4008" y="783845"/>
                  </a:lnTo>
                  <a:lnTo>
                    <a:pt x="14922" y="799998"/>
                  </a:lnTo>
                  <a:lnTo>
                    <a:pt x="31075" y="810912"/>
                  </a:lnTo>
                  <a:lnTo>
                    <a:pt x="50800" y="814920"/>
                  </a:lnTo>
                  <a:lnTo>
                    <a:pt x="1850821" y="814920"/>
                  </a:lnTo>
                  <a:lnTo>
                    <a:pt x="1870546" y="810912"/>
                  </a:lnTo>
                  <a:lnTo>
                    <a:pt x="1886699" y="799998"/>
                  </a:lnTo>
                  <a:lnTo>
                    <a:pt x="1897613" y="783845"/>
                  </a:lnTo>
                  <a:lnTo>
                    <a:pt x="1901621" y="76412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86827" y="891959"/>
              <a:ext cx="0" cy="913765"/>
            </a:xfrm>
            <a:custGeom>
              <a:avLst/>
              <a:gdLst/>
              <a:ahLst/>
              <a:cxnLst/>
              <a:rect l="l" t="t" r="r" b="b"/>
              <a:pathLst>
                <a:path w="0" h="913764">
                  <a:moveTo>
                    <a:pt x="0" y="913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86827" y="8792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86827" y="866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86827" y="8538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56" y="106908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" y="127911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056" y="1489151"/>
              <a:ext cx="64757" cy="6475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056" y="1699183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600392" y="938588"/>
            <a:ext cx="1385570" cy="8661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allegations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reports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claims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request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421202" y="1035329"/>
            <a:ext cx="1952625" cy="627380"/>
            <a:chOff x="2421202" y="1035329"/>
            <a:chExt cx="1952625" cy="627380"/>
          </a:xfrm>
        </p:grpSpPr>
        <p:sp>
          <p:nvSpPr>
            <p:cNvPr id="21" name="object 21" descr=""/>
            <p:cNvSpPr/>
            <p:nvPr/>
          </p:nvSpPr>
          <p:spPr>
            <a:xfrm>
              <a:off x="2421202" y="1035329"/>
              <a:ext cx="1901825" cy="172085"/>
            </a:xfrm>
            <a:custGeom>
              <a:avLst/>
              <a:gdLst/>
              <a:ahLst/>
              <a:cxnLst/>
              <a:rect l="l" t="t" r="r" b="b"/>
              <a:pathLst>
                <a:path w="1901825" h="172084">
                  <a:moveTo>
                    <a:pt x="185082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1901621" y="171602"/>
                  </a:lnTo>
                  <a:lnTo>
                    <a:pt x="1901621" y="50800"/>
                  </a:lnTo>
                  <a:lnTo>
                    <a:pt x="1897613" y="31075"/>
                  </a:lnTo>
                  <a:lnTo>
                    <a:pt x="1886699" y="14922"/>
                  </a:lnTo>
                  <a:lnTo>
                    <a:pt x="1870546" y="4008"/>
                  </a:lnTo>
                  <a:lnTo>
                    <a:pt x="1850821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1204" y="1194282"/>
              <a:ext cx="1901621" cy="5060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2004" y="1560665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2804" y="1547965"/>
              <a:ext cx="1850796" cy="1143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22826" y="1079563"/>
              <a:ext cx="50774" cy="48110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421202" y="1238554"/>
              <a:ext cx="1901825" cy="373380"/>
            </a:xfrm>
            <a:custGeom>
              <a:avLst/>
              <a:gdLst/>
              <a:ahLst/>
              <a:cxnLst/>
              <a:rect l="l" t="t" r="r" b="b"/>
              <a:pathLst>
                <a:path w="1901825" h="373380">
                  <a:moveTo>
                    <a:pt x="1901621" y="0"/>
                  </a:moveTo>
                  <a:lnTo>
                    <a:pt x="0" y="0"/>
                  </a:lnTo>
                  <a:lnTo>
                    <a:pt x="0" y="322110"/>
                  </a:lnTo>
                  <a:lnTo>
                    <a:pt x="4008" y="341834"/>
                  </a:lnTo>
                  <a:lnTo>
                    <a:pt x="14922" y="357987"/>
                  </a:lnTo>
                  <a:lnTo>
                    <a:pt x="31075" y="368901"/>
                  </a:lnTo>
                  <a:lnTo>
                    <a:pt x="50800" y="372910"/>
                  </a:lnTo>
                  <a:lnTo>
                    <a:pt x="1850821" y="372910"/>
                  </a:lnTo>
                  <a:lnTo>
                    <a:pt x="1870546" y="368901"/>
                  </a:lnTo>
                  <a:lnTo>
                    <a:pt x="1886699" y="357987"/>
                  </a:lnTo>
                  <a:lnTo>
                    <a:pt x="1897613" y="341834"/>
                  </a:lnTo>
                  <a:lnTo>
                    <a:pt x="1901621" y="32211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22827" y="1117650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w="0" h="462280">
                  <a:moveTo>
                    <a:pt x="0" y="4620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22827" y="11049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322827" y="1092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322827" y="1079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15057" y="1288288"/>
              <a:ext cx="64757" cy="64757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2459304" y="966370"/>
            <a:ext cx="1312545" cy="4273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Test</a:t>
            </a:r>
            <a:r>
              <a:rPr dirty="0" sz="1100" spc="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offer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5057" y="1498320"/>
            <a:ext cx="64757" cy="64757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2736392" y="1428216"/>
            <a:ext cx="1025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60">
                <a:latin typeface="Trebuchet MS"/>
                <a:cs typeface="Trebuchet MS"/>
              </a:rPr>
              <a:t>...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loan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7743" y="1951113"/>
            <a:ext cx="4483735" cy="876300"/>
            <a:chOff x="87743" y="1951113"/>
            <a:chExt cx="4483735" cy="876300"/>
          </a:xfrm>
        </p:grpSpPr>
        <p:sp>
          <p:nvSpPr>
            <p:cNvPr id="36" name="object 36" descr=""/>
            <p:cNvSpPr/>
            <p:nvPr/>
          </p:nvSpPr>
          <p:spPr>
            <a:xfrm>
              <a:off x="87743" y="195111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744" y="2124138"/>
              <a:ext cx="4432566" cy="5060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544" y="2725369"/>
              <a:ext cx="101599" cy="1016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344" y="2712669"/>
              <a:ext cx="4381715" cy="1143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0311" y="1995347"/>
              <a:ext cx="50749" cy="73002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87743" y="2168410"/>
              <a:ext cx="4432935" cy="608330"/>
            </a:xfrm>
            <a:custGeom>
              <a:avLst/>
              <a:gdLst/>
              <a:ahLst/>
              <a:cxnLst/>
              <a:rect l="l" t="t" r="r" b="b"/>
              <a:pathLst>
                <a:path w="4432935" h="608330">
                  <a:moveTo>
                    <a:pt x="4432566" y="0"/>
                  </a:moveTo>
                  <a:lnTo>
                    <a:pt x="0" y="0"/>
                  </a:lnTo>
                  <a:lnTo>
                    <a:pt x="0" y="556958"/>
                  </a:lnTo>
                  <a:lnTo>
                    <a:pt x="4008" y="576683"/>
                  </a:lnTo>
                  <a:lnTo>
                    <a:pt x="14922" y="592835"/>
                  </a:lnTo>
                  <a:lnTo>
                    <a:pt x="31075" y="603750"/>
                  </a:lnTo>
                  <a:lnTo>
                    <a:pt x="50800" y="607758"/>
                  </a:lnTo>
                  <a:lnTo>
                    <a:pt x="4381766" y="607758"/>
                  </a:lnTo>
                  <a:lnTo>
                    <a:pt x="4401491" y="603750"/>
                  </a:lnTo>
                  <a:lnTo>
                    <a:pt x="4417644" y="592835"/>
                  </a:lnTo>
                  <a:lnTo>
                    <a:pt x="4428558" y="576683"/>
                  </a:lnTo>
                  <a:lnTo>
                    <a:pt x="4432566" y="5569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520309" y="2033447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w="0" h="711200">
                  <a:moveTo>
                    <a:pt x="0" y="7109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520309" y="20207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520309" y="20080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520309" y="19953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1597" y="2218144"/>
              <a:ext cx="64757" cy="64757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1597" y="2428176"/>
              <a:ext cx="64757" cy="64757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1597" y="2638209"/>
              <a:ext cx="64757" cy="64757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125844" y="1876466"/>
            <a:ext cx="2679700" cy="8667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Zero</a:t>
            </a:r>
            <a:r>
              <a:rPr dirty="0" sz="1100" spc="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probability</a:t>
            </a:r>
            <a:r>
              <a:rPr dirty="0" sz="1100" spc="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n-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grams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 spc="-10">
                <a:latin typeface="Trebuchet MS"/>
                <a:cs typeface="Trebuchet MS"/>
              </a:rPr>
              <a:t>P(offer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45">
                <a:latin typeface="Trebuchet MS"/>
                <a:cs typeface="Trebuchet MS"/>
              </a:rPr>
              <a:t>|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denied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the)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=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0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test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will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assigned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probability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0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perplexity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can’t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computed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1" name="object 5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56" name="object 56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3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3914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dirty="0" sz="1400" spc="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Modeling:</a:t>
            </a:r>
            <a:r>
              <a:rPr dirty="0" sz="1400" spc="1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10"/>
              <a:t>find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20"/>
              <a:t> </a:t>
            </a:r>
            <a:r>
              <a:rPr dirty="0" spc="-10"/>
              <a:t>Distance?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2967"/>
            <a:ext cx="64757" cy="647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92999"/>
            <a:ext cx="64757" cy="6475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5844" y="742449"/>
            <a:ext cx="4314825" cy="65595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>
                <a:latin typeface="Trebuchet MS"/>
                <a:cs typeface="Trebuchet MS"/>
              </a:rPr>
              <a:t>Searching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5">
                <a:latin typeface="Trebuchet MS"/>
                <a:cs typeface="Trebuchet MS"/>
              </a:rPr>
              <a:t>for</a:t>
            </a:r>
            <a:r>
              <a:rPr dirty="0" sz="950">
                <a:latin typeface="Trebuchet MS"/>
                <a:cs typeface="Trebuchet MS"/>
              </a:rPr>
              <a:t> a path (sequence </a:t>
            </a:r>
            <a:r>
              <a:rPr dirty="0" sz="950" spc="-10">
                <a:latin typeface="Trebuchet MS"/>
                <a:cs typeface="Trebuchet MS"/>
              </a:rPr>
              <a:t>of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edits)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from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30" i="1">
                <a:latin typeface="Trebuchet MS"/>
                <a:cs typeface="Trebuchet MS"/>
              </a:rPr>
              <a:t>start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to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40" i="1">
                <a:latin typeface="Trebuchet MS"/>
                <a:cs typeface="Trebuchet MS"/>
              </a:rPr>
              <a:t>final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spc="-1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Initial</a:t>
            </a:r>
            <a:r>
              <a:rPr dirty="0" sz="950" spc="-1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state: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transforming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Operators:</a:t>
            </a:r>
            <a:r>
              <a:rPr dirty="0" sz="950" spc="125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insert,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delete,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743" y="58709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300" y="60502"/>
            <a:ext cx="2391410" cy="699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dirty="0" sz="1400" spc="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Modeling:</a:t>
            </a:r>
            <a:r>
              <a:rPr dirty="0" sz="1400" spc="1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4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dirty="0" sz="1100" spc="-6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sparse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statistics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631329"/>
            <a:ext cx="4483735" cy="294005"/>
            <a:chOff x="87743" y="631329"/>
            <a:chExt cx="4483735" cy="29400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60120"/>
              <a:ext cx="4483315" cy="16480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631329"/>
              <a:ext cx="50749" cy="19199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804392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66942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6567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6440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6313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113" y="1049845"/>
            <a:ext cx="678179" cy="67818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1534" y="979360"/>
            <a:ext cx="1885949" cy="800100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3914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dirty="0" sz="1400" spc="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Modeling:</a:t>
            </a:r>
            <a:r>
              <a:rPr dirty="0" sz="1400" spc="19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743" y="58709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844" y="567880"/>
            <a:ext cx="1194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sparse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statistics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631329"/>
            <a:ext cx="4483735" cy="294005"/>
            <a:chOff x="87743" y="631329"/>
            <a:chExt cx="4483735" cy="29400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60120"/>
              <a:ext cx="4483315" cy="16480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631329"/>
              <a:ext cx="50749" cy="19199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804392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66942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6567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6440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6313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113" y="1049845"/>
            <a:ext cx="678179" cy="67818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1534" y="979360"/>
            <a:ext cx="1885949" cy="800100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87743" y="1926450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25844" y="1907235"/>
            <a:ext cx="2367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Steal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mass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to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generalize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better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823" y="2324417"/>
            <a:ext cx="681990" cy="800100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87743" y="1970684"/>
            <a:ext cx="4483735" cy="1137285"/>
            <a:chOff x="87743" y="1970684"/>
            <a:chExt cx="4483735" cy="113728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099462"/>
              <a:ext cx="4483315" cy="16482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970684"/>
              <a:ext cx="50749" cy="191998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743" y="2143747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200878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996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983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970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3914" y="2307272"/>
              <a:ext cx="1885949" cy="800099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8" name="object 2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Laplace</a:t>
            </a:r>
            <a:r>
              <a:rPr dirty="0" spc="30"/>
              <a:t> </a:t>
            </a:r>
            <a:r>
              <a:rPr dirty="0" spc="-10"/>
              <a:t>Smoothing</a:t>
            </a:r>
            <a:r>
              <a:rPr dirty="0" spc="30"/>
              <a:t> </a:t>
            </a:r>
            <a:r>
              <a:rPr dirty="0" spc="-10"/>
              <a:t>(Add-</a:t>
            </a:r>
            <a:r>
              <a:rPr dirty="0"/>
              <a:t>one</a:t>
            </a:r>
            <a:r>
              <a:rPr dirty="0" spc="30"/>
              <a:t> </a:t>
            </a:r>
            <a:r>
              <a:rPr dirty="0" spc="-25"/>
              <a:t>estimation)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4623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132073"/>
            <a:ext cx="4036060" cy="369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Pretend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70">
                <a:latin typeface="Trebuchet MS"/>
                <a:cs typeface="Trebuchet MS"/>
              </a:rPr>
              <a:t>if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saw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(N-gram)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time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actually </a:t>
            </a:r>
            <a:r>
              <a:rPr dirty="0" sz="950" spc="-25">
                <a:latin typeface="Trebuchet MS"/>
                <a:cs typeface="Trebuchet MS"/>
              </a:rPr>
              <a:t>did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Laplace</a:t>
            </a:r>
            <a:r>
              <a:rPr dirty="0" spc="30"/>
              <a:t> </a:t>
            </a:r>
            <a:r>
              <a:rPr dirty="0" spc="-10"/>
              <a:t>Smoothing</a:t>
            </a:r>
            <a:r>
              <a:rPr dirty="0" spc="30"/>
              <a:t> </a:t>
            </a:r>
            <a:r>
              <a:rPr dirty="0" spc="-10"/>
              <a:t>(Add-</a:t>
            </a:r>
            <a:r>
              <a:rPr dirty="0"/>
              <a:t>one</a:t>
            </a:r>
            <a:r>
              <a:rPr dirty="0" spc="30"/>
              <a:t> </a:t>
            </a:r>
            <a:r>
              <a:rPr dirty="0" spc="-25"/>
              <a:t>estimation)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4623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132073"/>
            <a:ext cx="4036060" cy="5797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Pretend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70">
                <a:latin typeface="Trebuchet MS"/>
                <a:cs typeface="Trebuchet MS"/>
              </a:rPr>
              <a:t>if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saw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(N-gram)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time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actually </a:t>
            </a:r>
            <a:r>
              <a:rPr dirty="0" sz="950" spc="-25">
                <a:latin typeface="Trebuchet MS"/>
                <a:cs typeface="Trebuchet MS"/>
              </a:rPr>
              <a:t>did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Just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add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counts!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06727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Laplace</a:t>
            </a:r>
            <a:r>
              <a:rPr dirty="0" spc="30"/>
              <a:t> </a:t>
            </a:r>
            <a:r>
              <a:rPr dirty="0" spc="-10"/>
              <a:t>Smoothing</a:t>
            </a:r>
            <a:r>
              <a:rPr dirty="0" spc="30"/>
              <a:t> </a:t>
            </a:r>
            <a:r>
              <a:rPr dirty="0" spc="-10"/>
              <a:t>(Add-</a:t>
            </a:r>
            <a:r>
              <a:rPr dirty="0"/>
              <a:t>one</a:t>
            </a:r>
            <a:r>
              <a:rPr dirty="0" spc="30"/>
              <a:t> </a:t>
            </a:r>
            <a:r>
              <a:rPr dirty="0" spc="-25"/>
              <a:t>estimation)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4623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132073"/>
            <a:ext cx="4036060" cy="5797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Pretend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70">
                <a:latin typeface="Trebuchet MS"/>
                <a:cs typeface="Trebuchet MS"/>
              </a:rPr>
              <a:t>if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saw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(N-gram)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time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actually </a:t>
            </a:r>
            <a:r>
              <a:rPr dirty="0" sz="950" spc="-25">
                <a:latin typeface="Trebuchet MS"/>
                <a:cs typeface="Trebuchet MS"/>
              </a:rPr>
              <a:t>did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Just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add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counts!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06727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816760"/>
            <a:ext cx="64757" cy="6475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77532" y="1732800"/>
            <a:ext cx="2958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950" spc="114">
                <a:latin typeface="Trebuchet MS"/>
                <a:cs typeface="Trebuchet MS"/>
              </a:rPr>
              <a:t>MLE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estimate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bigram: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baseline="-10416" sz="1200" spc="-44" i="1">
                <a:latin typeface="Cambria"/>
                <a:cs typeface="Cambria"/>
              </a:rPr>
              <a:t>MLE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w</a:t>
            </a:r>
            <a:r>
              <a:rPr dirty="0" baseline="-10416" sz="1200" spc="-44" i="1">
                <a:latin typeface="Cambria"/>
                <a:cs typeface="Cambria"/>
              </a:rPr>
              <a:t>i</a:t>
            </a:r>
            <a:r>
              <a:rPr dirty="0" sz="1100" spc="-30">
                <a:latin typeface="Lucida Sans Unicode"/>
                <a:cs typeface="Lucida Sans Unicode"/>
              </a:rPr>
              <a:t>|</a:t>
            </a:r>
            <a:r>
              <a:rPr dirty="0" sz="1100" spc="-30" i="1">
                <a:latin typeface="Cambria"/>
                <a:cs typeface="Cambria"/>
              </a:rPr>
              <a:t>w</a:t>
            </a:r>
            <a:r>
              <a:rPr dirty="0" baseline="-10416" sz="1200" spc="-44" i="1">
                <a:latin typeface="Cambria"/>
                <a:cs typeface="Cambria"/>
              </a:rPr>
              <a:t>i</a:t>
            </a:r>
            <a:r>
              <a:rPr dirty="0" baseline="-10416" sz="1200" spc="-44">
                <a:latin typeface="Lucida Sans Unicode"/>
                <a:cs typeface="Lucida Sans Unicode"/>
              </a:rPr>
              <a:t>−</a:t>
            </a:r>
            <a:r>
              <a:rPr dirty="0" baseline="-10416" sz="1200" spc="-44">
                <a:latin typeface="Cambria"/>
                <a:cs typeface="Cambria"/>
              </a:rPr>
              <a:t>1</a:t>
            </a:r>
            <a:r>
              <a:rPr dirty="0" sz="1100" spc="-3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baseline="38194" sz="1200" spc="-1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37037" sz="9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37037" sz="900" spc="-1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37037" sz="900" spc="-1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37037" sz="9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38194" sz="1200" spc="-1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baseline="38194" sz="12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77845" y="1819719"/>
            <a:ext cx="3968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Cambria"/>
                <a:cs typeface="Cambria"/>
              </a:rPr>
              <a:t>c</a:t>
            </a:r>
            <a:r>
              <a:rPr dirty="0" sz="800" spc="-10">
                <a:latin typeface="Verdana"/>
                <a:cs typeface="Verdana"/>
              </a:rPr>
              <a:t>(</a:t>
            </a:r>
            <a:r>
              <a:rPr dirty="0" sz="800" spc="-10" i="1">
                <a:latin typeface="Cambria"/>
                <a:cs typeface="Cambria"/>
              </a:rPr>
              <a:t>w</a:t>
            </a:r>
            <a:r>
              <a:rPr dirty="0" baseline="-13888" sz="900" spc="-15" i="1">
                <a:latin typeface="Cambria"/>
                <a:cs typeface="Cambria"/>
              </a:rPr>
              <a:t>i</a:t>
            </a:r>
            <a:r>
              <a:rPr dirty="0" baseline="-13888" sz="900" spc="-15">
                <a:latin typeface="Lucida Sans Unicode"/>
                <a:cs typeface="Lucida Sans Unicode"/>
              </a:rPr>
              <a:t>−</a:t>
            </a:r>
            <a:r>
              <a:rPr dirty="0" baseline="-13888" sz="900" spc="-15">
                <a:latin typeface="Cambria"/>
                <a:cs typeface="Cambria"/>
              </a:rPr>
              <a:t>1</a:t>
            </a:r>
            <a:r>
              <a:rPr dirty="0" sz="800" spc="-1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Laplace</a:t>
            </a:r>
            <a:r>
              <a:rPr dirty="0" spc="30"/>
              <a:t> </a:t>
            </a:r>
            <a:r>
              <a:rPr dirty="0" spc="-10"/>
              <a:t>Smoothing</a:t>
            </a:r>
            <a:r>
              <a:rPr dirty="0" spc="30"/>
              <a:t> </a:t>
            </a:r>
            <a:r>
              <a:rPr dirty="0" spc="-10"/>
              <a:t>(Add-</a:t>
            </a:r>
            <a:r>
              <a:rPr dirty="0"/>
              <a:t>one</a:t>
            </a:r>
            <a:r>
              <a:rPr dirty="0" spc="30"/>
              <a:t> </a:t>
            </a:r>
            <a:r>
              <a:rPr dirty="0" spc="-25"/>
              <a:t>estimation)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4623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132073"/>
            <a:ext cx="4036060" cy="5797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Pretend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70">
                <a:latin typeface="Trebuchet MS"/>
                <a:cs typeface="Trebuchet MS"/>
              </a:rPr>
              <a:t>if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saw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(N-gram)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more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time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actually </a:t>
            </a:r>
            <a:r>
              <a:rPr dirty="0" sz="950" spc="-25">
                <a:latin typeface="Trebuchet MS"/>
                <a:cs typeface="Trebuchet MS"/>
              </a:rPr>
              <a:t>did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Just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add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counts!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06727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816760"/>
            <a:ext cx="64757" cy="6475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77532" y="1732800"/>
            <a:ext cx="2958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950" spc="114">
                <a:latin typeface="Trebuchet MS"/>
                <a:cs typeface="Trebuchet MS"/>
              </a:rPr>
              <a:t>MLE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estimate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bigram: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Cambria"/>
                <a:cs typeface="Cambria"/>
              </a:rPr>
              <a:t>P</a:t>
            </a:r>
            <a:r>
              <a:rPr dirty="0" baseline="-10416" sz="1200" spc="-44" i="1">
                <a:latin typeface="Cambria"/>
                <a:cs typeface="Cambria"/>
              </a:rPr>
              <a:t>MLE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w</a:t>
            </a:r>
            <a:r>
              <a:rPr dirty="0" baseline="-10416" sz="1200" spc="-44" i="1">
                <a:latin typeface="Cambria"/>
                <a:cs typeface="Cambria"/>
              </a:rPr>
              <a:t>i</a:t>
            </a:r>
            <a:r>
              <a:rPr dirty="0" sz="1100" spc="-30">
                <a:latin typeface="Lucida Sans Unicode"/>
                <a:cs typeface="Lucida Sans Unicode"/>
              </a:rPr>
              <a:t>|</a:t>
            </a:r>
            <a:r>
              <a:rPr dirty="0" sz="1100" spc="-30" i="1">
                <a:latin typeface="Cambria"/>
                <a:cs typeface="Cambria"/>
              </a:rPr>
              <a:t>w</a:t>
            </a:r>
            <a:r>
              <a:rPr dirty="0" baseline="-10416" sz="1200" spc="-44" i="1">
                <a:latin typeface="Cambria"/>
                <a:cs typeface="Cambria"/>
              </a:rPr>
              <a:t>i</a:t>
            </a:r>
            <a:r>
              <a:rPr dirty="0" baseline="-10416" sz="1200" spc="-44">
                <a:latin typeface="Lucida Sans Unicode"/>
                <a:cs typeface="Lucida Sans Unicode"/>
              </a:rPr>
              <a:t>−</a:t>
            </a:r>
            <a:r>
              <a:rPr dirty="0" baseline="-10416" sz="1200" spc="-44">
                <a:latin typeface="Cambria"/>
                <a:cs typeface="Cambria"/>
              </a:rPr>
              <a:t>1</a:t>
            </a:r>
            <a:r>
              <a:rPr dirty="0" sz="1100" spc="-3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baseline="38194" sz="1200" spc="-1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37037" sz="9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37037" sz="900" spc="-1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37037" sz="900" spc="-1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37037" sz="9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38194" sz="1200" spc="-1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baseline="38194" sz="12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77845" y="1819719"/>
            <a:ext cx="3968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Cambria"/>
                <a:cs typeface="Cambria"/>
              </a:rPr>
              <a:t>c</a:t>
            </a:r>
            <a:r>
              <a:rPr dirty="0" sz="800" spc="-10">
                <a:latin typeface="Verdana"/>
                <a:cs typeface="Verdana"/>
              </a:rPr>
              <a:t>(</a:t>
            </a:r>
            <a:r>
              <a:rPr dirty="0" sz="800" spc="-10" i="1">
                <a:latin typeface="Cambria"/>
                <a:cs typeface="Cambria"/>
              </a:rPr>
              <a:t>w</a:t>
            </a:r>
            <a:r>
              <a:rPr dirty="0" baseline="-13888" sz="900" spc="-15" i="1">
                <a:latin typeface="Cambria"/>
                <a:cs typeface="Cambria"/>
              </a:rPr>
              <a:t>i</a:t>
            </a:r>
            <a:r>
              <a:rPr dirty="0" baseline="-13888" sz="900" spc="-15">
                <a:latin typeface="Lucida Sans Unicode"/>
                <a:cs typeface="Lucida Sans Unicode"/>
              </a:rPr>
              <a:t>−</a:t>
            </a:r>
            <a:r>
              <a:rPr dirty="0" baseline="-13888" sz="900" spc="-15">
                <a:latin typeface="Cambria"/>
                <a:cs typeface="Cambria"/>
              </a:rPr>
              <a:t>1</a:t>
            </a:r>
            <a:r>
              <a:rPr dirty="0" sz="800" spc="-1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2086432"/>
            <a:ext cx="64757" cy="6475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77532" y="2002472"/>
            <a:ext cx="2670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Add-1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estimate:</a:t>
            </a:r>
            <a:r>
              <a:rPr dirty="0" sz="950" spc="100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P</a:t>
            </a:r>
            <a:r>
              <a:rPr dirty="0" baseline="-10416" sz="1200" spc="-75" i="1">
                <a:latin typeface="Cambria"/>
                <a:cs typeface="Cambria"/>
              </a:rPr>
              <a:t>Add</a:t>
            </a:r>
            <a:r>
              <a:rPr dirty="0" baseline="-10416" sz="1200" spc="-75">
                <a:latin typeface="Lucida Sans Unicode"/>
                <a:cs typeface="Lucida Sans Unicode"/>
              </a:rPr>
              <a:t>−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>
                <a:latin typeface="Verdana"/>
                <a:cs typeface="Verdana"/>
              </a:rPr>
              <a:t>(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-10416" sz="1200" spc="-75" i="1">
                <a:latin typeface="Cambria"/>
                <a:cs typeface="Cambria"/>
              </a:rPr>
              <a:t>i</a:t>
            </a:r>
            <a:r>
              <a:rPr dirty="0" sz="1100" spc="-50">
                <a:latin typeface="Lucida Sans Unicode"/>
                <a:cs typeface="Lucida Sans Unicode"/>
              </a:rPr>
              <a:t>|</a:t>
            </a:r>
            <a:r>
              <a:rPr dirty="0" sz="1100" spc="-50" i="1">
                <a:latin typeface="Cambria"/>
                <a:cs typeface="Cambria"/>
              </a:rPr>
              <a:t>w</a:t>
            </a:r>
            <a:r>
              <a:rPr dirty="0" baseline="-10416" sz="1200" spc="-75" i="1">
                <a:latin typeface="Cambria"/>
                <a:cs typeface="Cambria"/>
              </a:rPr>
              <a:t>i</a:t>
            </a:r>
            <a:r>
              <a:rPr dirty="0" baseline="-10416" sz="1200" spc="-75">
                <a:latin typeface="Lucida Sans Unicode"/>
                <a:cs typeface="Lucida Sans Unicode"/>
              </a:rPr>
              <a:t>−</a:t>
            </a:r>
            <a:r>
              <a:rPr dirty="0" baseline="-10416" sz="1200" spc="-75">
                <a:latin typeface="Cambria"/>
                <a:cs typeface="Cambria"/>
              </a:rPr>
              <a:t>1</a:t>
            </a:r>
            <a:r>
              <a:rPr dirty="0" sz="1100" spc="-50">
                <a:latin typeface="Verdana"/>
                <a:cs typeface="Verdana"/>
              </a:rPr>
              <a:t>)</a:t>
            </a:r>
            <a:r>
              <a:rPr dirty="0" sz="1100" spc="-1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30">
                <a:latin typeface="Verdana"/>
                <a:cs typeface="Verdana"/>
              </a:rPr>
              <a:t> 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baseline="38194" sz="1200" spc="-1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37037" sz="9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37037" sz="900" spc="-1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37037" sz="900" spc="-1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baseline="38194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37037" sz="9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38194" sz="1200" spc="-1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)+</a:t>
            </a:r>
            <a:r>
              <a:rPr dirty="0" u="sng" baseline="38194" sz="1200" spc="-1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baseline="38194" sz="12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45283" y="2089391"/>
            <a:ext cx="5422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Cambria"/>
                <a:cs typeface="Cambria"/>
              </a:rPr>
              <a:t>c</a:t>
            </a:r>
            <a:r>
              <a:rPr dirty="0" sz="800" spc="-10">
                <a:latin typeface="Verdana"/>
                <a:cs typeface="Verdana"/>
              </a:rPr>
              <a:t>(</a:t>
            </a:r>
            <a:r>
              <a:rPr dirty="0" sz="800" spc="-10" i="1">
                <a:latin typeface="Cambria"/>
                <a:cs typeface="Cambria"/>
              </a:rPr>
              <a:t>w</a:t>
            </a:r>
            <a:r>
              <a:rPr dirty="0" baseline="-13888" sz="900" spc="-15" i="1">
                <a:latin typeface="Cambria"/>
                <a:cs typeface="Cambria"/>
              </a:rPr>
              <a:t>i</a:t>
            </a:r>
            <a:r>
              <a:rPr dirty="0" baseline="-13888" sz="900" spc="-15">
                <a:latin typeface="Lucida Sans Unicode"/>
                <a:cs typeface="Lucida Sans Unicode"/>
              </a:rPr>
              <a:t>−</a:t>
            </a:r>
            <a:r>
              <a:rPr dirty="0" baseline="-13888" sz="900" spc="-15">
                <a:latin typeface="Cambria"/>
                <a:cs typeface="Cambria"/>
              </a:rPr>
              <a:t>1</a:t>
            </a:r>
            <a:r>
              <a:rPr dirty="0" sz="800" spc="-10">
                <a:latin typeface="Verdana"/>
                <a:cs typeface="Verdana"/>
              </a:rPr>
              <a:t>)+</a:t>
            </a:r>
            <a:r>
              <a:rPr dirty="0" sz="800" spc="-10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3" name="object 13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Reconstituted</a:t>
            </a:r>
            <a:r>
              <a:rPr dirty="0" spc="-15"/>
              <a:t> </a:t>
            </a:r>
            <a:r>
              <a:rPr dirty="0"/>
              <a:t>counts</a:t>
            </a:r>
            <a:r>
              <a:rPr dirty="0" spc="-15"/>
              <a:t> </a:t>
            </a:r>
            <a:r>
              <a:rPr dirty="0"/>
              <a:t>as</a:t>
            </a:r>
            <a:r>
              <a:rPr dirty="0" spc="-10"/>
              <a:t> effect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20"/>
              <a:t>smoothing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444" y="1238948"/>
            <a:ext cx="20726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950" spc="-10">
                <a:latin typeface="Trebuchet MS"/>
                <a:cs typeface="Trebuchet MS"/>
              </a:rPr>
              <a:t>Effective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bigram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count</a:t>
            </a:r>
            <a:r>
              <a:rPr dirty="0" sz="950" spc="-25">
                <a:latin typeface="Trebuchet MS"/>
                <a:cs typeface="Trebuchet MS"/>
              </a:rPr>
              <a:t> (</a:t>
            </a:r>
            <a:r>
              <a:rPr dirty="0" sz="1100" spc="-25" i="1">
                <a:latin typeface="Cambria"/>
                <a:cs typeface="Cambria"/>
              </a:rPr>
              <a:t>c</a:t>
            </a:r>
            <a:r>
              <a:rPr dirty="0" baseline="27777" sz="1200" spc="-37">
                <a:latin typeface="Lucida Sans Unicode"/>
                <a:cs typeface="Lucida Sans Unicode"/>
              </a:rPr>
              <a:t>∗</a:t>
            </a:r>
            <a:r>
              <a:rPr dirty="0" sz="1100" spc="-25">
                <a:latin typeface="Verdana"/>
                <a:cs typeface="Verdan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n</a:t>
            </a:r>
            <a:r>
              <a:rPr dirty="0" baseline="-10416" sz="1200" spc="-37">
                <a:latin typeface="Lucida Sans Unicode"/>
                <a:cs typeface="Lucida Sans Unicode"/>
              </a:rPr>
              <a:t>−</a:t>
            </a:r>
            <a:r>
              <a:rPr dirty="0" baseline="-10416" sz="1200" spc="-37">
                <a:latin typeface="Cambria"/>
                <a:cs typeface="Cambria"/>
              </a:rPr>
              <a:t>1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baseline="-10416" sz="1200" spc="-37" i="1">
                <a:latin typeface="Cambria"/>
                <a:cs typeface="Cambria"/>
              </a:rPr>
              <a:t>n</a:t>
            </a:r>
            <a:r>
              <a:rPr dirty="0" sz="1100" spc="-25">
                <a:latin typeface="Verdana"/>
                <a:cs typeface="Verdana"/>
              </a:rPr>
              <a:t>)</a:t>
            </a:r>
            <a:r>
              <a:rPr dirty="0" sz="950" spc="-25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32610" y="1529334"/>
            <a:ext cx="730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0" i="1">
                <a:latin typeface="Cambria"/>
                <a:cs typeface="Cambria"/>
              </a:rPr>
              <a:t>c</a:t>
            </a:r>
            <a:r>
              <a:rPr dirty="0" baseline="27777" sz="1200" spc="-44">
                <a:latin typeface="Lucida Sans Unicode"/>
                <a:cs typeface="Lucida Sans Unicode"/>
              </a:rPr>
              <a:t>∗</a:t>
            </a:r>
            <a:r>
              <a:rPr dirty="0" sz="1100" spc="-30">
                <a:latin typeface="Verdana"/>
                <a:cs typeface="Verdana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w</a:t>
            </a:r>
            <a:r>
              <a:rPr dirty="0" baseline="-10416" sz="1200" spc="-44" i="1">
                <a:latin typeface="Cambria"/>
                <a:cs typeface="Cambria"/>
              </a:rPr>
              <a:t>n</a:t>
            </a:r>
            <a:r>
              <a:rPr dirty="0" baseline="-10416" sz="1200" spc="-44">
                <a:latin typeface="Lucida Sans Unicode"/>
                <a:cs typeface="Lucida Sans Unicode"/>
              </a:rPr>
              <a:t>−</a:t>
            </a:r>
            <a:r>
              <a:rPr dirty="0" baseline="-10416" sz="1200" spc="-44">
                <a:latin typeface="Cambria"/>
                <a:cs typeface="Cambria"/>
              </a:rPr>
              <a:t>1</a:t>
            </a:r>
            <a:r>
              <a:rPr dirty="0" sz="1100" spc="-30" i="1">
                <a:latin typeface="Cambria"/>
                <a:cs typeface="Cambria"/>
              </a:rPr>
              <a:t>w</a:t>
            </a:r>
            <a:r>
              <a:rPr dirty="0" baseline="-10416" sz="1200" spc="-44" i="1">
                <a:latin typeface="Cambria"/>
                <a:cs typeface="Cambria"/>
              </a:rPr>
              <a:t>n</a:t>
            </a:r>
            <a:r>
              <a:rPr dirty="0" sz="1100" spc="-3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470710" y="1739734"/>
            <a:ext cx="654685" cy="0"/>
          </a:xfrm>
          <a:custGeom>
            <a:avLst/>
            <a:gdLst/>
            <a:ahLst/>
            <a:cxnLst/>
            <a:rect l="l" t="t" r="r" b="b"/>
            <a:pathLst>
              <a:path w="654685" h="0">
                <a:moveTo>
                  <a:pt x="0" y="0"/>
                </a:moveTo>
                <a:lnTo>
                  <a:pt x="6541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819554" y="1776272"/>
            <a:ext cx="1549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Lucida Sans Unicode"/>
                <a:cs typeface="Lucida Sans Unicode"/>
              </a:rPr>
              <a:t>−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35747" y="1718170"/>
            <a:ext cx="524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31800" algn="l"/>
              </a:tabLst>
            </a:pPr>
            <a:r>
              <a:rPr dirty="0" sz="1100" spc="-20" i="1">
                <a:latin typeface="Cambria"/>
                <a:cs typeface="Cambria"/>
              </a:rPr>
              <a:t>c</a:t>
            </a:r>
            <a:r>
              <a:rPr dirty="0" sz="1100" spc="-20">
                <a:latin typeface="Verdana"/>
                <a:cs typeface="Verdan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baseline="-10416" sz="1200" spc="-30" i="1">
                <a:latin typeface="Cambria"/>
                <a:cs typeface="Cambria"/>
              </a:rPr>
              <a:t>n</a:t>
            </a:r>
            <a:r>
              <a:rPr dirty="0" baseline="-10416" sz="1200" i="1">
                <a:latin typeface="Cambria"/>
                <a:cs typeface="Cambria"/>
              </a:rPr>
              <a:t>	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58136" y="162312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86457" y="1529334"/>
            <a:ext cx="8890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u="sng" sz="1100" spc="-6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6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89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dirty="0" u="sng" baseline="-10416" sz="1200" spc="-89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89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6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89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dirty="0" u="sng" sz="1100" spc="-2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dirty="0" u="sng" sz="1100" spc="-2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48115" y="1718170"/>
            <a:ext cx="755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Cambria"/>
                <a:cs typeface="Cambria"/>
              </a:rPr>
              <a:t>c</a:t>
            </a:r>
            <a:r>
              <a:rPr dirty="0" sz="1100" spc="-65">
                <a:latin typeface="Verdana"/>
                <a:cs typeface="Verdana"/>
              </a:rPr>
              <a:t>(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 i="1">
                <a:latin typeface="Cambria"/>
                <a:cs typeface="Cambria"/>
              </a:rPr>
              <a:t>n</a:t>
            </a:r>
            <a:r>
              <a:rPr dirty="0" baseline="-10416" sz="1200" spc="-97">
                <a:latin typeface="Lucida Sans Unicode"/>
                <a:cs typeface="Lucida Sans Unicode"/>
              </a:rPr>
              <a:t>−</a:t>
            </a:r>
            <a:r>
              <a:rPr dirty="0" baseline="-10416" sz="1200" spc="-97">
                <a:latin typeface="Cambria"/>
                <a:cs typeface="Cambria"/>
              </a:rPr>
              <a:t>1</a:t>
            </a:r>
            <a:r>
              <a:rPr dirty="0" sz="1100" spc="-65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V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2" name="object 12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14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3310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Comparing</a:t>
            </a:r>
            <a:r>
              <a:rPr dirty="0" sz="14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 bigrams:</a:t>
            </a:r>
            <a:r>
              <a:rPr dirty="0" sz="14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Restaurant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corpus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496" y="769785"/>
            <a:ext cx="2734970" cy="96286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3310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Comparing</a:t>
            </a:r>
            <a:r>
              <a:rPr dirty="0" sz="14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 bigrams:</a:t>
            </a:r>
            <a:r>
              <a:rPr dirty="0" sz="14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Restaurant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corpus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496" y="769785"/>
            <a:ext cx="2734970" cy="96286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429" y="1916328"/>
            <a:ext cx="2855671" cy="94366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540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general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formulations:</a:t>
            </a:r>
            <a:r>
              <a:rPr dirty="0" sz="1400" spc="8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Add-</a:t>
            </a:r>
            <a:r>
              <a:rPr dirty="0" sz="1400" spc="-50" i="1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09851" y="805548"/>
            <a:ext cx="337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latin typeface="Verdana"/>
                <a:cs typeface="Verdana"/>
              </a:rPr>
              <a:t>(</a:t>
            </a:r>
            <a:r>
              <a:rPr dirty="0" sz="1100" spc="-85" i="1">
                <a:latin typeface="Cambria"/>
                <a:cs typeface="Cambria"/>
              </a:rPr>
              <a:t>w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|</a:t>
            </a:r>
            <a:r>
              <a:rPr dirty="0" sz="1100" spc="-55" i="1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02359" y="826325"/>
            <a:ext cx="927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65785" algn="l"/>
                <a:tab pos="731520" algn="l"/>
              </a:tabLst>
            </a:pPr>
            <a:r>
              <a:rPr dirty="0" baseline="7575" sz="1650" spc="-15" i="1">
                <a:latin typeface="Cambria"/>
                <a:cs typeface="Cambria"/>
              </a:rPr>
              <a:t>P</a:t>
            </a:r>
            <a:r>
              <a:rPr dirty="0" sz="800" spc="-10" i="1">
                <a:latin typeface="Cambria"/>
                <a:cs typeface="Cambria"/>
              </a:rPr>
              <a:t>Add</a:t>
            </a:r>
            <a:r>
              <a:rPr dirty="0" sz="800" spc="-10">
                <a:latin typeface="Lucida Sans Unicode"/>
                <a:cs typeface="Lucida Sans Unicode"/>
              </a:rPr>
              <a:t>−</a:t>
            </a:r>
            <a:r>
              <a:rPr dirty="0" sz="800" spc="-10" i="1">
                <a:latin typeface="Cambria"/>
                <a:cs typeface="Cambria"/>
              </a:rPr>
              <a:t>k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25" i="1">
                <a:latin typeface="Cambria"/>
                <a:cs typeface="Cambria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−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59711" y="711758"/>
            <a:ext cx="112839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6225">
              <a:lnSpc>
                <a:spcPts val="1030"/>
              </a:lnSpc>
              <a:spcBef>
                <a:spcPts val="90"/>
              </a:spcBef>
            </a:pP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9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sz="1100" spc="-19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dirty="0" u="sng" sz="1100" spc="-19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dirty="0" u="sng" sz="1100" spc="-2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ts val="1030"/>
              </a:lnSpc>
            </a:pPr>
            <a:r>
              <a:rPr dirty="0" sz="1100" spc="-8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41943" y="900595"/>
            <a:ext cx="794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Cambria"/>
                <a:cs typeface="Cambria"/>
              </a:rPr>
              <a:t>c</a:t>
            </a:r>
            <a:r>
              <a:rPr dirty="0" sz="1100" spc="-60">
                <a:latin typeface="Verdana"/>
                <a:cs typeface="Verdana"/>
              </a:rPr>
              <a:t>(</a:t>
            </a:r>
            <a:r>
              <a:rPr dirty="0" sz="1100" spc="-60" i="1">
                <a:latin typeface="Cambria"/>
                <a:cs typeface="Cambria"/>
              </a:rPr>
              <a:t>w</a:t>
            </a:r>
            <a:r>
              <a:rPr dirty="0" baseline="-10416" sz="1200" spc="-89" i="1">
                <a:latin typeface="Cambria"/>
                <a:cs typeface="Cambria"/>
              </a:rPr>
              <a:t>i</a:t>
            </a:r>
            <a:r>
              <a:rPr dirty="0" baseline="-10416" sz="1200" spc="-89">
                <a:latin typeface="Lucida Sans Unicode"/>
                <a:cs typeface="Lucida Sans Unicode"/>
              </a:rPr>
              <a:t>−</a:t>
            </a:r>
            <a:r>
              <a:rPr dirty="0" baseline="-10416" sz="1200" spc="-89">
                <a:latin typeface="Cambria"/>
                <a:cs typeface="Cambria"/>
              </a:rPr>
              <a:t>1</a:t>
            </a:r>
            <a:r>
              <a:rPr dirty="0" sz="1100" spc="-60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kV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10"/>
              <a:t>find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20"/>
              <a:t> </a:t>
            </a:r>
            <a:r>
              <a:rPr dirty="0" spc="-10"/>
              <a:t>Distance?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2967"/>
            <a:ext cx="64757" cy="647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92999"/>
            <a:ext cx="64757" cy="647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503032"/>
            <a:ext cx="64757" cy="6475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5844" y="742449"/>
            <a:ext cx="4314825" cy="86550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>
                <a:latin typeface="Trebuchet MS"/>
                <a:cs typeface="Trebuchet MS"/>
              </a:rPr>
              <a:t>Searching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5">
                <a:latin typeface="Trebuchet MS"/>
                <a:cs typeface="Trebuchet MS"/>
              </a:rPr>
              <a:t>for</a:t>
            </a:r>
            <a:r>
              <a:rPr dirty="0" sz="950">
                <a:latin typeface="Trebuchet MS"/>
                <a:cs typeface="Trebuchet MS"/>
              </a:rPr>
              <a:t> a path (sequence </a:t>
            </a:r>
            <a:r>
              <a:rPr dirty="0" sz="950" spc="-10">
                <a:latin typeface="Trebuchet MS"/>
                <a:cs typeface="Trebuchet MS"/>
              </a:rPr>
              <a:t>of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edits)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from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30" i="1">
                <a:latin typeface="Trebuchet MS"/>
                <a:cs typeface="Trebuchet MS"/>
              </a:rPr>
              <a:t>start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to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40" i="1">
                <a:latin typeface="Trebuchet MS"/>
                <a:cs typeface="Trebuchet MS"/>
              </a:rPr>
              <a:t>final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spc="-1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Initial</a:t>
            </a:r>
            <a:r>
              <a:rPr dirty="0" sz="950" spc="-1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state: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transforming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Operators:</a:t>
            </a:r>
            <a:r>
              <a:rPr dirty="0" sz="950" spc="125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insert,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delete,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 spc="50" b="1">
                <a:latin typeface="Trebuchet MS"/>
                <a:cs typeface="Trebuchet MS"/>
              </a:rPr>
              <a:t>Goal</a:t>
            </a:r>
            <a:r>
              <a:rPr dirty="0" sz="950" spc="-20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state:</a:t>
            </a:r>
            <a:r>
              <a:rPr dirty="0" sz="950" spc="5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trying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 </a:t>
            </a:r>
            <a:r>
              <a:rPr dirty="0" sz="950">
                <a:latin typeface="Trebuchet MS"/>
                <a:cs typeface="Trebuchet MS"/>
              </a:rPr>
              <a:t>get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to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More</a:t>
            </a:r>
            <a:r>
              <a:rPr dirty="0" spc="5"/>
              <a:t> </a:t>
            </a:r>
            <a:r>
              <a:rPr dirty="0"/>
              <a:t>general</a:t>
            </a:r>
            <a:r>
              <a:rPr dirty="0" spc="5"/>
              <a:t> </a:t>
            </a:r>
            <a:r>
              <a:rPr dirty="0" spc="-10"/>
              <a:t>formulations:</a:t>
            </a:r>
            <a:r>
              <a:rPr dirty="0" spc="80"/>
              <a:t> </a:t>
            </a:r>
            <a:r>
              <a:rPr dirty="0" spc="-10"/>
              <a:t>Add-</a:t>
            </a:r>
            <a:r>
              <a:rPr dirty="0" spc="-50"/>
              <a:t>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09851" y="805548"/>
            <a:ext cx="337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latin typeface="Verdana"/>
                <a:cs typeface="Verdana"/>
              </a:rPr>
              <a:t>(</a:t>
            </a:r>
            <a:r>
              <a:rPr dirty="0" sz="1100" spc="-85" i="1">
                <a:latin typeface="Cambria"/>
                <a:cs typeface="Cambria"/>
              </a:rPr>
              <a:t>w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|</a:t>
            </a:r>
            <a:r>
              <a:rPr dirty="0" sz="1100" spc="-55" i="1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02359" y="826325"/>
            <a:ext cx="927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65785" algn="l"/>
                <a:tab pos="731520" algn="l"/>
              </a:tabLst>
            </a:pPr>
            <a:r>
              <a:rPr dirty="0" baseline="7575" sz="1650" spc="-15" i="1">
                <a:latin typeface="Cambria"/>
                <a:cs typeface="Cambria"/>
              </a:rPr>
              <a:t>P</a:t>
            </a:r>
            <a:r>
              <a:rPr dirty="0" sz="800" spc="-10" i="1">
                <a:latin typeface="Cambria"/>
                <a:cs typeface="Cambria"/>
              </a:rPr>
              <a:t>Add</a:t>
            </a:r>
            <a:r>
              <a:rPr dirty="0" sz="800" spc="-10">
                <a:latin typeface="Lucida Sans Unicode"/>
                <a:cs typeface="Lucida Sans Unicode"/>
              </a:rPr>
              <a:t>−</a:t>
            </a:r>
            <a:r>
              <a:rPr dirty="0" sz="800" spc="-10" i="1">
                <a:latin typeface="Cambria"/>
                <a:cs typeface="Cambria"/>
              </a:rPr>
              <a:t>k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25" i="1">
                <a:latin typeface="Cambria"/>
                <a:cs typeface="Cambria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−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59711" y="711758"/>
            <a:ext cx="112839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6225">
              <a:lnSpc>
                <a:spcPts val="1030"/>
              </a:lnSpc>
              <a:spcBef>
                <a:spcPts val="90"/>
              </a:spcBef>
            </a:pP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9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sz="1100" spc="-19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dirty="0" u="sng" sz="1100" spc="-19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dirty="0" u="sng" sz="1100" spc="-2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ts val="1030"/>
              </a:lnSpc>
            </a:pPr>
            <a:r>
              <a:rPr dirty="0" sz="1100" spc="-8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41943" y="900595"/>
            <a:ext cx="794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Cambria"/>
                <a:cs typeface="Cambria"/>
              </a:rPr>
              <a:t>c</a:t>
            </a:r>
            <a:r>
              <a:rPr dirty="0" sz="1100" spc="-60">
                <a:latin typeface="Verdana"/>
                <a:cs typeface="Verdana"/>
              </a:rPr>
              <a:t>(</a:t>
            </a:r>
            <a:r>
              <a:rPr dirty="0" sz="1100" spc="-60" i="1">
                <a:latin typeface="Cambria"/>
                <a:cs typeface="Cambria"/>
              </a:rPr>
              <a:t>w</a:t>
            </a:r>
            <a:r>
              <a:rPr dirty="0" baseline="-10416" sz="1200" spc="-89" i="1">
                <a:latin typeface="Cambria"/>
                <a:cs typeface="Cambria"/>
              </a:rPr>
              <a:t>i</a:t>
            </a:r>
            <a:r>
              <a:rPr dirty="0" baseline="-10416" sz="1200" spc="-89">
                <a:latin typeface="Lucida Sans Unicode"/>
                <a:cs typeface="Lucida Sans Unicode"/>
              </a:rPr>
              <a:t>−</a:t>
            </a:r>
            <a:r>
              <a:rPr dirty="0" baseline="-10416" sz="1200" spc="-89">
                <a:latin typeface="Cambria"/>
                <a:cs typeface="Cambria"/>
              </a:rPr>
              <a:t>1</a:t>
            </a:r>
            <a:r>
              <a:rPr dirty="0" sz="1100" spc="-60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kV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80401" y="1319555"/>
            <a:ext cx="11258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7575" sz="1650" spc="-75" i="1">
                <a:latin typeface="Cambria"/>
                <a:cs typeface="Cambria"/>
              </a:rPr>
              <a:t>P</a:t>
            </a:r>
            <a:r>
              <a:rPr dirty="0" sz="800" spc="-50" i="1">
                <a:latin typeface="Cambria"/>
                <a:cs typeface="Cambria"/>
              </a:rPr>
              <a:t>Add</a:t>
            </a:r>
            <a:r>
              <a:rPr dirty="0" sz="800" spc="-50">
                <a:latin typeface="Lucida Sans Unicode"/>
                <a:cs typeface="Lucida Sans Unicode"/>
              </a:rPr>
              <a:t>−</a:t>
            </a:r>
            <a:r>
              <a:rPr dirty="0" sz="800" spc="-50" i="1">
                <a:latin typeface="Cambria"/>
                <a:cs typeface="Cambria"/>
              </a:rPr>
              <a:t>k</a:t>
            </a:r>
            <a:r>
              <a:rPr dirty="0" baseline="7575" sz="1650" spc="-75">
                <a:latin typeface="Verdana"/>
                <a:cs typeface="Verdana"/>
              </a:rPr>
              <a:t>(</a:t>
            </a:r>
            <a:r>
              <a:rPr dirty="0" baseline="7575" sz="1650" spc="-75" i="1">
                <a:latin typeface="Cambria"/>
                <a:cs typeface="Cambria"/>
              </a:rPr>
              <a:t>w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baseline="7575" sz="1650" spc="-75">
                <a:latin typeface="Lucida Sans Unicode"/>
                <a:cs typeface="Lucida Sans Unicode"/>
              </a:rPr>
              <a:t>|</a:t>
            </a:r>
            <a:r>
              <a:rPr dirty="0" baseline="7575" sz="1650" spc="-75" i="1">
                <a:latin typeface="Cambria"/>
                <a:cs typeface="Cambria"/>
              </a:rPr>
              <a:t>w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sz="800" spc="-50">
                <a:latin typeface="Lucida Sans Unicode"/>
                <a:cs typeface="Lucida Sans Unicode"/>
              </a:rPr>
              <a:t>−</a:t>
            </a:r>
            <a:r>
              <a:rPr dirty="0" sz="800" spc="-50">
                <a:latin typeface="Cambria"/>
                <a:cs typeface="Cambria"/>
              </a:rPr>
              <a:t>1</a:t>
            </a:r>
            <a:r>
              <a:rPr dirty="0" baseline="7575" sz="1650" spc="-75">
                <a:latin typeface="Verdana"/>
                <a:cs typeface="Verdana"/>
              </a:rPr>
              <a:t>)</a:t>
            </a:r>
            <a:r>
              <a:rPr dirty="0" baseline="7575" sz="1650" spc="-44">
                <a:latin typeface="Verdana"/>
                <a:cs typeface="Verdana"/>
              </a:rPr>
              <a:t> </a:t>
            </a:r>
            <a:r>
              <a:rPr dirty="0" baseline="7575" sz="1650" spc="-75">
                <a:latin typeface="Verdana"/>
                <a:cs typeface="Verdana"/>
              </a:rPr>
              <a:t>=</a:t>
            </a:r>
            <a:endParaRPr baseline="7575" sz="16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22917" y="1280845"/>
            <a:ext cx="876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76132" y="1195730"/>
            <a:ext cx="1136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Cambria"/>
                <a:cs typeface="Cambria"/>
              </a:rPr>
              <a:t>c</a:t>
            </a:r>
            <a:r>
              <a:rPr dirty="0" sz="1100" spc="-65">
                <a:latin typeface="Verdana"/>
                <a:cs typeface="Verdana"/>
              </a:rPr>
              <a:t>(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 i="1">
                <a:latin typeface="Cambria"/>
                <a:cs typeface="Cambria"/>
              </a:rPr>
              <a:t>i</a:t>
            </a:r>
            <a:r>
              <a:rPr dirty="0" baseline="-10416" sz="1200" spc="-97">
                <a:latin typeface="Lucida Sans Unicode"/>
                <a:cs typeface="Lucida Sans Unicode"/>
              </a:rPr>
              <a:t>−</a:t>
            </a:r>
            <a:r>
              <a:rPr dirty="0" baseline="-10416" sz="1200" spc="-97">
                <a:latin typeface="Cambria"/>
                <a:cs typeface="Cambria"/>
              </a:rPr>
              <a:t>1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Cambria"/>
                <a:cs typeface="Cambria"/>
              </a:rPr>
              <a:t>w</a:t>
            </a:r>
            <a:r>
              <a:rPr dirty="0" baseline="-10416" sz="1200" spc="-67" i="1">
                <a:latin typeface="Cambria"/>
                <a:cs typeface="Cambria"/>
              </a:rPr>
              <a:t>i</a:t>
            </a:r>
            <a:r>
              <a:rPr dirty="0" sz="1100" spc="-45">
                <a:latin typeface="Verdana"/>
                <a:cs typeface="Verdana"/>
              </a:rPr>
              <a:t>)</a:t>
            </a:r>
            <a:r>
              <a:rPr dirty="0" sz="1100" spc="-22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25">
                <a:latin typeface="Verdana"/>
                <a:cs typeface="Verdana"/>
              </a:rPr>
              <a:t> </a:t>
            </a:r>
            <a:r>
              <a:rPr dirty="0" sz="1100" spc="-90" i="1">
                <a:latin typeface="Cambria"/>
                <a:cs typeface="Cambria"/>
              </a:rPr>
              <a:t>m</a:t>
            </a:r>
            <a:r>
              <a:rPr dirty="0" sz="1100" spc="-90">
                <a:latin typeface="Verdana"/>
                <a:cs typeface="Verdana"/>
              </a:rPr>
              <a:t>(</a:t>
            </a:r>
            <a:r>
              <a:rPr dirty="0" sz="1100" spc="-175">
                <a:latin typeface="Verdana"/>
                <a:cs typeface="Verdana"/>
              </a:rPr>
              <a:t>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baseline="31250" sz="1200" spc="44">
                <a:latin typeface="Cambria"/>
                <a:cs typeface="Cambria"/>
              </a:rPr>
              <a:t> 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314232" y="141537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 h="0">
                <a:moveTo>
                  <a:pt x="0" y="0"/>
                </a:moveTo>
                <a:lnTo>
                  <a:pt x="10600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470340" y="1393812"/>
            <a:ext cx="760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Cambria"/>
                <a:cs typeface="Cambria"/>
              </a:rPr>
              <a:t>c</a:t>
            </a:r>
            <a:r>
              <a:rPr dirty="0" sz="1100" spc="-60">
                <a:latin typeface="Verdana"/>
                <a:cs typeface="Verdana"/>
              </a:rPr>
              <a:t>(</a:t>
            </a:r>
            <a:r>
              <a:rPr dirty="0" sz="1100" spc="-60" i="1">
                <a:latin typeface="Cambria"/>
                <a:cs typeface="Cambria"/>
              </a:rPr>
              <a:t>w</a:t>
            </a:r>
            <a:r>
              <a:rPr dirty="0" baseline="-10416" sz="1200" spc="-89" i="1">
                <a:latin typeface="Cambria"/>
                <a:cs typeface="Cambria"/>
              </a:rPr>
              <a:t>i</a:t>
            </a:r>
            <a:r>
              <a:rPr dirty="0" baseline="-10416" sz="1200" spc="-89">
                <a:latin typeface="Lucida Sans Unicode"/>
                <a:cs typeface="Lucida Sans Unicode"/>
              </a:rPr>
              <a:t>−</a:t>
            </a:r>
            <a:r>
              <a:rPr dirty="0" baseline="-10416" sz="1200" spc="-89">
                <a:latin typeface="Cambria"/>
                <a:cs typeface="Cambria"/>
              </a:rPr>
              <a:t>1</a:t>
            </a:r>
            <a:r>
              <a:rPr dirty="0" sz="1100" spc="-60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3" name="object 13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More</a:t>
            </a:r>
            <a:r>
              <a:rPr dirty="0" spc="5"/>
              <a:t> </a:t>
            </a:r>
            <a:r>
              <a:rPr dirty="0"/>
              <a:t>general</a:t>
            </a:r>
            <a:r>
              <a:rPr dirty="0" spc="5"/>
              <a:t> </a:t>
            </a:r>
            <a:r>
              <a:rPr dirty="0" spc="-10"/>
              <a:t>formulations:</a:t>
            </a:r>
            <a:r>
              <a:rPr dirty="0" spc="80"/>
              <a:t> </a:t>
            </a:r>
            <a:r>
              <a:rPr dirty="0" spc="-10"/>
              <a:t>Add-</a:t>
            </a:r>
            <a:r>
              <a:rPr dirty="0" spc="-50"/>
              <a:t>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09851" y="805548"/>
            <a:ext cx="337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latin typeface="Verdana"/>
                <a:cs typeface="Verdana"/>
              </a:rPr>
              <a:t>(</a:t>
            </a:r>
            <a:r>
              <a:rPr dirty="0" sz="1100" spc="-85" i="1">
                <a:latin typeface="Cambria"/>
                <a:cs typeface="Cambria"/>
              </a:rPr>
              <a:t>w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|</a:t>
            </a:r>
            <a:r>
              <a:rPr dirty="0" sz="1100" spc="-55" i="1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02359" y="826325"/>
            <a:ext cx="927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65785" algn="l"/>
                <a:tab pos="731520" algn="l"/>
              </a:tabLst>
            </a:pPr>
            <a:r>
              <a:rPr dirty="0" baseline="7575" sz="1650" spc="-15" i="1">
                <a:latin typeface="Cambria"/>
                <a:cs typeface="Cambria"/>
              </a:rPr>
              <a:t>P</a:t>
            </a:r>
            <a:r>
              <a:rPr dirty="0" sz="800" spc="-10" i="1">
                <a:latin typeface="Cambria"/>
                <a:cs typeface="Cambria"/>
              </a:rPr>
              <a:t>Add</a:t>
            </a:r>
            <a:r>
              <a:rPr dirty="0" sz="800" spc="-10">
                <a:latin typeface="Lucida Sans Unicode"/>
                <a:cs typeface="Lucida Sans Unicode"/>
              </a:rPr>
              <a:t>−</a:t>
            </a:r>
            <a:r>
              <a:rPr dirty="0" sz="800" spc="-10" i="1">
                <a:latin typeface="Cambria"/>
                <a:cs typeface="Cambria"/>
              </a:rPr>
              <a:t>k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25" i="1">
                <a:latin typeface="Cambria"/>
                <a:cs typeface="Cambria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−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59711" y="711758"/>
            <a:ext cx="112839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6225">
              <a:lnSpc>
                <a:spcPts val="1030"/>
              </a:lnSpc>
              <a:spcBef>
                <a:spcPts val="90"/>
              </a:spcBef>
            </a:pP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9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sz="1100" spc="-19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dirty="0" u="sng" sz="1100" spc="-19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dirty="0" u="sng" sz="1100" spc="-2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ts val="1030"/>
              </a:lnSpc>
            </a:pPr>
            <a:r>
              <a:rPr dirty="0" sz="1100" spc="-8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41943" y="900595"/>
            <a:ext cx="794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Cambria"/>
                <a:cs typeface="Cambria"/>
              </a:rPr>
              <a:t>c</a:t>
            </a:r>
            <a:r>
              <a:rPr dirty="0" sz="1100" spc="-60">
                <a:latin typeface="Verdana"/>
                <a:cs typeface="Verdana"/>
              </a:rPr>
              <a:t>(</a:t>
            </a:r>
            <a:r>
              <a:rPr dirty="0" sz="1100" spc="-60" i="1">
                <a:latin typeface="Cambria"/>
                <a:cs typeface="Cambria"/>
              </a:rPr>
              <a:t>w</a:t>
            </a:r>
            <a:r>
              <a:rPr dirty="0" baseline="-10416" sz="1200" spc="-89" i="1">
                <a:latin typeface="Cambria"/>
                <a:cs typeface="Cambria"/>
              </a:rPr>
              <a:t>i</a:t>
            </a:r>
            <a:r>
              <a:rPr dirty="0" baseline="-10416" sz="1200" spc="-89">
                <a:latin typeface="Lucida Sans Unicode"/>
                <a:cs typeface="Lucida Sans Unicode"/>
              </a:rPr>
              <a:t>−</a:t>
            </a:r>
            <a:r>
              <a:rPr dirty="0" baseline="-10416" sz="1200" spc="-89">
                <a:latin typeface="Cambria"/>
                <a:cs typeface="Cambria"/>
              </a:rPr>
              <a:t>1</a:t>
            </a:r>
            <a:r>
              <a:rPr dirty="0" sz="1100" spc="-60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kV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22917" y="1280845"/>
            <a:ext cx="876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76132" y="1195730"/>
            <a:ext cx="1136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Cambria"/>
                <a:cs typeface="Cambria"/>
              </a:rPr>
              <a:t>c</a:t>
            </a:r>
            <a:r>
              <a:rPr dirty="0" sz="1100" spc="-65">
                <a:latin typeface="Verdana"/>
                <a:cs typeface="Verdana"/>
              </a:rPr>
              <a:t>(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 i="1">
                <a:latin typeface="Cambria"/>
                <a:cs typeface="Cambria"/>
              </a:rPr>
              <a:t>i</a:t>
            </a:r>
            <a:r>
              <a:rPr dirty="0" baseline="-10416" sz="1200" spc="-97">
                <a:latin typeface="Lucida Sans Unicode"/>
                <a:cs typeface="Lucida Sans Unicode"/>
              </a:rPr>
              <a:t>−</a:t>
            </a:r>
            <a:r>
              <a:rPr dirty="0" baseline="-10416" sz="1200" spc="-97">
                <a:latin typeface="Cambria"/>
                <a:cs typeface="Cambria"/>
              </a:rPr>
              <a:t>1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Cambria"/>
                <a:cs typeface="Cambria"/>
              </a:rPr>
              <a:t>w</a:t>
            </a:r>
            <a:r>
              <a:rPr dirty="0" baseline="-10416" sz="1200" spc="-67" i="1">
                <a:latin typeface="Cambria"/>
                <a:cs typeface="Cambria"/>
              </a:rPr>
              <a:t>i</a:t>
            </a:r>
            <a:r>
              <a:rPr dirty="0" sz="1100" spc="-45">
                <a:latin typeface="Verdana"/>
                <a:cs typeface="Verdana"/>
              </a:rPr>
              <a:t>)</a:t>
            </a:r>
            <a:r>
              <a:rPr dirty="0" sz="1100" spc="-22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25">
                <a:latin typeface="Verdana"/>
                <a:cs typeface="Verdana"/>
              </a:rPr>
              <a:t> </a:t>
            </a:r>
            <a:r>
              <a:rPr dirty="0" sz="1100" spc="-90" i="1">
                <a:latin typeface="Cambria"/>
                <a:cs typeface="Cambria"/>
              </a:rPr>
              <a:t>m</a:t>
            </a:r>
            <a:r>
              <a:rPr dirty="0" sz="1100" spc="-90">
                <a:latin typeface="Verdana"/>
                <a:cs typeface="Verdana"/>
              </a:rPr>
              <a:t>(</a:t>
            </a:r>
            <a:r>
              <a:rPr dirty="0" sz="1100" spc="-175">
                <a:latin typeface="Verdana"/>
                <a:cs typeface="Verdana"/>
              </a:rPr>
              <a:t>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baseline="31250" sz="1200" spc="44">
                <a:latin typeface="Cambria"/>
                <a:cs typeface="Cambria"/>
              </a:rPr>
              <a:t> 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314232" y="141537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 h="0">
                <a:moveTo>
                  <a:pt x="0" y="0"/>
                </a:moveTo>
                <a:lnTo>
                  <a:pt x="10600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470340" y="1393812"/>
            <a:ext cx="760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Cambria"/>
                <a:cs typeface="Cambria"/>
              </a:rPr>
              <a:t>c</a:t>
            </a:r>
            <a:r>
              <a:rPr dirty="0" sz="1100" spc="-60">
                <a:latin typeface="Verdana"/>
                <a:cs typeface="Verdana"/>
              </a:rPr>
              <a:t>(</a:t>
            </a:r>
            <a:r>
              <a:rPr dirty="0" sz="1100" spc="-60" i="1">
                <a:latin typeface="Cambria"/>
                <a:cs typeface="Cambria"/>
              </a:rPr>
              <a:t>w</a:t>
            </a:r>
            <a:r>
              <a:rPr dirty="0" baseline="-10416" sz="1200" spc="-89" i="1">
                <a:latin typeface="Cambria"/>
                <a:cs typeface="Cambria"/>
              </a:rPr>
              <a:t>i</a:t>
            </a:r>
            <a:r>
              <a:rPr dirty="0" baseline="-10416" sz="1200" spc="-89">
                <a:latin typeface="Lucida Sans Unicode"/>
                <a:cs typeface="Lucida Sans Unicode"/>
              </a:rPr>
              <a:t>−</a:t>
            </a:r>
            <a:r>
              <a:rPr dirty="0" baseline="-10416" sz="1200" spc="-89">
                <a:latin typeface="Cambria"/>
                <a:cs typeface="Cambria"/>
              </a:rPr>
              <a:t>1</a:t>
            </a:r>
            <a:r>
              <a:rPr dirty="0" sz="1100" spc="-60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444" y="1319555"/>
            <a:ext cx="2205990" cy="481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17600">
              <a:lnSpc>
                <a:spcPct val="100000"/>
              </a:lnSpc>
              <a:spcBef>
                <a:spcPts val="90"/>
              </a:spcBef>
            </a:pPr>
            <a:r>
              <a:rPr dirty="0" baseline="7575" sz="1650" spc="-75" i="1">
                <a:latin typeface="Cambria"/>
                <a:cs typeface="Cambria"/>
              </a:rPr>
              <a:t>P</a:t>
            </a:r>
            <a:r>
              <a:rPr dirty="0" sz="800" spc="-50" i="1">
                <a:latin typeface="Cambria"/>
                <a:cs typeface="Cambria"/>
              </a:rPr>
              <a:t>Add</a:t>
            </a:r>
            <a:r>
              <a:rPr dirty="0" sz="800" spc="-50">
                <a:latin typeface="Lucida Sans Unicode"/>
                <a:cs typeface="Lucida Sans Unicode"/>
              </a:rPr>
              <a:t>−</a:t>
            </a:r>
            <a:r>
              <a:rPr dirty="0" sz="800" spc="-50" i="1">
                <a:latin typeface="Cambria"/>
                <a:cs typeface="Cambria"/>
              </a:rPr>
              <a:t>k</a:t>
            </a:r>
            <a:r>
              <a:rPr dirty="0" baseline="7575" sz="1650" spc="-75">
                <a:latin typeface="Verdana"/>
                <a:cs typeface="Verdana"/>
              </a:rPr>
              <a:t>(</a:t>
            </a:r>
            <a:r>
              <a:rPr dirty="0" baseline="7575" sz="1650" spc="-75" i="1">
                <a:latin typeface="Cambria"/>
                <a:cs typeface="Cambria"/>
              </a:rPr>
              <a:t>w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baseline="7575" sz="1650" spc="-75">
                <a:latin typeface="Lucida Sans Unicode"/>
                <a:cs typeface="Lucida Sans Unicode"/>
              </a:rPr>
              <a:t>|</a:t>
            </a:r>
            <a:r>
              <a:rPr dirty="0" baseline="7575" sz="1650" spc="-75" i="1">
                <a:latin typeface="Cambria"/>
                <a:cs typeface="Cambria"/>
              </a:rPr>
              <a:t>w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sz="800" spc="-50">
                <a:latin typeface="Lucida Sans Unicode"/>
                <a:cs typeface="Lucida Sans Unicode"/>
              </a:rPr>
              <a:t>−</a:t>
            </a:r>
            <a:r>
              <a:rPr dirty="0" sz="800" spc="-50">
                <a:latin typeface="Cambria"/>
                <a:cs typeface="Cambria"/>
              </a:rPr>
              <a:t>1</a:t>
            </a:r>
            <a:r>
              <a:rPr dirty="0" baseline="7575" sz="1650" spc="-75">
                <a:latin typeface="Verdana"/>
                <a:cs typeface="Verdana"/>
              </a:rPr>
              <a:t>)</a:t>
            </a:r>
            <a:r>
              <a:rPr dirty="0" baseline="7575" sz="1650" spc="-44">
                <a:latin typeface="Verdana"/>
                <a:cs typeface="Verdana"/>
              </a:rPr>
              <a:t> </a:t>
            </a:r>
            <a:r>
              <a:rPr dirty="0" baseline="7575" sz="1650" spc="-75">
                <a:latin typeface="Verdana"/>
                <a:cs typeface="Verdana"/>
              </a:rPr>
              <a:t>=</a:t>
            </a:r>
            <a:endParaRPr baseline="7575"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sz="950">
                <a:latin typeface="Trebuchet MS"/>
                <a:cs typeface="Trebuchet MS"/>
              </a:rPr>
              <a:t>Unigram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prior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smoothing: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77366" y="1895665"/>
            <a:ext cx="263842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28115">
              <a:lnSpc>
                <a:spcPts val="1110"/>
              </a:lnSpc>
              <a:spcBef>
                <a:spcPts val="90"/>
              </a:spcBef>
            </a:pP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9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sz="1100" spc="-19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dirty="0" u="sng" sz="1100" spc="-19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dirty="0" u="sng" sz="1100" spc="-2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mP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ts val="1110"/>
              </a:lnSpc>
            </a:pPr>
            <a:r>
              <a:rPr dirty="0" baseline="7575" sz="1650" spc="-44" i="1">
                <a:latin typeface="Cambria"/>
                <a:cs typeface="Cambria"/>
              </a:rPr>
              <a:t>P</a:t>
            </a:r>
            <a:r>
              <a:rPr dirty="0" sz="800" spc="-30" i="1">
                <a:latin typeface="Cambria"/>
                <a:cs typeface="Cambria"/>
              </a:rPr>
              <a:t>UnigramPrior</a:t>
            </a:r>
            <a:r>
              <a:rPr dirty="0" baseline="7575" sz="1650" spc="-44">
                <a:latin typeface="Verdana"/>
                <a:cs typeface="Verdana"/>
              </a:rPr>
              <a:t>(</a:t>
            </a:r>
            <a:r>
              <a:rPr dirty="0" baseline="7575" sz="1650" spc="-44" i="1">
                <a:latin typeface="Cambria"/>
                <a:cs typeface="Cambria"/>
              </a:rPr>
              <a:t>w</a:t>
            </a:r>
            <a:r>
              <a:rPr dirty="0" sz="800" spc="-30" i="1">
                <a:latin typeface="Cambria"/>
                <a:cs typeface="Cambria"/>
              </a:rPr>
              <a:t>i</a:t>
            </a:r>
            <a:r>
              <a:rPr dirty="0" baseline="7575" sz="1650" spc="-44">
                <a:latin typeface="Lucida Sans Unicode"/>
                <a:cs typeface="Lucida Sans Unicode"/>
              </a:rPr>
              <a:t>|</a:t>
            </a:r>
            <a:r>
              <a:rPr dirty="0" baseline="7575" sz="1650" spc="-44" i="1">
                <a:latin typeface="Cambria"/>
                <a:cs typeface="Cambria"/>
              </a:rPr>
              <a:t>w</a:t>
            </a:r>
            <a:r>
              <a:rPr dirty="0" sz="800" spc="-30" i="1">
                <a:latin typeface="Cambria"/>
                <a:cs typeface="Cambria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−</a:t>
            </a:r>
            <a:r>
              <a:rPr dirty="0" sz="800" spc="-30">
                <a:latin typeface="Cambria"/>
                <a:cs typeface="Cambria"/>
              </a:rPr>
              <a:t>1</a:t>
            </a:r>
            <a:r>
              <a:rPr dirty="0" baseline="7575" sz="1650" spc="-44">
                <a:latin typeface="Verdana"/>
                <a:cs typeface="Verdana"/>
              </a:rPr>
              <a:t>)</a:t>
            </a:r>
            <a:r>
              <a:rPr dirty="0" baseline="7575" sz="1650" spc="44">
                <a:latin typeface="Verdana"/>
                <a:cs typeface="Verdana"/>
              </a:rPr>
              <a:t> </a:t>
            </a:r>
            <a:r>
              <a:rPr dirty="0" baseline="7575" sz="1650" spc="-75">
                <a:latin typeface="Verdana"/>
                <a:cs typeface="Verdana"/>
              </a:rPr>
              <a:t>=</a:t>
            </a:r>
            <a:endParaRPr baseline="7575" sz="16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17609" y="2084501"/>
            <a:ext cx="748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Cambria"/>
                <a:cs typeface="Cambria"/>
              </a:rPr>
              <a:t>c</a:t>
            </a:r>
            <a:r>
              <a:rPr dirty="0" sz="1100" spc="-60">
                <a:latin typeface="Verdana"/>
                <a:cs typeface="Verdana"/>
              </a:rPr>
              <a:t>(</a:t>
            </a:r>
            <a:r>
              <a:rPr dirty="0" sz="1100" spc="-60" i="1">
                <a:latin typeface="Cambria"/>
                <a:cs typeface="Cambria"/>
              </a:rPr>
              <a:t>w</a:t>
            </a:r>
            <a:r>
              <a:rPr dirty="0" baseline="-10416" sz="1200" spc="-89" i="1">
                <a:latin typeface="Cambria"/>
                <a:cs typeface="Cambria"/>
              </a:rPr>
              <a:t>i</a:t>
            </a:r>
            <a:r>
              <a:rPr dirty="0" baseline="-10416" sz="1200" spc="-89">
                <a:latin typeface="Lucida Sans Unicode"/>
                <a:cs typeface="Lucida Sans Unicode"/>
              </a:rPr>
              <a:t>−</a:t>
            </a:r>
            <a:r>
              <a:rPr dirty="0" baseline="-10416" sz="1200" spc="-89">
                <a:latin typeface="Cambria"/>
                <a:cs typeface="Cambria"/>
              </a:rPr>
              <a:t>1</a:t>
            </a:r>
            <a:r>
              <a:rPr dirty="0" sz="1100" spc="-60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More</a:t>
            </a:r>
            <a:r>
              <a:rPr dirty="0" spc="5"/>
              <a:t> </a:t>
            </a:r>
            <a:r>
              <a:rPr dirty="0"/>
              <a:t>general</a:t>
            </a:r>
            <a:r>
              <a:rPr dirty="0" spc="5"/>
              <a:t> </a:t>
            </a:r>
            <a:r>
              <a:rPr dirty="0" spc="-10"/>
              <a:t>formulations:</a:t>
            </a:r>
            <a:r>
              <a:rPr dirty="0" spc="80"/>
              <a:t> </a:t>
            </a:r>
            <a:r>
              <a:rPr dirty="0" spc="-10"/>
              <a:t>Add-</a:t>
            </a:r>
            <a:r>
              <a:rPr dirty="0" spc="-50"/>
              <a:t>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09851" y="805548"/>
            <a:ext cx="337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latin typeface="Verdana"/>
                <a:cs typeface="Verdana"/>
              </a:rPr>
              <a:t>(</a:t>
            </a:r>
            <a:r>
              <a:rPr dirty="0" sz="1100" spc="-85" i="1">
                <a:latin typeface="Cambria"/>
                <a:cs typeface="Cambria"/>
              </a:rPr>
              <a:t>w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|</a:t>
            </a:r>
            <a:r>
              <a:rPr dirty="0" sz="1100" spc="-55" i="1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02359" y="826325"/>
            <a:ext cx="927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65785" algn="l"/>
                <a:tab pos="731520" algn="l"/>
              </a:tabLst>
            </a:pPr>
            <a:r>
              <a:rPr dirty="0" baseline="7575" sz="1650" spc="-15" i="1">
                <a:latin typeface="Cambria"/>
                <a:cs typeface="Cambria"/>
              </a:rPr>
              <a:t>P</a:t>
            </a:r>
            <a:r>
              <a:rPr dirty="0" sz="800" spc="-10" i="1">
                <a:latin typeface="Cambria"/>
                <a:cs typeface="Cambria"/>
              </a:rPr>
              <a:t>Add</a:t>
            </a:r>
            <a:r>
              <a:rPr dirty="0" sz="800" spc="-10">
                <a:latin typeface="Lucida Sans Unicode"/>
                <a:cs typeface="Lucida Sans Unicode"/>
              </a:rPr>
              <a:t>−</a:t>
            </a:r>
            <a:r>
              <a:rPr dirty="0" sz="800" spc="-10" i="1">
                <a:latin typeface="Cambria"/>
                <a:cs typeface="Cambria"/>
              </a:rPr>
              <a:t>k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sz="800" i="1">
                <a:latin typeface="Cambria"/>
                <a:cs typeface="Cambria"/>
              </a:rPr>
              <a:t>	</a:t>
            </a:r>
            <a:r>
              <a:rPr dirty="0" sz="800" spc="-25" i="1">
                <a:latin typeface="Cambria"/>
                <a:cs typeface="Cambria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−</a:t>
            </a:r>
            <a:r>
              <a:rPr dirty="0" sz="800" spc="-25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59711" y="711758"/>
            <a:ext cx="112839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6225">
              <a:lnSpc>
                <a:spcPts val="1030"/>
              </a:lnSpc>
              <a:spcBef>
                <a:spcPts val="90"/>
              </a:spcBef>
            </a:pP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9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sz="1100" spc="-19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dirty="0" u="sng" sz="1100" spc="-19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dirty="0" u="sng" sz="1100" spc="-2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ts val="1030"/>
              </a:lnSpc>
            </a:pPr>
            <a:r>
              <a:rPr dirty="0" sz="1100" spc="-80">
                <a:latin typeface="Verdana"/>
                <a:cs typeface="Verdana"/>
              </a:rPr>
              <a:t>)</a:t>
            </a:r>
            <a:r>
              <a:rPr dirty="0" sz="1100" spc="-145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41943" y="900595"/>
            <a:ext cx="794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Cambria"/>
                <a:cs typeface="Cambria"/>
              </a:rPr>
              <a:t>c</a:t>
            </a:r>
            <a:r>
              <a:rPr dirty="0" sz="1100" spc="-60">
                <a:latin typeface="Verdana"/>
                <a:cs typeface="Verdana"/>
              </a:rPr>
              <a:t>(</a:t>
            </a:r>
            <a:r>
              <a:rPr dirty="0" sz="1100" spc="-60" i="1">
                <a:latin typeface="Cambria"/>
                <a:cs typeface="Cambria"/>
              </a:rPr>
              <a:t>w</a:t>
            </a:r>
            <a:r>
              <a:rPr dirty="0" baseline="-10416" sz="1200" spc="-89" i="1">
                <a:latin typeface="Cambria"/>
                <a:cs typeface="Cambria"/>
              </a:rPr>
              <a:t>i</a:t>
            </a:r>
            <a:r>
              <a:rPr dirty="0" baseline="-10416" sz="1200" spc="-89">
                <a:latin typeface="Lucida Sans Unicode"/>
                <a:cs typeface="Lucida Sans Unicode"/>
              </a:rPr>
              <a:t>−</a:t>
            </a:r>
            <a:r>
              <a:rPr dirty="0" baseline="-10416" sz="1200" spc="-89">
                <a:latin typeface="Cambria"/>
                <a:cs typeface="Cambria"/>
              </a:rPr>
              <a:t>1</a:t>
            </a:r>
            <a:r>
              <a:rPr dirty="0" sz="1100" spc="-60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kV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22917" y="1280845"/>
            <a:ext cx="876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76132" y="1195730"/>
            <a:ext cx="1136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Cambria"/>
                <a:cs typeface="Cambria"/>
              </a:rPr>
              <a:t>c</a:t>
            </a:r>
            <a:r>
              <a:rPr dirty="0" sz="1100" spc="-65">
                <a:latin typeface="Verdana"/>
                <a:cs typeface="Verdana"/>
              </a:rPr>
              <a:t>(</a:t>
            </a:r>
            <a:r>
              <a:rPr dirty="0" sz="1100" spc="-65" i="1">
                <a:latin typeface="Cambria"/>
                <a:cs typeface="Cambria"/>
              </a:rPr>
              <a:t>w</a:t>
            </a:r>
            <a:r>
              <a:rPr dirty="0" baseline="-10416" sz="1200" spc="-97" i="1">
                <a:latin typeface="Cambria"/>
                <a:cs typeface="Cambria"/>
              </a:rPr>
              <a:t>i</a:t>
            </a:r>
            <a:r>
              <a:rPr dirty="0" baseline="-10416" sz="1200" spc="-97">
                <a:latin typeface="Lucida Sans Unicode"/>
                <a:cs typeface="Lucida Sans Unicode"/>
              </a:rPr>
              <a:t>−</a:t>
            </a:r>
            <a:r>
              <a:rPr dirty="0" baseline="-10416" sz="1200" spc="-97">
                <a:latin typeface="Cambria"/>
                <a:cs typeface="Cambria"/>
              </a:rPr>
              <a:t>1</a:t>
            </a:r>
            <a:r>
              <a:rPr dirty="0" sz="1100" spc="-65" i="1">
                <a:latin typeface="Trebuchet MS"/>
                <a:cs typeface="Trebuchet MS"/>
              </a:rPr>
              <a:t>,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Cambria"/>
                <a:cs typeface="Cambria"/>
              </a:rPr>
              <a:t>w</a:t>
            </a:r>
            <a:r>
              <a:rPr dirty="0" baseline="-10416" sz="1200" spc="-67" i="1">
                <a:latin typeface="Cambria"/>
                <a:cs typeface="Cambria"/>
              </a:rPr>
              <a:t>i</a:t>
            </a:r>
            <a:r>
              <a:rPr dirty="0" sz="1100" spc="-45">
                <a:latin typeface="Verdana"/>
                <a:cs typeface="Verdana"/>
              </a:rPr>
              <a:t>)</a:t>
            </a:r>
            <a:r>
              <a:rPr dirty="0" sz="1100" spc="-22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25">
                <a:latin typeface="Verdana"/>
                <a:cs typeface="Verdana"/>
              </a:rPr>
              <a:t> </a:t>
            </a:r>
            <a:r>
              <a:rPr dirty="0" sz="1100" spc="-90" i="1">
                <a:latin typeface="Cambria"/>
                <a:cs typeface="Cambria"/>
              </a:rPr>
              <a:t>m</a:t>
            </a:r>
            <a:r>
              <a:rPr dirty="0" sz="1100" spc="-90">
                <a:latin typeface="Verdana"/>
                <a:cs typeface="Verdana"/>
              </a:rPr>
              <a:t>(</a:t>
            </a:r>
            <a:r>
              <a:rPr dirty="0" sz="1100" spc="-175">
                <a:latin typeface="Verdana"/>
                <a:cs typeface="Verdana"/>
              </a:rPr>
              <a:t>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baseline="31250" sz="1200" spc="44">
                <a:latin typeface="Cambria"/>
                <a:cs typeface="Cambria"/>
              </a:rPr>
              <a:t> </a:t>
            </a: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314232" y="141537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 h="0">
                <a:moveTo>
                  <a:pt x="0" y="0"/>
                </a:moveTo>
                <a:lnTo>
                  <a:pt x="10600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470340" y="1393812"/>
            <a:ext cx="760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Cambria"/>
                <a:cs typeface="Cambria"/>
              </a:rPr>
              <a:t>c</a:t>
            </a:r>
            <a:r>
              <a:rPr dirty="0" sz="1100" spc="-60">
                <a:latin typeface="Verdana"/>
                <a:cs typeface="Verdana"/>
              </a:rPr>
              <a:t>(</a:t>
            </a:r>
            <a:r>
              <a:rPr dirty="0" sz="1100" spc="-60" i="1">
                <a:latin typeface="Cambria"/>
                <a:cs typeface="Cambria"/>
              </a:rPr>
              <a:t>w</a:t>
            </a:r>
            <a:r>
              <a:rPr dirty="0" baseline="-10416" sz="1200" spc="-89" i="1">
                <a:latin typeface="Cambria"/>
                <a:cs typeface="Cambria"/>
              </a:rPr>
              <a:t>i</a:t>
            </a:r>
            <a:r>
              <a:rPr dirty="0" baseline="-10416" sz="1200" spc="-89">
                <a:latin typeface="Lucida Sans Unicode"/>
                <a:cs typeface="Lucida Sans Unicode"/>
              </a:rPr>
              <a:t>−</a:t>
            </a:r>
            <a:r>
              <a:rPr dirty="0" baseline="-10416" sz="1200" spc="-89">
                <a:latin typeface="Cambria"/>
                <a:cs typeface="Cambria"/>
              </a:rPr>
              <a:t>1</a:t>
            </a:r>
            <a:r>
              <a:rPr dirty="0" sz="1100" spc="-60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444" y="1319555"/>
            <a:ext cx="2205990" cy="481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17600">
              <a:lnSpc>
                <a:spcPct val="100000"/>
              </a:lnSpc>
              <a:spcBef>
                <a:spcPts val="90"/>
              </a:spcBef>
            </a:pPr>
            <a:r>
              <a:rPr dirty="0" baseline="7575" sz="1650" spc="-75" i="1">
                <a:latin typeface="Cambria"/>
                <a:cs typeface="Cambria"/>
              </a:rPr>
              <a:t>P</a:t>
            </a:r>
            <a:r>
              <a:rPr dirty="0" sz="800" spc="-50" i="1">
                <a:latin typeface="Cambria"/>
                <a:cs typeface="Cambria"/>
              </a:rPr>
              <a:t>Add</a:t>
            </a:r>
            <a:r>
              <a:rPr dirty="0" sz="800" spc="-50">
                <a:latin typeface="Lucida Sans Unicode"/>
                <a:cs typeface="Lucida Sans Unicode"/>
              </a:rPr>
              <a:t>−</a:t>
            </a:r>
            <a:r>
              <a:rPr dirty="0" sz="800" spc="-50" i="1">
                <a:latin typeface="Cambria"/>
                <a:cs typeface="Cambria"/>
              </a:rPr>
              <a:t>k</a:t>
            </a:r>
            <a:r>
              <a:rPr dirty="0" baseline="7575" sz="1650" spc="-75">
                <a:latin typeface="Verdana"/>
                <a:cs typeface="Verdana"/>
              </a:rPr>
              <a:t>(</a:t>
            </a:r>
            <a:r>
              <a:rPr dirty="0" baseline="7575" sz="1650" spc="-75" i="1">
                <a:latin typeface="Cambria"/>
                <a:cs typeface="Cambria"/>
              </a:rPr>
              <a:t>w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baseline="7575" sz="1650" spc="-75">
                <a:latin typeface="Lucida Sans Unicode"/>
                <a:cs typeface="Lucida Sans Unicode"/>
              </a:rPr>
              <a:t>|</a:t>
            </a:r>
            <a:r>
              <a:rPr dirty="0" baseline="7575" sz="1650" spc="-75" i="1">
                <a:latin typeface="Cambria"/>
                <a:cs typeface="Cambria"/>
              </a:rPr>
              <a:t>w</a:t>
            </a:r>
            <a:r>
              <a:rPr dirty="0" sz="800" spc="-50" i="1">
                <a:latin typeface="Cambria"/>
                <a:cs typeface="Cambria"/>
              </a:rPr>
              <a:t>i</a:t>
            </a:r>
            <a:r>
              <a:rPr dirty="0" sz="800" spc="-50">
                <a:latin typeface="Lucida Sans Unicode"/>
                <a:cs typeface="Lucida Sans Unicode"/>
              </a:rPr>
              <a:t>−</a:t>
            </a:r>
            <a:r>
              <a:rPr dirty="0" sz="800" spc="-50">
                <a:latin typeface="Cambria"/>
                <a:cs typeface="Cambria"/>
              </a:rPr>
              <a:t>1</a:t>
            </a:r>
            <a:r>
              <a:rPr dirty="0" baseline="7575" sz="1650" spc="-75">
                <a:latin typeface="Verdana"/>
                <a:cs typeface="Verdana"/>
              </a:rPr>
              <a:t>)</a:t>
            </a:r>
            <a:r>
              <a:rPr dirty="0" baseline="7575" sz="1650" spc="-44">
                <a:latin typeface="Verdana"/>
                <a:cs typeface="Verdana"/>
              </a:rPr>
              <a:t> </a:t>
            </a:r>
            <a:r>
              <a:rPr dirty="0" baseline="7575" sz="1650" spc="-75">
                <a:latin typeface="Verdana"/>
                <a:cs typeface="Verdana"/>
              </a:rPr>
              <a:t>=</a:t>
            </a:r>
            <a:endParaRPr baseline="7575"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sz="950">
                <a:latin typeface="Trebuchet MS"/>
                <a:cs typeface="Trebuchet MS"/>
              </a:rPr>
              <a:t>Unigram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prior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smoothing: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77366" y="1895665"/>
            <a:ext cx="263842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28115">
              <a:lnSpc>
                <a:spcPts val="1110"/>
              </a:lnSpc>
              <a:spcBef>
                <a:spcPts val="90"/>
              </a:spcBef>
            </a:pP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9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-10416" sz="1200" spc="-97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sng" sz="1100" spc="-19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67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dirty="0" u="sng" sz="1100" spc="-19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dirty="0" u="sng" sz="1100" spc="-2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mP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dirty="0" u="sng" baseline="-10416" sz="1200" spc="-15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ts val="1110"/>
              </a:lnSpc>
            </a:pPr>
            <a:r>
              <a:rPr dirty="0" baseline="7575" sz="1650" spc="-44" i="1">
                <a:latin typeface="Cambria"/>
                <a:cs typeface="Cambria"/>
              </a:rPr>
              <a:t>P</a:t>
            </a:r>
            <a:r>
              <a:rPr dirty="0" sz="800" spc="-30" i="1">
                <a:latin typeface="Cambria"/>
                <a:cs typeface="Cambria"/>
              </a:rPr>
              <a:t>UnigramPrior</a:t>
            </a:r>
            <a:r>
              <a:rPr dirty="0" baseline="7575" sz="1650" spc="-44">
                <a:latin typeface="Verdana"/>
                <a:cs typeface="Verdana"/>
              </a:rPr>
              <a:t>(</a:t>
            </a:r>
            <a:r>
              <a:rPr dirty="0" baseline="7575" sz="1650" spc="-44" i="1">
                <a:latin typeface="Cambria"/>
                <a:cs typeface="Cambria"/>
              </a:rPr>
              <a:t>w</a:t>
            </a:r>
            <a:r>
              <a:rPr dirty="0" sz="800" spc="-30" i="1">
                <a:latin typeface="Cambria"/>
                <a:cs typeface="Cambria"/>
              </a:rPr>
              <a:t>i</a:t>
            </a:r>
            <a:r>
              <a:rPr dirty="0" baseline="7575" sz="1650" spc="-44">
                <a:latin typeface="Lucida Sans Unicode"/>
                <a:cs typeface="Lucida Sans Unicode"/>
              </a:rPr>
              <a:t>|</a:t>
            </a:r>
            <a:r>
              <a:rPr dirty="0" baseline="7575" sz="1650" spc="-44" i="1">
                <a:latin typeface="Cambria"/>
                <a:cs typeface="Cambria"/>
              </a:rPr>
              <a:t>w</a:t>
            </a:r>
            <a:r>
              <a:rPr dirty="0" sz="800" spc="-30" i="1">
                <a:latin typeface="Cambria"/>
                <a:cs typeface="Cambria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−</a:t>
            </a:r>
            <a:r>
              <a:rPr dirty="0" sz="800" spc="-30">
                <a:latin typeface="Cambria"/>
                <a:cs typeface="Cambria"/>
              </a:rPr>
              <a:t>1</a:t>
            </a:r>
            <a:r>
              <a:rPr dirty="0" baseline="7575" sz="1650" spc="-44">
                <a:latin typeface="Verdana"/>
                <a:cs typeface="Verdana"/>
              </a:rPr>
              <a:t>)</a:t>
            </a:r>
            <a:r>
              <a:rPr dirty="0" baseline="7575" sz="1650" spc="44">
                <a:latin typeface="Verdana"/>
                <a:cs typeface="Verdana"/>
              </a:rPr>
              <a:t> </a:t>
            </a:r>
            <a:r>
              <a:rPr dirty="0" baseline="7575" sz="1650" spc="-75">
                <a:latin typeface="Verdana"/>
                <a:cs typeface="Verdana"/>
              </a:rPr>
              <a:t>=</a:t>
            </a:r>
            <a:endParaRPr baseline="7575" sz="16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17609" y="2084501"/>
            <a:ext cx="748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Cambria"/>
                <a:cs typeface="Cambria"/>
              </a:rPr>
              <a:t>c</a:t>
            </a:r>
            <a:r>
              <a:rPr dirty="0" sz="1100" spc="-60">
                <a:latin typeface="Verdana"/>
                <a:cs typeface="Verdana"/>
              </a:rPr>
              <a:t>(</a:t>
            </a:r>
            <a:r>
              <a:rPr dirty="0" sz="1100" spc="-60" i="1">
                <a:latin typeface="Cambria"/>
                <a:cs typeface="Cambria"/>
              </a:rPr>
              <a:t>w</a:t>
            </a:r>
            <a:r>
              <a:rPr dirty="0" baseline="-10416" sz="1200" spc="-89" i="1">
                <a:latin typeface="Cambria"/>
                <a:cs typeface="Cambria"/>
              </a:rPr>
              <a:t>i</a:t>
            </a:r>
            <a:r>
              <a:rPr dirty="0" baseline="-10416" sz="1200" spc="-89">
                <a:latin typeface="Lucida Sans Unicode"/>
                <a:cs typeface="Lucida Sans Unicode"/>
              </a:rPr>
              <a:t>−</a:t>
            </a:r>
            <a:r>
              <a:rPr dirty="0" baseline="-10416" sz="1200" spc="-89">
                <a:latin typeface="Cambria"/>
                <a:cs typeface="Cambria"/>
              </a:rPr>
              <a:t>1</a:t>
            </a:r>
            <a:r>
              <a:rPr dirty="0" sz="1100" spc="-60">
                <a:latin typeface="Verdana"/>
                <a:cs typeface="Verdana"/>
              </a:rPr>
              <a:t>)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+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7743" y="2553220"/>
            <a:ext cx="4483735" cy="455930"/>
            <a:chOff x="87743" y="2553220"/>
            <a:chExt cx="4483735" cy="455930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255322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726245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07411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94711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2597454"/>
              <a:ext cx="50749" cy="30995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2770517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2635554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26228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26101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5974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25844" y="2478573"/>
            <a:ext cx="1853564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good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value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or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m?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 spc="65">
                <a:latin typeface="Trebuchet MS"/>
                <a:cs typeface="Trebuchet MS"/>
              </a:rPr>
              <a:t>Can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optimized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held-</a:t>
            </a:r>
            <a:r>
              <a:rPr dirty="0" sz="950">
                <a:latin typeface="Trebuchet MS"/>
                <a:cs typeface="Trebuchet MS"/>
              </a:rPr>
              <a:t>out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dirty="0" sz="600" spc="2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dirty="0" sz="600" spc="2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10"/>
              <a:t>find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20"/>
              <a:t> </a:t>
            </a:r>
            <a:r>
              <a:rPr dirty="0" spc="-10"/>
              <a:t>Distance?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2967"/>
            <a:ext cx="64757" cy="647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92999"/>
            <a:ext cx="64757" cy="647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503032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713065"/>
            <a:ext cx="64757" cy="6475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5844" y="742449"/>
            <a:ext cx="4314825" cy="107569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>
                <a:latin typeface="Trebuchet MS"/>
                <a:cs typeface="Trebuchet MS"/>
              </a:rPr>
              <a:t>Searching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5">
                <a:latin typeface="Trebuchet MS"/>
                <a:cs typeface="Trebuchet MS"/>
              </a:rPr>
              <a:t>for</a:t>
            </a:r>
            <a:r>
              <a:rPr dirty="0" sz="950">
                <a:latin typeface="Trebuchet MS"/>
                <a:cs typeface="Trebuchet MS"/>
              </a:rPr>
              <a:t> a path (sequence </a:t>
            </a:r>
            <a:r>
              <a:rPr dirty="0" sz="950" spc="-10">
                <a:latin typeface="Trebuchet MS"/>
                <a:cs typeface="Trebuchet MS"/>
              </a:rPr>
              <a:t>of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edits)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from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30" i="1">
                <a:latin typeface="Trebuchet MS"/>
                <a:cs typeface="Trebuchet MS"/>
              </a:rPr>
              <a:t>start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to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40" i="1">
                <a:latin typeface="Trebuchet MS"/>
                <a:cs typeface="Trebuchet MS"/>
              </a:rPr>
              <a:t>final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spc="-1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Initial</a:t>
            </a:r>
            <a:r>
              <a:rPr dirty="0" sz="950" spc="-1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state: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transforming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Operators:</a:t>
            </a:r>
            <a:r>
              <a:rPr dirty="0" sz="950" spc="125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insert,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delete,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 spc="50" b="1">
                <a:latin typeface="Trebuchet MS"/>
                <a:cs typeface="Trebuchet MS"/>
              </a:rPr>
              <a:t>Goal</a:t>
            </a:r>
            <a:r>
              <a:rPr dirty="0" sz="950" spc="-20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state:</a:t>
            </a:r>
            <a:r>
              <a:rPr dirty="0" sz="950" spc="5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trying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 </a:t>
            </a:r>
            <a:r>
              <a:rPr dirty="0" sz="950">
                <a:latin typeface="Trebuchet MS"/>
                <a:cs typeface="Trebuchet MS"/>
              </a:rPr>
              <a:t>get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to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Path</a:t>
            </a:r>
            <a:r>
              <a:rPr dirty="0" sz="950" spc="-10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cost:</a:t>
            </a:r>
            <a:r>
              <a:rPr dirty="0" sz="950" spc="6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what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10">
                <a:latin typeface="Trebuchet MS"/>
                <a:cs typeface="Trebuchet MS"/>
              </a:rPr>
              <a:t> want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minimize: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10"/>
              <a:t>find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20"/>
              <a:t> </a:t>
            </a:r>
            <a:r>
              <a:rPr dirty="0" spc="-10"/>
              <a:t>Distance?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2967"/>
            <a:ext cx="64757" cy="647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92999"/>
            <a:ext cx="64757" cy="647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503032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713065"/>
            <a:ext cx="64757" cy="6475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5844" y="742449"/>
            <a:ext cx="4314825" cy="107569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50">
                <a:latin typeface="Trebuchet MS"/>
                <a:cs typeface="Trebuchet MS"/>
              </a:rPr>
              <a:t>Searching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45">
                <a:latin typeface="Trebuchet MS"/>
                <a:cs typeface="Trebuchet MS"/>
              </a:rPr>
              <a:t>for</a:t>
            </a:r>
            <a:r>
              <a:rPr dirty="0" sz="950">
                <a:latin typeface="Trebuchet MS"/>
                <a:cs typeface="Trebuchet MS"/>
              </a:rPr>
              <a:t> a path (sequence </a:t>
            </a:r>
            <a:r>
              <a:rPr dirty="0" sz="950" spc="-10">
                <a:latin typeface="Trebuchet MS"/>
                <a:cs typeface="Trebuchet MS"/>
              </a:rPr>
              <a:t>of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edits)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from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30" i="1">
                <a:latin typeface="Trebuchet MS"/>
                <a:cs typeface="Trebuchet MS"/>
              </a:rPr>
              <a:t>start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to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40" i="1">
                <a:latin typeface="Trebuchet MS"/>
                <a:cs typeface="Trebuchet MS"/>
              </a:rPr>
              <a:t>final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string</a:t>
            </a:r>
            <a:r>
              <a:rPr dirty="0" sz="950" spc="-1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Initial</a:t>
            </a:r>
            <a:r>
              <a:rPr dirty="0" sz="950" spc="-1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state: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transforming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Operators:</a:t>
            </a:r>
            <a:r>
              <a:rPr dirty="0" sz="950" spc="125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insert,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delete,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 spc="50" b="1">
                <a:latin typeface="Trebuchet MS"/>
                <a:cs typeface="Trebuchet MS"/>
              </a:rPr>
              <a:t>Goal</a:t>
            </a:r>
            <a:r>
              <a:rPr dirty="0" sz="950" spc="-20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state:</a:t>
            </a:r>
            <a:r>
              <a:rPr dirty="0" sz="950" spc="5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trying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 </a:t>
            </a:r>
            <a:r>
              <a:rPr dirty="0" sz="950">
                <a:latin typeface="Trebuchet MS"/>
                <a:cs typeface="Trebuchet MS"/>
              </a:rPr>
              <a:t>get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to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b="1">
                <a:latin typeface="Trebuchet MS"/>
                <a:cs typeface="Trebuchet MS"/>
              </a:rPr>
              <a:t>Path</a:t>
            </a:r>
            <a:r>
              <a:rPr dirty="0" sz="950" spc="-10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cost:</a:t>
            </a:r>
            <a:r>
              <a:rPr dirty="0" sz="950" spc="60" b="1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what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-10">
                <a:latin typeface="Trebuchet MS"/>
                <a:cs typeface="Trebuchet MS"/>
              </a:rPr>
              <a:t> want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minimize: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number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edits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9568" y="1971078"/>
            <a:ext cx="2455163" cy="567842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823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 Edit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Search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1176515"/>
            <a:ext cx="4483735" cy="1081405"/>
            <a:chOff x="87743" y="1176515"/>
            <a:chExt cx="4483735" cy="1081405"/>
          </a:xfrm>
        </p:grpSpPr>
        <p:sp>
          <p:nvSpPr>
            <p:cNvPr id="5" name="object 5" descr=""/>
            <p:cNvSpPr/>
            <p:nvPr/>
          </p:nvSpPr>
          <p:spPr>
            <a:xfrm>
              <a:off x="87743" y="1176515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44815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5609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4339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0749"/>
              <a:ext cx="50749" cy="93534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389100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58836"/>
              <a:ext cx="0" cy="916305"/>
            </a:xfrm>
            <a:custGeom>
              <a:avLst/>
              <a:gdLst/>
              <a:ahLst/>
              <a:cxnLst/>
              <a:rect l="l" t="t" r="r" b="b"/>
              <a:pathLst>
                <a:path w="0" h="916305">
                  <a:moveTo>
                    <a:pt x="0" y="9163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461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33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220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8833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1097156"/>
            <a:ext cx="2493010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navigate?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space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sequences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huge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Minimum Edit</a:t>
            </a:r>
            <a:r>
              <a:rPr dirty="0" spc="5"/>
              <a:t> </a:t>
            </a:r>
            <a:r>
              <a:rPr dirty="0"/>
              <a:t>as</a:t>
            </a:r>
            <a:r>
              <a:rPr dirty="0" spc="5"/>
              <a:t> </a:t>
            </a:r>
            <a:r>
              <a:rPr dirty="0" spc="-10"/>
              <a:t>Search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76515"/>
            <a:ext cx="4483735" cy="1081405"/>
            <a:chOff x="87743" y="1176515"/>
            <a:chExt cx="4483735" cy="108140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76515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4481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5609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4339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0749"/>
              <a:ext cx="50749" cy="93534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89100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58836"/>
              <a:ext cx="0" cy="916305"/>
            </a:xfrm>
            <a:custGeom>
              <a:avLst/>
              <a:gdLst/>
              <a:ahLst/>
              <a:cxnLst/>
              <a:rect l="l" t="t" r="r" b="b"/>
              <a:pathLst>
                <a:path w="0" h="916305">
                  <a:moveTo>
                    <a:pt x="0" y="9163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461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33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20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883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48866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1097156"/>
            <a:ext cx="2784475" cy="6572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navigate?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space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sequences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huge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>
                <a:latin typeface="Trebuchet MS"/>
                <a:cs typeface="Trebuchet MS"/>
              </a:rPr>
              <a:t>Lot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distinct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paths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up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same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state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Minimum Edit</a:t>
            </a:r>
            <a:r>
              <a:rPr dirty="0" spc="5"/>
              <a:t> </a:t>
            </a:r>
            <a:r>
              <a:rPr dirty="0"/>
              <a:t>as</a:t>
            </a:r>
            <a:r>
              <a:rPr dirty="0" spc="5"/>
              <a:t> </a:t>
            </a:r>
            <a:r>
              <a:rPr dirty="0" spc="-10"/>
              <a:t>Search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76515"/>
            <a:ext cx="4483735" cy="1081405"/>
            <a:chOff x="87743" y="1176515"/>
            <a:chExt cx="4483735" cy="108140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76515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4481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5609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4339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0749"/>
              <a:ext cx="50749" cy="93534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89100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58836"/>
              <a:ext cx="0" cy="916305"/>
            </a:xfrm>
            <a:custGeom>
              <a:avLst/>
              <a:gdLst/>
              <a:ahLst/>
              <a:cxnLst/>
              <a:rect l="l" t="t" r="r" b="b"/>
              <a:pathLst>
                <a:path w="0" h="916305">
                  <a:moveTo>
                    <a:pt x="0" y="9163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461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33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20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883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4886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858899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1097156"/>
            <a:ext cx="2784475" cy="8667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navigate?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space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sequences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huge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dirty="0" sz="950">
                <a:latin typeface="Trebuchet MS"/>
                <a:cs typeface="Trebuchet MS"/>
              </a:rPr>
              <a:t>Lot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distinct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paths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up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same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state Don’t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have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 </a:t>
            </a:r>
            <a:r>
              <a:rPr dirty="0" sz="950">
                <a:latin typeface="Trebuchet MS"/>
                <a:cs typeface="Trebuchet MS"/>
              </a:rPr>
              <a:t>keep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track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them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Minimum Edit</a:t>
            </a:r>
            <a:r>
              <a:rPr dirty="0" spc="5"/>
              <a:t> </a:t>
            </a:r>
            <a:r>
              <a:rPr dirty="0"/>
              <a:t>as</a:t>
            </a:r>
            <a:r>
              <a:rPr dirty="0" spc="5"/>
              <a:t> </a:t>
            </a:r>
            <a:r>
              <a:rPr dirty="0" spc="-10"/>
              <a:t>Search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76515"/>
            <a:ext cx="4483735" cy="1081405"/>
            <a:chOff x="87743" y="1176515"/>
            <a:chExt cx="4483735" cy="108140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76515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4481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5609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4339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0749"/>
              <a:ext cx="50749" cy="93534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89100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58836"/>
              <a:ext cx="0" cy="916305"/>
            </a:xfrm>
            <a:custGeom>
              <a:avLst/>
              <a:gdLst/>
              <a:ahLst/>
              <a:cxnLst/>
              <a:rect l="l" t="t" r="r" b="b"/>
              <a:pathLst>
                <a:path w="0" h="916305">
                  <a:moveTo>
                    <a:pt x="0" y="9163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461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233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220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883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4886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858899"/>
              <a:ext cx="64757" cy="6475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068931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25844" y="1097156"/>
            <a:ext cx="2784475" cy="10769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navigate?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space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sequences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huge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dirty="0" sz="950">
                <a:latin typeface="Trebuchet MS"/>
                <a:cs typeface="Trebuchet MS"/>
              </a:rPr>
              <a:t>Lot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distinct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paths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up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same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state Don’t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have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 </a:t>
            </a:r>
            <a:r>
              <a:rPr dirty="0" sz="950">
                <a:latin typeface="Trebuchet MS"/>
                <a:cs typeface="Trebuchet MS"/>
              </a:rPr>
              <a:t>keep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track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them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>
                <a:latin typeface="Trebuchet MS"/>
                <a:cs typeface="Trebuchet MS"/>
              </a:rPr>
              <a:t>Keep </a:t>
            </a:r>
            <a:r>
              <a:rPr dirty="0" sz="950" spc="-20">
                <a:latin typeface="Trebuchet MS"/>
                <a:cs typeface="Trebuchet MS"/>
              </a:rPr>
              <a:t>track</a:t>
            </a:r>
            <a:r>
              <a:rPr dirty="0" sz="950">
                <a:latin typeface="Trebuchet MS"/>
                <a:cs typeface="Trebuchet MS"/>
              </a:rPr>
              <a:t> of the shortest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path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>
                <a:latin typeface="Trebuchet MS"/>
                <a:cs typeface="Trebuchet MS"/>
              </a:rPr>
              <a:t> each </a:t>
            </a:r>
            <a:r>
              <a:rPr dirty="0" sz="950" spc="-10">
                <a:latin typeface="Trebuchet MS"/>
                <a:cs typeface="Trebuchet MS"/>
              </a:rPr>
              <a:t>state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9813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Defining</a:t>
            </a:r>
            <a:r>
              <a:rPr dirty="0" sz="1400" spc="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dirty="0" sz="1400" spc="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dirty="0" sz="1400" spc="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Matrix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863079"/>
            <a:ext cx="4483735" cy="662940"/>
            <a:chOff x="87743" y="863079"/>
            <a:chExt cx="4483735" cy="662940"/>
          </a:xfrm>
        </p:grpSpPr>
        <p:sp>
          <p:nvSpPr>
            <p:cNvPr id="5" name="object 5" descr=""/>
            <p:cNvSpPr/>
            <p:nvPr/>
          </p:nvSpPr>
          <p:spPr>
            <a:xfrm>
              <a:off x="87743" y="863079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1392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24089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11389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7313"/>
              <a:ext cx="50749" cy="51677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075664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45413"/>
              <a:ext cx="0" cy="497840"/>
            </a:xfrm>
            <a:custGeom>
              <a:avLst/>
              <a:gdLst/>
              <a:ahLst/>
              <a:cxnLst/>
              <a:rect l="l" t="t" r="r" b="b"/>
              <a:pathLst>
                <a:path w="0" h="497840">
                  <a:moveTo>
                    <a:pt x="0" y="497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327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200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9073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2539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35430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803145"/>
            <a:ext cx="1038225" cy="64008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 two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strings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45"/>
              </a:spcBef>
            </a:pP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4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length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n</a:t>
            </a:r>
            <a:r>
              <a:rPr dirty="0" sz="1100" i="1">
                <a:latin typeface="Cambria"/>
                <a:cs typeface="Cambria"/>
              </a:rPr>
              <a:t> Y</a:t>
            </a:r>
            <a:r>
              <a:rPr dirty="0" sz="1100" spc="8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length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1100" spc="-95" i="1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4611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5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587083"/>
            <a:ext cx="202374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i="1">
                <a:latin typeface="Trebuchet MS"/>
                <a:cs typeface="Trebuchet MS"/>
              </a:rPr>
              <a:t>I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am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writing</a:t>
            </a:r>
            <a:r>
              <a:rPr dirty="0" sz="950" spc="-10" i="1">
                <a:latin typeface="Trebuchet MS"/>
                <a:cs typeface="Trebuchet MS"/>
              </a:rPr>
              <a:t> this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email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on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behaf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of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spc="-45" i="1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Defining</a:t>
            </a:r>
            <a:r>
              <a:rPr dirty="0" spc="25"/>
              <a:t> </a:t>
            </a:r>
            <a:r>
              <a:rPr dirty="0"/>
              <a:t>Minimum</a:t>
            </a:r>
            <a:r>
              <a:rPr dirty="0" spc="30"/>
              <a:t> </a:t>
            </a:r>
            <a:r>
              <a:rPr dirty="0"/>
              <a:t>Edit</a:t>
            </a:r>
            <a:r>
              <a:rPr dirty="0" spc="30"/>
              <a:t> </a:t>
            </a:r>
            <a:r>
              <a:rPr dirty="0"/>
              <a:t>Distance</a:t>
            </a:r>
            <a:r>
              <a:rPr dirty="0" spc="25"/>
              <a:t> </a:t>
            </a:r>
            <a:r>
              <a:rPr dirty="0" spc="-10"/>
              <a:t>Matrix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63079"/>
            <a:ext cx="4483735" cy="662940"/>
            <a:chOff x="87743" y="863079"/>
            <a:chExt cx="4483735" cy="6629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63079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13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240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113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7313"/>
              <a:ext cx="50749" cy="51677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5664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45413"/>
              <a:ext cx="0" cy="497840"/>
            </a:xfrm>
            <a:custGeom>
              <a:avLst/>
              <a:gdLst/>
              <a:ahLst/>
              <a:cxnLst/>
              <a:rect l="l" t="t" r="r" b="b"/>
              <a:pathLst>
                <a:path w="0" h="497840">
                  <a:moveTo>
                    <a:pt x="0" y="497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327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200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073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2539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35430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7743" y="1626819"/>
            <a:ext cx="4483735" cy="696595"/>
            <a:chOff x="87743" y="1626819"/>
            <a:chExt cx="4483735" cy="696595"/>
          </a:xfrm>
        </p:grpSpPr>
        <p:sp>
          <p:nvSpPr>
            <p:cNvPr id="17" name="object 17" descr=""/>
            <p:cNvSpPr/>
            <p:nvPr/>
          </p:nvSpPr>
          <p:spPr>
            <a:xfrm>
              <a:off x="87743" y="1626819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81611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221598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208898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1671053"/>
              <a:ext cx="50749" cy="550545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7743" y="1860385"/>
              <a:ext cx="4432935" cy="412115"/>
            </a:xfrm>
            <a:custGeom>
              <a:avLst/>
              <a:gdLst/>
              <a:ahLst/>
              <a:cxnLst/>
              <a:rect l="l" t="t" r="r" b="b"/>
              <a:pathLst>
                <a:path w="4432935" h="412114">
                  <a:moveTo>
                    <a:pt x="4432566" y="0"/>
                  </a:moveTo>
                  <a:lnTo>
                    <a:pt x="0" y="0"/>
                  </a:lnTo>
                  <a:lnTo>
                    <a:pt x="0" y="361213"/>
                  </a:lnTo>
                  <a:lnTo>
                    <a:pt x="4008" y="380938"/>
                  </a:lnTo>
                  <a:lnTo>
                    <a:pt x="14922" y="397090"/>
                  </a:lnTo>
                  <a:lnTo>
                    <a:pt x="31075" y="408004"/>
                  </a:lnTo>
                  <a:lnTo>
                    <a:pt x="50800" y="412013"/>
                  </a:lnTo>
                  <a:lnTo>
                    <a:pt x="4381766" y="412013"/>
                  </a:lnTo>
                  <a:lnTo>
                    <a:pt x="4401491" y="408004"/>
                  </a:lnTo>
                  <a:lnTo>
                    <a:pt x="4417644" y="397090"/>
                  </a:lnTo>
                  <a:lnTo>
                    <a:pt x="4428558" y="380938"/>
                  </a:lnTo>
                  <a:lnTo>
                    <a:pt x="4432566" y="3612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709140"/>
              <a:ext cx="0" cy="532130"/>
            </a:xfrm>
            <a:custGeom>
              <a:avLst/>
              <a:gdLst/>
              <a:ahLst/>
              <a:cxnLst/>
              <a:rect l="l" t="t" r="r" b="b"/>
              <a:pathLst>
                <a:path w="0" h="532130">
                  <a:moveTo>
                    <a:pt x="0" y="5315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696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683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16710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1922322"/>
              <a:ext cx="64757" cy="6475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132355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25844" y="803145"/>
            <a:ext cx="3522979" cy="14370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 two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strings</a:t>
            </a:r>
            <a:endParaRPr sz="1100">
              <a:latin typeface="Cambria"/>
              <a:cs typeface="Cambria"/>
            </a:endParaRPr>
          </a:p>
          <a:p>
            <a:pPr marL="289560" marR="2489835">
              <a:lnSpc>
                <a:spcPts val="1650"/>
              </a:lnSpc>
              <a:spcBef>
                <a:spcPts val="50"/>
              </a:spcBef>
            </a:pP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4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length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n</a:t>
            </a:r>
            <a:r>
              <a:rPr dirty="0" sz="1100" i="1">
                <a:latin typeface="Cambria"/>
                <a:cs typeface="Cambria"/>
              </a:rPr>
              <a:t> Y</a:t>
            </a:r>
            <a:r>
              <a:rPr dirty="0" sz="1100" spc="8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length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1100" spc="-95" i="1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spc="-105" i="1">
                <a:solidFill>
                  <a:srgbClr val="3333B2"/>
                </a:solidFill>
                <a:latin typeface="Cambria"/>
                <a:cs typeface="Cambria"/>
              </a:rPr>
              <a:t>We</a:t>
            </a:r>
            <a:r>
              <a:rPr dirty="0" sz="1100" spc="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define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D</a:t>
            </a:r>
            <a:r>
              <a:rPr dirty="0" sz="1100">
                <a:solidFill>
                  <a:srgbClr val="3333B2"/>
                </a:solidFill>
                <a:latin typeface="Arial MT"/>
                <a:cs typeface="Arial MT"/>
              </a:rPr>
              <a:t>(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dirty="0" sz="1100" i="1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dirty="0" sz="1100" spc="-215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j</a:t>
            </a:r>
            <a:r>
              <a:rPr dirty="0" sz="1100" spc="-25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41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>
                <a:latin typeface="Trebuchet MS"/>
                <a:cs typeface="Trebuchet MS"/>
              </a:rPr>
              <a:t> distance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between 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Arial MT"/>
                <a:cs typeface="Arial MT"/>
              </a:rPr>
              <a:t>[</a:t>
            </a:r>
            <a:r>
              <a:rPr dirty="0" sz="1100" spc="-10">
                <a:latin typeface="Times New Roman"/>
                <a:cs typeface="Times New Roman"/>
              </a:rPr>
              <a:t>1</a:t>
            </a:r>
            <a:r>
              <a:rPr dirty="0" sz="1100" spc="-10" i="1">
                <a:latin typeface="Trebuchet MS"/>
                <a:cs typeface="Trebuchet MS"/>
              </a:rPr>
              <a:t>..</a:t>
            </a:r>
            <a:r>
              <a:rPr dirty="0" sz="1100" spc="-10" i="1">
                <a:latin typeface="Cambria"/>
                <a:cs typeface="Cambria"/>
              </a:rPr>
              <a:t>i</a:t>
            </a:r>
            <a:r>
              <a:rPr dirty="0" sz="1100" spc="-10">
                <a:latin typeface="Arial MT"/>
                <a:cs typeface="Arial MT"/>
              </a:rPr>
              <a:t>]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950">
                <a:latin typeface="Trebuchet MS"/>
                <a:cs typeface="Trebuchet MS"/>
              </a:rPr>
              <a:t>and </a:t>
            </a:r>
            <a:r>
              <a:rPr dirty="0" sz="1100" spc="-10" i="1">
                <a:latin typeface="Cambria"/>
                <a:cs typeface="Cambria"/>
              </a:rPr>
              <a:t>Y</a:t>
            </a:r>
            <a:r>
              <a:rPr dirty="0" sz="1100" spc="-10">
                <a:latin typeface="Arial MT"/>
                <a:cs typeface="Arial MT"/>
              </a:rPr>
              <a:t>[</a:t>
            </a:r>
            <a:r>
              <a:rPr dirty="0" sz="1100" spc="-10">
                <a:latin typeface="Times New Roman"/>
                <a:cs typeface="Times New Roman"/>
              </a:rPr>
              <a:t>1</a:t>
            </a:r>
            <a:r>
              <a:rPr dirty="0" sz="1100" spc="-10" i="1">
                <a:latin typeface="Trebuchet MS"/>
                <a:cs typeface="Trebuchet MS"/>
              </a:rPr>
              <a:t>..</a:t>
            </a:r>
            <a:r>
              <a:rPr dirty="0" sz="1100" spc="-10" i="1">
                <a:latin typeface="Cambria"/>
                <a:cs typeface="Cambria"/>
              </a:rPr>
              <a:t>j</a:t>
            </a:r>
            <a:r>
              <a:rPr dirty="0" sz="1100" spc="-10">
                <a:latin typeface="Arial MT"/>
                <a:cs typeface="Arial MT"/>
              </a:rPr>
              <a:t>]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950" spc="-60">
                <a:latin typeface="Trebuchet MS"/>
                <a:cs typeface="Trebuchet MS"/>
              </a:rPr>
              <a:t>i.e.,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first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i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characters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7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first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j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characters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Y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Defining</a:t>
            </a:r>
            <a:r>
              <a:rPr dirty="0" spc="25"/>
              <a:t> </a:t>
            </a:r>
            <a:r>
              <a:rPr dirty="0"/>
              <a:t>Minimum</a:t>
            </a:r>
            <a:r>
              <a:rPr dirty="0" spc="30"/>
              <a:t> </a:t>
            </a:r>
            <a:r>
              <a:rPr dirty="0"/>
              <a:t>Edit</a:t>
            </a:r>
            <a:r>
              <a:rPr dirty="0" spc="30"/>
              <a:t> </a:t>
            </a:r>
            <a:r>
              <a:rPr dirty="0"/>
              <a:t>Distance</a:t>
            </a:r>
            <a:r>
              <a:rPr dirty="0" spc="25"/>
              <a:t> </a:t>
            </a:r>
            <a:r>
              <a:rPr dirty="0" spc="-10"/>
              <a:t>Matrix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63079"/>
            <a:ext cx="4483735" cy="662940"/>
            <a:chOff x="87743" y="863079"/>
            <a:chExt cx="4483735" cy="6629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63079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13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240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113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7313"/>
              <a:ext cx="50749" cy="51677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5664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45413"/>
              <a:ext cx="0" cy="497840"/>
            </a:xfrm>
            <a:custGeom>
              <a:avLst/>
              <a:gdLst/>
              <a:ahLst/>
              <a:cxnLst/>
              <a:rect l="l" t="t" r="r" b="b"/>
              <a:pathLst>
                <a:path w="0" h="497840">
                  <a:moveTo>
                    <a:pt x="0" y="497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327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200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073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2539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35430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7743" y="1626819"/>
            <a:ext cx="4483735" cy="696595"/>
            <a:chOff x="87743" y="1626819"/>
            <a:chExt cx="4483735" cy="696595"/>
          </a:xfrm>
        </p:grpSpPr>
        <p:sp>
          <p:nvSpPr>
            <p:cNvPr id="17" name="object 17" descr=""/>
            <p:cNvSpPr/>
            <p:nvPr/>
          </p:nvSpPr>
          <p:spPr>
            <a:xfrm>
              <a:off x="87743" y="1626819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81611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221598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208898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1671053"/>
              <a:ext cx="50749" cy="550545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7743" y="1860385"/>
              <a:ext cx="4432935" cy="412115"/>
            </a:xfrm>
            <a:custGeom>
              <a:avLst/>
              <a:gdLst/>
              <a:ahLst/>
              <a:cxnLst/>
              <a:rect l="l" t="t" r="r" b="b"/>
              <a:pathLst>
                <a:path w="4432935" h="412114">
                  <a:moveTo>
                    <a:pt x="4432566" y="0"/>
                  </a:moveTo>
                  <a:lnTo>
                    <a:pt x="0" y="0"/>
                  </a:lnTo>
                  <a:lnTo>
                    <a:pt x="0" y="361213"/>
                  </a:lnTo>
                  <a:lnTo>
                    <a:pt x="4008" y="380938"/>
                  </a:lnTo>
                  <a:lnTo>
                    <a:pt x="14922" y="397090"/>
                  </a:lnTo>
                  <a:lnTo>
                    <a:pt x="31075" y="408004"/>
                  </a:lnTo>
                  <a:lnTo>
                    <a:pt x="50800" y="412013"/>
                  </a:lnTo>
                  <a:lnTo>
                    <a:pt x="4381766" y="412013"/>
                  </a:lnTo>
                  <a:lnTo>
                    <a:pt x="4401491" y="408004"/>
                  </a:lnTo>
                  <a:lnTo>
                    <a:pt x="4417644" y="397090"/>
                  </a:lnTo>
                  <a:lnTo>
                    <a:pt x="4428558" y="380938"/>
                  </a:lnTo>
                  <a:lnTo>
                    <a:pt x="4432566" y="3612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709140"/>
              <a:ext cx="0" cy="532130"/>
            </a:xfrm>
            <a:custGeom>
              <a:avLst/>
              <a:gdLst/>
              <a:ahLst/>
              <a:cxnLst/>
              <a:rect l="l" t="t" r="r" b="b"/>
              <a:pathLst>
                <a:path w="0" h="532130">
                  <a:moveTo>
                    <a:pt x="0" y="5315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696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683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16710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1922322"/>
              <a:ext cx="64757" cy="6475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132355"/>
              <a:ext cx="64757" cy="64757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87743" y="2424328"/>
            <a:ext cx="4483735" cy="303530"/>
            <a:chOff x="87743" y="2424328"/>
            <a:chExt cx="4483735" cy="303530"/>
          </a:xfrm>
        </p:grpSpPr>
        <p:sp>
          <p:nvSpPr>
            <p:cNvPr id="30" name="object 30" descr=""/>
            <p:cNvSpPr/>
            <p:nvPr/>
          </p:nvSpPr>
          <p:spPr>
            <a:xfrm>
              <a:off x="87743" y="242432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544" y="2626233"/>
              <a:ext cx="101599" cy="10160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344" y="2613533"/>
              <a:ext cx="4381715" cy="1143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20311" y="2474887"/>
              <a:ext cx="50749" cy="15134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87743" y="2468753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20309" y="2512987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w="0" h="132714">
                  <a:moveTo>
                    <a:pt x="0" y="132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520309" y="25002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20309" y="24875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520309" y="2474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25844" y="803145"/>
            <a:ext cx="3522979" cy="183578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 two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strings</a:t>
            </a:r>
            <a:endParaRPr sz="1100">
              <a:latin typeface="Cambria"/>
              <a:cs typeface="Cambria"/>
            </a:endParaRPr>
          </a:p>
          <a:p>
            <a:pPr marL="289560" marR="2489835">
              <a:lnSpc>
                <a:spcPts val="1650"/>
              </a:lnSpc>
              <a:spcBef>
                <a:spcPts val="50"/>
              </a:spcBef>
            </a:pP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4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length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n</a:t>
            </a:r>
            <a:r>
              <a:rPr dirty="0" sz="1100" i="1">
                <a:latin typeface="Cambria"/>
                <a:cs typeface="Cambria"/>
              </a:rPr>
              <a:t> Y</a:t>
            </a:r>
            <a:r>
              <a:rPr dirty="0" sz="1100" spc="8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length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1100" spc="-95" i="1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spc="-105" i="1">
                <a:solidFill>
                  <a:srgbClr val="3333B2"/>
                </a:solidFill>
                <a:latin typeface="Cambria"/>
                <a:cs typeface="Cambria"/>
              </a:rPr>
              <a:t>We</a:t>
            </a:r>
            <a:r>
              <a:rPr dirty="0" sz="1100" spc="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define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D</a:t>
            </a:r>
            <a:r>
              <a:rPr dirty="0" sz="1100">
                <a:solidFill>
                  <a:srgbClr val="3333B2"/>
                </a:solidFill>
                <a:latin typeface="Arial MT"/>
                <a:cs typeface="Arial MT"/>
              </a:rPr>
              <a:t>(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dirty="0" sz="1100" i="1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dirty="0" sz="1100" spc="-215" i="1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j</a:t>
            </a:r>
            <a:r>
              <a:rPr dirty="0" sz="1100" spc="-25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41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>
                <a:latin typeface="Trebuchet MS"/>
                <a:cs typeface="Trebuchet MS"/>
              </a:rPr>
              <a:t> distance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between </a:t>
            </a:r>
            <a:r>
              <a:rPr dirty="0" sz="1100" spc="-10" i="1">
                <a:latin typeface="Cambria"/>
                <a:cs typeface="Cambria"/>
              </a:rPr>
              <a:t>X</a:t>
            </a:r>
            <a:r>
              <a:rPr dirty="0" sz="1100" spc="-10">
                <a:latin typeface="Arial MT"/>
                <a:cs typeface="Arial MT"/>
              </a:rPr>
              <a:t>[</a:t>
            </a:r>
            <a:r>
              <a:rPr dirty="0" sz="1100" spc="-10">
                <a:latin typeface="Times New Roman"/>
                <a:cs typeface="Times New Roman"/>
              </a:rPr>
              <a:t>1</a:t>
            </a:r>
            <a:r>
              <a:rPr dirty="0" sz="1100" spc="-10" i="1">
                <a:latin typeface="Trebuchet MS"/>
                <a:cs typeface="Trebuchet MS"/>
              </a:rPr>
              <a:t>..</a:t>
            </a:r>
            <a:r>
              <a:rPr dirty="0" sz="1100" spc="-10" i="1">
                <a:latin typeface="Cambria"/>
                <a:cs typeface="Cambria"/>
              </a:rPr>
              <a:t>i</a:t>
            </a:r>
            <a:r>
              <a:rPr dirty="0" sz="1100" spc="-10">
                <a:latin typeface="Arial MT"/>
                <a:cs typeface="Arial MT"/>
              </a:rPr>
              <a:t>]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950">
                <a:latin typeface="Trebuchet MS"/>
                <a:cs typeface="Trebuchet MS"/>
              </a:rPr>
              <a:t>and </a:t>
            </a:r>
            <a:r>
              <a:rPr dirty="0" sz="1100" spc="-10" i="1">
                <a:latin typeface="Cambria"/>
                <a:cs typeface="Cambria"/>
              </a:rPr>
              <a:t>Y</a:t>
            </a:r>
            <a:r>
              <a:rPr dirty="0" sz="1100" spc="-10">
                <a:latin typeface="Arial MT"/>
                <a:cs typeface="Arial MT"/>
              </a:rPr>
              <a:t>[</a:t>
            </a:r>
            <a:r>
              <a:rPr dirty="0" sz="1100" spc="-10">
                <a:latin typeface="Times New Roman"/>
                <a:cs typeface="Times New Roman"/>
              </a:rPr>
              <a:t>1</a:t>
            </a:r>
            <a:r>
              <a:rPr dirty="0" sz="1100" spc="-10" i="1">
                <a:latin typeface="Trebuchet MS"/>
                <a:cs typeface="Trebuchet MS"/>
              </a:rPr>
              <a:t>..</a:t>
            </a:r>
            <a:r>
              <a:rPr dirty="0" sz="1100" spc="-10" i="1">
                <a:latin typeface="Cambria"/>
                <a:cs typeface="Cambria"/>
              </a:rPr>
              <a:t>j</a:t>
            </a:r>
            <a:r>
              <a:rPr dirty="0" sz="1100" spc="-10">
                <a:latin typeface="Arial MT"/>
                <a:cs typeface="Arial MT"/>
              </a:rPr>
              <a:t>]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950" spc="-60">
                <a:latin typeface="Trebuchet MS"/>
                <a:cs typeface="Trebuchet MS"/>
              </a:rPr>
              <a:t>i.e.,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first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i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characters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7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35">
                <a:latin typeface="Trebuchet MS"/>
                <a:cs typeface="Trebuchet MS"/>
              </a:rPr>
              <a:t>first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j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characters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Cambria"/>
                <a:cs typeface="Cambria"/>
              </a:rPr>
              <a:t>Y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>
                <a:latin typeface="Trebuchet MS"/>
                <a:cs typeface="Trebuchet MS"/>
              </a:rPr>
              <a:t>Thus,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between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spc="65" i="1">
                <a:latin typeface="Cambria"/>
                <a:cs typeface="Cambria"/>
              </a:rPr>
              <a:t>X</a:t>
            </a:r>
            <a:r>
              <a:rPr dirty="0" sz="1100" spc="10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Y</a:t>
            </a:r>
            <a:r>
              <a:rPr dirty="0" sz="1100" spc="140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D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</a:t>
            </a:r>
            <a:r>
              <a:rPr dirty="0" sz="1100" spc="-10" i="1">
                <a:latin typeface="Trebuchet MS"/>
                <a:cs typeface="Trebuchet MS"/>
              </a:rPr>
              <a:t>,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m</a:t>
            </a:r>
            <a:r>
              <a:rPr dirty="0" sz="1100" spc="-25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1" name="object 4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6" name="object 46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6219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1069263"/>
            <a:ext cx="4483735" cy="1349375"/>
            <a:chOff x="87743" y="1069263"/>
            <a:chExt cx="4483735" cy="1349375"/>
          </a:xfrm>
        </p:grpSpPr>
        <p:sp>
          <p:nvSpPr>
            <p:cNvPr id="5" name="object 5" descr=""/>
            <p:cNvSpPr/>
            <p:nvPr/>
          </p:nvSpPr>
          <p:spPr>
            <a:xfrm>
              <a:off x="87743" y="1069263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757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16950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4250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3510"/>
              <a:ext cx="50749" cy="120343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281849"/>
              <a:ext cx="4432935" cy="1086485"/>
            </a:xfrm>
            <a:custGeom>
              <a:avLst/>
              <a:gdLst/>
              <a:ahLst/>
              <a:cxnLst/>
              <a:rect l="l" t="t" r="r" b="b"/>
              <a:pathLst>
                <a:path w="4432935" h="1086485">
                  <a:moveTo>
                    <a:pt x="4432566" y="0"/>
                  </a:moveTo>
                  <a:lnTo>
                    <a:pt x="0" y="0"/>
                  </a:lnTo>
                  <a:lnTo>
                    <a:pt x="0" y="1035100"/>
                  </a:lnTo>
                  <a:lnTo>
                    <a:pt x="4008" y="1054825"/>
                  </a:lnTo>
                  <a:lnTo>
                    <a:pt x="14922" y="1070978"/>
                  </a:lnTo>
                  <a:lnTo>
                    <a:pt x="31075" y="1081892"/>
                  </a:lnTo>
                  <a:lnTo>
                    <a:pt x="50800" y="1085900"/>
                  </a:lnTo>
                  <a:lnTo>
                    <a:pt x="4381766" y="1085900"/>
                  </a:lnTo>
                  <a:lnTo>
                    <a:pt x="4401491" y="1081892"/>
                  </a:lnTo>
                  <a:lnTo>
                    <a:pt x="4417644" y="1070978"/>
                  </a:lnTo>
                  <a:lnTo>
                    <a:pt x="4428558" y="1054825"/>
                  </a:lnTo>
                  <a:lnTo>
                    <a:pt x="4432566" y="10351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51585"/>
              <a:ext cx="0" cy="1184910"/>
            </a:xfrm>
            <a:custGeom>
              <a:avLst/>
              <a:gdLst/>
              <a:ahLst/>
              <a:cxnLst/>
              <a:rect l="l" t="t" r="r" b="b"/>
              <a:pathLst>
                <a:path w="0" h="1184910">
                  <a:moveTo>
                    <a:pt x="0" y="11844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38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26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113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3787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997125"/>
            <a:ext cx="2117090" cy="454659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Programming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dirty="0" sz="950" spc="90">
                <a:latin typeface="Trebuchet MS"/>
                <a:cs typeface="Trebuchet MS"/>
              </a:rPr>
              <a:t>A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tabular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computation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D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</a:t>
            </a:r>
            <a:r>
              <a:rPr dirty="0" sz="1100" spc="-1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m</a:t>
            </a:r>
            <a:r>
              <a:rPr dirty="0" sz="1100" spc="-25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20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15"/>
              <a:t> </a:t>
            </a:r>
            <a:r>
              <a:rPr dirty="0" spc="-10"/>
              <a:t>Distance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69263"/>
            <a:ext cx="4483735" cy="1349375"/>
            <a:chOff x="87743" y="1069263"/>
            <a:chExt cx="4483735" cy="134937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69263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757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169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42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3510"/>
              <a:ext cx="50749" cy="12034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81849"/>
              <a:ext cx="4432935" cy="1086485"/>
            </a:xfrm>
            <a:custGeom>
              <a:avLst/>
              <a:gdLst/>
              <a:ahLst/>
              <a:cxnLst/>
              <a:rect l="l" t="t" r="r" b="b"/>
              <a:pathLst>
                <a:path w="4432935" h="1086485">
                  <a:moveTo>
                    <a:pt x="4432566" y="0"/>
                  </a:moveTo>
                  <a:lnTo>
                    <a:pt x="0" y="0"/>
                  </a:lnTo>
                  <a:lnTo>
                    <a:pt x="0" y="1035100"/>
                  </a:lnTo>
                  <a:lnTo>
                    <a:pt x="4008" y="1054825"/>
                  </a:lnTo>
                  <a:lnTo>
                    <a:pt x="14922" y="1070978"/>
                  </a:lnTo>
                  <a:lnTo>
                    <a:pt x="31075" y="1081892"/>
                  </a:lnTo>
                  <a:lnTo>
                    <a:pt x="50800" y="1085900"/>
                  </a:lnTo>
                  <a:lnTo>
                    <a:pt x="4381766" y="1085900"/>
                  </a:lnTo>
                  <a:lnTo>
                    <a:pt x="4401491" y="1081892"/>
                  </a:lnTo>
                  <a:lnTo>
                    <a:pt x="4417644" y="1070978"/>
                  </a:lnTo>
                  <a:lnTo>
                    <a:pt x="4428558" y="1054825"/>
                  </a:lnTo>
                  <a:lnTo>
                    <a:pt x="4432566" y="10351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51585"/>
              <a:ext cx="0" cy="1184910"/>
            </a:xfrm>
            <a:custGeom>
              <a:avLst/>
              <a:gdLst/>
              <a:ahLst/>
              <a:cxnLst/>
              <a:rect l="l" t="t" r="r" b="b"/>
              <a:pathLst>
                <a:path w="0" h="1184910">
                  <a:moveTo>
                    <a:pt x="0" y="11844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38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26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13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378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53819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997125"/>
            <a:ext cx="3434715" cy="6616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Programming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dirty="0" sz="950" spc="90">
                <a:latin typeface="Trebuchet MS"/>
                <a:cs typeface="Trebuchet MS"/>
              </a:rPr>
              <a:t>A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tabular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computation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D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</a:t>
            </a:r>
            <a:r>
              <a:rPr dirty="0" sz="1100" spc="-1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m</a:t>
            </a:r>
            <a:r>
              <a:rPr dirty="0" sz="1100" spc="-25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dirty="0" sz="950">
                <a:latin typeface="Trebuchet MS"/>
                <a:cs typeface="Trebuchet MS"/>
              </a:rPr>
              <a:t>Solving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problems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combining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solutions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subproblems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20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15"/>
              <a:t> </a:t>
            </a:r>
            <a:r>
              <a:rPr dirty="0" spc="-10"/>
              <a:t>Distance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69263"/>
            <a:ext cx="4483735" cy="1349375"/>
            <a:chOff x="87743" y="1069263"/>
            <a:chExt cx="4483735" cy="134937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69263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757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169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42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3510"/>
              <a:ext cx="50749" cy="12034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81849"/>
              <a:ext cx="4432935" cy="1086485"/>
            </a:xfrm>
            <a:custGeom>
              <a:avLst/>
              <a:gdLst/>
              <a:ahLst/>
              <a:cxnLst/>
              <a:rect l="l" t="t" r="r" b="b"/>
              <a:pathLst>
                <a:path w="4432935" h="1086485">
                  <a:moveTo>
                    <a:pt x="4432566" y="0"/>
                  </a:moveTo>
                  <a:lnTo>
                    <a:pt x="0" y="0"/>
                  </a:lnTo>
                  <a:lnTo>
                    <a:pt x="0" y="1035100"/>
                  </a:lnTo>
                  <a:lnTo>
                    <a:pt x="4008" y="1054825"/>
                  </a:lnTo>
                  <a:lnTo>
                    <a:pt x="14922" y="1070978"/>
                  </a:lnTo>
                  <a:lnTo>
                    <a:pt x="31075" y="1081892"/>
                  </a:lnTo>
                  <a:lnTo>
                    <a:pt x="50800" y="1085900"/>
                  </a:lnTo>
                  <a:lnTo>
                    <a:pt x="4381766" y="1085900"/>
                  </a:lnTo>
                  <a:lnTo>
                    <a:pt x="4401491" y="1081892"/>
                  </a:lnTo>
                  <a:lnTo>
                    <a:pt x="4417644" y="1070978"/>
                  </a:lnTo>
                  <a:lnTo>
                    <a:pt x="4428558" y="1054825"/>
                  </a:lnTo>
                  <a:lnTo>
                    <a:pt x="4432566" y="10351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51585"/>
              <a:ext cx="0" cy="1184910"/>
            </a:xfrm>
            <a:custGeom>
              <a:avLst/>
              <a:gdLst/>
              <a:ahLst/>
              <a:cxnLst/>
              <a:rect l="l" t="t" r="r" b="b"/>
              <a:pathLst>
                <a:path w="0" h="1184910">
                  <a:moveTo>
                    <a:pt x="0" y="11844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38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26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13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378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5381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43608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997125"/>
            <a:ext cx="3434715" cy="85153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Programming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dirty="0" sz="950" spc="90">
                <a:latin typeface="Trebuchet MS"/>
                <a:cs typeface="Trebuchet MS"/>
              </a:rPr>
              <a:t>A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tabular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computation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D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</a:t>
            </a:r>
            <a:r>
              <a:rPr dirty="0" sz="1100" spc="-1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m</a:t>
            </a:r>
            <a:r>
              <a:rPr dirty="0" sz="1100" spc="-25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31100"/>
              </a:lnSpc>
              <a:spcBef>
                <a:spcPts val="125"/>
              </a:spcBef>
            </a:pPr>
            <a:r>
              <a:rPr dirty="0" sz="950">
                <a:latin typeface="Trebuchet MS"/>
                <a:cs typeface="Trebuchet MS"/>
              </a:rPr>
              <a:t>Solving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problems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combining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solutions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subproblems </a:t>
            </a:r>
            <a:r>
              <a:rPr dirty="0" sz="950">
                <a:latin typeface="Trebuchet MS"/>
                <a:cs typeface="Trebuchet MS"/>
              </a:rPr>
              <a:t>Bottom-</a:t>
            </a:r>
            <a:r>
              <a:rPr dirty="0" sz="950" spc="-25">
                <a:latin typeface="Trebuchet MS"/>
                <a:cs typeface="Trebuchet MS"/>
              </a:rPr>
              <a:t>up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20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15"/>
              <a:t> </a:t>
            </a:r>
            <a:r>
              <a:rPr dirty="0" spc="-10"/>
              <a:t>Distance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69263"/>
            <a:ext cx="4483735" cy="1349375"/>
            <a:chOff x="87743" y="1069263"/>
            <a:chExt cx="4483735" cy="134937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69263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757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169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42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3510"/>
              <a:ext cx="50749" cy="12034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81849"/>
              <a:ext cx="4432935" cy="1086485"/>
            </a:xfrm>
            <a:custGeom>
              <a:avLst/>
              <a:gdLst/>
              <a:ahLst/>
              <a:cxnLst/>
              <a:rect l="l" t="t" r="r" b="b"/>
              <a:pathLst>
                <a:path w="4432935" h="1086485">
                  <a:moveTo>
                    <a:pt x="4432566" y="0"/>
                  </a:moveTo>
                  <a:lnTo>
                    <a:pt x="0" y="0"/>
                  </a:lnTo>
                  <a:lnTo>
                    <a:pt x="0" y="1035100"/>
                  </a:lnTo>
                  <a:lnTo>
                    <a:pt x="4008" y="1054825"/>
                  </a:lnTo>
                  <a:lnTo>
                    <a:pt x="14922" y="1070978"/>
                  </a:lnTo>
                  <a:lnTo>
                    <a:pt x="31075" y="1081892"/>
                  </a:lnTo>
                  <a:lnTo>
                    <a:pt x="50800" y="1085900"/>
                  </a:lnTo>
                  <a:lnTo>
                    <a:pt x="4381766" y="1085900"/>
                  </a:lnTo>
                  <a:lnTo>
                    <a:pt x="4401491" y="1081892"/>
                  </a:lnTo>
                  <a:lnTo>
                    <a:pt x="4417644" y="1070978"/>
                  </a:lnTo>
                  <a:lnTo>
                    <a:pt x="4428558" y="1054825"/>
                  </a:lnTo>
                  <a:lnTo>
                    <a:pt x="4432566" y="10351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51585"/>
              <a:ext cx="0" cy="1184910"/>
            </a:xfrm>
            <a:custGeom>
              <a:avLst/>
              <a:gdLst/>
              <a:ahLst/>
              <a:cxnLst/>
              <a:rect l="l" t="t" r="r" b="b"/>
              <a:pathLst>
                <a:path w="0" h="1184910">
                  <a:moveTo>
                    <a:pt x="0" y="11844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38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26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13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378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5381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43608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13144" y="997125"/>
            <a:ext cx="3485515" cy="102933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Programming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70"/>
              </a:spcBef>
            </a:pPr>
            <a:r>
              <a:rPr dirty="0" sz="950" spc="90">
                <a:latin typeface="Trebuchet MS"/>
                <a:cs typeface="Trebuchet MS"/>
              </a:rPr>
              <a:t>A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tabular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computation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D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</a:t>
            </a:r>
            <a:r>
              <a:rPr dirty="0" sz="1100" spc="-1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m</a:t>
            </a:r>
            <a:r>
              <a:rPr dirty="0" sz="1100" spc="-25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302260" marR="43180">
              <a:lnSpc>
                <a:spcPct val="131100"/>
              </a:lnSpc>
              <a:spcBef>
                <a:spcPts val="125"/>
              </a:spcBef>
            </a:pPr>
            <a:r>
              <a:rPr dirty="0" sz="950">
                <a:latin typeface="Trebuchet MS"/>
                <a:cs typeface="Trebuchet MS"/>
              </a:rPr>
              <a:t>Solving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problems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combining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solutions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subproblems </a:t>
            </a:r>
            <a:r>
              <a:rPr dirty="0" sz="950">
                <a:latin typeface="Trebuchet MS"/>
                <a:cs typeface="Trebuchet MS"/>
              </a:rPr>
              <a:t>Bottom-</a:t>
            </a:r>
            <a:r>
              <a:rPr dirty="0" sz="950" spc="-25">
                <a:latin typeface="Trebuchet MS"/>
                <a:cs typeface="Trebuchet MS"/>
              </a:rPr>
              <a:t>up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204"/>
              </a:spcBef>
            </a:pPr>
            <a:r>
              <a:rPr dirty="0" baseline="13888" sz="900" spc="494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dirty="0" baseline="13888" sz="900" spc="592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Compute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D</a:t>
            </a:r>
            <a:r>
              <a:rPr dirty="0" sz="1000">
                <a:latin typeface="Arial MT"/>
                <a:cs typeface="Arial MT"/>
              </a:rPr>
              <a:t>(</a:t>
            </a:r>
            <a:r>
              <a:rPr dirty="0" sz="1000" i="1">
                <a:latin typeface="Cambria"/>
                <a:cs typeface="Cambria"/>
              </a:rPr>
              <a:t>i</a:t>
            </a:r>
            <a:r>
              <a:rPr dirty="0" sz="1000" i="1">
                <a:latin typeface="Trebuchet MS"/>
                <a:cs typeface="Trebuchet MS"/>
              </a:rPr>
              <a:t>,</a:t>
            </a:r>
            <a:r>
              <a:rPr dirty="0" sz="1000" spc="-190" i="1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j</a:t>
            </a:r>
            <a:r>
              <a:rPr dirty="0" sz="1000">
                <a:latin typeface="Arial MT"/>
                <a:cs typeface="Arial MT"/>
              </a:rPr>
              <a:t>)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900" spc="-60">
                <a:latin typeface="Trebuchet MS"/>
                <a:cs typeface="Trebuchet MS"/>
              </a:rPr>
              <a:t>for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small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Cambria"/>
                <a:cs typeface="Cambria"/>
              </a:rPr>
              <a:t>i</a:t>
            </a:r>
            <a:r>
              <a:rPr dirty="0" sz="1000" spc="-50" i="1">
                <a:latin typeface="Trebuchet MS"/>
                <a:cs typeface="Trebuchet MS"/>
              </a:rPr>
              <a:t>,</a:t>
            </a:r>
            <a:r>
              <a:rPr dirty="0" sz="1000" spc="-190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Cambria"/>
                <a:cs typeface="Cambria"/>
              </a:rPr>
              <a:t>j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20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15"/>
              <a:t> </a:t>
            </a:r>
            <a:r>
              <a:rPr dirty="0" spc="-10"/>
              <a:t>Distance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69263"/>
            <a:ext cx="4483735" cy="1349375"/>
            <a:chOff x="87743" y="1069263"/>
            <a:chExt cx="4483735" cy="134937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69263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757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169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42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3510"/>
              <a:ext cx="50749" cy="12034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81849"/>
              <a:ext cx="4432935" cy="1086485"/>
            </a:xfrm>
            <a:custGeom>
              <a:avLst/>
              <a:gdLst/>
              <a:ahLst/>
              <a:cxnLst/>
              <a:rect l="l" t="t" r="r" b="b"/>
              <a:pathLst>
                <a:path w="4432935" h="1086485">
                  <a:moveTo>
                    <a:pt x="4432566" y="0"/>
                  </a:moveTo>
                  <a:lnTo>
                    <a:pt x="0" y="0"/>
                  </a:lnTo>
                  <a:lnTo>
                    <a:pt x="0" y="1035100"/>
                  </a:lnTo>
                  <a:lnTo>
                    <a:pt x="4008" y="1054825"/>
                  </a:lnTo>
                  <a:lnTo>
                    <a:pt x="14922" y="1070978"/>
                  </a:lnTo>
                  <a:lnTo>
                    <a:pt x="31075" y="1081892"/>
                  </a:lnTo>
                  <a:lnTo>
                    <a:pt x="50800" y="1085900"/>
                  </a:lnTo>
                  <a:lnTo>
                    <a:pt x="4381766" y="1085900"/>
                  </a:lnTo>
                  <a:lnTo>
                    <a:pt x="4401491" y="1081892"/>
                  </a:lnTo>
                  <a:lnTo>
                    <a:pt x="4417644" y="1070978"/>
                  </a:lnTo>
                  <a:lnTo>
                    <a:pt x="4428558" y="1054825"/>
                  </a:lnTo>
                  <a:lnTo>
                    <a:pt x="4432566" y="10351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51585"/>
              <a:ext cx="0" cy="1184910"/>
            </a:xfrm>
            <a:custGeom>
              <a:avLst/>
              <a:gdLst/>
              <a:ahLst/>
              <a:cxnLst/>
              <a:rect l="l" t="t" r="r" b="b"/>
              <a:pathLst>
                <a:path w="0" h="1184910">
                  <a:moveTo>
                    <a:pt x="0" y="11844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38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26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13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378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5381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43608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13144" y="997125"/>
            <a:ext cx="4084954" cy="118110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Programming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70"/>
              </a:spcBef>
            </a:pPr>
            <a:r>
              <a:rPr dirty="0" sz="950" spc="90">
                <a:latin typeface="Trebuchet MS"/>
                <a:cs typeface="Trebuchet MS"/>
              </a:rPr>
              <a:t>A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tabular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computation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D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</a:t>
            </a:r>
            <a:r>
              <a:rPr dirty="0" sz="1100" spc="-1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m</a:t>
            </a:r>
            <a:r>
              <a:rPr dirty="0" sz="1100" spc="-25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302260" marR="642620">
              <a:lnSpc>
                <a:spcPct val="131100"/>
              </a:lnSpc>
              <a:spcBef>
                <a:spcPts val="125"/>
              </a:spcBef>
            </a:pPr>
            <a:r>
              <a:rPr dirty="0" sz="950">
                <a:latin typeface="Trebuchet MS"/>
                <a:cs typeface="Trebuchet MS"/>
              </a:rPr>
              <a:t>Solving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problems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combining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solutions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subproblems </a:t>
            </a:r>
            <a:r>
              <a:rPr dirty="0" sz="950">
                <a:latin typeface="Trebuchet MS"/>
                <a:cs typeface="Trebuchet MS"/>
              </a:rPr>
              <a:t>Bottom-</a:t>
            </a:r>
            <a:r>
              <a:rPr dirty="0" sz="950" spc="-25">
                <a:latin typeface="Trebuchet MS"/>
                <a:cs typeface="Trebuchet MS"/>
              </a:rPr>
              <a:t>up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ts val="1200"/>
              </a:lnSpc>
              <a:spcBef>
                <a:spcPts val="204"/>
              </a:spcBef>
            </a:pPr>
            <a:r>
              <a:rPr dirty="0" baseline="13888" sz="900" spc="494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dirty="0" baseline="13888" sz="900" spc="592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Compute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D</a:t>
            </a:r>
            <a:r>
              <a:rPr dirty="0" sz="1000">
                <a:latin typeface="Arial MT"/>
                <a:cs typeface="Arial MT"/>
              </a:rPr>
              <a:t>(</a:t>
            </a:r>
            <a:r>
              <a:rPr dirty="0" sz="1000" i="1">
                <a:latin typeface="Cambria"/>
                <a:cs typeface="Cambria"/>
              </a:rPr>
              <a:t>i</a:t>
            </a:r>
            <a:r>
              <a:rPr dirty="0" sz="1000" i="1">
                <a:latin typeface="Trebuchet MS"/>
                <a:cs typeface="Trebuchet MS"/>
              </a:rPr>
              <a:t>,</a:t>
            </a:r>
            <a:r>
              <a:rPr dirty="0" sz="1000" spc="-190" i="1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j</a:t>
            </a:r>
            <a:r>
              <a:rPr dirty="0" sz="1000">
                <a:latin typeface="Arial MT"/>
                <a:cs typeface="Arial MT"/>
              </a:rPr>
              <a:t>)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900" spc="-60">
                <a:latin typeface="Trebuchet MS"/>
                <a:cs typeface="Trebuchet MS"/>
              </a:rPr>
              <a:t>for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small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Cambria"/>
                <a:cs typeface="Cambria"/>
              </a:rPr>
              <a:t>i</a:t>
            </a:r>
            <a:r>
              <a:rPr dirty="0" sz="1000" spc="-50" i="1">
                <a:latin typeface="Trebuchet MS"/>
                <a:cs typeface="Trebuchet MS"/>
              </a:rPr>
              <a:t>,</a:t>
            </a:r>
            <a:r>
              <a:rPr dirty="0" sz="1000" spc="-190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Cambria"/>
                <a:cs typeface="Cambria"/>
              </a:rPr>
              <a:t>j</a:t>
            </a:r>
            <a:endParaRPr sz="1000">
              <a:latin typeface="Cambria"/>
              <a:cs typeface="Cambria"/>
            </a:endParaRPr>
          </a:p>
          <a:p>
            <a:pPr marL="441959">
              <a:lnSpc>
                <a:spcPts val="1200"/>
              </a:lnSpc>
            </a:pPr>
            <a:r>
              <a:rPr dirty="0" baseline="13888" sz="900" spc="494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dirty="0" baseline="13888" sz="900" spc="63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Compute </a:t>
            </a:r>
            <a:r>
              <a:rPr dirty="0" sz="900" spc="-20">
                <a:latin typeface="Trebuchet MS"/>
                <a:cs typeface="Trebuchet MS"/>
              </a:rPr>
              <a:t>larger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D</a:t>
            </a:r>
            <a:r>
              <a:rPr dirty="0" sz="1000">
                <a:latin typeface="Arial MT"/>
                <a:cs typeface="Arial MT"/>
              </a:rPr>
              <a:t>(</a:t>
            </a:r>
            <a:r>
              <a:rPr dirty="0" sz="1000" i="1">
                <a:latin typeface="Cambria"/>
                <a:cs typeface="Cambria"/>
              </a:rPr>
              <a:t>i</a:t>
            </a:r>
            <a:r>
              <a:rPr dirty="0" sz="1000" i="1">
                <a:latin typeface="Trebuchet MS"/>
                <a:cs typeface="Trebuchet MS"/>
              </a:rPr>
              <a:t>,</a:t>
            </a:r>
            <a:r>
              <a:rPr dirty="0" sz="1000" spc="-185" i="1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j</a:t>
            </a:r>
            <a:r>
              <a:rPr dirty="0" sz="1000">
                <a:latin typeface="Arial MT"/>
                <a:cs typeface="Arial MT"/>
              </a:rPr>
              <a:t>)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based on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previously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computed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smaller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values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20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Edit</a:t>
            </a:r>
            <a:r>
              <a:rPr dirty="0" spc="-15"/>
              <a:t> </a:t>
            </a:r>
            <a:r>
              <a:rPr dirty="0" spc="-10"/>
              <a:t>Distance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69263"/>
            <a:ext cx="4483735" cy="1349375"/>
            <a:chOff x="87743" y="1069263"/>
            <a:chExt cx="4483735" cy="134937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69263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757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169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42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3510"/>
              <a:ext cx="50749" cy="12034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81849"/>
              <a:ext cx="4432935" cy="1086485"/>
            </a:xfrm>
            <a:custGeom>
              <a:avLst/>
              <a:gdLst/>
              <a:ahLst/>
              <a:cxnLst/>
              <a:rect l="l" t="t" r="r" b="b"/>
              <a:pathLst>
                <a:path w="4432935" h="1086485">
                  <a:moveTo>
                    <a:pt x="4432566" y="0"/>
                  </a:moveTo>
                  <a:lnTo>
                    <a:pt x="0" y="0"/>
                  </a:lnTo>
                  <a:lnTo>
                    <a:pt x="0" y="1035100"/>
                  </a:lnTo>
                  <a:lnTo>
                    <a:pt x="4008" y="1054825"/>
                  </a:lnTo>
                  <a:lnTo>
                    <a:pt x="14922" y="1070978"/>
                  </a:lnTo>
                  <a:lnTo>
                    <a:pt x="31075" y="1081892"/>
                  </a:lnTo>
                  <a:lnTo>
                    <a:pt x="50800" y="1085900"/>
                  </a:lnTo>
                  <a:lnTo>
                    <a:pt x="4381766" y="1085900"/>
                  </a:lnTo>
                  <a:lnTo>
                    <a:pt x="4401491" y="1081892"/>
                  </a:lnTo>
                  <a:lnTo>
                    <a:pt x="4417644" y="1070978"/>
                  </a:lnTo>
                  <a:lnTo>
                    <a:pt x="4428558" y="1054825"/>
                  </a:lnTo>
                  <a:lnTo>
                    <a:pt x="4432566" y="10351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51585"/>
              <a:ext cx="0" cy="1184910"/>
            </a:xfrm>
            <a:custGeom>
              <a:avLst/>
              <a:gdLst/>
              <a:ahLst/>
              <a:cxnLst/>
              <a:rect l="l" t="t" r="r" b="b"/>
              <a:pathLst>
                <a:path w="0" h="1184910">
                  <a:moveTo>
                    <a:pt x="0" y="11844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38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26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13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378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5381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43608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13144" y="997125"/>
            <a:ext cx="4084954" cy="133286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Programming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70"/>
              </a:spcBef>
            </a:pPr>
            <a:r>
              <a:rPr dirty="0" sz="950" spc="90">
                <a:latin typeface="Trebuchet MS"/>
                <a:cs typeface="Trebuchet MS"/>
              </a:rPr>
              <a:t>A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tabular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computation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D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</a:t>
            </a:r>
            <a:r>
              <a:rPr dirty="0" sz="1100" spc="-10" i="1">
                <a:latin typeface="Trebuchet MS"/>
                <a:cs typeface="Trebuchet MS"/>
              </a:rPr>
              <a:t>,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m</a:t>
            </a:r>
            <a:r>
              <a:rPr dirty="0" sz="1100" spc="-25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302260" marR="642620">
              <a:lnSpc>
                <a:spcPct val="131100"/>
              </a:lnSpc>
              <a:spcBef>
                <a:spcPts val="125"/>
              </a:spcBef>
            </a:pPr>
            <a:r>
              <a:rPr dirty="0" sz="950">
                <a:latin typeface="Trebuchet MS"/>
                <a:cs typeface="Trebuchet MS"/>
              </a:rPr>
              <a:t>Solving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problems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combining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solutions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subproblems </a:t>
            </a:r>
            <a:r>
              <a:rPr dirty="0" sz="950">
                <a:latin typeface="Trebuchet MS"/>
                <a:cs typeface="Trebuchet MS"/>
              </a:rPr>
              <a:t>Bottom-</a:t>
            </a:r>
            <a:r>
              <a:rPr dirty="0" sz="950" spc="-25">
                <a:latin typeface="Trebuchet MS"/>
                <a:cs typeface="Trebuchet MS"/>
              </a:rPr>
              <a:t>up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ts val="1200"/>
              </a:lnSpc>
              <a:spcBef>
                <a:spcPts val="204"/>
              </a:spcBef>
            </a:pPr>
            <a:r>
              <a:rPr dirty="0" baseline="13888" sz="900" spc="494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dirty="0" baseline="13888" sz="900" spc="592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Compute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D</a:t>
            </a:r>
            <a:r>
              <a:rPr dirty="0" sz="1000">
                <a:latin typeface="Arial MT"/>
                <a:cs typeface="Arial MT"/>
              </a:rPr>
              <a:t>(</a:t>
            </a:r>
            <a:r>
              <a:rPr dirty="0" sz="1000" i="1">
                <a:latin typeface="Cambria"/>
                <a:cs typeface="Cambria"/>
              </a:rPr>
              <a:t>i</a:t>
            </a:r>
            <a:r>
              <a:rPr dirty="0" sz="1000" i="1">
                <a:latin typeface="Trebuchet MS"/>
                <a:cs typeface="Trebuchet MS"/>
              </a:rPr>
              <a:t>,</a:t>
            </a:r>
            <a:r>
              <a:rPr dirty="0" sz="1000" spc="-190" i="1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j</a:t>
            </a:r>
            <a:r>
              <a:rPr dirty="0" sz="1000">
                <a:latin typeface="Arial MT"/>
                <a:cs typeface="Arial MT"/>
              </a:rPr>
              <a:t>)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900" spc="-60">
                <a:latin typeface="Trebuchet MS"/>
                <a:cs typeface="Trebuchet MS"/>
              </a:rPr>
              <a:t>for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small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Cambria"/>
                <a:cs typeface="Cambria"/>
              </a:rPr>
              <a:t>i</a:t>
            </a:r>
            <a:r>
              <a:rPr dirty="0" sz="1000" spc="-50" i="1">
                <a:latin typeface="Trebuchet MS"/>
                <a:cs typeface="Trebuchet MS"/>
              </a:rPr>
              <a:t>,</a:t>
            </a:r>
            <a:r>
              <a:rPr dirty="0" sz="1000" spc="-190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Cambria"/>
                <a:cs typeface="Cambria"/>
              </a:rPr>
              <a:t>j</a:t>
            </a:r>
            <a:endParaRPr sz="1000">
              <a:latin typeface="Cambria"/>
              <a:cs typeface="Cambria"/>
            </a:endParaRPr>
          </a:p>
          <a:p>
            <a:pPr marL="441959">
              <a:lnSpc>
                <a:spcPts val="1195"/>
              </a:lnSpc>
            </a:pPr>
            <a:r>
              <a:rPr dirty="0" baseline="13888" sz="900" spc="494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dirty="0" baseline="13888" sz="900" spc="63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Compute </a:t>
            </a:r>
            <a:r>
              <a:rPr dirty="0" sz="900" spc="-20">
                <a:latin typeface="Trebuchet MS"/>
                <a:cs typeface="Trebuchet MS"/>
              </a:rPr>
              <a:t>larger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D</a:t>
            </a:r>
            <a:r>
              <a:rPr dirty="0" sz="1000">
                <a:latin typeface="Arial MT"/>
                <a:cs typeface="Arial MT"/>
              </a:rPr>
              <a:t>(</a:t>
            </a:r>
            <a:r>
              <a:rPr dirty="0" sz="1000" i="1">
                <a:latin typeface="Cambria"/>
                <a:cs typeface="Cambria"/>
              </a:rPr>
              <a:t>i</a:t>
            </a:r>
            <a:r>
              <a:rPr dirty="0" sz="1000" i="1">
                <a:latin typeface="Trebuchet MS"/>
                <a:cs typeface="Trebuchet MS"/>
              </a:rPr>
              <a:t>,</a:t>
            </a:r>
            <a:r>
              <a:rPr dirty="0" sz="1000" spc="-185" i="1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j</a:t>
            </a:r>
            <a:r>
              <a:rPr dirty="0" sz="1000">
                <a:latin typeface="Arial MT"/>
                <a:cs typeface="Arial MT"/>
              </a:rPr>
              <a:t>)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based on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previously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computed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smaller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values</a:t>
            </a:r>
            <a:endParaRPr sz="900">
              <a:latin typeface="Trebuchet MS"/>
              <a:cs typeface="Trebuchet MS"/>
            </a:endParaRPr>
          </a:p>
          <a:p>
            <a:pPr marL="441959">
              <a:lnSpc>
                <a:spcPts val="1200"/>
              </a:lnSpc>
            </a:pPr>
            <a:r>
              <a:rPr dirty="0" baseline="13888" sz="900" spc="494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dirty="0" baseline="13888" sz="900" spc="60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Compute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D</a:t>
            </a:r>
            <a:r>
              <a:rPr dirty="0" sz="1000">
                <a:latin typeface="Arial MT"/>
                <a:cs typeface="Arial MT"/>
              </a:rPr>
              <a:t>(</a:t>
            </a:r>
            <a:r>
              <a:rPr dirty="0" sz="1000" i="1">
                <a:latin typeface="Cambria"/>
                <a:cs typeface="Cambria"/>
              </a:rPr>
              <a:t>i</a:t>
            </a:r>
            <a:r>
              <a:rPr dirty="0" sz="1000" i="1">
                <a:latin typeface="Trebuchet MS"/>
                <a:cs typeface="Trebuchet MS"/>
              </a:rPr>
              <a:t>,</a:t>
            </a:r>
            <a:r>
              <a:rPr dirty="0" sz="1000" spc="-185" i="1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j</a:t>
            </a:r>
            <a:r>
              <a:rPr dirty="0" sz="1000">
                <a:latin typeface="Arial MT"/>
                <a:cs typeface="Arial MT"/>
              </a:rPr>
              <a:t>)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900" spc="-60">
                <a:latin typeface="Trebuchet MS"/>
                <a:cs typeface="Trebuchet MS"/>
              </a:rPr>
              <a:t>for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40">
                <a:latin typeface="Trebuchet MS"/>
                <a:cs typeface="Trebuchet MS"/>
              </a:rPr>
              <a:t>all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i</a:t>
            </a:r>
            <a:r>
              <a:rPr dirty="0" sz="1000" spc="40" i="1">
                <a:latin typeface="Cambria"/>
                <a:cs typeface="Cambria"/>
              </a:rPr>
              <a:t> </a:t>
            </a:r>
            <a:r>
              <a:rPr dirty="0" sz="900">
                <a:latin typeface="Trebuchet MS"/>
                <a:cs typeface="Trebuchet MS"/>
              </a:rPr>
              <a:t>and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i="1">
                <a:latin typeface="Cambria"/>
                <a:cs typeface="Cambria"/>
              </a:rPr>
              <a:t>j</a:t>
            </a:r>
            <a:r>
              <a:rPr dirty="0" sz="1000" spc="40" i="1">
                <a:latin typeface="Cambria"/>
                <a:cs typeface="Cambria"/>
              </a:rPr>
              <a:t> </a:t>
            </a:r>
            <a:r>
              <a:rPr dirty="0" sz="900" spc="-85">
                <a:latin typeface="Trebuchet MS"/>
                <a:cs typeface="Trebuchet MS"/>
              </a:rPr>
              <a:t>till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you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get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1000" spc="-10" i="1">
                <a:latin typeface="Cambria"/>
                <a:cs typeface="Cambria"/>
              </a:rPr>
              <a:t>D</a:t>
            </a:r>
            <a:r>
              <a:rPr dirty="0" sz="1000" spc="-10">
                <a:latin typeface="Arial MT"/>
                <a:cs typeface="Arial MT"/>
              </a:rPr>
              <a:t>(</a:t>
            </a:r>
            <a:r>
              <a:rPr dirty="0" sz="1000" spc="-10" i="1">
                <a:latin typeface="Cambria"/>
                <a:cs typeface="Cambria"/>
              </a:rPr>
              <a:t>n</a:t>
            </a:r>
            <a:r>
              <a:rPr dirty="0" sz="1000" spc="-10" i="1">
                <a:latin typeface="Trebuchet MS"/>
                <a:cs typeface="Trebuchet MS"/>
              </a:rPr>
              <a:t>,</a:t>
            </a:r>
            <a:r>
              <a:rPr dirty="0" sz="1000" spc="-19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Cambria"/>
                <a:cs typeface="Cambria"/>
              </a:rPr>
              <a:t>m</a:t>
            </a:r>
            <a:r>
              <a:rPr dirty="0" sz="1000" spc="-25">
                <a:latin typeface="Arial MT"/>
                <a:cs typeface="Arial MT"/>
              </a:rPr>
              <a:t>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5228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Dynamic</a:t>
            </a:r>
            <a:r>
              <a:rPr dirty="0" sz="14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Cambria"/>
                <a:cs typeface="Cambria"/>
              </a:rPr>
              <a:t>Programming</a:t>
            </a:r>
            <a:r>
              <a:rPr dirty="0" sz="14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94" y="793902"/>
            <a:ext cx="3867150" cy="189357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639216"/>
            <a:ext cx="3468624" cy="170078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Spelling</a:t>
            </a:r>
            <a:r>
              <a:rPr dirty="0" spc="50"/>
              <a:t> </a:t>
            </a:r>
            <a:r>
              <a:rPr dirty="0" spc="-10"/>
              <a:t>Correction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1024051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844" y="564637"/>
            <a:ext cx="2023745" cy="6324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 i="1">
                <a:latin typeface="Trebuchet MS"/>
                <a:cs typeface="Trebuchet MS"/>
              </a:rPr>
              <a:t>I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am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writing</a:t>
            </a:r>
            <a:r>
              <a:rPr dirty="0" sz="950" spc="-10" i="1">
                <a:latin typeface="Trebuchet MS"/>
                <a:cs typeface="Trebuchet MS"/>
              </a:rPr>
              <a:t> this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email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on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behaf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of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spc="-45" i="1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user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Which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some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close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words?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1068284"/>
            <a:ext cx="4483735" cy="796290"/>
            <a:chOff x="87743" y="1068284"/>
            <a:chExt cx="4483735" cy="79629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7716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2709"/>
              <a:ext cx="101599" cy="1015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009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8286"/>
              <a:ext cx="50749" cy="69442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232001"/>
              <a:ext cx="4432935" cy="581660"/>
            </a:xfrm>
            <a:custGeom>
              <a:avLst/>
              <a:gdLst/>
              <a:ahLst/>
              <a:cxnLst/>
              <a:rect l="l" t="t" r="r" b="b"/>
              <a:pathLst>
                <a:path w="4432935" h="581660">
                  <a:moveTo>
                    <a:pt x="4432566" y="0"/>
                  </a:moveTo>
                  <a:lnTo>
                    <a:pt x="0" y="0"/>
                  </a:lnTo>
                  <a:lnTo>
                    <a:pt x="0" y="530707"/>
                  </a:lnTo>
                  <a:lnTo>
                    <a:pt x="4008" y="550432"/>
                  </a:lnTo>
                  <a:lnTo>
                    <a:pt x="14922" y="566585"/>
                  </a:lnTo>
                  <a:lnTo>
                    <a:pt x="31075" y="577499"/>
                  </a:lnTo>
                  <a:lnTo>
                    <a:pt x="50800" y="581507"/>
                  </a:lnTo>
                  <a:lnTo>
                    <a:pt x="4381766" y="581507"/>
                  </a:lnTo>
                  <a:lnTo>
                    <a:pt x="4401491" y="577499"/>
                  </a:lnTo>
                  <a:lnTo>
                    <a:pt x="4417644" y="566585"/>
                  </a:lnTo>
                  <a:lnTo>
                    <a:pt x="4428558" y="550432"/>
                  </a:lnTo>
                  <a:lnTo>
                    <a:pt x="4432566" y="5307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06385"/>
              <a:ext cx="0" cy="675640"/>
            </a:xfrm>
            <a:custGeom>
              <a:avLst/>
              <a:gdLst/>
              <a:ahLst/>
              <a:cxnLst/>
              <a:rect l="l" t="t" r="r" b="b"/>
              <a:pathLst>
                <a:path w="0" h="675639">
                  <a:moveTo>
                    <a:pt x="0" y="6753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93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809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0682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639216"/>
            <a:ext cx="3468624" cy="170078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562" y="2542882"/>
            <a:ext cx="1673352" cy="452628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928967"/>
            <a:ext cx="3468624" cy="164287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12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7011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Alignments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60502"/>
            <a:ext cx="17011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Alignments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137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1121270"/>
            <a:ext cx="3746500" cy="175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Computing</a:t>
            </a:r>
            <a:r>
              <a:rPr dirty="0" sz="950" spc="35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spc="-25" i="0">
                <a:solidFill>
                  <a:srgbClr val="000000"/>
                </a:solidFill>
                <a:latin typeface="Trebuchet MS"/>
                <a:cs typeface="Trebuchet MS"/>
              </a:rPr>
              <a:t>edit</a:t>
            </a:r>
            <a:r>
              <a:rPr dirty="0" sz="950" spc="4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distance</a:t>
            </a:r>
            <a:r>
              <a:rPr dirty="0" sz="950" spc="4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may</a:t>
            </a:r>
            <a:r>
              <a:rPr dirty="0" sz="950" spc="35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not</a:t>
            </a:r>
            <a:r>
              <a:rPr dirty="0" sz="950" spc="4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be</a:t>
            </a:r>
            <a:r>
              <a:rPr dirty="0" sz="950" spc="4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spc="-20" i="0">
                <a:solidFill>
                  <a:srgbClr val="000000"/>
                </a:solidFill>
                <a:latin typeface="Trebuchet MS"/>
                <a:cs typeface="Trebuchet MS"/>
              </a:rPr>
              <a:t>sufficient</a:t>
            </a:r>
            <a:r>
              <a:rPr dirty="0" sz="950" spc="35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spc="-40" i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dirty="0" sz="950" spc="4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i="0">
                <a:solidFill>
                  <a:srgbClr val="000000"/>
                </a:solidFill>
                <a:latin typeface="Trebuchet MS"/>
                <a:cs typeface="Trebuchet MS"/>
              </a:rPr>
              <a:t>some</a:t>
            </a:r>
            <a:r>
              <a:rPr dirty="0" sz="950" spc="40" i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50" spc="-10" i="0">
                <a:solidFill>
                  <a:srgbClr val="000000"/>
                </a:solidFill>
                <a:latin typeface="Trebuchet MS"/>
                <a:cs typeface="Trebuchet MS"/>
              </a:rPr>
              <a:t>applications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7011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Alignments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1374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079294"/>
            <a:ext cx="3797300" cy="3924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950">
                <a:latin typeface="Trebuchet MS"/>
                <a:cs typeface="Trebuchet MS"/>
              </a:rPr>
              <a:t>Computing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may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sufficient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some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applications</a:t>
            </a:r>
            <a:endParaRPr sz="950">
              <a:latin typeface="Trebuchet MS"/>
              <a:cs typeface="Trebuchet MS"/>
            </a:endParaRPr>
          </a:p>
          <a:p>
            <a:pPr algn="ctr" marR="889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8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We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often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need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align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characters </a:t>
            </a:r>
            <a:r>
              <a:rPr dirty="0" sz="900" spc="-45">
                <a:latin typeface="Trebuchet MS"/>
                <a:cs typeface="Trebuchet MS"/>
              </a:rPr>
              <a:t>of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two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strings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each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other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7011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Alignments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1374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079294"/>
            <a:ext cx="3797300" cy="6045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950">
                <a:latin typeface="Trebuchet MS"/>
                <a:cs typeface="Trebuchet MS"/>
              </a:rPr>
              <a:t>Computing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may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sufficient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some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applications</a:t>
            </a:r>
            <a:endParaRPr sz="950">
              <a:latin typeface="Trebuchet MS"/>
              <a:cs typeface="Trebuchet MS"/>
            </a:endParaRPr>
          </a:p>
          <a:p>
            <a:pPr algn="ctr" marR="889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8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We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often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need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align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characters </a:t>
            </a:r>
            <a:r>
              <a:rPr dirty="0" sz="900" spc="-45">
                <a:latin typeface="Trebuchet MS"/>
                <a:cs typeface="Trebuchet MS"/>
              </a:rPr>
              <a:t>of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two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strings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each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other</a:t>
            </a:r>
            <a:endParaRPr sz="900">
              <a:latin typeface="Trebuchet MS"/>
              <a:cs typeface="Trebuchet MS"/>
            </a:endParaRPr>
          </a:p>
          <a:p>
            <a:pPr algn="ctr" marR="1736725">
              <a:lnSpc>
                <a:spcPct val="100000"/>
              </a:lnSpc>
              <a:spcBef>
                <a:spcPts val="525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do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this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keeping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“backtrace”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78546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011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15"/>
              <a:t> </a:t>
            </a:r>
            <a:r>
              <a:rPr dirty="0" spc="-10"/>
              <a:t>Alignments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1374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079294"/>
            <a:ext cx="3797300" cy="8147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950">
                <a:latin typeface="Trebuchet MS"/>
                <a:cs typeface="Trebuchet MS"/>
              </a:rPr>
              <a:t>Computing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may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sufficient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some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applications</a:t>
            </a:r>
            <a:endParaRPr sz="950">
              <a:latin typeface="Trebuchet MS"/>
              <a:cs typeface="Trebuchet MS"/>
            </a:endParaRPr>
          </a:p>
          <a:p>
            <a:pPr algn="ctr" marR="889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8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We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often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need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align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characters </a:t>
            </a:r>
            <a:r>
              <a:rPr dirty="0" sz="900" spc="-45">
                <a:latin typeface="Trebuchet MS"/>
                <a:cs typeface="Trebuchet MS"/>
              </a:rPr>
              <a:t>of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two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strings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each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other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do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this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keeping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“backtrace”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Every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time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enter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cell,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remember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where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from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78546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788579"/>
            <a:ext cx="64757" cy="64757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011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15"/>
              <a:t> </a:t>
            </a:r>
            <a:r>
              <a:rPr dirty="0" spc="-10"/>
              <a:t>Alignments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1374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079294"/>
            <a:ext cx="3797300" cy="100456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950">
                <a:latin typeface="Trebuchet MS"/>
                <a:cs typeface="Trebuchet MS"/>
              </a:rPr>
              <a:t>Computing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may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sufficient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some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applications</a:t>
            </a:r>
            <a:endParaRPr sz="950">
              <a:latin typeface="Trebuchet MS"/>
              <a:cs typeface="Trebuchet MS"/>
            </a:endParaRPr>
          </a:p>
          <a:p>
            <a:pPr algn="ctr" marR="889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8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We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often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need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align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characters </a:t>
            </a:r>
            <a:r>
              <a:rPr dirty="0" sz="900" spc="-45">
                <a:latin typeface="Trebuchet MS"/>
                <a:cs typeface="Trebuchet MS"/>
              </a:rPr>
              <a:t>of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two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strings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each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other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do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this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keeping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“backtrace”</a:t>
            </a:r>
            <a:endParaRPr sz="950">
              <a:latin typeface="Trebuchet MS"/>
              <a:cs typeface="Trebuchet MS"/>
            </a:endParaRPr>
          </a:p>
          <a:p>
            <a:pPr marL="38100" marR="496570">
              <a:lnSpc>
                <a:spcPct val="131100"/>
              </a:lnSpc>
              <a:spcBef>
                <a:spcPts val="160"/>
              </a:spcBef>
            </a:pPr>
            <a:r>
              <a:rPr dirty="0" sz="950">
                <a:latin typeface="Trebuchet MS"/>
                <a:cs typeface="Trebuchet MS"/>
              </a:rPr>
              <a:t>Every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time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enter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cell,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remember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where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from </a:t>
            </a:r>
            <a:r>
              <a:rPr dirty="0" sz="950">
                <a:latin typeface="Trebuchet MS"/>
                <a:cs typeface="Trebuchet MS"/>
              </a:rPr>
              <a:t>When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reach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end,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78546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788579"/>
            <a:ext cx="64757" cy="6475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978368"/>
            <a:ext cx="64757" cy="64757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011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15"/>
              <a:t> </a:t>
            </a:r>
            <a:r>
              <a:rPr dirty="0" spc="-10"/>
              <a:t>Alignments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1374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079294"/>
            <a:ext cx="3986529" cy="11791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 marR="180975">
              <a:lnSpc>
                <a:spcPct val="100000"/>
              </a:lnSpc>
              <a:spcBef>
                <a:spcPts val="459"/>
              </a:spcBef>
            </a:pPr>
            <a:r>
              <a:rPr dirty="0" sz="950">
                <a:latin typeface="Trebuchet MS"/>
                <a:cs typeface="Trebuchet MS"/>
              </a:rPr>
              <a:t>Computing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may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not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sufficient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for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some</a:t>
            </a:r>
            <a:r>
              <a:rPr dirty="0" sz="950" spc="4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applications</a:t>
            </a:r>
            <a:endParaRPr sz="950">
              <a:latin typeface="Trebuchet MS"/>
              <a:cs typeface="Trebuchet MS"/>
            </a:endParaRPr>
          </a:p>
          <a:p>
            <a:pPr algn="ctr" marR="19812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8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We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often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need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align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characters </a:t>
            </a:r>
            <a:r>
              <a:rPr dirty="0" sz="900" spc="-45">
                <a:latin typeface="Trebuchet MS"/>
                <a:cs typeface="Trebuchet MS"/>
              </a:rPr>
              <a:t>of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two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strings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each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other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do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this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by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keeping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“backtrace”</a:t>
            </a:r>
            <a:endParaRPr sz="950">
              <a:latin typeface="Trebuchet MS"/>
              <a:cs typeface="Trebuchet MS"/>
            </a:endParaRPr>
          </a:p>
          <a:p>
            <a:pPr marL="38100" marR="685800">
              <a:lnSpc>
                <a:spcPct val="131100"/>
              </a:lnSpc>
              <a:spcBef>
                <a:spcPts val="160"/>
              </a:spcBef>
            </a:pPr>
            <a:r>
              <a:rPr dirty="0" sz="950">
                <a:latin typeface="Trebuchet MS"/>
                <a:cs typeface="Trebuchet MS"/>
              </a:rPr>
              <a:t>Every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time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enter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cell,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remember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where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came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from </a:t>
            </a:r>
            <a:r>
              <a:rPr dirty="0" sz="950">
                <a:latin typeface="Trebuchet MS"/>
                <a:cs typeface="Trebuchet MS"/>
              </a:rPr>
              <a:t>When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reach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end,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dirty="0" baseline="13888" sz="900" spc="54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Trace </a:t>
            </a:r>
            <a:r>
              <a:rPr dirty="0" sz="900">
                <a:latin typeface="Trebuchet MS"/>
                <a:cs typeface="Trebuchet MS"/>
              </a:rPr>
              <a:t>back</a:t>
            </a:r>
            <a:r>
              <a:rPr dirty="0" sz="900" spc="-25">
                <a:latin typeface="Trebuchet MS"/>
                <a:cs typeface="Trebuchet MS"/>
              </a:rPr>
              <a:t> the </a:t>
            </a:r>
            <a:r>
              <a:rPr dirty="0" sz="900" spc="-20">
                <a:latin typeface="Trebuchet MS"/>
                <a:cs typeface="Trebuchet MS"/>
              </a:rPr>
              <a:t>path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40">
                <a:latin typeface="Trebuchet MS"/>
                <a:cs typeface="Trebuchet MS"/>
              </a:rPr>
              <a:t>from</a:t>
            </a:r>
            <a:r>
              <a:rPr dirty="0" sz="900" spc="-25">
                <a:latin typeface="Trebuchet MS"/>
                <a:cs typeface="Trebuchet MS"/>
              </a:rPr>
              <a:t> the </a:t>
            </a:r>
            <a:r>
              <a:rPr dirty="0" sz="900" spc="-10">
                <a:latin typeface="Trebuchet MS"/>
                <a:cs typeface="Trebuchet MS"/>
              </a:rPr>
              <a:t>upper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40">
                <a:latin typeface="Trebuchet MS"/>
                <a:cs typeface="Trebuchet MS"/>
              </a:rPr>
              <a:t>right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corner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to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read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65">
                <a:latin typeface="Trebuchet MS"/>
                <a:cs typeface="Trebuchet MS"/>
              </a:rPr>
              <a:t>off</a:t>
            </a:r>
            <a:r>
              <a:rPr dirty="0" sz="900" spc="-25">
                <a:latin typeface="Trebuchet MS"/>
                <a:cs typeface="Trebuchet MS"/>
              </a:rPr>
              <a:t> the </a:t>
            </a:r>
            <a:r>
              <a:rPr dirty="0" sz="900" spc="-10">
                <a:latin typeface="Trebuchet MS"/>
                <a:cs typeface="Trebuchet MS"/>
              </a:rPr>
              <a:t>alignment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78546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788579"/>
            <a:ext cx="64757" cy="6475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978368"/>
            <a:ext cx="64757" cy="64757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661530"/>
            <a:ext cx="3468624" cy="170078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611" y="2560916"/>
            <a:ext cx="1487424" cy="40233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14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Spelling</a:t>
            </a:r>
            <a:r>
              <a:rPr dirty="0" spc="50"/>
              <a:t> </a:t>
            </a:r>
            <a:r>
              <a:rPr dirty="0" spc="-10"/>
              <a:t>Correction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24051"/>
            <a:ext cx="4483735" cy="840740"/>
            <a:chOff x="87743" y="1024051"/>
            <a:chExt cx="4483735" cy="8407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2405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771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2709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00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8286"/>
              <a:ext cx="50749" cy="69442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2001"/>
              <a:ext cx="4432935" cy="581660"/>
            </a:xfrm>
            <a:custGeom>
              <a:avLst/>
              <a:gdLst/>
              <a:ahLst/>
              <a:cxnLst/>
              <a:rect l="l" t="t" r="r" b="b"/>
              <a:pathLst>
                <a:path w="4432935" h="581660">
                  <a:moveTo>
                    <a:pt x="4432566" y="0"/>
                  </a:moveTo>
                  <a:lnTo>
                    <a:pt x="0" y="0"/>
                  </a:lnTo>
                  <a:lnTo>
                    <a:pt x="0" y="530707"/>
                  </a:lnTo>
                  <a:lnTo>
                    <a:pt x="4008" y="550432"/>
                  </a:lnTo>
                  <a:lnTo>
                    <a:pt x="14922" y="566585"/>
                  </a:lnTo>
                  <a:lnTo>
                    <a:pt x="31075" y="577499"/>
                  </a:lnTo>
                  <a:lnTo>
                    <a:pt x="50800" y="581507"/>
                  </a:lnTo>
                  <a:lnTo>
                    <a:pt x="4381766" y="581507"/>
                  </a:lnTo>
                  <a:lnTo>
                    <a:pt x="4401491" y="577499"/>
                  </a:lnTo>
                  <a:lnTo>
                    <a:pt x="4417644" y="566585"/>
                  </a:lnTo>
                  <a:lnTo>
                    <a:pt x="4428558" y="550432"/>
                  </a:lnTo>
                  <a:lnTo>
                    <a:pt x="4432566" y="5307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06386"/>
              <a:ext cx="0" cy="675640"/>
            </a:xfrm>
            <a:custGeom>
              <a:avLst/>
              <a:gdLst/>
              <a:ahLst/>
              <a:cxnLst/>
              <a:rect l="l" t="t" r="r" b="b"/>
              <a:pathLst>
                <a:path w="0" h="675639">
                  <a:moveTo>
                    <a:pt x="0" y="6753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93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809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682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173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9176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01800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564637"/>
            <a:ext cx="2023745" cy="12426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 i="1">
                <a:latin typeface="Trebuchet MS"/>
                <a:cs typeface="Trebuchet MS"/>
              </a:rPr>
              <a:t>I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am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writing</a:t>
            </a:r>
            <a:r>
              <a:rPr dirty="0" sz="950" spc="-10" i="1">
                <a:latin typeface="Trebuchet MS"/>
                <a:cs typeface="Trebuchet MS"/>
              </a:rPr>
              <a:t> this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email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on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behaf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of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spc="-45" i="1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user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Which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some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close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words?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 spc="-1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behave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 spc="-20">
                <a:latin typeface="Trebuchet MS"/>
                <a:cs typeface="Trebuchet MS"/>
              </a:rPr>
              <a:t>....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dirty="0" sz="1400" spc="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516" y="661530"/>
            <a:ext cx="3300984" cy="170078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611" y="2560916"/>
            <a:ext cx="1487424" cy="40233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15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210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Backtrace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56" y="947254"/>
            <a:ext cx="4093464" cy="1618488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16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6104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Adding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Backtrace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63" y="843178"/>
            <a:ext cx="4011929" cy="181737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17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4732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400" spc="-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Cambria"/>
                <a:cs typeface="Cambria"/>
              </a:rPr>
              <a:t>matrix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363" y="1011440"/>
            <a:ext cx="1836420" cy="139446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distance</a:t>
            </a:r>
            <a:r>
              <a:rPr dirty="0" spc="-20"/>
              <a:t> </a:t>
            </a:r>
            <a:r>
              <a:rPr dirty="0" spc="-25"/>
              <a:t>matrix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363" y="1011440"/>
            <a:ext cx="1836420" cy="139446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601199" y="1022527"/>
            <a:ext cx="1772920" cy="796290"/>
            <a:chOff x="2601199" y="1022527"/>
            <a:chExt cx="1772920" cy="796290"/>
          </a:xfrm>
        </p:grpSpPr>
        <p:sp>
          <p:nvSpPr>
            <p:cNvPr id="5" name="object 5" descr=""/>
            <p:cNvSpPr/>
            <p:nvPr/>
          </p:nvSpPr>
          <p:spPr>
            <a:xfrm>
              <a:off x="2601199" y="1022527"/>
              <a:ext cx="1722120" cy="82550"/>
            </a:xfrm>
            <a:custGeom>
              <a:avLst/>
              <a:gdLst/>
              <a:ahLst/>
              <a:cxnLst/>
              <a:rect l="l" t="t" r="r" b="b"/>
              <a:pathLst>
                <a:path w="1722120" h="82550">
                  <a:moveTo>
                    <a:pt x="167082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721624" y="82384"/>
                  </a:lnTo>
                  <a:lnTo>
                    <a:pt x="1721624" y="50800"/>
                  </a:lnTo>
                  <a:lnTo>
                    <a:pt x="1717616" y="31075"/>
                  </a:lnTo>
                  <a:lnTo>
                    <a:pt x="1706702" y="14922"/>
                  </a:lnTo>
                  <a:lnTo>
                    <a:pt x="1690549" y="4008"/>
                  </a:lnTo>
                  <a:lnTo>
                    <a:pt x="1670824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2001" y="1717192"/>
              <a:ext cx="101600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801" y="1704492"/>
              <a:ext cx="1670799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2826" y="1073086"/>
              <a:ext cx="50774" cy="64410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601199" y="1066939"/>
              <a:ext cx="1722120" cy="701675"/>
            </a:xfrm>
            <a:custGeom>
              <a:avLst/>
              <a:gdLst/>
              <a:ahLst/>
              <a:cxnLst/>
              <a:rect l="l" t="t" r="r" b="b"/>
              <a:pathLst>
                <a:path w="1722120" h="701675">
                  <a:moveTo>
                    <a:pt x="1721624" y="0"/>
                  </a:moveTo>
                  <a:lnTo>
                    <a:pt x="0" y="0"/>
                  </a:lnTo>
                  <a:lnTo>
                    <a:pt x="0" y="650252"/>
                  </a:lnTo>
                  <a:lnTo>
                    <a:pt x="4008" y="669977"/>
                  </a:lnTo>
                  <a:lnTo>
                    <a:pt x="14922" y="686130"/>
                  </a:lnTo>
                  <a:lnTo>
                    <a:pt x="31075" y="697044"/>
                  </a:lnTo>
                  <a:lnTo>
                    <a:pt x="50800" y="701052"/>
                  </a:lnTo>
                  <a:lnTo>
                    <a:pt x="1670824" y="701052"/>
                  </a:lnTo>
                  <a:lnTo>
                    <a:pt x="1690549" y="697044"/>
                  </a:lnTo>
                  <a:lnTo>
                    <a:pt x="1706702" y="686130"/>
                  </a:lnTo>
                  <a:lnTo>
                    <a:pt x="1717616" y="669977"/>
                  </a:lnTo>
                  <a:lnTo>
                    <a:pt x="1721624" y="650252"/>
                  </a:lnTo>
                  <a:lnTo>
                    <a:pt x="1721624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22822" y="1111173"/>
              <a:ext cx="0" cy="625475"/>
            </a:xfrm>
            <a:custGeom>
              <a:avLst/>
              <a:gdLst/>
              <a:ahLst/>
              <a:cxnLst/>
              <a:rect l="l" t="t" r="r" b="b"/>
              <a:pathLst>
                <a:path w="0" h="625475">
                  <a:moveTo>
                    <a:pt x="0" y="6250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22822" y="10984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22822" y="10857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22822" y="10730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639301" y="1021265"/>
            <a:ext cx="1598930" cy="7137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Every</a:t>
            </a:r>
            <a:r>
              <a:rPr dirty="0" sz="950" spc="20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non-decreasing</a:t>
            </a:r>
            <a:r>
              <a:rPr dirty="0" sz="950" spc="20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path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(0,0)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(M,N) </a:t>
            </a:r>
            <a:r>
              <a:rPr dirty="0" sz="950">
                <a:latin typeface="Trebuchet MS"/>
                <a:cs typeface="Trebuchet MS"/>
              </a:rPr>
              <a:t>corresponds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alignment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-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sequences.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distance</a:t>
            </a:r>
            <a:r>
              <a:rPr dirty="0" spc="-20"/>
              <a:t> </a:t>
            </a:r>
            <a:r>
              <a:rPr dirty="0" spc="-25"/>
              <a:t>matrix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363" y="1011440"/>
            <a:ext cx="1836420" cy="139446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601199" y="1022527"/>
            <a:ext cx="1772920" cy="796290"/>
            <a:chOff x="2601199" y="1022527"/>
            <a:chExt cx="1772920" cy="796290"/>
          </a:xfrm>
        </p:grpSpPr>
        <p:sp>
          <p:nvSpPr>
            <p:cNvPr id="5" name="object 5" descr=""/>
            <p:cNvSpPr/>
            <p:nvPr/>
          </p:nvSpPr>
          <p:spPr>
            <a:xfrm>
              <a:off x="2601199" y="1022527"/>
              <a:ext cx="1722120" cy="82550"/>
            </a:xfrm>
            <a:custGeom>
              <a:avLst/>
              <a:gdLst/>
              <a:ahLst/>
              <a:cxnLst/>
              <a:rect l="l" t="t" r="r" b="b"/>
              <a:pathLst>
                <a:path w="1722120" h="82550">
                  <a:moveTo>
                    <a:pt x="167082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721624" y="82384"/>
                  </a:lnTo>
                  <a:lnTo>
                    <a:pt x="1721624" y="50800"/>
                  </a:lnTo>
                  <a:lnTo>
                    <a:pt x="1717616" y="31075"/>
                  </a:lnTo>
                  <a:lnTo>
                    <a:pt x="1706702" y="14922"/>
                  </a:lnTo>
                  <a:lnTo>
                    <a:pt x="1690549" y="4008"/>
                  </a:lnTo>
                  <a:lnTo>
                    <a:pt x="1670824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2001" y="1717192"/>
              <a:ext cx="101600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801" y="1704492"/>
              <a:ext cx="1670799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2826" y="1073086"/>
              <a:ext cx="50774" cy="64410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601199" y="1066939"/>
              <a:ext cx="1722120" cy="701675"/>
            </a:xfrm>
            <a:custGeom>
              <a:avLst/>
              <a:gdLst/>
              <a:ahLst/>
              <a:cxnLst/>
              <a:rect l="l" t="t" r="r" b="b"/>
              <a:pathLst>
                <a:path w="1722120" h="701675">
                  <a:moveTo>
                    <a:pt x="1721624" y="0"/>
                  </a:moveTo>
                  <a:lnTo>
                    <a:pt x="0" y="0"/>
                  </a:lnTo>
                  <a:lnTo>
                    <a:pt x="0" y="650252"/>
                  </a:lnTo>
                  <a:lnTo>
                    <a:pt x="4008" y="669977"/>
                  </a:lnTo>
                  <a:lnTo>
                    <a:pt x="14922" y="686130"/>
                  </a:lnTo>
                  <a:lnTo>
                    <a:pt x="31075" y="697044"/>
                  </a:lnTo>
                  <a:lnTo>
                    <a:pt x="50800" y="701052"/>
                  </a:lnTo>
                  <a:lnTo>
                    <a:pt x="1670824" y="701052"/>
                  </a:lnTo>
                  <a:lnTo>
                    <a:pt x="1690549" y="697044"/>
                  </a:lnTo>
                  <a:lnTo>
                    <a:pt x="1706702" y="686130"/>
                  </a:lnTo>
                  <a:lnTo>
                    <a:pt x="1717616" y="669977"/>
                  </a:lnTo>
                  <a:lnTo>
                    <a:pt x="1721624" y="650252"/>
                  </a:lnTo>
                  <a:lnTo>
                    <a:pt x="1721624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22822" y="1111173"/>
              <a:ext cx="0" cy="625475"/>
            </a:xfrm>
            <a:custGeom>
              <a:avLst/>
              <a:gdLst/>
              <a:ahLst/>
              <a:cxnLst/>
              <a:rect l="l" t="t" r="r" b="b"/>
              <a:pathLst>
                <a:path w="0" h="625475">
                  <a:moveTo>
                    <a:pt x="0" y="6250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22822" y="10984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22822" y="10857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22822" y="10730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601199" y="1919922"/>
            <a:ext cx="1772920" cy="626110"/>
            <a:chOff x="2601199" y="1919922"/>
            <a:chExt cx="1772920" cy="626110"/>
          </a:xfrm>
        </p:grpSpPr>
        <p:sp>
          <p:nvSpPr>
            <p:cNvPr id="15" name="object 15" descr=""/>
            <p:cNvSpPr/>
            <p:nvPr/>
          </p:nvSpPr>
          <p:spPr>
            <a:xfrm>
              <a:off x="2601199" y="1919922"/>
              <a:ext cx="1722120" cy="82550"/>
            </a:xfrm>
            <a:custGeom>
              <a:avLst/>
              <a:gdLst/>
              <a:ahLst/>
              <a:cxnLst/>
              <a:rect l="l" t="t" r="r" b="b"/>
              <a:pathLst>
                <a:path w="1722120" h="82550">
                  <a:moveTo>
                    <a:pt x="167082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721624" y="82384"/>
                  </a:lnTo>
                  <a:lnTo>
                    <a:pt x="1721624" y="50800"/>
                  </a:lnTo>
                  <a:lnTo>
                    <a:pt x="1717616" y="31075"/>
                  </a:lnTo>
                  <a:lnTo>
                    <a:pt x="1706702" y="14922"/>
                  </a:lnTo>
                  <a:lnTo>
                    <a:pt x="1690549" y="4008"/>
                  </a:lnTo>
                  <a:lnTo>
                    <a:pt x="167082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2001" y="2444013"/>
              <a:ext cx="101600" cy="1016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2801" y="2431313"/>
              <a:ext cx="1670799" cy="1143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826" y="1970481"/>
              <a:ext cx="50774" cy="47353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601199" y="1964347"/>
              <a:ext cx="1722120" cy="530860"/>
            </a:xfrm>
            <a:custGeom>
              <a:avLst/>
              <a:gdLst/>
              <a:ahLst/>
              <a:cxnLst/>
              <a:rect l="l" t="t" r="r" b="b"/>
              <a:pathLst>
                <a:path w="1722120" h="530860">
                  <a:moveTo>
                    <a:pt x="1721624" y="0"/>
                  </a:moveTo>
                  <a:lnTo>
                    <a:pt x="0" y="0"/>
                  </a:lnTo>
                  <a:lnTo>
                    <a:pt x="0" y="479666"/>
                  </a:lnTo>
                  <a:lnTo>
                    <a:pt x="4008" y="499390"/>
                  </a:lnTo>
                  <a:lnTo>
                    <a:pt x="14922" y="515543"/>
                  </a:lnTo>
                  <a:lnTo>
                    <a:pt x="31075" y="526457"/>
                  </a:lnTo>
                  <a:lnTo>
                    <a:pt x="50800" y="530466"/>
                  </a:lnTo>
                  <a:lnTo>
                    <a:pt x="1670824" y="530466"/>
                  </a:lnTo>
                  <a:lnTo>
                    <a:pt x="1690549" y="526457"/>
                  </a:lnTo>
                  <a:lnTo>
                    <a:pt x="1706702" y="515543"/>
                  </a:lnTo>
                  <a:lnTo>
                    <a:pt x="1717616" y="499390"/>
                  </a:lnTo>
                  <a:lnTo>
                    <a:pt x="1721624" y="479666"/>
                  </a:lnTo>
                  <a:lnTo>
                    <a:pt x="172162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22822" y="2008581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w="0" h="454660">
                  <a:moveTo>
                    <a:pt x="0" y="4544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322822" y="19958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22822" y="19831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322822" y="19704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639301" y="1021265"/>
            <a:ext cx="1598930" cy="143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Every</a:t>
            </a:r>
            <a:r>
              <a:rPr dirty="0" sz="950" spc="20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non-decreasing</a:t>
            </a:r>
            <a:r>
              <a:rPr dirty="0" sz="950" spc="20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path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(0,0)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(M,N) </a:t>
            </a:r>
            <a:r>
              <a:rPr dirty="0" sz="950">
                <a:latin typeface="Trebuchet MS"/>
                <a:cs typeface="Trebuchet MS"/>
              </a:rPr>
              <a:t>corresponds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8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alignment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-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sequences.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950">
              <a:latin typeface="Trebuchet MS"/>
              <a:cs typeface="Trebuchet MS"/>
            </a:endParaRPr>
          </a:p>
          <a:p>
            <a:pPr marL="12700" marR="288925">
              <a:lnSpc>
                <a:spcPct val="118900"/>
              </a:lnSpc>
            </a:pPr>
            <a:r>
              <a:rPr dirty="0" sz="950" spc="50">
                <a:latin typeface="Trebuchet MS"/>
                <a:cs typeface="Trebuchet MS"/>
              </a:rPr>
              <a:t>An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optimal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alignment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is </a:t>
            </a:r>
            <a:r>
              <a:rPr dirty="0" sz="950">
                <a:latin typeface="Trebuchet MS"/>
                <a:cs typeface="Trebuchet MS"/>
              </a:rPr>
              <a:t>composed</a:t>
            </a:r>
            <a:r>
              <a:rPr dirty="0" sz="950" spc="8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8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optimal </a:t>
            </a:r>
            <a:r>
              <a:rPr dirty="0" sz="950">
                <a:latin typeface="Trebuchet MS"/>
                <a:cs typeface="Trebuchet MS"/>
              </a:rPr>
              <a:t>sub-</a:t>
            </a:r>
            <a:r>
              <a:rPr dirty="0" sz="950" spc="-10">
                <a:latin typeface="Trebuchet MS"/>
                <a:cs typeface="Trebuchet MS"/>
              </a:rPr>
              <a:t>alignments.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6" name="object 2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4465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Result</a:t>
            </a:r>
            <a:r>
              <a:rPr dirty="0" sz="1400" spc="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1400" spc="2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Backtrace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265" y="1197635"/>
            <a:ext cx="2569210" cy="92900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19</a:t>
            </a:r>
            <a:r>
              <a:rPr dirty="0" spc="-20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9626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Performance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7743" y="965796"/>
            <a:ext cx="4432935" cy="172085"/>
          </a:xfrm>
          <a:custGeom>
            <a:avLst/>
            <a:gdLst/>
            <a:ahLst/>
            <a:cxnLst/>
            <a:rect l="l" t="t" r="r" b="b"/>
            <a:pathLst>
              <a:path w="4432935" h="17208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1602"/>
                </a:lnTo>
                <a:lnTo>
                  <a:pt x="4432566" y="171602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5844" y="941870"/>
            <a:ext cx="295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Time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7743" y="1010030"/>
            <a:ext cx="4483735" cy="418465"/>
            <a:chOff x="87743" y="1010030"/>
            <a:chExt cx="4483735" cy="41846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4750"/>
              <a:ext cx="4432566" cy="5060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26515"/>
              <a:ext cx="101599" cy="1016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13815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10030"/>
              <a:ext cx="50749" cy="31648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7743" y="1169035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48131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w="0" h="297815">
                  <a:moveTo>
                    <a:pt x="0" y="297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354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0227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20309" y="10100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60502"/>
            <a:ext cx="9626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Performance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65796"/>
            <a:ext cx="4483735" cy="462915"/>
            <a:chOff x="87743" y="965796"/>
            <a:chExt cx="4483735" cy="46291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65796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475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2651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1381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10030"/>
              <a:ext cx="50749" cy="31648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69035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48131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w="0" h="297815">
                  <a:moveTo>
                    <a:pt x="0" y="297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354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227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100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5844" y="902992"/>
            <a:ext cx="402590" cy="4362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dirty="0" sz="1100" spc="-20">
                <a:solidFill>
                  <a:srgbClr val="3333B2"/>
                </a:solidFill>
              </a:rPr>
              <a:t>Time </a:t>
            </a:r>
            <a:r>
              <a:rPr dirty="0" sz="1100" spc="-10">
                <a:solidFill>
                  <a:srgbClr val="000000"/>
                </a:solidFill>
              </a:rPr>
              <a:t>O</a:t>
            </a:r>
            <a:r>
              <a:rPr dirty="0" sz="1100" spc="-10" i="0">
                <a:solidFill>
                  <a:srgbClr val="000000"/>
                </a:solidFill>
                <a:latin typeface="Arial MT"/>
                <a:cs typeface="Arial MT"/>
              </a:rPr>
              <a:t>(</a:t>
            </a:r>
            <a:r>
              <a:rPr dirty="0" sz="1100" spc="-10">
                <a:solidFill>
                  <a:srgbClr val="000000"/>
                </a:solidFill>
              </a:rPr>
              <a:t>nm</a:t>
            </a:r>
            <a:r>
              <a:rPr dirty="0" sz="1100" spc="-10" i="0">
                <a:solidFill>
                  <a:srgbClr val="000000"/>
                </a:solidFill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7743" y="152923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25844" y="1510017"/>
            <a:ext cx="356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Space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7743" y="1573464"/>
            <a:ext cx="4483735" cy="432434"/>
            <a:chOff x="87743" y="1573464"/>
            <a:chExt cx="4483735" cy="432434"/>
          </a:xfrm>
        </p:grpSpPr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702257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1904009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1891309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573466"/>
              <a:ext cx="50749" cy="33054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7743" y="1746529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611566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w="0" h="311785">
                  <a:moveTo>
                    <a:pt x="0" y="3114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5988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5861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15734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8" name="object 2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60502"/>
            <a:ext cx="9626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Performance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65796"/>
            <a:ext cx="4483735" cy="462915"/>
            <a:chOff x="87743" y="965796"/>
            <a:chExt cx="4483735" cy="46291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65796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475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2651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1381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10030"/>
              <a:ext cx="50749" cy="31648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69035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48131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w="0" h="297815">
                  <a:moveTo>
                    <a:pt x="0" y="297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354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227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100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5844" y="902992"/>
            <a:ext cx="402590" cy="436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Time </a:t>
            </a:r>
            <a:r>
              <a:rPr dirty="0" sz="1100" spc="-10" i="1">
                <a:latin typeface="Cambria"/>
                <a:cs typeface="Cambria"/>
              </a:rPr>
              <a:t>O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nm</a:t>
            </a:r>
            <a:r>
              <a:rPr dirty="0" sz="1100" spc="-1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7743" y="1529232"/>
            <a:ext cx="4483735" cy="476884"/>
            <a:chOff x="87743" y="1529232"/>
            <a:chExt cx="4483735" cy="476884"/>
          </a:xfrm>
        </p:grpSpPr>
        <p:sp>
          <p:nvSpPr>
            <p:cNvPr id="16" name="object 16" descr=""/>
            <p:cNvSpPr/>
            <p:nvPr/>
          </p:nvSpPr>
          <p:spPr>
            <a:xfrm>
              <a:off x="87743" y="15292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702257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1904009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1891309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573466"/>
              <a:ext cx="50749" cy="33054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743" y="1746529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611566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w="0" h="311785">
                  <a:moveTo>
                    <a:pt x="0" y="3114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5988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5861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5734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/>
          <p:nvPr/>
        </p:nvSpPr>
        <p:spPr>
          <a:xfrm>
            <a:off x="87743" y="2106739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25844" y="1461780"/>
            <a:ext cx="58229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4785">
              <a:lnSpc>
                <a:spcPct val="127899"/>
              </a:lnSpc>
              <a:spcBef>
                <a:spcPts val="10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Space </a:t>
            </a:r>
            <a:r>
              <a:rPr dirty="0" sz="1100" spc="-10" i="1">
                <a:latin typeface="Cambria"/>
                <a:cs typeface="Cambria"/>
              </a:rPr>
              <a:t>O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nm</a:t>
            </a:r>
            <a:r>
              <a:rPr dirty="0" sz="1100" spc="-1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Backtrace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7743" y="2150964"/>
            <a:ext cx="4483735" cy="422909"/>
            <a:chOff x="87743" y="2150964"/>
            <a:chExt cx="4483735" cy="422909"/>
          </a:xfrm>
        </p:grpSpPr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270404"/>
              <a:ext cx="4432566" cy="5060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472156"/>
              <a:ext cx="101599" cy="10160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459456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150973"/>
              <a:ext cx="50749" cy="321182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87743" y="2314676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20309" y="2189061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w="0" h="302260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20309" y="21763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520309" y="21636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20309" y="21509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9" name="object 3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4" name="object 4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Spelling</a:t>
            </a:r>
            <a:r>
              <a:rPr dirty="0" spc="50"/>
              <a:t> </a:t>
            </a:r>
            <a:r>
              <a:rPr dirty="0" spc="-10"/>
              <a:t>Correction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24051"/>
            <a:ext cx="4483735" cy="840740"/>
            <a:chOff x="87743" y="1024051"/>
            <a:chExt cx="4483735" cy="8407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2405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771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2709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00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8286"/>
              <a:ext cx="50749" cy="69442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2001"/>
              <a:ext cx="4432935" cy="581660"/>
            </a:xfrm>
            <a:custGeom>
              <a:avLst/>
              <a:gdLst/>
              <a:ahLst/>
              <a:cxnLst/>
              <a:rect l="l" t="t" r="r" b="b"/>
              <a:pathLst>
                <a:path w="4432935" h="581660">
                  <a:moveTo>
                    <a:pt x="4432566" y="0"/>
                  </a:moveTo>
                  <a:lnTo>
                    <a:pt x="0" y="0"/>
                  </a:lnTo>
                  <a:lnTo>
                    <a:pt x="0" y="530707"/>
                  </a:lnTo>
                  <a:lnTo>
                    <a:pt x="4008" y="550432"/>
                  </a:lnTo>
                  <a:lnTo>
                    <a:pt x="14922" y="566585"/>
                  </a:lnTo>
                  <a:lnTo>
                    <a:pt x="31075" y="577499"/>
                  </a:lnTo>
                  <a:lnTo>
                    <a:pt x="50800" y="581507"/>
                  </a:lnTo>
                  <a:lnTo>
                    <a:pt x="4381766" y="581507"/>
                  </a:lnTo>
                  <a:lnTo>
                    <a:pt x="4401491" y="577499"/>
                  </a:lnTo>
                  <a:lnTo>
                    <a:pt x="4417644" y="566585"/>
                  </a:lnTo>
                  <a:lnTo>
                    <a:pt x="4428558" y="550432"/>
                  </a:lnTo>
                  <a:lnTo>
                    <a:pt x="4432566" y="5307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06386"/>
              <a:ext cx="0" cy="675640"/>
            </a:xfrm>
            <a:custGeom>
              <a:avLst/>
              <a:gdLst/>
              <a:ahLst/>
              <a:cxnLst/>
              <a:rect l="l" t="t" r="r" b="b"/>
              <a:pathLst>
                <a:path w="0" h="675639">
                  <a:moveTo>
                    <a:pt x="0" y="6753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93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809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682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173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9176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01800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87743" y="1965439"/>
            <a:ext cx="4483735" cy="1076960"/>
            <a:chOff x="87743" y="1965439"/>
            <a:chExt cx="4483735" cy="1076960"/>
          </a:xfrm>
        </p:grpSpPr>
        <p:sp>
          <p:nvSpPr>
            <p:cNvPr id="18" name="object 18" descr=""/>
            <p:cNvSpPr/>
            <p:nvPr/>
          </p:nvSpPr>
          <p:spPr>
            <a:xfrm>
              <a:off x="87743" y="196543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129104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940367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927667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009673"/>
              <a:ext cx="50749" cy="93069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7743" y="2173376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047760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w="0" h="911860">
                  <a:moveTo>
                    <a:pt x="0" y="9116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0350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022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2009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223109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25844" y="564637"/>
            <a:ext cx="2323465" cy="17633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 i="1">
                <a:latin typeface="Trebuchet MS"/>
                <a:cs typeface="Trebuchet MS"/>
              </a:rPr>
              <a:t>I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am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writing</a:t>
            </a:r>
            <a:r>
              <a:rPr dirty="0" sz="950" spc="-10" i="1">
                <a:latin typeface="Trebuchet MS"/>
                <a:cs typeface="Trebuchet MS"/>
              </a:rPr>
              <a:t> this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email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on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behaf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of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spc="-25" i="1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user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Which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some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close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words?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 spc="-1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behave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 spc="-20">
                <a:latin typeface="Trebuchet MS"/>
                <a:cs typeface="Trebuchet MS"/>
              </a:rPr>
              <a:t>....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Isolated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correction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Pick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closest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60502"/>
            <a:ext cx="9626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Performance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65796"/>
            <a:ext cx="4483735" cy="462915"/>
            <a:chOff x="87743" y="965796"/>
            <a:chExt cx="4483735" cy="46291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65796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475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2651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1381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10030"/>
              <a:ext cx="50749" cy="31648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69035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048131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w="0" h="297815">
                  <a:moveTo>
                    <a:pt x="0" y="297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354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227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100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5844" y="902992"/>
            <a:ext cx="402590" cy="4362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dirty="0" sz="1100" spc="-20">
                <a:solidFill>
                  <a:srgbClr val="3333B2"/>
                </a:solidFill>
              </a:rPr>
              <a:t>Time </a:t>
            </a:r>
            <a:r>
              <a:rPr dirty="0" sz="1100" spc="-10">
                <a:solidFill>
                  <a:srgbClr val="000000"/>
                </a:solidFill>
              </a:rPr>
              <a:t>O</a:t>
            </a:r>
            <a:r>
              <a:rPr dirty="0" sz="1100" spc="-10" i="0">
                <a:solidFill>
                  <a:srgbClr val="000000"/>
                </a:solidFill>
                <a:latin typeface="Arial MT"/>
                <a:cs typeface="Arial MT"/>
              </a:rPr>
              <a:t>(</a:t>
            </a:r>
            <a:r>
              <a:rPr dirty="0" sz="1100" spc="-10">
                <a:solidFill>
                  <a:srgbClr val="000000"/>
                </a:solidFill>
              </a:rPr>
              <a:t>nm</a:t>
            </a:r>
            <a:r>
              <a:rPr dirty="0" sz="1100" spc="-10" i="0">
                <a:solidFill>
                  <a:srgbClr val="000000"/>
                </a:solidFill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7743" y="1529232"/>
            <a:ext cx="4483735" cy="476884"/>
            <a:chOff x="87743" y="1529232"/>
            <a:chExt cx="4483735" cy="476884"/>
          </a:xfrm>
        </p:grpSpPr>
        <p:sp>
          <p:nvSpPr>
            <p:cNvPr id="16" name="object 16" descr=""/>
            <p:cNvSpPr/>
            <p:nvPr/>
          </p:nvSpPr>
          <p:spPr>
            <a:xfrm>
              <a:off x="87743" y="15292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702257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1904009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1891309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573466"/>
              <a:ext cx="50749" cy="33054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743" y="1746529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611566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w="0" h="311785">
                  <a:moveTo>
                    <a:pt x="0" y="3114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5988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5861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5734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87743" y="2106739"/>
            <a:ext cx="4483735" cy="467359"/>
            <a:chOff x="87743" y="2106739"/>
            <a:chExt cx="4483735" cy="467359"/>
          </a:xfrm>
        </p:grpSpPr>
        <p:sp>
          <p:nvSpPr>
            <p:cNvPr id="27" name="object 27" descr=""/>
            <p:cNvSpPr/>
            <p:nvPr/>
          </p:nvSpPr>
          <p:spPr>
            <a:xfrm>
              <a:off x="87743" y="210673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270404"/>
              <a:ext cx="4432566" cy="5060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472156"/>
              <a:ext cx="101599" cy="10160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459456"/>
              <a:ext cx="4381715" cy="11430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150973"/>
              <a:ext cx="50749" cy="321182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87743" y="2314676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520309" y="2189061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w="0" h="302260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20309" y="21763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20309" y="21636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520309" y="21509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25844" y="1461780"/>
            <a:ext cx="582295" cy="1022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4785">
              <a:lnSpc>
                <a:spcPct val="127899"/>
              </a:lnSpc>
              <a:spcBef>
                <a:spcPts val="10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Space </a:t>
            </a:r>
            <a:r>
              <a:rPr dirty="0" sz="1100" spc="-10" i="1">
                <a:latin typeface="Cambria"/>
                <a:cs typeface="Cambria"/>
              </a:rPr>
              <a:t>O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nm</a:t>
            </a:r>
            <a:r>
              <a:rPr dirty="0" sz="1100" spc="-1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22400"/>
              </a:lnSpc>
              <a:spcBef>
                <a:spcPts val="1245"/>
              </a:spcBef>
            </a:pP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Backtrace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latin typeface="Cambria"/>
                <a:cs typeface="Cambria"/>
              </a:rPr>
              <a:t>O</a:t>
            </a:r>
            <a:r>
              <a:rPr dirty="0" sz="1100">
                <a:latin typeface="Arial MT"/>
                <a:cs typeface="Arial MT"/>
              </a:rPr>
              <a:t>(</a:t>
            </a:r>
            <a:r>
              <a:rPr dirty="0" sz="1100" i="1">
                <a:latin typeface="Cambria"/>
                <a:cs typeface="Cambria"/>
              </a:rPr>
              <a:t>n</a:t>
            </a:r>
            <a:r>
              <a:rPr dirty="0" sz="1100" spc="-40" i="1">
                <a:latin typeface="Cambria"/>
                <a:cs typeface="Cambria"/>
              </a:rPr>
              <a:t> </a:t>
            </a:r>
            <a:r>
              <a:rPr dirty="0" sz="1100" spc="200">
                <a:latin typeface="Arial MT"/>
                <a:cs typeface="Arial MT"/>
              </a:rPr>
              <a:t>+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-35" i="1">
                <a:latin typeface="Cambria"/>
                <a:cs typeface="Cambria"/>
              </a:rPr>
              <a:t>m</a:t>
            </a:r>
            <a:r>
              <a:rPr dirty="0" sz="1100" spc="-35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9" name="object 3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4" name="object 44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7743" y="90393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7743" y="948347"/>
            <a:ext cx="4483735" cy="382270"/>
            <a:chOff x="87743" y="948347"/>
            <a:chExt cx="4483735" cy="3822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915"/>
              <a:ext cx="101599" cy="101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621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4493"/>
              <a:ext cx="50749" cy="27442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743" y="948347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20309" y="992593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w="0"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97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6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5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84910" y="952715"/>
            <a:ext cx="3038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Weighted</a:t>
            </a:r>
            <a:r>
              <a:rPr dirty="0" sz="1400" spc="6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7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Distance,</a:t>
            </a:r>
            <a:r>
              <a:rPr dirty="0" sz="1400" spc="7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dirty="0" sz="1400" spc="7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variations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83130" y="1485303"/>
            <a:ext cx="1042035" cy="8013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Pawan</a:t>
            </a:r>
            <a:r>
              <a:rPr dirty="0" sz="950" spc="1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700" spc="65">
                <a:latin typeface="Trebuchet MS"/>
                <a:cs typeface="Trebuchet MS"/>
              </a:rPr>
              <a:t>CSE,</a:t>
            </a:r>
            <a:r>
              <a:rPr dirty="0" sz="700">
                <a:latin typeface="Trebuchet MS"/>
                <a:cs typeface="Trebuchet MS"/>
              </a:rPr>
              <a:t> </a:t>
            </a:r>
            <a:r>
              <a:rPr dirty="0" sz="700" spc="-1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950">
                <a:latin typeface="Trebuchet MS"/>
                <a:cs typeface="Trebuchet MS"/>
              </a:rPr>
              <a:t>Week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2:</a:t>
            </a:r>
            <a:r>
              <a:rPr dirty="0" sz="950" spc="10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Lecture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1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Weighted</a:t>
            </a:r>
            <a:r>
              <a:rPr dirty="0" spc="10"/>
              <a:t> </a:t>
            </a:r>
            <a:r>
              <a:rPr dirty="0"/>
              <a:t>Edit</a:t>
            </a:r>
            <a:r>
              <a:rPr dirty="0" spc="15"/>
              <a:t> </a:t>
            </a:r>
            <a:r>
              <a:rPr dirty="0" spc="-10"/>
              <a:t>Distance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426667"/>
            <a:ext cx="4483735" cy="455930"/>
            <a:chOff x="87743" y="1426667"/>
            <a:chExt cx="4483735" cy="45593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42666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9967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8085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6815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70901"/>
              <a:ext cx="50749" cy="30995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643964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509001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4963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4836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4709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93697"/>
              <a:ext cx="64757" cy="64757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25844" y="1352020"/>
            <a:ext cx="2725420" cy="44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Why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add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weights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 the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computation?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950" spc="65">
                <a:latin typeface="Trebuchet MS"/>
                <a:cs typeface="Trebuchet MS"/>
              </a:rPr>
              <a:t>Some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letters</a:t>
            </a:r>
            <a:r>
              <a:rPr dirty="0" sz="950">
                <a:latin typeface="Trebuchet MS"/>
                <a:cs typeface="Trebuchet MS"/>
              </a:rPr>
              <a:t> are more </a:t>
            </a:r>
            <a:r>
              <a:rPr dirty="0" sz="950" spc="-20">
                <a:latin typeface="Trebuchet MS"/>
                <a:cs typeface="Trebuchet MS"/>
              </a:rPr>
              <a:t>likely</a:t>
            </a:r>
            <a:r>
              <a:rPr dirty="0" sz="95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>
                <a:latin typeface="Trebuchet MS"/>
                <a:cs typeface="Trebuchet MS"/>
              </a:rPr>
              <a:t> be </a:t>
            </a:r>
            <a:r>
              <a:rPr dirty="0" sz="950" spc="-10">
                <a:latin typeface="Trebuchet MS"/>
                <a:cs typeface="Trebuchet MS"/>
              </a:rPr>
              <a:t>mistyped.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2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7387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Confusion</a:t>
            </a:r>
            <a:r>
              <a:rPr dirty="0" sz="1400" spc="6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Matrix</a:t>
            </a:r>
            <a:r>
              <a:rPr dirty="0" sz="1400" spc="6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1400" spc="6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6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Errors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23" y="618693"/>
            <a:ext cx="3909974" cy="237012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3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2871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Keyboard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Design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68" y="981506"/>
            <a:ext cx="3831335" cy="147828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4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4834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Weighted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 Distance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74" y="627646"/>
            <a:ext cx="4072890" cy="225551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5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modify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20"/>
              <a:t>algorithm</a:t>
            </a:r>
            <a:r>
              <a:rPr dirty="0" spc="-25"/>
              <a:t> </a:t>
            </a:r>
            <a:r>
              <a:rPr dirty="0" spc="-10"/>
              <a:t>with</a:t>
            </a:r>
            <a:r>
              <a:rPr dirty="0" spc="-25"/>
              <a:t> </a:t>
            </a:r>
            <a:r>
              <a:rPr dirty="0" spc="-10"/>
              <a:t>transpose?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670179"/>
            <a:ext cx="4483735" cy="648970"/>
            <a:chOff x="87743" y="670179"/>
            <a:chExt cx="4483735" cy="64897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670179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3847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1707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0437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4413"/>
              <a:ext cx="50749" cy="50266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882764"/>
              <a:ext cx="4432935" cy="385445"/>
            </a:xfrm>
            <a:custGeom>
              <a:avLst/>
              <a:gdLst/>
              <a:ahLst/>
              <a:cxnLst/>
              <a:rect l="l" t="t" r="r" b="b"/>
              <a:pathLst>
                <a:path w="4432935" h="385444">
                  <a:moveTo>
                    <a:pt x="4432566" y="0"/>
                  </a:moveTo>
                  <a:lnTo>
                    <a:pt x="0" y="0"/>
                  </a:lnTo>
                  <a:lnTo>
                    <a:pt x="0" y="334314"/>
                  </a:lnTo>
                  <a:lnTo>
                    <a:pt x="4008" y="354039"/>
                  </a:lnTo>
                  <a:lnTo>
                    <a:pt x="14922" y="370192"/>
                  </a:lnTo>
                  <a:lnTo>
                    <a:pt x="31075" y="381106"/>
                  </a:lnTo>
                  <a:lnTo>
                    <a:pt x="50800" y="385114"/>
                  </a:lnTo>
                  <a:lnTo>
                    <a:pt x="4381766" y="385114"/>
                  </a:lnTo>
                  <a:lnTo>
                    <a:pt x="4401491" y="381106"/>
                  </a:lnTo>
                  <a:lnTo>
                    <a:pt x="4417644" y="370192"/>
                  </a:lnTo>
                  <a:lnTo>
                    <a:pt x="4428558" y="354039"/>
                  </a:lnTo>
                  <a:lnTo>
                    <a:pt x="4432566" y="3343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52513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w="0" h="483869">
                  <a:moveTo>
                    <a:pt x="0" y="4836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398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271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144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4468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154722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598015"/>
            <a:ext cx="1742439" cy="6616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Transpose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dirty="0" sz="1100" spc="-35" i="1">
                <a:latin typeface="Cambria"/>
                <a:cs typeface="Cambria"/>
              </a:rPr>
              <a:t>transpose</a:t>
            </a:r>
            <a:r>
              <a:rPr dirty="0" sz="1100" spc="-35">
                <a:latin typeface="Lucida Sans Unicode"/>
                <a:cs typeface="Lucida Sans Unicode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x</a:t>
            </a:r>
            <a:r>
              <a:rPr dirty="0" sz="1100" spc="-35" i="1">
                <a:latin typeface="Trebuchet MS"/>
                <a:cs typeface="Trebuchet MS"/>
              </a:rPr>
              <a:t>,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y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=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y</a:t>
            </a:r>
            <a:r>
              <a:rPr dirty="0" sz="1100" spc="-30" i="1">
                <a:latin typeface="Trebuchet MS"/>
                <a:cs typeface="Trebuchet MS"/>
              </a:rPr>
              <a:t>,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x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dirty="0" sz="950">
                <a:latin typeface="Trebuchet MS"/>
                <a:cs typeface="Trebuchet MS"/>
              </a:rPr>
              <a:t>Also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known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metathesis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modify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20"/>
              <a:t>algorithm</a:t>
            </a:r>
            <a:r>
              <a:rPr dirty="0" spc="-25"/>
              <a:t> </a:t>
            </a:r>
            <a:r>
              <a:rPr dirty="0" spc="-10"/>
              <a:t>with</a:t>
            </a:r>
            <a:r>
              <a:rPr dirty="0" spc="-25"/>
              <a:t> </a:t>
            </a:r>
            <a:r>
              <a:rPr dirty="0" spc="-10"/>
              <a:t>transpose?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670179"/>
            <a:ext cx="4483735" cy="648970"/>
            <a:chOff x="87743" y="670179"/>
            <a:chExt cx="4483735" cy="64897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670179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3847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1707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0437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4413"/>
              <a:ext cx="50749" cy="50266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882764"/>
              <a:ext cx="4432935" cy="385445"/>
            </a:xfrm>
            <a:custGeom>
              <a:avLst/>
              <a:gdLst/>
              <a:ahLst/>
              <a:cxnLst/>
              <a:rect l="l" t="t" r="r" b="b"/>
              <a:pathLst>
                <a:path w="4432935" h="385444">
                  <a:moveTo>
                    <a:pt x="4432566" y="0"/>
                  </a:moveTo>
                  <a:lnTo>
                    <a:pt x="0" y="0"/>
                  </a:lnTo>
                  <a:lnTo>
                    <a:pt x="0" y="334314"/>
                  </a:lnTo>
                  <a:lnTo>
                    <a:pt x="4008" y="354039"/>
                  </a:lnTo>
                  <a:lnTo>
                    <a:pt x="14922" y="370192"/>
                  </a:lnTo>
                  <a:lnTo>
                    <a:pt x="31075" y="381106"/>
                  </a:lnTo>
                  <a:lnTo>
                    <a:pt x="50800" y="385114"/>
                  </a:lnTo>
                  <a:lnTo>
                    <a:pt x="4381766" y="385114"/>
                  </a:lnTo>
                  <a:lnTo>
                    <a:pt x="4401491" y="381106"/>
                  </a:lnTo>
                  <a:lnTo>
                    <a:pt x="4417644" y="370192"/>
                  </a:lnTo>
                  <a:lnTo>
                    <a:pt x="4428558" y="354039"/>
                  </a:lnTo>
                  <a:lnTo>
                    <a:pt x="4432566" y="3343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752513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w="0" h="483869">
                  <a:moveTo>
                    <a:pt x="0" y="4836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7398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7271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7144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4468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154722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7743" y="1419796"/>
            <a:ext cx="4483735" cy="1597660"/>
            <a:chOff x="87743" y="1419796"/>
            <a:chExt cx="4483735" cy="1597660"/>
          </a:xfrm>
        </p:grpSpPr>
        <p:sp>
          <p:nvSpPr>
            <p:cNvPr id="17" name="object 17" descr=""/>
            <p:cNvSpPr/>
            <p:nvPr/>
          </p:nvSpPr>
          <p:spPr>
            <a:xfrm>
              <a:off x="87743" y="141979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592821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915589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902889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1464030"/>
              <a:ext cx="50749" cy="145155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7743" y="1637080"/>
              <a:ext cx="4432935" cy="1329690"/>
            </a:xfrm>
            <a:custGeom>
              <a:avLst/>
              <a:gdLst/>
              <a:ahLst/>
              <a:cxnLst/>
              <a:rect l="l" t="t" r="r" b="b"/>
              <a:pathLst>
                <a:path w="4432935" h="1329689">
                  <a:moveTo>
                    <a:pt x="4432566" y="0"/>
                  </a:moveTo>
                  <a:lnTo>
                    <a:pt x="0" y="0"/>
                  </a:lnTo>
                  <a:lnTo>
                    <a:pt x="0" y="1278509"/>
                  </a:lnTo>
                  <a:lnTo>
                    <a:pt x="4008" y="1298233"/>
                  </a:lnTo>
                  <a:lnTo>
                    <a:pt x="14922" y="1314386"/>
                  </a:lnTo>
                  <a:lnTo>
                    <a:pt x="31075" y="1325300"/>
                  </a:lnTo>
                  <a:lnTo>
                    <a:pt x="50800" y="1329309"/>
                  </a:lnTo>
                  <a:lnTo>
                    <a:pt x="4381766" y="1329309"/>
                  </a:lnTo>
                  <a:lnTo>
                    <a:pt x="4401491" y="1325300"/>
                  </a:lnTo>
                  <a:lnTo>
                    <a:pt x="4417644" y="1314386"/>
                  </a:lnTo>
                  <a:lnTo>
                    <a:pt x="4428558" y="1298233"/>
                  </a:lnTo>
                  <a:lnTo>
                    <a:pt x="4432566" y="12785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502117"/>
              <a:ext cx="0" cy="1432560"/>
            </a:xfrm>
            <a:custGeom>
              <a:avLst/>
              <a:gdLst/>
              <a:ahLst/>
              <a:cxnLst/>
              <a:rect l="l" t="t" r="r" b="b"/>
              <a:pathLst>
                <a:path w="0" h="1432560">
                  <a:moveTo>
                    <a:pt x="0" y="14325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4894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4767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14640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121346" y="189788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21346" y="1981009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21346" y="2022576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Arial MT"/>
                <a:cs typeface="Arial MT"/>
              </a:rPr>
              <a:t>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21346" y="2521343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95946" y="2604465"/>
            <a:ext cx="199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45">
                <a:latin typeface="Arial MT"/>
                <a:cs typeface="Arial MT"/>
              </a:rPr>
              <a:t></a:t>
            </a:r>
            <a:r>
              <a:rPr dirty="0" baseline="-17676" sz="1650" spc="-967">
                <a:latin typeface="Arial MT"/>
                <a:cs typeface="Arial MT"/>
              </a:rPr>
              <a:t></a:t>
            </a:r>
            <a:endParaRPr baseline="-17676" sz="16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7744" y="598015"/>
            <a:ext cx="2951480" cy="126492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Transpose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370"/>
              </a:spcBef>
            </a:pPr>
            <a:r>
              <a:rPr dirty="0" sz="1100" spc="-35" i="1">
                <a:latin typeface="Cambria"/>
                <a:cs typeface="Cambria"/>
              </a:rPr>
              <a:t>transpose</a:t>
            </a:r>
            <a:r>
              <a:rPr dirty="0" sz="1100" spc="-35">
                <a:latin typeface="Lucida Sans Unicode"/>
                <a:cs typeface="Lucida Sans Unicode"/>
              </a:rPr>
              <a:t>(</a:t>
            </a:r>
            <a:r>
              <a:rPr dirty="0" sz="1100" spc="-35" i="1">
                <a:latin typeface="Cambria"/>
                <a:cs typeface="Cambria"/>
              </a:rPr>
              <a:t>x</a:t>
            </a:r>
            <a:r>
              <a:rPr dirty="0" sz="1100" spc="-35" i="1">
                <a:latin typeface="Trebuchet MS"/>
                <a:cs typeface="Trebuchet MS"/>
              </a:rPr>
              <a:t>,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y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=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(</a:t>
            </a:r>
            <a:r>
              <a:rPr dirty="0" sz="1100" spc="-30" i="1">
                <a:latin typeface="Cambria"/>
                <a:cs typeface="Cambria"/>
              </a:rPr>
              <a:t>y</a:t>
            </a:r>
            <a:r>
              <a:rPr dirty="0" sz="1100" spc="-30" i="1">
                <a:latin typeface="Trebuchet MS"/>
                <a:cs typeface="Trebuchet MS"/>
              </a:rPr>
              <a:t>,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x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27660">
              <a:lnSpc>
                <a:spcPct val="100000"/>
              </a:lnSpc>
              <a:spcBef>
                <a:spcPts val="480"/>
              </a:spcBef>
            </a:pPr>
            <a:r>
              <a:rPr dirty="0" sz="950">
                <a:latin typeface="Trebuchet MS"/>
                <a:cs typeface="Trebuchet MS"/>
              </a:rPr>
              <a:t>Also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known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metathesis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Modification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programmic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algorithm</a:t>
            </a:r>
            <a:endParaRPr sz="1100">
              <a:latin typeface="Cambria"/>
              <a:cs typeface="Cambria"/>
            </a:endParaRPr>
          </a:p>
          <a:p>
            <a:pPr marL="1045844">
              <a:lnSpc>
                <a:spcPct val="100000"/>
              </a:lnSpc>
              <a:spcBef>
                <a:spcPts val="810"/>
              </a:spcBef>
              <a:tabLst>
                <a:tab pos="2278380" algn="l"/>
              </a:tabLst>
            </a:pPr>
            <a:r>
              <a:rPr dirty="0" baseline="58080" sz="1650" spc="-337">
                <a:latin typeface="Arial MT"/>
                <a:cs typeface="Arial MT"/>
              </a:rPr>
              <a:t></a:t>
            </a:r>
            <a:r>
              <a:rPr dirty="0" baseline="-7575" sz="1650" spc="-337">
                <a:latin typeface="Arial MT"/>
                <a:cs typeface="Arial MT"/>
              </a:rPr>
              <a:t></a:t>
            </a:r>
            <a:r>
              <a:rPr dirty="0" sz="1100" spc="-225" i="1">
                <a:latin typeface="Cambria"/>
                <a:cs typeface="Cambria"/>
              </a:rPr>
              <a:t>D</a:t>
            </a:r>
            <a:r>
              <a:rPr dirty="0" sz="1100" spc="-225">
                <a:latin typeface="Lucida Sans Unicode"/>
                <a:cs typeface="Lucida Sans Unicode"/>
              </a:rPr>
              <a:t>(</a:t>
            </a:r>
            <a:r>
              <a:rPr dirty="0" sz="1100" spc="-225" i="1">
                <a:latin typeface="Cambria"/>
                <a:cs typeface="Cambria"/>
              </a:rPr>
              <a:t>i</a:t>
            </a:r>
            <a:r>
              <a:rPr dirty="0" sz="1100" spc="-75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7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Times New Roman"/>
                <a:cs typeface="Times New Roman"/>
              </a:rPr>
              <a:t>1</a:t>
            </a:r>
            <a:r>
              <a:rPr dirty="0" sz="1100" spc="-60" i="1">
                <a:latin typeface="Trebuchet MS"/>
                <a:cs typeface="Trebuchet MS"/>
              </a:rPr>
              <a:t>,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j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spc="-18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+</a:t>
            </a:r>
            <a:r>
              <a:rPr dirty="0" sz="1100" spc="-17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deletion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244371" y="1877568"/>
            <a:ext cx="1735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2045" algn="l"/>
              </a:tabLst>
            </a:pPr>
            <a:r>
              <a:rPr dirty="0" sz="1100" i="1">
                <a:latin typeface="Cambria"/>
                <a:cs typeface="Cambria"/>
              </a:rPr>
              <a:t>D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Cambria"/>
                <a:cs typeface="Cambria"/>
              </a:rPr>
              <a:t>i</a:t>
            </a:r>
            <a:r>
              <a:rPr dirty="0" sz="1100" i="1">
                <a:latin typeface="Trebuchet MS"/>
                <a:cs typeface="Trebuchet MS"/>
              </a:rPr>
              <a:t>,</a:t>
            </a:r>
            <a:r>
              <a:rPr dirty="0" sz="1100" spc="-200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j</a:t>
            </a:r>
            <a:r>
              <a:rPr dirty="0" sz="1100" spc="-75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spc="-18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+</a:t>
            </a:r>
            <a:r>
              <a:rPr dirty="0" sz="1100" spc="-1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insertion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91655" y="2181898"/>
            <a:ext cx="1755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4869" algn="l"/>
              </a:tabLst>
            </a:pPr>
            <a:r>
              <a:rPr dirty="0" sz="1100" spc="-25" i="1">
                <a:latin typeface="Cambria"/>
                <a:cs typeface="Cambria"/>
              </a:rPr>
              <a:t>D</a:t>
            </a:r>
            <a:r>
              <a:rPr dirty="0" sz="1100" spc="-25">
                <a:latin typeface="Lucida Sans Unicode"/>
                <a:cs typeface="Lucida Sans Unicode"/>
              </a:rPr>
              <a:t>[</a:t>
            </a:r>
            <a:r>
              <a:rPr dirty="0" sz="1100" spc="-25" i="1">
                <a:latin typeface="Cambria"/>
                <a:cs typeface="Cambria"/>
              </a:rPr>
              <a:t>i</a:t>
            </a:r>
            <a:r>
              <a:rPr dirty="0" sz="1100" spc="-25">
                <a:latin typeface="Lucida Sans Unicode"/>
                <a:cs typeface="Lucida Sans Unicode"/>
              </a:rPr>
              <a:t>][</a:t>
            </a:r>
            <a:r>
              <a:rPr dirty="0" sz="1100" spc="-25" i="1">
                <a:latin typeface="Cambria"/>
                <a:cs typeface="Cambria"/>
              </a:rPr>
              <a:t>j</a:t>
            </a:r>
            <a:r>
              <a:rPr dirty="0" sz="1100" spc="-25">
                <a:latin typeface="Lucida Sans Unicode"/>
                <a:cs typeface="Lucida Sans Unicode"/>
              </a:rPr>
              <a:t>]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=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min</a:t>
            </a:r>
            <a:r>
              <a:rPr dirty="0" sz="1100" i="1">
                <a:latin typeface="Cambria"/>
                <a:cs typeface="Cambria"/>
              </a:rPr>
              <a:t>	D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Cambria"/>
                <a:cs typeface="Cambria"/>
              </a:rPr>
              <a:t>i</a:t>
            </a:r>
            <a:r>
              <a:rPr dirty="0" sz="1100" spc="-65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6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Times New Roman"/>
                <a:cs typeface="Times New Roman"/>
              </a:rPr>
              <a:t>1</a:t>
            </a:r>
            <a:r>
              <a:rPr dirty="0" sz="1100" spc="-60" i="1">
                <a:latin typeface="Trebuchet MS"/>
                <a:cs typeface="Trebuchet MS"/>
              </a:rPr>
              <a:t>,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j</a:t>
            </a:r>
            <a:r>
              <a:rPr dirty="0" sz="1100" spc="-60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)+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353970" y="1944916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9">
                <a:latin typeface="Arial MT"/>
                <a:cs typeface="Arial MT"/>
              </a:rPr>
              <a:t>(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465501" y="2085314"/>
            <a:ext cx="1708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225">
                <a:latin typeface="Times New Roman"/>
                <a:cs typeface="Times New Roman"/>
              </a:rPr>
              <a:t>  </a:t>
            </a:r>
            <a:r>
              <a:rPr dirty="0" sz="1100" spc="-10" i="1">
                <a:latin typeface="Cambria"/>
                <a:cs typeface="Cambria"/>
              </a:rPr>
              <a:t>if</a:t>
            </a:r>
            <a:r>
              <a:rPr dirty="0" sz="1100" spc="-80" i="1">
                <a:latin typeface="Cambria"/>
                <a:cs typeface="Cambria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x</a:t>
            </a:r>
            <a:r>
              <a:rPr dirty="0" sz="1100" spc="-20">
                <a:latin typeface="Lucida Sans Unicode"/>
                <a:cs typeface="Lucida Sans Unicode"/>
              </a:rPr>
              <a:t>[</a:t>
            </a:r>
            <a:r>
              <a:rPr dirty="0" sz="1100" spc="-20" i="1">
                <a:latin typeface="Cambria"/>
                <a:cs typeface="Cambria"/>
              </a:rPr>
              <a:t>i</a:t>
            </a:r>
            <a:r>
              <a:rPr dirty="0" sz="1100" spc="-20">
                <a:latin typeface="Lucida Sans Unicode"/>
                <a:cs typeface="Lucida Sans Unicode"/>
              </a:rPr>
              <a:t>]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sz="1100" spc="-625">
                <a:latin typeface="Lucida Sans Unicode"/>
                <a:cs typeface="Lucida Sans Unicode"/>
              </a:rPr>
              <a:t>/</a:t>
            </a:r>
            <a:r>
              <a:rPr dirty="0" sz="1100" spc="-40">
                <a:latin typeface="Lucida Sans Unicode"/>
                <a:cs typeface="Lucida Sans Unicode"/>
              </a:rPr>
              <a:t>=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y</a:t>
            </a:r>
            <a:r>
              <a:rPr dirty="0" sz="1100" spc="-20">
                <a:latin typeface="Lucida Sans Unicode"/>
                <a:cs typeface="Lucida Sans Unicode"/>
              </a:rPr>
              <a:t>[</a:t>
            </a:r>
            <a:r>
              <a:rPr dirty="0" sz="1100" spc="-20" i="1">
                <a:latin typeface="Cambria"/>
                <a:cs typeface="Cambria"/>
              </a:rPr>
              <a:t>j</a:t>
            </a:r>
            <a:r>
              <a:rPr dirty="0" sz="1100" spc="-20">
                <a:latin typeface="Lucida Sans Unicode"/>
                <a:cs typeface="Lucida Sans Unicode"/>
              </a:rPr>
              <a:t>])(</a:t>
            </a:r>
            <a:r>
              <a:rPr dirty="0" sz="1100" spc="-20" i="1">
                <a:latin typeface="Cambria"/>
                <a:cs typeface="Cambria"/>
              </a:rPr>
              <a:t>substitution</a:t>
            </a:r>
            <a:r>
              <a:rPr dirty="0" sz="1100" spc="-2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465501" y="2291803"/>
            <a:ext cx="7581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210">
                <a:latin typeface="Times New Roman"/>
                <a:cs typeface="Times New Roman"/>
              </a:rPr>
              <a:t>  </a:t>
            </a:r>
            <a:r>
              <a:rPr dirty="0" sz="1100" spc="-30" i="1">
                <a:latin typeface="Cambria"/>
                <a:cs typeface="Cambria"/>
              </a:rPr>
              <a:t>otherwise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244371" y="2499550"/>
            <a:ext cx="10109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Cambria"/>
                <a:cs typeface="Cambria"/>
              </a:rPr>
              <a:t>D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Cambria"/>
                <a:cs typeface="Cambria"/>
              </a:rPr>
              <a:t>i</a:t>
            </a:r>
            <a:r>
              <a:rPr dirty="0" sz="1100" spc="-65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7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Times New Roman"/>
                <a:cs typeface="Times New Roman"/>
              </a:rPr>
              <a:t>2</a:t>
            </a:r>
            <a:r>
              <a:rPr dirty="0" sz="1100" spc="-60" i="1">
                <a:latin typeface="Trebuchet MS"/>
                <a:cs typeface="Trebuchet MS"/>
              </a:rPr>
              <a:t>,</a:t>
            </a:r>
            <a:r>
              <a:rPr dirty="0" sz="1100" spc="-190" i="1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j</a:t>
            </a:r>
            <a:r>
              <a:rPr dirty="0" sz="1100" spc="-65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spc="-17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+</a:t>
            </a:r>
            <a:r>
              <a:rPr dirty="0" sz="1100" spc="-17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53970" y="2459314"/>
            <a:ext cx="1847214" cy="438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dirty="0" sz="1100" spc="-20">
                <a:latin typeface="Lucida Sans Unicode"/>
                <a:cs typeface="Lucida Sans Unicode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x</a:t>
            </a:r>
            <a:r>
              <a:rPr dirty="0" sz="1100" spc="-20">
                <a:latin typeface="Lucida Sans Unicode"/>
                <a:cs typeface="Lucida Sans Unicode"/>
              </a:rPr>
              <a:t>[</a:t>
            </a:r>
            <a:r>
              <a:rPr dirty="0" sz="1100" spc="-20" i="1">
                <a:latin typeface="Cambria"/>
                <a:cs typeface="Cambria"/>
              </a:rPr>
              <a:t>i</a:t>
            </a:r>
            <a:r>
              <a:rPr dirty="0" sz="1100" spc="-20">
                <a:latin typeface="Lucida Sans Unicode"/>
                <a:cs typeface="Lucida Sans Unicode"/>
              </a:rPr>
              <a:t>]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=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y</a:t>
            </a:r>
            <a:r>
              <a:rPr dirty="0" sz="1100" spc="-25">
                <a:latin typeface="Lucida Sans Unicode"/>
                <a:cs typeface="Lucida Sans Unicode"/>
              </a:rPr>
              <a:t>[</a:t>
            </a:r>
            <a:r>
              <a:rPr dirty="0" sz="1100" spc="-25" i="1">
                <a:latin typeface="Cambria"/>
                <a:cs typeface="Cambria"/>
              </a:rPr>
              <a:t>j</a:t>
            </a:r>
            <a:r>
              <a:rPr dirty="0" sz="1100" spc="-85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8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1</a:t>
            </a:r>
            <a:r>
              <a:rPr dirty="0" sz="1100" spc="-30">
                <a:latin typeface="Lucida Sans Unicode"/>
                <a:cs typeface="Lucida Sans Unicode"/>
              </a:rPr>
              <a:t>]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Cambria"/>
                <a:cs typeface="Cambria"/>
              </a:rPr>
              <a:t>x</a:t>
            </a:r>
            <a:r>
              <a:rPr dirty="0" sz="1100" spc="-30">
                <a:latin typeface="Lucida Sans Unicode"/>
                <a:cs typeface="Lucida Sans Unicode"/>
              </a:rPr>
              <a:t>[</a:t>
            </a:r>
            <a:r>
              <a:rPr dirty="0" sz="1100" spc="-30" i="1">
                <a:latin typeface="Cambria"/>
                <a:cs typeface="Cambria"/>
              </a:rPr>
              <a:t>i</a:t>
            </a:r>
            <a:r>
              <a:rPr dirty="0" sz="1100" spc="-85" i="1">
                <a:latin typeface="Cambria"/>
                <a:cs typeface="Cambria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9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1</a:t>
            </a:r>
            <a:r>
              <a:rPr dirty="0" sz="1100" spc="-35">
                <a:latin typeface="Lucida Sans Unicode"/>
                <a:cs typeface="Lucida Sans Unicode"/>
              </a:rPr>
              <a:t>]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=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y</a:t>
            </a:r>
            <a:r>
              <a:rPr dirty="0" sz="1100" spc="-20">
                <a:latin typeface="Lucida Sans Unicode"/>
                <a:cs typeface="Lucida Sans Unicode"/>
              </a:rPr>
              <a:t>[</a:t>
            </a:r>
            <a:r>
              <a:rPr dirty="0" sz="1100" spc="-20" i="1">
                <a:latin typeface="Cambria"/>
                <a:cs typeface="Cambria"/>
              </a:rPr>
              <a:t>j</a:t>
            </a:r>
            <a:r>
              <a:rPr dirty="0" sz="1100" spc="-20">
                <a:latin typeface="Lucida Sans Unicode"/>
                <a:cs typeface="Lucida Sans Unicode"/>
              </a:rPr>
              <a:t>] 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 i="1">
                <a:latin typeface="Cambria"/>
                <a:cs typeface="Cambria"/>
              </a:rPr>
              <a:t>transposition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1" name="object 4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6" name="object 46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42767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How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find</a:t>
            </a:r>
            <a:r>
              <a:rPr dirty="0" sz="1400" spc="-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dictionary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entries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1400" spc="-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smallest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distance?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find</a:t>
            </a:r>
            <a:r>
              <a:rPr dirty="0" spc="-30"/>
              <a:t> </a:t>
            </a:r>
            <a:r>
              <a:rPr dirty="0"/>
              <a:t>dictionary</a:t>
            </a:r>
            <a:r>
              <a:rPr dirty="0" spc="-35"/>
              <a:t> </a:t>
            </a:r>
            <a:r>
              <a:rPr dirty="0"/>
              <a:t>entries</a:t>
            </a:r>
            <a:r>
              <a:rPr dirty="0" spc="-35"/>
              <a:t> </a:t>
            </a:r>
            <a:r>
              <a:rPr dirty="0" spc="-10"/>
              <a:t>with</a:t>
            </a:r>
            <a:r>
              <a:rPr dirty="0" spc="-30"/>
              <a:t> </a:t>
            </a:r>
            <a:r>
              <a:rPr dirty="0" spc="-10"/>
              <a:t>smallest</a:t>
            </a:r>
            <a:r>
              <a:rPr dirty="0" spc="-35"/>
              <a:t> </a:t>
            </a:r>
            <a:r>
              <a:rPr dirty="0"/>
              <a:t>edit</a:t>
            </a:r>
            <a:r>
              <a:rPr dirty="0" spc="-30"/>
              <a:t> </a:t>
            </a:r>
            <a:r>
              <a:rPr dirty="0" spc="-10"/>
              <a:t>distance?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608330"/>
            <a:ext cx="4483735" cy="593725"/>
            <a:chOff x="87743" y="608330"/>
            <a:chExt cx="4483735" cy="59372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60833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7199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00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87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52564"/>
              <a:ext cx="50749" cy="44786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816279"/>
              <a:ext cx="4432935" cy="335280"/>
            </a:xfrm>
            <a:custGeom>
              <a:avLst/>
              <a:gdLst/>
              <a:ahLst/>
              <a:cxnLst/>
              <a:rect l="l" t="t" r="r" b="b"/>
              <a:pathLst>
                <a:path w="4432935" h="335280">
                  <a:moveTo>
                    <a:pt x="4432566" y="0"/>
                  </a:moveTo>
                  <a:lnTo>
                    <a:pt x="0" y="0"/>
                  </a:lnTo>
                  <a:lnTo>
                    <a:pt x="0" y="284149"/>
                  </a:lnTo>
                  <a:lnTo>
                    <a:pt x="4008" y="303874"/>
                  </a:lnTo>
                  <a:lnTo>
                    <a:pt x="14922" y="320027"/>
                  </a:lnTo>
                  <a:lnTo>
                    <a:pt x="31075" y="330941"/>
                  </a:lnTo>
                  <a:lnTo>
                    <a:pt x="50800" y="334949"/>
                  </a:lnTo>
                  <a:lnTo>
                    <a:pt x="4381766" y="334949"/>
                  </a:lnTo>
                  <a:lnTo>
                    <a:pt x="4401491" y="330941"/>
                  </a:lnTo>
                  <a:lnTo>
                    <a:pt x="4417644" y="320027"/>
                  </a:lnTo>
                  <a:lnTo>
                    <a:pt x="4428558" y="303874"/>
                  </a:lnTo>
                  <a:lnTo>
                    <a:pt x="4432566" y="28414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69066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w="0" h="429259">
                  <a:moveTo>
                    <a:pt x="0" y="4288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6779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6652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6525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544069"/>
            <a:ext cx="3913504" cy="59944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Naïve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Method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5"/>
              </a:spcBef>
            </a:pPr>
            <a:r>
              <a:rPr dirty="0" sz="950">
                <a:latin typeface="Trebuchet MS"/>
                <a:cs typeface="Trebuchet MS"/>
              </a:rPr>
              <a:t>Compute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ditance</a:t>
            </a:r>
            <a:r>
              <a:rPr dirty="0" sz="950" spc="-10">
                <a:latin typeface="Trebuchet MS"/>
                <a:cs typeface="Trebuchet MS"/>
              </a:rPr>
              <a:t> from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query</a:t>
            </a:r>
            <a:r>
              <a:rPr dirty="0" sz="950" spc="-10">
                <a:latin typeface="Trebuchet MS"/>
                <a:cs typeface="Trebuchet MS"/>
              </a:rPr>
              <a:t> term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-10">
                <a:latin typeface="Trebuchet MS"/>
                <a:cs typeface="Trebuchet MS"/>
              </a:rPr>
              <a:t> dictionary term </a:t>
            </a:r>
            <a:r>
              <a:rPr dirty="0" sz="950" spc="190">
                <a:latin typeface="Trebuchet MS"/>
                <a:cs typeface="Trebuchet MS"/>
              </a:rPr>
              <a:t>–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an </a:t>
            </a:r>
            <a:r>
              <a:rPr dirty="0" sz="950">
                <a:latin typeface="Trebuchet MS"/>
                <a:cs typeface="Trebuchet MS"/>
              </a:rPr>
              <a:t>exhaustive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search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Spelling</a:t>
            </a:r>
            <a:r>
              <a:rPr dirty="0" spc="50"/>
              <a:t> </a:t>
            </a:r>
            <a:r>
              <a:rPr dirty="0" spc="-10"/>
              <a:t>Correction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24051"/>
            <a:ext cx="4483735" cy="840740"/>
            <a:chOff x="87743" y="1024051"/>
            <a:chExt cx="4483735" cy="8407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2405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771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2709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00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8286"/>
              <a:ext cx="50749" cy="69442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2001"/>
              <a:ext cx="4432935" cy="581660"/>
            </a:xfrm>
            <a:custGeom>
              <a:avLst/>
              <a:gdLst/>
              <a:ahLst/>
              <a:cxnLst/>
              <a:rect l="l" t="t" r="r" b="b"/>
              <a:pathLst>
                <a:path w="4432935" h="581660">
                  <a:moveTo>
                    <a:pt x="4432566" y="0"/>
                  </a:moveTo>
                  <a:lnTo>
                    <a:pt x="0" y="0"/>
                  </a:lnTo>
                  <a:lnTo>
                    <a:pt x="0" y="530707"/>
                  </a:lnTo>
                  <a:lnTo>
                    <a:pt x="4008" y="550432"/>
                  </a:lnTo>
                  <a:lnTo>
                    <a:pt x="14922" y="566585"/>
                  </a:lnTo>
                  <a:lnTo>
                    <a:pt x="31075" y="577499"/>
                  </a:lnTo>
                  <a:lnTo>
                    <a:pt x="50800" y="581507"/>
                  </a:lnTo>
                  <a:lnTo>
                    <a:pt x="4381766" y="581507"/>
                  </a:lnTo>
                  <a:lnTo>
                    <a:pt x="4401491" y="577499"/>
                  </a:lnTo>
                  <a:lnTo>
                    <a:pt x="4417644" y="566585"/>
                  </a:lnTo>
                  <a:lnTo>
                    <a:pt x="4428558" y="550432"/>
                  </a:lnTo>
                  <a:lnTo>
                    <a:pt x="4432566" y="5307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06386"/>
              <a:ext cx="0" cy="675640"/>
            </a:xfrm>
            <a:custGeom>
              <a:avLst/>
              <a:gdLst/>
              <a:ahLst/>
              <a:cxnLst/>
              <a:rect l="l" t="t" r="r" b="b"/>
              <a:pathLst>
                <a:path w="0" h="675639">
                  <a:moveTo>
                    <a:pt x="0" y="6753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93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809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682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173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9176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01800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87743" y="1965439"/>
            <a:ext cx="4483735" cy="1076960"/>
            <a:chOff x="87743" y="1965439"/>
            <a:chExt cx="4483735" cy="1076960"/>
          </a:xfrm>
        </p:grpSpPr>
        <p:sp>
          <p:nvSpPr>
            <p:cNvPr id="18" name="object 18" descr=""/>
            <p:cNvSpPr/>
            <p:nvPr/>
          </p:nvSpPr>
          <p:spPr>
            <a:xfrm>
              <a:off x="87743" y="196543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129104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940367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927667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009673"/>
              <a:ext cx="50749" cy="93069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7743" y="2173376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047760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w="0" h="911860">
                  <a:moveTo>
                    <a:pt x="0" y="9116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0350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022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2009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223109"/>
              <a:ext cx="64757" cy="64757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433142"/>
              <a:ext cx="64757" cy="64757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125844" y="564637"/>
            <a:ext cx="2323465" cy="19735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 i="1">
                <a:latin typeface="Trebuchet MS"/>
                <a:cs typeface="Trebuchet MS"/>
              </a:rPr>
              <a:t>I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am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writing</a:t>
            </a:r>
            <a:r>
              <a:rPr dirty="0" sz="950" spc="-10" i="1">
                <a:latin typeface="Trebuchet MS"/>
                <a:cs typeface="Trebuchet MS"/>
              </a:rPr>
              <a:t> this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email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on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behaf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of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spc="-25" i="1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user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Which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some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close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words?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 spc="-1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behave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 spc="-20">
                <a:latin typeface="Trebuchet MS"/>
                <a:cs typeface="Trebuchet MS"/>
              </a:rPr>
              <a:t>....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Isolated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correction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Pick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closest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How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define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‘closest’?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2" name="object 32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7" name="object 37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find</a:t>
            </a:r>
            <a:r>
              <a:rPr dirty="0" spc="-30"/>
              <a:t> </a:t>
            </a:r>
            <a:r>
              <a:rPr dirty="0"/>
              <a:t>dictionary</a:t>
            </a:r>
            <a:r>
              <a:rPr dirty="0" spc="-35"/>
              <a:t> </a:t>
            </a:r>
            <a:r>
              <a:rPr dirty="0"/>
              <a:t>entries</a:t>
            </a:r>
            <a:r>
              <a:rPr dirty="0" spc="-35"/>
              <a:t> </a:t>
            </a:r>
            <a:r>
              <a:rPr dirty="0" spc="-10"/>
              <a:t>with</a:t>
            </a:r>
            <a:r>
              <a:rPr dirty="0" spc="-30"/>
              <a:t> </a:t>
            </a:r>
            <a:r>
              <a:rPr dirty="0" spc="-10"/>
              <a:t>smallest</a:t>
            </a:r>
            <a:r>
              <a:rPr dirty="0" spc="-35"/>
              <a:t> </a:t>
            </a:r>
            <a:r>
              <a:rPr dirty="0"/>
              <a:t>edit</a:t>
            </a:r>
            <a:r>
              <a:rPr dirty="0" spc="-30"/>
              <a:t> </a:t>
            </a:r>
            <a:r>
              <a:rPr dirty="0" spc="-10"/>
              <a:t>distance?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608330"/>
            <a:ext cx="4483735" cy="593725"/>
            <a:chOff x="87743" y="608330"/>
            <a:chExt cx="4483735" cy="59372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60833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7199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00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87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52564"/>
              <a:ext cx="50749" cy="44786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816279"/>
              <a:ext cx="4432935" cy="335280"/>
            </a:xfrm>
            <a:custGeom>
              <a:avLst/>
              <a:gdLst/>
              <a:ahLst/>
              <a:cxnLst/>
              <a:rect l="l" t="t" r="r" b="b"/>
              <a:pathLst>
                <a:path w="4432935" h="335280">
                  <a:moveTo>
                    <a:pt x="4432566" y="0"/>
                  </a:moveTo>
                  <a:lnTo>
                    <a:pt x="0" y="0"/>
                  </a:lnTo>
                  <a:lnTo>
                    <a:pt x="0" y="284149"/>
                  </a:lnTo>
                  <a:lnTo>
                    <a:pt x="4008" y="303874"/>
                  </a:lnTo>
                  <a:lnTo>
                    <a:pt x="14922" y="320027"/>
                  </a:lnTo>
                  <a:lnTo>
                    <a:pt x="31075" y="330941"/>
                  </a:lnTo>
                  <a:lnTo>
                    <a:pt x="50800" y="334949"/>
                  </a:lnTo>
                  <a:lnTo>
                    <a:pt x="4381766" y="334949"/>
                  </a:lnTo>
                  <a:lnTo>
                    <a:pt x="4401491" y="330941"/>
                  </a:lnTo>
                  <a:lnTo>
                    <a:pt x="4417644" y="320027"/>
                  </a:lnTo>
                  <a:lnTo>
                    <a:pt x="4428558" y="303874"/>
                  </a:lnTo>
                  <a:lnTo>
                    <a:pt x="4432566" y="28414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69066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w="0" h="429259">
                  <a:moveTo>
                    <a:pt x="0" y="4288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6779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6652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6525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87743" y="130314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25844" y="544069"/>
            <a:ext cx="3913504" cy="931544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Naïve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Method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5"/>
              </a:spcBef>
            </a:pPr>
            <a:r>
              <a:rPr dirty="0" sz="950">
                <a:latin typeface="Trebuchet MS"/>
                <a:cs typeface="Trebuchet MS"/>
              </a:rPr>
              <a:t>Compute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ditance</a:t>
            </a:r>
            <a:r>
              <a:rPr dirty="0" sz="950" spc="-10">
                <a:latin typeface="Trebuchet MS"/>
                <a:cs typeface="Trebuchet MS"/>
              </a:rPr>
              <a:t> from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query</a:t>
            </a:r>
            <a:r>
              <a:rPr dirty="0" sz="950" spc="-10">
                <a:latin typeface="Trebuchet MS"/>
                <a:cs typeface="Trebuchet MS"/>
              </a:rPr>
              <a:t> term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-10">
                <a:latin typeface="Trebuchet MS"/>
                <a:cs typeface="Trebuchet MS"/>
              </a:rPr>
              <a:t> dictionary term </a:t>
            </a:r>
            <a:r>
              <a:rPr dirty="0" sz="950" spc="190">
                <a:latin typeface="Trebuchet MS"/>
                <a:cs typeface="Trebuchet MS"/>
              </a:rPr>
              <a:t>–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an </a:t>
            </a:r>
            <a:r>
              <a:rPr dirty="0" sz="950">
                <a:latin typeface="Trebuchet MS"/>
                <a:cs typeface="Trebuchet MS"/>
              </a:rPr>
              <a:t>exhaustive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search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made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efficient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over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trie structure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7743" y="1347381"/>
            <a:ext cx="4483735" cy="294005"/>
            <a:chOff x="87743" y="1347381"/>
            <a:chExt cx="4483735" cy="294005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476171"/>
              <a:ext cx="4483315" cy="16480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347381"/>
              <a:ext cx="50749" cy="191998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87743" y="1520444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20309" y="1385481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3727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3600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3473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5" name="object 2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find</a:t>
            </a:r>
            <a:r>
              <a:rPr dirty="0" spc="-30"/>
              <a:t> </a:t>
            </a:r>
            <a:r>
              <a:rPr dirty="0"/>
              <a:t>dictionary</a:t>
            </a:r>
            <a:r>
              <a:rPr dirty="0" spc="-35"/>
              <a:t> </a:t>
            </a:r>
            <a:r>
              <a:rPr dirty="0"/>
              <a:t>entries</a:t>
            </a:r>
            <a:r>
              <a:rPr dirty="0" spc="-35"/>
              <a:t> </a:t>
            </a:r>
            <a:r>
              <a:rPr dirty="0" spc="-10"/>
              <a:t>with</a:t>
            </a:r>
            <a:r>
              <a:rPr dirty="0" spc="-30"/>
              <a:t> </a:t>
            </a:r>
            <a:r>
              <a:rPr dirty="0" spc="-10"/>
              <a:t>smallest</a:t>
            </a:r>
            <a:r>
              <a:rPr dirty="0" spc="-35"/>
              <a:t> </a:t>
            </a:r>
            <a:r>
              <a:rPr dirty="0"/>
              <a:t>edit</a:t>
            </a:r>
            <a:r>
              <a:rPr dirty="0" spc="-30"/>
              <a:t> </a:t>
            </a:r>
            <a:r>
              <a:rPr dirty="0" spc="-10"/>
              <a:t>distance?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608330"/>
            <a:ext cx="4483735" cy="593725"/>
            <a:chOff x="87743" y="608330"/>
            <a:chExt cx="4483735" cy="59372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60833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7199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00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87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52564"/>
              <a:ext cx="50749" cy="44786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816279"/>
              <a:ext cx="4432935" cy="335280"/>
            </a:xfrm>
            <a:custGeom>
              <a:avLst/>
              <a:gdLst/>
              <a:ahLst/>
              <a:cxnLst/>
              <a:rect l="l" t="t" r="r" b="b"/>
              <a:pathLst>
                <a:path w="4432935" h="335280">
                  <a:moveTo>
                    <a:pt x="4432566" y="0"/>
                  </a:moveTo>
                  <a:lnTo>
                    <a:pt x="0" y="0"/>
                  </a:lnTo>
                  <a:lnTo>
                    <a:pt x="0" y="284149"/>
                  </a:lnTo>
                  <a:lnTo>
                    <a:pt x="4008" y="303874"/>
                  </a:lnTo>
                  <a:lnTo>
                    <a:pt x="14922" y="320027"/>
                  </a:lnTo>
                  <a:lnTo>
                    <a:pt x="31075" y="330941"/>
                  </a:lnTo>
                  <a:lnTo>
                    <a:pt x="50800" y="334949"/>
                  </a:lnTo>
                  <a:lnTo>
                    <a:pt x="4381766" y="334949"/>
                  </a:lnTo>
                  <a:lnTo>
                    <a:pt x="4401491" y="330941"/>
                  </a:lnTo>
                  <a:lnTo>
                    <a:pt x="4417644" y="320027"/>
                  </a:lnTo>
                  <a:lnTo>
                    <a:pt x="4428558" y="303874"/>
                  </a:lnTo>
                  <a:lnTo>
                    <a:pt x="4432566" y="28414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69066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w="0" h="429259">
                  <a:moveTo>
                    <a:pt x="0" y="4288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6779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6652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6525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87743" y="130314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25844" y="544069"/>
            <a:ext cx="3913504" cy="931544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Naïve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Method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5"/>
              </a:spcBef>
            </a:pPr>
            <a:r>
              <a:rPr dirty="0" sz="950">
                <a:latin typeface="Trebuchet MS"/>
                <a:cs typeface="Trebuchet MS"/>
              </a:rPr>
              <a:t>Compute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ditance</a:t>
            </a:r>
            <a:r>
              <a:rPr dirty="0" sz="950" spc="-10">
                <a:latin typeface="Trebuchet MS"/>
                <a:cs typeface="Trebuchet MS"/>
              </a:rPr>
              <a:t> from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query</a:t>
            </a:r>
            <a:r>
              <a:rPr dirty="0" sz="950" spc="-10">
                <a:latin typeface="Trebuchet MS"/>
                <a:cs typeface="Trebuchet MS"/>
              </a:rPr>
              <a:t> term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-10">
                <a:latin typeface="Trebuchet MS"/>
                <a:cs typeface="Trebuchet MS"/>
              </a:rPr>
              <a:t> dictionary term </a:t>
            </a:r>
            <a:r>
              <a:rPr dirty="0" sz="950" spc="190">
                <a:latin typeface="Trebuchet MS"/>
                <a:cs typeface="Trebuchet MS"/>
              </a:rPr>
              <a:t>–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an </a:t>
            </a:r>
            <a:r>
              <a:rPr dirty="0" sz="950">
                <a:latin typeface="Trebuchet MS"/>
                <a:cs typeface="Trebuchet MS"/>
              </a:rPr>
              <a:t>exhaustive</a:t>
            </a:r>
            <a:r>
              <a:rPr dirty="0" sz="950" spc="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search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made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efficient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over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1100" spc="-1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trie structure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7743" y="1347381"/>
            <a:ext cx="4483735" cy="294005"/>
            <a:chOff x="87743" y="1347381"/>
            <a:chExt cx="4483735" cy="294005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476171"/>
              <a:ext cx="4483315" cy="16480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347381"/>
              <a:ext cx="50749" cy="191998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87743" y="1520444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20309" y="1385481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3727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3600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3473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68995" y="1767357"/>
            <a:ext cx="1270000" cy="1190625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6" name="object 2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42767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How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find</a:t>
            </a:r>
            <a:r>
              <a:rPr dirty="0" sz="1400" spc="-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dictionary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entries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1400" spc="-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smallest</a:t>
            </a: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3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distance?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find</a:t>
            </a:r>
            <a:r>
              <a:rPr dirty="0" spc="-30"/>
              <a:t> </a:t>
            </a:r>
            <a:r>
              <a:rPr dirty="0"/>
              <a:t>dictionary</a:t>
            </a:r>
            <a:r>
              <a:rPr dirty="0" spc="-35"/>
              <a:t> </a:t>
            </a:r>
            <a:r>
              <a:rPr dirty="0"/>
              <a:t>entries</a:t>
            </a:r>
            <a:r>
              <a:rPr dirty="0" spc="-35"/>
              <a:t> </a:t>
            </a:r>
            <a:r>
              <a:rPr dirty="0" spc="-10"/>
              <a:t>with</a:t>
            </a:r>
            <a:r>
              <a:rPr dirty="0" spc="-30"/>
              <a:t> </a:t>
            </a:r>
            <a:r>
              <a:rPr dirty="0" spc="-10"/>
              <a:t>smallest</a:t>
            </a:r>
            <a:r>
              <a:rPr dirty="0" spc="-35"/>
              <a:t> </a:t>
            </a:r>
            <a:r>
              <a:rPr dirty="0"/>
              <a:t>edit</a:t>
            </a:r>
            <a:r>
              <a:rPr dirty="0" spc="-30"/>
              <a:t> </a:t>
            </a:r>
            <a:r>
              <a:rPr dirty="0" spc="-10"/>
              <a:t>distance?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4285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121747"/>
            <a:ext cx="3785870" cy="541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possible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terms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&lt;=2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(deletion</a:t>
            </a:r>
            <a:r>
              <a:rPr dirty="0" sz="950" spc="20">
                <a:latin typeface="Trebuchet MS"/>
                <a:cs typeface="Trebuchet MS"/>
              </a:rPr>
              <a:t> + </a:t>
            </a:r>
            <a:r>
              <a:rPr dirty="0" sz="950">
                <a:latin typeface="Trebuchet MS"/>
                <a:cs typeface="Trebuchet MS"/>
              </a:rPr>
              <a:t>transpose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+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substitution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+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insertion)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query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term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search </a:t>
            </a:r>
            <a:r>
              <a:rPr dirty="0" sz="950">
                <a:latin typeface="Trebuchet MS"/>
                <a:cs typeface="Trebuchet MS"/>
              </a:rPr>
              <a:t>them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find</a:t>
            </a:r>
            <a:r>
              <a:rPr dirty="0" spc="-30"/>
              <a:t> </a:t>
            </a:r>
            <a:r>
              <a:rPr dirty="0"/>
              <a:t>dictionary</a:t>
            </a:r>
            <a:r>
              <a:rPr dirty="0" spc="-35"/>
              <a:t> </a:t>
            </a:r>
            <a:r>
              <a:rPr dirty="0"/>
              <a:t>entries</a:t>
            </a:r>
            <a:r>
              <a:rPr dirty="0" spc="-35"/>
              <a:t> </a:t>
            </a:r>
            <a:r>
              <a:rPr dirty="0" spc="-10"/>
              <a:t>with</a:t>
            </a:r>
            <a:r>
              <a:rPr dirty="0" spc="-30"/>
              <a:t> </a:t>
            </a:r>
            <a:r>
              <a:rPr dirty="0" spc="-10"/>
              <a:t>smallest</a:t>
            </a:r>
            <a:r>
              <a:rPr dirty="0" spc="-35"/>
              <a:t> </a:t>
            </a:r>
            <a:r>
              <a:rPr dirty="0"/>
              <a:t>edit</a:t>
            </a:r>
            <a:r>
              <a:rPr dirty="0" spc="-30"/>
              <a:t> </a:t>
            </a:r>
            <a:r>
              <a:rPr dirty="0" spc="-10"/>
              <a:t>distance?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4285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121747"/>
            <a:ext cx="4062729" cy="923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8194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possible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terms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&lt;=2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(deletion</a:t>
            </a:r>
            <a:r>
              <a:rPr dirty="0" sz="950" spc="20">
                <a:latin typeface="Trebuchet MS"/>
                <a:cs typeface="Trebuchet MS"/>
              </a:rPr>
              <a:t> + </a:t>
            </a:r>
            <a:r>
              <a:rPr dirty="0" sz="950">
                <a:latin typeface="Trebuchet MS"/>
                <a:cs typeface="Trebuchet MS"/>
              </a:rPr>
              <a:t>transpose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+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substitution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+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insertion)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query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term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search </a:t>
            </a:r>
            <a:r>
              <a:rPr dirty="0" sz="950">
                <a:latin typeface="Trebuchet MS"/>
                <a:cs typeface="Trebuchet MS"/>
              </a:rPr>
              <a:t>them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dirty="0" sz="950">
                <a:latin typeface="Trebuchet MS"/>
                <a:cs typeface="Trebuchet MS"/>
              </a:rPr>
              <a:t>For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length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9,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alphabet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size 36,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this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will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lead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114,324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terms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search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for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68475"/>
            <a:ext cx="64757" cy="647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find</a:t>
            </a:r>
            <a:r>
              <a:rPr dirty="0" spc="-30"/>
              <a:t> </a:t>
            </a:r>
            <a:r>
              <a:rPr dirty="0"/>
              <a:t>dictionary</a:t>
            </a:r>
            <a:r>
              <a:rPr dirty="0" spc="-35"/>
              <a:t> </a:t>
            </a:r>
            <a:r>
              <a:rPr dirty="0"/>
              <a:t>entries</a:t>
            </a:r>
            <a:r>
              <a:rPr dirty="0" spc="-35"/>
              <a:t> </a:t>
            </a:r>
            <a:r>
              <a:rPr dirty="0" spc="-10"/>
              <a:t>with</a:t>
            </a:r>
            <a:r>
              <a:rPr dirty="0" spc="-30"/>
              <a:t> </a:t>
            </a:r>
            <a:r>
              <a:rPr dirty="0" spc="-10"/>
              <a:t>smallest</a:t>
            </a:r>
            <a:r>
              <a:rPr dirty="0" spc="-35"/>
              <a:t> </a:t>
            </a:r>
            <a:r>
              <a:rPr dirty="0"/>
              <a:t>edit</a:t>
            </a:r>
            <a:r>
              <a:rPr dirty="0" spc="-30"/>
              <a:t> </a:t>
            </a:r>
            <a:r>
              <a:rPr dirty="0" spc="-10"/>
              <a:t>distance?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4285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121747"/>
            <a:ext cx="4062729" cy="1134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81940">
              <a:lnSpc>
                <a:spcPct val="118900"/>
              </a:lnSpc>
              <a:spcBef>
                <a:spcPts val="90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possible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terms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60">
                <a:latin typeface="Trebuchet MS"/>
                <a:cs typeface="Trebuchet MS"/>
              </a:rPr>
              <a:t>&lt;=2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(deletion</a:t>
            </a:r>
            <a:r>
              <a:rPr dirty="0" sz="950" spc="20">
                <a:latin typeface="Trebuchet MS"/>
                <a:cs typeface="Trebuchet MS"/>
              </a:rPr>
              <a:t> + </a:t>
            </a:r>
            <a:r>
              <a:rPr dirty="0" sz="950">
                <a:latin typeface="Trebuchet MS"/>
                <a:cs typeface="Trebuchet MS"/>
              </a:rPr>
              <a:t>transpose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+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substitution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+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insertion)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query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term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search </a:t>
            </a:r>
            <a:r>
              <a:rPr dirty="0" sz="950">
                <a:latin typeface="Trebuchet MS"/>
                <a:cs typeface="Trebuchet MS"/>
              </a:rPr>
              <a:t>them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dirty="0" sz="950">
                <a:latin typeface="Trebuchet MS"/>
                <a:cs typeface="Trebuchet MS"/>
              </a:rPr>
              <a:t>For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length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9,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alphabet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size 36,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this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will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lead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114,324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terms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search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for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950" spc="10">
                <a:latin typeface="Trebuchet MS"/>
                <a:cs typeface="Trebuchet MS"/>
              </a:rPr>
              <a:t>For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Chinese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alphabet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size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is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70,000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(Unicode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Han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Characters)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68475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50579"/>
            <a:ext cx="64757" cy="64757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find</a:t>
            </a:r>
            <a:r>
              <a:rPr dirty="0" spc="-30"/>
              <a:t> </a:t>
            </a:r>
            <a:r>
              <a:rPr dirty="0"/>
              <a:t>dictionary</a:t>
            </a:r>
            <a:r>
              <a:rPr dirty="0" spc="-35"/>
              <a:t> </a:t>
            </a:r>
            <a:r>
              <a:rPr dirty="0"/>
              <a:t>entries</a:t>
            </a:r>
            <a:r>
              <a:rPr dirty="0" spc="-35"/>
              <a:t> </a:t>
            </a:r>
            <a:r>
              <a:rPr dirty="0" spc="-10"/>
              <a:t>with</a:t>
            </a:r>
            <a:r>
              <a:rPr dirty="0" spc="-30"/>
              <a:t> </a:t>
            </a:r>
            <a:r>
              <a:rPr dirty="0" spc="-10"/>
              <a:t>smallest</a:t>
            </a:r>
            <a:r>
              <a:rPr dirty="0" spc="-35"/>
              <a:t> </a:t>
            </a:r>
            <a:r>
              <a:rPr dirty="0"/>
              <a:t>edit</a:t>
            </a:r>
            <a:r>
              <a:rPr dirty="0" spc="-30"/>
              <a:t> </a:t>
            </a:r>
            <a:r>
              <a:rPr dirty="0" spc="-10"/>
              <a:t>distance?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52932"/>
            <a:ext cx="4483735" cy="1012825"/>
            <a:chOff x="87743" y="852932"/>
            <a:chExt cx="448373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529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2595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3534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83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97178"/>
              <a:ext cx="50749" cy="86635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0229"/>
              <a:ext cx="4432935" cy="744220"/>
            </a:xfrm>
            <a:custGeom>
              <a:avLst/>
              <a:gdLst/>
              <a:ahLst/>
              <a:cxnLst/>
              <a:rect l="l" t="t" r="r" b="b"/>
              <a:pathLst>
                <a:path w="4432935" h="744219">
                  <a:moveTo>
                    <a:pt x="4432566" y="0"/>
                  </a:moveTo>
                  <a:lnTo>
                    <a:pt x="0" y="0"/>
                  </a:lnTo>
                  <a:lnTo>
                    <a:pt x="0" y="693305"/>
                  </a:lnTo>
                  <a:lnTo>
                    <a:pt x="4008" y="713030"/>
                  </a:lnTo>
                  <a:lnTo>
                    <a:pt x="14922" y="729183"/>
                  </a:lnTo>
                  <a:lnTo>
                    <a:pt x="31075" y="740097"/>
                  </a:lnTo>
                  <a:lnTo>
                    <a:pt x="50800" y="744105"/>
                  </a:lnTo>
                  <a:lnTo>
                    <a:pt x="4381766" y="744105"/>
                  </a:lnTo>
                  <a:lnTo>
                    <a:pt x="4401491" y="740097"/>
                  </a:lnTo>
                  <a:lnTo>
                    <a:pt x="4417644" y="729183"/>
                  </a:lnTo>
                  <a:lnTo>
                    <a:pt x="4428558" y="713030"/>
                  </a:lnTo>
                  <a:lnTo>
                    <a:pt x="4432566" y="69330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35266"/>
              <a:ext cx="0" cy="847725"/>
            </a:xfrm>
            <a:custGeom>
              <a:avLst/>
              <a:gdLst/>
              <a:ahLst/>
              <a:cxnLst/>
              <a:rect l="l" t="t" r="r" b="b"/>
              <a:pathLst>
                <a:path w="0" h="847725">
                  <a:moveTo>
                    <a:pt x="0" y="847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225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098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8971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2218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04302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795474"/>
            <a:ext cx="4258310" cy="98615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Symmetric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Delete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Correction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3999"/>
              </a:lnSpc>
              <a:spcBef>
                <a:spcPts val="105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terms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≤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950">
                <a:latin typeface="Trebuchet MS"/>
                <a:cs typeface="Trebuchet MS"/>
              </a:rPr>
              <a:t>(deletes)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 term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(offline)</a:t>
            </a:r>
            <a:endParaRPr sz="950">
              <a:latin typeface="Trebuchet MS"/>
              <a:cs typeface="Trebuchet MS"/>
            </a:endParaRPr>
          </a:p>
          <a:p>
            <a:pPr marL="289560" marR="19050">
              <a:lnSpc>
                <a:spcPct val="113999"/>
              </a:lnSpc>
              <a:spcBef>
                <a:spcPts val="180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terms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 </a:t>
            </a:r>
            <a:r>
              <a:rPr dirty="0" sz="1100" spc="-35">
                <a:latin typeface="Lucida Sans Unicode"/>
                <a:cs typeface="Lucida Sans Unicode"/>
              </a:rPr>
              <a:t>≤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rebuchet MS"/>
                <a:cs typeface="Trebuchet MS"/>
              </a:rPr>
              <a:t>(deletes)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 </a:t>
            </a:r>
            <a:r>
              <a:rPr dirty="0" sz="950" spc="-20">
                <a:latin typeface="Trebuchet MS"/>
                <a:cs typeface="Trebuchet MS"/>
              </a:rPr>
              <a:t>input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terms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search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find</a:t>
            </a:r>
            <a:r>
              <a:rPr dirty="0" spc="-30"/>
              <a:t> </a:t>
            </a:r>
            <a:r>
              <a:rPr dirty="0"/>
              <a:t>dictionary</a:t>
            </a:r>
            <a:r>
              <a:rPr dirty="0" spc="-35"/>
              <a:t> </a:t>
            </a:r>
            <a:r>
              <a:rPr dirty="0"/>
              <a:t>entries</a:t>
            </a:r>
            <a:r>
              <a:rPr dirty="0" spc="-35"/>
              <a:t> </a:t>
            </a:r>
            <a:r>
              <a:rPr dirty="0" spc="-10"/>
              <a:t>with</a:t>
            </a:r>
            <a:r>
              <a:rPr dirty="0" spc="-30"/>
              <a:t> </a:t>
            </a:r>
            <a:r>
              <a:rPr dirty="0" spc="-10"/>
              <a:t>smallest</a:t>
            </a:r>
            <a:r>
              <a:rPr dirty="0" spc="-35"/>
              <a:t> </a:t>
            </a:r>
            <a:r>
              <a:rPr dirty="0"/>
              <a:t>edit</a:t>
            </a:r>
            <a:r>
              <a:rPr dirty="0" spc="-30"/>
              <a:t> </a:t>
            </a:r>
            <a:r>
              <a:rPr dirty="0" spc="-10"/>
              <a:t>distance?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52932"/>
            <a:ext cx="4483735" cy="1012825"/>
            <a:chOff x="87743" y="852932"/>
            <a:chExt cx="448373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529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2595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3534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83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97178"/>
              <a:ext cx="50749" cy="86635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0229"/>
              <a:ext cx="4432935" cy="744220"/>
            </a:xfrm>
            <a:custGeom>
              <a:avLst/>
              <a:gdLst/>
              <a:ahLst/>
              <a:cxnLst/>
              <a:rect l="l" t="t" r="r" b="b"/>
              <a:pathLst>
                <a:path w="4432935" h="744219">
                  <a:moveTo>
                    <a:pt x="4432566" y="0"/>
                  </a:moveTo>
                  <a:lnTo>
                    <a:pt x="0" y="0"/>
                  </a:lnTo>
                  <a:lnTo>
                    <a:pt x="0" y="693305"/>
                  </a:lnTo>
                  <a:lnTo>
                    <a:pt x="4008" y="713030"/>
                  </a:lnTo>
                  <a:lnTo>
                    <a:pt x="14922" y="729183"/>
                  </a:lnTo>
                  <a:lnTo>
                    <a:pt x="31075" y="740097"/>
                  </a:lnTo>
                  <a:lnTo>
                    <a:pt x="50800" y="744105"/>
                  </a:lnTo>
                  <a:lnTo>
                    <a:pt x="4381766" y="744105"/>
                  </a:lnTo>
                  <a:lnTo>
                    <a:pt x="4401491" y="740097"/>
                  </a:lnTo>
                  <a:lnTo>
                    <a:pt x="4417644" y="729183"/>
                  </a:lnTo>
                  <a:lnTo>
                    <a:pt x="4428558" y="713030"/>
                  </a:lnTo>
                  <a:lnTo>
                    <a:pt x="4432566" y="69330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35266"/>
              <a:ext cx="0" cy="847725"/>
            </a:xfrm>
            <a:custGeom>
              <a:avLst/>
              <a:gdLst/>
              <a:ahLst/>
              <a:cxnLst/>
              <a:rect l="l" t="t" r="r" b="b"/>
              <a:pathLst>
                <a:path w="0" h="847725">
                  <a:moveTo>
                    <a:pt x="0" y="847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225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098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8971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2218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04302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/>
          <p:nvPr/>
        </p:nvSpPr>
        <p:spPr>
          <a:xfrm>
            <a:off x="87743" y="196625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25844" y="795474"/>
            <a:ext cx="4258310" cy="134366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Symmetric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Delete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Correction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3999"/>
              </a:lnSpc>
              <a:spcBef>
                <a:spcPts val="105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terms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≤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950">
                <a:latin typeface="Trebuchet MS"/>
                <a:cs typeface="Trebuchet MS"/>
              </a:rPr>
              <a:t>(deletes)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 term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(offline)</a:t>
            </a:r>
            <a:endParaRPr sz="950">
              <a:latin typeface="Trebuchet MS"/>
              <a:cs typeface="Trebuchet MS"/>
            </a:endParaRPr>
          </a:p>
          <a:p>
            <a:pPr marL="289560" marR="19050">
              <a:lnSpc>
                <a:spcPct val="113999"/>
              </a:lnSpc>
              <a:spcBef>
                <a:spcPts val="180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terms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 </a:t>
            </a:r>
            <a:r>
              <a:rPr dirty="0" sz="1100" spc="-35">
                <a:latin typeface="Lucida Sans Unicode"/>
                <a:cs typeface="Lucida Sans Unicode"/>
              </a:rPr>
              <a:t>≤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rebuchet MS"/>
                <a:cs typeface="Trebuchet MS"/>
              </a:rPr>
              <a:t>(deletes)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 </a:t>
            </a:r>
            <a:r>
              <a:rPr dirty="0" sz="950" spc="-20">
                <a:latin typeface="Trebuchet MS"/>
                <a:cs typeface="Trebuchet MS"/>
              </a:rPr>
              <a:t>input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terms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search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Number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deletes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within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edit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distance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Lucida Sans Unicode"/>
                <a:cs typeface="Lucida Sans Unicode"/>
              </a:rPr>
              <a:t>≤</a:t>
            </a:r>
            <a:r>
              <a:rPr dirty="0" sz="1100" spc="-11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1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FF0000"/>
                </a:solidFill>
                <a:latin typeface="Cambria"/>
                <a:cs typeface="Cambria"/>
              </a:rPr>
              <a:t>word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length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9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will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45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7743" y="2010486"/>
            <a:ext cx="4483735" cy="294005"/>
            <a:chOff x="87743" y="2010486"/>
            <a:chExt cx="4483735" cy="294005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139276"/>
              <a:ext cx="4483315" cy="16480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010498"/>
              <a:ext cx="50749" cy="191985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743" y="2183549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204858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20358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0231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010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find</a:t>
            </a:r>
            <a:r>
              <a:rPr dirty="0" spc="-30"/>
              <a:t> </a:t>
            </a:r>
            <a:r>
              <a:rPr dirty="0"/>
              <a:t>dictionary</a:t>
            </a:r>
            <a:r>
              <a:rPr dirty="0" spc="-35"/>
              <a:t> </a:t>
            </a:r>
            <a:r>
              <a:rPr dirty="0"/>
              <a:t>entries</a:t>
            </a:r>
            <a:r>
              <a:rPr dirty="0" spc="-35"/>
              <a:t> </a:t>
            </a:r>
            <a:r>
              <a:rPr dirty="0" spc="-10"/>
              <a:t>with</a:t>
            </a:r>
            <a:r>
              <a:rPr dirty="0" spc="-30"/>
              <a:t> </a:t>
            </a:r>
            <a:r>
              <a:rPr dirty="0" spc="-10"/>
              <a:t>smallest</a:t>
            </a:r>
            <a:r>
              <a:rPr dirty="0" spc="-35"/>
              <a:t> </a:t>
            </a:r>
            <a:r>
              <a:rPr dirty="0"/>
              <a:t>edit</a:t>
            </a:r>
            <a:r>
              <a:rPr dirty="0" spc="-30"/>
              <a:t> </a:t>
            </a:r>
            <a:r>
              <a:rPr dirty="0" spc="-10"/>
              <a:t>distance?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52932"/>
            <a:ext cx="4483735" cy="1012825"/>
            <a:chOff x="87743" y="852932"/>
            <a:chExt cx="448373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529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2595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3534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83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97178"/>
              <a:ext cx="50749" cy="86635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0229"/>
              <a:ext cx="4432935" cy="744220"/>
            </a:xfrm>
            <a:custGeom>
              <a:avLst/>
              <a:gdLst/>
              <a:ahLst/>
              <a:cxnLst/>
              <a:rect l="l" t="t" r="r" b="b"/>
              <a:pathLst>
                <a:path w="4432935" h="744219">
                  <a:moveTo>
                    <a:pt x="4432566" y="0"/>
                  </a:moveTo>
                  <a:lnTo>
                    <a:pt x="0" y="0"/>
                  </a:lnTo>
                  <a:lnTo>
                    <a:pt x="0" y="693305"/>
                  </a:lnTo>
                  <a:lnTo>
                    <a:pt x="4008" y="713030"/>
                  </a:lnTo>
                  <a:lnTo>
                    <a:pt x="14922" y="729183"/>
                  </a:lnTo>
                  <a:lnTo>
                    <a:pt x="31075" y="740097"/>
                  </a:lnTo>
                  <a:lnTo>
                    <a:pt x="50800" y="744105"/>
                  </a:lnTo>
                  <a:lnTo>
                    <a:pt x="4381766" y="744105"/>
                  </a:lnTo>
                  <a:lnTo>
                    <a:pt x="4401491" y="740097"/>
                  </a:lnTo>
                  <a:lnTo>
                    <a:pt x="4417644" y="729183"/>
                  </a:lnTo>
                  <a:lnTo>
                    <a:pt x="4428558" y="713030"/>
                  </a:lnTo>
                  <a:lnTo>
                    <a:pt x="4432566" y="69330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35266"/>
              <a:ext cx="0" cy="847725"/>
            </a:xfrm>
            <a:custGeom>
              <a:avLst/>
              <a:gdLst/>
              <a:ahLst/>
              <a:cxnLst/>
              <a:rect l="l" t="t" r="r" b="b"/>
              <a:pathLst>
                <a:path w="0" h="847725">
                  <a:moveTo>
                    <a:pt x="0" y="847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225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098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8971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2218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04302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7743" y="1966252"/>
            <a:ext cx="4483735" cy="338455"/>
            <a:chOff x="87743" y="1966252"/>
            <a:chExt cx="4483735" cy="338455"/>
          </a:xfrm>
        </p:grpSpPr>
        <p:sp>
          <p:nvSpPr>
            <p:cNvPr id="17" name="object 17" descr=""/>
            <p:cNvSpPr/>
            <p:nvPr/>
          </p:nvSpPr>
          <p:spPr>
            <a:xfrm>
              <a:off x="87743" y="196625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139277"/>
              <a:ext cx="4483315" cy="16480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010499"/>
              <a:ext cx="50749" cy="19198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2183549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204858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20358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20231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010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87743" y="240521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25844" y="795474"/>
            <a:ext cx="4258310" cy="178244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Symmetric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Delete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Correction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3999"/>
              </a:lnSpc>
              <a:spcBef>
                <a:spcPts val="105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terms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≤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950">
                <a:latin typeface="Trebuchet MS"/>
                <a:cs typeface="Trebuchet MS"/>
              </a:rPr>
              <a:t>(deletes)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each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 term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(offline)</a:t>
            </a:r>
            <a:endParaRPr sz="950">
              <a:latin typeface="Trebuchet MS"/>
              <a:cs typeface="Trebuchet MS"/>
            </a:endParaRPr>
          </a:p>
          <a:p>
            <a:pPr marL="289560" marR="19050">
              <a:lnSpc>
                <a:spcPct val="113999"/>
              </a:lnSpc>
              <a:spcBef>
                <a:spcPts val="180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terms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 </a:t>
            </a:r>
            <a:r>
              <a:rPr dirty="0" sz="1100" spc="-35">
                <a:latin typeface="Lucida Sans Unicode"/>
                <a:cs typeface="Lucida Sans Unicode"/>
              </a:rPr>
              <a:t>≤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rebuchet MS"/>
                <a:cs typeface="Trebuchet MS"/>
              </a:rPr>
              <a:t>(deletes) </a:t>
            </a:r>
            <a:r>
              <a:rPr dirty="0" sz="950" spc="-10">
                <a:latin typeface="Trebuchet MS"/>
                <a:cs typeface="Trebuchet MS"/>
              </a:rPr>
              <a:t>from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 </a:t>
            </a:r>
            <a:r>
              <a:rPr dirty="0" sz="950" spc="-20">
                <a:latin typeface="Trebuchet MS"/>
                <a:cs typeface="Trebuchet MS"/>
              </a:rPr>
              <a:t>input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terms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search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Number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deletes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within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edit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FF0000"/>
                </a:solidFill>
                <a:latin typeface="Cambria"/>
                <a:cs typeface="Cambria"/>
              </a:rPr>
              <a:t>distance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Lucida Sans Unicode"/>
                <a:cs typeface="Lucida Sans Unicode"/>
              </a:rPr>
              <a:t>≤</a:t>
            </a:r>
            <a:r>
              <a:rPr dirty="0" sz="1100" spc="-11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1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FF0000"/>
                </a:solidFill>
                <a:latin typeface="Cambria"/>
                <a:cs typeface="Cambria"/>
              </a:rPr>
              <a:t>word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length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9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will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45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further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FF0000"/>
                </a:solidFill>
                <a:latin typeface="Cambria"/>
                <a:cs typeface="Cambria"/>
              </a:rPr>
              <a:t>check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FF0000"/>
                </a:solidFill>
                <a:latin typeface="Cambria"/>
                <a:cs typeface="Cambria"/>
              </a:rPr>
              <a:t>required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to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FF0000"/>
                </a:solidFill>
                <a:latin typeface="Cambria"/>
                <a:cs typeface="Cambria"/>
              </a:rPr>
              <a:t>remove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1100" spc="-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mbria"/>
                <a:cs typeface="Cambria"/>
              </a:rPr>
              <a:t>false</a:t>
            </a:r>
            <a:r>
              <a:rPr dirty="0" sz="1100" spc="-10" i="1">
                <a:solidFill>
                  <a:srgbClr val="FF0000"/>
                </a:solidFill>
                <a:latin typeface="Cambria"/>
                <a:cs typeface="Cambria"/>
              </a:rPr>
              <a:t> positives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87743" y="2449449"/>
            <a:ext cx="4483735" cy="294005"/>
            <a:chOff x="87743" y="2449449"/>
            <a:chExt cx="4483735" cy="294005"/>
          </a:xfrm>
        </p:grpSpPr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44" y="2578227"/>
              <a:ext cx="4483315" cy="16482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449449"/>
              <a:ext cx="50749" cy="191998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87743" y="2622512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520309" y="248754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w="0"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520309" y="24748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520309" y="2462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20309" y="24494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6" name="object 3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4611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5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Spelling</a:t>
            </a:r>
            <a:r>
              <a:rPr dirty="0" spc="50"/>
              <a:t> </a:t>
            </a:r>
            <a:r>
              <a:rPr dirty="0" spc="-10"/>
              <a:t>Correction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24051"/>
            <a:ext cx="4483735" cy="840740"/>
            <a:chOff x="87743" y="1024051"/>
            <a:chExt cx="4483735" cy="8407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2405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771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2709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00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8286"/>
              <a:ext cx="50749" cy="69442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2001"/>
              <a:ext cx="4432935" cy="581660"/>
            </a:xfrm>
            <a:custGeom>
              <a:avLst/>
              <a:gdLst/>
              <a:ahLst/>
              <a:cxnLst/>
              <a:rect l="l" t="t" r="r" b="b"/>
              <a:pathLst>
                <a:path w="4432935" h="581660">
                  <a:moveTo>
                    <a:pt x="4432566" y="0"/>
                  </a:moveTo>
                  <a:lnTo>
                    <a:pt x="0" y="0"/>
                  </a:lnTo>
                  <a:lnTo>
                    <a:pt x="0" y="530707"/>
                  </a:lnTo>
                  <a:lnTo>
                    <a:pt x="4008" y="550432"/>
                  </a:lnTo>
                  <a:lnTo>
                    <a:pt x="14922" y="566585"/>
                  </a:lnTo>
                  <a:lnTo>
                    <a:pt x="31075" y="577499"/>
                  </a:lnTo>
                  <a:lnTo>
                    <a:pt x="50800" y="581507"/>
                  </a:lnTo>
                  <a:lnTo>
                    <a:pt x="4381766" y="581507"/>
                  </a:lnTo>
                  <a:lnTo>
                    <a:pt x="4401491" y="577499"/>
                  </a:lnTo>
                  <a:lnTo>
                    <a:pt x="4417644" y="566585"/>
                  </a:lnTo>
                  <a:lnTo>
                    <a:pt x="4428558" y="550432"/>
                  </a:lnTo>
                  <a:lnTo>
                    <a:pt x="4432566" y="5307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06386"/>
              <a:ext cx="0" cy="675640"/>
            </a:xfrm>
            <a:custGeom>
              <a:avLst/>
              <a:gdLst/>
              <a:ahLst/>
              <a:cxnLst/>
              <a:rect l="l" t="t" r="r" b="b"/>
              <a:pathLst>
                <a:path w="0" h="675639">
                  <a:moveTo>
                    <a:pt x="0" y="6753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93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809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682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173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9176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01800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87743" y="1965439"/>
            <a:ext cx="4483735" cy="1076960"/>
            <a:chOff x="87743" y="1965439"/>
            <a:chExt cx="4483735" cy="1076960"/>
          </a:xfrm>
        </p:grpSpPr>
        <p:sp>
          <p:nvSpPr>
            <p:cNvPr id="18" name="object 18" descr=""/>
            <p:cNvSpPr/>
            <p:nvPr/>
          </p:nvSpPr>
          <p:spPr>
            <a:xfrm>
              <a:off x="87743" y="196543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129104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940367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927667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009673"/>
              <a:ext cx="50749" cy="93069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7743" y="2173376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047760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w="0" h="911860">
                  <a:moveTo>
                    <a:pt x="0" y="9116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0350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022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2009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223109"/>
              <a:ext cx="64757" cy="64757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433142"/>
              <a:ext cx="64757" cy="6475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1597" y="2643174"/>
              <a:ext cx="64757" cy="64757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25844" y="564637"/>
            <a:ext cx="2323465" cy="218376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 i="1">
                <a:latin typeface="Trebuchet MS"/>
                <a:cs typeface="Trebuchet MS"/>
              </a:rPr>
              <a:t>I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am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writing</a:t>
            </a:r>
            <a:r>
              <a:rPr dirty="0" sz="950" spc="-10" i="1">
                <a:latin typeface="Trebuchet MS"/>
                <a:cs typeface="Trebuchet MS"/>
              </a:rPr>
              <a:t> this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email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on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behaf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of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spc="-25" i="1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user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Which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some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close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words?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 spc="-1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behave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 spc="-20">
                <a:latin typeface="Trebuchet MS"/>
                <a:cs typeface="Trebuchet MS"/>
              </a:rPr>
              <a:t>....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Isolated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correction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Pick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closest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</a:t>
            </a:r>
            <a:endParaRPr sz="950">
              <a:latin typeface="Trebuchet MS"/>
              <a:cs typeface="Trebuchet MS"/>
            </a:endParaRPr>
          </a:p>
          <a:p>
            <a:pPr marL="289560" marR="673735">
              <a:lnSpc>
                <a:spcPct val="145100"/>
              </a:lnSpc>
            </a:pPr>
            <a:r>
              <a:rPr dirty="0" sz="950">
                <a:latin typeface="Trebuchet MS"/>
                <a:cs typeface="Trebuchet MS"/>
              </a:rPr>
              <a:t>How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define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‘closest’? </a:t>
            </a:r>
            <a:r>
              <a:rPr dirty="0" sz="950">
                <a:latin typeface="Trebuchet MS"/>
                <a:cs typeface="Trebuchet MS"/>
              </a:rPr>
              <a:t>Need</a:t>
            </a:r>
            <a:r>
              <a:rPr dirty="0" sz="950" spc="1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130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distance</a:t>
            </a:r>
            <a:r>
              <a:rPr dirty="0" sz="950" spc="135" b="1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metric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3" name="object 33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8" name="object 38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6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4611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5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7743" y="1129512"/>
            <a:ext cx="4483735" cy="431165"/>
            <a:chOff x="87743" y="1129512"/>
            <a:chExt cx="4483735" cy="431165"/>
          </a:xfrm>
        </p:grpSpPr>
        <p:sp>
          <p:nvSpPr>
            <p:cNvPr id="5" name="object 5" descr=""/>
            <p:cNvSpPr/>
            <p:nvPr/>
          </p:nvSpPr>
          <p:spPr>
            <a:xfrm>
              <a:off x="87743" y="112951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0253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888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618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73746"/>
              <a:ext cx="50749" cy="28514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7743" y="1346809"/>
              <a:ext cx="4432935" cy="163195"/>
            </a:xfrm>
            <a:custGeom>
              <a:avLst/>
              <a:gdLst/>
              <a:ahLst/>
              <a:cxnLst/>
              <a:rect l="l" t="t" r="r" b="b"/>
              <a:pathLst>
                <a:path w="4432935" h="163194">
                  <a:moveTo>
                    <a:pt x="4432566" y="0"/>
                  </a:moveTo>
                  <a:lnTo>
                    <a:pt x="0" y="0"/>
                  </a:lnTo>
                  <a:lnTo>
                    <a:pt x="0" y="112077"/>
                  </a:lnTo>
                  <a:lnTo>
                    <a:pt x="4008" y="131802"/>
                  </a:lnTo>
                  <a:lnTo>
                    <a:pt x="14922" y="147954"/>
                  </a:lnTo>
                  <a:lnTo>
                    <a:pt x="31075" y="158869"/>
                  </a:lnTo>
                  <a:lnTo>
                    <a:pt x="50800" y="162877"/>
                  </a:lnTo>
                  <a:lnTo>
                    <a:pt x="4381766" y="162877"/>
                  </a:lnTo>
                  <a:lnTo>
                    <a:pt x="4401491" y="158869"/>
                  </a:lnTo>
                  <a:lnTo>
                    <a:pt x="4417644" y="147954"/>
                  </a:lnTo>
                  <a:lnTo>
                    <a:pt x="4428558" y="131802"/>
                  </a:lnTo>
                  <a:lnTo>
                    <a:pt x="4432566" y="1120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211846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w="0" h="266700">
                  <a:moveTo>
                    <a:pt x="0" y="266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991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864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11737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96542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1074264"/>
            <a:ext cx="2370455" cy="4305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Types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errors:</a:t>
            </a:r>
            <a:r>
              <a:rPr dirty="0" sz="1100" spc="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Non-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Errors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dirty="0" sz="950">
                <a:latin typeface="Trebuchet MS"/>
                <a:cs typeface="Trebuchet MS"/>
              </a:rPr>
              <a:t>behaf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→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Spelling</a:t>
            </a:r>
            <a:r>
              <a:rPr dirty="0" spc="50"/>
              <a:t> </a:t>
            </a:r>
            <a:r>
              <a:rPr dirty="0" spc="-10"/>
              <a:t>Correction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29512"/>
            <a:ext cx="4483735" cy="431165"/>
            <a:chOff x="87743" y="1129512"/>
            <a:chExt cx="4483735" cy="43116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2951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0253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888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618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73746"/>
              <a:ext cx="50749" cy="28514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46809"/>
              <a:ext cx="4432935" cy="163195"/>
            </a:xfrm>
            <a:custGeom>
              <a:avLst/>
              <a:gdLst/>
              <a:ahLst/>
              <a:cxnLst/>
              <a:rect l="l" t="t" r="r" b="b"/>
              <a:pathLst>
                <a:path w="4432935" h="163194">
                  <a:moveTo>
                    <a:pt x="4432566" y="0"/>
                  </a:moveTo>
                  <a:lnTo>
                    <a:pt x="0" y="0"/>
                  </a:lnTo>
                  <a:lnTo>
                    <a:pt x="0" y="112077"/>
                  </a:lnTo>
                  <a:lnTo>
                    <a:pt x="4008" y="131802"/>
                  </a:lnTo>
                  <a:lnTo>
                    <a:pt x="14922" y="147954"/>
                  </a:lnTo>
                  <a:lnTo>
                    <a:pt x="31075" y="158869"/>
                  </a:lnTo>
                  <a:lnTo>
                    <a:pt x="50800" y="162877"/>
                  </a:lnTo>
                  <a:lnTo>
                    <a:pt x="4381766" y="162877"/>
                  </a:lnTo>
                  <a:lnTo>
                    <a:pt x="4401491" y="158869"/>
                  </a:lnTo>
                  <a:lnTo>
                    <a:pt x="4417644" y="147954"/>
                  </a:lnTo>
                  <a:lnTo>
                    <a:pt x="4428558" y="131802"/>
                  </a:lnTo>
                  <a:lnTo>
                    <a:pt x="4432566" y="1120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11846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w="0" h="266700">
                  <a:moveTo>
                    <a:pt x="0" y="266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991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864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737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96542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87743" y="1661617"/>
            <a:ext cx="4483735" cy="666750"/>
            <a:chOff x="87743" y="1661617"/>
            <a:chExt cx="4483735" cy="666750"/>
          </a:xfrm>
        </p:grpSpPr>
        <p:sp>
          <p:nvSpPr>
            <p:cNvPr id="16" name="object 16" descr=""/>
            <p:cNvSpPr/>
            <p:nvPr/>
          </p:nvSpPr>
          <p:spPr>
            <a:xfrm>
              <a:off x="87743" y="166161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834629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226576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344" y="2213876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705851"/>
              <a:ext cx="50749" cy="520725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743" y="1878901"/>
              <a:ext cx="4432935" cy="398780"/>
            </a:xfrm>
            <a:custGeom>
              <a:avLst/>
              <a:gdLst/>
              <a:ahLst/>
              <a:cxnLst/>
              <a:rect l="l" t="t" r="r" b="b"/>
              <a:pathLst>
                <a:path w="4432935" h="398780">
                  <a:moveTo>
                    <a:pt x="4432566" y="0"/>
                  </a:moveTo>
                  <a:lnTo>
                    <a:pt x="0" y="0"/>
                  </a:lnTo>
                  <a:lnTo>
                    <a:pt x="0" y="347675"/>
                  </a:lnTo>
                  <a:lnTo>
                    <a:pt x="4008" y="367399"/>
                  </a:lnTo>
                  <a:lnTo>
                    <a:pt x="14922" y="383552"/>
                  </a:lnTo>
                  <a:lnTo>
                    <a:pt x="31075" y="394466"/>
                  </a:lnTo>
                  <a:lnTo>
                    <a:pt x="50800" y="398475"/>
                  </a:lnTo>
                  <a:lnTo>
                    <a:pt x="4381766" y="398475"/>
                  </a:lnTo>
                  <a:lnTo>
                    <a:pt x="4401491" y="394466"/>
                  </a:lnTo>
                  <a:lnTo>
                    <a:pt x="4417644" y="383552"/>
                  </a:lnTo>
                  <a:lnTo>
                    <a:pt x="4428558" y="367399"/>
                  </a:lnTo>
                  <a:lnTo>
                    <a:pt x="4432566" y="34767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743938"/>
              <a:ext cx="0" cy="502284"/>
            </a:xfrm>
            <a:custGeom>
              <a:avLst/>
              <a:gdLst/>
              <a:ahLst/>
              <a:cxnLst/>
              <a:rect l="l" t="t" r="r" b="b"/>
              <a:pathLst>
                <a:path w="0" h="502285">
                  <a:moveTo>
                    <a:pt x="0" y="5016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7312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7185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7058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1927898"/>
              <a:ext cx="64757" cy="6475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137930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25844" y="1074264"/>
            <a:ext cx="3733165" cy="11715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Types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errors:</a:t>
            </a:r>
            <a:r>
              <a:rPr dirty="0" sz="1100" spc="3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Non-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Errors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dirty="0" sz="950">
                <a:latin typeface="Trebuchet MS"/>
                <a:cs typeface="Trebuchet MS"/>
              </a:rPr>
              <a:t>behaf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→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25" i="1">
                <a:solidFill>
                  <a:srgbClr val="007F00"/>
                </a:solidFill>
                <a:latin typeface="Cambria"/>
                <a:cs typeface="Cambria"/>
              </a:rPr>
              <a:t>Types </a:t>
            </a:r>
            <a:r>
              <a:rPr dirty="0" sz="1100" i="1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dirty="0" sz="1100" spc="-20" i="1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007F00"/>
                </a:solidFill>
                <a:latin typeface="Cambria"/>
                <a:cs typeface="Cambria"/>
              </a:rPr>
              <a:t>spelling</a:t>
            </a:r>
            <a:r>
              <a:rPr dirty="0" sz="1100" spc="-20" i="1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007F00"/>
                </a:solidFill>
                <a:latin typeface="Cambria"/>
                <a:cs typeface="Cambria"/>
              </a:rPr>
              <a:t>errors:</a:t>
            </a:r>
            <a:r>
              <a:rPr dirty="0" sz="1100" spc="30" i="1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007F00"/>
                </a:solidFill>
                <a:latin typeface="Cambria"/>
                <a:cs typeface="Cambria"/>
              </a:rPr>
              <a:t>Real-word </a:t>
            </a:r>
            <a:r>
              <a:rPr dirty="0" sz="1100" spc="-10" i="1">
                <a:solidFill>
                  <a:srgbClr val="007F00"/>
                </a:solidFill>
                <a:latin typeface="Cambria"/>
                <a:cs typeface="Cambria"/>
              </a:rPr>
              <a:t>Errors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65"/>
              </a:spcBef>
            </a:pPr>
            <a:r>
              <a:rPr dirty="0" sz="950" b="1">
                <a:latin typeface="Trebuchet MS"/>
                <a:cs typeface="Trebuchet MS"/>
              </a:rPr>
              <a:t>Typographical</a:t>
            </a:r>
            <a:r>
              <a:rPr dirty="0" sz="950" spc="95" b="1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errors:</a:t>
            </a:r>
            <a:r>
              <a:rPr dirty="0" sz="950" spc="185" b="1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three</a:t>
            </a:r>
            <a:r>
              <a:rPr dirty="0" sz="950" spc="95">
                <a:latin typeface="Trebuchet MS"/>
                <a:cs typeface="Trebuchet MS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→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there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950" spc="10" b="1">
                <a:latin typeface="Trebuchet MS"/>
                <a:cs typeface="Trebuchet MS"/>
              </a:rPr>
              <a:t>Cognitive</a:t>
            </a:r>
            <a:r>
              <a:rPr dirty="0" sz="950" spc="45" b="1">
                <a:latin typeface="Trebuchet MS"/>
                <a:cs typeface="Trebuchet MS"/>
              </a:rPr>
              <a:t> </a:t>
            </a:r>
            <a:r>
              <a:rPr dirty="0" sz="950" spc="10" b="1">
                <a:latin typeface="Trebuchet MS"/>
                <a:cs typeface="Trebuchet MS"/>
              </a:rPr>
              <a:t>errors</a:t>
            </a:r>
            <a:r>
              <a:rPr dirty="0" sz="950" spc="45" b="1">
                <a:latin typeface="Trebuchet MS"/>
                <a:cs typeface="Trebuchet MS"/>
              </a:rPr>
              <a:t> </a:t>
            </a:r>
            <a:r>
              <a:rPr dirty="0" sz="950" spc="10" b="1">
                <a:latin typeface="Trebuchet MS"/>
                <a:cs typeface="Trebuchet MS"/>
              </a:rPr>
              <a:t>(homophones):</a:t>
            </a:r>
            <a:r>
              <a:rPr dirty="0" sz="950" spc="125" b="1"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piece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→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peace,</a:t>
            </a:r>
            <a:r>
              <a:rPr dirty="0" sz="950" spc="4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too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→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two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8713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Non-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errors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13295"/>
            <a:ext cx="4483735" cy="664845"/>
            <a:chOff x="87743" y="913295"/>
            <a:chExt cx="4483735" cy="66484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1329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632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614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344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7529"/>
              <a:ext cx="50749" cy="51861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30592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95629"/>
              <a:ext cx="0" cy="499745"/>
            </a:xfrm>
            <a:custGeom>
              <a:avLst/>
              <a:gdLst/>
              <a:ahLst/>
              <a:cxnLst/>
              <a:rect l="l" t="t" r="r" b="b"/>
              <a:pathLst>
                <a:path w="0" h="499744">
                  <a:moveTo>
                    <a:pt x="0" y="4995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829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702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575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7745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87487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5844" y="841864"/>
            <a:ext cx="2430780" cy="65087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Non-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detection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</a:pPr>
            <a:r>
              <a:rPr dirty="0" sz="950">
                <a:latin typeface="Trebuchet MS"/>
                <a:cs typeface="Trebuchet MS"/>
              </a:rPr>
              <a:t>Any word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 an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larger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better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713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Non-</a:t>
            </a:r>
            <a:r>
              <a:rPr dirty="0"/>
              <a:t>word</a:t>
            </a:r>
            <a:r>
              <a:rPr dirty="0" spc="5"/>
              <a:t> </a:t>
            </a:r>
            <a:r>
              <a:rPr dirty="0"/>
              <a:t>spelling</a:t>
            </a:r>
            <a:r>
              <a:rPr dirty="0" spc="5"/>
              <a:t> </a:t>
            </a:r>
            <a:r>
              <a:rPr dirty="0" spc="-10"/>
              <a:t>errors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913295"/>
            <a:ext cx="4483735" cy="664845"/>
            <a:chOff x="87743" y="913295"/>
            <a:chExt cx="4483735" cy="66484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91329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632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614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344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7529"/>
              <a:ext cx="50749" cy="51861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130592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95629"/>
              <a:ext cx="0" cy="499745"/>
            </a:xfrm>
            <a:custGeom>
              <a:avLst/>
              <a:gdLst/>
              <a:ahLst/>
              <a:cxnLst/>
              <a:rect l="l" t="t" r="r" b="b"/>
              <a:pathLst>
                <a:path w="0" h="499744">
                  <a:moveTo>
                    <a:pt x="0" y="4995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829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702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575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7745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8748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7743" y="1678876"/>
            <a:ext cx="4483735" cy="974090"/>
            <a:chOff x="87743" y="1678876"/>
            <a:chExt cx="4483735" cy="974090"/>
          </a:xfrm>
        </p:grpSpPr>
        <p:sp>
          <p:nvSpPr>
            <p:cNvPr id="17" name="object 17" descr=""/>
            <p:cNvSpPr/>
            <p:nvPr/>
          </p:nvSpPr>
          <p:spPr>
            <a:xfrm>
              <a:off x="87743" y="167887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51888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550909"/>
              <a:ext cx="101599" cy="1015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344" y="2538209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723110"/>
              <a:ext cx="50749" cy="827798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7743" y="1896173"/>
              <a:ext cx="4432935" cy="706120"/>
            </a:xfrm>
            <a:custGeom>
              <a:avLst/>
              <a:gdLst/>
              <a:ahLst/>
              <a:cxnLst/>
              <a:rect l="l" t="t" r="r" b="b"/>
              <a:pathLst>
                <a:path w="4432935" h="706119">
                  <a:moveTo>
                    <a:pt x="4432566" y="0"/>
                  </a:moveTo>
                  <a:lnTo>
                    <a:pt x="0" y="0"/>
                  </a:lnTo>
                  <a:lnTo>
                    <a:pt x="0" y="654735"/>
                  </a:lnTo>
                  <a:lnTo>
                    <a:pt x="4008" y="674460"/>
                  </a:lnTo>
                  <a:lnTo>
                    <a:pt x="14922" y="690613"/>
                  </a:lnTo>
                  <a:lnTo>
                    <a:pt x="31075" y="701527"/>
                  </a:lnTo>
                  <a:lnTo>
                    <a:pt x="50800" y="705535"/>
                  </a:lnTo>
                  <a:lnTo>
                    <a:pt x="4381766" y="705535"/>
                  </a:lnTo>
                  <a:lnTo>
                    <a:pt x="4401491" y="701527"/>
                  </a:lnTo>
                  <a:lnTo>
                    <a:pt x="4417644" y="690613"/>
                  </a:lnTo>
                  <a:lnTo>
                    <a:pt x="4428558" y="674460"/>
                  </a:lnTo>
                  <a:lnTo>
                    <a:pt x="4432566" y="6547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761197"/>
              <a:ext cx="0" cy="808990"/>
            </a:xfrm>
            <a:custGeom>
              <a:avLst/>
              <a:gdLst/>
              <a:ahLst/>
              <a:cxnLst/>
              <a:rect l="l" t="t" r="r" b="b"/>
              <a:pathLst>
                <a:path w="0" h="808989">
                  <a:moveTo>
                    <a:pt x="0" y="808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7485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7358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17231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1945906"/>
              <a:ext cx="64757" cy="6475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135695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13144" y="841864"/>
            <a:ext cx="3961765" cy="172593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Non-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detection</a:t>
            </a:r>
            <a:endParaRPr sz="1100">
              <a:latin typeface="Cambria"/>
              <a:cs typeface="Cambria"/>
            </a:endParaRPr>
          </a:p>
          <a:p>
            <a:pPr marL="302260" marR="1522730">
              <a:lnSpc>
                <a:spcPts val="1650"/>
              </a:lnSpc>
              <a:spcBef>
                <a:spcPts val="30"/>
              </a:spcBef>
            </a:pPr>
            <a:r>
              <a:rPr dirty="0" sz="950">
                <a:latin typeface="Trebuchet MS"/>
                <a:cs typeface="Trebuchet MS"/>
              </a:rPr>
              <a:t>Any word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not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 an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larger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dictionary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better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95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</a:pP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Non-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correction</a:t>
            </a:r>
            <a:endParaRPr sz="1100">
              <a:latin typeface="Cambria"/>
              <a:cs typeface="Cambria"/>
            </a:endParaRPr>
          </a:p>
          <a:p>
            <a:pPr marL="302260" marR="43180">
              <a:lnSpc>
                <a:spcPct val="131100"/>
              </a:lnSpc>
              <a:spcBef>
                <a:spcPts val="70"/>
              </a:spcBef>
            </a:pPr>
            <a:r>
              <a:rPr dirty="0" sz="950">
                <a:latin typeface="Trebuchet MS"/>
                <a:cs typeface="Trebuchet MS"/>
              </a:rPr>
              <a:t>Generate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candidates:</a:t>
            </a:r>
            <a:r>
              <a:rPr dirty="0" sz="950" spc="6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real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>
                <a:latin typeface="Trebuchet MS"/>
                <a:cs typeface="Trebuchet MS"/>
              </a:rPr>
              <a:t> are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similar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 </a:t>
            </a:r>
            <a:r>
              <a:rPr dirty="0" sz="950" spc="60">
                <a:latin typeface="Trebuchet MS"/>
                <a:cs typeface="Trebuchet MS"/>
              </a:rPr>
              <a:t>Choose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best</a:t>
            </a:r>
            <a:r>
              <a:rPr dirty="0" sz="950" spc="-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one: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305"/>
              </a:spcBef>
            </a:pPr>
            <a:r>
              <a:rPr dirty="0" baseline="13888" sz="900" spc="494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dirty="0" baseline="13888" sz="900" spc="60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Shortest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weighted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50">
                <a:latin typeface="Trebuchet MS"/>
                <a:cs typeface="Trebuchet MS"/>
              </a:rPr>
              <a:t>edit</a:t>
            </a:r>
            <a:r>
              <a:rPr dirty="0" sz="900" spc="-10">
                <a:latin typeface="Trebuchet MS"/>
                <a:cs typeface="Trebuchet MS"/>
              </a:rPr>
              <a:t> distance</a:t>
            </a:r>
            <a:endParaRPr sz="9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14"/>
              </a:spcBef>
            </a:pPr>
            <a:r>
              <a:rPr dirty="0" baseline="13888" sz="900" spc="494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dirty="0" baseline="13888" sz="900" spc="60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dirty="0" sz="900">
                <a:latin typeface="Trebuchet MS"/>
                <a:cs typeface="Trebuchet MS"/>
              </a:rPr>
              <a:t>Highest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noisy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channel</a:t>
            </a:r>
            <a:r>
              <a:rPr dirty="0" sz="900" spc="-10">
                <a:latin typeface="Trebuchet MS"/>
                <a:cs typeface="Trebuchet MS"/>
              </a:rPr>
              <a:t> probabliity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86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Real</a:t>
            </a:r>
            <a:r>
              <a:rPr dirty="0" spc="30"/>
              <a:t> </a:t>
            </a:r>
            <a:r>
              <a:rPr dirty="0" spc="-10"/>
              <a:t>word</a:t>
            </a:r>
            <a:r>
              <a:rPr dirty="0" spc="30"/>
              <a:t> </a:t>
            </a:r>
            <a:r>
              <a:rPr dirty="0"/>
              <a:t>spelling</a:t>
            </a:r>
            <a:r>
              <a:rPr dirty="0" spc="35"/>
              <a:t> </a:t>
            </a:r>
            <a:r>
              <a:rPr dirty="0" spc="-10"/>
              <a:t>errors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46861"/>
            <a:ext cx="4483735" cy="848994"/>
            <a:chOff x="87743" y="1046861"/>
            <a:chExt cx="4483735" cy="848994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4686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1987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9365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8095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91095"/>
              <a:ext cx="50749" cy="70256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64158"/>
              <a:ext cx="4432935" cy="580390"/>
            </a:xfrm>
            <a:custGeom>
              <a:avLst/>
              <a:gdLst/>
              <a:ahLst/>
              <a:cxnLst/>
              <a:rect l="l" t="t" r="r" b="b"/>
              <a:pathLst>
                <a:path w="4432935" h="580389">
                  <a:moveTo>
                    <a:pt x="4432566" y="0"/>
                  </a:moveTo>
                  <a:lnTo>
                    <a:pt x="0" y="0"/>
                  </a:lnTo>
                  <a:lnTo>
                    <a:pt x="0" y="529501"/>
                  </a:lnTo>
                  <a:lnTo>
                    <a:pt x="4008" y="549225"/>
                  </a:lnTo>
                  <a:lnTo>
                    <a:pt x="14922" y="565378"/>
                  </a:lnTo>
                  <a:lnTo>
                    <a:pt x="31075" y="576292"/>
                  </a:lnTo>
                  <a:lnTo>
                    <a:pt x="50800" y="580301"/>
                  </a:lnTo>
                  <a:lnTo>
                    <a:pt x="4381766" y="580301"/>
                  </a:lnTo>
                  <a:lnTo>
                    <a:pt x="4401491" y="576292"/>
                  </a:lnTo>
                  <a:lnTo>
                    <a:pt x="4417644" y="565378"/>
                  </a:lnTo>
                  <a:lnTo>
                    <a:pt x="4428558" y="549225"/>
                  </a:lnTo>
                  <a:lnTo>
                    <a:pt x="4432566" y="52950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29182"/>
              <a:ext cx="0" cy="683895"/>
            </a:xfrm>
            <a:custGeom>
              <a:avLst/>
              <a:gdLst/>
              <a:ahLst/>
              <a:cxnLst/>
              <a:rect l="l" t="t" r="r" b="b"/>
              <a:pathLst>
                <a:path w="0" h="683894">
                  <a:moveTo>
                    <a:pt x="0" y="6835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164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037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910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1102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2105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31086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5844" y="975403"/>
            <a:ext cx="2981960" cy="8636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each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w,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generate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candidate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25"/>
              </a:spcBef>
            </a:pPr>
            <a:r>
              <a:rPr dirty="0" sz="950">
                <a:latin typeface="Trebuchet MS"/>
                <a:cs typeface="Trebuchet MS"/>
              </a:rPr>
              <a:t>Find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similar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pronunciations </a:t>
            </a:r>
            <a:r>
              <a:rPr dirty="0" sz="950">
                <a:latin typeface="Trebuchet MS"/>
                <a:cs typeface="Trebuchet MS"/>
              </a:rPr>
              <a:t>Find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similar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spelling</a:t>
            </a:r>
            <a:r>
              <a:rPr dirty="0" sz="950" spc="50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Include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86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Real</a:t>
            </a:r>
            <a:r>
              <a:rPr dirty="0" spc="30"/>
              <a:t> </a:t>
            </a:r>
            <a:r>
              <a:rPr dirty="0" spc="-10"/>
              <a:t>word</a:t>
            </a:r>
            <a:r>
              <a:rPr dirty="0" spc="30"/>
              <a:t> </a:t>
            </a:r>
            <a:r>
              <a:rPr dirty="0"/>
              <a:t>spelling</a:t>
            </a:r>
            <a:r>
              <a:rPr dirty="0" spc="35"/>
              <a:t> </a:t>
            </a:r>
            <a:r>
              <a:rPr dirty="0" spc="-10"/>
              <a:t>errors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46861"/>
            <a:ext cx="4483735" cy="848994"/>
            <a:chOff x="87743" y="1046861"/>
            <a:chExt cx="4483735" cy="848994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4686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1987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9365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8095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91095"/>
              <a:ext cx="50749" cy="70256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64158"/>
              <a:ext cx="4432935" cy="580390"/>
            </a:xfrm>
            <a:custGeom>
              <a:avLst/>
              <a:gdLst/>
              <a:ahLst/>
              <a:cxnLst/>
              <a:rect l="l" t="t" r="r" b="b"/>
              <a:pathLst>
                <a:path w="4432935" h="580389">
                  <a:moveTo>
                    <a:pt x="4432566" y="0"/>
                  </a:moveTo>
                  <a:lnTo>
                    <a:pt x="0" y="0"/>
                  </a:lnTo>
                  <a:lnTo>
                    <a:pt x="0" y="529501"/>
                  </a:lnTo>
                  <a:lnTo>
                    <a:pt x="4008" y="549225"/>
                  </a:lnTo>
                  <a:lnTo>
                    <a:pt x="14922" y="565378"/>
                  </a:lnTo>
                  <a:lnTo>
                    <a:pt x="31075" y="576292"/>
                  </a:lnTo>
                  <a:lnTo>
                    <a:pt x="50800" y="580301"/>
                  </a:lnTo>
                  <a:lnTo>
                    <a:pt x="4381766" y="580301"/>
                  </a:lnTo>
                  <a:lnTo>
                    <a:pt x="4401491" y="576292"/>
                  </a:lnTo>
                  <a:lnTo>
                    <a:pt x="4417644" y="565378"/>
                  </a:lnTo>
                  <a:lnTo>
                    <a:pt x="4428558" y="549225"/>
                  </a:lnTo>
                  <a:lnTo>
                    <a:pt x="4432566" y="52950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29182"/>
              <a:ext cx="0" cy="683895"/>
            </a:xfrm>
            <a:custGeom>
              <a:avLst/>
              <a:gdLst/>
              <a:ahLst/>
              <a:cxnLst/>
              <a:rect l="l" t="t" r="r" b="b"/>
              <a:pathLst>
                <a:path w="0" h="683894">
                  <a:moveTo>
                    <a:pt x="0" y="6835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164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037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910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1102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2105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31086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87743" y="1996376"/>
            <a:ext cx="4483735" cy="455930"/>
            <a:chOff x="87743" y="1996376"/>
            <a:chExt cx="4483735" cy="455930"/>
          </a:xfrm>
        </p:grpSpPr>
        <p:sp>
          <p:nvSpPr>
            <p:cNvPr id="18" name="object 18" descr=""/>
            <p:cNvSpPr/>
            <p:nvPr/>
          </p:nvSpPr>
          <p:spPr>
            <a:xfrm>
              <a:off x="87743" y="199637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169401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350566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337866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040623"/>
              <a:ext cx="50749" cy="30994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7743" y="221367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07871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0660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053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2040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263406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25844" y="975403"/>
            <a:ext cx="2981960" cy="13931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each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w,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5" i="1">
                <a:solidFill>
                  <a:srgbClr val="3333B2"/>
                </a:solidFill>
                <a:latin typeface="Cambria"/>
                <a:cs typeface="Cambria"/>
              </a:rPr>
              <a:t>generate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candidate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30"/>
              </a:spcBef>
            </a:pPr>
            <a:r>
              <a:rPr dirty="0" sz="950">
                <a:latin typeface="Trebuchet MS"/>
                <a:cs typeface="Trebuchet MS"/>
              </a:rPr>
              <a:t>Find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similar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pronunciations </a:t>
            </a:r>
            <a:r>
              <a:rPr dirty="0" sz="950">
                <a:latin typeface="Trebuchet MS"/>
                <a:cs typeface="Trebuchet MS"/>
              </a:rPr>
              <a:t>Find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words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40">
                <a:latin typeface="Trebuchet MS"/>
                <a:cs typeface="Trebuchet MS"/>
              </a:rPr>
              <a:t>with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similar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spelling</a:t>
            </a:r>
            <a:r>
              <a:rPr dirty="0" sz="950" spc="50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Include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w</a:t>
            </a:r>
            <a:r>
              <a:rPr dirty="0" sz="1100" spc="2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in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candidate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Choosing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best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candidate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dirty="0" sz="950">
                <a:latin typeface="Trebuchet MS"/>
                <a:cs typeface="Trebuchet MS"/>
              </a:rPr>
              <a:t>Noisy</a:t>
            </a:r>
            <a:r>
              <a:rPr dirty="0" sz="950" spc="18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Channel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3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Weighted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Edit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Distance,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Other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w="0"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27037" y="952220"/>
            <a:ext cx="33540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Noisy</a:t>
            </a:r>
            <a:r>
              <a:rPr dirty="0" sz="1400" spc="8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dirty="0" sz="1400" spc="8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dirty="0" sz="1400" spc="8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1400" spc="8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dirty="0" sz="1400" spc="8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Trebuchet MS"/>
                <a:cs typeface="Trebuchet MS"/>
              </a:rPr>
              <a:t>Pawan</a:t>
            </a:r>
            <a:r>
              <a:rPr dirty="0" sz="950" spc="1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700" spc="65">
                <a:latin typeface="Trebuchet MS"/>
                <a:cs typeface="Trebuchet MS"/>
              </a:rPr>
              <a:t>CSE,</a:t>
            </a:r>
            <a:r>
              <a:rPr dirty="0" sz="700">
                <a:latin typeface="Trebuchet MS"/>
                <a:cs typeface="Trebuchet MS"/>
              </a:rPr>
              <a:t> </a:t>
            </a:r>
            <a:r>
              <a:rPr dirty="0" sz="700" spc="-1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950">
                <a:latin typeface="Trebuchet MS"/>
                <a:cs typeface="Trebuchet MS"/>
              </a:rPr>
              <a:t>Week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2:</a:t>
            </a:r>
            <a:r>
              <a:rPr dirty="0" sz="950" spc="10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Lecture</a:t>
            </a:r>
            <a:r>
              <a:rPr dirty="0" sz="950" spc="20">
                <a:latin typeface="Trebuchet MS"/>
                <a:cs typeface="Trebuchet MS"/>
              </a:rPr>
              <a:t> </a:t>
            </a:r>
            <a:r>
              <a:rPr dirty="0" sz="950" spc="-50">
                <a:latin typeface="Trebuchet MS"/>
                <a:cs typeface="Trebuchet MS"/>
              </a:rPr>
              <a:t>3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1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Noisy</a:t>
            </a:r>
            <a:r>
              <a:rPr dirty="0" spc="80"/>
              <a:t> </a:t>
            </a:r>
            <a:r>
              <a:rPr dirty="0" spc="-10"/>
              <a:t>Channel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16596"/>
            <a:ext cx="4483735" cy="1528445"/>
            <a:chOff x="87743" y="1116596"/>
            <a:chExt cx="4483735" cy="152844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1659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8026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3441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074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0830"/>
              <a:ext cx="50749" cy="138261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24533"/>
              <a:ext cx="4432935" cy="1270000"/>
            </a:xfrm>
            <a:custGeom>
              <a:avLst/>
              <a:gdLst/>
              <a:ahLst/>
              <a:cxnLst/>
              <a:rect l="l" t="t" r="r" b="b"/>
              <a:pathLst>
                <a:path w="4432935" h="1270000">
                  <a:moveTo>
                    <a:pt x="4432566" y="0"/>
                  </a:moveTo>
                  <a:lnTo>
                    <a:pt x="0" y="0"/>
                  </a:lnTo>
                  <a:lnTo>
                    <a:pt x="0" y="1218907"/>
                  </a:lnTo>
                  <a:lnTo>
                    <a:pt x="4008" y="1238632"/>
                  </a:lnTo>
                  <a:lnTo>
                    <a:pt x="14922" y="1254785"/>
                  </a:lnTo>
                  <a:lnTo>
                    <a:pt x="31075" y="1265699"/>
                  </a:lnTo>
                  <a:lnTo>
                    <a:pt x="50800" y="1269707"/>
                  </a:lnTo>
                  <a:lnTo>
                    <a:pt x="4381766" y="1269707"/>
                  </a:lnTo>
                  <a:lnTo>
                    <a:pt x="4401491" y="1265699"/>
                  </a:lnTo>
                  <a:lnTo>
                    <a:pt x="4417644" y="1254785"/>
                  </a:lnTo>
                  <a:lnTo>
                    <a:pt x="4428558" y="1238632"/>
                  </a:lnTo>
                  <a:lnTo>
                    <a:pt x="4432566" y="12189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98918"/>
              <a:ext cx="0" cy="1363980"/>
            </a:xfrm>
            <a:custGeom>
              <a:avLst/>
              <a:gdLst/>
              <a:ahLst/>
              <a:cxnLst/>
              <a:rect l="l" t="t" r="r" b="b"/>
              <a:pathLst>
                <a:path w="0" h="1363980">
                  <a:moveTo>
                    <a:pt x="0" y="13635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862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735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60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744560"/>
            <a:ext cx="2728595" cy="92900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55">
                <a:latin typeface="Trebuchet MS"/>
                <a:cs typeface="Trebuchet MS"/>
              </a:rPr>
              <a:t>see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observation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x</a:t>
            </a:r>
            <a:r>
              <a:rPr dirty="0" sz="1100" spc="5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misspelled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Find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correct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  <a:p>
            <a:pPr marL="1640205">
              <a:lnSpc>
                <a:spcPts val="1275"/>
              </a:lnSpc>
              <a:spcBef>
                <a:spcPts val="830"/>
              </a:spcBef>
            </a:pPr>
            <a:r>
              <a:rPr dirty="0" sz="1100" spc="-755" i="1">
                <a:latin typeface="Cambria"/>
                <a:cs typeface="Cambria"/>
              </a:rPr>
              <a:t>w</a:t>
            </a:r>
            <a:r>
              <a:rPr dirty="0" sz="1100" spc="-40">
                <a:latin typeface="Tahoma"/>
                <a:cs typeface="Tahoma"/>
              </a:rPr>
              <a:t>ˆ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5">
                <a:latin typeface="Cambria"/>
                <a:cs typeface="Cambria"/>
              </a:rPr>
              <a:t>argmax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x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r" marR="509270">
              <a:lnSpc>
                <a:spcPts val="915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Noisy</a:t>
            </a:r>
            <a:r>
              <a:rPr dirty="0" spc="80"/>
              <a:t> </a:t>
            </a:r>
            <a:r>
              <a:rPr dirty="0" spc="-10"/>
              <a:t>Channel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16596"/>
            <a:ext cx="4483735" cy="1528445"/>
            <a:chOff x="87743" y="1116596"/>
            <a:chExt cx="4483735" cy="152844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1659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8026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3441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074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0830"/>
              <a:ext cx="50749" cy="138261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24533"/>
              <a:ext cx="4432935" cy="1270000"/>
            </a:xfrm>
            <a:custGeom>
              <a:avLst/>
              <a:gdLst/>
              <a:ahLst/>
              <a:cxnLst/>
              <a:rect l="l" t="t" r="r" b="b"/>
              <a:pathLst>
                <a:path w="4432935" h="1270000">
                  <a:moveTo>
                    <a:pt x="4432566" y="0"/>
                  </a:moveTo>
                  <a:lnTo>
                    <a:pt x="0" y="0"/>
                  </a:lnTo>
                  <a:lnTo>
                    <a:pt x="0" y="1218907"/>
                  </a:lnTo>
                  <a:lnTo>
                    <a:pt x="4008" y="1238632"/>
                  </a:lnTo>
                  <a:lnTo>
                    <a:pt x="14922" y="1254785"/>
                  </a:lnTo>
                  <a:lnTo>
                    <a:pt x="31075" y="1265699"/>
                  </a:lnTo>
                  <a:lnTo>
                    <a:pt x="50800" y="1269707"/>
                  </a:lnTo>
                  <a:lnTo>
                    <a:pt x="4381766" y="1269707"/>
                  </a:lnTo>
                  <a:lnTo>
                    <a:pt x="4401491" y="1265699"/>
                  </a:lnTo>
                  <a:lnTo>
                    <a:pt x="4417644" y="1254785"/>
                  </a:lnTo>
                  <a:lnTo>
                    <a:pt x="4428558" y="1238632"/>
                  </a:lnTo>
                  <a:lnTo>
                    <a:pt x="4432566" y="12189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98918"/>
              <a:ext cx="0" cy="1363980"/>
            </a:xfrm>
            <a:custGeom>
              <a:avLst/>
              <a:gdLst/>
              <a:ahLst/>
              <a:cxnLst/>
              <a:rect l="l" t="t" r="r" b="b"/>
              <a:pathLst>
                <a:path w="0" h="1363980">
                  <a:moveTo>
                    <a:pt x="0" y="13635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862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735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60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744560"/>
            <a:ext cx="2728595" cy="92900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55">
                <a:latin typeface="Trebuchet MS"/>
                <a:cs typeface="Trebuchet MS"/>
              </a:rPr>
              <a:t>see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observation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x</a:t>
            </a:r>
            <a:r>
              <a:rPr dirty="0" sz="1100" spc="5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misspelled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Find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correct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  <a:p>
            <a:pPr marL="1640205">
              <a:lnSpc>
                <a:spcPts val="1275"/>
              </a:lnSpc>
              <a:spcBef>
                <a:spcPts val="830"/>
              </a:spcBef>
            </a:pPr>
            <a:r>
              <a:rPr dirty="0" sz="1100" spc="-755" i="1">
                <a:latin typeface="Cambria"/>
                <a:cs typeface="Cambria"/>
              </a:rPr>
              <a:t>w</a:t>
            </a:r>
            <a:r>
              <a:rPr dirty="0" sz="1100" spc="-40">
                <a:latin typeface="Tahoma"/>
                <a:cs typeface="Tahoma"/>
              </a:rPr>
              <a:t>ˆ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5">
                <a:latin typeface="Cambria"/>
                <a:cs typeface="Cambria"/>
              </a:rPr>
              <a:t>argmax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x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r" marR="509270">
              <a:lnSpc>
                <a:spcPts val="915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57680" y="1835353"/>
            <a:ext cx="592455" cy="302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0">
                <a:latin typeface="Cambria"/>
                <a:cs typeface="Cambria"/>
              </a:rPr>
              <a:t>argmax</a:t>
            </a:r>
            <a:endParaRPr sz="1100">
              <a:latin typeface="Cambria"/>
              <a:cs typeface="Cambria"/>
            </a:endParaRPr>
          </a:p>
          <a:p>
            <a:pPr marL="262890">
              <a:lnSpc>
                <a:spcPts val="915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39797" y="1741563"/>
            <a:ext cx="695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x</a:t>
            </a:r>
            <a:r>
              <a:rPr dirty="0" sz="1100" spc="-20">
                <a:latin typeface="Lucida Sans Unicode"/>
                <a:cs typeface="Lucida Sans Unicode"/>
              </a:rPr>
              <a:t>|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Tahoma"/>
                <a:cs typeface="Tahoma"/>
              </a:rPr>
              <a:t>)</a:t>
            </a: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252497" y="195196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 h="0">
                <a:moveTo>
                  <a:pt x="0" y="0"/>
                </a:moveTo>
                <a:lnTo>
                  <a:pt x="66993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447607" y="1930400"/>
            <a:ext cx="280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x</a:t>
            </a:r>
            <a:r>
              <a:rPr dirty="0" sz="1100" spc="-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Noisy</a:t>
            </a:r>
            <a:r>
              <a:rPr dirty="0" spc="80"/>
              <a:t> </a:t>
            </a:r>
            <a:r>
              <a:rPr dirty="0" spc="-10"/>
              <a:t>Channel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16596"/>
            <a:ext cx="4483735" cy="1528445"/>
            <a:chOff x="87743" y="1116596"/>
            <a:chExt cx="4483735" cy="152844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1659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8026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3441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074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0830"/>
              <a:ext cx="50749" cy="138261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324533"/>
              <a:ext cx="4432935" cy="1270000"/>
            </a:xfrm>
            <a:custGeom>
              <a:avLst/>
              <a:gdLst/>
              <a:ahLst/>
              <a:cxnLst/>
              <a:rect l="l" t="t" r="r" b="b"/>
              <a:pathLst>
                <a:path w="4432935" h="1270000">
                  <a:moveTo>
                    <a:pt x="4432566" y="0"/>
                  </a:moveTo>
                  <a:lnTo>
                    <a:pt x="0" y="0"/>
                  </a:lnTo>
                  <a:lnTo>
                    <a:pt x="0" y="1218907"/>
                  </a:lnTo>
                  <a:lnTo>
                    <a:pt x="4008" y="1238632"/>
                  </a:lnTo>
                  <a:lnTo>
                    <a:pt x="14922" y="1254785"/>
                  </a:lnTo>
                  <a:lnTo>
                    <a:pt x="31075" y="1265699"/>
                  </a:lnTo>
                  <a:lnTo>
                    <a:pt x="50800" y="1269707"/>
                  </a:lnTo>
                  <a:lnTo>
                    <a:pt x="4381766" y="1269707"/>
                  </a:lnTo>
                  <a:lnTo>
                    <a:pt x="4401491" y="1265699"/>
                  </a:lnTo>
                  <a:lnTo>
                    <a:pt x="4417644" y="1254785"/>
                  </a:lnTo>
                  <a:lnTo>
                    <a:pt x="4428558" y="1238632"/>
                  </a:lnTo>
                  <a:lnTo>
                    <a:pt x="4432566" y="12189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98918"/>
              <a:ext cx="0" cy="1363980"/>
            </a:xfrm>
            <a:custGeom>
              <a:avLst/>
              <a:gdLst/>
              <a:ahLst/>
              <a:cxnLst/>
              <a:rect l="l" t="t" r="r" b="b"/>
              <a:pathLst>
                <a:path w="0" h="1363980">
                  <a:moveTo>
                    <a:pt x="0" y="13635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862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735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160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5844" y="744560"/>
            <a:ext cx="2728595" cy="92900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950" spc="55">
                <a:latin typeface="Trebuchet MS"/>
                <a:cs typeface="Trebuchet MS"/>
              </a:rPr>
              <a:t>We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55">
                <a:latin typeface="Trebuchet MS"/>
                <a:cs typeface="Trebuchet MS"/>
              </a:rPr>
              <a:t>see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observation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1100" i="1">
                <a:latin typeface="Cambria"/>
                <a:cs typeface="Cambria"/>
              </a:rPr>
              <a:t>x</a:t>
            </a:r>
            <a:r>
              <a:rPr dirty="0" sz="1100" spc="55" i="1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misspelled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Find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30" i="1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correct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50" i="1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  <a:p>
            <a:pPr marL="1640205">
              <a:lnSpc>
                <a:spcPts val="1275"/>
              </a:lnSpc>
              <a:spcBef>
                <a:spcPts val="830"/>
              </a:spcBef>
            </a:pPr>
            <a:r>
              <a:rPr dirty="0" sz="1100" spc="-755" i="1">
                <a:latin typeface="Cambria"/>
                <a:cs typeface="Cambria"/>
              </a:rPr>
              <a:t>w</a:t>
            </a:r>
            <a:r>
              <a:rPr dirty="0" sz="1100" spc="-40">
                <a:latin typeface="Tahoma"/>
                <a:cs typeface="Tahoma"/>
              </a:rPr>
              <a:t>ˆ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5">
                <a:latin typeface="Cambria"/>
                <a:cs typeface="Cambria"/>
              </a:rPr>
              <a:t>argmax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x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r" marR="509270">
              <a:lnSpc>
                <a:spcPts val="915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57680" y="1835353"/>
            <a:ext cx="592455" cy="302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0">
                <a:latin typeface="Cambria"/>
                <a:cs typeface="Cambria"/>
              </a:rPr>
              <a:t>argmax</a:t>
            </a:r>
            <a:endParaRPr sz="1100">
              <a:latin typeface="Cambria"/>
              <a:cs typeface="Cambria"/>
            </a:endParaRPr>
          </a:p>
          <a:p>
            <a:pPr marL="262890">
              <a:lnSpc>
                <a:spcPts val="915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39797" y="1741563"/>
            <a:ext cx="695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x</a:t>
            </a:r>
            <a:r>
              <a:rPr dirty="0" sz="1100" spc="-20">
                <a:latin typeface="Lucida Sans Unicode"/>
                <a:cs typeface="Lucida Sans Unicode"/>
              </a:rPr>
              <a:t>|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Tahoma"/>
                <a:cs typeface="Tahoma"/>
              </a:rPr>
              <a:t>)</a:t>
            </a: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w</a:t>
            </a:r>
            <a:r>
              <a:rPr dirty="0" sz="1100" spc="-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252497" y="195196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 h="0">
                <a:moveTo>
                  <a:pt x="0" y="0"/>
                </a:moveTo>
                <a:lnTo>
                  <a:pt x="66993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447607" y="1930400"/>
            <a:ext cx="280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mbria"/>
                <a:cs typeface="Cambria"/>
              </a:rPr>
              <a:t>P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Cambria"/>
                <a:cs typeface="Cambria"/>
              </a:rPr>
              <a:t>x</a:t>
            </a:r>
            <a:r>
              <a:rPr dirty="0" sz="1100" spc="-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672856" y="2261743"/>
            <a:ext cx="1262380" cy="302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5">
                <a:latin typeface="Cambria"/>
                <a:cs typeface="Cambria"/>
              </a:rPr>
              <a:t>argmax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x</a:t>
            </a:r>
            <a:r>
              <a:rPr dirty="0" sz="1100" spc="-25">
                <a:latin typeface="Lucida Sans Unicode"/>
                <a:cs typeface="Lucida Sans Unicode"/>
              </a:rPr>
              <a:t>|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sz="1100" spc="-25" i="1">
                <a:latin typeface="Cambria"/>
                <a:cs typeface="Cambria"/>
              </a:rPr>
              <a:t>P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Cambria"/>
                <a:cs typeface="Cambria"/>
              </a:rPr>
              <a:t>w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62890">
              <a:lnSpc>
                <a:spcPts val="915"/>
              </a:lnSpc>
            </a:pPr>
            <a:r>
              <a:rPr dirty="0" sz="800" spc="-25" i="1">
                <a:latin typeface="Cambria"/>
                <a:cs typeface="Cambria"/>
              </a:rPr>
              <a:t>w</a:t>
            </a:r>
            <a:r>
              <a:rPr dirty="0" sz="800" spc="-25">
                <a:latin typeface="Lucida Sans Unicode"/>
                <a:cs typeface="Lucida Sans Unicode"/>
              </a:rPr>
              <a:t>∈</a:t>
            </a:r>
            <a:r>
              <a:rPr dirty="0" sz="800" spc="-25" i="1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Spelling</a:t>
            </a:r>
            <a:r>
              <a:rPr dirty="0" spc="50"/>
              <a:t> </a:t>
            </a:r>
            <a:r>
              <a:rPr dirty="0" spc="-10"/>
              <a:t>Correction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024051"/>
            <a:ext cx="4483735" cy="840740"/>
            <a:chOff x="87743" y="1024051"/>
            <a:chExt cx="4483735" cy="840740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02405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771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2709"/>
              <a:ext cx="101599" cy="1015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00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8286"/>
              <a:ext cx="50749" cy="69442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232001"/>
              <a:ext cx="4432935" cy="581660"/>
            </a:xfrm>
            <a:custGeom>
              <a:avLst/>
              <a:gdLst/>
              <a:ahLst/>
              <a:cxnLst/>
              <a:rect l="l" t="t" r="r" b="b"/>
              <a:pathLst>
                <a:path w="4432935" h="581660">
                  <a:moveTo>
                    <a:pt x="4432566" y="0"/>
                  </a:moveTo>
                  <a:lnTo>
                    <a:pt x="0" y="0"/>
                  </a:lnTo>
                  <a:lnTo>
                    <a:pt x="0" y="530707"/>
                  </a:lnTo>
                  <a:lnTo>
                    <a:pt x="4008" y="550432"/>
                  </a:lnTo>
                  <a:lnTo>
                    <a:pt x="14922" y="566585"/>
                  </a:lnTo>
                  <a:lnTo>
                    <a:pt x="31075" y="577499"/>
                  </a:lnTo>
                  <a:lnTo>
                    <a:pt x="50800" y="581507"/>
                  </a:lnTo>
                  <a:lnTo>
                    <a:pt x="4381766" y="581507"/>
                  </a:lnTo>
                  <a:lnTo>
                    <a:pt x="4401491" y="577499"/>
                  </a:lnTo>
                  <a:lnTo>
                    <a:pt x="4417644" y="566585"/>
                  </a:lnTo>
                  <a:lnTo>
                    <a:pt x="4428558" y="550432"/>
                  </a:lnTo>
                  <a:lnTo>
                    <a:pt x="4432566" y="5307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106386"/>
              <a:ext cx="0" cy="675640"/>
            </a:xfrm>
            <a:custGeom>
              <a:avLst/>
              <a:gdLst/>
              <a:ahLst/>
              <a:cxnLst/>
              <a:rect l="l" t="t" r="r" b="b"/>
              <a:pathLst>
                <a:path w="0" h="675639">
                  <a:moveTo>
                    <a:pt x="0" y="6753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093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0809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10682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173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9176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01800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87743" y="1965439"/>
            <a:ext cx="4483735" cy="1076960"/>
            <a:chOff x="87743" y="1965439"/>
            <a:chExt cx="4483735" cy="1076960"/>
          </a:xfrm>
        </p:grpSpPr>
        <p:sp>
          <p:nvSpPr>
            <p:cNvPr id="18" name="object 18" descr=""/>
            <p:cNvSpPr/>
            <p:nvPr/>
          </p:nvSpPr>
          <p:spPr>
            <a:xfrm>
              <a:off x="87743" y="196543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129104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940367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927667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009673"/>
              <a:ext cx="50749" cy="93069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7743" y="2173376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2047760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w="0" h="911860">
                  <a:moveTo>
                    <a:pt x="0" y="9116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20350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20309" y="2022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20309" y="2009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223109"/>
              <a:ext cx="64757" cy="64757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433142"/>
              <a:ext cx="64757" cy="6475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1597" y="2643174"/>
              <a:ext cx="64757" cy="6475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597" y="2853207"/>
              <a:ext cx="64757" cy="64757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125844" y="564637"/>
            <a:ext cx="2323465" cy="239395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 i="1">
                <a:latin typeface="Trebuchet MS"/>
                <a:cs typeface="Trebuchet MS"/>
              </a:rPr>
              <a:t>I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am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writing</a:t>
            </a:r>
            <a:r>
              <a:rPr dirty="0" sz="950" spc="-10" i="1">
                <a:latin typeface="Trebuchet MS"/>
                <a:cs typeface="Trebuchet MS"/>
              </a:rPr>
              <a:t> this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email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on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i="1">
                <a:latin typeface="Trebuchet MS"/>
                <a:cs typeface="Trebuchet MS"/>
              </a:rPr>
              <a:t>behaf</a:t>
            </a:r>
            <a:r>
              <a:rPr dirty="0" sz="950" spc="-15" i="1">
                <a:latin typeface="Trebuchet MS"/>
                <a:cs typeface="Trebuchet MS"/>
              </a:rPr>
              <a:t> </a:t>
            </a:r>
            <a:r>
              <a:rPr dirty="0" sz="950" spc="-35" i="1">
                <a:latin typeface="Trebuchet MS"/>
                <a:cs typeface="Trebuchet MS"/>
              </a:rPr>
              <a:t>of</a:t>
            </a:r>
            <a:r>
              <a:rPr dirty="0" sz="950" spc="-10" i="1">
                <a:latin typeface="Trebuchet MS"/>
                <a:cs typeface="Trebuchet MS"/>
              </a:rPr>
              <a:t> </a:t>
            </a:r>
            <a:r>
              <a:rPr dirty="0" sz="950" spc="-25" i="1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user</a:t>
            </a:r>
            <a:r>
              <a:rPr dirty="0" sz="950" spc="5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5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Which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some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close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words?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 spc="-1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 spc="-10">
                <a:latin typeface="Trebuchet MS"/>
                <a:cs typeface="Trebuchet MS"/>
              </a:rPr>
              <a:t>behave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dirty="0" sz="950" spc="-20">
                <a:latin typeface="Trebuchet MS"/>
                <a:cs typeface="Trebuchet MS"/>
              </a:rPr>
              <a:t>....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Isolated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5" i="1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dirty="0" sz="1100" spc="-1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correction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950">
                <a:latin typeface="Trebuchet MS"/>
                <a:cs typeface="Trebuchet MS"/>
              </a:rPr>
              <a:t>Pick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the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that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is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closest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‘behaf’</a:t>
            </a:r>
            <a:endParaRPr sz="950">
              <a:latin typeface="Trebuchet MS"/>
              <a:cs typeface="Trebuchet MS"/>
            </a:endParaRPr>
          </a:p>
          <a:p>
            <a:pPr marL="289560" marR="673735">
              <a:lnSpc>
                <a:spcPct val="145100"/>
              </a:lnSpc>
            </a:pPr>
            <a:r>
              <a:rPr dirty="0" sz="950">
                <a:latin typeface="Trebuchet MS"/>
                <a:cs typeface="Trebuchet MS"/>
              </a:rPr>
              <a:t>How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define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‘closest’? </a:t>
            </a:r>
            <a:r>
              <a:rPr dirty="0" sz="950">
                <a:latin typeface="Trebuchet MS"/>
                <a:cs typeface="Trebuchet MS"/>
              </a:rPr>
              <a:t>Need</a:t>
            </a:r>
            <a:r>
              <a:rPr dirty="0" sz="950" spc="1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</a:t>
            </a:r>
            <a:r>
              <a:rPr dirty="0" sz="950" spc="130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distance</a:t>
            </a:r>
            <a:r>
              <a:rPr dirty="0" sz="950" spc="135" b="1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metric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rebuchet MS"/>
                <a:cs typeface="Trebuchet MS"/>
              </a:rPr>
              <a:t>The simplest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metric:</a:t>
            </a:r>
            <a:r>
              <a:rPr dirty="0" sz="950" spc="70">
                <a:latin typeface="Trebuchet MS"/>
                <a:cs typeface="Trebuchet MS"/>
              </a:rPr>
              <a:t> </a:t>
            </a:r>
            <a:r>
              <a:rPr dirty="0" sz="950" b="1">
                <a:latin typeface="Trebuchet MS"/>
                <a:cs typeface="Trebuchet MS"/>
              </a:rPr>
              <a:t>edit </a:t>
            </a:r>
            <a:r>
              <a:rPr dirty="0" sz="950" spc="-10" b="1">
                <a:latin typeface="Trebuchet MS"/>
                <a:cs typeface="Trebuchet MS"/>
              </a:rPr>
              <a:t>distance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9" name="object 39" descr="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Spelling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 Correction: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Edit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7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Non-</a:t>
            </a:r>
            <a:r>
              <a:rPr dirty="0"/>
              <a:t>word</a:t>
            </a:r>
            <a:r>
              <a:rPr dirty="0" spc="20"/>
              <a:t> </a:t>
            </a:r>
            <a:r>
              <a:rPr dirty="0"/>
              <a:t>spelling</a:t>
            </a:r>
            <a:r>
              <a:rPr dirty="0" spc="20"/>
              <a:t> </a:t>
            </a:r>
            <a:r>
              <a:rPr dirty="0"/>
              <a:t>error:</a:t>
            </a:r>
            <a:r>
              <a:rPr dirty="0" spc="100"/>
              <a:t> </a:t>
            </a:r>
            <a:r>
              <a:rPr dirty="0" sz="1300" spc="-10"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57846"/>
            <a:ext cx="4483735" cy="432434"/>
            <a:chOff x="87743" y="857846"/>
            <a:chExt cx="4483735" cy="432434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5784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08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8833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563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2080"/>
              <a:ext cx="50749" cy="28625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5143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5">
                  <a:moveTo>
                    <a:pt x="4432566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6" y="163995"/>
                  </a:lnTo>
                  <a:lnTo>
                    <a:pt x="4401491" y="159986"/>
                  </a:lnTo>
                  <a:lnTo>
                    <a:pt x="4417644" y="149072"/>
                  </a:lnTo>
                  <a:lnTo>
                    <a:pt x="4428558" y="132919"/>
                  </a:lnTo>
                  <a:lnTo>
                    <a:pt x="4432566" y="113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40181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w="0" h="267334">
                  <a:moveTo>
                    <a:pt x="0" y="2672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27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14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02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1391069"/>
            <a:ext cx="4483735" cy="455930"/>
            <a:chOff x="87743" y="1391069"/>
            <a:chExt cx="4483735" cy="455930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139106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6408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1745246"/>
              <a:ext cx="101599" cy="1015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1732546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435303"/>
              <a:ext cx="50749" cy="30994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160835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47339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4606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4479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4352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25844" y="783200"/>
            <a:ext cx="2429510" cy="9804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Small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pronuncitation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Small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pronunciation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Non-</a:t>
            </a:r>
            <a:r>
              <a:rPr dirty="0"/>
              <a:t>word</a:t>
            </a:r>
            <a:r>
              <a:rPr dirty="0" spc="20"/>
              <a:t> </a:t>
            </a:r>
            <a:r>
              <a:rPr dirty="0"/>
              <a:t>spelling</a:t>
            </a:r>
            <a:r>
              <a:rPr dirty="0" spc="20"/>
              <a:t> </a:t>
            </a:r>
            <a:r>
              <a:rPr dirty="0"/>
              <a:t>error:</a:t>
            </a:r>
            <a:r>
              <a:rPr dirty="0" spc="100"/>
              <a:t> </a:t>
            </a:r>
            <a:r>
              <a:rPr dirty="0" sz="1300" spc="-10"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57846"/>
            <a:ext cx="4483735" cy="432434"/>
            <a:chOff x="87743" y="857846"/>
            <a:chExt cx="4483735" cy="432434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5784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08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8833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563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2080"/>
              <a:ext cx="50749" cy="28625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5143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5">
                  <a:moveTo>
                    <a:pt x="4432566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6" y="163995"/>
                  </a:lnTo>
                  <a:lnTo>
                    <a:pt x="4401491" y="159986"/>
                  </a:lnTo>
                  <a:lnTo>
                    <a:pt x="4417644" y="149072"/>
                  </a:lnTo>
                  <a:lnTo>
                    <a:pt x="4428558" y="132919"/>
                  </a:lnTo>
                  <a:lnTo>
                    <a:pt x="4432566" y="113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40181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w="0" h="267334">
                  <a:moveTo>
                    <a:pt x="0" y="2672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27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14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02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1391069"/>
            <a:ext cx="4483735" cy="455930"/>
            <a:chOff x="87743" y="1391069"/>
            <a:chExt cx="4483735" cy="455930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139106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6408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1745246"/>
              <a:ext cx="101599" cy="1015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1732546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435303"/>
              <a:ext cx="50749" cy="30994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160835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47339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4606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4479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4352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87743" y="1947976"/>
            <a:ext cx="4483735" cy="788035"/>
            <a:chOff x="87743" y="1947976"/>
            <a:chExt cx="4483735" cy="788035"/>
          </a:xfrm>
        </p:grpSpPr>
        <p:sp>
          <p:nvSpPr>
            <p:cNvPr id="26" name="object 26" descr=""/>
            <p:cNvSpPr/>
            <p:nvPr/>
          </p:nvSpPr>
          <p:spPr>
            <a:xfrm>
              <a:off x="87743" y="194797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11641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634094"/>
              <a:ext cx="101599" cy="1016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621394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1992210"/>
              <a:ext cx="50749" cy="641883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7743" y="2155926"/>
              <a:ext cx="4432935" cy="529590"/>
            </a:xfrm>
            <a:custGeom>
              <a:avLst/>
              <a:gdLst/>
              <a:ahLst/>
              <a:cxnLst/>
              <a:rect l="l" t="t" r="r" b="b"/>
              <a:pathLst>
                <a:path w="4432935" h="529589">
                  <a:moveTo>
                    <a:pt x="4432566" y="0"/>
                  </a:moveTo>
                  <a:lnTo>
                    <a:pt x="0" y="0"/>
                  </a:lnTo>
                  <a:lnTo>
                    <a:pt x="0" y="478167"/>
                  </a:lnTo>
                  <a:lnTo>
                    <a:pt x="4008" y="497892"/>
                  </a:lnTo>
                  <a:lnTo>
                    <a:pt x="14922" y="514045"/>
                  </a:lnTo>
                  <a:lnTo>
                    <a:pt x="31075" y="524959"/>
                  </a:lnTo>
                  <a:lnTo>
                    <a:pt x="50800" y="528967"/>
                  </a:lnTo>
                  <a:lnTo>
                    <a:pt x="4381766" y="528967"/>
                  </a:lnTo>
                  <a:lnTo>
                    <a:pt x="4401491" y="524959"/>
                  </a:lnTo>
                  <a:lnTo>
                    <a:pt x="4417644" y="514045"/>
                  </a:lnTo>
                  <a:lnTo>
                    <a:pt x="4428558" y="497892"/>
                  </a:lnTo>
                  <a:lnTo>
                    <a:pt x="4432566" y="4781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520309" y="2030310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w="0" h="622935">
                  <a:moveTo>
                    <a:pt x="0" y="6228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520309" y="2017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20309" y="2004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20309" y="1992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25844" y="783200"/>
            <a:ext cx="2429510" cy="152463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Small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pronuncitation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Small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pronunciation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Damerau-Levenshtein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edit</a:t>
            </a:r>
            <a:r>
              <a:rPr dirty="0" sz="1100" spc="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distance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50">
                <a:latin typeface="Trebuchet MS"/>
                <a:cs typeface="Trebuchet MS"/>
              </a:rPr>
              <a:t>Minimum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>
                <a:latin typeface="Trebuchet MS"/>
                <a:cs typeface="Trebuchet MS"/>
              </a:rPr>
              <a:t> distance, where edits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are: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8" name="object 3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3" name="object 43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Non-</a:t>
            </a:r>
            <a:r>
              <a:rPr dirty="0"/>
              <a:t>word</a:t>
            </a:r>
            <a:r>
              <a:rPr dirty="0" spc="20"/>
              <a:t> </a:t>
            </a:r>
            <a:r>
              <a:rPr dirty="0"/>
              <a:t>spelling</a:t>
            </a:r>
            <a:r>
              <a:rPr dirty="0" spc="20"/>
              <a:t> </a:t>
            </a:r>
            <a:r>
              <a:rPr dirty="0"/>
              <a:t>error:</a:t>
            </a:r>
            <a:r>
              <a:rPr dirty="0" spc="100"/>
              <a:t> </a:t>
            </a:r>
            <a:r>
              <a:rPr dirty="0" sz="1300" spc="-10"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57846"/>
            <a:ext cx="4483735" cy="432434"/>
            <a:chOff x="87743" y="857846"/>
            <a:chExt cx="4483735" cy="432434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5784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08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8833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563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2080"/>
              <a:ext cx="50749" cy="28625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5143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5">
                  <a:moveTo>
                    <a:pt x="4432566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6" y="163995"/>
                  </a:lnTo>
                  <a:lnTo>
                    <a:pt x="4401491" y="159986"/>
                  </a:lnTo>
                  <a:lnTo>
                    <a:pt x="4417644" y="149072"/>
                  </a:lnTo>
                  <a:lnTo>
                    <a:pt x="4428558" y="132919"/>
                  </a:lnTo>
                  <a:lnTo>
                    <a:pt x="4432566" y="113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40181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w="0" h="267334">
                  <a:moveTo>
                    <a:pt x="0" y="2672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27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14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02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1391069"/>
            <a:ext cx="4483735" cy="455930"/>
            <a:chOff x="87743" y="1391069"/>
            <a:chExt cx="4483735" cy="455930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139106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6408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1745246"/>
              <a:ext cx="101599" cy="1015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1732546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435303"/>
              <a:ext cx="50749" cy="30994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160835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47339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4606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4479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4352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87743" y="1947976"/>
            <a:ext cx="4483735" cy="788035"/>
            <a:chOff x="87743" y="1947976"/>
            <a:chExt cx="4483735" cy="788035"/>
          </a:xfrm>
        </p:grpSpPr>
        <p:sp>
          <p:nvSpPr>
            <p:cNvPr id="26" name="object 26" descr=""/>
            <p:cNvSpPr/>
            <p:nvPr/>
          </p:nvSpPr>
          <p:spPr>
            <a:xfrm>
              <a:off x="87743" y="194797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11641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634094"/>
              <a:ext cx="101599" cy="1016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621394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1992210"/>
              <a:ext cx="50749" cy="641883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7743" y="2155926"/>
              <a:ext cx="4432935" cy="529590"/>
            </a:xfrm>
            <a:custGeom>
              <a:avLst/>
              <a:gdLst/>
              <a:ahLst/>
              <a:cxnLst/>
              <a:rect l="l" t="t" r="r" b="b"/>
              <a:pathLst>
                <a:path w="4432935" h="529589">
                  <a:moveTo>
                    <a:pt x="4432566" y="0"/>
                  </a:moveTo>
                  <a:lnTo>
                    <a:pt x="0" y="0"/>
                  </a:lnTo>
                  <a:lnTo>
                    <a:pt x="0" y="478167"/>
                  </a:lnTo>
                  <a:lnTo>
                    <a:pt x="4008" y="497892"/>
                  </a:lnTo>
                  <a:lnTo>
                    <a:pt x="14922" y="514045"/>
                  </a:lnTo>
                  <a:lnTo>
                    <a:pt x="31075" y="524959"/>
                  </a:lnTo>
                  <a:lnTo>
                    <a:pt x="50800" y="528967"/>
                  </a:lnTo>
                  <a:lnTo>
                    <a:pt x="4381766" y="528967"/>
                  </a:lnTo>
                  <a:lnTo>
                    <a:pt x="4401491" y="524959"/>
                  </a:lnTo>
                  <a:lnTo>
                    <a:pt x="4417644" y="514045"/>
                  </a:lnTo>
                  <a:lnTo>
                    <a:pt x="4428558" y="497892"/>
                  </a:lnTo>
                  <a:lnTo>
                    <a:pt x="4432566" y="4781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520309" y="2030310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w="0" h="622935">
                  <a:moveTo>
                    <a:pt x="0" y="6228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520309" y="2017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20309" y="2004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20309" y="1992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25844" y="783200"/>
            <a:ext cx="2429510" cy="16967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Small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pronuncitation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Small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pronunciation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50">
              <a:latin typeface="Trebuchet MS"/>
              <a:cs typeface="Trebuchet MS"/>
            </a:endParaRPr>
          </a:p>
          <a:p>
            <a:pPr marL="12700" marR="214629">
              <a:lnSpc>
                <a:spcPct val="121800"/>
              </a:lnSpc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Damerau-Levenshtein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edit</a:t>
            </a:r>
            <a:r>
              <a:rPr dirty="0" sz="1100" spc="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distance </a:t>
            </a:r>
            <a:r>
              <a:rPr dirty="0" sz="950">
                <a:latin typeface="Trebuchet MS"/>
                <a:cs typeface="Trebuchet MS"/>
              </a:rPr>
              <a:t>Minimum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>
                <a:latin typeface="Trebuchet MS"/>
                <a:cs typeface="Trebuchet MS"/>
              </a:rPr>
              <a:t> distance, where edits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are: </a:t>
            </a:r>
            <a:r>
              <a:rPr dirty="0" sz="950">
                <a:latin typeface="Trebuchet MS"/>
                <a:cs typeface="Trebuchet MS"/>
              </a:rPr>
              <a:t>Insertion,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Deletion,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Substitution,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8" name="object 3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3" name="object 43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Non-</a:t>
            </a:r>
            <a:r>
              <a:rPr dirty="0"/>
              <a:t>word</a:t>
            </a:r>
            <a:r>
              <a:rPr dirty="0" spc="20"/>
              <a:t> </a:t>
            </a:r>
            <a:r>
              <a:rPr dirty="0"/>
              <a:t>spelling</a:t>
            </a:r>
            <a:r>
              <a:rPr dirty="0" spc="20"/>
              <a:t> </a:t>
            </a:r>
            <a:r>
              <a:rPr dirty="0"/>
              <a:t>error:</a:t>
            </a:r>
            <a:r>
              <a:rPr dirty="0" spc="100"/>
              <a:t> </a:t>
            </a:r>
            <a:r>
              <a:rPr dirty="0" sz="1300" spc="-10"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857846"/>
            <a:ext cx="4483735" cy="432434"/>
            <a:chOff x="87743" y="857846"/>
            <a:chExt cx="4483735" cy="432434"/>
          </a:xfrm>
        </p:grpSpPr>
        <p:sp>
          <p:nvSpPr>
            <p:cNvPr id="4" name="object 4" descr=""/>
            <p:cNvSpPr/>
            <p:nvPr/>
          </p:nvSpPr>
          <p:spPr>
            <a:xfrm>
              <a:off x="87743" y="85784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08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8833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563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2080"/>
              <a:ext cx="50749" cy="28625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7743" y="1075143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5">
                  <a:moveTo>
                    <a:pt x="4432566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6" y="163995"/>
                  </a:lnTo>
                  <a:lnTo>
                    <a:pt x="4401491" y="159986"/>
                  </a:lnTo>
                  <a:lnTo>
                    <a:pt x="4417644" y="149072"/>
                  </a:lnTo>
                  <a:lnTo>
                    <a:pt x="4428558" y="132919"/>
                  </a:lnTo>
                  <a:lnTo>
                    <a:pt x="4432566" y="113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940181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w="0" h="267334">
                  <a:moveTo>
                    <a:pt x="0" y="2672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927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914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902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7743" y="1391069"/>
            <a:ext cx="4483735" cy="455930"/>
            <a:chOff x="87743" y="1391069"/>
            <a:chExt cx="4483735" cy="455930"/>
          </a:xfrm>
        </p:grpSpPr>
        <p:sp>
          <p:nvSpPr>
            <p:cNvPr id="15" name="object 15" descr=""/>
            <p:cNvSpPr/>
            <p:nvPr/>
          </p:nvSpPr>
          <p:spPr>
            <a:xfrm>
              <a:off x="87743" y="139106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6408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1745246"/>
              <a:ext cx="101599" cy="1015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1732546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435303"/>
              <a:ext cx="50749" cy="30994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743" y="160835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20309" y="147339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4606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4479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4352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87743" y="1947976"/>
            <a:ext cx="4483735" cy="788035"/>
            <a:chOff x="87743" y="1947976"/>
            <a:chExt cx="4483735" cy="788035"/>
          </a:xfrm>
        </p:grpSpPr>
        <p:sp>
          <p:nvSpPr>
            <p:cNvPr id="26" name="object 26" descr=""/>
            <p:cNvSpPr/>
            <p:nvPr/>
          </p:nvSpPr>
          <p:spPr>
            <a:xfrm>
              <a:off x="87743" y="194797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11641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634094"/>
              <a:ext cx="101599" cy="1016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621394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1992210"/>
              <a:ext cx="50749" cy="641883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7743" y="2155926"/>
              <a:ext cx="4432935" cy="529590"/>
            </a:xfrm>
            <a:custGeom>
              <a:avLst/>
              <a:gdLst/>
              <a:ahLst/>
              <a:cxnLst/>
              <a:rect l="l" t="t" r="r" b="b"/>
              <a:pathLst>
                <a:path w="4432935" h="529589">
                  <a:moveTo>
                    <a:pt x="4432566" y="0"/>
                  </a:moveTo>
                  <a:lnTo>
                    <a:pt x="0" y="0"/>
                  </a:lnTo>
                  <a:lnTo>
                    <a:pt x="0" y="478167"/>
                  </a:lnTo>
                  <a:lnTo>
                    <a:pt x="4008" y="497892"/>
                  </a:lnTo>
                  <a:lnTo>
                    <a:pt x="14922" y="514045"/>
                  </a:lnTo>
                  <a:lnTo>
                    <a:pt x="31075" y="524959"/>
                  </a:lnTo>
                  <a:lnTo>
                    <a:pt x="50800" y="528967"/>
                  </a:lnTo>
                  <a:lnTo>
                    <a:pt x="4381766" y="528967"/>
                  </a:lnTo>
                  <a:lnTo>
                    <a:pt x="4401491" y="524959"/>
                  </a:lnTo>
                  <a:lnTo>
                    <a:pt x="4417644" y="514045"/>
                  </a:lnTo>
                  <a:lnTo>
                    <a:pt x="4428558" y="497892"/>
                  </a:lnTo>
                  <a:lnTo>
                    <a:pt x="4432566" y="4781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520309" y="2030310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w="0" h="622935">
                  <a:moveTo>
                    <a:pt x="0" y="6228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520309" y="2017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20309" y="2004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20309" y="1992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25844" y="783200"/>
            <a:ext cx="2429510" cy="186880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Small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-65" i="1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dirty="0" sz="1100" spc="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pronuncitation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Trebuchet MS"/>
                <a:cs typeface="Trebuchet MS"/>
              </a:rPr>
              <a:t>Small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pronunciation</a:t>
            </a:r>
            <a:r>
              <a:rPr dirty="0" sz="950" spc="1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to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50">
              <a:latin typeface="Trebuchet MS"/>
              <a:cs typeface="Trebuchet MS"/>
            </a:endParaRPr>
          </a:p>
          <a:p>
            <a:pPr marL="12700" marR="214629">
              <a:lnSpc>
                <a:spcPct val="120800"/>
              </a:lnSpc>
            </a:pPr>
            <a:r>
              <a:rPr dirty="0" sz="1100" spc="-25" i="1">
                <a:solidFill>
                  <a:srgbClr val="3333B2"/>
                </a:solidFill>
                <a:latin typeface="Cambria"/>
                <a:cs typeface="Cambria"/>
              </a:rPr>
              <a:t>Damerau-Levenshtein</a:t>
            </a:r>
            <a:r>
              <a:rPr dirty="0" sz="1100" spc="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edit</a:t>
            </a:r>
            <a:r>
              <a:rPr dirty="0" sz="1100" spc="25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distance </a:t>
            </a:r>
            <a:r>
              <a:rPr dirty="0" sz="950">
                <a:latin typeface="Trebuchet MS"/>
                <a:cs typeface="Trebuchet MS"/>
              </a:rPr>
              <a:t>Minimum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>
                <a:latin typeface="Trebuchet MS"/>
                <a:cs typeface="Trebuchet MS"/>
              </a:rPr>
              <a:t> distance, where edits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are: </a:t>
            </a:r>
            <a:r>
              <a:rPr dirty="0" sz="950">
                <a:latin typeface="Trebuchet MS"/>
                <a:cs typeface="Trebuchet MS"/>
              </a:rPr>
              <a:t>Insertion,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Deletion,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Substitution, </a:t>
            </a:r>
            <a:r>
              <a:rPr dirty="0" sz="950">
                <a:latin typeface="Trebuchet MS"/>
                <a:cs typeface="Trebuchet MS"/>
              </a:rPr>
              <a:t>Transposition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two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adjacent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letters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8" name="object 38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43" name="object 43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2802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 i="1">
                <a:solidFill>
                  <a:srgbClr val="FFFFFF"/>
                </a:solidFill>
                <a:latin typeface="Cambria"/>
                <a:cs typeface="Cambria"/>
              </a:rPr>
              <a:t>Words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Cambria"/>
                <a:cs typeface="Cambria"/>
              </a:rPr>
              <a:t>within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1400" spc="-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300" spc="-10" i="1">
                <a:solidFill>
                  <a:srgbClr val="FFFFFF"/>
                </a:solidFill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280" y="764705"/>
            <a:ext cx="3938270" cy="205803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4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Candidate</a:t>
            </a:r>
            <a:r>
              <a:rPr dirty="0" spc="50"/>
              <a:t> </a:t>
            </a:r>
            <a:r>
              <a:rPr dirty="0" spc="-20"/>
              <a:t>generation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25131"/>
            <a:ext cx="4483735" cy="470534"/>
            <a:chOff x="87743" y="1125131"/>
            <a:chExt cx="4483735" cy="470534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2513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493888"/>
              <a:ext cx="101599" cy="101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481188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175689"/>
              <a:ext cx="50749" cy="31819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1169555"/>
              <a:ext cx="4432935" cy="375285"/>
            </a:xfrm>
            <a:custGeom>
              <a:avLst/>
              <a:gdLst/>
              <a:ahLst/>
              <a:cxnLst/>
              <a:rect l="l" t="t" r="r" b="b"/>
              <a:pathLst>
                <a:path w="4432935" h="375284">
                  <a:moveTo>
                    <a:pt x="4432566" y="0"/>
                  </a:moveTo>
                  <a:lnTo>
                    <a:pt x="0" y="0"/>
                  </a:lnTo>
                  <a:lnTo>
                    <a:pt x="0" y="324332"/>
                  </a:lnTo>
                  <a:lnTo>
                    <a:pt x="4008" y="344057"/>
                  </a:lnTo>
                  <a:lnTo>
                    <a:pt x="14922" y="360210"/>
                  </a:lnTo>
                  <a:lnTo>
                    <a:pt x="31075" y="371124"/>
                  </a:lnTo>
                  <a:lnTo>
                    <a:pt x="50800" y="375132"/>
                  </a:lnTo>
                  <a:lnTo>
                    <a:pt x="4381766" y="375132"/>
                  </a:lnTo>
                  <a:lnTo>
                    <a:pt x="4401491" y="371124"/>
                  </a:lnTo>
                  <a:lnTo>
                    <a:pt x="4417644" y="360210"/>
                  </a:lnTo>
                  <a:lnTo>
                    <a:pt x="4428558" y="344057"/>
                  </a:lnTo>
                  <a:lnTo>
                    <a:pt x="4432566" y="3243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1213789"/>
              <a:ext cx="0" cy="299720"/>
            </a:xfrm>
            <a:custGeom>
              <a:avLst/>
              <a:gdLst/>
              <a:ahLst/>
              <a:cxnLst/>
              <a:rect l="l" t="t" r="r" b="b"/>
              <a:pathLst>
                <a:path w="0" h="299719">
                  <a:moveTo>
                    <a:pt x="0" y="2991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010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883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756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97" y="1221511"/>
              <a:ext cx="64757" cy="6475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1544"/>
              <a:ext cx="64757" cy="64757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02932" y="1093772"/>
            <a:ext cx="218059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950" spc="125">
                <a:latin typeface="Trebuchet MS"/>
                <a:cs typeface="Trebuchet MS"/>
              </a:rPr>
              <a:t>80%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errors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within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1100" spc="-50">
                <a:latin typeface="Cambria"/>
                <a:cs typeface="Cambria"/>
              </a:rPr>
              <a:t>1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Almost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errors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within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 </a:t>
            </a:r>
            <a:r>
              <a:rPr dirty="0" sz="1100" spc="-5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Candidate</a:t>
            </a:r>
            <a:r>
              <a:rPr dirty="0" spc="50"/>
              <a:t> </a:t>
            </a:r>
            <a:r>
              <a:rPr dirty="0" spc="-20"/>
              <a:t>generation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43" y="1125131"/>
            <a:ext cx="4483735" cy="470534"/>
            <a:chOff x="87743" y="1125131"/>
            <a:chExt cx="4483735" cy="470534"/>
          </a:xfrm>
        </p:grpSpPr>
        <p:sp>
          <p:nvSpPr>
            <p:cNvPr id="4" name="object 4" descr=""/>
            <p:cNvSpPr/>
            <p:nvPr/>
          </p:nvSpPr>
          <p:spPr>
            <a:xfrm>
              <a:off x="87743" y="112513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493888"/>
              <a:ext cx="101599" cy="101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481188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175689"/>
              <a:ext cx="50749" cy="31819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743" y="1169555"/>
              <a:ext cx="4432935" cy="375285"/>
            </a:xfrm>
            <a:custGeom>
              <a:avLst/>
              <a:gdLst/>
              <a:ahLst/>
              <a:cxnLst/>
              <a:rect l="l" t="t" r="r" b="b"/>
              <a:pathLst>
                <a:path w="4432935" h="375284">
                  <a:moveTo>
                    <a:pt x="4432566" y="0"/>
                  </a:moveTo>
                  <a:lnTo>
                    <a:pt x="0" y="0"/>
                  </a:lnTo>
                  <a:lnTo>
                    <a:pt x="0" y="324332"/>
                  </a:lnTo>
                  <a:lnTo>
                    <a:pt x="4008" y="344057"/>
                  </a:lnTo>
                  <a:lnTo>
                    <a:pt x="14922" y="360210"/>
                  </a:lnTo>
                  <a:lnTo>
                    <a:pt x="31075" y="371124"/>
                  </a:lnTo>
                  <a:lnTo>
                    <a:pt x="50800" y="375132"/>
                  </a:lnTo>
                  <a:lnTo>
                    <a:pt x="4381766" y="375132"/>
                  </a:lnTo>
                  <a:lnTo>
                    <a:pt x="4401491" y="371124"/>
                  </a:lnTo>
                  <a:lnTo>
                    <a:pt x="4417644" y="360210"/>
                  </a:lnTo>
                  <a:lnTo>
                    <a:pt x="4428558" y="344057"/>
                  </a:lnTo>
                  <a:lnTo>
                    <a:pt x="4432566" y="3243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0309" y="1213789"/>
              <a:ext cx="0" cy="299720"/>
            </a:xfrm>
            <a:custGeom>
              <a:avLst/>
              <a:gdLst/>
              <a:ahLst/>
              <a:cxnLst/>
              <a:rect l="l" t="t" r="r" b="b"/>
              <a:pathLst>
                <a:path w="0" h="299719">
                  <a:moveTo>
                    <a:pt x="0" y="2991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20309" y="12010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20309" y="11883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0309" y="11756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97" y="1221511"/>
              <a:ext cx="64757" cy="6475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1544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87743" y="1696618"/>
            <a:ext cx="4483735" cy="638175"/>
            <a:chOff x="87743" y="1696618"/>
            <a:chExt cx="4483735" cy="638175"/>
          </a:xfrm>
        </p:grpSpPr>
        <p:sp>
          <p:nvSpPr>
            <p:cNvPr id="16" name="object 16" descr=""/>
            <p:cNvSpPr/>
            <p:nvPr/>
          </p:nvSpPr>
          <p:spPr>
            <a:xfrm>
              <a:off x="87743" y="169661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869630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233155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344" y="2220455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740852"/>
              <a:ext cx="50749" cy="49230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743" y="1913915"/>
              <a:ext cx="4432935" cy="370205"/>
            </a:xfrm>
            <a:custGeom>
              <a:avLst/>
              <a:gdLst/>
              <a:ahLst/>
              <a:cxnLst/>
              <a:rect l="l" t="t" r="r" b="b"/>
              <a:pathLst>
                <a:path w="4432935" h="370205">
                  <a:moveTo>
                    <a:pt x="4432566" y="0"/>
                  </a:moveTo>
                  <a:lnTo>
                    <a:pt x="0" y="0"/>
                  </a:lnTo>
                  <a:lnTo>
                    <a:pt x="0" y="319239"/>
                  </a:lnTo>
                  <a:lnTo>
                    <a:pt x="4008" y="338964"/>
                  </a:lnTo>
                  <a:lnTo>
                    <a:pt x="14922" y="355117"/>
                  </a:lnTo>
                  <a:lnTo>
                    <a:pt x="31075" y="366031"/>
                  </a:lnTo>
                  <a:lnTo>
                    <a:pt x="50800" y="370039"/>
                  </a:lnTo>
                  <a:lnTo>
                    <a:pt x="4381766" y="370039"/>
                  </a:lnTo>
                  <a:lnTo>
                    <a:pt x="4401491" y="366031"/>
                  </a:lnTo>
                  <a:lnTo>
                    <a:pt x="4417644" y="355117"/>
                  </a:lnTo>
                  <a:lnTo>
                    <a:pt x="4428558" y="338964"/>
                  </a:lnTo>
                  <a:lnTo>
                    <a:pt x="4432566" y="3192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20309" y="1778952"/>
              <a:ext cx="0" cy="473709"/>
            </a:xfrm>
            <a:custGeom>
              <a:avLst/>
              <a:gdLst/>
              <a:ahLst/>
              <a:cxnLst/>
              <a:rect l="l" t="t" r="r" b="b"/>
              <a:pathLst>
                <a:path w="0" h="473710">
                  <a:moveTo>
                    <a:pt x="0" y="4732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20309" y="17662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20309" y="17535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20309" y="17408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1960778"/>
              <a:ext cx="64757" cy="6475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170811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25844" y="1093772"/>
            <a:ext cx="2458085" cy="118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>
              <a:lnSpc>
                <a:spcPct val="125299"/>
              </a:lnSpc>
              <a:spcBef>
                <a:spcPts val="100"/>
              </a:spcBef>
            </a:pPr>
            <a:r>
              <a:rPr dirty="0" sz="950" spc="125">
                <a:latin typeface="Trebuchet MS"/>
                <a:cs typeface="Trebuchet MS"/>
              </a:rPr>
              <a:t>80%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of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errors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within</a:t>
            </a:r>
            <a:r>
              <a:rPr dirty="0" sz="950" spc="-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</a:t>
            </a:r>
            <a:r>
              <a:rPr dirty="0" sz="950" spc="-10">
                <a:latin typeface="Trebuchet MS"/>
                <a:cs typeface="Trebuchet MS"/>
              </a:rPr>
              <a:t> </a:t>
            </a:r>
            <a:r>
              <a:rPr dirty="0" sz="1100" spc="-50">
                <a:latin typeface="Cambria"/>
                <a:cs typeface="Cambria"/>
              </a:rPr>
              <a:t>1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950">
                <a:latin typeface="Trebuchet MS"/>
                <a:cs typeface="Trebuchet MS"/>
              </a:rPr>
              <a:t>Almost </a:t>
            </a:r>
            <a:r>
              <a:rPr dirty="0" sz="950" spc="-10">
                <a:latin typeface="Trebuchet MS"/>
                <a:cs typeface="Trebuchet MS"/>
              </a:rPr>
              <a:t>all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errors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30">
                <a:latin typeface="Trebuchet MS"/>
                <a:cs typeface="Trebuchet MS"/>
              </a:rPr>
              <a:t>within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edit</a:t>
            </a:r>
            <a:r>
              <a:rPr dirty="0" sz="950" spc="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distance </a:t>
            </a:r>
            <a:r>
              <a:rPr dirty="0" sz="1100" spc="-5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Allow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deletion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space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i="1">
                <a:solidFill>
                  <a:srgbClr val="3333B2"/>
                </a:solidFill>
                <a:latin typeface="Cambria"/>
                <a:cs typeface="Cambria"/>
              </a:rPr>
              <a:t>or</a:t>
            </a:r>
            <a:r>
              <a:rPr dirty="0" sz="1100" spc="-20" i="1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dirty="0" sz="1100" spc="-10" i="1">
                <a:solidFill>
                  <a:srgbClr val="3333B2"/>
                </a:solidFill>
                <a:latin typeface="Cambria"/>
                <a:cs typeface="Cambria"/>
              </a:rPr>
              <a:t>hyphen</a:t>
            </a:r>
            <a:endParaRPr sz="1100">
              <a:latin typeface="Cambria"/>
              <a:cs typeface="Cambria"/>
            </a:endParaRPr>
          </a:p>
          <a:p>
            <a:pPr marL="289560" marR="1057910">
              <a:lnSpc>
                <a:spcPts val="1650"/>
              </a:lnSpc>
              <a:spcBef>
                <a:spcPts val="20"/>
              </a:spcBef>
            </a:pPr>
            <a:r>
              <a:rPr dirty="0" sz="950">
                <a:latin typeface="Trebuchet MS"/>
                <a:cs typeface="Trebuchet MS"/>
              </a:rPr>
              <a:t>thisidea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→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950">
                <a:latin typeface="Trebuchet MS"/>
                <a:cs typeface="Trebuchet MS"/>
              </a:rPr>
              <a:t>this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20">
                <a:latin typeface="Trebuchet MS"/>
                <a:cs typeface="Trebuchet MS"/>
              </a:rPr>
              <a:t>idea </a:t>
            </a:r>
            <a:r>
              <a:rPr dirty="0" sz="950" spc="-10">
                <a:latin typeface="Trebuchet MS"/>
                <a:cs typeface="Trebuchet MS"/>
              </a:rPr>
              <a:t>inlaw</a:t>
            </a:r>
            <a:r>
              <a:rPr dirty="0" sz="950" spc="-20">
                <a:latin typeface="Trebuchet MS"/>
                <a:cs typeface="Trebuchet MS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→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in-law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4518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30"/>
              <a:t> </a:t>
            </a:r>
            <a:r>
              <a:rPr dirty="0"/>
              <a:t>error</a:t>
            </a:r>
            <a:r>
              <a:rPr dirty="0" spc="-30"/>
              <a:t> </a:t>
            </a:r>
            <a:r>
              <a:rPr dirty="0"/>
              <a:t>probability:</a:t>
            </a:r>
            <a:r>
              <a:rPr dirty="0" spc="35"/>
              <a:t> </a:t>
            </a:r>
            <a:r>
              <a:rPr dirty="0"/>
              <a:t>confusion</a:t>
            </a:r>
            <a:r>
              <a:rPr dirty="0" spc="-30"/>
              <a:t> </a:t>
            </a:r>
            <a:r>
              <a:rPr dirty="0" spc="-10"/>
              <a:t>matrix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84300"/>
            <a:ext cx="64757" cy="647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053790"/>
            <a:ext cx="1786255" cy="866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dirty="0" sz="950" spc="-25">
                <a:latin typeface="Trebuchet MS"/>
                <a:cs typeface="Trebuchet MS"/>
              </a:rPr>
              <a:t>del[x,y]: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count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(xy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x) </a:t>
            </a:r>
            <a:r>
              <a:rPr dirty="0" sz="950" spc="-20">
                <a:latin typeface="Trebuchet MS"/>
                <a:cs typeface="Trebuchet MS"/>
              </a:rPr>
              <a:t>ins[x,y]: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count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(x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25">
                <a:latin typeface="Trebuchet MS"/>
                <a:cs typeface="Trebuchet MS"/>
              </a:rPr>
              <a:t> xy) </a:t>
            </a:r>
            <a:r>
              <a:rPr dirty="0" sz="950" spc="-10">
                <a:latin typeface="Trebuchet MS"/>
                <a:cs typeface="Trebuchet MS"/>
              </a:rPr>
              <a:t>sub[x,y]: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count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(x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y) </a:t>
            </a:r>
            <a:r>
              <a:rPr dirty="0" sz="950" spc="-20">
                <a:latin typeface="Trebuchet MS"/>
                <a:cs typeface="Trebuchet MS"/>
              </a:rPr>
              <a:t>trans[x,y]: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count(xy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yx)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94333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04365"/>
            <a:ext cx="64757" cy="6475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814398"/>
            <a:ext cx="64757" cy="64757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4518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-30"/>
              <a:t> </a:t>
            </a:r>
            <a:r>
              <a:rPr dirty="0"/>
              <a:t>error</a:t>
            </a:r>
            <a:r>
              <a:rPr dirty="0" spc="-30"/>
              <a:t> </a:t>
            </a:r>
            <a:r>
              <a:rPr dirty="0"/>
              <a:t>probability:</a:t>
            </a:r>
            <a:r>
              <a:rPr dirty="0" spc="35"/>
              <a:t> </a:t>
            </a:r>
            <a:r>
              <a:rPr dirty="0"/>
              <a:t>confusion</a:t>
            </a:r>
            <a:r>
              <a:rPr dirty="0" spc="-30"/>
              <a:t> </a:t>
            </a:r>
            <a:r>
              <a:rPr dirty="0" spc="-10"/>
              <a:t>matrix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84300"/>
            <a:ext cx="64757" cy="647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94333"/>
            <a:ext cx="64757" cy="647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04365"/>
            <a:ext cx="64757" cy="647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814398"/>
            <a:ext cx="64757" cy="64757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87743" y="2085111"/>
            <a:ext cx="4483735" cy="280670"/>
            <a:chOff x="87743" y="2085111"/>
            <a:chExt cx="4483735" cy="280670"/>
          </a:xfrm>
        </p:grpSpPr>
        <p:sp>
          <p:nvSpPr>
            <p:cNvPr id="8" name="object 8" descr=""/>
            <p:cNvSpPr/>
            <p:nvPr/>
          </p:nvSpPr>
          <p:spPr>
            <a:xfrm>
              <a:off x="87743" y="208511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263559"/>
              <a:ext cx="101599" cy="101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2250859"/>
              <a:ext cx="4381715" cy="114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135682"/>
              <a:ext cx="50749" cy="12787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743" y="2129536"/>
              <a:ext cx="4432935" cy="185420"/>
            </a:xfrm>
            <a:custGeom>
              <a:avLst/>
              <a:gdLst/>
              <a:ahLst/>
              <a:cxnLst/>
              <a:rect l="l" t="t" r="r" b="b"/>
              <a:pathLst>
                <a:path w="4432935" h="185419">
                  <a:moveTo>
                    <a:pt x="4432566" y="0"/>
                  </a:moveTo>
                  <a:lnTo>
                    <a:pt x="0" y="0"/>
                  </a:lnTo>
                  <a:lnTo>
                    <a:pt x="0" y="134023"/>
                  </a:lnTo>
                  <a:lnTo>
                    <a:pt x="4008" y="153747"/>
                  </a:lnTo>
                  <a:lnTo>
                    <a:pt x="14922" y="169900"/>
                  </a:lnTo>
                  <a:lnTo>
                    <a:pt x="31075" y="180814"/>
                  </a:lnTo>
                  <a:lnTo>
                    <a:pt x="50800" y="184823"/>
                  </a:lnTo>
                  <a:lnTo>
                    <a:pt x="4381766" y="184823"/>
                  </a:lnTo>
                  <a:lnTo>
                    <a:pt x="4401491" y="180814"/>
                  </a:lnTo>
                  <a:lnTo>
                    <a:pt x="4417644" y="169900"/>
                  </a:lnTo>
                  <a:lnTo>
                    <a:pt x="4428558" y="153747"/>
                  </a:lnTo>
                  <a:lnTo>
                    <a:pt x="4432566" y="134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20309" y="2173782"/>
              <a:ext cx="0" cy="109220"/>
            </a:xfrm>
            <a:custGeom>
              <a:avLst/>
              <a:gdLst/>
              <a:ahLst/>
              <a:cxnLst/>
              <a:rect l="l" t="t" r="r" b="b"/>
              <a:pathLst>
                <a:path w="0" h="109219">
                  <a:moveTo>
                    <a:pt x="0" y="1088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309" y="21610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20309" y="21483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20309" y="21356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25844" y="1053790"/>
            <a:ext cx="3338829" cy="12280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9560" marR="1280160">
              <a:lnSpc>
                <a:spcPct val="145100"/>
              </a:lnSpc>
              <a:spcBef>
                <a:spcPts val="90"/>
              </a:spcBef>
            </a:pPr>
            <a:r>
              <a:rPr dirty="0" sz="950" spc="-25">
                <a:latin typeface="Trebuchet MS"/>
                <a:cs typeface="Trebuchet MS"/>
              </a:rPr>
              <a:t>del[x,y]: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count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(xy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x) </a:t>
            </a:r>
            <a:r>
              <a:rPr dirty="0" sz="950" spc="-20">
                <a:latin typeface="Trebuchet MS"/>
                <a:cs typeface="Trebuchet MS"/>
              </a:rPr>
              <a:t>ins[x,y]: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count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(x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25">
                <a:latin typeface="Trebuchet MS"/>
                <a:cs typeface="Trebuchet MS"/>
              </a:rPr>
              <a:t> xy) </a:t>
            </a:r>
            <a:r>
              <a:rPr dirty="0" sz="950" spc="-10">
                <a:latin typeface="Trebuchet MS"/>
                <a:cs typeface="Trebuchet MS"/>
              </a:rPr>
              <a:t>sub[x,y]:</a:t>
            </a:r>
            <a:r>
              <a:rPr dirty="0" sz="950" spc="2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count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(x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35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y) </a:t>
            </a:r>
            <a:r>
              <a:rPr dirty="0" sz="950" spc="-20">
                <a:latin typeface="Trebuchet MS"/>
                <a:cs typeface="Trebuchet MS"/>
              </a:rPr>
              <a:t>trans[x,y]:</a:t>
            </a:r>
            <a:r>
              <a:rPr dirty="0" sz="950" spc="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count(xy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typed</a:t>
            </a:r>
            <a:r>
              <a:rPr dirty="0" sz="950" spc="-25">
                <a:latin typeface="Trebuchet MS"/>
                <a:cs typeface="Trebuchet MS"/>
              </a:rPr>
              <a:t> </a:t>
            </a:r>
            <a:r>
              <a:rPr dirty="0" sz="950" spc="70">
                <a:latin typeface="Trebuchet MS"/>
                <a:cs typeface="Trebuchet MS"/>
              </a:rPr>
              <a:t>as</a:t>
            </a:r>
            <a:r>
              <a:rPr dirty="0" sz="950" spc="-30">
                <a:latin typeface="Trebuchet MS"/>
                <a:cs typeface="Trebuchet MS"/>
              </a:rPr>
              <a:t> </a:t>
            </a:r>
            <a:r>
              <a:rPr dirty="0" sz="950" spc="-25">
                <a:latin typeface="Trebuchet MS"/>
                <a:cs typeface="Trebuchet MS"/>
              </a:rPr>
              <a:t>yx)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50">
                <a:latin typeface="Trebuchet MS"/>
                <a:cs typeface="Trebuchet MS"/>
              </a:rPr>
              <a:t>Insertion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and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deletion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are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conditioned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on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previous</a:t>
            </a:r>
            <a:r>
              <a:rPr dirty="0" sz="950" spc="10">
                <a:latin typeface="Trebuchet MS"/>
                <a:cs typeface="Trebuchet MS"/>
              </a:rPr>
              <a:t> </a:t>
            </a:r>
            <a:r>
              <a:rPr dirty="0" sz="950" spc="-10">
                <a:latin typeface="Trebuchet MS"/>
                <a:cs typeface="Trebuchet MS"/>
              </a:rPr>
              <a:t>character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600" spc="-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110" i="1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600" spc="1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5" i="1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60502"/>
            <a:ext cx="11341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i="1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dirty="0" sz="1400" spc="1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388" y="936282"/>
            <a:ext cx="3764915" cy="166687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 descr="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 rot="18900000">
            <a:off x="1358866" y="1454643"/>
            <a:ext cx="1908254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50"/>
              </a:lnSpc>
            </a:pPr>
            <a:r>
              <a:rPr dirty="0" sz="4450" spc="-1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20"/>
              <a:t>Pawan</a:t>
            </a:r>
            <a:r>
              <a:rPr dirty="0" spc="15"/>
              <a:t> </a:t>
            </a:r>
            <a:r>
              <a:rPr dirty="0"/>
              <a:t>Goyal</a:t>
            </a:r>
            <a:r>
              <a:rPr dirty="0" spc="170"/>
              <a:t> </a:t>
            </a:r>
            <a:r>
              <a:rPr dirty="0"/>
              <a:t>(IIT</a:t>
            </a:r>
            <a:r>
              <a:rPr dirty="0" spc="15"/>
              <a:t> </a:t>
            </a:r>
            <a:r>
              <a:rPr dirty="0" spc="-10"/>
              <a:t>Kharagpur)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dirty="0" sz="600" spc="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dirty="0" sz="600" spc="5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600" spc="-10" i="1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45" i="1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dirty="0" sz="600" spc="3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i="1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dirty="0" sz="600" spc="7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20" i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600" spc="40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00" spc="-50" i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7</a:t>
            </a:r>
            <a:r>
              <a:rPr dirty="0" spc="-5"/>
              <a:t> </a:t>
            </a:r>
            <a:r>
              <a:rPr dirty="0" spc="-110"/>
              <a:t>/</a:t>
            </a:r>
            <a:r>
              <a:rPr dirty="0" spc="1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Pawan Goyal</dc:creator>
  <dcterms:created xsi:type="dcterms:W3CDTF">2023-12-12T13:39:36Z</dcterms:created>
  <dcterms:modified xsi:type="dcterms:W3CDTF">2023-12-12T13:39:36Z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2023-12-12T00:00:00Z</vt:filetime>
  </property>
  <property fmtid="{D5CDD505-2E9C-101B-9397-08002B2CF9AE}" pid="5" name="PTEX.Fullbanner">
    <vt:lpwstr>This is pdfTeX, Version 3.14159265-2.6-1.40.17 (TeX Live 2016/MacPorts 2016_1) kpathsea version 6.2.2</vt:lpwstr>
  </property>
  <property fmtid="{D5CDD505-2E9C-101B-9397-08002B2CF9AE}" pid="6" name="Producer">
    <vt:lpwstr>pdfTeX-1.40.17</vt:lpwstr>
  </property>
</Properties>
</file>