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6"/>
  </p:notesMasterIdLst>
  <p:sldIdLst>
    <p:sldId id="256" r:id="rId2"/>
    <p:sldId id="277" r:id="rId3"/>
    <p:sldId id="258" r:id="rId4"/>
    <p:sldId id="259" r:id="rId5"/>
    <p:sldId id="260" r:id="rId6"/>
    <p:sldId id="288" r:id="rId7"/>
    <p:sldId id="289" r:id="rId8"/>
    <p:sldId id="290" r:id="rId9"/>
    <p:sldId id="291" r:id="rId10"/>
    <p:sldId id="261" r:id="rId11"/>
    <p:sldId id="262" r:id="rId12"/>
    <p:sldId id="286" r:id="rId13"/>
    <p:sldId id="287" r:id="rId14"/>
    <p:sldId id="263" r:id="rId15"/>
    <p:sldId id="264" r:id="rId16"/>
    <p:sldId id="265" r:id="rId17"/>
    <p:sldId id="278" r:id="rId18"/>
    <p:sldId id="284" r:id="rId19"/>
    <p:sldId id="280" r:id="rId20"/>
    <p:sldId id="267" r:id="rId21"/>
    <p:sldId id="268" r:id="rId22"/>
    <p:sldId id="283" r:id="rId23"/>
    <p:sldId id="269" r:id="rId24"/>
    <p:sldId id="270" r:id="rId25"/>
    <p:sldId id="275" r:id="rId26"/>
    <p:sldId id="294" r:id="rId27"/>
    <p:sldId id="302" r:id="rId28"/>
    <p:sldId id="281" r:id="rId29"/>
    <p:sldId id="300" r:id="rId30"/>
    <p:sldId id="297" r:id="rId31"/>
    <p:sldId id="298" r:id="rId32"/>
    <p:sldId id="299" r:id="rId33"/>
    <p:sldId id="293" r:id="rId34"/>
    <p:sldId id="30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150" autoAdjust="0"/>
    <p:restoredTop sz="94139" autoAdjust="0"/>
  </p:normalViewPr>
  <p:slideViewPr>
    <p:cSldViewPr>
      <p:cViewPr>
        <p:scale>
          <a:sx n="76" d="100"/>
          <a:sy n="76" d="100"/>
        </p:scale>
        <p:origin x="-1086" y="54"/>
      </p:cViewPr>
      <p:guideLst>
        <p:guide orient="horz" pos="2160"/>
        <p:guide pos="2880"/>
      </p:guideLst>
    </p:cSldViewPr>
  </p:slideViewPr>
  <p:outlineViewPr>
    <p:cViewPr>
      <p:scale>
        <a:sx n="33" d="100"/>
        <a:sy n="33" d="100"/>
      </p:scale>
      <p:origin x="0" y="2388"/>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1E5ECB-6B2E-49CB-8666-362B76555984}" type="datetimeFigureOut">
              <a:rPr lang="en-US" smtClean="0"/>
              <a:pPr/>
              <a:t>9/8/2023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5BBF26-83CD-40FB-B2F5-732C12BC56CF}" type="slidenum">
              <a:rPr lang="en-US" smtClean="0"/>
              <a:pPr/>
              <a:t>‹#›</a:t>
            </a:fld>
            <a:endParaRPr lang="en-US" dirty="0"/>
          </a:p>
        </p:txBody>
      </p:sp>
    </p:spTree>
    <p:extLst>
      <p:ext uri="{BB962C8B-B14F-4D97-AF65-F5344CB8AC3E}">
        <p14:creationId xmlns:p14="http://schemas.microsoft.com/office/powerpoint/2010/main" xmlns="" val="1405523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2F8C42CF-00FC-458E-88AF-38E88C271DC5}" type="datetime1">
              <a:rPr lang="en-US" smtClean="0"/>
              <a:pPr/>
              <a:t>9/8/2023</a:t>
            </a:fld>
            <a:endParaRPr lang="en-US" dirty="0"/>
          </a:p>
        </p:txBody>
      </p:sp>
      <p:sp>
        <p:nvSpPr>
          <p:cNvPr id="5" name="Footer Placeholder 4"/>
          <p:cNvSpPr>
            <a:spLocks noGrp="1"/>
          </p:cNvSpPr>
          <p:nvPr>
            <p:ph type="ftr" sz="quarter" idx="11"/>
          </p:nvPr>
        </p:nvSpPr>
        <p:spPr/>
        <p:txBody>
          <a:bodyPr/>
          <a:lstStyle/>
          <a:p>
            <a:r>
              <a:rPr lang="en-US" dirty="0"/>
              <a:t>Bamboo Crash Barrier</a:t>
            </a:r>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986C0AF6-80FE-4588-8275-6C46360E6363}" type="slidenum">
              <a:rPr lang="en-US" smtClean="0"/>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6BE092-F232-4102-9CE9-A604C862F701}" type="datetime1">
              <a:rPr lang="en-US" smtClean="0"/>
              <a:pPr/>
              <a:t>9/8/2023</a:t>
            </a:fld>
            <a:endParaRPr lang="en-US" dirty="0"/>
          </a:p>
        </p:txBody>
      </p:sp>
      <p:sp>
        <p:nvSpPr>
          <p:cNvPr id="5" name="Footer Placeholder 4"/>
          <p:cNvSpPr>
            <a:spLocks noGrp="1"/>
          </p:cNvSpPr>
          <p:nvPr>
            <p:ph type="ftr" sz="quarter" idx="11"/>
          </p:nvPr>
        </p:nvSpPr>
        <p:spPr/>
        <p:txBody>
          <a:bodyPr/>
          <a:lstStyle/>
          <a:p>
            <a:r>
              <a:rPr lang="en-US" dirty="0"/>
              <a:t>Bamboo Crash Barrier</a:t>
            </a:r>
          </a:p>
        </p:txBody>
      </p:sp>
      <p:sp>
        <p:nvSpPr>
          <p:cNvPr id="6" name="Slide Number Placeholder 5"/>
          <p:cNvSpPr>
            <a:spLocks noGrp="1"/>
          </p:cNvSpPr>
          <p:nvPr>
            <p:ph type="sldNum" sz="quarter" idx="12"/>
          </p:nvPr>
        </p:nvSpPr>
        <p:spPr/>
        <p:txBody>
          <a:bodyPr/>
          <a:lstStyle/>
          <a:p>
            <a:fld id="{986C0AF6-80FE-4588-8275-6C46360E636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BF856-FAAF-4F62-B868-E4B29DEFD8AC}" type="datetime1">
              <a:rPr lang="en-US" smtClean="0"/>
              <a:pPr/>
              <a:t>9/8/2023</a:t>
            </a:fld>
            <a:endParaRPr lang="en-US" dirty="0"/>
          </a:p>
        </p:txBody>
      </p:sp>
      <p:sp>
        <p:nvSpPr>
          <p:cNvPr id="5" name="Footer Placeholder 4"/>
          <p:cNvSpPr>
            <a:spLocks noGrp="1"/>
          </p:cNvSpPr>
          <p:nvPr>
            <p:ph type="ftr" sz="quarter" idx="11"/>
          </p:nvPr>
        </p:nvSpPr>
        <p:spPr/>
        <p:txBody>
          <a:bodyPr/>
          <a:lstStyle/>
          <a:p>
            <a:r>
              <a:rPr lang="en-US" dirty="0"/>
              <a:t>Bamboo Crash Barrier</a:t>
            </a:r>
          </a:p>
        </p:txBody>
      </p:sp>
      <p:sp>
        <p:nvSpPr>
          <p:cNvPr id="6" name="Slide Number Placeholder 5"/>
          <p:cNvSpPr>
            <a:spLocks noGrp="1"/>
          </p:cNvSpPr>
          <p:nvPr>
            <p:ph type="sldNum" sz="quarter" idx="12"/>
          </p:nvPr>
        </p:nvSpPr>
        <p:spPr/>
        <p:txBody>
          <a:bodyPr/>
          <a:lstStyle/>
          <a:p>
            <a:fld id="{986C0AF6-80FE-4588-8275-6C46360E636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24F15F-262A-4D3A-ACA4-2119BF4FC004}" type="datetime1">
              <a:rPr lang="en-US" smtClean="0"/>
              <a:pPr/>
              <a:t>9/8/2023</a:t>
            </a:fld>
            <a:endParaRPr lang="en-US" dirty="0"/>
          </a:p>
        </p:txBody>
      </p:sp>
      <p:sp>
        <p:nvSpPr>
          <p:cNvPr id="5" name="Footer Placeholder 4"/>
          <p:cNvSpPr>
            <a:spLocks noGrp="1"/>
          </p:cNvSpPr>
          <p:nvPr>
            <p:ph type="ftr" sz="quarter" idx="11"/>
          </p:nvPr>
        </p:nvSpPr>
        <p:spPr/>
        <p:txBody>
          <a:bodyPr/>
          <a:lstStyle/>
          <a:p>
            <a:r>
              <a:rPr lang="en-US" dirty="0"/>
              <a:t>Bamboo Crash Barrier</a:t>
            </a:r>
          </a:p>
        </p:txBody>
      </p:sp>
      <p:sp>
        <p:nvSpPr>
          <p:cNvPr id="6" name="Slide Number Placeholder 5"/>
          <p:cNvSpPr>
            <a:spLocks noGrp="1"/>
          </p:cNvSpPr>
          <p:nvPr>
            <p:ph type="sldNum" sz="quarter" idx="12"/>
          </p:nvPr>
        </p:nvSpPr>
        <p:spPr/>
        <p:txBody>
          <a:bodyPr/>
          <a:lstStyle/>
          <a:p>
            <a:fld id="{986C0AF6-80FE-4588-8275-6C46360E636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D156A628-2CBF-4261-B48A-5D84CF524E7F}" type="datetime1">
              <a:rPr lang="en-US" smtClean="0"/>
              <a:pPr/>
              <a:t>9/8/2023</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p:txBody>
          <a:bodyPr/>
          <a:lstStyle/>
          <a:p>
            <a:r>
              <a:rPr lang="en-US" dirty="0"/>
              <a:t>Bamboo Crash Barrier</a:t>
            </a:r>
          </a:p>
        </p:txBody>
      </p:sp>
      <p:sp>
        <p:nvSpPr>
          <p:cNvPr id="6" name="Slide Number Placeholder 5"/>
          <p:cNvSpPr>
            <a:spLocks noGrp="1"/>
          </p:cNvSpPr>
          <p:nvPr>
            <p:ph type="sldNum" sz="quarter" idx="12"/>
          </p:nvPr>
        </p:nvSpPr>
        <p:spPr/>
        <p:txBody>
          <a:bodyPr/>
          <a:lstStyle/>
          <a:p>
            <a:fld id="{986C0AF6-80FE-4588-8275-6C46360E6363}" type="slidenum">
              <a:rPr lang="en-US" smtClean="0"/>
              <a:pPr/>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E23569-1600-438D-ABD4-70E6AFC65777}" type="datetime1">
              <a:rPr lang="en-US" smtClean="0"/>
              <a:pPr/>
              <a:t>9/8/2023</a:t>
            </a:fld>
            <a:endParaRPr lang="en-US" dirty="0"/>
          </a:p>
        </p:txBody>
      </p:sp>
      <p:sp>
        <p:nvSpPr>
          <p:cNvPr id="6" name="Footer Placeholder 5"/>
          <p:cNvSpPr>
            <a:spLocks noGrp="1"/>
          </p:cNvSpPr>
          <p:nvPr>
            <p:ph type="ftr" sz="quarter" idx="11"/>
          </p:nvPr>
        </p:nvSpPr>
        <p:spPr/>
        <p:txBody>
          <a:bodyPr/>
          <a:lstStyle/>
          <a:p>
            <a:r>
              <a:rPr lang="en-US" dirty="0"/>
              <a:t>Bamboo Crash Barrier</a:t>
            </a:r>
          </a:p>
        </p:txBody>
      </p:sp>
      <p:sp>
        <p:nvSpPr>
          <p:cNvPr id="7" name="Slide Number Placeholder 6"/>
          <p:cNvSpPr>
            <a:spLocks noGrp="1"/>
          </p:cNvSpPr>
          <p:nvPr>
            <p:ph type="sldNum" sz="quarter" idx="12"/>
          </p:nvPr>
        </p:nvSpPr>
        <p:spPr/>
        <p:txBody>
          <a:bodyPr/>
          <a:lstStyle/>
          <a:p>
            <a:fld id="{986C0AF6-80FE-4588-8275-6C46360E636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E85D77-7B17-4CD2-87EB-E8FA2ED69B4B}" type="datetime1">
              <a:rPr lang="en-US" smtClean="0"/>
              <a:pPr/>
              <a:t>9/8/2023</a:t>
            </a:fld>
            <a:endParaRPr lang="en-US" dirty="0"/>
          </a:p>
        </p:txBody>
      </p:sp>
      <p:sp>
        <p:nvSpPr>
          <p:cNvPr id="8" name="Footer Placeholder 7"/>
          <p:cNvSpPr>
            <a:spLocks noGrp="1"/>
          </p:cNvSpPr>
          <p:nvPr>
            <p:ph type="ftr" sz="quarter" idx="11"/>
          </p:nvPr>
        </p:nvSpPr>
        <p:spPr/>
        <p:txBody>
          <a:bodyPr/>
          <a:lstStyle/>
          <a:p>
            <a:r>
              <a:rPr lang="en-US" dirty="0"/>
              <a:t>Bamboo Crash Barrier</a:t>
            </a:r>
          </a:p>
        </p:txBody>
      </p:sp>
      <p:sp>
        <p:nvSpPr>
          <p:cNvPr id="9" name="Slide Number Placeholder 8"/>
          <p:cNvSpPr>
            <a:spLocks noGrp="1"/>
          </p:cNvSpPr>
          <p:nvPr>
            <p:ph type="sldNum" sz="quarter" idx="12"/>
          </p:nvPr>
        </p:nvSpPr>
        <p:spPr/>
        <p:txBody>
          <a:bodyPr/>
          <a:lstStyle/>
          <a:p>
            <a:fld id="{986C0AF6-80FE-4588-8275-6C46360E636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95EDA2-FE91-422F-8C4F-8CD3CAE08B57}" type="datetime1">
              <a:rPr lang="en-US" smtClean="0"/>
              <a:pPr/>
              <a:t>9/8/2023</a:t>
            </a:fld>
            <a:endParaRPr lang="en-US" dirty="0"/>
          </a:p>
        </p:txBody>
      </p:sp>
      <p:sp>
        <p:nvSpPr>
          <p:cNvPr id="4" name="Footer Placeholder 3"/>
          <p:cNvSpPr>
            <a:spLocks noGrp="1"/>
          </p:cNvSpPr>
          <p:nvPr>
            <p:ph type="ftr" sz="quarter" idx="11"/>
          </p:nvPr>
        </p:nvSpPr>
        <p:spPr/>
        <p:txBody>
          <a:bodyPr/>
          <a:lstStyle/>
          <a:p>
            <a:r>
              <a:rPr lang="en-US" dirty="0"/>
              <a:t>Bamboo Crash Barrier</a:t>
            </a:r>
          </a:p>
        </p:txBody>
      </p:sp>
      <p:sp>
        <p:nvSpPr>
          <p:cNvPr id="5" name="Slide Number Placeholder 4"/>
          <p:cNvSpPr>
            <a:spLocks noGrp="1"/>
          </p:cNvSpPr>
          <p:nvPr>
            <p:ph type="sldNum" sz="quarter" idx="12"/>
          </p:nvPr>
        </p:nvSpPr>
        <p:spPr/>
        <p:txBody>
          <a:bodyPr/>
          <a:lstStyle/>
          <a:p>
            <a:fld id="{986C0AF6-80FE-4588-8275-6C46360E636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fld id="{4092C8A3-74B6-4F3B-85FC-B70954F7839A}" type="datetime1">
              <a:rPr lang="en-US" smtClean="0"/>
              <a:pPr/>
              <a:t>9/8/2023</a:t>
            </a:fld>
            <a:endParaRPr lang="en-US" dirty="0"/>
          </a:p>
        </p:txBody>
      </p:sp>
      <p:sp>
        <p:nvSpPr>
          <p:cNvPr id="3" name="Footer Placeholder 2"/>
          <p:cNvSpPr>
            <a:spLocks noGrp="1"/>
          </p:cNvSpPr>
          <p:nvPr>
            <p:ph type="ftr" sz="quarter" idx="11"/>
          </p:nvPr>
        </p:nvSpPr>
        <p:spPr/>
        <p:txBody>
          <a:bodyPr/>
          <a:lstStyle/>
          <a:p>
            <a:r>
              <a:rPr lang="en-US" dirty="0"/>
              <a:t>Bamboo Crash Barrier</a:t>
            </a:r>
          </a:p>
        </p:txBody>
      </p:sp>
      <p:sp>
        <p:nvSpPr>
          <p:cNvPr id="4" name="Slide Number Placeholder 3"/>
          <p:cNvSpPr>
            <a:spLocks noGrp="1"/>
          </p:cNvSpPr>
          <p:nvPr>
            <p:ph type="sldNum" sz="quarter" idx="12"/>
          </p:nvPr>
        </p:nvSpPr>
        <p:spPr/>
        <p:txBody>
          <a:bodyPr/>
          <a:lstStyle/>
          <a:p>
            <a:fld id="{986C0AF6-80FE-4588-8275-6C46360E636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FBFC66-B522-4D98-9927-1619C6A436BF}" type="datetime1">
              <a:rPr lang="en-US" smtClean="0"/>
              <a:pPr/>
              <a:t>9/8/2023</a:t>
            </a:fld>
            <a:endParaRPr lang="en-US" dirty="0"/>
          </a:p>
        </p:txBody>
      </p:sp>
      <p:sp>
        <p:nvSpPr>
          <p:cNvPr id="6" name="Footer Placeholder 5"/>
          <p:cNvSpPr>
            <a:spLocks noGrp="1"/>
          </p:cNvSpPr>
          <p:nvPr>
            <p:ph type="ftr" sz="quarter" idx="11"/>
          </p:nvPr>
        </p:nvSpPr>
        <p:spPr/>
        <p:txBody>
          <a:bodyPr/>
          <a:lstStyle/>
          <a:p>
            <a:r>
              <a:rPr lang="en-US" dirty="0"/>
              <a:t>Bamboo Crash Barrier</a:t>
            </a:r>
          </a:p>
        </p:txBody>
      </p:sp>
      <p:sp>
        <p:nvSpPr>
          <p:cNvPr id="7" name="Slide Number Placeholder 6"/>
          <p:cNvSpPr>
            <a:spLocks noGrp="1"/>
          </p:cNvSpPr>
          <p:nvPr>
            <p:ph type="sldNum" sz="quarter" idx="12"/>
          </p:nvPr>
        </p:nvSpPr>
        <p:spPr/>
        <p:txBody>
          <a:bodyPr/>
          <a:lstStyle/>
          <a:p>
            <a:fld id="{986C0AF6-80FE-4588-8275-6C46360E6363}" type="slidenum">
              <a:rPr lang="en-US" smtClean="0"/>
              <a:pPr/>
              <a:t>‹#›</a:t>
            </a:fld>
            <a:endParaRPr lang="en-US" dirty="0"/>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p:txBody>
          <a:bodyPr/>
          <a:lstStyle/>
          <a:p>
            <a:fld id="{E6A3FC5E-E2E6-4454-AEE7-A8427AF6DBC5}" type="datetime1">
              <a:rPr lang="en-US" smtClean="0"/>
              <a:pPr/>
              <a:t>9/8/2023</a:t>
            </a:fld>
            <a:endParaRPr lang="en-US" dirty="0"/>
          </a:p>
        </p:txBody>
      </p:sp>
      <p:sp>
        <p:nvSpPr>
          <p:cNvPr id="7" name="Slide Number Placeholder 6"/>
          <p:cNvSpPr>
            <a:spLocks noGrp="1"/>
          </p:cNvSpPr>
          <p:nvPr>
            <p:ph type="sldNum" sz="quarter" idx="12"/>
          </p:nvPr>
        </p:nvSpPr>
        <p:spPr/>
        <p:txBody>
          <a:bodyPr/>
          <a:lstStyle/>
          <a:p>
            <a:fld id="{986C0AF6-80FE-4588-8275-6C46360E6363}" type="slidenum">
              <a:rPr lang="en-US" smtClean="0"/>
              <a:pPr/>
              <a:t>‹#›</a:t>
            </a:fld>
            <a:endParaRPr lang="en-US" dirty="0"/>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p:txBody>
          <a:bodyPr/>
          <a:lstStyle/>
          <a:p>
            <a:r>
              <a:rPr lang="en-US" dirty="0"/>
              <a:t>Bamboo Crash Barrier</a:t>
            </a:r>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04D59BE4-603D-4406-8A30-DFCCA3A42044}" type="datetime1">
              <a:rPr lang="en-US" smtClean="0"/>
              <a:pPr/>
              <a:t>9/8/2023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dirty="0"/>
              <a:t>Bamboo Crash Barrier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986C0AF6-80FE-4588-8275-6C46360E6363}" type="slidenum">
              <a:rPr lang="en-US" smtClean="0"/>
              <a:pPr/>
              <a:t>‹#›</a:t>
            </a:fld>
            <a:endParaRPr lang="en-US" dirty="0"/>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inkbotdesign.medium.com/what-is-product-branding-and-why-is-it-essential-in-retail-24568500515"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transcontinentaltimes.com/2021/02/02/beema-bamboo-a-magic-wand-solution-to-reduce-road-mishaps" TargetMode="External"/><Relationship Id="rId2" Type="http://schemas.openxmlformats.org/officeDocument/2006/relationships/hyperlink" Target="https://pib.gov.in/PressReleasePage.aspx?PRID=1670354" TargetMode="External"/><Relationship Id="rId1" Type="http://schemas.openxmlformats.org/officeDocument/2006/relationships/slideLayout" Target="../slideLayouts/slideLayout7.xml"/><Relationship Id="rId6" Type="http://schemas.openxmlformats.org/officeDocument/2006/relationships/hyperlink" Target="https://www.youtube.com/watch?v=lpZma_jV2gY" TargetMode="External"/><Relationship Id="rId5" Type="http://schemas.openxmlformats.org/officeDocument/2006/relationships/hyperlink" Target="https://www.indiatimes.com/trending/social-relevance/steel-barrier-bamboo-replacement-533411.html" TargetMode="External"/><Relationship Id="rId4" Type="http://schemas.openxmlformats.org/officeDocument/2006/relationships/hyperlink" Target="https://indianexpress.com/article/india/in-bamboo-clone-crash-barriers-a-cost-effective-road-safety-solution-7168281"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A cost effective solution</a:t>
            </a:r>
          </a:p>
        </p:txBody>
      </p:sp>
      <p:sp>
        <p:nvSpPr>
          <p:cNvPr id="2" name="Title 1"/>
          <p:cNvSpPr>
            <a:spLocks noGrp="1"/>
          </p:cNvSpPr>
          <p:nvPr>
            <p:ph type="ctrTitle"/>
          </p:nvPr>
        </p:nvSpPr>
        <p:spPr>
          <a:xfrm>
            <a:off x="609600" y="3124200"/>
            <a:ext cx="6629400" cy="1219201"/>
          </a:xfrm>
        </p:spPr>
        <p:txBody>
          <a:bodyPr/>
          <a:lstStyle/>
          <a:p>
            <a:r>
              <a:rPr lang="en-US" sz="3600" dirty="0"/>
              <a:t>Bamboo crash barrier</a:t>
            </a:r>
          </a:p>
        </p:txBody>
      </p:sp>
      <p:sp>
        <p:nvSpPr>
          <p:cNvPr id="4" name="Footer Placeholder 3"/>
          <p:cNvSpPr>
            <a:spLocks noGrp="1"/>
          </p:cNvSpPr>
          <p:nvPr>
            <p:ph type="ftr" sz="quarter" idx="11"/>
          </p:nvPr>
        </p:nvSpPr>
        <p:spPr/>
        <p:txBody>
          <a:bodyPr/>
          <a:lstStyle/>
          <a:p>
            <a:r>
              <a:rPr lang="en-US" dirty="0"/>
              <a:t>Bamboo Crash Barrier</a:t>
            </a:r>
          </a:p>
        </p:txBody>
      </p:sp>
      <p:sp>
        <p:nvSpPr>
          <p:cNvPr id="5" name="Slide Number Placeholder 4"/>
          <p:cNvSpPr>
            <a:spLocks noGrp="1"/>
          </p:cNvSpPr>
          <p:nvPr>
            <p:ph type="sldNum" sz="quarter" idx="12"/>
          </p:nvPr>
        </p:nvSpPr>
        <p:spPr/>
        <p:txBody>
          <a:bodyPr/>
          <a:lstStyle/>
          <a:p>
            <a:fld id="{986C0AF6-80FE-4588-8275-6C46360E6363}" type="slidenum">
              <a:rPr lang="en-US" smtClean="0"/>
              <a:pPr/>
              <a:t>1</a:t>
            </a:fld>
            <a:endParaRPr lang="en-US" dirty="0"/>
          </a:p>
        </p:txBody>
      </p:sp>
    </p:spTree>
    <p:extLst>
      <p:ext uri="{BB962C8B-B14F-4D97-AF65-F5344CB8AC3E}">
        <p14:creationId xmlns:p14="http://schemas.microsoft.com/office/powerpoint/2010/main" xmlns="" val="2315884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850612"/>
            <a:ext cx="495300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3200" b="1" dirty="0"/>
              <a:t>About Beema Bamboo</a:t>
            </a:r>
          </a:p>
        </p:txBody>
      </p:sp>
      <p:sp>
        <p:nvSpPr>
          <p:cNvPr id="3" name="Rectangle 2"/>
          <p:cNvSpPr/>
          <p:nvPr/>
        </p:nvSpPr>
        <p:spPr>
          <a:xfrm>
            <a:off x="1676400" y="1828800"/>
            <a:ext cx="4572000" cy="3416320"/>
          </a:xfrm>
          <a:prstGeom prst="rect">
            <a:avLst/>
          </a:prstGeom>
        </p:spPr>
        <p:txBody>
          <a:bodyPr>
            <a:spAutoFit/>
          </a:bodyPr>
          <a:lstStyle/>
          <a:p>
            <a:r>
              <a:rPr lang="en-US" dirty="0"/>
              <a:t>Beema or Bheema bamboo is a type of bamboo engineered to be a stronger, fast-growing and tall</a:t>
            </a:r>
          </a:p>
          <a:p>
            <a:r>
              <a:rPr lang="en-US" dirty="0"/>
              <a:t>clone of the traditional bamboo found in the Indian subcontinent, especially the North-East. This variety</a:t>
            </a:r>
          </a:p>
          <a:p>
            <a:r>
              <a:rPr lang="en-US" dirty="0"/>
              <a:t>grows well in southern India also.</a:t>
            </a:r>
          </a:p>
          <a:p>
            <a:r>
              <a:rPr lang="en-US" dirty="0"/>
              <a:t>• This cloned Bamboo is a superior clone, a higher Biomass yielding Bamboo species.</a:t>
            </a:r>
          </a:p>
          <a:p>
            <a:r>
              <a:rPr lang="en-US" dirty="0"/>
              <a:t>• It is thorn less, sterile, fast growing and High yielding superior bamboo. </a:t>
            </a:r>
          </a:p>
        </p:txBody>
      </p:sp>
      <p:sp>
        <p:nvSpPr>
          <p:cNvPr id="4" name="Footer Placeholder 3"/>
          <p:cNvSpPr>
            <a:spLocks noGrp="1"/>
          </p:cNvSpPr>
          <p:nvPr>
            <p:ph type="ftr" sz="quarter" idx="11"/>
          </p:nvPr>
        </p:nvSpPr>
        <p:spPr/>
        <p:txBody>
          <a:bodyPr/>
          <a:lstStyle/>
          <a:p>
            <a:r>
              <a:rPr lang="en-US" dirty="0"/>
              <a:t>Bamboo Crash Barrier</a:t>
            </a:r>
          </a:p>
        </p:txBody>
      </p:sp>
      <p:sp>
        <p:nvSpPr>
          <p:cNvPr id="5" name="Slide Number Placeholder 4"/>
          <p:cNvSpPr>
            <a:spLocks noGrp="1"/>
          </p:cNvSpPr>
          <p:nvPr>
            <p:ph type="sldNum" sz="quarter" idx="12"/>
          </p:nvPr>
        </p:nvSpPr>
        <p:spPr/>
        <p:txBody>
          <a:bodyPr/>
          <a:lstStyle/>
          <a:p>
            <a:fld id="{986C0AF6-80FE-4588-8275-6C46360E6363}" type="slidenum">
              <a:rPr lang="en-US" smtClean="0"/>
              <a:pPr/>
              <a:t>10</a:t>
            </a:fld>
            <a:endParaRPr lang="en-US" dirty="0"/>
          </a:p>
        </p:txBody>
      </p:sp>
    </p:spTree>
    <p:extLst>
      <p:ext uri="{BB962C8B-B14F-4D97-AF65-F5344CB8AC3E}">
        <p14:creationId xmlns:p14="http://schemas.microsoft.com/office/powerpoint/2010/main" xmlns="" val="3504996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143000"/>
            <a:ext cx="5105400" cy="3416320"/>
          </a:xfrm>
          <a:prstGeom prst="rect">
            <a:avLst/>
          </a:prstGeom>
        </p:spPr>
        <p:txBody>
          <a:bodyPr wrap="square">
            <a:spAutoFit/>
          </a:bodyPr>
          <a:lstStyle/>
          <a:p>
            <a:r>
              <a:rPr lang="en-US" dirty="0"/>
              <a:t>If it is managed as per the Silvicultural methods it will higher Biomass on sustainable basis. Soil,</a:t>
            </a:r>
          </a:p>
          <a:p>
            <a:r>
              <a:rPr lang="en-US" dirty="0"/>
              <a:t>water requirement and climatic conditions are similar as sugarcane crop.</a:t>
            </a:r>
          </a:p>
          <a:p>
            <a:r>
              <a:rPr lang="en-US" dirty="0"/>
              <a:t>• Beema Bamboo acts as a Carbon</a:t>
            </a:r>
          </a:p>
          <a:p>
            <a:r>
              <a:rPr lang="en-US" dirty="0"/>
              <a:t>Sink and absorbs excess Carbon-di-oxide in the air three to four times than other trees.</a:t>
            </a:r>
          </a:p>
          <a:p>
            <a:r>
              <a:rPr lang="en-US" dirty="0"/>
              <a:t>• Obviously, it is eco-friendly and absorbs 400 to 500 Kg  Carbon-di-oxide every year and grows five times faster than other spices of Bamboo.</a:t>
            </a:r>
          </a:p>
        </p:txBody>
      </p:sp>
      <p:sp>
        <p:nvSpPr>
          <p:cNvPr id="3" name="Footer Placeholder 2"/>
          <p:cNvSpPr>
            <a:spLocks noGrp="1"/>
          </p:cNvSpPr>
          <p:nvPr>
            <p:ph type="ftr" sz="quarter" idx="11"/>
          </p:nvPr>
        </p:nvSpPr>
        <p:spPr/>
        <p:txBody>
          <a:bodyPr/>
          <a:lstStyle/>
          <a:p>
            <a:r>
              <a:rPr lang="en-US" dirty="0"/>
              <a:t>Bamboo Crash Barrier</a:t>
            </a:r>
          </a:p>
        </p:txBody>
      </p:sp>
      <p:sp>
        <p:nvSpPr>
          <p:cNvPr id="4" name="Slide Number Placeholder 3"/>
          <p:cNvSpPr>
            <a:spLocks noGrp="1"/>
          </p:cNvSpPr>
          <p:nvPr>
            <p:ph type="sldNum" sz="quarter" idx="12"/>
          </p:nvPr>
        </p:nvSpPr>
        <p:spPr/>
        <p:txBody>
          <a:bodyPr/>
          <a:lstStyle/>
          <a:p>
            <a:fld id="{986C0AF6-80FE-4588-8275-6C46360E6363}" type="slidenum">
              <a:rPr lang="en-US" smtClean="0"/>
              <a:pPr/>
              <a:t>11</a:t>
            </a:fld>
            <a:endParaRPr lang="en-US" dirty="0"/>
          </a:p>
        </p:txBody>
      </p:sp>
    </p:spTree>
    <p:extLst>
      <p:ext uri="{BB962C8B-B14F-4D97-AF65-F5344CB8AC3E}">
        <p14:creationId xmlns:p14="http://schemas.microsoft.com/office/powerpoint/2010/main" xmlns="" val="3354902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3800" y="838200"/>
            <a:ext cx="2087431" cy="369332"/>
          </a:xfrm>
          <a:prstGeom prst="rect">
            <a:avLst/>
          </a:prstGeom>
          <a:noFill/>
        </p:spPr>
        <p:txBody>
          <a:bodyPr wrap="none" rtlCol="0">
            <a:spAutoFit/>
          </a:bodyPr>
          <a:lstStyle/>
          <a:p>
            <a:r>
              <a:rPr lang="en-GB" dirty="0"/>
              <a:t>Market Structure </a:t>
            </a:r>
          </a:p>
        </p:txBody>
      </p:sp>
      <p:sp>
        <p:nvSpPr>
          <p:cNvPr id="3" name="TextBox 2"/>
          <p:cNvSpPr txBox="1"/>
          <p:nvPr/>
        </p:nvSpPr>
        <p:spPr>
          <a:xfrm>
            <a:off x="457200" y="1295400"/>
            <a:ext cx="8229600" cy="3139321"/>
          </a:xfrm>
          <a:prstGeom prst="rect">
            <a:avLst/>
          </a:prstGeom>
          <a:noFill/>
        </p:spPr>
        <p:txBody>
          <a:bodyPr wrap="square" rtlCol="0">
            <a:spAutoFit/>
          </a:bodyPr>
          <a:lstStyle/>
          <a:p>
            <a:r>
              <a:rPr lang="en-GB" dirty="0"/>
              <a:t>Market structure refers to how different industries are classified and differentiated based on their degree and nature of competition for goods and services. It is based on the characteristics that influence the behaviour and outcomes of companies working in a specific market.</a:t>
            </a:r>
          </a:p>
          <a:p>
            <a:r>
              <a:rPr lang="en-GB" dirty="0"/>
              <a:t/>
            </a:r>
            <a:br>
              <a:rPr lang="en-GB" dirty="0"/>
            </a:br>
            <a:r>
              <a:rPr lang="en-GB" dirty="0"/>
              <a:t> </a:t>
            </a:r>
          </a:p>
          <a:p>
            <a:r>
              <a:rPr lang="en-GB" dirty="0"/>
              <a:t/>
            </a:r>
            <a:br>
              <a:rPr lang="en-GB" dirty="0"/>
            </a:br>
            <a:endParaRPr lang="en-GB" dirty="0"/>
          </a:p>
          <a:p>
            <a:r>
              <a:rPr lang="en-GB" dirty="0"/>
              <a:t> </a:t>
            </a:r>
          </a:p>
          <a:p>
            <a:r>
              <a:rPr lang="en-GB" dirty="0"/>
              <a:t/>
            </a:r>
            <a:br>
              <a:rPr lang="en-GB" dirty="0"/>
            </a:br>
            <a:endParaRPr lang="en-GB" dirty="0"/>
          </a:p>
        </p:txBody>
      </p:sp>
      <p:pic>
        <p:nvPicPr>
          <p:cNvPr id="4" name="Picture 3" descr="Market Structure"/>
          <p:cNvPicPr/>
          <p:nvPr/>
        </p:nvPicPr>
        <p:blipFill>
          <a:blip r:embed="rId2">
            <a:extLst>
              <a:ext uri="{28A0092B-C50C-407E-A947-70E740481C1C}">
                <a14:useLocalDpi xmlns:a14="http://schemas.microsoft.com/office/drawing/2010/main" xmlns="" val="0"/>
              </a:ext>
            </a:extLst>
          </a:blip>
          <a:srcRect/>
          <a:stretch>
            <a:fillRect/>
          </a:stretch>
        </p:blipFill>
        <p:spPr bwMode="auto">
          <a:xfrm>
            <a:off x="990600" y="2590800"/>
            <a:ext cx="7010400" cy="3124199"/>
          </a:xfrm>
          <a:prstGeom prst="rect">
            <a:avLst/>
          </a:prstGeom>
          <a:noFill/>
          <a:ln>
            <a:noFill/>
          </a:ln>
        </p:spPr>
      </p:pic>
      <p:sp>
        <p:nvSpPr>
          <p:cNvPr id="5" name="Footer Placeholder 4"/>
          <p:cNvSpPr>
            <a:spLocks noGrp="1"/>
          </p:cNvSpPr>
          <p:nvPr>
            <p:ph type="ftr" sz="quarter" idx="11"/>
          </p:nvPr>
        </p:nvSpPr>
        <p:spPr/>
        <p:txBody>
          <a:bodyPr/>
          <a:lstStyle/>
          <a:p>
            <a:r>
              <a:rPr lang="en-US" dirty="0"/>
              <a:t>Bamboo Crash Barrier</a:t>
            </a:r>
          </a:p>
        </p:txBody>
      </p:sp>
      <p:sp>
        <p:nvSpPr>
          <p:cNvPr id="6" name="Slide Number Placeholder 5"/>
          <p:cNvSpPr>
            <a:spLocks noGrp="1"/>
          </p:cNvSpPr>
          <p:nvPr>
            <p:ph type="sldNum" sz="quarter" idx="12"/>
          </p:nvPr>
        </p:nvSpPr>
        <p:spPr/>
        <p:txBody>
          <a:bodyPr/>
          <a:lstStyle/>
          <a:p>
            <a:fld id="{986C0AF6-80FE-4588-8275-6C46360E6363}" type="slidenum">
              <a:rPr lang="en-US" smtClean="0"/>
              <a:pPr/>
              <a:t>12</a:t>
            </a:fld>
            <a:endParaRPr lang="en-US" dirty="0"/>
          </a:p>
        </p:txBody>
      </p:sp>
    </p:spTree>
    <p:extLst>
      <p:ext uri="{BB962C8B-B14F-4D97-AF65-F5344CB8AC3E}">
        <p14:creationId xmlns:p14="http://schemas.microsoft.com/office/powerpoint/2010/main" xmlns="" val="2067697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8229600" cy="5355312"/>
          </a:xfrm>
          <a:prstGeom prst="rect">
            <a:avLst/>
          </a:prstGeom>
          <a:noFill/>
        </p:spPr>
        <p:txBody>
          <a:bodyPr wrap="square" rtlCol="0">
            <a:spAutoFit/>
          </a:bodyPr>
          <a:lstStyle/>
          <a:p>
            <a:r>
              <a:rPr lang="en-GB" dirty="0"/>
              <a:t>In our case since the  concept  bamboos crash barrier is new  and limited the type of market structure shall be Oligopoly  where small no of companies shall sell / compete   for similar product.</a:t>
            </a:r>
          </a:p>
          <a:p>
            <a:endParaRPr lang="en-GB" dirty="0"/>
          </a:p>
          <a:p>
            <a:r>
              <a:rPr lang="en-GB" dirty="0"/>
              <a:t>An oligopoly market consists of a small number of large companies that sell differentiated or identical products. Since there are few players in the market, their competitive strategies are dependent on each other.</a:t>
            </a:r>
          </a:p>
          <a:p>
            <a:endParaRPr lang="en-GB" dirty="0"/>
          </a:p>
          <a:p>
            <a:endParaRPr lang="en-GB" dirty="0"/>
          </a:p>
          <a:p>
            <a:r>
              <a:rPr lang="en-GB" dirty="0"/>
              <a:t>As the business grows it is expected to  go in Perfect Competition.</a:t>
            </a:r>
          </a:p>
          <a:p>
            <a:endParaRPr lang="en-GB" dirty="0"/>
          </a:p>
          <a:p>
            <a:r>
              <a:rPr lang="en-GB" dirty="0"/>
              <a:t>Perfect competition occurs when there is a large number of small companies competing against each other. They sell similar products (homogeneous), lack price influence over the commodities, and are free to enter or exit the market.</a:t>
            </a:r>
          </a:p>
          <a:p>
            <a:r>
              <a:rPr lang="en-GB" dirty="0"/>
              <a:t>Consumers in this type of market have full knowledge of the goods being sold. They are aware of the prices charged on them and the </a:t>
            </a:r>
            <a:r>
              <a:rPr lang="en-GB" dirty="0">
                <a:hlinkClick r:id="rId2"/>
              </a:rPr>
              <a:t>product branding</a:t>
            </a:r>
            <a:r>
              <a:rPr lang="en-GB" dirty="0"/>
              <a:t>. </a:t>
            </a:r>
          </a:p>
          <a:p>
            <a:endParaRPr lang="en-GB" dirty="0"/>
          </a:p>
        </p:txBody>
      </p:sp>
      <p:sp>
        <p:nvSpPr>
          <p:cNvPr id="3" name="Footer Placeholder 2"/>
          <p:cNvSpPr>
            <a:spLocks noGrp="1"/>
          </p:cNvSpPr>
          <p:nvPr>
            <p:ph type="ftr" sz="quarter" idx="11"/>
          </p:nvPr>
        </p:nvSpPr>
        <p:spPr/>
        <p:txBody>
          <a:bodyPr/>
          <a:lstStyle/>
          <a:p>
            <a:r>
              <a:rPr lang="en-US" dirty="0"/>
              <a:t>Bamboo Crash Barrier</a:t>
            </a:r>
          </a:p>
        </p:txBody>
      </p:sp>
      <p:sp>
        <p:nvSpPr>
          <p:cNvPr id="4" name="Slide Number Placeholder 3"/>
          <p:cNvSpPr>
            <a:spLocks noGrp="1"/>
          </p:cNvSpPr>
          <p:nvPr>
            <p:ph type="sldNum" sz="quarter" idx="12"/>
          </p:nvPr>
        </p:nvSpPr>
        <p:spPr/>
        <p:txBody>
          <a:bodyPr/>
          <a:lstStyle/>
          <a:p>
            <a:fld id="{986C0AF6-80FE-4588-8275-6C46360E6363}" type="slidenum">
              <a:rPr lang="en-US" smtClean="0"/>
              <a:pPr/>
              <a:t>13</a:t>
            </a:fld>
            <a:endParaRPr lang="en-US" dirty="0"/>
          </a:p>
        </p:txBody>
      </p:sp>
    </p:spTree>
    <p:extLst>
      <p:ext uri="{BB962C8B-B14F-4D97-AF65-F5344CB8AC3E}">
        <p14:creationId xmlns:p14="http://schemas.microsoft.com/office/powerpoint/2010/main" xmlns="" val="3426933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297221"/>
            <a:ext cx="3810000" cy="70788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4000" b="1" dirty="0"/>
              <a:t>SWOT Analysis</a:t>
            </a:r>
          </a:p>
        </p:txBody>
      </p:sp>
      <p:sp>
        <p:nvSpPr>
          <p:cNvPr id="7" name="Rectangle 6"/>
          <p:cNvSpPr/>
          <p:nvPr/>
        </p:nvSpPr>
        <p:spPr>
          <a:xfrm>
            <a:off x="1981200" y="1814945"/>
            <a:ext cx="6324600" cy="1200329"/>
          </a:xfrm>
          <a:prstGeom prst="rect">
            <a:avLst/>
          </a:prstGeom>
        </p:spPr>
        <p:txBody>
          <a:bodyPr wrap="square">
            <a:spAutoFit/>
          </a:bodyPr>
          <a:lstStyle/>
          <a:p>
            <a:r>
              <a:rPr lang="en-US" dirty="0"/>
              <a:t>- Government in search of alternatives of existing crash barrier used</a:t>
            </a:r>
          </a:p>
          <a:p>
            <a:r>
              <a:rPr lang="en-US" dirty="0"/>
              <a:t>- Demand will be high once product gets enough marketing.</a:t>
            </a:r>
          </a:p>
        </p:txBody>
      </p:sp>
      <p:sp>
        <p:nvSpPr>
          <p:cNvPr id="8" name="Rectangle 7"/>
          <p:cNvSpPr/>
          <p:nvPr/>
        </p:nvSpPr>
        <p:spPr>
          <a:xfrm>
            <a:off x="1974273" y="3015274"/>
            <a:ext cx="6324600" cy="1754326"/>
          </a:xfrm>
          <a:prstGeom prst="rect">
            <a:avLst/>
          </a:prstGeom>
        </p:spPr>
        <p:txBody>
          <a:bodyPr wrap="square">
            <a:spAutoFit/>
          </a:bodyPr>
          <a:lstStyle/>
          <a:p>
            <a:r>
              <a:rPr lang="en-US" dirty="0"/>
              <a:t>- Bamboo are hard and durable</a:t>
            </a:r>
          </a:p>
          <a:p>
            <a:r>
              <a:rPr lang="en-US" dirty="0"/>
              <a:t>- Labor cost is low</a:t>
            </a:r>
          </a:p>
          <a:p>
            <a:r>
              <a:rPr lang="en-US" dirty="0"/>
              <a:t>- Available government policy and strategies.</a:t>
            </a:r>
          </a:p>
          <a:p>
            <a:r>
              <a:rPr lang="en-US" dirty="0"/>
              <a:t>- Appropriate techniques/equipment and basic skills available.</a:t>
            </a:r>
          </a:p>
          <a:p>
            <a:endParaRPr lang="en-US" dirty="0"/>
          </a:p>
        </p:txBody>
      </p:sp>
      <p:sp>
        <p:nvSpPr>
          <p:cNvPr id="9" name="TextBox 8"/>
          <p:cNvSpPr txBox="1"/>
          <p:nvPr/>
        </p:nvSpPr>
        <p:spPr>
          <a:xfrm>
            <a:off x="1981200" y="4419600"/>
            <a:ext cx="6324600" cy="1200329"/>
          </a:xfrm>
          <a:prstGeom prst="rect">
            <a:avLst/>
          </a:prstGeom>
          <a:noFill/>
        </p:spPr>
        <p:txBody>
          <a:bodyPr wrap="square" rtlCol="0">
            <a:spAutoFit/>
          </a:bodyPr>
          <a:lstStyle/>
          <a:p>
            <a:r>
              <a:rPr lang="en-US" dirty="0"/>
              <a:t>- Appropriate techniques/equipment and basic skills available.</a:t>
            </a:r>
          </a:p>
          <a:p>
            <a:r>
              <a:rPr lang="en-US" dirty="0"/>
              <a:t>- Public Investment in development and dissemination of new technology.</a:t>
            </a:r>
          </a:p>
        </p:txBody>
      </p:sp>
      <p:sp>
        <p:nvSpPr>
          <p:cNvPr id="10" name="TextBox 9"/>
          <p:cNvSpPr txBox="1"/>
          <p:nvPr/>
        </p:nvSpPr>
        <p:spPr>
          <a:xfrm>
            <a:off x="387927" y="1216967"/>
            <a:ext cx="1593273" cy="461665"/>
          </a:xfrm>
          <a:prstGeom prst="rect">
            <a:avLst/>
          </a:prstGeom>
          <a:noFill/>
        </p:spPr>
        <p:txBody>
          <a:bodyPr wrap="square" rtlCol="0">
            <a:spAutoFit/>
          </a:bodyPr>
          <a:lstStyle/>
          <a:p>
            <a:r>
              <a:rPr lang="en-US" sz="2400" b="1" dirty="0"/>
              <a:t>Strength:</a:t>
            </a:r>
          </a:p>
        </p:txBody>
      </p:sp>
      <p:sp>
        <p:nvSpPr>
          <p:cNvPr id="3" name="Footer Placeholder 2"/>
          <p:cNvSpPr>
            <a:spLocks noGrp="1"/>
          </p:cNvSpPr>
          <p:nvPr>
            <p:ph type="ftr" sz="quarter" idx="11"/>
          </p:nvPr>
        </p:nvSpPr>
        <p:spPr/>
        <p:txBody>
          <a:bodyPr/>
          <a:lstStyle/>
          <a:p>
            <a:r>
              <a:rPr lang="en-US" dirty="0"/>
              <a:t>Bamboo Crash Barrier</a:t>
            </a:r>
          </a:p>
        </p:txBody>
      </p:sp>
      <p:sp>
        <p:nvSpPr>
          <p:cNvPr id="4" name="Slide Number Placeholder 3"/>
          <p:cNvSpPr>
            <a:spLocks noGrp="1"/>
          </p:cNvSpPr>
          <p:nvPr>
            <p:ph type="sldNum" sz="quarter" idx="12"/>
          </p:nvPr>
        </p:nvSpPr>
        <p:spPr/>
        <p:txBody>
          <a:bodyPr/>
          <a:lstStyle/>
          <a:p>
            <a:fld id="{986C0AF6-80FE-4588-8275-6C46360E6363}" type="slidenum">
              <a:rPr lang="en-US" smtClean="0"/>
              <a:pPr/>
              <a:t>14</a:t>
            </a:fld>
            <a:endParaRPr lang="en-US" dirty="0"/>
          </a:p>
        </p:txBody>
      </p:sp>
    </p:spTree>
    <p:extLst>
      <p:ext uri="{BB962C8B-B14F-4D97-AF65-F5344CB8AC3E}">
        <p14:creationId xmlns:p14="http://schemas.microsoft.com/office/powerpoint/2010/main" xmlns="" val="3043542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45068"/>
            <a:ext cx="2590800" cy="461665"/>
          </a:xfrm>
          <a:prstGeom prst="rect">
            <a:avLst/>
          </a:prstGeom>
          <a:noFill/>
        </p:spPr>
        <p:txBody>
          <a:bodyPr wrap="square" rtlCol="0">
            <a:spAutoFit/>
          </a:bodyPr>
          <a:lstStyle/>
          <a:p>
            <a:r>
              <a:rPr lang="en-US" sz="2400" b="1" dirty="0"/>
              <a:t>Weakness</a:t>
            </a:r>
            <a:r>
              <a:rPr lang="en-US" dirty="0"/>
              <a:t>:</a:t>
            </a:r>
          </a:p>
        </p:txBody>
      </p:sp>
      <p:sp>
        <p:nvSpPr>
          <p:cNvPr id="3" name="TextBox 2"/>
          <p:cNvSpPr txBox="1"/>
          <p:nvPr/>
        </p:nvSpPr>
        <p:spPr>
          <a:xfrm>
            <a:off x="2514600" y="1371600"/>
            <a:ext cx="5638800" cy="1754326"/>
          </a:xfrm>
          <a:prstGeom prst="rect">
            <a:avLst/>
          </a:prstGeom>
          <a:noFill/>
        </p:spPr>
        <p:txBody>
          <a:bodyPr wrap="square" rtlCol="0">
            <a:spAutoFit/>
          </a:bodyPr>
          <a:lstStyle/>
          <a:p>
            <a:endParaRPr lang="en-US" dirty="0"/>
          </a:p>
          <a:p>
            <a:r>
              <a:rPr lang="en-US" dirty="0"/>
              <a:t>- Struggling to meet deadlines - if work too much</a:t>
            </a:r>
          </a:p>
          <a:p>
            <a:r>
              <a:rPr lang="en-US" dirty="0"/>
              <a:t>- Holding too much stock can be problematic.</a:t>
            </a:r>
          </a:p>
          <a:p>
            <a:r>
              <a:rPr lang="en-US" dirty="0"/>
              <a:t>- Quality of material will degrade if stored for too much days.</a:t>
            </a:r>
          </a:p>
          <a:p>
            <a:r>
              <a:rPr lang="en-US" dirty="0"/>
              <a:t>-  Product is bulky and transportation cost is high.</a:t>
            </a:r>
          </a:p>
        </p:txBody>
      </p:sp>
      <p:sp>
        <p:nvSpPr>
          <p:cNvPr id="4" name="TextBox 3"/>
          <p:cNvSpPr txBox="1"/>
          <p:nvPr/>
        </p:nvSpPr>
        <p:spPr>
          <a:xfrm>
            <a:off x="609600" y="3472934"/>
            <a:ext cx="2057400" cy="461665"/>
          </a:xfrm>
          <a:prstGeom prst="rect">
            <a:avLst/>
          </a:prstGeom>
          <a:noFill/>
        </p:spPr>
        <p:txBody>
          <a:bodyPr wrap="square" rtlCol="0">
            <a:spAutoFit/>
          </a:bodyPr>
          <a:lstStyle/>
          <a:p>
            <a:r>
              <a:rPr lang="en-US" sz="2400" b="1" dirty="0"/>
              <a:t>Opportunity</a:t>
            </a:r>
            <a:r>
              <a:rPr lang="en-US" dirty="0"/>
              <a:t>:</a:t>
            </a:r>
          </a:p>
        </p:txBody>
      </p:sp>
      <p:sp>
        <p:nvSpPr>
          <p:cNvPr id="5" name="TextBox 4"/>
          <p:cNvSpPr txBox="1"/>
          <p:nvPr/>
        </p:nvSpPr>
        <p:spPr>
          <a:xfrm>
            <a:off x="2667000" y="4267200"/>
            <a:ext cx="5486400" cy="1200329"/>
          </a:xfrm>
          <a:prstGeom prst="rect">
            <a:avLst/>
          </a:prstGeom>
          <a:noFill/>
        </p:spPr>
        <p:txBody>
          <a:bodyPr wrap="square" rtlCol="0">
            <a:spAutoFit/>
          </a:bodyPr>
          <a:lstStyle/>
          <a:p>
            <a:r>
              <a:rPr lang="en-US" dirty="0"/>
              <a:t>- Good amount of capital can be obtained through Government schemes for MSME's.</a:t>
            </a:r>
          </a:p>
          <a:p>
            <a:r>
              <a:rPr lang="en-US" dirty="0"/>
              <a:t>- Similar products in markets like steel or any other metal crash barriers are more costlier.</a:t>
            </a:r>
          </a:p>
        </p:txBody>
      </p:sp>
      <p:sp>
        <p:nvSpPr>
          <p:cNvPr id="6" name="Footer Placeholder 5"/>
          <p:cNvSpPr>
            <a:spLocks noGrp="1"/>
          </p:cNvSpPr>
          <p:nvPr>
            <p:ph type="ftr" sz="quarter" idx="11"/>
          </p:nvPr>
        </p:nvSpPr>
        <p:spPr/>
        <p:txBody>
          <a:bodyPr/>
          <a:lstStyle/>
          <a:p>
            <a:r>
              <a:rPr lang="en-US" dirty="0"/>
              <a:t>Bamboo Crash Barrier</a:t>
            </a:r>
          </a:p>
        </p:txBody>
      </p:sp>
      <p:sp>
        <p:nvSpPr>
          <p:cNvPr id="7" name="Slide Number Placeholder 6"/>
          <p:cNvSpPr>
            <a:spLocks noGrp="1"/>
          </p:cNvSpPr>
          <p:nvPr>
            <p:ph type="sldNum" sz="quarter" idx="12"/>
          </p:nvPr>
        </p:nvSpPr>
        <p:spPr/>
        <p:txBody>
          <a:bodyPr/>
          <a:lstStyle/>
          <a:p>
            <a:fld id="{986C0AF6-80FE-4588-8275-6C46360E6363}" type="slidenum">
              <a:rPr lang="en-US" smtClean="0"/>
              <a:pPr/>
              <a:t>15</a:t>
            </a:fld>
            <a:endParaRPr lang="en-US" dirty="0"/>
          </a:p>
        </p:txBody>
      </p:sp>
    </p:spTree>
    <p:extLst>
      <p:ext uri="{BB962C8B-B14F-4D97-AF65-F5344CB8AC3E}">
        <p14:creationId xmlns:p14="http://schemas.microsoft.com/office/powerpoint/2010/main" xmlns="" val="104164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33400"/>
            <a:ext cx="1676400" cy="461665"/>
          </a:xfrm>
          <a:prstGeom prst="rect">
            <a:avLst/>
          </a:prstGeom>
          <a:noFill/>
        </p:spPr>
        <p:txBody>
          <a:bodyPr wrap="square" rtlCol="0">
            <a:spAutoFit/>
          </a:bodyPr>
          <a:lstStyle/>
          <a:p>
            <a:r>
              <a:rPr lang="en-US" sz="2400" b="1" dirty="0"/>
              <a:t>Threats</a:t>
            </a:r>
            <a:r>
              <a:rPr lang="en-US" dirty="0"/>
              <a:t>:</a:t>
            </a:r>
          </a:p>
        </p:txBody>
      </p:sp>
      <p:sp>
        <p:nvSpPr>
          <p:cNvPr id="3" name="TextBox 2"/>
          <p:cNvSpPr txBox="1"/>
          <p:nvPr/>
        </p:nvSpPr>
        <p:spPr>
          <a:xfrm>
            <a:off x="1981200" y="1143000"/>
            <a:ext cx="5791200" cy="2308324"/>
          </a:xfrm>
          <a:prstGeom prst="rect">
            <a:avLst/>
          </a:prstGeom>
          <a:noFill/>
        </p:spPr>
        <p:txBody>
          <a:bodyPr wrap="square" rtlCol="0">
            <a:spAutoFit/>
          </a:bodyPr>
          <a:lstStyle/>
          <a:p>
            <a:r>
              <a:rPr lang="en-US" dirty="0"/>
              <a:t>- Competitors with similar products will be there, some of them will be selling product at cheap price.</a:t>
            </a:r>
          </a:p>
          <a:p>
            <a:pPr marL="285750" indent="-285750">
              <a:buFontTx/>
              <a:buChar char="-"/>
            </a:pPr>
            <a:r>
              <a:rPr lang="en-US" dirty="0"/>
              <a:t>Competitors launching advertising camp.</a:t>
            </a:r>
          </a:p>
          <a:p>
            <a:pPr marL="285750" indent="-285750">
              <a:buFontTx/>
              <a:buChar char="-"/>
            </a:pPr>
            <a:r>
              <a:rPr lang="en-US" dirty="0"/>
              <a:t>Established players like China &amp; Taiwan.</a:t>
            </a:r>
          </a:p>
          <a:p>
            <a:pPr marL="285750" indent="-285750">
              <a:buFontTx/>
              <a:buChar char="-"/>
            </a:pPr>
            <a:r>
              <a:rPr lang="en-US" dirty="0"/>
              <a:t>Poor treatment procedures may lead to loss.</a:t>
            </a:r>
          </a:p>
          <a:p>
            <a:pPr marL="285750" indent="-285750">
              <a:buFontTx/>
              <a:buChar char="-"/>
            </a:pPr>
            <a:r>
              <a:rPr lang="en-US" dirty="0"/>
              <a:t>Wastage of raw material during processing may lead to loss.</a:t>
            </a:r>
          </a:p>
        </p:txBody>
      </p:sp>
      <p:sp>
        <p:nvSpPr>
          <p:cNvPr id="4" name="Footer Placeholder 3"/>
          <p:cNvSpPr>
            <a:spLocks noGrp="1"/>
          </p:cNvSpPr>
          <p:nvPr>
            <p:ph type="ftr" sz="quarter" idx="11"/>
          </p:nvPr>
        </p:nvSpPr>
        <p:spPr/>
        <p:txBody>
          <a:bodyPr/>
          <a:lstStyle/>
          <a:p>
            <a:r>
              <a:rPr lang="en-US" dirty="0"/>
              <a:t>Bamboo Crash Barrier</a:t>
            </a:r>
          </a:p>
        </p:txBody>
      </p:sp>
      <p:sp>
        <p:nvSpPr>
          <p:cNvPr id="5" name="Slide Number Placeholder 4"/>
          <p:cNvSpPr>
            <a:spLocks noGrp="1"/>
          </p:cNvSpPr>
          <p:nvPr>
            <p:ph type="sldNum" sz="quarter" idx="12"/>
          </p:nvPr>
        </p:nvSpPr>
        <p:spPr/>
        <p:txBody>
          <a:bodyPr/>
          <a:lstStyle/>
          <a:p>
            <a:fld id="{986C0AF6-80FE-4588-8275-6C46360E6363}" type="slidenum">
              <a:rPr lang="en-US" smtClean="0"/>
              <a:pPr/>
              <a:t>16</a:t>
            </a:fld>
            <a:endParaRPr lang="en-US" dirty="0"/>
          </a:p>
        </p:txBody>
      </p:sp>
    </p:spTree>
    <p:extLst>
      <p:ext uri="{BB962C8B-B14F-4D97-AF65-F5344CB8AC3E}">
        <p14:creationId xmlns:p14="http://schemas.microsoft.com/office/powerpoint/2010/main" xmlns="" val="1974040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685800"/>
            <a:ext cx="434340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GB" sz="3200" b="1" dirty="0"/>
              <a:t>Financial Projections:</a:t>
            </a:r>
            <a:endParaRPr lang="en-GB" sz="3200" dirty="0"/>
          </a:p>
        </p:txBody>
      </p:sp>
      <p:sp>
        <p:nvSpPr>
          <p:cNvPr id="3" name="TextBox 2"/>
          <p:cNvSpPr txBox="1"/>
          <p:nvPr/>
        </p:nvSpPr>
        <p:spPr>
          <a:xfrm>
            <a:off x="457200" y="1447800"/>
            <a:ext cx="8077200" cy="4524315"/>
          </a:xfrm>
          <a:prstGeom prst="rect">
            <a:avLst/>
          </a:prstGeom>
          <a:noFill/>
        </p:spPr>
        <p:txBody>
          <a:bodyPr wrap="square" rtlCol="0">
            <a:spAutoFit/>
          </a:bodyPr>
          <a:lstStyle/>
          <a:p>
            <a:pPr marL="342900" indent="-342900">
              <a:buAutoNum type="arabicPeriod"/>
            </a:pPr>
            <a:r>
              <a:rPr lang="en-GB" dirty="0"/>
              <a:t>The Project is pilot project and for  new highway construction purely for supplying, providing and erection of Bamboo Crash Barrier.</a:t>
            </a:r>
          </a:p>
          <a:p>
            <a:pPr marL="342900" indent="-342900">
              <a:buAutoNum type="arabicPeriod"/>
            </a:pPr>
            <a:endParaRPr lang="en-GB" dirty="0"/>
          </a:p>
          <a:p>
            <a:pPr marL="342900" indent="-342900">
              <a:buAutoNum type="arabicPeriod"/>
            </a:pPr>
            <a:r>
              <a:rPr lang="en-GB" dirty="0"/>
              <a:t>The target production is for 50,000 metre i.e. 50 kms per year and minimum  production to achieve break even in two years -pessimistic condition is 15 </a:t>
            </a:r>
            <a:r>
              <a:rPr lang="en-GB" dirty="0" err="1"/>
              <a:t>kms</a:t>
            </a:r>
            <a:r>
              <a:rPr lang="en-GB" dirty="0"/>
              <a:t> of supply and erection of Bamboo crash Barrier each year .</a:t>
            </a:r>
          </a:p>
          <a:p>
            <a:pPr marL="342900" indent="-342900">
              <a:buAutoNum type="arabicPeriod"/>
            </a:pPr>
            <a:endParaRPr lang="en-GB" dirty="0"/>
          </a:p>
          <a:p>
            <a:pPr marL="342900" indent="-342900">
              <a:buAutoNum type="arabicPeriod"/>
            </a:pPr>
            <a:r>
              <a:rPr lang="en-GB" dirty="0"/>
              <a:t>The workshop and office is considered to be of 5000 sq.ft.</a:t>
            </a:r>
          </a:p>
          <a:p>
            <a:pPr marL="342900" indent="-342900">
              <a:buAutoNum type="arabicPeriod"/>
            </a:pPr>
            <a:endParaRPr lang="en-GB" dirty="0"/>
          </a:p>
          <a:p>
            <a:pPr marL="342900" indent="-342900">
              <a:buAutoNum type="arabicPeriod"/>
            </a:pPr>
            <a:r>
              <a:rPr lang="en-GB" dirty="0"/>
              <a:t> 70% of Fund required shall be raised by MSME loans provided by Government of India under Udaymitra Scheme and 3  Lakhs from each group member of 8  or  get a Capita Investor as explained in option -2 of capital arrangement.</a:t>
            </a:r>
          </a:p>
          <a:p>
            <a:pPr marL="342900" indent="-342900">
              <a:buAutoNum type="arabicPeriod"/>
            </a:pPr>
            <a:endParaRPr lang="en-GB" dirty="0"/>
          </a:p>
          <a:p>
            <a:pPr marL="342900" indent="-342900">
              <a:buAutoNum type="arabicPeriod"/>
            </a:pPr>
            <a:endParaRPr lang="en-GB" dirty="0"/>
          </a:p>
        </p:txBody>
      </p:sp>
      <p:sp>
        <p:nvSpPr>
          <p:cNvPr id="4" name="Footer Placeholder 3"/>
          <p:cNvSpPr>
            <a:spLocks noGrp="1"/>
          </p:cNvSpPr>
          <p:nvPr>
            <p:ph type="ftr" sz="quarter" idx="11"/>
          </p:nvPr>
        </p:nvSpPr>
        <p:spPr/>
        <p:txBody>
          <a:bodyPr/>
          <a:lstStyle/>
          <a:p>
            <a:r>
              <a:rPr lang="en-US" dirty="0"/>
              <a:t>Bamboo Crash Barrier</a:t>
            </a:r>
          </a:p>
        </p:txBody>
      </p:sp>
      <p:sp>
        <p:nvSpPr>
          <p:cNvPr id="5" name="Slide Number Placeholder 4"/>
          <p:cNvSpPr>
            <a:spLocks noGrp="1"/>
          </p:cNvSpPr>
          <p:nvPr>
            <p:ph type="sldNum" sz="quarter" idx="12"/>
          </p:nvPr>
        </p:nvSpPr>
        <p:spPr/>
        <p:txBody>
          <a:bodyPr/>
          <a:lstStyle/>
          <a:p>
            <a:fld id="{986C0AF6-80FE-4588-8275-6C46360E6363}" type="slidenum">
              <a:rPr lang="en-US" smtClean="0"/>
              <a:pPr/>
              <a:t>17</a:t>
            </a:fld>
            <a:endParaRPr lang="en-US" dirty="0"/>
          </a:p>
        </p:txBody>
      </p:sp>
    </p:spTree>
    <p:extLst>
      <p:ext uri="{BB962C8B-B14F-4D97-AF65-F5344CB8AC3E}">
        <p14:creationId xmlns:p14="http://schemas.microsoft.com/office/powerpoint/2010/main" xmlns="" val="3910228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00400" y="316468"/>
            <a:ext cx="1891865" cy="369332"/>
          </a:xfrm>
          <a:prstGeom prst="rect">
            <a:avLst/>
          </a:prstGeom>
          <a:noFill/>
        </p:spPr>
        <p:txBody>
          <a:bodyPr wrap="none" rtlCol="0">
            <a:spAutoFit/>
          </a:bodyPr>
          <a:lstStyle/>
          <a:p>
            <a:r>
              <a:rPr lang="en-GB" dirty="0"/>
              <a:t>COST ANALYSIS</a:t>
            </a:r>
          </a:p>
        </p:txBody>
      </p:sp>
      <p:sp>
        <p:nvSpPr>
          <p:cNvPr id="2" name="Footer Placeholder 1"/>
          <p:cNvSpPr>
            <a:spLocks noGrp="1"/>
          </p:cNvSpPr>
          <p:nvPr>
            <p:ph type="ftr" sz="quarter" idx="11"/>
          </p:nvPr>
        </p:nvSpPr>
        <p:spPr/>
        <p:txBody>
          <a:bodyPr/>
          <a:lstStyle/>
          <a:p>
            <a:r>
              <a:rPr lang="en-US" dirty="0"/>
              <a:t>Bamboo Crash Barrier</a:t>
            </a:r>
          </a:p>
        </p:txBody>
      </p:sp>
      <p:sp>
        <p:nvSpPr>
          <p:cNvPr id="3" name="Slide Number Placeholder 2"/>
          <p:cNvSpPr>
            <a:spLocks noGrp="1"/>
          </p:cNvSpPr>
          <p:nvPr>
            <p:ph type="sldNum" sz="quarter" idx="12"/>
          </p:nvPr>
        </p:nvSpPr>
        <p:spPr/>
        <p:txBody>
          <a:bodyPr/>
          <a:lstStyle/>
          <a:p>
            <a:fld id="{986C0AF6-80FE-4588-8275-6C46360E6363}" type="slidenum">
              <a:rPr lang="en-US" smtClean="0"/>
              <a:pPr/>
              <a:t>18</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xmlns="" val="4095621400"/>
              </p:ext>
            </p:extLst>
          </p:nvPr>
        </p:nvGraphicFramePr>
        <p:xfrm>
          <a:off x="457200" y="1055134"/>
          <a:ext cx="8229478" cy="4642303"/>
        </p:xfrm>
        <a:graphic>
          <a:graphicData uri="http://schemas.openxmlformats.org/drawingml/2006/table">
            <a:tbl>
              <a:tblPr/>
              <a:tblGrid>
                <a:gridCol w="630237">
                  <a:extLst>
                    <a:ext uri="{9D8B030D-6E8A-4147-A177-3AD203B41FA5}">
                      <a16:colId xmlns:a16="http://schemas.microsoft.com/office/drawing/2014/main" xmlns="" val="20000"/>
                    </a:ext>
                  </a:extLst>
                </a:gridCol>
                <a:gridCol w="3497615">
                  <a:extLst>
                    <a:ext uri="{9D8B030D-6E8A-4147-A177-3AD203B41FA5}">
                      <a16:colId xmlns:a16="http://schemas.microsoft.com/office/drawing/2014/main" xmlns="" val="20001"/>
                    </a:ext>
                  </a:extLst>
                </a:gridCol>
                <a:gridCol w="1067546">
                  <a:extLst>
                    <a:ext uri="{9D8B030D-6E8A-4147-A177-3AD203B41FA5}">
                      <a16:colId xmlns:a16="http://schemas.microsoft.com/office/drawing/2014/main" xmlns="" val="20002"/>
                    </a:ext>
                  </a:extLst>
                </a:gridCol>
                <a:gridCol w="672002">
                  <a:extLst>
                    <a:ext uri="{9D8B030D-6E8A-4147-A177-3AD203B41FA5}">
                      <a16:colId xmlns:a16="http://schemas.microsoft.com/office/drawing/2014/main" xmlns="" val="20003"/>
                    </a:ext>
                  </a:extLst>
                </a:gridCol>
                <a:gridCol w="76200">
                  <a:extLst>
                    <a:ext uri="{9D8B030D-6E8A-4147-A177-3AD203B41FA5}">
                      <a16:colId xmlns:a16="http://schemas.microsoft.com/office/drawing/2014/main" xmlns="" val="20004"/>
                    </a:ext>
                  </a:extLst>
                </a:gridCol>
                <a:gridCol w="1274518">
                  <a:extLst>
                    <a:ext uri="{9D8B030D-6E8A-4147-A177-3AD203B41FA5}">
                      <a16:colId xmlns:a16="http://schemas.microsoft.com/office/drawing/2014/main" xmlns="" val="20005"/>
                    </a:ext>
                  </a:extLst>
                </a:gridCol>
                <a:gridCol w="1011360">
                  <a:extLst>
                    <a:ext uri="{9D8B030D-6E8A-4147-A177-3AD203B41FA5}">
                      <a16:colId xmlns:a16="http://schemas.microsoft.com/office/drawing/2014/main" xmlns="" val="20006"/>
                    </a:ext>
                  </a:extLst>
                </a:gridCol>
              </a:tblGrid>
              <a:tr h="323641">
                <a:tc gridSpan="2">
                  <a:txBody>
                    <a:bodyPr/>
                    <a:lstStyle/>
                    <a:p>
                      <a:pPr algn="l" fontAlgn="b"/>
                      <a:r>
                        <a:rPr lang="en-GB" sz="1400" b="1" i="0" u="sng" strike="noStrike" dirty="0">
                          <a:solidFill>
                            <a:srgbClr val="000000"/>
                          </a:solidFill>
                          <a:effectLst/>
                          <a:latin typeface="Arial"/>
                        </a:rPr>
                        <a:t>Raw Material Cost Analysis</a:t>
                      </a:r>
                    </a:p>
                  </a:txBody>
                  <a:tcPr marL="9525" marR="9525" marT="9525" marB="0" anchor="b">
                    <a:lnL>
                      <a:noFill/>
                    </a:lnL>
                    <a:lnR>
                      <a:noFill/>
                    </a:lnR>
                    <a:lnT>
                      <a:noFill/>
                    </a:lnT>
                    <a:lnB>
                      <a:noFill/>
                    </a:lnB>
                    <a:solidFill>
                      <a:srgbClr val="FFFF00"/>
                    </a:solidFill>
                  </a:tcPr>
                </a:tc>
                <a:tc hMerge="1">
                  <a:txBody>
                    <a:bodyPr/>
                    <a:lstStyle/>
                    <a:p>
                      <a:endParaRPr lang="en-GB"/>
                    </a:p>
                  </a:txBody>
                  <a:tcPr/>
                </a:tc>
                <a:tc>
                  <a:txBody>
                    <a:bodyPr/>
                    <a:lstStyle/>
                    <a:p>
                      <a:pPr algn="l" fontAlgn="b"/>
                      <a:endParaRPr lang="en-GB" sz="1400" b="0" i="0" u="none" strike="noStrike" dirty="0">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GB" sz="1400" b="0" i="0" u="none" strike="noStrike" dirty="0">
                        <a:solidFill>
                          <a:srgbClr val="000000"/>
                        </a:solidFill>
                        <a:effectLst/>
                        <a:latin typeface="Arial"/>
                      </a:endParaRPr>
                    </a:p>
                  </a:txBody>
                  <a:tcPr marL="9525" marR="9525" marT="9525" marB="0" anchor="b">
                    <a:lnL>
                      <a:noFill/>
                    </a:lnL>
                    <a:lnR>
                      <a:noFill/>
                    </a:lnR>
                    <a:lnT>
                      <a:noFill/>
                    </a:lnT>
                    <a:lnB>
                      <a:noFill/>
                    </a:lnB>
                  </a:tcPr>
                </a:tc>
                <a:tc gridSpan="2">
                  <a:txBody>
                    <a:bodyPr/>
                    <a:lstStyle/>
                    <a:p>
                      <a:endParaRPr lang="en-GB" dirty="0"/>
                    </a:p>
                  </a:txBody>
                  <a:tcPr marL="9525" marR="9525" marT="9525" marB="0" anchor="b">
                    <a:lnL>
                      <a:noFill/>
                    </a:lnL>
                    <a:lnR>
                      <a:noFill/>
                    </a:lnR>
                    <a:lnT>
                      <a:noFill/>
                    </a:lnT>
                    <a:lnB>
                      <a:noFill/>
                    </a:lnB>
                  </a:tcPr>
                </a:tc>
                <a:tc hMerge="1">
                  <a:txBody>
                    <a:bodyPr/>
                    <a:lstStyle/>
                    <a:p>
                      <a:pPr algn="l" fontAlgn="b"/>
                      <a:endParaRPr lang="en-GB" sz="1400" b="0" i="0" u="none" strike="noStrike">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GB" sz="1400" b="0" i="0" u="none" strike="noStrike" dirty="0">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xmlns="" val="10000"/>
                  </a:ext>
                </a:extLst>
              </a:tr>
              <a:tr h="323641">
                <a:tc>
                  <a:txBody>
                    <a:bodyPr/>
                    <a:lstStyle/>
                    <a:p>
                      <a:pPr algn="ctr" fontAlgn="b"/>
                      <a:r>
                        <a:rPr lang="en-GB" sz="1400" b="1" i="0" u="sng" strike="noStrike" dirty="0">
                          <a:solidFill>
                            <a:srgbClr val="000000"/>
                          </a:solidFill>
                          <a:effectLst/>
                          <a:latin typeface="Arial"/>
                        </a:rPr>
                        <a:t>Case 1 </a:t>
                      </a:r>
                    </a:p>
                  </a:txBody>
                  <a:tcPr marL="9525" marR="9525" marT="9525" marB="0" anchor="b">
                    <a:lnL>
                      <a:noFill/>
                    </a:lnL>
                    <a:lnR>
                      <a:noFill/>
                    </a:lnR>
                    <a:lnT>
                      <a:noFill/>
                    </a:lnT>
                    <a:lnB>
                      <a:noFill/>
                    </a:lnB>
                  </a:tcPr>
                </a:tc>
                <a:tc gridSpan="5">
                  <a:txBody>
                    <a:bodyPr/>
                    <a:lstStyle/>
                    <a:p>
                      <a:pPr algn="l" fontAlgn="b"/>
                      <a:r>
                        <a:rPr lang="en-GB" sz="1400" b="1" i="0" u="sng" strike="noStrike" dirty="0">
                          <a:solidFill>
                            <a:srgbClr val="000000"/>
                          </a:solidFill>
                          <a:effectLst/>
                          <a:latin typeface="Arial"/>
                        </a:rPr>
                        <a:t>Cost Analysis for Purely Bamboo Railing Erection - Pilot Project</a:t>
                      </a:r>
                    </a:p>
                  </a:txBody>
                  <a:tcPr marL="9525" marR="9525" marT="9525" marB="0" anchor="b">
                    <a:lnL>
                      <a:noFill/>
                    </a:lnL>
                    <a:lnR>
                      <a:noFill/>
                    </a:lnR>
                    <a:lnT>
                      <a:noFill/>
                    </a:lnT>
                    <a:lnB>
                      <a:noFill/>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400" b="0" i="0" u="none" strike="noStrike" dirty="0">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xmlns="" val="10001"/>
                  </a:ext>
                </a:extLst>
              </a:tr>
              <a:tr h="307460">
                <a:tc>
                  <a:txBody>
                    <a:bodyPr/>
                    <a:lstStyle/>
                    <a:p>
                      <a:pPr algn="ctr" fontAlgn="b"/>
                      <a:endParaRPr lang="en-GB" sz="1400" b="0" i="0" u="none" strike="noStrike" dirty="0">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GB" sz="1400" b="0" i="0" u="none" strike="noStrike" dirty="0">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GB" sz="1400" b="0" i="0" u="none" strike="noStrike" dirty="0">
                        <a:solidFill>
                          <a:srgbClr val="000000"/>
                        </a:solidFill>
                        <a:effectLst/>
                        <a:latin typeface="Arial"/>
                      </a:endParaRPr>
                    </a:p>
                  </a:txBody>
                  <a:tcPr marL="9525" marR="9525" marT="9525" marB="0" anchor="b">
                    <a:lnL>
                      <a:noFill/>
                    </a:lnL>
                    <a:lnR>
                      <a:noFill/>
                    </a:lnR>
                    <a:lnT>
                      <a:noFill/>
                    </a:lnT>
                    <a:lnB>
                      <a:noFill/>
                    </a:lnB>
                  </a:tcPr>
                </a:tc>
                <a:tc gridSpan="2">
                  <a:txBody>
                    <a:bodyPr/>
                    <a:lstStyle/>
                    <a:p>
                      <a:pPr algn="l" fontAlgn="b"/>
                      <a:endParaRPr lang="en-GB" sz="1400" b="0" i="0" u="none" strike="noStrike" dirty="0">
                        <a:solidFill>
                          <a:srgbClr val="000000"/>
                        </a:solidFill>
                        <a:effectLst/>
                        <a:latin typeface="Arial"/>
                      </a:endParaRPr>
                    </a:p>
                  </a:txBody>
                  <a:tcPr marL="9525" marR="9525" marT="9525" marB="0" anchor="b">
                    <a:lnL>
                      <a:noFill/>
                    </a:lnL>
                    <a:lnR>
                      <a:noFill/>
                    </a:lnR>
                    <a:lnT>
                      <a:noFill/>
                    </a:lnT>
                    <a:lnB>
                      <a:noFill/>
                    </a:lnB>
                  </a:tcPr>
                </a:tc>
                <a:tc hMerge="1">
                  <a:txBody>
                    <a:bodyPr/>
                    <a:lstStyle/>
                    <a:p>
                      <a:endParaRPr lang="en-GB"/>
                    </a:p>
                  </a:txBody>
                  <a:tcPr/>
                </a:tc>
                <a:tc>
                  <a:txBody>
                    <a:bodyPr/>
                    <a:lstStyle/>
                    <a:p>
                      <a:pPr algn="l" fontAlgn="b"/>
                      <a:endParaRPr lang="en-GB" sz="1400" b="0" i="0" u="none" strike="noStrike" dirty="0">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GB" sz="1400" b="0" i="0" u="none" strike="noStrike" dirty="0">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xmlns="" val="10002"/>
                  </a:ext>
                </a:extLst>
              </a:tr>
              <a:tr h="307460">
                <a:tc>
                  <a:txBody>
                    <a:bodyPr/>
                    <a:lstStyle/>
                    <a:p>
                      <a:pPr algn="ctr" fontAlgn="b"/>
                      <a:endParaRPr lang="en-GB" sz="1400" b="0" i="0" u="none" strike="noStrike" dirty="0">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GB" sz="1400" b="0" i="0" u="none" strike="noStrike" dirty="0">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GB" sz="1400" b="0" i="0" u="none" strike="noStrike" dirty="0">
                        <a:solidFill>
                          <a:srgbClr val="000000"/>
                        </a:solidFill>
                        <a:effectLst/>
                        <a:latin typeface="Arial"/>
                      </a:endParaRPr>
                    </a:p>
                  </a:txBody>
                  <a:tcPr marL="9525" marR="9525" marT="9525" marB="0" anchor="b">
                    <a:lnL>
                      <a:noFill/>
                    </a:lnL>
                    <a:lnR>
                      <a:noFill/>
                    </a:lnR>
                    <a:lnT>
                      <a:noFill/>
                    </a:lnT>
                    <a:lnB>
                      <a:noFill/>
                    </a:lnB>
                  </a:tcPr>
                </a:tc>
                <a:tc gridSpan="2">
                  <a:txBody>
                    <a:bodyPr/>
                    <a:lstStyle/>
                    <a:p>
                      <a:pPr algn="l" fontAlgn="b"/>
                      <a:endParaRPr lang="en-GB" sz="1400" b="0" i="0" u="none" strike="noStrike" dirty="0">
                        <a:solidFill>
                          <a:srgbClr val="000000"/>
                        </a:solidFill>
                        <a:effectLst/>
                        <a:latin typeface="Arial"/>
                      </a:endParaRPr>
                    </a:p>
                  </a:txBody>
                  <a:tcPr marL="9525" marR="9525" marT="9525" marB="0" anchor="b">
                    <a:lnL>
                      <a:noFill/>
                    </a:lnL>
                    <a:lnR>
                      <a:noFill/>
                    </a:lnR>
                    <a:lnT>
                      <a:noFill/>
                    </a:lnT>
                    <a:lnB>
                      <a:noFill/>
                    </a:lnB>
                  </a:tcPr>
                </a:tc>
                <a:tc hMerge="1">
                  <a:txBody>
                    <a:bodyPr/>
                    <a:lstStyle/>
                    <a:p>
                      <a:endParaRPr lang="en-GB"/>
                    </a:p>
                  </a:txBody>
                  <a:tcPr/>
                </a:tc>
                <a:tc>
                  <a:txBody>
                    <a:bodyPr/>
                    <a:lstStyle/>
                    <a:p>
                      <a:pPr algn="l" fontAlgn="b"/>
                      <a:endParaRPr lang="en-GB" sz="1400" b="0" i="0" u="none" strike="noStrike" dirty="0">
                        <a:solidFill>
                          <a:srgbClr val="000000"/>
                        </a:solidFill>
                        <a:effectLst/>
                        <a:latin typeface="Arial"/>
                      </a:endParaRPr>
                    </a:p>
                  </a:txBody>
                  <a:tcPr marL="9525" marR="9525" marT="9525" marB="0" anchor="b">
                    <a:lnL>
                      <a:noFill/>
                    </a:lnL>
                    <a:lnR>
                      <a:noFill/>
                    </a:lnR>
                    <a:lnT>
                      <a:noFill/>
                    </a:lnT>
                    <a:lnB>
                      <a:noFill/>
                    </a:lnB>
                  </a:tcPr>
                </a:tc>
                <a:tc>
                  <a:txBody>
                    <a:bodyPr/>
                    <a:lstStyle/>
                    <a:p>
                      <a:pPr algn="l" fontAlgn="b"/>
                      <a:endParaRPr lang="en-GB" sz="1400" b="0" i="0" u="none" strike="noStrike" dirty="0">
                        <a:solidFill>
                          <a:srgbClr val="000000"/>
                        </a:solidFill>
                        <a:effectLst/>
                        <a:latin typeface="Arial"/>
                      </a:endParaRPr>
                    </a:p>
                  </a:txBody>
                  <a:tcPr marL="9525" marR="9525" marT="9525" marB="0" anchor="b">
                    <a:lnL>
                      <a:noFill/>
                    </a:lnL>
                    <a:lnR>
                      <a:noFill/>
                    </a:lnR>
                    <a:lnT>
                      <a:noFill/>
                    </a:lnT>
                    <a:lnB>
                      <a:noFill/>
                    </a:lnB>
                  </a:tcPr>
                </a:tc>
                <a:extLst>
                  <a:ext uri="{0D108BD9-81ED-4DB2-BD59-A6C34878D82A}">
                    <a16:rowId xmlns:a16="http://schemas.microsoft.com/office/drawing/2014/main" xmlns="" val="10003"/>
                  </a:ext>
                </a:extLst>
              </a:tr>
              <a:tr h="307460">
                <a:tc>
                  <a:txBody>
                    <a:bodyPr/>
                    <a:lstStyle/>
                    <a:p>
                      <a:pPr algn="ctr" fontAlgn="b"/>
                      <a:endParaRPr lang="en-GB" sz="1400" b="0" i="0" u="none" strike="noStrike" dirty="0">
                        <a:solidFill>
                          <a:srgbClr val="000000"/>
                        </a:solidFill>
                        <a:effectLst/>
                        <a:latin typeface="Arial"/>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400" b="0" i="0" u="none" strike="noStrike" dirty="0">
                        <a:solidFill>
                          <a:srgbClr val="000000"/>
                        </a:solidFill>
                        <a:effectLst/>
                        <a:latin typeface="Arial"/>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400" b="0" i="0" u="none" strike="noStrike" dirty="0">
                        <a:solidFill>
                          <a:srgbClr val="000000"/>
                        </a:solidFill>
                        <a:effectLst/>
                        <a:latin typeface="Arial"/>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endParaRPr lang="en-GB" sz="1400" b="0" i="0" u="none" strike="noStrike" dirty="0">
                        <a:solidFill>
                          <a:srgbClr val="000000"/>
                        </a:solidFill>
                        <a:effectLst/>
                        <a:latin typeface="Arial"/>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GB"/>
                    </a:p>
                  </a:txBody>
                  <a:tcPr/>
                </a:tc>
                <a:tc>
                  <a:txBody>
                    <a:bodyPr/>
                    <a:lstStyle/>
                    <a:p>
                      <a:pPr algn="l" fontAlgn="b"/>
                      <a:endParaRPr lang="en-GB" sz="1400" b="0" i="0" u="none" strike="noStrike" dirty="0">
                        <a:solidFill>
                          <a:srgbClr val="000000"/>
                        </a:solidFill>
                        <a:effectLst/>
                        <a:latin typeface="Arial"/>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400" b="0" i="0" u="none" strike="noStrike" dirty="0">
                        <a:solidFill>
                          <a:srgbClr val="000000"/>
                        </a:solidFill>
                        <a:effectLst/>
                        <a:latin typeface="Arial"/>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23641">
                <a:tc>
                  <a:txBody>
                    <a:bodyPr/>
                    <a:lstStyle/>
                    <a:p>
                      <a:pPr algn="ctr" fontAlgn="b"/>
                      <a:r>
                        <a:rPr lang="en-GB" sz="1400" b="1" i="0" u="none" strike="noStrike" dirty="0">
                          <a:solidFill>
                            <a:srgbClr val="000000"/>
                          </a:solidFill>
                          <a:effectLst/>
                          <a:latin typeface="Arial"/>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GB" sz="1400" b="1" i="0" u="none" strike="noStrike" dirty="0">
                          <a:solidFill>
                            <a:srgbClr val="000000"/>
                          </a:solidFill>
                          <a:effectLst/>
                          <a:latin typeface="Arial"/>
                        </a:rPr>
                        <a:t>Description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GB" sz="1400" b="1" i="0" u="none" strike="noStrike" dirty="0">
                          <a:solidFill>
                            <a:srgbClr val="000000"/>
                          </a:solidFill>
                          <a:effectLst/>
                          <a:latin typeface="Arial"/>
                        </a:rPr>
                        <a:t>Quantity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gridSpan="2">
                  <a:txBody>
                    <a:bodyPr/>
                    <a:lstStyle/>
                    <a:p>
                      <a:pPr algn="ctr" fontAlgn="b"/>
                      <a:r>
                        <a:rPr lang="en-GB" sz="1400" b="1" i="0" u="none" strike="noStrike" dirty="0">
                          <a:solidFill>
                            <a:srgbClr val="000000"/>
                          </a:solidFill>
                          <a:effectLst/>
                          <a:latin typeface="Arial"/>
                        </a:rPr>
                        <a:t>Unit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en-GB"/>
                    </a:p>
                  </a:txBody>
                  <a:tcPr/>
                </a:tc>
                <a:tc>
                  <a:txBody>
                    <a:bodyPr/>
                    <a:lstStyle/>
                    <a:p>
                      <a:pPr algn="ctr" fontAlgn="b"/>
                      <a:r>
                        <a:rPr lang="en-GB" sz="1400" b="1" i="0" u="none" strike="noStrike" dirty="0">
                          <a:solidFill>
                            <a:srgbClr val="000000"/>
                          </a:solidFill>
                          <a:effectLst/>
                          <a:latin typeface="Arial"/>
                        </a:rPr>
                        <a:t>Rate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GB" sz="1400" b="1" i="0" u="none" strike="noStrike" dirty="0">
                          <a:solidFill>
                            <a:srgbClr val="000000"/>
                          </a:solidFill>
                          <a:effectLst/>
                          <a:latin typeface="Arial"/>
                        </a:rPr>
                        <a:t> Amount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xmlns="" val="10005"/>
                  </a:ext>
                </a:extLst>
              </a:tr>
              <a:tr h="323641">
                <a:tc>
                  <a:txBody>
                    <a:bodyPr/>
                    <a:lstStyle/>
                    <a:p>
                      <a:pPr algn="ctr"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a:txBody>
                    <a:bodyPr/>
                    <a:lstStyle/>
                    <a:p>
                      <a:pPr algn="ctr" fontAlgn="b"/>
                      <a:r>
                        <a:rPr lang="en-GB" sz="1400" b="1" i="0" u="none" strike="noStrike" dirty="0">
                          <a:solidFill>
                            <a:srgbClr val="000000"/>
                          </a:solidFill>
                          <a:effectLst/>
                          <a:latin typeface="Arial"/>
                        </a:rPr>
                        <a:t>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1" i="0" u="none" strike="noStrike" dirty="0">
                          <a:solidFill>
                            <a:srgbClr val="000000"/>
                          </a:solidFill>
                          <a:effectLst/>
                          <a:latin typeface="Arial"/>
                        </a:rPr>
                        <a:t> Rs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23641">
                <a:tc>
                  <a:txBody>
                    <a:bodyPr/>
                    <a:lstStyle/>
                    <a:p>
                      <a:pPr algn="ctr" fontAlgn="b"/>
                      <a:r>
                        <a:rPr lang="en-GB" sz="1400" b="0" i="0" u="none" strike="noStrike" dirty="0">
                          <a:solidFill>
                            <a:srgbClr val="000000"/>
                          </a:solidFill>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1" i="0" u="none" strike="noStrike" dirty="0">
                          <a:solidFill>
                            <a:srgbClr val="000000"/>
                          </a:solidFill>
                          <a:effectLst/>
                          <a:latin typeface="Arial"/>
                        </a:rPr>
                        <a:t>Bamboo   for 3 metre railing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307460">
                <a:tc>
                  <a:txBody>
                    <a:bodyPr/>
                    <a:lstStyle/>
                    <a:p>
                      <a:pPr algn="ctr"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1400" b="0" i="0" u="none" strike="noStrike">
                          <a:solidFill>
                            <a:srgbClr val="000000"/>
                          </a:solidFill>
                          <a:effectLst/>
                          <a:latin typeface="Arial"/>
                        </a:rPr>
                        <a:t>V1 - 1x9  x7 +  H1 &amp; H2 -2x 3m x 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400" b="0" i="0" u="none" strike="noStrike" dirty="0">
                          <a:solidFill>
                            <a:srgbClr val="000000"/>
                          </a:solidFill>
                          <a:effectLst/>
                          <a:latin typeface="Arial"/>
                        </a:rPr>
                        <a:t>240.12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GB" sz="1400" b="0" i="0" u="none" strike="noStrike" dirty="0">
                          <a:solidFill>
                            <a:srgbClr val="000000"/>
                          </a:solidFill>
                          <a:effectLst/>
                          <a:latin typeface="Arial"/>
                        </a:rPr>
                        <a:t>feet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a:txBody>
                    <a:bodyPr/>
                    <a:lstStyle/>
                    <a:p>
                      <a:pPr algn="l" fontAlgn="b"/>
                      <a:r>
                        <a:rPr lang="en-GB" sz="1400" b="0" i="0" u="none" strike="noStrike" dirty="0">
                          <a:solidFill>
                            <a:srgbClr val="000000"/>
                          </a:solidFill>
                          <a:effectLst/>
                          <a:latin typeface="Arial"/>
                        </a:rPr>
                        <a:t>        2.50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600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307460">
                <a:tc>
                  <a:txBody>
                    <a:bodyPr/>
                    <a:lstStyle/>
                    <a:p>
                      <a:pPr algn="ctr"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Coir 10% of Bamboo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60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307460">
                <a:tc>
                  <a:txBody>
                    <a:bodyPr/>
                    <a:lstStyle/>
                    <a:p>
                      <a:pPr algn="ctr" fontAlgn="b"/>
                      <a:r>
                        <a:rPr lang="en-GB" sz="1400" b="0" i="0" u="none" strike="noStrike" dirty="0">
                          <a:solidFill>
                            <a:srgbClr val="000000"/>
                          </a:solidFill>
                          <a:effectLst/>
                          <a:latin typeface="Arial"/>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a:txBody>
                    <a:bodyPr/>
                    <a:lstStyle/>
                    <a:p>
                      <a:pPr algn="l" fontAlgn="b"/>
                      <a:r>
                        <a:rPr lang="en-GB" sz="1400" b="0" i="0" u="none" strike="noStrike" dirty="0">
                          <a:solidFill>
                            <a:srgbClr val="000000"/>
                          </a:solidFill>
                          <a:effectLst/>
                          <a:latin typeface="Arial"/>
                        </a:rPr>
                        <a:t>Subtotal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en-GB" sz="1400" b="0" i="0" u="none" strike="noStrike" dirty="0">
                          <a:solidFill>
                            <a:srgbClr val="000000"/>
                          </a:solidFill>
                          <a:effectLst/>
                          <a:latin typeface="Arial"/>
                        </a:rPr>
                        <a:t>         660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xmlns="" val="10010"/>
                  </a:ext>
                </a:extLst>
              </a:tr>
              <a:tr h="307460">
                <a:tc>
                  <a:txBody>
                    <a:bodyPr/>
                    <a:lstStyle/>
                    <a:p>
                      <a:pPr algn="ctr"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Labour - 25% of 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165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548237">
                <a:tc>
                  <a:txBody>
                    <a:bodyPr/>
                    <a:lstStyle/>
                    <a:p>
                      <a:pPr algn="ctr"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gridSpan="2">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en-GB"/>
                    </a:p>
                  </a:txBody>
                  <a:tcPr/>
                </a:tc>
                <a:tc>
                  <a:txBody>
                    <a:bodyPr/>
                    <a:lstStyle/>
                    <a:p>
                      <a:pPr algn="ctr" fontAlgn="b"/>
                      <a:r>
                        <a:rPr lang="en-GB" sz="1400" b="0" i="0" u="none" strike="noStrike" dirty="0">
                          <a:solidFill>
                            <a:srgbClr val="000000"/>
                          </a:solidFill>
                          <a:effectLst/>
                          <a:latin typeface="Arial"/>
                        </a:rPr>
                        <a:t>Total cost of Railing for 3 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en-GB" sz="1400" b="0" i="0" u="none" strike="noStrike" dirty="0">
                          <a:solidFill>
                            <a:srgbClr val="000000"/>
                          </a:solidFill>
                          <a:effectLst/>
                          <a:latin typeface="Arial"/>
                        </a:rPr>
                        <a:t>         825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xmlns="" val="10012"/>
                  </a:ext>
                </a:extLst>
              </a:tr>
              <a:tr h="323641">
                <a:tc gridSpan="6">
                  <a:txBody>
                    <a:bodyPr/>
                    <a:lstStyle/>
                    <a:p>
                      <a:pPr algn="ctr" fontAlgn="b"/>
                      <a:r>
                        <a:rPr lang="en-GB" sz="1400" b="1" i="0" u="none" strike="noStrike" dirty="0">
                          <a:solidFill>
                            <a:srgbClr val="000000"/>
                          </a:solidFill>
                          <a:effectLst/>
                          <a:latin typeface="Arial"/>
                        </a:rPr>
                        <a:t>Supply &amp; Erection Cost of  Only Bamboo Railing per running metre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r>
                        <a:rPr lang="en-GB" sz="1400" b="1" i="0" u="none" strike="noStrike" dirty="0">
                          <a:solidFill>
                            <a:srgbClr val="000000"/>
                          </a:solidFill>
                          <a:effectLst/>
                          <a:latin typeface="Arial"/>
                        </a:rPr>
                        <a:t>         275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xmlns="" val="10013"/>
                  </a:ext>
                </a:extLst>
              </a:tr>
            </a:tbl>
          </a:graphicData>
        </a:graphic>
      </p:graphicFrame>
    </p:spTree>
    <p:extLst>
      <p:ext uri="{BB962C8B-B14F-4D97-AF65-F5344CB8AC3E}">
        <p14:creationId xmlns:p14="http://schemas.microsoft.com/office/powerpoint/2010/main" xmlns="" val="606587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27537" y="47066"/>
            <a:ext cx="1989018" cy="369332"/>
          </a:xfrm>
          <a:prstGeom prst="rect">
            <a:avLst/>
          </a:prstGeom>
          <a:noFill/>
        </p:spPr>
        <p:txBody>
          <a:bodyPr wrap="square" rtlCol="0">
            <a:spAutoFit/>
          </a:bodyPr>
          <a:lstStyle/>
          <a:p>
            <a:r>
              <a:rPr lang="en-GB" dirty="0"/>
              <a:t>Set up Details </a:t>
            </a:r>
          </a:p>
        </p:txBody>
      </p:sp>
      <p:sp>
        <p:nvSpPr>
          <p:cNvPr id="4" name="Footer Placeholder 3"/>
          <p:cNvSpPr>
            <a:spLocks noGrp="1"/>
          </p:cNvSpPr>
          <p:nvPr>
            <p:ph type="ftr" sz="quarter" idx="11"/>
          </p:nvPr>
        </p:nvSpPr>
        <p:spPr/>
        <p:txBody>
          <a:bodyPr/>
          <a:lstStyle/>
          <a:p>
            <a:r>
              <a:rPr lang="en-US" dirty="0"/>
              <a:t>Bamboo Crash Barrier</a:t>
            </a:r>
          </a:p>
        </p:txBody>
      </p:sp>
      <p:sp>
        <p:nvSpPr>
          <p:cNvPr id="5" name="Slide Number Placeholder 4"/>
          <p:cNvSpPr>
            <a:spLocks noGrp="1"/>
          </p:cNvSpPr>
          <p:nvPr>
            <p:ph type="sldNum" sz="quarter" idx="12"/>
          </p:nvPr>
        </p:nvSpPr>
        <p:spPr/>
        <p:txBody>
          <a:bodyPr/>
          <a:lstStyle/>
          <a:p>
            <a:fld id="{986C0AF6-80FE-4588-8275-6C46360E6363}" type="slidenum">
              <a:rPr lang="en-US" smtClean="0"/>
              <a:pPr/>
              <a:t>19</a:t>
            </a:fld>
            <a:endParaRPr lang="en-US" dirty="0"/>
          </a:p>
        </p:txBody>
      </p:sp>
      <p:sp>
        <p:nvSpPr>
          <p:cNvPr id="6" name="TextBox 5"/>
          <p:cNvSpPr txBox="1"/>
          <p:nvPr/>
        </p:nvSpPr>
        <p:spPr>
          <a:xfrm>
            <a:off x="3352800" y="1447800"/>
            <a:ext cx="184731" cy="369332"/>
          </a:xfrm>
          <a:prstGeom prst="rect">
            <a:avLst/>
          </a:prstGeom>
          <a:noFill/>
        </p:spPr>
        <p:txBody>
          <a:bodyPr wrap="none" rtlCol="0">
            <a:spAutoFit/>
          </a:bodyPr>
          <a:lstStyle/>
          <a:p>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xmlns="" val="2318005034"/>
              </p:ext>
            </p:extLst>
          </p:nvPr>
        </p:nvGraphicFramePr>
        <p:xfrm>
          <a:off x="0" y="379864"/>
          <a:ext cx="8763000" cy="6020928"/>
        </p:xfrm>
        <a:graphic>
          <a:graphicData uri="http://schemas.openxmlformats.org/drawingml/2006/table">
            <a:tbl>
              <a:tblPr/>
              <a:tblGrid>
                <a:gridCol w="2078886">
                  <a:extLst>
                    <a:ext uri="{9D8B030D-6E8A-4147-A177-3AD203B41FA5}">
                      <a16:colId xmlns:a16="http://schemas.microsoft.com/office/drawing/2014/main" xmlns="" val="20000"/>
                    </a:ext>
                  </a:extLst>
                </a:gridCol>
                <a:gridCol w="3278700">
                  <a:extLst>
                    <a:ext uri="{9D8B030D-6E8A-4147-A177-3AD203B41FA5}">
                      <a16:colId xmlns:a16="http://schemas.microsoft.com/office/drawing/2014/main" xmlns="" val="20001"/>
                    </a:ext>
                  </a:extLst>
                </a:gridCol>
                <a:gridCol w="1948214">
                  <a:extLst>
                    <a:ext uri="{9D8B030D-6E8A-4147-A177-3AD203B41FA5}">
                      <a16:colId xmlns:a16="http://schemas.microsoft.com/office/drawing/2014/main" xmlns="" val="20002"/>
                    </a:ext>
                  </a:extLst>
                </a:gridCol>
                <a:gridCol w="1457200">
                  <a:extLst>
                    <a:ext uri="{9D8B030D-6E8A-4147-A177-3AD203B41FA5}">
                      <a16:colId xmlns:a16="http://schemas.microsoft.com/office/drawing/2014/main" xmlns="" val="20003"/>
                    </a:ext>
                  </a:extLst>
                </a:gridCol>
              </a:tblGrid>
              <a:tr h="311642">
                <a:tc>
                  <a:txBody>
                    <a:bodyPr/>
                    <a:lstStyle/>
                    <a:p>
                      <a:pPr algn="ctr" fontAlgn="b"/>
                      <a:r>
                        <a:rPr lang="en-GB" sz="1250" b="1" i="0" u="none" strike="noStrike" dirty="0">
                          <a:solidFill>
                            <a:srgbClr val="FFFFFF"/>
                          </a:solidFill>
                          <a:effectLst/>
                          <a:latin typeface="Calibri"/>
                        </a:rPr>
                        <a:t>Item</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250" b="1" i="0" u="none" strike="noStrike" dirty="0">
                          <a:solidFill>
                            <a:srgbClr val="FFFFFF"/>
                          </a:solidFill>
                          <a:effectLst/>
                          <a:latin typeface="Calibri"/>
                        </a:rPr>
                        <a:t> Fixed cost (monthly)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250" b="1" i="0" u="none" strike="noStrike" dirty="0">
                          <a:solidFill>
                            <a:srgbClr val="FFFFFF"/>
                          </a:solidFill>
                          <a:effectLst/>
                          <a:latin typeface="Calibri"/>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250" b="1" i="0" u="none" strike="noStrike" dirty="0">
                          <a:solidFill>
                            <a:srgbClr val="FFFFFF"/>
                          </a:solidFill>
                          <a:effectLst/>
                          <a:latin typeface="Calibri"/>
                        </a:rPr>
                        <a:t>Total Cost/Yr</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xmlns="" val="10000"/>
                  </a:ext>
                </a:extLst>
              </a:tr>
              <a:tr h="311642">
                <a:tc>
                  <a:txBody>
                    <a:bodyPr/>
                    <a:lstStyle/>
                    <a:p>
                      <a:pPr algn="ctr" fontAlgn="b"/>
                      <a:r>
                        <a:rPr lang="en-GB" sz="1250" b="1" i="0" u="none" strike="noStrike" dirty="0">
                          <a:solidFill>
                            <a:srgbClr val="FFFFFF"/>
                          </a:solidFill>
                          <a:effectLst/>
                          <a:latin typeface="Calibri"/>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1" i="0" u="none" strike="noStrike" dirty="0">
                          <a:solidFill>
                            <a:srgbClr val="000000"/>
                          </a:solidFill>
                          <a:effectLst/>
                          <a:latin typeface="Calibri"/>
                        </a:rPr>
                        <a:t> Rs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1" i="0" u="none" strike="noStrike" dirty="0">
                          <a:solidFill>
                            <a:srgbClr val="000000"/>
                          </a:solidFill>
                          <a:effectLst/>
                          <a:latin typeface="Calibri"/>
                        </a:rPr>
                        <a:t> Rs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1" i="0" u="none" strike="noStrike" dirty="0">
                          <a:solidFill>
                            <a:srgbClr val="000000"/>
                          </a:solidFill>
                          <a:effectLst/>
                          <a:latin typeface="Calibri"/>
                        </a:rPr>
                        <a:t> Rs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49314">
                <a:tc>
                  <a:txBody>
                    <a:bodyPr/>
                    <a:lstStyle/>
                    <a:p>
                      <a:pPr algn="ctr" fontAlgn="b"/>
                      <a:r>
                        <a:rPr lang="en-GB" sz="1250" b="0" i="0" u="none" strike="noStrike" dirty="0">
                          <a:solidFill>
                            <a:srgbClr val="000000"/>
                          </a:solidFill>
                          <a:effectLst/>
                          <a:latin typeface="Calibri"/>
                        </a:rPr>
                        <a:t>Workshop + office  lease</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50,000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600,000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49314">
                <a:tc>
                  <a:txBody>
                    <a:bodyPr/>
                    <a:lstStyle/>
                    <a:p>
                      <a:pPr algn="ctr" fontAlgn="b"/>
                      <a:r>
                        <a:rPr lang="en-GB" sz="1250" b="0" i="0" u="none" strike="noStrike" dirty="0">
                          <a:solidFill>
                            <a:srgbClr val="000000"/>
                          </a:solidFill>
                          <a:effectLst/>
                          <a:latin typeface="Calibri"/>
                        </a:rPr>
                        <a:t>Electricity</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8,333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100,000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49314">
                <a:tc>
                  <a:txBody>
                    <a:bodyPr/>
                    <a:lstStyle/>
                    <a:p>
                      <a:pPr algn="ctr" fontAlgn="b"/>
                      <a:r>
                        <a:rPr lang="en-GB" sz="1250" b="0" i="0" u="none" strike="noStrike" dirty="0">
                          <a:solidFill>
                            <a:srgbClr val="000000"/>
                          </a:solidFill>
                          <a:effectLst/>
                          <a:latin typeface="Calibri"/>
                        </a:rPr>
                        <a:t>Licencing</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2,500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30,000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49314">
                <a:tc>
                  <a:txBody>
                    <a:bodyPr/>
                    <a:lstStyle/>
                    <a:p>
                      <a:pPr algn="ctr" fontAlgn="b"/>
                      <a:r>
                        <a:rPr lang="en-GB" sz="1250" b="0" i="0" u="none" strike="noStrike" dirty="0">
                          <a:solidFill>
                            <a:srgbClr val="000000"/>
                          </a:solidFill>
                          <a:effectLst/>
                          <a:latin typeface="Arial"/>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1" i="0" u="none" strike="noStrike" dirty="0">
                          <a:solidFill>
                            <a:srgbClr val="000000"/>
                          </a:solidFill>
                          <a:effectLst/>
                          <a:latin typeface="Arial"/>
                        </a:rPr>
                        <a:t>A</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250" b="1" i="0" u="none" strike="noStrike" dirty="0">
                          <a:solidFill>
                            <a:srgbClr val="000000"/>
                          </a:solidFill>
                          <a:effectLst/>
                          <a:latin typeface="Arial"/>
                        </a:rPr>
                        <a:t>Sub Total</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250" b="1" i="0" u="none" strike="noStrike" dirty="0">
                          <a:solidFill>
                            <a:srgbClr val="000000"/>
                          </a:solidFill>
                          <a:effectLst/>
                          <a:latin typeface="Arial"/>
                        </a:rPr>
                        <a:t>               730,000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05"/>
                  </a:ext>
                </a:extLst>
              </a:tr>
              <a:tr h="349039">
                <a:tc>
                  <a:txBody>
                    <a:bodyPr/>
                    <a:lstStyle/>
                    <a:p>
                      <a:pPr algn="ctr" fontAlgn="b"/>
                      <a:r>
                        <a:rPr lang="en-GB" sz="1250" b="1" i="0" u="none" strike="noStrike" dirty="0">
                          <a:solidFill>
                            <a:srgbClr val="FFFFFF"/>
                          </a:solidFill>
                          <a:effectLst/>
                          <a:latin typeface="Calibri"/>
                        </a:rPr>
                        <a:t>Equipment</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250" b="1" i="0" u="none" strike="noStrike" dirty="0">
                          <a:solidFill>
                            <a:srgbClr val="FFFFFF"/>
                          </a:solidFill>
                          <a:effectLst/>
                          <a:latin typeface="Calibri"/>
                        </a:rPr>
                        <a:t>One-time cost(Purchase)</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250" b="1" i="0" u="none" strike="noStrike" dirty="0">
                          <a:solidFill>
                            <a:srgbClr val="FFFFFF"/>
                          </a:solidFill>
                          <a:effectLst/>
                          <a:latin typeface="Calibri"/>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250" b="1" i="0" u="none" strike="noStrike" dirty="0">
                          <a:solidFill>
                            <a:srgbClr val="FFFFFF"/>
                          </a:solidFill>
                          <a:effectLst/>
                          <a:latin typeface="Calibri"/>
                        </a:rPr>
                        <a:t>Total Cost/Yr</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xmlns="" val="10006"/>
                  </a:ext>
                </a:extLst>
              </a:tr>
              <a:tr h="249314">
                <a:tc>
                  <a:txBody>
                    <a:bodyPr/>
                    <a:lstStyle/>
                    <a:p>
                      <a:pPr algn="ctr" fontAlgn="b"/>
                      <a:r>
                        <a:rPr lang="en-GB" sz="1250" b="0" i="0" u="none" strike="noStrike" dirty="0">
                          <a:solidFill>
                            <a:srgbClr val="000000"/>
                          </a:solidFill>
                          <a:effectLst/>
                          <a:latin typeface="Calibri"/>
                        </a:rPr>
                        <a:t>Machine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Cutting Machine   Assembling desk 2 nos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300,000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300,000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49314">
                <a:tc>
                  <a:txBody>
                    <a:bodyPr/>
                    <a:lstStyle/>
                    <a:p>
                      <a:pPr algn="ctr" fontAlgn="b"/>
                      <a:r>
                        <a:rPr lang="en-GB" sz="1250" b="0" i="0" u="none" strike="noStrike" dirty="0">
                          <a:solidFill>
                            <a:srgbClr val="000000"/>
                          </a:solidFill>
                          <a:effectLst/>
                          <a:latin typeface="Calibri"/>
                        </a:rPr>
                        <a:t>Computers</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3 computers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150,000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150,000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49314">
                <a:tc>
                  <a:txBody>
                    <a:bodyPr/>
                    <a:lstStyle/>
                    <a:p>
                      <a:pPr algn="ctr" fontAlgn="b"/>
                      <a:r>
                        <a:rPr lang="en-GB" sz="1250" b="0" i="0" u="none" strike="noStrike" dirty="0">
                          <a:solidFill>
                            <a:srgbClr val="000000"/>
                          </a:solidFill>
                          <a:effectLst/>
                          <a:latin typeface="Calibri"/>
                        </a:rPr>
                        <a:t>Sensors</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25,000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25,000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49314">
                <a:tc>
                  <a:txBody>
                    <a:bodyPr/>
                    <a:lstStyle/>
                    <a:p>
                      <a:pPr algn="ctr" fontAlgn="b"/>
                      <a:r>
                        <a:rPr lang="en-GB" sz="1250" b="0" i="0" u="none" strike="noStrike" dirty="0">
                          <a:solidFill>
                            <a:srgbClr val="000000"/>
                          </a:solidFill>
                          <a:effectLst/>
                          <a:latin typeface="Calibri"/>
                        </a:rPr>
                        <a:t>Security Cameras</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10 camera &amp; NVR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75,000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75,000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249314">
                <a:tc>
                  <a:txBody>
                    <a:bodyPr/>
                    <a:lstStyle/>
                    <a:p>
                      <a:pPr algn="ctr" fontAlgn="b"/>
                      <a:r>
                        <a:rPr lang="en-GB" sz="1250" b="0" i="0" u="none" strike="noStrike" dirty="0">
                          <a:solidFill>
                            <a:srgbClr val="000000"/>
                          </a:solidFill>
                          <a:effectLst/>
                          <a:latin typeface="Calibri"/>
                        </a:rPr>
                        <a:t>Office Equipment</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Tables ,chairs &amp; Cupboards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200,000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200,000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49314">
                <a:tc>
                  <a:txBody>
                    <a:bodyPr/>
                    <a:lstStyle/>
                    <a:p>
                      <a:pPr algn="ctr" fontAlgn="b"/>
                      <a:r>
                        <a:rPr lang="en-GB" sz="1250" b="0" i="0" u="none" strike="noStrike" dirty="0">
                          <a:solidFill>
                            <a:srgbClr val="000000"/>
                          </a:solidFill>
                          <a:effectLst/>
                          <a:latin typeface="Calibri"/>
                        </a:rPr>
                        <a:t>AC</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100,000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100,000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49314">
                <a:tc>
                  <a:txBody>
                    <a:bodyPr/>
                    <a:lstStyle/>
                    <a:p>
                      <a:pPr algn="ctr" fontAlgn="b"/>
                      <a:r>
                        <a:rPr lang="en-GB" sz="1250" b="0" i="0" u="none" strike="noStrike" dirty="0">
                          <a:solidFill>
                            <a:srgbClr val="000000"/>
                          </a:solidFill>
                          <a:effectLst/>
                          <a:latin typeface="Calibri"/>
                        </a:rPr>
                        <a:t>Security Access Equipment</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10,000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10,000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49314">
                <a:tc>
                  <a:txBody>
                    <a:bodyPr/>
                    <a:lstStyle/>
                    <a:p>
                      <a:pPr algn="ctr" fontAlgn="b"/>
                      <a:r>
                        <a:rPr lang="en-GB" sz="1250" b="0" i="0" u="none" strike="noStrike" dirty="0">
                          <a:solidFill>
                            <a:srgbClr val="000000"/>
                          </a:solidFill>
                          <a:effectLst/>
                          <a:latin typeface="Calibri"/>
                        </a:rPr>
                        <a:t>Servers</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100,000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100,000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249314">
                <a:tc>
                  <a:txBody>
                    <a:bodyPr/>
                    <a:lstStyle/>
                    <a:p>
                      <a:pPr algn="ctr" fontAlgn="b"/>
                      <a:r>
                        <a:rPr lang="en-GB" sz="1250" b="0" i="0" u="none" strike="noStrike" dirty="0">
                          <a:solidFill>
                            <a:srgbClr val="000000"/>
                          </a:solidFill>
                          <a:effectLst/>
                          <a:latin typeface="Calibri"/>
                        </a:rPr>
                        <a:t>Production Tools</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75,000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75,000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49314">
                <a:tc>
                  <a:txBody>
                    <a:bodyPr/>
                    <a:lstStyle/>
                    <a:p>
                      <a:pPr algn="ctr" fontAlgn="b"/>
                      <a:r>
                        <a:rPr lang="en-GB" sz="1250" b="0" i="0" u="none" strike="noStrike" dirty="0">
                          <a:solidFill>
                            <a:srgbClr val="000000"/>
                          </a:solidFill>
                          <a:effectLst/>
                          <a:latin typeface="Calibri"/>
                        </a:rPr>
                        <a:t>Material Storage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100,000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100,000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49314">
                <a:tc>
                  <a:txBody>
                    <a:bodyPr/>
                    <a:lstStyle/>
                    <a:p>
                      <a:pPr algn="ctr" fontAlgn="b"/>
                      <a:r>
                        <a:rPr lang="en-GB" sz="1250" b="0" i="0" u="none" strike="noStrike" dirty="0">
                          <a:solidFill>
                            <a:srgbClr val="000000"/>
                          </a:solidFill>
                          <a:effectLst/>
                          <a:latin typeface="Calibri"/>
                        </a:rPr>
                        <a:t>Special Software</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50,000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50,000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61779">
                <a:tc>
                  <a:txBody>
                    <a:bodyPr/>
                    <a:lstStyle/>
                    <a:p>
                      <a:pPr algn="ctr" fontAlgn="b"/>
                      <a:r>
                        <a:rPr lang="en-GB" sz="1250" b="0" i="0" u="none" strike="noStrike" dirty="0">
                          <a:solidFill>
                            <a:srgbClr val="000000"/>
                          </a:solidFill>
                          <a:effectLst/>
                          <a:latin typeface="Arial"/>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1" i="0" u="none" strike="noStrike" dirty="0">
                          <a:solidFill>
                            <a:srgbClr val="000000"/>
                          </a:solidFill>
                          <a:effectLst/>
                          <a:latin typeface="Arial"/>
                        </a:rPr>
                        <a:t>B</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250" b="1" i="0" u="none" strike="noStrike" dirty="0">
                          <a:solidFill>
                            <a:srgbClr val="000000"/>
                          </a:solidFill>
                          <a:effectLst/>
                          <a:latin typeface="Arial"/>
                        </a:rPr>
                        <a:t>Sub Total</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250" b="1" i="0" u="none" strike="noStrike" dirty="0">
                          <a:solidFill>
                            <a:srgbClr val="000000"/>
                          </a:solidFill>
                          <a:effectLst/>
                          <a:latin typeface="Arial"/>
                        </a:rPr>
                        <a:t>            1,185,000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18"/>
                  </a:ext>
                </a:extLst>
              </a:tr>
              <a:tr h="261779">
                <a:tc>
                  <a:txBody>
                    <a:bodyPr/>
                    <a:lstStyle/>
                    <a:p>
                      <a:pPr algn="ctr" fontAlgn="b"/>
                      <a:r>
                        <a:rPr lang="en-GB" sz="1250" b="0" i="0" u="none" strike="noStrike" dirty="0">
                          <a:solidFill>
                            <a:srgbClr val="000000"/>
                          </a:solidFill>
                          <a:effectLst/>
                          <a:latin typeface="Arial"/>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261779">
                <a:tc>
                  <a:txBody>
                    <a:bodyPr/>
                    <a:lstStyle/>
                    <a:p>
                      <a:pPr algn="ctr" fontAlgn="b"/>
                      <a:r>
                        <a:rPr lang="en-GB" sz="1250" b="0" i="0" u="none" strike="noStrike" dirty="0">
                          <a:solidFill>
                            <a:srgbClr val="000000"/>
                          </a:solidFill>
                          <a:effectLst/>
                          <a:latin typeface="Arial"/>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1" i="0" u="none" strike="noStrike" dirty="0">
                          <a:solidFill>
                            <a:srgbClr val="000000"/>
                          </a:solidFill>
                          <a:effectLst/>
                          <a:latin typeface="Arial"/>
                        </a:rPr>
                        <a:t> Fixed Asset One time  Cost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GB" sz="1250" b="1" i="0" u="none" strike="noStrike" dirty="0">
                          <a:solidFill>
                            <a:srgbClr val="000000"/>
                          </a:solidFill>
                          <a:effectLst/>
                          <a:latin typeface="Arial"/>
                        </a:rPr>
                        <a:t>Total A + B</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250" b="1" i="0" u="none" strike="noStrike" dirty="0">
                          <a:solidFill>
                            <a:srgbClr val="000000"/>
                          </a:solidFill>
                          <a:effectLst/>
                          <a:latin typeface="Arial"/>
                        </a:rPr>
                        <a:t>            1,915,000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20"/>
                  </a:ext>
                </a:extLst>
              </a:tr>
              <a:tr h="261779">
                <a:tc>
                  <a:txBody>
                    <a:bodyPr/>
                    <a:lstStyle/>
                    <a:p>
                      <a:pPr algn="ctr" fontAlgn="b"/>
                      <a:r>
                        <a:rPr lang="en-GB" sz="1250" b="0" i="0" u="none" strike="noStrike" dirty="0">
                          <a:solidFill>
                            <a:srgbClr val="000000"/>
                          </a:solidFill>
                          <a:effectLst/>
                          <a:latin typeface="Arial"/>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Considering life span of 4 years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21"/>
                  </a:ext>
                </a:extLst>
              </a:tr>
              <a:tr h="261779">
                <a:tc>
                  <a:txBody>
                    <a:bodyPr/>
                    <a:lstStyle/>
                    <a:p>
                      <a:pPr algn="ctr" fontAlgn="b"/>
                      <a:r>
                        <a:rPr lang="en-GB" sz="1250" b="0" i="0" u="none" strike="noStrike" dirty="0">
                          <a:solidFill>
                            <a:srgbClr val="000000"/>
                          </a:solidFill>
                          <a:effectLst/>
                          <a:latin typeface="Arial"/>
                        </a:rPr>
                        <a:t>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GB" sz="1250" b="1" i="0" u="none" strike="noStrike" dirty="0">
                          <a:solidFill>
                            <a:srgbClr val="000000"/>
                          </a:solidFill>
                          <a:effectLst/>
                          <a:latin typeface="Arial"/>
                        </a:rPr>
                        <a:t> Fixed Cost per year for Balance sheet distributing for 4  years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GB"/>
                    </a:p>
                  </a:txBody>
                  <a:tcPr/>
                </a:tc>
                <a:tc>
                  <a:txBody>
                    <a:bodyPr/>
                    <a:lstStyle/>
                    <a:p>
                      <a:pPr algn="l" fontAlgn="b"/>
                      <a:r>
                        <a:rPr lang="en-GB" sz="1250" b="1" i="0" u="none" strike="noStrike" dirty="0">
                          <a:solidFill>
                            <a:srgbClr val="000000"/>
                          </a:solidFill>
                          <a:effectLst/>
                          <a:latin typeface="Arial"/>
                        </a:rPr>
                        <a:t>               478,750 </a:t>
                      </a:r>
                    </a:p>
                  </a:txBody>
                  <a:tcPr marL="9055" marR="9055" marT="9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22"/>
                  </a:ext>
                </a:extLst>
              </a:tr>
            </a:tbl>
          </a:graphicData>
        </a:graphic>
      </p:graphicFrame>
    </p:spTree>
    <p:extLst>
      <p:ext uri="{BB962C8B-B14F-4D97-AF65-F5344CB8AC3E}">
        <p14:creationId xmlns:p14="http://schemas.microsoft.com/office/powerpoint/2010/main" xmlns="" val="4284663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il.j\Desktop\bamboo crash.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0823" y="1600200"/>
            <a:ext cx="9005196" cy="500538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Footer Placeholder 1"/>
          <p:cNvSpPr>
            <a:spLocks noGrp="1"/>
          </p:cNvSpPr>
          <p:nvPr>
            <p:ph type="ftr" sz="quarter" idx="11"/>
          </p:nvPr>
        </p:nvSpPr>
        <p:spPr/>
        <p:txBody>
          <a:bodyPr/>
          <a:lstStyle/>
          <a:p>
            <a:r>
              <a:rPr lang="en-US" dirty="0"/>
              <a:t>Bamboo Crash Barrier</a:t>
            </a:r>
          </a:p>
        </p:txBody>
      </p:sp>
      <p:sp>
        <p:nvSpPr>
          <p:cNvPr id="3" name="Slide Number Placeholder 2"/>
          <p:cNvSpPr>
            <a:spLocks noGrp="1"/>
          </p:cNvSpPr>
          <p:nvPr>
            <p:ph type="sldNum" sz="quarter" idx="12"/>
          </p:nvPr>
        </p:nvSpPr>
        <p:spPr/>
        <p:txBody>
          <a:bodyPr/>
          <a:lstStyle/>
          <a:p>
            <a:fld id="{986C0AF6-80FE-4588-8275-6C46360E6363}" type="slidenum">
              <a:rPr lang="en-US" smtClean="0"/>
              <a:pPr/>
              <a:t>2</a:t>
            </a:fld>
            <a:endParaRPr lang="en-US" dirty="0"/>
          </a:p>
        </p:txBody>
      </p:sp>
    </p:spTree>
    <p:extLst>
      <p:ext uri="{BB962C8B-B14F-4D97-AF65-F5344CB8AC3E}">
        <p14:creationId xmlns:p14="http://schemas.microsoft.com/office/powerpoint/2010/main" xmlns="" val="413134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8178" y="457200"/>
            <a:ext cx="1682844" cy="369332"/>
          </a:xfrm>
          <a:prstGeom prst="rect">
            <a:avLst/>
          </a:prstGeom>
          <a:noFill/>
        </p:spPr>
        <p:txBody>
          <a:bodyPr wrap="square" rtlCol="0">
            <a:spAutoFit/>
          </a:bodyPr>
          <a:lstStyle/>
          <a:p>
            <a:r>
              <a:rPr lang="en-GB" dirty="0"/>
              <a:t>Expenses 1 </a:t>
            </a:r>
          </a:p>
        </p:txBody>
      </p:sp>
      <p:sp>
        <p:nvSpPr>
          <p:cNvPr id="2" name="Footer Placeholder 1"/>
          <p:cNvSpPr>
            <a:spLocks noGrp="1"/>
          </p:cNvSpPr>
          <p:nvPr>
            <p:ph type="ftr" sz="quarter" idx="11"/>
          </p:nvPr>
        </p:nvSpPr>
        <p:spPr/>
        <p:txBody>
          <a:bodyPr/>
          <a:lstStyle/>
          <a:p>
            <a:r>
              <a:rPr lang="en-US" dirty="0"/>
              <a:t>Bamboo Crash Barrier</a:t>
            </a:r>
          </a:p>
        </p:txBody>
      </p:sp>
      <p:sp>
        <p:nvSpPr>
          <p:cNvPr id="4" name="Slide Number Placeholder 3"/>
          <p:cNvSpPr>
            <a:spLocks noGrp="1"/>
          </p:cNvSpPr>
          <p:nvPr>
            <p:ph type="sldNum" sz="quarter" idx="12"/>
          </p:nvPr>
        </p:nvSpPr>
        <p:spPr/>
        <p:txBody>
          <a:bodyPr/>
          <a:lstStyle/>
          <a:p>
            <a:fld id="{986C0AF6-80FE-4588-8275-6C46360E6363}" type="slidenum">
              <a:rPr lang="en-US" smtClean="0"/>
              <a:pPr/>
              <a:t>20</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xmlns="" val="3806970523"/>
              </p:ext>
            </p:extLst>
          </p:nvPr>
        </p:nvGraphicFramePr>
        <p:xfrm>
          <a:off x="152401" y="1600199"/>
          <a:ext cx="8762999" cy="3291682"/>
        </p:xfrm>
        <a:graphic>
          <a:graphicData uri="http://schemas.openxmlformats.org/drawingml/2006/table">
            <a:tbl>
              <a:tblPr/>
              <a:tblGrid>
                <a:gridCol w="400966">
                  <a:extLst>
                    <a:ext uri="{9D8B030D-6E8A-4147-A177-3AD203B41FA5}">
                      <a16:colId xmlns:a16="http://schemas.microsoft.com/office/drawing/2014/main" xmlns="" val="20000"/>
                    </a:ext>
                  </a:extLst>
                </a:gridCol>
                <a:gridCol w="3084355">
                  <a:extLst>
                    <a:ext uri="{9D8B030D-6E8A-4147-A177-3AD203B41FA5}">
                      <a16:colId xmlns:a16="http://schemas.microsoft.com/office/drawing/2014/main" xmlns="" val="20001"/>
                    </a:ext>
                  </a:extLst>
                </a:gridCol>
                <a:gridCol w="740247">
                  <a:extLst>
                    <a:ext uri="{9D8B030D-6E8A-4147-A177-3AD203B41FA5}">
                      <a16:colId xmlns:a16="http://schemas.microsoft.com/office/drawing/2014/main" xmlns="" val="20002"/>
                    </a:ext>
                  </a:extLst>
                </a:gridCol>
                <a:gridCol w="726538">
                  <a:extLst>
                    <a:ext uri="{9D8B030D-6E8A-4147-A177-3AD203B41FA5}">
                      <a16:colId xmlns:a16="http://schemas.microsoft.com/office/drawing/2014/main" xmlns="" val="20003"/>
                    </a:ext>
                  </a:extLst>
                </a:gridCol>
                <a:gridCol w="836203">
                  <a:extLst>
                    <a:ext uri="{9D8B030D-6E8A-4147-A177-3AD203B41FA5}">
                      <a16:colId xmlns:a16="http://schemas.microsoft.com/office/drawing/2014/main" xmlns="" val="20004"/>
                    </a:ext>
                  </a:extLst>
                </a:gridCol>
                <a:gridCol w="795079">
                  <a:extLst>
                    <a:ext uri="{9D8B030D-6E8A-4147-A177-3AD203B41FA5}">
                      <a16:colId xmlns:a16="http://schemas.microsoft.com/office/drawing/2014/main" xmlns="" val="20005"/>
                    </a:ext>
                  </a:extLst>
                </a:gridCol>
                <a:gridCol w="959576">
                  <a:extLst>
                    <a:ext uri="{9D8B030D-6E8A-4147-A177-3AD203B41FA5}">
                      <a16:colId xmlns:a16="http://schemas.microsoft.com/office/drawing/2014/main" xmlns="" val="20006"/>
                    </a:ext>
                  </a:extLst>
                </a:gridCol>
                <a:gridCol w="1220035">
                  <a:extLst>
                    <a:ext uri="{9D8B030D-6E8A-4147-A177-3AD203B41FA5}">
                      <a16:colId xmlns:a16="http://schemas.microsoft.com/office/drawing/2014/main" xmlns="" val="20007"/>
                    </a:ext>
                  </a:extLst>
                </a:gridCol>
              </a:tblGrid>
              <a:tr h="345627">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l" fontAlgn="b"/>
                      <a:r>
                        <a:rPr lang="en-GB" sz="1250" b="1" i="0" u="none" strike="noStrike" dirty="0">
                          <a:solidFill>
                            <a:srgbClr val="FFFFFF"/>
                          </a:solidFill>
                          <a:effectLst/>
                          <a:latin typeface="Calibri"/>
                        </a:rPr>
                        <a:t>Cost/Unit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250" b="1" i="0" u="none" strike="noStrike" dirty="0">
                          <a:solidFill>
                            <a:srgbClr val="FFFFFF"/>
                          </a:solidFill>
                          <a:effectLst/>
                          <a:latin typeface="Calibri"/>
                        </a:rPr>
                        <a:t>unit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250" b="1" i="0" u="none" strike="noStrike" dirty="0">
                          <a:solidFill>
                            <a:srgbClr val="FFFFFF"/>
                          </a:solidFill>
                          <a:effectLst/>
                          <a:latin typeface="Calibri"/>
                        </a:rPr>
                        <a:t> Units/Yr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GB" sz="1250" b="1" i="0" u="none" strike="noStrike" dirty="0">
                          <a:solidFill>
                            <a:srgbClr val="FFFFFF"/>
                          </a:solidFill>
                          <a:effectLst/>
                          <a:latin typeface="Calibri"/>
                        </a:rPr>
                        <a:t>unit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GB" sz="1250" b="1" i="0" u="none" strike="noStrike" dirty="0">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250" b="1" i="0" u="none" strike="noStrike" dirty="0">
                          <a:solidFill>
                            <a:srgbClr val="FFFFFF"/>
                          </a:solidFill>
                          <a:effectLst/>
                          <a:latin typeface="Calibri"/>
                        </a:rPr>
                        <a:t>Total Cost/Yr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xmlns="" val="10000"/>
                  </a:ext>
                </a:extLst>
              </a:tr>
              <a:tr h="32916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GB" sz="1250" b="1" i="0" u="none" strike="noStrike" dirty="0">
                          <a:solidFill>
                            <a:srgbClr val="000000"/>
                          </a:solidFill>
                          <a:effectLst/>
                          <a:latin typeface="Arial"/>
                        </a:rPr>
                        <a:t>Considering production of  50,000 metre per year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en-GB"/>
                    </a:p>
                  </a:txBody>
                  <a:tcPr/>
                </a:tc>
                <a:tc>
                  <a:txBody>
                    <a:bodyPr/>
                    <a:lstStyle/>
                    <a:p>
                      <a:pPr algn="l" fontAlgn="b"/>
                      <a:r>
                        <a:rPr lang="en-GB" sz="1250" b="1" i="0" u="none" strike="noStrike" dirty="0">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1" i="0" u="none" strike="noStrike" dirty="0">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1" i="0" u="none" strike="noStrike" dirty="0">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1" i="0" u="none" strike="noStrike" dirty="0">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1" i="0" u="none" strike="noStrike" dirty="0">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12711">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1" i="0" u="none" strike="noStrike" dirty="0">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1" i="0" u="none" strike="noStrike" dirty="0">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1" i="0" u="none" strike="noStrike" dirty="0">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1" i="0" u="none" strike="noStrike" dirty="0">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1" i="0" u="none" strike="noStrike" dirty="0">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1" i="0" u="none" strike="noStrike" dirty="0">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29168">
                <a:tc>
                  <a:txBody>
                    <a:bodyPr/>
                    <a:lstStyle/>
                    <a:p>
                      <a:pPr algn="ctr" fontAlgn="b"/>
                      <a:r>
                        <a:rPr lang="en-GB" sz="1250" b="1" i="0" u="none" strike="noStrike" dirty="0">
                          <a:solidFill>
                            <a:srgbClr val="000000"/>
                          </a:solidFill>
                          <a:effectLst/>
                          <a:latin typeface="Arial"/>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GB" sz="1250" b="1" i="0" u="none" strike="noStrike" dirty="0">
                          <a:solidFill>
                            <a:srgbClr val="000000"/>
                          </a:solidFill>
                          <a:effectLst/>
                          <a:latin typeface="Arial"/>
                        </a:rPr>
                        <a:t>Capital 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250" b="1" i="0" u="none" strike="noStrike" dirty="0">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1" i="0" u="none" strike="noStrike" dirty="0">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1" i="0" u="none" strike="noStrike" dirty="0">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1" i="0" u="none" strike="noStrike" dirty="0">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1" i="0" u="none" strike="noStrike" dirty="0">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1" i="0" u="none" strike="noStrike" dirty="0">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2916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Raw materials &amp; erection refer costing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250" b="0" i="0" u="none" strike="noStrike" dirty="0">
                          <a:solidFill>
                            <a:srgbClr val="000000"/>
                          </a:solidFill>
                          <a:effectLst/>
                          <a:latin typeface="Arial"/>
                        </a:rPr>
                        <a:t>275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per metre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50,000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13,756,875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2916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Miscellaneous supplies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250" b="0" i="0" u="none" strike="noStrike" dirty="0">
                          <a:solidFill>
                            <a:srgbClr val="000000"/>
                          </a:solidFill>
                          <a:effectLst/>
                          <a:latin typeface="Arial"/>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per metre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50,000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250,000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2916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Special Materials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250" b="0" i="0" u="none" strike="noStrike" dirty="0">
                          <a:solidFill>
                            <a:srgbClr val="000000"/>
                          </a:solidFill>
                          <a:effectLst/>
                          <a:latin typeface="Arial"/>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per metre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50,000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250,000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2916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Packing materials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250" b="0" i="0" u="none" strike="noStrike" dirty="0">
                          <a:solidFill>
                            <a:srgbClr val="000000"/>
                          </a:solidFill>
                          <a:effectLst/>
                          <a:latin typeface="Arial"/>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per metre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50,000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150,000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32916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Logistic &amp; transportation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250" b="0" i="0" u="none" strike="noStrike" dirty="0">
                          <a:solidFill>
                            <a:srgbClr val="000000"/>
                          </a:solidFill>
                          <a:effectLst/>
                          <a:latin typeface="Arial"/>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per metre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50,000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32916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1" i="0" u="none" strike="noStrike" dirty="0">
                          <a:solidFill>
                            <a:srgbClr val="000000"/>
                          </a:solidFill>
                          <a:effectLst/>
                          <a:latin typeface="Arial"/>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GB" sz="1250" b="1" i="0" u="none" strike="noStrike" dirty="0">
                          <a:solidFill>
                            <a:srgbClr val="000000"/>
                          </a:solidFill>
                          <a:effectLst/>
                          <a:latin typeface="Arial"/>
                        </a:rPr>
                        <a:t>Sub 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250" b="1" i="0" u="none" strike="noStrike" dirty="0">
                          <a:solidFill>
                            <a:srgbClr val="000000"/>
                          </a:solidFill>
                          <a:effectLst/>
                          <a:latin typeface="Arial"/>
                        </a:rPr>
                        <a:t>         15,406,875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xmlns="" val="2290902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7600" y="533400"/>
            <a:ext cx="1531188" cy="369332"/>
          </a:xfrm>
          <a:prstGeom prst="rect">
            <a:avLst/>
          </a:prstGeom>
          <a:noFill/>
        </p:spPr>
        <p:txBody>
          <a:bodyPr wrap="none" rtlCol="0">
            <a:spAutoFit/>
          </a:bodyPr>
          <a:lstStyle/>
          <a:p>
            <a:r>
              <a:rPr lang="en-GB" dirty="0"/>
              <a:t>Expenses - 2</a:t>
            </a:r>
          </a:p>
        </p:txBody>
      </p:sp>
      <p:sp>
        <p:nvSpPr>
          <p:cNvPr id="2" name="Footer Placeholder 1"/>
          <p:cNvSpPr>
            <a:spLocks noGrp="1"/>
          </p:cNvSpPr>
          <p:nvPr>
            <p:ph type="ftr" sz="quarter" idx="11"/>
          </p:nvPr>
        </p:nvSpPr>
        <p:spPr/>
        <p:txBody>
          <a:bodyPr/>
          <a:lstStyle/>
          <a:p>
            <a:r>
              <a:rPr lang="en-US" dirty="0"/>
              <a:t>Bamboo Crash Barrier`</a:t>
            </a:r>
          </a:p>
        </p:txBody>
      </p:sp>
      <p:sp>
        <p:nvSpPr>
          <p:cNvPr id="4" name="Slide Number Placeholder 3"/>
          <p:cNvSpPr>
            <a:spLocks noGrp="1"/>
          </p:cNvSpPr>
          <p:nvPr>
            <p:ph type="sldNum" sz="quarter" idx="12"/>
          </p:nvPr>
        </p:nvSpPr>
        <p:spPr/>
        <p:txBody>
          <a:bodyPr/>
          <a:lstStyle/>
          <a:p>
            <a:fld id="{986C0AF6-80FE-4588-8275-6C46360E6363}" type="slidenum">
              <a:rPr lang="en-US" smtClean="0"/>
              <a:pPr/>
              <a:t>21</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xmlns="" val="2459681362"/>
              </p:ext>
            </p:extLst>
          </p:nvPr>
        </p:nvGraphicFramePr>
        <p:xfrm>
          <a:off x="381000" y="1524000"/>
          <a:ext cx="7710844" cy="4036246"/>
        </p:xfrm>
        <a:graphic>
          <a:graphicData uri="http://schemas.openxmlformats.org/drawingml/2006/table">
            <a:tbl>
              <a:tblPr/>
              <a:tblGrid>
                <a:gridCol w="384000">
                  <a:extLst>
                    <a:ext uri="{9D8B030D-6E8A-4147-A177-3AD203B41FA5}">
                      <a16:colId xmlns:a16="http://schemas.microsoft.com/office/drawing/2014/main" xmlns="" val="20000"/>
                    </a:ext>
                  </a:extLst>
                </a:gridCol>
                <a:gridCol w="2953845">
                  <a:extLst>
                    <a:ext uri="{9D8B030D-6E8A-4147-A177-3AD203B41FA5}">
                      <a16:colId xmlns:a16="http://schemas.microsoft.com/office/drawing/2014/main" xmlns="" val="20001"/>
                    </a:ext>
                  </a:extLst>
                </a:gridCol>
                <a:gridCol w="600615">
                  <a:extLst>
                    <a:ext uri="{9D8B030D-6E8A-4147-A177-3AD203B41FA5}">
                      <a16:colId xmlns:a16="http://schemas.microsoft.com/office/drawing/2014/main" xmlns="" val="20002"/>
                    </a:ext>
                  </a:extLst>
                </a:gridCol>
                <a:gridCol w="797538">
                  <a:extLst>
                    <a:ext uri="{9D8B030D-6E8A-4147-A177-3AD203B41FA5}">
                      <a16:colId xmlns:a16="http://schemas.microsoft.com/office/drawing/2014/main" xmlns="" val="20003"/>
                    </a:ext>
                  </a:extLst>
                </a:gridCol>
                <a:gridCol w="876427">
                  <a:extLst>
                    <a:ext uri="{9D8B030D-6E8A-4147-A177-3AD203B41FA5}">
                      <a16:colId xmlns:a16="http://schemas.microsoft.com/office/drawing/2014/main" xmlns="" val="20004"/>
                    </a:ext>
                  </a:extLst>
                </a:gridCol>
                <a:gridCol w="930009">
                  <a:extLst>
                    <a:ext uri="{9D8B030D-6E8A-4147-A177-3AD203B41FA5}">
                      <a16:colId xmlns:a16="http://schemas.microsoft.com/office/drawing/2014/main" xmlns="" val="20005"/>
                    </a:ext>
                  </a:extLst>
                </a:gridCol>
                <a:gridCol w="1168410">
                  <a:extLst>
                    <a:ext uri="{9D8B030D-6E8A-4147-A177-3AD203B41FA5}">
                      <a16:colId xmlns:a16="http://schemas.microsoft.com/office/drawing/2014/main" xmlns="" val="20006"/>
                    </a:ext>
                  </a:extLst>
                </a:gridCol>
              </a:tblGrid>
              <a:tr h="331021">
                <a:tc>
                  <a:txBody>
                    <a:bodyPr/>
                    <a:lstStyle/>
                    <a:p>
                      <a:pPr algn="ctr" fontAlgn="b"/>
                      <a:r>
                        <a:rPr lang="en-GB" sz="1250" b="1" i="0" u="none" strike="noStrike" dirty="0">
                          <a:solidFill>
                            <a:srgbClr val="000000"/>
                          </a:solidFill>
                          <a:effectLst/>
                          <a:latin typeface="Arial"/>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1250" b="1" i="0" u="none" strike="noStrike" dirty="0">
                          <a:solidFill>
                            <a:srgbClr val="000000"/>
                          </a:solidFill>
                          <a:effectLst/>
                          <a:latin typeface="Calibri"/>
                        </a:rPr>
                        <a:t>Production - HR Variable Costs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gridSpan="2">
                  <a:txBody>
                    <a:bodyPr/>
                    <a:lstStyle/>
                    <a:p>
                      <a:pPr algn="ctr" fontAlgn="b"/>
                      <a:r>
                        <a:rPr lang="en-GB" sz="1250" b="1" dirty="0"/>
                        <a:t>Variable Costs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GB"/>
                    </a:p>
                  </a:txBody>
                  <a:tcPr/>
                </a:tc>
                <a:tc>
                  <a:txBody>
                    <a:bodyPr/>
                    <a:lstStyle/>
                    <a:p>
                      <a:pPr algn="ctr" fontAlgn="b"/>
                      <a:r>
                        <a:rPr lang="en-GB" sz="1250" b="1" i="0" u="none" strike="noStrike" dirty="0">
                          <a:solidFill>
                            <a:srgbClr val="2F2F2F"/>
                          </a:solidFill>
                          <a:effectLst/>
                          <a:latin typeface="Calibri"/>
                        </a:rPr>
                        <a:t>Fixed Costs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51576">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1" i="0" u="none" strike="noStrike" dirty="0">
                          <a:solidFill>
                            <a:schemeClr val="bg1"/>
                          </a:solidFill>
                          <a:effectLst/>
                          <a:latin typeface="Calibri"/>
                        </a:rPr>
                        <a:t>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250" b="1" i="0" u="none" strike="noStrike" dirty="0">
                          <a:solidFill>
                            <a:schemeClr val="bg1"/>
                          </a:solidFill>
                          <a:effectLst/>
                          <a:latin typeface="Calibri"/>
                        </a:rPr>
                        <a:t> Cost/Month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GB" sz="1250" b="1" i="0" u="none" strike="noStrike" dirty="0">
                          <a:solidFill>
                            <a:schemeClr val="bg1"/>
                          </a:solidFill>
                          <a:effectLst/>
                          <a:latin typeface="Calibri"/>
                        </a:rPr>
                        <a:t>One-Time/Yr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GB" sz="1250" b="1" i="0" u="none" strike="noStrike" dirty="0">
                          <a:solidFill>
                            <a:schemeClr val="bg1"/>
                          </a:solidFill>
                          <a:effectLst/>
                          <a:latin typeface="Calibri"/>
                        </a:rPr>
                        <a:t>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250" b="1" i="0" u="none" strike="noStrike" dirty="0">
                          <a:solidFill>
                            <a:schemeClr val="bg1"/>
                          </a:solidFill>
                          <a:effectLst/>
                          <a:latin typeface="Calibri"/>
                        </a:rPr>
                        <a:t>Total Cost/Yr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xmlns="" val="10001"/>
                  </a:ext>
                </a:extLst>
              </a:tr>
              <a:tr h="264817">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Production floor workers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1,800,000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64817">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Maintenance team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360,000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64817">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Quality specialists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20,000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240,000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64817">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Consultants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60,000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64817">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Security guards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360,000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64817">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Sanitation staff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13,000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156,000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64817">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Emp state insurance registration (4.5%) monthly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133,920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64817">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2F2F2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1" i="0" u="none" strike="noStrike" dirty="0">
                          <a:solidFill>
                            <a:srgbClr val="000000"/>
                          </a:solidFill>
                          <a:effectLst/>
                          <a:latin typeface="Arial"/>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50" b="1" i="0" u="none" strike="noStrike" dirty="0">
                          <a:solidFill>
                            <a:srgbClr val="000000"/>
                          </a:solidFill>
                          <a:effectLst/>
                          <a:latin typeface="Arial"/>
                        </a:rPr>
                        <a:t>Sub 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GB" sz="1250" b="1" i="0" u="none" strike="noStrike" dirty="0">
                          <a:solidFill>
                            <a:srgbClr val="000000"/>
                          </a:solidFill>
                          <a:effectLst/>
                          <a:latin typeface="Arial"/>
                        </a:rPr>
                        <a:t>           3,109,920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xmlns="" val="468960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7600" y="533400"/>
            <a:ext cx="1531188" cy="369332"/>
          </a:xfrm>
          <a:prstGeom prst="rect">
            <a:avLst/>
          </a:prstGeom>
          <a:noFill/>
        </p:spPr>
        <p:txBody>
          <a:bodyPr wrap="none" rtlCol="0">
            <a:spAutoFit/>
          </a:bodyPr>
          <a:lstStyle/>
          <a:p>
            <a:r>
              <a:rPr lang="en-GB" dirty="0"/>
              <a:t>Expenses - 3</a:t>
            </a:r>
          </a:p>
        </p:txBody>
      </p:sp>
      <p:sp>
        <p:nvSpPr>
          <p:cNvPr id="2" name="Footer Placeholder 1"/>
          <p:cNvSpPr>
            <a:spLocks noGrp="1"/>
          </p:cNvSpPr>
          <p:nvPr>
            <p:ph type="ftr" sz="quarter" idx="11"/>
          </p:nvPr>
        </p:nvSpPr>
        <p:spPr/>
        <p:txBody>
          <a:bodyPr/>
          <a:lstStyle/>
          <a:p>
            <a:r>
              <a:rPr lang="en-US" dirty="0"/>
              <a:t>Bamboo Crash Barrier</a:t>
            </a:r>
          </a:p>
        </p:txBody>
      </p:sp>
      <p:sp>
        <p:nvSpPr>
          <p:cNvPr id="4" name="Slide Number Placeholder 3"/>
          <p:cNvSpPr>
            <a:spLocks noGrp="1"/>
          </p:cNvSpPr>
          <p:nvPr>
            <p:ph type="sldNum" sz="quarter" idx="12"/>
          </p:nvPr>
        </p:nvSpPr>
        <p:spPr/>
        <p:txBody>
          <a:bodyPr/>
          <a:lstStyle/>
          <a:p>
            <a:fld id="{986C0AF6-80FE-4588-8275-6C46360E6363}" type="slidenum">
              <a:rPr lang="en-US" smtClean="0"/>
              <a:pPr/>
              <a:t>22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1395844802"/>
              </p:ext>
            </p:extLst>
          </p:nvPr>
        </p:nvGraphicFramePr>
        <p:xfrm>
          <a:off x="270293" y="1143000"/>
          <a:ext cx="8346724" cy="5166320"/>
        </p:xfrm>
        <a:graphic>
          <a:graphicData uri="http://schemas.openxmlformats.org/drawingml/2006/table">
            <a:tbl>
              <a:tblPr/>
              <a:tblGrid>
                <a:gridCol w="445601">
                  <a:extLst>
                    <a:ext uri="{9D8B030D-6E8A-4147-A177-3AD203B41FA5}">
                      <a16:colId xmlns:a16="http://schemas.microsoft.com/office/drawing/2014/main" xmlns="" val="20000"/>
                    </a:ext>
                  </a:extLst>
                </a:gridCol>
                <a:gridCol w="2620998">
                  <a:extLst>
                    <a:ext uri="{9D8B030D-6E8A-4147-A177-3AD203B41FA5}">
                      <a16:colId xmlns:a16="http://schemas.microsoft.com/office/drawing/2014/main" xmlns="" val="20001"/>
                    </a:ext>
                  </a:extLst>
                </a:gridCol>
                <a:gridCol w="568452">
                  <a:extLst>
                    <a:ext uri="{9D8B030D-6E8A-4147-A177-3AD203B41FA5}">
                      <a16:colId xmlns:a16="http://schemas.microsoft.com/office/drawing/2014/main" xmlns="" val="20002"/>
                    </a:ext>
                  </a:extLst>
                </a:gridCol>
                <a:gridCol w="799797">
                  <a:extLst>
                    <a:ext uri="{9D8B030D-6E8A-4147-A177-3AD203B41FA5}">
                      <a16:colId xmlns:a16="http://schemas.microsoft.com/office/drawing/2014/main" xmlns="" val="20003"/>
                    </a:ext>
                  </a:extLst>
                </a:gridCol>
                <a:gridCol w="925479">
                  <a:extLst>
                    <a:ext uri="{9D8B030D-6E8A-4147-A177-3AD203B41FA5}">
                      <a16:colId xmlns:a16="http://schemas.microsoft.com/office/drawing/2014/main" xmlns="" val="20004"/>
                    </a:ext>
                  </a:extLst>
                </a:gridCol>
                <a:gridCol w="883586">
                  <a:extLst>
                    <a:ext uri="{9D8B030D-6E8A-4147-A177-3AD203B41FA5}">
                      <a16:colId xmlns:a16="http://schemas.microsoft.com/office/drawing/2014/main" xmlns="" val="20005"/>
                    </a:ext>
                  </a:extLst>
                </a:gridCol>
                <a:gridCol w="797680">
                  <a:extLst>
                    <a:ext uri="{9D8B030D-6E8A-4147-A177-3AD203B41FA5}">
                      <a16:colId xmlns:a16="http://schemas.microsoft.com/office/drawing/2014/main" xmlns="" val="20006"/>
                    </a:ext>
                  </a:extLst>
                </a:gridCol>
                <a:gridCol w="1305131">
                  <a:extLst>
                    <a:ext uri="{9D8B030D-6E8A-4147-A177-3AD203B41FA5}">
                      <a16:colId xmlns:a16="http://schemas.microsoft.com/office/drawing/2014/main" xmlns="" val="20007"/>
                    </a:ext>
                  </a:extLst>
                </a:gridCol>
              </a:tblGrid>
              <a:tr h="304330">
                <a:tc>
                  <a:txBody>
                    <a:bodyPr/>
                    <a:lstStyle/>
                    <a:p>
                      <a:pPr algn="ctr" fontAlgn="b"/>
                      <a:endParaRPr lang="en-GB" sz="1250" b="0" i="0" u="none" strike="noStrike" dirty="0">
                        <a:solidFill>
                          <a:srgbClr val="000000"/>
                        </a:solidFill>
                        <a:effectLst/>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1250" b="1" i="0" u="none" strike="noStrike" dirty="0">
                          <a:solidFill>
                            <a:srgbClr val="000000"/>
                          </a:solidFill>
                          <a:effectLst/>
                          <a:latin typeface="Calibri"/>
                        </a:rPr>
                        <a:t>Sales &amp; Mktg Variable Costs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gridSpan="3">
                  <a:txBody>
                    <a:bodyPr/>
                    <a:lstStyle/>
                    <a:p>
                      <a:pPr algn="ctr" fontAlgn="b"/>
                      <a:r>
                        <a:rPr lang="en-GB" sz="1250" b="1" i="0" u="none" strike="noStrike" dirty="0">
                          <a:solidFill>
                            <a:srgbClr val="2F2F2F"/>
                          </a:solidFill>
                          <a:effectLst/>
                          <a:latin typeface="Calibri"/>
                        </a:rPr>
                        <a:t>Variable Costs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GB"/>
                    </a:p>
                  </a:txBody>
                  <a:tcPr/>
                </a:tc>
                <a:tc hMerge="1">
                  <a:txBody>
                    <a:bodyPr/>
                    <a:lstStyle/>
                    <a:p>
                      <a:endParaRPr lang="en-GB"/>
                    </a:p>
                  </a:txBody>
                  <a:tcPr/>
                </a:tc>
                <a:tc>
                  <a:txBody>
                    <a:bodyPr/>
                    <a:lstStyle/>
                    <a:p>
                      <a:pPr algn="ctr" fontAlgn="b"/>
                      <a:r>
                        <a:rPr lang="en-GB" sz="1250" b="1" i="0" u="none" strike="noStrike" dirty="0">
                          <a:solidFill>
                            <a:srgbClr val="2F2F2F"/>
                          </a:solidFill>
                          <a:effectLst/>
                          <a:latin typeface="Calibri"/>
                        </a:rPr>
                        <a:t>Fixed Costs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31291">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1" i="0" u="none" strike="noStrike" dirty="0">
                          <a:solidFill>
                            <a:srgbClr val="FFFFFF"/>
                          </a:solidFill>
                          <a:effectLst/>
                          <a:latin typeface="Calibri"/>
                        </a:rPr>
                        <a:t>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250" b="1" i="0" u="none" strike="noStrike" dirty="0">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250" b="1" i="0" u="none" strike="noStrike" dirty="0">
                          <a:solidFill>
                            <a:srgbClr val="FFFFFF"/>
                          </a:solidFill>
                          <a:effectLst/>
                          <a:latin typeface="Calibri"/>
                        </a:rPr>
                        <a:t> Cost/Month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GB" sz="1250" b="1" i="0" u="none" strike="noStrike" dirty="0">
                          <a:solidFill>
                            <a:srgbClr val="FFFFFF"/>
                          </a:solidFill>
                          <a:effectLst/>
                          <a:latin typeface="Calibri"/>
                        </a:rPr>
                        <a:t>One-Time/Yr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GB" sz="1250" b="1" i="0" u="none" strike="noStrike" dirty="0">
                          <a:solidFill>
                            <a:srgbClr val="FFFFFF"/>
                          </a:solidFill>
                          <a:effectLst/>
                          <a:latin typeface="Calibri"/>
                        </a:rPr>
                        <a:t>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250" b="1" i="0" u="none" strike="noStrike" dirty="0">
                          <a:solidFill>
                            <a:srgbClr val="FFFFFF"/>
                          </a:solidFill>
                          <a:effectLst/>
                          <a:latin typeface="Calibri"/>
                        </a:rPr>
                        <a:t>Total Cost/Yr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xmlns="" val="10001"/>
                  </a:ext>
                </a:extLst>
              </a:tr>
              <a:tr h="25563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Salesperson salaries &amp; wages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540,000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5563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Commissions /bonus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180,000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5563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Benefits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5563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Promotional materials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120,000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5563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Advertisement campaigns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25,000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300,000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5563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Marketing agency commission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3,000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36,000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5563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Print media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7,000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84,000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5563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Social &amp; online media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60,000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5563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Marketing salaries &amp; fees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25,000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600,000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25563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1" i="0" u="none" strike="noStrike" dirty="0">
                          <a:solidFill>
                            <a:srgbClr val="000000"/>
                          </a:solidFill>
                          <a:effectLst/>
                          <a:latin typeface="Arial"/>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50" b="1" i="0" u="none" strike="noStrike" dirty="0">
                          <a:solidFill>
                            <a:srgbClr val="000000"/>
                          </a:solidFill>
                          <a:effectLst/>
                          <a:latin typeface="Arial"/>
                        </a:rPr>
                        <a:t>Sub 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GB" sz="1250" b="1" i="0" u="none" strike="noStrike" dirty="0">
                          <a:solidFill>
                            <a:srgbClr val="000000"/>
                          </a:solidFill>
                          <a:effectLst/>
                          <a:latin typeface="Arial"/>
                        </a:rPr>
                        <a:t>           1,920,000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xmlns="" val="10011"/>
                  </a:ext>
                </a:extLst>
              </a:tr>
              <a:tr h="284853">
                <a:tc>
                  <a:txBody>
                    <a:bodyPr/>
                    <a:lstStyle/>
                    <a:p>
                      <a:pPr algn="ctr" fontAlgn="b"/>
                      <a:r>
                        <a:rPr lang="en-GB" sz="1250" b="0" i="0" u="none" strike="noStrike" dirty="0">
                          <a:solidFill>
                            <a:srgbClr val="000000"/>
                          </a:solidFill>
                          <a:effectLst/>
                          <a:latin typeface="Arial"/>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GB" sz="1250" b="1" i="0" u="none" strike="noStrike" dirty="0">
                          <a:solidFill>
                            <a:srgbClr val="000000"/>
                          </a:solidFill>
                          <a:effectLst/>
                          <a:latin typeface="Calibri"/>
                        </a:rPr>
                        <a:t>General Admin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gridSpan="3">
                  <a:txBody>
                    <a:bodyPr/>
                    <a:lstStyle/>
                    <a:p>
                      <a:pPr algn="ctr" fontAlgn="b"/>
                      <a:r>
                        <a:rPr lang="en-GB" sz="1250" b="1" i="0" u="none" strike="noStrike" dirty="0">
                          <a:solidFill>
                            <a:srgbClr val="2F2F2F"/>
                          </a:solidFill>
                          <a:effectLst/>
                          <a:latin typeface="Calibri"/>
                        </a:rPr>
                        <a:t>Variable Costs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GB"/>
                    </a:p>
                  </a:txBody>
                  <a:tcPr/>
                </a:tc>
                <a:tc hMerge="1">
                  <a:txBody>
                    <a:bodyPr/>
                    <a:lstStyle/>
                    <a:p>
                      <a:endParaRPr lang="en-GB"/>
                    </a:p>
                  </a:txBody>
                  <a:tcPr/>
                </a:tc>
                <a:tc>
                  <a:txBody>
                    <a:bodyPr/>
                    <a:lstStyle/>
                    <a:p>
                      <a:pPr algn="ctr" fontAlgn="b"/>
                      <a:r>
                        <a:rPr lang="en-GB" sz="1250" b="1" i="0" u="none" strike="noStrike" dirty="0">
                          <a:solidFill>
                            <a:srgbClr val="2F2F2F"/>
                          </a:solidFill>
                          <a:effectLst/>
                          <a:latin typeface="Calibri"/>
                        </a:rPr>
                        <a:t>Fixed Costs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5563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1" i="0" u="none" strike="noStrike" dirty="0">
                          <a:solidFill>
                            <a:srgbClr val="FFFFFF"/>
                          </a:solidFill>
                          <a:effectLst/>
                          <a:latin typeface="Calibri"/>
                        </a:rPr>
                        <a:t>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250" b="1" i="0" u="none" strike="noStrike" dirty="0">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250" b="1" i="0" u="none" strike="noStrike" dirty="0">
                          <a:solidFill>
                            <a:srgbClr val="FFFFFF"/>
                          </a:solidFill>
                          <a:effectLst/>
                          <a:latin typeface="Calibri"/>
                        </a:rPr>
                        <a:t> Cost/Month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GB" sz="1250" b="1" i="0" u="none" strike="noStrike" dirty="0">
                          <a:solidFill>
                            <a:srgbClr val="FFFFFF"/>
                          </a:solidFill>
                          <a:effectLst/>
                          <a:latin typeface="Calibri"/>
                        </a:rPr>
                        <a:t>per month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GB" sz="1250" b="1" i="0" u="none" strike="noStrike" dirty="0">
                          <a:solidFill>
                            <a:srgbClr val="FFFFFF"/>
                          </a:solidFill>
                          <a:effectLst/>
                          <a:latin typeface="Calibri"/>
                        </a:rPr>
                        <a:t>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250" b="1" i="0" u="none" strike="noStrike" dirty="0">
                          <a:solidFill>
                            <a:srgbClr val="FFFFFF"/>
                          </a:solidFill>
                          <a:effectLst/>
                          <a:latin typeface="Calibri"/>
                        </a:rPr>
                        <a:t>Total Cost/Yr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xmlns="" val="10013"/>
                  </a:ext>
                </a:extLst>
              </a:tr>
              <a:tr h="25563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Security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15000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360,000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25563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Legal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60,000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5563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Office Admin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15000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540,000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5563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Finance &amp; Accounts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15000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360,000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5563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Calibri"/>
                        </a:rPr>
                        <a:t>Medical (if reqd)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0" i="0" u="none" strike="noStrike" dirty="0">
                          <a:solidFill>
                            <a:srgbClr val="000000"/>
                          </a:solidFill>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60,000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55638">
                <a:tc>
                  <a:txBody>
                    <a:bodyPr/>
                    <a:lstStyle/>
                    <a:p>
                      <a:pPr algn="ctr"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50" b="1" i="0" u="none" strike="noStrike" dirty="0">
                          <a:solidFill>
                            <a:srgbClr val="000000"/>
                          </a:solidFill>
                          <a:effectLst/>
                          <a:latin typeface="Arial"/>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50" b="1" i="0" u="none" strike="noStrike" dirty="0">
                          <a:solidFill>
                            <a:srgbClr val="000000"/>
                          </a:solidFill>
                          <a:effectLst/>
                          <a:latin typeface="Arial"/>
                        </a:rPr>
                        <a:t>Sub 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GB" sz="1250" b="1" i="0" u="none" strike="noStrike" dirty="0">
                          <a:solidFill>
                            <a:srgbClr val="000000"/>
                          </a:solidFill>
                          <a:effectLst/>
                          <a:latin typeface="Arial"/>
                        </a:rPr>
                        <a:t>           1,380,000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xmlns="" val="10019"/>
                  </a:ext>
                </a:extLst>
              </a:tr>
            </a:tbl>
          </a:graphicData>
        </a:graphic>
      </p:graphicFrame>
    </p:spTree>
    <p:extLst>
      <p:ext uri="{BB962C8B-B14F-4D97-AF65-F5344CB8AC3E}">
        <p14:creationId xmlns:p14="http://schemas.microsoft.com/office/powerpoint/2010/main" xmlns="" val="2445852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Bamboo Crash Barrier</a:t>
            </a:r>
          </a:p>
        </p:txBody>
      </p:sp>
      <p:sp>
        <p:nvSpPr>
          <p:cNvPr id="3" name="Slide Number Placeholder 2"/>
          <p:cNvSpPr>
            <a:spLocks noGrp="1"/>
          </p:cNvSpPr>
          <p:nvPr>
            <p:ph type="sldNum" sz="quarter" idx="12"/>
          </p:nvPr>
        </p:nvSpPr>
        <p:spPr/>
        <p:txBody>
          <a:bodyPr/>
          <a:lstStyle/>
          <a:p>
            <a:fld id="{986C0AF6-80FE-4588-8275-6C46360E6363}" type="slidenum">
              <a:rPr lang="en-US" smtClean="0"/>
              <a:pPr/>
              <a:t>23</a:t>
            </a:fld>
            <a:endParaRPr lang="en-US" dirty="0"/>
          </a:p>
        </p:txBody>
      </p:sp>
      <p:sp>
        <p:nvSpPr>
          <p:cNvPr id="8" name="TextBox 7"/>
          <p:cNvSpPr txBox="1"/>
          <p:nvPr/>
        </p:nvSpPr>
        <p:spPr>
          <a:xfrm>
            <a:off x="3276600" y="1676400"/>
            <a:ext cx="184731" cy="369332"/>
          </a:xfrm>
          <a:prstGeom prst="rect">
            <a:avLst/>
          </a:prstGeom>
          <a:noFill/>
        </p:spPr>
        <p:txBody>
          <a:bodyPr wrap="none" rtlCol="0">
            <a:spAutoFit/>
          </a:bodyPr>
          <a:lstStyle/>
          <a:p>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xmlns="" val="3249017874"/>
              </p:ext>
            </p:extLst>
          </p:nvPr>
        </p:nvGraphicFramePr>
        <p:xfrm>
          <a:off x="228600" y="1099070"/>
          <a:ext cx="8534399" cy="4630869"/>
        </p:xfrm>
        <a:graphic>
          <a:graphicData uri="http://schemas.openxmlformats.org/drawingml/2006/table">
            <a:tbl>
              <a:tblPr/>
              <a:tblGrid>
                <a:gridCol w="395456">
                  <a:extLst>
                    <a:ext uri="{9D8B030D-6E8A-4147-A177-3AD203B41FA5}">
                      <a16:colId xmlns:a16="http://schemas.microsoft.com/office/drawing/2014/main" xmlns="" val="20000"/>
                    </a:ext>
                  </a:extLst>
                </a:gridCol>
                <a:gridCol w="3041964">
                  <a:extLst>
                    <a:ext uri="{9D8B030D-6E8A-4147-A177-3AD203B41FA5}">
                      <a16:colId xmlns:a16="http://schemas.microsoft.com/office/drawing/2014/main" xmlns="" val="20001"/>
                    </a:ext>
                  </a:extLst>
                </a:gridCol>
                <a:gridCol w="621913">
                  <a:extLst>
                    <a:ext uri="{9D8B030D-6E8A-4147-A177-3AD203B41FA5}">
                      <a16:colId xmlns:a16="http://schemas.microsoft.com/office/drawing/2014/main" xmlns="" val="20002"/>
                    </a:ext>
                  </a:extLst>
                </a:gridCol>
                <a:gridCol w="716551">
                  <a:extLst>
                    <a:ext uri="{9D8B030D-6E8A-4147-A177-3AD203B41FA5}">
                      <a16:colId xmlns:a16="http://schemas.microsoft.com/office/drawing/2014/main" xmlns="" val="20003"/>
                    </a:ext>
                  </a:extLst>
                </a:gridCol>
                <a:gridCol w="824710">
                  <a:extLst>
                    <a:ext uri="{9D8B030D-6E8A-4147-A177-3AD203B41FA5}">
                      <a16:colId xmlns:a16="http://schemas.microsoft.com/office/drawing/2014/main" xmlns="" val="20004"/>
                    </a:ext>
                  </a:extLst>
                </a:gridCol>
                <a:gridCol w="784151">
                  <a:extLst>
                    <a:ext uri="{9D8B030D-6E8A-4147-A177-3AD203B41FA5}">
                      <a16:colId xmlns:a16="http://schemas.microsoft.com/office/drawing/2014/main" xmlns="" val="20005"/>
                    </a:ext>
                  </a:extLst>
                </a:gridCol>
                <a:gridCol w="946389">
                  <a:extLst>
                    <a:ext uri="{9D8B030D-6E8A-4147-A177-3AD203B41FA5}">
                      <a16:colId xmlns:a16="http://schemas.microsoft.com/office/drawing/2014/main" xmlns="" val="20006"/>
                    </a:ext>
                  </a:extLst>
                </a:gridCol>
                <a:gridCol w="1203265">
                  <a:extLst>
                    <a:ext uri="{9D8B030D-6E8A-4147-A177-3AD203B41FA5}">
                      <a16:colId xmlns:a16="http://schemas.microsoft.com/office/drawing/2014/main" xmlns="" val="20007"/>
                    </a:ext>
                  </a:extLst>
                </a:gridCol>
              </a:tblGrid>
              <a:tr h="296371">
                <a:tc>
                  <a:txBody>
                    <a:bodyPr/>
                    <a:lstStyle/>
                    <a:p>
                      <a:pPr algn="ctr" fontAlgn="b"/>
                      <a:r>
                        <a:rPr lang="en-GB" sz="1200" b="0" i="0" u="none" strike="noStrike" dirty="0">
                          <a:solidFill>
                            <a:srgbClr val="000000"/>
                          </a:solidFill>
                          <a:effectLst/>
                          <a:latin typeface="Arial"/>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en-GB" sz="1200" b="1" i="0" u="none" strike="noStrike" dirty="0">
                          <a:solidFill>
                            <a:srgbClr val="000000"/>
                          </a:solidFill>
                          <a:effectLst/>
                          <a:latin typeface="Calibri"/>
                        </a:rPr>
                        <a:t>Other Expenses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en-GB" sz="1200" b="1" i="0" u="none" strike="noStrike" dirty="0">
                          <a:solidFill>
                            <a:srgbClr val="000000"/>
                          </a:solidFill>
                          <a:effectLst/>
                          <a:latin typeface="Calibri"/>
                        </a:rPr>
                        <a:t>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en-GB" sz="1200" b="1"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GB" sz="1200" b="1" i="0" u="none" strike="noStrike" dirty="0">
                          <a:solidFill>
                            <a:srgbClr val="000000"/>
                          </a:solidFill>
                          <a:effectLst/>
                          <a:latin typeface="Calibri"/>
                        </a:rPr>
                        <a:t> Cost/Month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GB" sz="1200" b="1" i="0" u="none" strike="noStrike" dirty="0">
                          <a:solidFill>
                            <a:srgbClr val="000000"/>
                          </a:solidFill>
                          <a:effectLst/>
                          <a:latin typeface="Calibri"/>
                        </a:rPr>
                        <a:t>per month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GB" sz="1200" b="1" i="0" u="none" strike="noStrike" dirty="0">
                          <a:solidFill>
                            <a:srgbClr val="000000"/>
                          </a:solidFill>
                          <a:effectLst/>
                          <a:latin typeface="Calibri"/>
                        </a:rPr>
                        <a:t>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en-GB" sz="1200" b="1" i="0" u="none" strike="noStrike" dirty="0">
                          <a:solidFill>
                            <a:srgbClr val="000000"/>
                          </a:solidFill>
                          <a:effectLst/>
                          <a:latin typeface="Calibri"/>
                        </a:rPr>
                        <a:t>Total Cost/Yr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xmlns="" val="10000"/>
                  </a:ext>
                </a:extLst>
              </a:tr>
              <a:tr h="265974">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Calibri"/>
                        </a:rPr>
                        <a:t>Insurance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dirty="0">
                          <a:solidFill>
                            <a:srgbClr val="000000"/>
                          </a:solidFill>
                          <a:effectLst/>
                          <a:latin typeface="Arial"/>
                        </a:rPr>
                        <a:t>25000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dirty="0">
                          <a:solidFill>
                            <a:srgbClr val="000000"/>
                          </a:solidFill>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25,000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65974">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Calibri"/>
                        </a:rPr>
                        <a:t>Shipping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dirty="0">
                          <a:solidFill>
                            <a:srgbClr val="000000"/>
                          </a:solidFill>
                          <a:effectLst/>
                          <a:latin typeface="Arial"/>
                        </a:rPr>
                        <a:t>8000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dirty="0">
                          <a:solidFill>
                            <a:srgbClr val="000000"/>
                          </a:solidFill>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96,000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65974">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Calibri"/>
                        </a:rPr>
                        <a:t>Network Connectivity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dirty="0">
                          <a:solidFill>
                            <a:srgbClr val="000000"/>
                          </a:solidFill>
                          <a:effectLst/>
                          <a:latin typeface="Arial"/>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dirty="0">
                          <a:solidFill>
                            <a:srgbClr val="000000"/>
                          </a:solidFill>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12,000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65974">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1" i="0" u="none" strike="noStrike" dirty="0">
                          <a:solidFill>
                            <a:srgbClr val="000000"/>
                          </a:solidFill>
                          <a:effectLst/>
                          <a:latin typeface="Arial"/>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200" b="1" i="0" u="none" strike="noStrike" dirty="0">
                          <a:solidFill>
                            <a:srgbClr val="000000"/>
                          </a:solidFill>
                          <a:effectLst/>
                          <a:latin typeface="Arial"/>
                        </a:rPr>
                        <a:t>Sub 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GB" sz="1200" b="1" i="0" u="none" strike="noStrike" dirty="0">
                          <a:solidFill>
                            <a:srgbClr val="000000"/>
                          </a:solidFill>
                          <a:effectLst/>
                          <a:latin typeface="Arial"/>
                        </a:rPr>
                        <a:t>              133,000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xmlns="" val="10004"/>
                  </a:ext>
                </a:extLst>
              </a:tr>
              <a:tr h="265974">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65974">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65974">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GB" sz="1200" b="1" i="0" u="none" strike="noStrike" dirty="0">
                          <a:solidFill>
                            <a:srgbClr val="000000"/>
                          </a:solidFill>
                          <a:effectLst/>
                          <a:latin typeface="Arial"/>
                        </a:rPr>
                        <a:t> Running cost per year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GB"/>
                    </a:p>
                  </a:txBody>
                  <a:tcPr/>
                </a:tc>
                <a:tc hMerge="1">
                  <a:txBody>
                    <a:bodyPr/>
                    <a:lstStyle/>
                    <a:p>
                      <a:endParaRPr lang="en-GB"/>
                    </a:p>
                  </a:txBody>
                  <a:tcPr/>
                </a:tc>
                <a:tc>
                  <a:txBody>
                    <a:bodyPr/>
                    <a:lstStyle/>
                    <a:p>
                      <a:pPr algn="l" fontAlgn="b"/>
                      <a:r>
                        <a:rPr lang="en-GB" sz="1200" b="1" i="0" u="none" strike="noStrike" dirty="0">
                          <a:solidFill>
                            <a:srgbClr val="000000"/>
                          </a:solidFill>
                          <a:effectLst/>
                          <a:latin typeface="Arial"/>
                        </a:rPr>
                        <a:t>         21,949,795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xmlns="" val="10007"/>
                  </a:ext>
                </a:extLst>
              </a:tr>
              <a:tr h="265974">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GB" sz="1200" b="1" i="0" u="none" strike="noStrike" dirty="0">
                          <a:solidFill>
                            <a:srgbClr val="000000"/>
                          </a:solidFill>
                          <a:effectLst/>
                          <a:latin typeface="Arial"/>
                        </a:rPr>
                        <a:t>Running cost per metre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GB"/>
                    </a:p>
                  </a:txBody>
                  <a:tcPr/>
                </a:tc>
                <a:tc hMerge="1">
                  <a:txBody>
                    <a:bodyPr/>
                    <a:lstStyle/>
                    <a:p>
                      <a:endParaRPr lang="en-GB"/>
                    </a:p>
                  </a:txBody>
                  <a:tcPr/>
                </a:tc>
                <a:tc>
                  <a:txBody>
                    <a:bodyPr/>
                    <a:lstStyle/>
                    <a:p>
                      <a:pPr algn="l" fontAlgn="b"/>
                      <a:r>
                        <a:rPr lang="en-GB" sz="1200" b="1" i="0" u="none" strike="noStrike" dirty="0">
                          <a:solidFill>
                            <a:srgbClr val="000000"/>
                          </a:solidFill>
                          <a:effectLst/>
                          <a:latin typeface="Arial"/>
                        </a:rPr>
                        <a:t>                     439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08"/>
                  </a:ext>
                </a:extLst>
              </a:tr>
              <a:tr h="265974">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r" fontAlgn="b"/>
                      <a:r>
                        <a:rPr lang="en-GB" sz="1200" b="1" i="0" u="none" strike="noStrike" dirty="0">
                          <a:solidFill>
                            <a:srgbClr val="000000"/>
                          </a:solidFill>
                          <a:effectLst/>
                          <a:latin typeface="Arial"/>
                        </a:rPr>
                        <a:t>Capital required  for start up for six months until inflow of revenue starts  @ 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r>
                        <a:rPr lang="en-GB" sz="1200" b="1" i="0" u="none" strike="noStrike" dirty="0">
                          <a:solidFill>
                            <a:srgbClr val="000000"/>
                          </a:solidFill>
                          <a:effectLst/>
                          <a:latin typeface="Arial"/>
                        </a:rPr>
                        <a:t>         10,974,898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xmlns="" val="10009"/>
                  </a:ext>
                </a:extLst>
              </a:tr>
              <a:tr h="265974">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r" fontAlgn="b"/>
                      <a:r>
                        <a:rPr lang="en-GB" sz="1200" b="0" i="0" u="none" strike="noStrike" dirty="0">
                          <a:solidFill>
                            <a:srgbClr val="000000"/>
                          </a:solidFill>
                          <a:effectLst/>
                          <a:latin typeface="Arial"/>
                        </a:rPr>
                        <a:t>Expenses arrangement for production &amp; back office for six months – A to 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r>
                        <a:rPr lang="en-GB" sz="1200" b="0" i="0" u="none" strike="noStrike" dirty="0">
                          <a:solidFill>
                            <a:srgbClr val="000000"/>
                          </a:solidFill>
                          <a:effectLst/>
                          <a:latin typeface="Arial"/>
                        </a:rPr>
                        <a:t>         10,974,898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265974">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r" fontAlgn="b"/>
                      <a:r>
                        <a:rPr lang="en-GB" sz="1200" b="0" i="0" u="none" strike="noStrike" dirty="0">
                          <a:solidFill>
                            <a:srgbClr val="000000"/>
                          </a:solidFill>
                          <a:effectLst/>
                          <a:latin typeface="Arial"/>
                        </a:rPr>
                        <a:t>Fixed Asset one time cost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a:txBody>
                    <a:bodyPr/>
                    <a:lstStyle/>
                    <a:p>
                      <a:pPr algn="l" fontAlgn="b"/>
                      <a:r>
                        <a:rPr lang="en-GB" sz="1200" b="0" i="0" u="none" strike="noStrike" dirty="0">
                          <a:solidFill>
                            <a:srgbClr val="000000"/>
                          </a:solidFill>
                          <a:effectLst/>
                          <a:latin typeface="Arial"/>
                        </a:rPr>
                        <a:t>           1,915,000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65974">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r" fontAlgn="b"/>
                      <a:r>
                        <a:rPr lang="en-GB" sz="1200" b="0" i="0" u="none" strike="noStrike" dirty="0">
                          <a:solidFill>
                            <a:srgbClr val="000000"/>
                          </a:solidFill>
                          <a:effectLst/>
                          <a:latin typeface="Arial"/>
                        </a:rPr>
                        <a:t>Capital required for start up to sustain till inflow of revenue for six months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r>
                        <a:rPr lang="en-GB" sz="1200" b="0" i="0" u="none" strike="noStrike" dirty="0">
                          <a:solidFill>
                            <a:srgbClr val="000000"/>
                          </a:solidFill>
                          <a:effectLst/>
                          <a:latin typeface="Arial"/>
                        </a:rPr>
                        <a:t>         12,889,898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12"/>
                  </a:ext>
                </a:extLst>
              </a:tr>
              <a:tr h="265974">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r" fontAlgn="b"/>
                      <a:r>
                        <a:rPr lang="en-GB" sz="1200" b="1" i="0" u="none" strike="noStrike" dirty="0">
                          <a:solidFill>
                            <a:srgbClr val="000000"/>
                          </a:solidFill>
                          <a:effectLst/>
                          <a:latin typeface="Arial"/>
                        </a:rPr>
                        <a:t>Total Inivital Investment - first year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GB"/>
                    </a:p>
                  </a:txBody>
                  <a:tcPr/>
                </a:tc>
                <a:tc hMerge="1">
                  <a:txBody>
                    <a:bodyPr/>
                    <a:lstStyle/>
                    <a:p>
                      <a:endParaRPr lang="en-GB"/>
                    </a:p>
                  </a:txBody>
                  <a:tcPr/>
                </a:tc>
                <a:tc>
                  <a:txBody>
                    <a:bodyPr/>
                    <a:lstStyle/>
                    <a:p>
                      <a:pPr algn="l" fontAlgn="b"/>
                      <a:r>
                        <a:rPr lang="en-GB" sz="1200" b="1" i="0" u="none" strike="noStrike" dirty="0">
                          <a:solidFill>
                            <a:srgbClr val="000000"/>
                          </a:solidFill>
                          <a:effectLst/>
                          <a:latin typeface="Arial"/>
                        </a:rPr>
                        <a:t>         23,864,795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xmlns="" val="10013"/>
                  </a:ext>
                </a:extLst>
              </a:tr>
              <a:tr h="265974">
                <a:tc>
                  <a:txBody>
                    <a:bodyPr/>
                    <a:lstStyle/>
                    <a:p>
                      <a:pPr algn="ctr" fontAlgn="b"/>
                      <a:r>
                        <a:rPr lang="en-GB" sz="1200" b="0" i="0" u="none" strike="noStrike" dirty="0">
                          <a:solidFill>
                            <a:srgbClr val="000000"/>
                          </a:solidFill>
                          <a:effectLst/>
                          <a:latin typeface="Arial"/>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gridSpan="6">
                  <a:txBody>
                    <a:bodyPr/>
                    <a:lstStyle/>
                    <a:p>
                      <a:pPr algn="r" fontAlgn="b"/>
                      <a:r>
                        <a:rPr lang="en-GB" sz="1200" b="1" i="0" u="none" strike="noStrike" dirty="0">
                          <a:solidFill>
                            <a:srgbClr val="000000"/>
                          </a:solidFill>
                          <a:effectLst/>
                          <a:latin typeface="Arial"/>
                        </a:rPr>
                        <a:t>Total expense for </a:t>
                      </a:r>
                      <a:r>
                        <a:rPr lang="en-GB" sz="1200" b="1" i="0" u="none" strike="noStrike" dirty="0">
                          <a:solidFill>
                            <a:srgbClr val="FF0000"/>
                          </a:solidFill>
                          <a:effectLst/>
                          <a:latin typeface="Arial"/>
                        </a:rPr>
                        <a:t>second year</a:t>
                      </a:r>
                      <a:r>
                        <a:rPr lang="en-GB" sz="1200" b="1" i="0" u="none" strike="noStrike" dirty="0">
                          <a:solidFill>
                            <a:srgbClr val="000000"/>
                          </a:solidFill>
                          <a:effectLst/>
                          <a:latin typeface="Arial"/>
                        </a:rPr>
                        <a:t> considering 5% appreciation on running 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r>
                        <a:rPr lang="en-GB" sz="1200" b="1" i="0" u="none" strike="noStrike" dirty="0">
                          <a:solidFill>
                            <a:srgbClr val="000000"/>
                          </a:solidFill>
                          <a:effectLst/>
                          <a:latin typeface="Arial"/>
                        </a:rPr>
                        <a:t>         23,047,285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xmlns="" val="10014"/>
                  </a:ext>
                </a:extLst>
              </a:tr>
              <a:tr h="265974">
                <a:tc>
                  <a:txBody>
                    <a:bodyPr/>
                    <a:lstStyle/>
                    <a:p>
                      <a:pPr algn="ctr" fontAlgn="b"/>
                      <a:endParaRPr lang="en-GB" sz="1200" b="0" i="0" u="none" strike="noStrike" dirty="0">
                        <a:solidFill>
                          <a:srgbClr val="000000"/>
                        </a:solidFill>
                        <a:effectLst/>
                        <a:latin typeface="Arial"/>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6">
                  <a:txBody>
                    <a:bodyPr/>
                    <a:lstStyle/>
                    <a:p>
                      <a:pPr algn="r" fontAlgn="b"/>
                      <a:r>
                        <a:rPr lang="en-GB" sz="1200" b="1" i="0" u="none" strike="noStrike" dirty="0">
                          <a:solidFill>
                            <a:srgbClr val="000000"/>
                          </a:solidFill>
                          <a:effectLst/>
                          <a:latin typeface="Arial"/>
                        </a:rPr>
                        <a:t>Total expense for </a:t>
                      </a:r>
                      <a:r>
                        <a:rPr lang="en-GB" sz="1200" b="1" i="0" u="none" strike="noStrike" dirty="0">
                          <a:solidFill>
                            <a:srgbClr val="FF0000"/>
                          </a:solidFill>
                          <a:effectLst/>
                          <a:latin typeface="Arial"/>
                        </a:rPr>
                        <a:t>Third  year</a:t>
                      </a:r>
                      <a:r>
                        <a:rPr lang="en-GB" sz="1200" b="1" i="0" u="none" strike="noStrike" dirty="0">
                          <a:solidFill>
                            <a:srgbClr val="000000"/>
                          </a:solidFill>
                          <a:effectLst/>
                          <a:latin typeface="Arial"/>
                        </a:rPr>
                        <a:t> considering 5% appreciation on running 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r>
                        <a:rPr lang="en-GB" sz="1200" b="1" i="0" u="none" strike="noStrike" dirty="0">
                          <a:solidFill>
                            <a:srgbClr val="000000"/>
                          </a:solidFill>
                          <a:effectLst/>
                          <a:latin typeface="Arial"/>
                        </a:rPr>
                        <a:t>         24,199,649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xmlns="" val="10015"/>
                  </a:ext>
                </a:extLst>
              </a:tr>
              <a:tr h="265974">
                <a:tc>
                  <a:txBody>
                    <a:bodyPr/>
                    <a:lstStyle/>
                    <a:p>
                      <a:pPr algn="ctr" fontAlgn="b"/>
                      <a:endParaRPr lang="en-GB" sz="1200" b="0" i="0" u="none" strike="noStrike" dirty="0">
                        <a:solidFill>
                          <a:srgbClr val="000000"/>
                        </a:solidFill>
                        <a:effectLst/>
                        <a:latin typeface="Arial"/>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6">
                  <a:txBody>
                    <a:bodyPr/>
                    <a:lstStyle/>
                    <a:p>
                      <a:pPr algn="r" fontAlgn="b"/>
                      <a:r>
                        <a:rPr lang="en-GB" sz="1200" b="1" i="0" u="none" strike="noStrike" dirty="0">
                          <a:solidFill>
                            <a:srgbClr val="000000"/>
                          </a:solidFill>
                          <a:effectLst/>
                          <a:latin typeface="Arial"/>
                        </a:rPr>
                        <a:t>Total expense for </a:t>
                      </a:r>
                      <a:r>
                        <a:rPr lang="en-GB" sz="1200" b="1" i="0" u="none" strike="noStrike" dirty="0">
                          <a:solidFill>
                            <a:srgbClr val="FF0000"/>
                          </a:solidFill>
                          <a:effectLst/>
                          <a:latin typeface="Arial"/>
                        </a:rPr>
                        <a:t>Fourth year</a:t>
                      </a:r>
                      <a:r>
                        <a:rPr lang="en-GB" sz="1200" b="1" i="0" u="none" strike="noStrike" dirty="0">
                          <a:solidFill>
                            <a:srgbClr val="000000"/>
                          </a:solidFill>
                          <a:effectLst/>
                          <a:latin typeface="Arial"/>
                        </a:rPr>
                        <a:t> considering 5% appreciation on running 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r>
                        <a:rPr lang="en-GB" sz="1200" b="1" i="0" u="none" strike="noStrike" dirty="0">
                          <a:solidFill>
                            <a:srgbClr val="000000"/>
                          </a:solidFill>
                          <a:effectLst/>
                          <a:latin typeface="Arial"/>
                        </a:rPr>
                        <a:t>         25,409,631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xmlns="" val="10016"/>
                  </a:ext>
                </a:extLst>
              </a:tr>
            </a:tbl>
          </a:graphicData>
        </a:graphic>
      </p:graphicFrame>
      <p:sp>
        <p:nvSpPr>
          <p:cNvPr id="12" name="TextBox 11"/>
          <p:cNvSpPr txBox="1"/>
          <p:nvPr/>
        </p:nvSpPr>
        <p:spPr>
          <a:xfrm>
            <a:off x="4114800" y="533400"/>
            <a:ext cx="1364476" cy="369332"/>
          </a:xfrm>
          <a:prstGeom prst="rect">
            <a:avLst/>
          </a:prstGeom>
          <a:noFill/>
        </p:spPr>
        <p:txBody>
          <a:bodyPr wrap="none" rtlCol="0">
            <a:spAutoFit/>
          </a:bodyPr>
          <a:lstStyle/>
          <a:p>
            <a:r>
              <a:rPr lang="en-GB" dirty="0"/>
              <a:t>Expense 4 </a:t>
            </a:r>
          </a:p>
        </p:txBody>
      </p:sp>
    </p:spTree>
    <p:extLst>
      <p:ext uri="{BB962C8B-B14F-4D97-AF65-F5344CB8AC3E}">
        <p14:creationId xmlns:p14="http://schemas.microsoft.com/office/powerpoint/2010/main" xmlns="" val="935562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63866" y="196427"/>
            <a:ext cx="2566728" cy="369332"/>
          </a:xfrm>
          <a:prstGeom prst="rect">
            <a:avLst/>
          </a:prstGeom>
          <a:noFill/>
        </p:spPr>
        <p:txBody>
          <a:bodyPr wrap="none" rtlCol="0">
            <a:spAutoFit/>
          </a:bodyPr>
          <a:lstStyle/>
          <a:p>
            <a:r>
              <a:rPr lang="en-GB" dirty="0"/>
              <a:t>Revenue &amp; Expenses </a:t>
            </a:r>
          </a:p>
        </p:txBody>
      </p:sp>
      <p:sp>
        <p:nvSpPr>
          <p:cNvPr id="2" name="Footer Placeholder 1"/>
          <p:cNvSpPr>
            <a:spLocks noGrp="1"/>
          </p:cNvSpPr>
          <p:nvPr>
            <p:ph type="ftr" sz="quarter" idx="11"/>
          </p:nvPr>
        </p:nvSpPr>
        <p:spPr/>
        <p:txBody>
          <a:bodyPr/>
          <a:lstStyle/>
          <a:p>
            <a:r>
              <a:rPr lang="en-US" dirty="0"/>
              <a:t>Bamboo Crash Barrier</a:t>
            </a:r>
          </a:p>
        </p:txBody>
      </p:sp>
      <p:sp>
        <p:nvSpPr>
          <p:cNvPr id="4" name="Slide Number Placeholder 3"/>
          <p:cNvSpPr>
            <a:spLocks noGrp="1"/>
          </p:cNvSpPr>
          <p:nvPr>
            <p:ph type="sldNum" sz="quarter" idx="12"/>
          </p:nvPr>
        </p:nvSpPr>
        <p:spPr/>
        <p:txBody>
          <a:bodyPr/>
          <a:lstStyle/>
          <a:p>
            <a:fld id="{986C0AF6-80FE-4588-8275-6C46360E6363}" type="slidenum">
              <a:rPr lang="en-US" smtClean="0"/>
              <a:pPr/>
              <a:t>24</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3621178767"/>
              </p:ext>
            </p:extLst>
          </p:nvPr>
        </p:nvGraphicFramePr>
        <p:xfrm>
          <a:off x="304801" y="565754"/>
          <a:ext cx="8229600" cy="5835038"/>
        </p:xfrm>
        <a:graphic>
          <a:graphicData uri="http://schemas.openxmlformats.org/drawingml/2006/table">
            <a:tbl>
              <a:tblPr/>
              <a:tblGrid>
                <a:gridCol w="976367">
                  <a:extLst>
                    <a:ext uri="{9D8B030D-6E8A-4147-A177-3AD203B41FA5}">
                      <a16:colId xmlns:a16="http://schemas.microsoft.com/office/drawing/2014/main" xmlns="" val="20000"/>
                    </a:ext>
                  </a:extLst>
                </a:gridCol>
                <a:gridCol w="2688764">
                  <a:extLst>
                    <a:ext uri="{9D8B030D-6E8A-4147-A177-3AD203B41FA5}">
                      <a16:colId xmlns:a16="http://schemas.microsoft.com/office/drawing/2014/main" xmlns="" val="20001"/>
                    </a:ext>
                  </a:extLst>
                </a:gridCol>
                <a:gridCol w="1517124">
                  <a:extLst>
                    <a:ext uri="{9D8B030D-6E8A-4147-A177-3AD203B41FA5}">
                      <a16:colId xmlns:a16="http://schemas.microsoft.com/office/drawing/2014/main" xmlns="" val="20002"/>
                    </a:ext>
                  </a:extLst>
                </a:gridCol>
                <a:gridCol w="841178">
                  <a:extLst>
                    <a:ext uri="{9D8B030D-6E8A-4147-A177-3AD203B41FA5}">
                      <a16:colId xmlns:a16="http://schemas.microsoft.com/office/drawing/2014/main" xmlns="" val="20003"/>
                    </a:ext>
                  </a:extLst>
                </a:gridCol>
                <a:gridCol w="1832565">
                  <a:extLst>
                    <a:ext uri="{9D8B030D-6E8A-4147-A177-3AD203B41FA5}">
                      <a16:colId xmlns:a16="http://schemas.microsoft.com/office/drawing/2014/main" xmlns="" val="20004"/>
                    </a:ext>
                  </a:extLst>
                </a:gridCol>
                <a:gridCol w="373602">
                  <a:extLst>
                    <a:ext uri="{9D8B030D-6E8A-4147-A177-3AD203B41FA5}">
                      <a16:colId xmlns:a16="http://schemas.microsoft.com/office/drawing/2014/main" xmlns="" val="20005"/>
                    </a:ext>
                  </a:extLst>
                </a:gridCol>
              </a:tblGrid>
              <a:tr h="274590">
                <a:tc>
                  <a:txBody>
                    <a:bodyPr/>
                    <a:lstStyle/>
                    <a:p>
                      <a:pPr algn="l" fontAlgn="b"/>
                      <a:r>
                        <a:rPr lang="en-GB" sz="1250" b="0" i="0" u="none" strike="noStrike" dirty="0">
                          <a:solidFill>
                            <a:srgbClr val="000000"/>
                          </a:solidFill>
                          <a:effectLst/>
                          <a:latin typeface="Arial"/>
                        </a:rPr>
                        <a:t> Revenue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250" b="0" i="0" u="none" strike="noStrike" dirty="0">
                        <a:solidFill>
                          <a:srgbClr val="000000"/>
                        </a:solidFill>
                        <a:effectLst/>
                        <a:latin typeface="Arial"/>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00"/>
                  </a:ext>
                </a:extLst>
              </a:tr>
              <a:tr h="343238">
                <a:tc>
                  <a:txBody>
                    <a:bodyPr/>
                    <a:lstStyle/>
                    <a:p>
                      <a:pPr algn="l" fontAlgn="b"/>
                      <a:r>
                        <a:rPr lang="en-GB" sz="1250" b="1" i="0" u="none" strike="noStrike" dirty="0">
                          <a:solidFill>
                            <a:srgbClr val="FFFFFF"/>
                          </a:solidFill>
                          <a:effectLst/>
                          <a:latin typeface="Calibri"/>
                        </a:rPr>
                        <a:t> Period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250" b="1" i="0" u="none" strike="noStrike" dirty="0">
                          <a:solidFill>
                            <a:srgbClr val="FFFFFF"/>
                          </a:solidFill>
                          <a:effectLst/>
                          <a:latin typeface="Calibri"/>
                        </a:rPr>
                        <a:t> Selling price / unit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250" b="1" i="0" u="none" strike="noStrike" dirty="0">
                          <a:solidFill>
                            <a:srgbClr val="FFFFFF"/>
                          </a:solidFill>
                          <a:effectLst/>
                          <a:latin typeface="Calibri"/>
                        </a:rPr>
                        <a:t> No. of units sold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250" b="1" i="0" u="none" strike="noStrike" dirty="0">
                          <a:solidFill>
                            <a:srgbClr val="FFFFFF"/>
                          </a:solidFill>
                          <a:effectLst/>
                          <a:latin typeface="Calibri"/>
                        </a:rPr>
                        <a:t> unit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250" b="1" i="0" u="none" strike="noStrike" dirty="0">
                          <a:solidFill>
                            <a:srgbClr val="FFFFFF"/>
                          </a:solidFill>
                          <a:effectLst/>
                          <a:latin typeface="Calibri"/>
                        </a:rPr>
                        <a:t> Total Revenue/Yr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endParaRPr lang="en-GB" sz="1250" b="0" i="0" u="none" strike="noStrike" dirty="0">
                        <a:solidFill>
                          <a:srgbClr val="000000"/>
                        </a:solidFill>
                        <a:effectLst/>
                        <a:latin typeface="Arial"/>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01"/>
                  </a:ext>
                </a:extLst>
              </a:tr>
              <a:tr h="274590">
                <a:tc>
                  <a:txBody>
                    <a:bodyPr/>
                    <a:lstStyle/>
                    <a:p>
                      <a:pPr algn="l" fontAlgn="b"/>
                      <a:r>
                        <a:rPr lang="en-GB" sz="1250" b="0" i="0" u="none" strike="noStrike" dirty="0">
                          <a:solidFill>
                            <a:srgbClr val="000000"/>
                          </a:solidFill>
                          <a:effectLst/>
                          <a:latin typeface="Calibri"/>
                        </a:rPr>
                        <a:t> Year 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550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50,000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metre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27,500,000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250" b="0" i="0" u="none" strike="noStrike" dirty="0">
                        <a:solidFill>
                          <a:srgbClr val="000000"/>
                        </a:solidFill>
                        <a:effectLst/>
                        <a:latin typeface="Arial"/>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02"/>
                  </a:ext>
                </a:extLst>
              </a:tr>
              <a:tr h="274590">
                <a:tc>
                  <a:txBody>
                    <a:bodyPr/>
                    <a:lstStyle/>
                    <a:p>
                      <a:pPr algn="l" fontAlgn="b"/>
                      <a:r>
                        <a:rPr lang="en-GB" sz="1250" b="0" i="0" u="none" strike="noStrike" dirty="0">
                          <a:solidFill>
                            <a:srgbClr val="000000"/>
                          </a:solidFill>
                          <a:effectLst/>
                          <a:latin typeface="Calibri"/>
                        </a:rPr>
                        <a:t> Year 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600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50,000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metre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30,000,000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250" b="0" i="0" u="none" strike="noStrike" dirty="0">
                        <a:solidFill>
                          <a:srgbClr val="000000"/>
                        </a:solidFill>
                        <a:effectLst/>
                        <a:latin typeface="Arial"/>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03"/>
                  </a:ext>
                </a:extLst>
              </a:tr>
              <a:tr h="274590">
                <a:tc>
                  <a:txBody>
                    <a:bodyPr/>
                    <a:lstStyle/>
                    <a:p>
                      <a:pPr algn="l" fontAlgn="b"/>
                      <a:r>
                        <a:rPr lang="en-GB" sz="1250" b="0" i="0" u="none" strike="noStrike" dirty="0">
                          <a:solidFill>
                            <a:srgbClr val="000000"/>
                          </a:solidFill>
                          <a:effectLst/>
                          <a:latin typeface="Calibri"/>
                        </a:rPr>
                        <a:t> Year 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650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50,000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metre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32,500,000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250" b="0" i="0" u="none" strike="noStrike" dirty="0">
                        <a:solidFill>
                          <a:srgbClr val="000000"/>
                        </a:solidFill>
                        <a:effectLst/>
                        <a:latin typeface="Arial"/>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04"/>
                  </a:ext>
                </a:extLst>
              </a:tr>
              <a:tr h="274590">
                <a:tc>
                  <a:txBody>
                    <a:bodyPr/>
                    <a:lstStyle/>
                    <a:p>
                      <a:pPr algn="l" fontAlgn="b"/>
                      <a:r>
                        <a:rPr lang="en-GB" sz="1250" b="0" i="0" u="none" strike="noStrike" dirty="0">
                          <a:solidFill>
                            <a:srgbClr val="000000"/>
                          </a:solidFill>
                          <a:effectLst/>
                          <a:latin typeface="Calibri"/>
                        </a:rPr>
                        <a:t> Year 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700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50,000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metre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35,000,000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250" b="0" i="0" u="none" strike="noStrike" dirty="0">
                        <a:solidFill>
                          <a:srgbClr val="000000"/>
                        </a:solidFill>
                        <a:effectLst/>
                        <a:latin typeface="Arial"/>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05"/>
                  </a:ext>
                </a:extLst>
              </a:tr>
              <a:tr h="274590">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250" b="0" i="0" u="none" strike="noStrike" dirty="0">
                        <a:solidFill>
                          <a:srgbClr val="000000"/>
                        </a:solidFill>
                        <a:effectLst/>
                        <a:latin typeface="Arial"/>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06"/>
                  </a:ext>
                </a:extLst>
              </a:tr>
              <a:tr h="274590">
                <a:tc>
                  <a:txBody>
                    <a:bodyPr/>
                    <a:lstStyle/>
                    <a:p>
                      <a:pPr algn="l" fontAlgn="b"/>
                      <a:r>
                        <a:rPr lang="en-GB" sz="1250" b="0" i="0" u="none" strike="noStrike" dirty="0">
                          <a:solidFill>
                            <a:srgbClr val="000000"/>
                          </a:solidFill>
                          <a:effectLst/>
                          <a:latin typeface="Arial"/>
                        </a:rPr>
                        <a:t> Expenses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250" b="0" i="0" u="none" strike="noStrike" dirty="0">
                        <a:solidFill>
                          <a:srgbClr val="000000"/>
                        </a:solidFill>
                        <a:effectLst/>
                        <a:latin typeface="Arial"/>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07"/>
                  </a:ext>
                </a:extLst>
              </a:tr>
              <a:tr h="274590">
                <a:tc>
                  <a:txBody>
                    <a:bodyPr/>
                    <a:lstStyle/>
                    <a:p>
                      <a:pPr algn="l" fontAlgn="b"/>
                      <a:r>
                        <a:rPr lang="en-GB" sz="1250" b="0" i="0" u="none" strike="noStrike" dirty="0">
                          <a:solidFill>
                            <a:srgbClr val="000000"/>
                          </a:solidFill>
                          <a:effectLst/>
                          <a:latin typeface="Arial"/>
                        </a:rPr>
                        <a:t> Year 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Capital+ Running cost of full year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23,864,795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250" b="0" i="0" u="none" strike="noStrike" dirty="0">
                        <a:solidFill>
                          <a:srgbClr val="000000"/>
                        </a:solidFill>
                        <a:effectLst/>
                        <a:latin typeface="Arial"/>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08"/>
                  </a:ext>
                </a:extLst>
              </a:tr>
              <a:tr h="274590">
                <a:tc>
                  <a:txBody>
                    <a:bodyPr/>
                    <a:lstStyle/>
                    <a:p>
                      <a:pPr algn="l" fontAlgn="b"/>
                      <a:r>
                        <a:rPr lang="en-GB" sz="1250" b="0" i="0" u="none" strike="noStrike" dirty="0">
                          <a:solidFill>
                            <a:srgbClr val="000000"/>
                          </a:solidFill>
                          <a:effectLst/>
                          <a:latin typeface="Arial"/>
                        </a:rPr>
                        <a:t> Year 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Running cost of second year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GB" sz="1250" b="0" i="0" u="none" strike="noStrike" dirty="0">
                          <a:solidFill>
                            <a:srgbClr val="000000"/>
                          </a:solidFill>
                          <a:effectLst/>
                          <a:latin typeface="Arial"/>
                        </a:rPr>
                        <a:t> 5 % appreciation on first year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a:txBody>
                    <a:bodyPr/>
                    <a:lstStyle/>
                    <a:p>
                      <a:pPr algn="l" fontAlgn="b"/>
                      <a:r>
                        <a:rPr lang="en-GB" sz="1250" b="0" i="0" u="none" strike="noStrike" dirty="0">
                          <a:solidFill>
                            <a:srgbClr val="000000"/>
                          </a:solidFill>
                          <a:effectLst/>
                          <a:latin typeface="Arial"/>
                        </a:rPr>
                        <a:t>                    23,047,285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250" b="0" i="0" u="none" strike="noStrike" dirty="0">
                        <a:solidFill>
                          <a:srgbClr val="000000"/>
                        </a:solidFill>
                        <a:effectLst/>
                        <a:latin typeface="Arial"/>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09"/>
                  </a:ext>
                </a:extLst>
              </a:tr>
              <a:tr h="274590">
                <a:tc>
                  <a:txBody>
                    <a:bodyPr/>
                    <a:lstStyle/>
                    <a:p>
                      <a:pPr algn="l" fontAlgn="b"/>
                      <a:r>
                        <a:rPr lang="en-GB" sz="1250" b="0" i="0" u="none" strike="noStrike" dirty="0">
                          <a:solidFill>
                            <a:srgbClr val="000000"/>
                          </a:solidFill>
                          <a:effectLst/>
                          <a:latin typeface="Arial"/>
                        </a:rPr>
                        <a:t> Year 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Running cost of Third  year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GB" sz="1250" b="0" i="0" u="none" strike="noStrike" dirty="0">
                          <a:solidFill>
                            <a:srgbClr val="000000"/>
                          </a:solidFill>
                          <a:effectLst/>
                          <a:latin typeface="Arial"/>
                        </a:rPr>
                        <a:t> 5 % appreciation on 2nd year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a:txBody>
                    <a:bodyPr/>
                    <a:lstStyle/>
                    <a:p>
                      <a:pPr algn="l" fontAlgn="b"/>
                      <a:r>
                        <a:rPr lang="en-GB" sz="1250" b="0" i="0" u="none" strike="noStrike" dirty="0">
                          <a:solidFill>
                            <a:srgbClr val="000000"/>
                          </a:solidFill>
                          <a:effectLst/>
                          <a:latin typeface="Arial"/>
                        </a:rPr>
                        <a:t>                    24,199,649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250" b="0" i="0" u="none" strike="noStrike" dirty="0">
                        <a:solidFill>
                          <a:srgbClr val="000000"/>
                        </a:solidFill>
                        <a:effectLst/>
                        <a:latin typeface="Arial"/>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10"/>
                  </a:ext>
                </a:extLst>
              </a:tr>
              <a:tr h="274590">
                <a:tc>
                  <a:txBody>
                    <a:bodyPr/>
                    <a:lstStyle/>
                    <a:p>
                      <a:pPr algn="l" fontAlgn="b"/>
                      <a:r>
                        <a:rPr lang="en-GB" sz="1250" b="0" i="0" u="none" strike="noStrike" dirty="0">
                          <a:solidFill>
                            <a:srgbClr val="000000"/>
                          </a:solidFill>
                          <a:effectLst/>
                          <a:latin typeface="Arial"/>
                        </a:rPr>
                        <a:t> Year 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Running cost of Fourth year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GB" sz="1250" b="0" i="0" u="none" strike="noStrike" dirty="0">
                          <a:solidFill>
                            <a:srgbClr val="000000"/>
                          </a:solidFill>
                          <a:effectLst/>
                          <a:latin typeface="Arial"/>
                        </a:rPr>
                        <a:t> 5 % appreciation on 3rd year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a:txBody>
                    <a:bodyPr/>
                    <a:lstStyle/>
                    <a:p>
                      <a:pPr algn="l" fontAlgn="b"/>
                      <a:r>
                        <a:rPr lang="en-GB" sz="1250" b="0" i="0" u="none" strike="noStrike" dirty="0">
                          <a:solidFill>
                            <a:srgbClr val="000000"/>
                          </a:solidFill>
                          <a:effectLst/>
                          <a:latin typeface="Arial"/>
                        </a:rPr>
                        <a:t>                    25,409,631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250" b="0" i="0" u="none" strike="noStrike" dirty="0">
                        <a:solidFill>
                          <a:srgbClr val="000000"/>
                        </a:solidFill>
                        <a:effectLst/>
                        <a:latin typeface="Arial"/>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11"/>
                  </a:ext>
                </a:extLst>
              </a:tr>
              <a:tr h="274590">
                <a:tc>
                  <a:txBody>
                    <a:bodyPr/>
                    <a:lstStyle/>
                    <a:p>
                      <a:pPr algn="l" fontAlgn="b"/>
                      <a:endParaRPr lang="en-GB" sz="1250" b="0" i="0" u="none" strike="noStrike" dirty="0">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250" b="0" i="0" u="none" strike="noStrike" dirty="0">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250" b="0" i="0" u="none" strike="noStrike" dirty="0">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250" b="0" i="0" u="none" strike="noStrike" dirty="0">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250" b="0" i="0" u="none" strike="noStrike" dirty="0">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a:noFill/>
                    </a:lnL>
                    <a:lnR>
                      <a:noFill/>
                    </a:lnR>
                    <a:lnT>
                      <a:noFill/>
                    </a:lnT>
                    <a:lnB>
                      <a:noFill/>
                    </a:lnB>
                  </a:tcPr>
                </a:tc>
                <a:extLst>
                  <a:ext uri="{0D108BD9-81ED-4DB2-BD59-A6C34878D82A}">
                    <a16:rowId xmlns:a16="http://schemas.microsoft.com/office/drawing/2014/main" xmlns="" val="10012"/>
                  </a:ext>
                </a:extLst>
              </a:tr>
              <a:tr h="274590">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Net Profit before Tax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1st year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3,635,205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13"/>
                  </a:ext>
                </a:extLst>
              </a:tr>
              <a:tr h="274590">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Net Profit before Tax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2nd year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6,952,715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14"/>
                  </a:ext>
                </a:extLst>
              </a:tr>
              <a:tr h="274590">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Net Profit before Tax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3r year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8,300,351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15"/>
                  </a:ext>
                </a:extLst>
              </a:tr>
              <a:tr h="274590">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Net Profit before Tax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4th year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9,590,369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74590">
                <a:tc>
                  <a:txBody>
                    <a:bodyPr/>
                    <a:lstStyle/>
                    <a:p>
                      <a:pPr algn="l" fontAlgn="b"/>
                      <a:endParaRPr lang="en-GB" sz="1250" b="0" i="0" u="none" strike="noStrike" dirty="0">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1250" b="0" i="0" u="none" strike="noStrike" dirty="0">
                        <a:solidFill>
                          <a:srgbClr val="000000"/>
                        </a:solidFill>
                        <a:effectLst/>
                        <a:latin typeface="Arial"/>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GB" sz="1250" b="0" i="0" u="none" strike="noStrike" dirty="0">
                          <a:solidFill>
                            <a:srgbClr val="000000"/>
                          </a:solidFill>
                          <a:effectLst/>
                          <a:latin typeface="Arial"/>
                        </a:rPr>
                        <a:t>Profit % first year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GB" sz="1250" b="0" i="0" u="none" strike="noStrike" dirty="0">
                          <a:solidFill>
                            <a:srgbClr val="000000"/>
                          </a:solidFill>
                          <a:effectLst/>
                          <a:latin typeface="Arial"/>
                        </a:rPr>
                        <a:t>                             15.23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GB" sz="1250" b="0" i="0" u="none" strike="noStrike" dirty="0">
                          <a:solidFill>
                            <a:srgbClr val="000000"/>
                          </a:solidFill>
                          <a:effectLst/>
                          <a:latin typeface="Arial"/>
                        </a:rPr>
                        <a:t>%</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xmlns="" val="10017"/>
                  </a:ext>
                </a:extLst>
              </a:tr>
              <a:tr h="274590">
                <a:tc>
                  <a:txBody>
                    <a:bodyPr/>
                    <a:lstStyle/>
                    <a:p>
                      <a:pPr algn="l" fontAlgn="b"/>
                      <a:r>
                        <a:rPr lang="en-GB" sz="125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fontAlgn="b"/>
                      <a:r>
                        <a:rPr lang="en-GB" sz="1250" b="0" i="0" u="none" strike="noStrike" dirty="0">
                          <a:solidFill>
                            <a:srgbClr val="000000"/>
                          </a:solidFill>
                          <a:effectLst/>
                          <a:latin typeface="Arial"/>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250" b="0" i="0" u="none" strike="noStrike" dirty="0">
                          <a:solidFill>
                            <a:srgbClr val="000000"/>
                          </a:solidFill>
                          <a:effectLst/>
                          <a:latin typeface="Arial"/>
                        </a:rPr>
                        <a:t>Profit % 2nd   year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GB" sz="1250" b="0" i="0" u="none" strike="noStrike" dirty="0">
                          <a:solidFill>
                            <a:srgbClr val="000000"/>
                          </a:solidFill>
                          <a:effectLst/>
                          <a:latin typeface="Arial"/>
                        </a:rPr>
                        <a:t>                             30.17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GB" sz="1250" b="0" i="0" u="none" strike="noStrike" dirty="0">
                          <a:solidFill>
                            <a:srgbClr val="000000"/>
                          </a:solidFill>
                          <a:effectLst/>
                          <a:latin typeface="Arial"/>
                        </a:rPr>
                        <a:t>%</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xmlns="" val="10018"/>
                  </a:ext>
                </a:extLst>
              </a:tr>
              <a:tr h="274590">
                <a:tc>
                  <a:txBody>
                    <a:bodyPr/>
                    <a:lstStyle/>
                    <a:p>
                      <a:pPr algn="l" fontAlgn="b"/>
                      <a:r>
                        <a:rPr lang="en-GB" sz="125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fontAlgn="b"/>
                      <a:r>
                        <a:rPr lang="en-GB" sz="1250" b="0" i="0" u="none" strike="noStrike" dirty="0">
                          <a:solidFill>
                            <a:srgbClr val="000000"/>
                          </a:solidFill>
                          <a:effectLst/>
                          <a:latin typeface="Arial"/>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250" b="0" i="0" u="none" strike="noStrike" dirty="0">
                          <a:solidFill>
                            <a:srgbClr val="000000"/>
                          </a:solidFill>
                          <a:effectLst/>
                          <a:latin typeface="Arial"/>
                        </a:rPr>
                        <a:t>Profit % 3rd year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GB" sz="1250" b="0" i="0" u="none" strike="noStrike" dirty="0">
                          <a:solidFill>
                            <a:srgbClr val="000000"/>
                          </a:solidFill>
                          <a:effectLst/>
                          <a:latin typeface="Arial"/>
                        </a:rPr>
                        <a:t>                             34.30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GB" sz="1250" b="0" i="0" u="none" strike="noStrike" dirty="0">
                          <a:solidFill>
                            <a:srgbClr val="000000"/>
                          </a:solidFill>
                          <a:effectLst/>
                          <a:latin typeface="Arial"/>
                        </a:rPr>
                        <a:t>%</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xmlns="" val="10019"/>
                  </a:ext>
                </a:extLst>
              </a:tr>
              <a:tr h="274590">
                <a:tc>
                  <a:txBody>
                    <a:bodyPr/>
                    <a:lstStyle/>
                    <a:p>
                      <a:pPr algn="l" fontAlgn="b"/>
                      <a:r>
                        <a:rPr lang="en-GB" sz="1250" b="0" i="0" u="none" strike="noStrike" dirty="0">
                          <a:solidFill>
                            <a:srgbClr val="000000"/>
                          </a:solidFill>
                          <a:effectLst/>
                          <a:latin typeface="Arial"/>
                        </a:rPr>
                        <a:t> </a:t>
                      </a:r>
                    </a:p>
                  </a:txBody>
                  <a:tcPr marL="9525" marR="9525" marT="9525" marB="0" anchor="b">
                    <a:lnL>
                      <a:noFill/>
                    </a:lnL>
                    <a:lnR>
                      <a:noFill/>
                    </a:lnR>
                    <a:lnT>
                      <a:noFill/>
                    </a:lnT>
                    <a:lnB>
                      <a:noFill/>
                    </a:lnB>
                  </a:tcPr>
                </a:tc>
                <a:tc>
                  <a:txBody>
                    <a:bodyPr/>
                    <a:lstStyle/>
                    <a:p>
                      <a:pPr algn="l" fontAlgn="b"/>
                      <a:r>
                        <a:rPr lang="en-GB" sz="1250" b="0" i="0" u="none" strike="noStrike" dirty="0">
                          <a:solidFill>
                            <a:srgbClr val="000000"/>
                          </a:solidFill>
                          <a:effectLst/>
                          <a:latin typeface="Arial"/>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250" b="0" i="0" u="none" strike="noStrike" dirty="0">
                          <a:solidFill>
                            <a:srgbClr val="000000"/>
                          </a:solidFill>
                          <a:effectLst/>
                          <a:latin typeface="Arial"/>
                        </a:rPr>
                        <a:t>Profit % 4th year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l" fontAlgn="b"/>
                      <a:r>
                        <a:rPr lang="en-GB" sz="125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l" fontAlgn="b"/>
                      <a:r>
                        <a:rPr lang="en-GB" sz="1250" b="0" i="0" u="none" strike="noStrike" dirty="0">
                          <a:solidFill>
                            <a:srgbClr val="000000"/>
                          </a:solidFill>
                          <a:effectLst/>
                          <a:latin typeface="Arial"/>
                        </a:rPr>
                        <a:t>                             37.74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l" fontAlgn="b"/>
                      <a:r>
                        <a:rPr lang="en-GB" sz="1250" b="0" i="0" u="none" strike="noStrike" dirty="0">
                          <a:solidFill>
                            <a:srgbClr val="000000"/>
                          </a:solidFill>
                          <a:effectLst/>
                          <a:latin typeface="Arial"/>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xmlns="" val="10020"/>
                  </a:ext>
                </a:extLst>
              </a:tr>
            </a:tbl>
          </a:graphicData>
        </a:graphic>
      </p:graphicFrame>
    </p:spTree>
    <p:extLst>
      <p:ext uri="{BB962C8B-B14F-4D97-AF65-F5344CB8AC3E}">
        <p14:creationId xmlns:p14="http://schemas.microsoft.com/office/powerpoint/2010/main" xmlns="" val="1941326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17515" y="230067"/>
            <a:ext cx="2111475" cy="646331"/>
          </a:xfrm>
          <a:prstGeom prst="rect">
            <a:avLst/>
          </a:prstGeom>
          <a:noFill/>
        </p:spPr>
        <p:txBody>
          <a:bodyPr wrap="none" rtlCol="0">
            <a:spAutoFit/>
          </a:bodyPr>
          <a:lstStyle/>
          <a:p>
            <a:r>
              <a:rPr lang="en-GB" dirty="0"/>
              <a:t>Capital – option1</a:t>
            </a:r>
          </a:p>
          <a:p>
            <a:endParaRPr lang="en-GB" dirty="0"/>
          </a:p>
        </p:txBody>
      </p:sp>
      <p:sp>
        <p:nvSpPr>
          <p:cNvPr id="2" name="Footer Placeholder 1"/>
          <p:cNvSpPr>
            <a:spLocks noGrp="1"/>
          </p:cNvSpPr>
          <p:nvPr>
            <p:ph type="ftr" sz="quarter" idx="11"/>
          </p:nvPr>
        </p:nvSpPr>
        <p:spPr/>
        <p:txBody>
          <a:bodyPr/>
          <a:lstStyle/>
          <a:p>
            <a:r>
              <a:rPr lang="en-US" dirty="0"/>
              <a:t>Bamboo Crash Barrier</a:t>
            </a:r>
          </a:p>
        </p:txBody>
      </p:sp>
      <p:sp>
        <p:nvSpPr>
          <p:cNvPr id="4" name="Slide Number Placeholder 3"/>
          <p:cNvSpPr>
            <a:spLocks noGrp="1"/>
          </p:cNvSpPr>
          <p:nvPr>
            <p:ph type="sldNum" sz="quarter" idx="12"/>
          </p:nvPr>
        </p:nvSpPr>
        <p:spPr/>
        <p:txBody>
          <a:bodyPr/>
          <a:lstStyle/>
          <a:p>
            <a:fld id="{986C0AF6-80FE-4588-8275-6C46360E6363}" type="slidenum">
              <a:rPr lang="en-US" smtClean="0"/>
              <a:pPr/>
              <a:t>25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3340070353"/>
              </p:ext>
            </p:extLst>
          </p:nvPr>
        </p:nvGraphicFramePr>
        <p:xfrm>
          <a:off x="152400" y="761997"/>
          <a:ext cx="8915400" cy="4661196"/>
        </p:xfrm>
        <a:graphic>
          <a:graphicData uri="http://schemas.openxmlformats.org/drawingml/2006/table">
            <a:tbl>
              <a:tblPr/>
              <a:tblGrid>
                <a:gridCol w="2524102">
                  <a:extLst>
                    <a:ext uri="{9D8B030D-6E8A-4147-A177-3AD203B41FA5}">
                      <a16:colId xmlns:a16="http://schemas.microsoft.com/office/drawing/2014/main" xmlns="" val="20000"/>
                    </a:ext>
                  </a:extLst>
                </a:gridCol>
                <a:gridCol w="1759922">
                  <a:extLst>
                    <a:ext uri="{9D8B030D-6E8A-4147-A177-3AD203B41FA5}">
                      <a16:colId xmlns:a16="http://schemas.microsoft.com/office/drawing/2014/main" xmlns="" val="20001"/>
                    </a:ext>
                  </a:extLst>
                </a:gridCol>
                <a:gridCol w="4631376">
                  <a:extLst>
                    <a:ext uri="{9D8B030D-6E8A-4147-A177-3AD203B41FA5}">
                      <a16:colId xmlns:a16="http://schemas.microsoft.com/office/drawing/2014/main" xmlns="" val="20002"/>
                    </a:ext>
                  </a:extLst>
                </a:gridCol>
              </a:tblGrid>
              <a:tr h="391932">
                <a:tc>
                  <a:txBody>
                    <a:bodyPr/>
                    <a:lstStyle/>
                    <a:p>
                      <a:pPr algn="ctr" fontAlgn="b"/>
                      <a:r>
                        <a:rPr lang="en-GB" sz="1300" b="1" i="0" u="none" strike="noStrike" dirty="0">
                          <a:solidFill>
                            <a:srgbClr val="FFFFFF"/>
                          </a:solidFill>
                          <a:effectLst/>
                          <a:latin typeface="Calibri"/>
                        </a:rPr>
                        <a:t>No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300" b="1" i="0" u="none" strike="noStrike" dirty="0">
                          <a:solidFill>
                            <a:srgbClr val="FFFFFF"/>
                          </a:solidFill>
                          <a:effectLst/>
                          <a:latin typeface="Calibri"/>
                        </a:rPr>
                        <a:t>Amount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300" b="1" i="0" u="none" strike="noStrike" dirty="0">
                          <a:solidFill>
                            <a:srgbClr val="FFFFFF"/>
                          </a:solidFill>
                          <a:effectLst/>
                          <a:latin typeface="Calibri"/>
                        </a:rPr>
                        <a:t>Source/comments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xmlns="" val="10000"/>
                  </a:ext>
                </a:extLst>
              </a:tr>
              <a:tr h="279952">
                <a:tc>
                  <a:txBody>
                    <a:bodyPr/>
                    <a:lstStyle/>
                    <a:p>
                      <a:pPr algn="ctr" fontAlgn="b"/>
                      <a:r>
                        <a:rPr lang="en-GB" sz="13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300" b="1" i="0" u="none" strike="noStrike" dirty="0">
                          <a:solidFill>
                            <a:srgbClr val="000000"/>
                          </a:solidFill>
                          <a:effectLst/>
                          <a:latin typeface="Arial"/>
                        </a:rPr>
                        <a:t>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3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79952">
                <a:tc>
                  <a:txBody>
                    <a:bodyPr/>
                    <a:lstStyle/>
                    <a:p>
                      <a:pPr algn="ctr" fontAlgn="b"/>
                      <a:r>
                        <a:rPr lang="en-GB" sz="1300" b="0" i="0" u="none" strike="noStrike" dirty="0">
                          <a:solidFill>
                            <a:srgbClr val="000000"/>
                          </a:solidFill>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300" b="0" i="0" u="none" strike="noStrike" dirty="0">
                          <a:solidFill>
                            <a:srgbClr val="000000"/>
                          </a:solidFill>
                          <a:effectLst/>
                          <a:latin typeface="Arial"/>
                        </a:rPr>
                        <a:t>       1,915,000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300" b="0" i="0" u="none" strike="noStrike" dirty="0">
                          <a:solidFill>
                            <a:srgbClr val="000000"/>
                          </a:solidFill>
                          <a:effectLst/>
                          <a:latin typeface="Arial"/>
                        </a:rPr>
                        <a:t>Total Capital Required for set up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881847">
                <a:tc>
                  <a:txBody>
                    <a:bodyPr/>
                    <a:lstStyle/>
                    <a:p>
                      <a:pPr algn="ctr" fontAlgn="b"/>
                      <a:r>
                        <a:rPr lang="en-GB" sz="1300" b="0" i="0" u="none" strike="noStrike" dirty="0">
                          <a:solidFill>
                            <a:srgbClr val="000000"/>
                          </a:solidFill>
                          <a:effectLst/>
                          <a:latin typeface="Arial"/>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300" b="0" i="0" u="none" strike="noStrike" dirty="0">
                          <a:solidFill>
                            <a:srgbClr val="000000"/>
                          </a:solidFill>
                          <a:effectLst/>
                          <a:latin typeface="Arial"/>
                        </a:rPr>
                        <a:t>     10,974,898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300" b="0" i="0" u="none" strike="noStrike" dirty="0">
                          <a:solidFill>
                            <a:srgbClr val="000000"/>
                          </a:solidFill>
                          <a:effectLst/>
                          <a:latin typeface="Arial"/>
                        </a:rPr>
                        <a:t>Total Capital Required for initial running up to six months till revenue starts getting generated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79952">
                <a:tc>
                  <a:txBody>
                    <a:bodyPr/>
                    <a:lstStyle/>
                    <a:p>
                      <a:pPr algn="ctr" fontAlgn="b"/>
                      <a:r>
                        <a:rPr lang="en-GB" sz="1300" b="1" i="0" u="none" strike="noStrike" dirty="0">
                          <a:solidFill>
                            <a:srgbClr val="000000"/>
                          </a:solidFill>
                          <a:effectLst/>
                          <a:latin typeface="Arial"/>
                        </a:rPr>
                        <a:t>Capital Required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300" b="1" i="0" u="none" strike="noStrike" dirty="0">
                          <a:solidFill>
                            <a:srgbClr val="000000"/>
                          </a:solidFill>
                          <a:effectLst/>
                          <a:latin typeface="Arial"/>
                        </a:rPr>
                        <a:t>     12,889,898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3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79952">
                <a:tc>
                  <a:txBody>
                    <a:bodyPr/>
                    <a:lstStyle/>
                    <a:p>
                      <a:pPr algn="ctr" fontAlgn="b"/>
                      <a:r>
                        <a:rPr lang="en-GB" sz="13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3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3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79952">
                <a:tc>
                  <a:txBody>
                    <a:bodyPr/>
                    <a:lstStyle/>
                    <a:p>
                      <a:pPr algn="ctr" fontAlgn="b"/>
                      <a:r>
                        <a:rPr lang="en-GB" sz="1300" b="1" i="0" u="none" strike="noStrike" dirty="0">
                          <a:solidFill>
                            <a:srgbClr val="000000"/>
                          </a:solidFill>
                          <a:effectLst/>
                          <a:latin typeface="Arial"/>
                        </a:rPr>
                        <a:t>Capital arrangement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3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3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79952">
                <a:tc>
                  <a:txBody>
                    <a:bodyPr/>
                    <a:lstStyle/>
                    <a:p>
                      <a:pPr algn="ctr" fontAlgn="b"/>
                      <a:r>
                        <a:rPr lang="en-GB" sz="1300" b="0" i="0" u="none" strike="noStrike" dirty="0">
                          <a:solidFill>
                            <a:srgbClr val="000000"/>
                          </a:solidFill>
                          <a:effectLst/>
                          <a:latin typeface="Arial"/>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300" b="0" i="0" u="none" strike="noStrike" dirty="0">
                          <a:solidFill>
                            <a:srgbClr val="000000"/>
                          </a:solidFill>
                          <a:effectLst/>
                          <a:latin typeface="Arial"/>
                        </a:rPr>
                        <a:t>       3,200,000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300" b="0" i="0" u="none" strike="noStrike" dirty="0">
                          <a:solidFill>
                            <a:srgbClr val="000000"/>
                          </a:solidFill>
                          <a:effectLst/>
                          <a:latin typeface="Arial"/>
                        </a:rPr>
                        <a:t> 4 Lakhs from each partner of 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587897">
                <a:tc>
                  <a:txBody>
                    <a:bodyPr/>
                    <a:lstStyle/>
                    <a:p>
                      <a:pPr algn="ctr" fontAlgn="b"/>
                      <a:r>
                        <a:rPr lang="en-GB" sz="1300" b="0" i="0" u="none" strike="noStrike" dirty="0">
                          <a:solidFill>
                            <a:srgbClr val="000000"/>
                          </a:solidFill>
                          <a:effectLst/>
                          <a:latin typeface="Arial"/>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300" b="0" i="0" u="none" strike="noStrike" dirty="0">
                          <a:solidFill>
                            <a:srgbClr val="000000"/>
                          </a:solidFill>
                          <a:effectLst/>
                          <a:latin typeface="Arial"/>
                        </a:rPr>
                        <a:t>       9,625,000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300" b="0" i="0" u="none" strike="noStrike" dirty="0">
                          <a:solidFill>
                            <a:srgbClr val="000000"/>
                          </a:solidFill>
                          <a:effectLst/>
                          <a:latin typeface="Arial"/>
                        </a:rPr>
                        <a:t>Through Govt Scheme MSME=70 % of order of 25 kms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79952">
                <a:tc>
                  <a:txBody>
                    <a:bodyPr/>
                    <a:lstStyle/>
                    <a:p>
                      <a:pPr algn="ctr" fontAlgn="b"/>
                      <a:r>
                        <a:rPr lang="en-GB" sz="1300" b="1" i="0" u="none" strike="noStrike" dirty="0">
                          <a:solidFill>
                            <a:srgbClr val="000000"/>
                          </a:solidFill>
                          <a:effectLst/>
                          <a:latin typeface="Arial"/>
                        </a:rPr>
                        <a:t>Capital arrangement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300" b="1" i="0" u="none" strike="noStrike" dirty="0">
                          <a:solidFill>
                            <a:srgbClr val="000000"/>
                          </a:solidFill>
                          <a:effectLst/>
                          <a:latin typeface="Arial"/>
                        </a:rPr>
                        <a:t>     12,825,000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3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79952">
                <a:tc>
                  <a:txBody>
                    <a:bodyPr/>
                    <a:lstStyle/>
                    <a:p>
                      <a:pPr algn="ctr" fontAlgn="b"/>
                      <a:r>
                        <a:rPr lang="en-GB" sz="13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3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3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279952">
                <a:tc>
                  <a:txBody>
                    <a:bodyPr/>
                    <a:lstStyle/>
                    <a:p>
                      <a:pPr algn="ctr" fontAlgn="b"/>
                      <a:r>
                        <a:rPr lang="en-GB" sz="13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3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3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79952">
                <a:tc gridSpan="3">
                  <a:txBody>
                    <a:bodyPr/>
                    <a:lstStyle/>
                    <a:p>
                      <a:pPr algn="ctr" fontAlgn="b"/>
                      <a:r>
                        <a:rPr lang="en-GB" sz="1300" b="1" i="0" u="none" strike="noStrike" dirty="0">
                          <a:solidFill>
                            <a:srgbClr val="000000"/>
                          </a:solidFill>
                          <a:effectLst/>
                          <a:latin typeface="Arial"/>
                        </a:rPr>
                        <a:t>Since Capital Required&lt;Capital arrangement , Hence OK.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xmlns="" val="3178893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Bamboo Crash Barrier</a:t>
            </a:r>
          </a:p>
        </p:txBody>
      </p:sp>
      <p:sp>
        <p:nvSpPr>
          <p:cNvPr id="4" name="Slide Number Placeholder 3"/>
          <p:cNvSpPr>
            <a:spLocks noGrp="1"/>
          </p:cNvSpPr>
          <p:nvPr>
            <p:ph type="sldNum" sz="quarter" idx="12"/>
          </p:nvPr>
        </p:nvSpPr>
        <p:spPr/>
        <p:txBody>
          <a:bodyPr/>
          <a:lstStyle/>
          <a:p>
            <a:fld id="{986C0AF6-80FE-4588-8275-6C46360E6363}" type="slidenum">
              <a:rPr lang="en-US" smtClean="0"/>
              <a:pPr/>
              <a:t>26</a:t>
            </a:fld>
            <a:endParaRPr lang="en-US" dirty="0"/>
          </a:p>
        </p:txBody>
      </p:sp>
      <p:sp>
        <p:nvSpPr>
          <p:cNvPr id="7" name="TextBox 6"/>
          <p:cNvSpPr txBox="1"/>
          <p:nvPr/>
        </p:nvSpPr>
        <p:spPr>
          <a:xfrm>
            <a:off x="2971800" y="84644"/>
            <a:ext cx="1348446" cy="369332"/>
          </a:xfrm>
          <a:prstGeom prst="rect">
            <a:avLst/>
          </a:prstGeom>
          <a:noFill/>
        </p:spPr>
        <p:txBody>
          <a:bodyPr wrap="none" rtlCol="0">
            <a:spAutoFit/>
          </a:bodyPr>
          <a:lstStyle/>
          <a:p>
            <a:r>
              <a:rPr lang="en-GB" dirty="0"/>
              <a:t>Capital -2 </a:t>
            </a:r>
          </a:p>
        </p:txBody>
      </p:sp>
      <p:sp>
        <p:nvSpPr>
          <p:cNvPr id="3" name="TextBox 2"/>
          <p:cNvSpPr txBox="1"/>
          <p:nvPr/>
        </p:nvSpPr>
        <p:spPr>
          <a:xfrm>
            <a:off x="2971800" y="1219200"/>
            <a:ext cx="184731" cy="369332"/>
          </a:xfrm>
          <a:prstGeom prst="rect">
            <a:avLst/>
          </a:prstGeom>
          <a:noFill/>
        </p:spPr>
        <p:txBody>
          <a:bodyPr wrap="none" rtlCol="0">
            <a:spAutoFit/>
          </a:bodyPr>
          <a:lstStyle/>
          <a:p>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xmlns="" val="4083336086"/>
              </p:ext>
            </p:extLst>
          </p:nvPr>
        </p:nvGraphicFramePr>
        <p:xfrm>
          <a:off x="304800" y="685798"/>
          <a:ext cx="8458200" cy="5068097"/>
        </p:xfrm>
        <a:graphic>
          <a:graphicData uri="http://schemas.openxmlformats.org/drawingml/2006/table">
            <a:tbl>
              <a:tblPr/>
              <a:tblGrid>
                <a:gridCol w="1978420">
                  <a:extLst>
                    <a:ext uri="{9D8B030D-6E8A-4147-A177-3AD203B41FA5}">
                      <a16:colId xmlns:a16="http://schemas.microsoft.com/office/drawing/2014/main" xmlns="" val="20000"/>
                    </a:ext>
                  </a:extLst>
                </a:gridCol>
                <a:gridCol w="1379449">
                  <a:extLst>
                    <a:ext uri="{9D8B030D-6E8A-4147-A177-3AD203B41FA5}">
                      <a16:colId xmlns:a16="http://schemas.microsoft.com/office/drawing/2014/main" xmlns="" val="20001"/>
                    </a:ext>
                  </a:extLst>
                </a:gridCol>
                <a:gridCol w="5100331">
                  <a:extLst>
                    <a:ext uri="{9D8B030D-6E8A-4147-A177-3AD203B41FA5}">
                      <a16:colId xmlns:a16="http://schemas.microsoft.com/office/drawing/2014/main" xmlns="" val="20002"/>
                    </a:ext>
                  </a:extLst>
                </a:gridCol>
              </a:tblGrid>
              <a:tr h="372458">
                <a:tc>
                  <a:txBody>
                    <a:bodyPr/>
                    <a:lstStyle/>
                    <a:p>
                      <a:pPr algn="ctr" fontAlgn="b"/>
                      <a:r>
                        <a:rPr lang="en-GB" sz="1400" b="1" i="0" u="none" strike="noStrike" dirty="0">
                          <a:solidFill>
                            <a:srgbClr val="FFFFFF"/>
                          </a:solidFill>
                          <a:effectLst/>
                          <a:latin typeface="Calibri"/>
                        </a:rPr>
                        <a:t>No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400" b="1" i="0" u="none" strike="noStrike" dirty="0">
                          <a:solidFill>
                            <a:srgbClr val="FFFFFF"/>
                          </a:solidFill>
                          <a:effectLst/>
                          <a:latin typeface="Calibri"/>
                        </a:rPr>
                        <a:t>Amount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400" b="1" i="0" u="none" strike="noStrike" dirty="0">
                          <a:solidFill>
                            <a:srgbClr val="FFFFFF"/>
                          </a:solidFill>
                          <a:effectLst/>
                          <a:latin typeface="Calibri"/>
                        </a:rPr>
                        <a:t>Source/comments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xmlns="" val="10000"/>
                  </a:ext>
                </a:extLst>
              </a:tr>
              <a:tr h="266042">
                <a:tc>
                  <a:txBody>
                    <a:bodyPr/>
                    <a:lstStyle/>
                    <a:p>
                      <a:pPr algn="ctr"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1" i="0" u="none" strike="noStrike" dirty="0">
                          <a:solidFill>
                            <a:srgbClr val="000000"/>
                          </a:solidFill>
                          <a:effectLst/>
                          <a:latin typeface="Arial"/>
                        </a:rPr>
                        <a:t>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66042">
                <a:tc>
                  <a:txBody>
                    <a:bodyPr/>
                    <a:lstStyle/>
                    <a:p>
                      <a:pPr algn="ctr" fontAlgn="b"/>
                      <a:r>
                        <a:rPr lang="en-GB" sz="1400" b="0" i="0" u="none" strike="noStrike" dirty="0">
                          <a:solidFill>
                            <a:srgbClr val="000000"/>
                          </a:solidFill>
                          <a:effectLst/>
                          <a:latin typeface="Arial"/>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1,915,000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Total Capital Required for set up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838031">
                <a:tc>
                  <a:txBody>
                    <a:bodyPr/>
                    <a:lstStyle/>
                    <a:p>
                      <a:pPr algn="ctr" fontAlgn="b"/>
                      <a:r>
                        <a:rPr lang="en-GB" sz="1400" b="0" i="0" u="none" strike="noStrike" dirty="0">
                          <a:solidFill>
                            <a:srgbClr val="000000"/>
                          </a:solidFill>
                          <a:effectLst/>
                          <a:latin typeface="Arial"/>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10,974,898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Total Capital Required for initial running up to six months till revenue starts getting generated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66042">
                <a:tc>
                  <a:txBody>
                    <a:bodyPr/>
                    <a:lstStyle/>
                    <a:p>
                      <a:pPr algn="ctr" fontAlgn="b"/>
                      <a:r>
                        <a:rPr lang="en-GB" sz="1400" b="1" i="0" u="none" strike="noStrike" dirty="0">
                          <a:solidFill>
                            <a:srgbClr val="000000"/>
                          </a:solidFill>
                          <a:effectLst/>
                          <a:latin typeface="Arial"/>
                        </a:rPr>
                        <a:t>Capital Required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400" b="1" i="0" u="none" strike="noStrike" dirty="0">
                          <a:solidFill>
                            <a:srgbClr val="000000"/>
                          </a:solidFill>
                          <a:effectLst/>
                          <a:latin typeface="Arial"/>
                        </a:rPr>
                        <a:t>     12,889,898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66042">
                <a:tc>
                  <a:txBody>
                    <a:bodyPr/>
                    <a:lstStyle/>
                    <a:p>
                      <a:pPr algn="ctr"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66042">
                <a:tc>
                  <a:txBody>
                    <a:bodyPr/>
                    <a:lstStyle/>
                    <a:p>
                      <a:pPr algn="l" fontAlgn="b"/>
                      <a:r>
                        <a:rPr lang="en-GB" sz="1400" b="1" i="0" u="none" strike="noStrike" dirty="0">
                          <a:solidFill>
                            <a:srgbClr val="000000"/>
                          </a:solidFill>
                          <a:effectLst/>
                          <a:latin typeface="Arial"/>
                        </a:rPr>
                        <a:t>Capital arrangement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66042">
                <a:tc>
                  <a:txBody>
                    <a:bodyPr/>
                    <a:lstStyle/>
                    <a:p>
                      <a:pPr algn="ctr" fontAlgn="b"/>
                      <a:r>
                        <a:rPr lang="en-GB" sz="1400" b="0" i="0" u="none" strike="noStrike" dirty="0">
                          <a:solidFill>
                            <a:srgbClr val="000000"/>
                          </a:solidFill>
                          <a:effectLst/>
                          <a:latin typeface="Arial"/>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3,200,000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4 Lakhs from each partner of 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638500">
                <a:tc>
                  <a:txBody>
                    <a:bodyPr/>
                    <a:lstStyle/>
                    <a:p>
                      <a:pPr algn="ctr" fontAlgn="b"/>
                      <a:r>
                        <a:rPr lang="en-GB" sz="1400" b="0" i="0" u="none" strike="noStrike" dirty="0">
                          <a:solidFill>
                            <a:srgbClr val="000000"/>
                          </a:solidFill>
                          <a:effectLst/>
                          <a:latin typeface="Arial"/>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5,600,000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400" b="0" i="0" u="none" strike="noStrike" dirty="0">
                          <a:solidFill>
                            <a:srgbClr val="000000"/>
                          </a:solidFill>
                          <a:effectLst/>
                          <a:latin typeface="Arial"/>
                        </a:rPr>
                        <a:t>Capital partner - Shall receive 35% of net profit earned , no interest to be paid for capital blocked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558688">
                <a:tc>
                  <a:txBody>
                    <a:bodyPr/>
                    <a:lstStyle/>
                    <a:p>
                      <a:pPr algn="ctr" fontAlgn="b"/>
                      <a:r>
                        <a:rPr lang="en-GB" sz="1400" b="0" i="0" u="none" strike="noStrike" dirty="0">
                          <a:solidFill>
                            <a:srgbClr val="000000"/>
                          </a:solidFill>
                          <a:effectLst/>
                          <a:latin typeface="Arial"/>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4,125,000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0.30 x550 X25000 - Advance from Client for 50% of target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66042">
                <a:tc>
                  <a:txBody>
                    <a:bodyPr/>
                    <a:lstStyle/>
                    <a:p>
                      <a:pPr algn="l" fontAlgn="b"/>
                      <a:r>
                        <a:rPr lang="en-GB" sz="1400" b="1" i="0" u="none" strike="noStrike" dirty="0">
                          <a:solidFill>
                            <a:srgbClr val="000000"/>
                          </a:solidFill>
                          <a:effectLst/>
                          <a:latin typeface="Arial"/>
                        </a:rPr>
                        <a:t>Capital arrangement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400" b="1" i="0" u="none" strike="noStrike" dirty="0">
                          <a:solidFill>
                            <a:srgbClr val="000000"/>
                          </a:solidFill>
                          <a:effectLst/>
                          <a:latin typeface="Arial"/>
                        </a:rPr>
                        <a:t>     12,925,000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266042">
                <a:tc>
                  <a:txBody>
                    <a:bodyPr/>
                    <a:lstStyle/>
                    <a:p>
                      <a:pPr algn="ctr"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66042">
                <a:tc>
                  <a:txBody>
                    <a:bodyPr/>
                    <a:lstStyle/>
                    <a:p>
                      <a:pPr algn="ctr"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66042">
                <a:tc gridSpan="3">
                  <a:txBody>
                    <a:bodyPr/>
                    <a:lstStyle/>
                    <a:p>
                      <a:pPr algn="ctr" fontAlgn="b"/>
                      <a:r>
                        <a:rPr lang="en-GB" sz="1400" b="1" i="0" u="none" strike="noStrike" dirty="0">
                          <a:solidFill>
                            <a:srgbClr val="FF0000"/>
                          </a:solidFill>
                          <a:effectLst/>
                          <a:latin typeface="Arial"/>
                        </a:rPr>
                        <a:t>Since Capital Required&lt;Capital arrangement , Hence OK.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13"/>
                  </a:ext>
                </a:extLst>
              </a:tr>
            </a:tbl>
          </a:graphicData>
        </a:graphic>
      </p:graphicFrame>
    </p:spTree>
    <p:extLst>
      <p:ext uri="{BB962C8B-B14F-4D97-AF65-F5344CB8AC3E}">
        <p14:creationId xmlns:p14="http://schemas.microsoft.com/office/powerpoint/2010/main" xmlns="" val="3807969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Bamboo Crash Barrier</a:t>
            </a:r>
          </a:p>
        </p:txBody>
      </p:sp>
      <p:sp>
        <p:nvSpPr>
          <p:cNvPr id="3" name="Slide Number Placeholder 2"/>
          <p:cNvSpPr>
            <a:spLocks noGrp="1"/>
          </p:cNvSpPr>
          <p:nvPr>
            <p:ph type="sldNum" sz="quarter" idx="12"/>
          </p:nvPr>
        </p:nvSpPr>
        <p:spPr/>
        <p:txBody>
          <a:bodyPr/>
          <a:lstStyle/>
          <a:p>
            <a:fld id="{986C0AF6-80FE-4588-8275-6C46360E6363}" type="slidenum">
              <a:rPr lang="en-US" smtClean="0"/>
              <a:pPr/>
              <a:t>27</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xmlns="" val="431245719"/>
              </p:ext>
            </p:extLst>
          </p:nvPr>
        </p:nvGraphicFramePr>
        <p:xfrm>
          <a:off x="304800" y="646332"/>
          <a:ext cx="8610600" cy="5757040"/>
        </p:xfrm>
        <a:graphic>
          <a:graphicData uri="http://schemas.openxmlformats.org/drawingml/2006/table">
            <a:tbl>
              <a:tblPr/>
              <a:tblGrid>
                <a:gridCol w="615848">
                  <a:extLst>
                    <a:ext uri="{9D8B030D-6E8A-4147-A177-3AD203B41FA5}">
                      <a16:colId xmlns:a16="http://schemas.microsoft.com/office/drawing/2014/main" xmlns="" val="20000"/>
                    </a:ext>
                  </a:extLst>
                </a:gridCol>
                <a:gridCol w="976343">
                  <a:extLst>
                    <a:ext uri="{9D8B030D-6E8A-4147-A177-3AD203B41FA5}">
                      <a16:colId xmlns:a16="http://schemas.microsoft.com/office/drawing/2014/main" xmlns="" val="20001"/>
                    </a:ext>
                  </a:extLst>
                </a:gridCol>
                <a:gridCol w="2688701">
                  <a:extLst>
                    <a:ext uri="{9D8B030D-6E8A-4147-A177-3AD203B41FA5}">
                      <a16:colId xmlns:a16="http://schemas.microsoft.com/office/drawing/2014/main" xmlns="" val="20002"/>
                    </a:ext>
                  </a:extLst>
                </a:gridCol>
                <a:gridCol w="1517088">
                  <a:extLst>
                    <a:ext uri="{9D8B030D-6E8A-4147-A177-3AD203B41FA5}">
                      <a16:colId xmlns:a16="http://schemas.microsoft.com/office/drawing/2014/main" xmlns="" val="20003"/>
                    </a:ext>
                  </a:extLst>
                </a:gridCol>
                <a:gridCol w="980099">
                  <a:extLst>
                    <a:ext uri="{9D8B030D-6E8A-4147-A177-3AD203B41FA5}">
                      <a16:colId xmlns:a16="http://schemas.microsoft.com/office/drawing/2014/main" xmlns="" val="20004"/>
                    </a:ext>
                  </a:extLst>
                </a:gridCol>
                <a:gridCol w="1832521">
                  <a:extLst>
                    <a:ext uri="{9D8B030D-6E8A-4147-A177-3AD203B41FA5}">
                      <a16:colId xmlns:a16="http://schemas.microsoft.com/office/drawing/2014/main" xmlns="" val="20005"/>
                    </a:ext>
                  </a:extLst>
                </a:gridCol>
              </a:tblGrid>
              <a:tr h="247812">
                <a:tc>
                  <a:txBody>
                    <a:bodyPr/>
                    <a:lstStyle/>
                    <a:p>
                      <a:pPr algn="ctr" fontAlgn="b"/>
                      <a:r>
                        <a:rPr lang="en-GB" sz="1400" b="1"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en-GB" sz="1400" b="1" i="0" u="none" strike="noStrike" dirty="0">
                          <a:solidFill>
                            <a:srgbClr val="000000"/>
                          </a:solidFill>
                          <a:effectLst/>
                          <a:latin typeface="Arial"/>
                        </a:rPr>
                        <a:t> Revenue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06697">
                <a:tc>
                  <a:txBody>
                    <a:bodyPr/>
                    <a:lstStyle/>
                    <a:p>
                      <a:pPr algn="ctr"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1" i="0" u="none" strike="noStrike" dirty="0">
                          <a:solidFill>
                            <a:srgbClr val="FFFFFF"/>
                          </a:solidFill>
                          <a:effectLst/>
                          <a:latin typeface="Calibri"/>
                        </a:rPr>
                        <a:t> Period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400" b="1" i="0" u="none" strike="noStrike" dirty="0">
                          <a:solidFill>
                            <a:srgbClr val="FFFFFF"/>
                          </a:solidFill>
                          <a:effectLst/>
                          <a:latin typeface="Calibri"/>
                        </a:rPr>
                        <a:t> Selling price / unit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400" b="1" i="0" u="none" strike="noStrike" dirty="0">
                          <a:solidFill>
                            <a:srgbClr val="FFFFFF"/>
                          </a:solidFill>
                          <a:effectLst/>
                          <a:latin typeface="Calibri"/>
                        </a:rPr>
                        <a:t> No. of units sold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400" b="1" i="0" u="none" strike="noStrike" dirty="0">
                          <a:solidFill>
                            <a:srgbClr val="FFFFFF"/>
                          </a:solidFill>
                          <a:effectLst/>
                          <a:latin typeface="Calibri"/>
                        </a:rPr>
                        <a:t> unit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GB" sz="1400" b="1" i="0" u="none" strike="noStrike" dirty="0">
                          <a:solidFill>
                            <a:srgbClr val="FFFFFF"/>
                          </a:solidFill>
                          <a:effectLst/>
                          <a:latin typeface="Calibri"/>
                        </a:rPr>
                        <a:t> Total Revenue/Yr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xmlns="" val="10001"/>
                  </a:ext>
                </a:extLst>
              </a:tr>
              <a:tr h="245358">
                <a:tc>
                  <a:txBody>
                    <a:bodyPr/>
                    <a:lstStyle/>
                    <a:p>
                      <a:pPr algn="ctr"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Calibri"/>
                        </a:rPr>
                        <a:t> Year 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550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50,000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metre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27,500,000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45358">
                <a:tc>
                  <a:txBody>
                    <a:bodyPr/>
                    <a:lstStyle/>
                    <a:p>
                      <a:pPr algn="ctr"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Calibri"/>
                        </a:rPr>
                        <a:t> Year 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600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50,000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metre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30,000,000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45358">
                <a:tc>
                  <a:txBody>
                    <a:bodyPr/>
                    <a:lstStyle/>
                    <a:p>
                      <a:pPr algn="ctr"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Calibri"/>
                        </a:rPr>
                        <a:t> Year 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650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50,000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metre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32,500,000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70356">
                <a:tc>
                  <a:txBody>
                    <a:bodyPr/>
                    <a:lstStyle/>
                    <a:p>
                      <a:pPr algn="ctr"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1" i="0" u="sng"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1" i="0" u="sng"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45358">
                <a:tc>
                  <a:txBody>
                    <a:bodyPr/>
                    <a:lstStyle/>
                    <a:p>
                      <a:pPr algn="ctr" fontAlgn="b"/>
                      <a:r>
                        <a:rPr lang="en-GB" sz="1400" b="1" i="0" u="none" strike="noStrike" dirty="0">
                          <a:solidFill>
                            <a:srgbClr val="000000"/>
                          </a:solidFill>
                          <a:effectLst/>
                          <a:latin typeface="Arial"/>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l" fontAlgn="b"/>
                      <a:r>
                        <a:rPr lang="en-GB" sz="1400" b="1" i="0" u="none" strike="noStrike" dirty="0">
                          <a:solidFill>
                            <a:srgbClr val="000000"/>
                          </a:solidFill>
                          <a:effectLst/>
                          <a:latin typeface="Arial"/>
                        </a:rPr>
                        <a:t>Break even Analysis  if target of 50,000 metre  per year is meet - Optimistic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45358">
                <a:tc>
                  <a:txBody>
                    <a:bodyPr/>
                    <a:lstStyle/>
                    <a:p>
                      <a:pPr algn="ctr"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Expenses  for first year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45358">
                <a:tc>
                  <a:txBody>
                    <a:bodyPr/>
                    <a:lstStyle/>
                    <a:p>
                      <a:pPr algn="ctr"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Expenses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Fixed  set up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1,915,000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45358">
                <a:tc>
                  <a:txBody>
                    <a:bodyPr/>
                    <a:lstStyle/>
                    <a:p>
                      <a:pPr algn="ctr"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Running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Cost  first year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21,949,795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45358">
                <a:tc>
                  <a:txBody>
                    <a:bodyPr/>
                    <a:lstStyle/>
                    <a:p>
                      <a:pPr algn="ctr"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1" i="0" u="none" strike="noStrike" dirty="0">
                          <a:solidFill>
                            <a:srgbClr val="000000"/>
                          </a:solidFill>
                          <a:effectLst/>
                          <a:latin typeface="Arial"/>
                        </a:rPr>
                        <a:t>Total Exp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GB" sz="1400" b="1" i="0" u="none" strike="noStrike" dirty="0">
                          <a:solidFill>
                            <a:srgbClr val="000000"/>
                          </a:solidFill>
                          <a:effectLst/>
                          <a:latin typeface="Arial"/>
                        </a:rPr>
                        <a:t>                    23,864,795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xmlns="" val="10010"/>
                  </a:ext>
                </a:extLst>
              </a:tr>
              <a:tr h="245358">
                <a:tc>
                  <a:txBody>
                    <a:bodyPr/>
                    <a:lstStyle/>
                    <a:p>
                      <a:pPr algn="ctr"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57627">
                <a:tc>
                  <a:txBody>
                    <a:bodyPr/>
                    <a:lstStyle/>
                    <a:p>
                      <a:pPr algn="ctr"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Revenue of first year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50,000X550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27,500,000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57627">
                <a:tc>
                  <a:txBody>
                    <a:bodyPr/>
                    <a:lstStyle/>
                    <a:p>
                      <a:pPr algn="ctr"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57627">
                <a:tc>
                  <a:txBody>
                    <a:bodyPr/>
                    <a:lstStyle/>
                    <a:p>
                      <a:pPr algn="ctr"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1" i="0" u="none" strike="noStrike" dirty="0">
                          <a:solidFill>
                            <a:srgbClr val="000000"/>
                          </a:solidFill>
                          <a:effectLst/>
                          <a:latin typeface="Arial"/>
                        </a:rPr>
                        <a:t>Difference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1"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1" i="0" u="none" strike="noStrike" dirty="0">
                          <a:solidFill>
                            <a:srgbClr val="000000"/>
                          </a:solidFill>
                          <a:effectLst/>
                          <a:latin typeface="Arial"/>
                        </a:rPr>
                        <a:t>                      3,635,205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257627">
                <a:tc gridSpan="6">
                  <a:txBody>
                    <a:bodyPr/>
                    <a:lstStyle/>
                    <a:p>
                      <a:pPr algn="ctr" fontAlgn="b"/>
                      <a:r>
                        <a:rPr lang="en-GB" sz="1400" b="1" i="0" u="none" strike="noStrike" dirty="0">
                          <a:solidFill>
                            <a:srgbClr val="000000"/>
                          </a:solidFill>
                          <a:effectLst/>
                          <a:latin typeface="Arial"/>
                        </a:rPr>
                        <a:t>Since difference is positive , Break even will happen in  first year only if full target is met</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15"/>
                  </a:ext>
                </a:extLst>
              </a:tr>
            </a:tbl>
          </a:graphicData>
        </a:graphic>
      </p:graphicFrame>
      <p:sp>
        <p:nvSpPr>
          <p:cNvPr id="9" name="TextBox 8"/>
          <p:cNvSpPr txBox="1"/>
          <p:nvPr/>
        </p:nvSpPr>
        <p:spPr>
          <a:xfrm>
            <a:off x="2514600" y="1"/>
            <a:ext cx="3962400" cy="646331"/>
          </a:xfrm>
          <a:prstGeom prst="rect">
            <a:avLst/>
          </a:prstGeom>
          <a:noFill/>
        </p:spPr>
        <p:txBody>
          <a:bodyPr wrap="square" rtlCol="0">
            <a:spAutoFit/>
          </a:bodyPr>
          <a:lstStyle/>
          <a:p>
            <a:r>
              <a:rPr lang="en-GB" dirty="0"/>
              <a:t>Revenue &amp; Break Even  Analysis</a:t>
            </a:r>
          </a:p>
          <a:p>
            <a:endParaRPr lang="en-GB" dirty="0"/>
          </a:p>
        </p:txBody>
      </p:sp>
    </p:spTree>
    <p:extLst>
      <p:ext uri="{BB962C8B-B14F-4D97-AF65-F5344CB8AC3E}">
        <p14:creationId xmlns:p14="http://schemas.microsoft.com/office/powerpoint/2010/main" xmlns="" val="2109834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400" b="1" dirty="0">
                <a:solidFill>
                  <a:srgbClr val="00B0F0"/>
                </a:solidFill>
              </a:rPr>
              <a:t>Bamboo Crash Barrier</a:t>
            </a:r>
          </a:p>
        </p:txBody>
      </p:sp>
      <p:sp>
        <p:nvSpPr>
          <p:cNvPr id="4" name="Slide Number Placeholder 3"/>
          <p:cNvSpPr>
            <a:spLocks noGrp="1"/>
          </p:cNvSpPr>
          <p:nvPr>
            <p:ph type="sldNum" sz="quarter" idx="12"/>
          </p:nvPr>
        </p:nvSpPr>
        <p:spPr/>
        <p:txBody>
          <a:bodyPr/>
          <a:lstStyle/>
          <a:p>
            <a:fld id="{986C0AF6-80FE-4588-8275-6C46360E6363}" type="slidenum">
              <a:rPr lang="en-US" sz="1800" b="1" smtClean="0">
                <a:solidFill>
                  <a:schemeClr val="tx1"/>
                </a:solidFill>
              </a:rPr>
              <a:pPr/>
              <a:t>28</a:t>
            </a:fld>
            <a:endParaRPr lang="en-US" sz="1800" b="1" dirty="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xmlns="" val="2330094773"/>
              </p:ext>
            </p:extLst>
          </p:nvPr>
        </p:nvGraphicFramePr>
        <p:xfrm>
          <a:off x="304800" y="933510"/>
          <a:ext cx="8069085" cy="5229105"/>
        </p:xfrm>
        <a:graphic>
          <a:graphicData uri="http://schemas.openxmlformats.org/drawingml/2006/table">
            <a:tbl>
              <a:tblPr/>
              <a:tblGrid>
                <a:gridCol w="588147">
                  <a:extLst>
                    <a:ext uri="{9D8B030D-6E8A-4147-A177-3AD203B41FA5}">
                      <a16:colId xmlns:a16="http://schemas.microsoft.com/office/drawing/2014/main" xmlns="" val="20000"/>
                    </a:ext>
                  </a:extLst>
                </a:gridCol>
                <a:gridCol w="925254">
                  <a:extLst>
                    <a:ext uri="{9D8B030D-6E8A-4147-A177-3AD203B41FA5}">
                      <a16:colId xmlns:a16="http://schemas.microsoft.com/office/drawing/2014/main" xmlns="" val="20001"/>
                    </a:ext>
                  </a:extLst>
                </a:gridCol>
                <a:gridCol w="2560590">
                  <a:extLst>
                    <a:ext uri="{9D8B030D-6E8A-4147-A177-3AD203B41FA5}">
                      <a16:colId xmlns:a16="http://schemas.microsoft.com/office/drawing/2014/main" xmlns="" val="20002"/>
                    </a:ext>
                  </a:extLst>
                </a:gridCol>
                <a:gridCol w="1441676">
                  <a:extLst>
                    <a:ext uri="{9D8B030D-6E8A-4147-A177-3AD203B41FA5}">
                      <a16:colId xmlns:a16="http://schemas.microsoft.com/office/drawing/2014/main" xmlns="" val="20003"/>
                    </a:ext>
                  </a:extLst>
                </a:gridCol>
                <a:gridCol w="803323">
                  <a:extLst>
                    <a:ext uri="{9D8B030D-6E8A-4147-A177-3AD203B41FA5}">
                      <a16:colId xmlns:a16="http://schemas.microsoft.com/office/drawing/2014/main" xmlns="" val="20004"/>
                    </a:ext>
                  </a:extLst>
                </a:gridCol>
                <a:gridCol w="1750095">
                  <a:extLst>
                    <a:ext uri="{9D8B030D-6E8A-4147-A177-3AD203B41FA5}">
                      <a16:colId xmlns:a16="http://schemas.microsoft.com/office/drawing/2014/main" xmlns="" val="20005"/>
                    </a:ext>
                  </a:extLst>
                </a:gridCol>
              </a:tblGrid>
              <a:tr h="249005">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GB" sz="1200" b="1" i="0" u="sng" strike="noStrike" dirty="0">
                          <a:solidFill>
                            <a:srgbClr val="000000"/>
                          </a:solidFill>
                          <a:effectLst/>
                          <a:latin typeface="Arial"/>
                        </a:rPr>
                        <a:t>RISK ANALYSIS - FINANCIAL - if 30% order is meet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GB"/>
                    </a:p>
                  </a:txBody>
                  <a:tcPr/>
                </a:tc>
                <a:tc hMerge="1">
                  <a:txBody>
                    <a:bodyPr/>
                    <a:lstStyle/>
                    <a:p>
                      <a:endParaRPr lang="en-GB"/>
                    </a:p>
                  </a:txBody>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49005">
                <a:tc>
                  <a:txBody>
                    <a:bodyPr/>
                    <a:lstStyle/>
                    <a:p>
                      <a:pPr algn="ctr" fontAlgn="b"/>
                      <a:r>
                        <a:rPr lang="en-GB" sz="1200" b="0" i="0" u="none" strike="noStrike" dirty="0">
                          <a:solidFill>
                            <a:srgbClr val="000000"/>
                          </a:solidFill>
                          <a:effectLst/>
                          <a:latin typeface="Arial"/>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l" fontAlgn="b"/>
                      <a:r>
                        <a:rPr lang="en-GB" sz="1200" b="1" i="0" u="none" strike="noStrike" dirty="0">
                          <a:solidFill>
                            <a:srgbClr val="000000"/>
                          </a:solidFill>
                          <a:effectLst/>
                          <a:latin typeface="Arial"/>
                        </a:rPr>
                        <a:t>Break even Analysis - If target of 15000 metre  per year is meet - Pessimistic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49005">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Expenses  for first year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49005">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Expenses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Fixed  set up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1,915,000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49005">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Expenses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Running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6,584,939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49005">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Total Exp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GB" sz="1200" b="0" i="0" u="none" strike="noStrike" dirty="0">
                        <a:solidFill>
                          <a:srgbClr val="000000"/>
                        </a:solidFill>
                        <a:effectLst/>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8,499,939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xmlns="" val="10005"/>
                  </a:ext>
                </a:extLst>
              </a:tr>
              <a:tr h="249005">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49005">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Income  of first year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8,250,000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49005">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49005">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Difference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249,939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49005">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r>
                        <a:rPr lang="en-GB" sz="1200" b="0" i="0" u="none" strike="noStrike" dirty="0">
                          <a:solidFill>
                            <a:srgbClr val="000000"/>
                          </a:solidFill>
                          <a:effectLst/>
                          <a:latin typeface="Arial"/>
                        </a:rPr>
                        <a:t>Since difference is negative  , Break even will not  happen in first year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10"/>
                  </a:ext>
                </a:extLst>
              </a:tr>
              <a:tr h="249005">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49005">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1" i="0" u="none" strike="noStrike" dirty="0">
                          <a:solidFill>
                            <a:srgbClr val="000000"/>
                          </a:solidFill>
                          <a:effectLst/>
                          <a:latin typeface="Arial"/>
                        </a:rPr>
                        <a:t>Second Year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1" i="0" u="none" strike="noStrike" dirty="0">
                          <a:solidFill>
                            <a:srgbClr val="000000"/>
                          </a:solidFill>
                          <a:effectLst/>
                          <a:latin typeface="Arial"/>
                        </a:rPr>
                        <a:t>15000 metre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49005">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49005">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Running expense - 5 % escalation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1.05X Rs65,84,939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6,914,185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249005">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Income in second year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9,000,000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49005">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49005">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Difference Income - expense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15000x Rs600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2,085,815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49005">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Adding loss off first year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249,939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49005">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Profit without  Tax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1,835,876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249005">
                <a:tc>
                  <a:txBody>
                    <a:bodyPr/>
                    <a:lstStyle/>
                    <a:p>
                      <a:pPr algn="ctr"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r>
                        <a:rPr lang="en-GB" sz="1200" b="0" i="0" u="none" strike="noStrike" dirty="0">
                          <a:solidFill>
                            <a:srgbClr val="000000"/>
                          </a:solidFill>
                          <a:effectLst/>
                          <a:latin typeface="Arial"/>
                        </a:rPr>
                        <a:t>Hence in Pessimistic </a:t>
                      </a:r>
                      <a:r>
                        <a:rPr lang="en-GB" sz="1200" b="0" i="0" u="none" strike="noStrike" baseline="0" dirty="0">
                          <a:solidFill>
                            <a:srgbClr val="000000"/>
                          </a:solidFill>
                          <a:effectLst/>
                          <a:latin typeface="Arial"/>
                        </a:rPr>
                        <a:t> sc</a:t>
                      </a:r>
                      <a:r>
                        <a:rPr lang="en-GB" sz="1200" b="0" i="0" u="none" strike="noStrike" dirty="0">
                          <a:solidFill>
                            <a:srgbClr val="000000"/>
                          </a:solidFill>
                          <a:effectLst/>
                          <a:latin typeface="Arial"/>
                        </a:rPr>
                        <a:t>enario also break even will happen in second year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20"/>
                  </a:ext>
                </a:extLst>
              </a:tr>
            </a:tbl>
          </a:graphicData>
        </a:graphic>
      </p:graphicFrame>
      <p:sp>
        <p:nvSpPr>
          <p:cNvPr id="8" name="TextBox 7"/>
          <p:cNvSpPr txBox="1"/>
          <p:nvPr/>
        </p:nvSpPr>
        <p:spPr>
          <a:xfrm>
            <a:off x="3581399" y="178175"/>
            <a:ext cx="1736373" cy="400110"/>
          </a:xfrm>
          <a:prstGeom prst="rect">
            <a:avLst/>
          </a:prstGeom>
          <a:noFill/>
        </p:spPr>
        <p:txBody>
          <a:bodyPr wrap="none" rtlCol="0">
            <a:spAutoFit/>
          </a:bodyPr>
          <a:lstStyle/>
          <a:p>
            <a:r>
              <a:rPr lang="en-GB" sz="2000" b="1" u="sng" dirty="0">
                <a:solidFill>
                  <a:srgbClr val="00B0F0"/>
                </a:solidFill>
              </a:rPr>
              <a:t>Risk Analysis</a:t>
            </a:r>
          </a:p>
        </p:txBody>
      </p:sp>
    </p:spTree>
    <p:extLst>
      <p:ext uri="{BB962C8B-B14F-4D97-AF65-F5344CB8AC3E}">
        <p14:creationId xmlns:p14="http://schemas.microsoft.com/office/powerpoint/2010/main" xmlns="" val="246274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Bamboo Crash Barrier</a:t>
            </a:r>
          </a:p>
        </p:txBody>
      </p:sp>
      <p:sp>
        <p:nvSpPr>
          <p:cNvPr id="3" name="Slide Number Placeholder 2"/>
          <p:cNvSpPr>
            <a:spLocks noGrp="1"/>
          </p:cNvSpPr>
          <p:nvPr>
            <p:ph type="sldNum" sz="quarter" idx="12"/>
          </p:nvPr>
        </p:nvSpPr>
        <p:spPr/>
        <p:txBody>
          <a:bodyPr/>
          <a:lstStyle/>
          <a:p>
            <a:fld id="{986C0AF6-80FE-4588-8275-6C46360E6363}" type="slidenum">
              <a:rPr lang="en-US" smtClean="0"/>
              <a:pPr/>
              <a:t>29</a:t>
            </a:fld>
            <a:endParaRPr lang="en-US" dirty="0"/>
          </a:p>
        </p:txBody>
      </p:sp>
      <p:sp>
        <p:nvSpPr>
          <p:cNvPr id="6" name="TextBox 5"/>
          <p:cNvSpPr txBox="1"/>
          <p:nvPr/>
        </p:nvSpPr>
        <p:spPr>
          <a:xfrm>
            <a:off x="1905000" y="167014"/>
            <a:ext cx="3771900" cy="369332"/>
          </a:xfrm>
          <a:prstGeom prst="rect">
            <a:avLst/>
          </a:prstGeom>
          <a:noFill/>
        </p:spPr>
        <p:txBody>
          <a:bodyPr wrap="square" rtlCol="0">
            <a:spAutoFit/>
          </a:bodyPr>
          <a:lstStyle/>
          <a:p>
            <a:pPr algn="ctr"/>
            <a:r>
              <a:rPr lang="en-GB" b="1" u="sng" dirty="0">
                <a:solidFill>
                  <a:srgbClr val="FF0000"/>
                </a:solidFill>
              </a:rPr>
              <a:t>Internal Rate of Return - IRR</a:t>
            </a:r>
          </a:p>
        </p:txBody>
      </p:sp>
      <p:sp>
        <p:nvSpPr>
          <p:cNvPr id="4" name="TextBox 3"/>
          <p:cNvSpPr txBox="1"/>
          <p:nvPr/>
        </p:nvSpPr>
        <p:spPr>
          <a:xfrm>
            <a:off x="3790950" y="1295400"/>
            <a:ext cx="184731" cy="369332"/>
          </a:xfrm>
          <a:prstGeom prst="rect">
            <a:avLst/>
          </a:prstGeom>
          <a:noFill/>
        </p:spPr>
        <p:txBody>
          <a:bodyPr wrap="none" rtlCol="0">
            <a:spAutoFit/>
          </a:bodyPr>
          <a:lstStyle/>
          <a:p>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xmlns="" val="3319242294"/>
              </p:ext>
            </p:extLst>
          </p:nvPr>
        </p:nvGraphicFramePr>
        <p:xfrm>
          <a:off x="304801" y="536352"/>
          <a:ext cx="8000998" cy="6098443"/>
        </p:xfrm>
        <a:graphic>
          <a:graphicData uri="http://schemas.openxmlformats.org/drawingml/2006/table">
            <a:tbl>
              <a:tblPr/>
              <a:tblGrid>
                <a:gridCol w="955109">
                  <a:extLst>
                    <a:ext uri="{9D8B030D-6E8A-4147-A177-3AD203B41FA5}">
                      <a16:colId xmlns:a16="http://schemas.microsoft.com/office/drawing/2014/main" xmlns="" val="20000"/>
                    </a:ext>
                  </a:extLst>
                </a:gridCol>
                <a:gridCol w="2004164">
                  <a:extLst>
                    <a:ext uri="{9D8B030D-6E8A-4147-A177-3AD203B41FA5}">
                      <a16:colId xmlns:a16="http://schemas.microsoft.com/office/drawing/2014/main" xmlns="" val="20001"/>
                    </a:ext>
                  </a:extLst>
                </a:gridCol>
                <a:gridCol w="1722329">
                  <a:extLst>
                    <a:ext uri="{9D8B030D-6E8A-4147-A177-3AD203B41FA5}">
                      <a16:colId xmlns:a16="http://schemas.microsoft.com/office/drawing/2014/main" xmlns="" val="20002"/>
                    </a:ext>
                  </a:extLst>
                </a:gridCol>
                <a:gridCol w="960329">
                  <a:extLst>
                    <a:ext uri="{9D8B030D-6E8A-4147-A177-3AD203B41FA5}">
                      <a16:colId xmlns:a16="http://schemas.microsoft.com/office/drawing/2014/main" xmlns="" val="20003"/>
                    </a:ext>
                  </a:extLst>
                </a:gridCol>
                <a:gridCol w="204953">
                  <a:extLst>
                    <a:ext uri="{9D8B030D-6E8A-4147-A177-3AD203B41FA5}">
                      <a16:colId xmlns:a16="http://schemas.microsoft.com/office/drawing/2014/main" xmlns="" val="20004"/>
                    </a:ext>
                  </a:extLst>
                </a:gridCol>
                <a:gridCol w="1193785">
                  <a:extLst>
                    <a:ext uri="{9D8B030D-6E8A-4147-A177-3AD203B41FA5}">
                      <a16:colId xmlns:a16="http://schemas.microsoft.com/office/drawing/2014/main" xmlns="" val="20005"/>
                    </a:ext>
                  </a:extLst>
                </a:gridCol>
                <a:gridCol w="960329">
                  <a:extLst>
                    <a:ext uri="{9D8B030D-6E8A-4147-A177-3AD203B41FA5}">
                      <a16:colId xmlns:a16="http://schemas.microsoft.com/office/drawing/2014/main" xmlns="" val="20006"/>
                    </a:ext>
                  </a:extLst>
                </a:gridCol>
              </a:tblGrid>
              <a:tr h="299768">
                <a:tc gridSpan="3">
                  <a:txBody>
                    <a:bodyPr/>
                    <a:lstStyle/>
                    <a:p>
                      <a:pPr algn="ctr" fontAlgn="b"/>
                      <a:r>
                        <a:rPr lang="en-GB" sz="1400" b="1" i="0" u="sng" strike="noStrike" dirty="0">
                          <a:solidFill>
                            <a:srgbClr val="000000"/>
                          </a:solidFill>
                          <a:effectLst/>
                          <a:latin typeface="Arial"/>
                        </a:rPr>
                        <a:t>Case 1 - Discounting Factor -10 %</a:t>
                      </a:r>
                    </a:p>
                  </a:txBody>
                  <a:tcPr marL="9018" marR="9018" marT="9018"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GB"/>
                    </a:p>
                  </a:txBody>
                  <a:tcPr/>
                </a:tc>
                <a:tc hMerge="1">
                  <a:txBody>
                    <a:bodyPr/>
                    <a:lstStyle/>
                    <a:p>
                      <a:endParaRPr lang="en-GB"/>
                    </a:p>
                  </a:txBody>
                  <a:tcPr/>
                </a:tc>
                <a:tc gridSpan="2">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GB" sz="1400" b="0" i="0" u="none" strike="noStrike">
                        <a:solidFill>
                          <a:srgbClr val="000000"/>
                        </a:solidFill>
                        <a:effectLst/>
                        <a:latin typeface="Arial"/>
                      </a:endParaRPr>
                    </a:p>
                  </a:txBody>
                  <a:tcPr marL="9018" marR="9018" marT="901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GB" dirty="0"/>
                    </a:p>
                  </a:txBody>
                  <a:tcPr marL="9018" marR="9018" marT="901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a:noFill/>
                    </a:lnB>
                  </a:tcPr>
                </a:tc>
                <a:extLst>
                  <a:ext uri="{0D108BD9-81ED-4DB2-BD59-A6C34878D82A}">
                    <a16:rowId xmlns:a16="http://schemas.microsoft.com/office/drawing/2014/main" xmlns="" val="10000"/>
                  </a:ext>
                </a:extLst>
              </a:tr>
              <a:tr h="239813">
                <a:tc>
                  <a:txBody>
                    <a:bodyPr/>
                    <a:lstStyle/>
                    <a:p>
                      <a:pPr algn="ctr" fontAlgn="b"/>
                      <a:r>
                        <a:rPr lang="en-GB" sz="1400" b="1" i="0" u="none" strike="noStrike" dirty="0">
                          <a:solidFill>
                            <a:srgbClr val="000000"/>
                          </a:solidFill>
                          <a:effectLst/>
                          <a:latin typeface="Arial"/>
                        </a:rPr>
                        <a:t>Year</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l" fontAlgn="b"/>
                      <a:r>
                        <a:rPr lang="en-GB" sz="1400" b="1" i="0" u="none" strike="noStrike" dirty="0">
                          <a:solidFill>
                            <a:srgbClr val="000000"/>
                          </a:solidFill>
                          <a:effectLst/>
                          <a:latin typeface="Arial"/>
                        </a:rPr>
                        <a:t>Initial Investment</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l" fontAlgn="b"/>
                      <a:r>
                        <a:rPr lang="en-GB" sz="1400" b="1" i="0" u="none" strike="noStrike" dirty="0">
                          <a:solidFill>
                            <a:srgbClr val="000000"/>
                          </a:solidFill>
                          <a:effectLst/>
                          <a:latin typeface="Arial"/>
                        </a:rPr>
                        <a:t>Cash In flow</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gridSpan="2">
                  <a:txBody>
                    <a:bodyPr/>
                    <a:lstStyle/>
                    <a:p>
                      <a:pPr algn="ctr" fontAlgn="b"/>
                      <a:r>
                        <a:rPr lang="en-GB" sz="1400" b="1" i="0" u="none" strike="noStrike" dirty="0">
                          <a:solidFill>
                            <a:srgbClr val="000000"/>
                          </a:solidFill>
                          <a:effectLst/>
                          <a:latin typeface="Arial"/>
                        </a:rPr>
                        <a:t>DF</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hMerge="1">
                  <a:txBody>
                    <a:bodyPr/>
                    <a:lstStyle/>
                    <a:p>
                      <a:pPr algn="ctr" fontAlgn="b"/>
                      <a:endParaRPr lang="en-GB" sz="1400" b="1" i="0" u="none" strike="noStrike">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b"/>
                      <a:r>
                        <a:rPr lang="en-GB" sz="1400" b="1" i="0" u="none" strike="noStrike" dirty="0">
                          <a:solidFill>
                            <a:srgbClr val="000000"/>
                          </a:solidFill>
                          <a:effectLst/>
                          <a:latin typeface="Arial"/>
                        </a:rPr>
                        <a:t>PV</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l" fontAlgn="b"/>
                      <a:endParaRPr lang="en-GB" sz="1400" b="0" i="0" u="none" strike="noStrike" dirty="0">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01"/>
                  </a:ext>
                </a:extLst>
              </a:tr>
              <a:tr h="239813">
                <a:tc>
                  <a:txBody>
                    <a:bodyPr/>
                    <a:lstStyle/>
                    <a:p>
                      <a:pPr algn="l" fontAlgn="b"/>
                      <a:r>
                        <a:rPr lang="en-GB" sz="1400" b="0" i="0" u="none" strike="noStrike" dirty="0">
                          <a:solidFill>
                            <a:srgbClr val="000000"/>
                          </a:solidFill>
                          <a:effectLst/>
                          <a:latin typeface="Arial"/>
                        </a:rPr>
                        <a:t>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b"/>
                      <a:r>
                        <a:rPr lang="en-GB" sz="1400" b="0" i="0" u="none" strike="noStrike" dirty="0">
                          <a:solidFill>
                            <a:srgbClr val="000000"/>
                          </a:solidFill>
                          <a:effectLst/>
                          <a:latin typeface="Arial"/>
                        </a:rPr>
                        <a:t>10%</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GB" sz="1400" b="0" i="0" u="none" strike="noStrike">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400" b="0" i="0" u="none" strike="noStrike" dirty="0">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02"/>
                  </a:ext>
                </a:extLst>
              </a:tr>
              <a:tr h="239813">
                <a:tc>
                  <a:txBody>
                    <a:bodyPr/>
                    <a:lstStyle/>
                    <a:p>
                      <a:pPr algn="ctr" fontAlgn="b"/>
                      <a:r>
                        <a:rPr lang="en-GB" sz="1400" b="0" i="0" u="none" strike="noStrike" dirty="0">
                          <a:solidFill>
                            <a:srgbClr val="000000"/>
                          </a:solidFill>
                          <a:effectLst/>
                          <a:latin typeface="Arial"/>
                        </a:rPr>
                        <a:t>0</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23,864,795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b"/>
                      <a:r>
                        <a:rPr lang="en-GB" sz="1400" b="0" i="0" u="none" strike="noStrike" dirty="0">
                          <a:solidFill>
                            <a:srgbClr val="000000"/>
                          </a:solidFill>
                          <a:effectLst/>
                          <a:latin typeface="Arial"/>
                        </a:rPr>
                        <a:t>1</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GB" sz="1400" b="0" i="0" u="none" strike="noStrike">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-23,864,795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400" b="0" i="0" u="none" strike="noStrike" dirty="0">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03"/>
                  </a:ext>
                </a:extLst>
              </a:tr>
              <a:tr h="239813">
                <a:tc>
                  <a:txBody>
                    <a:bodyPr/>
                    <a:lstStyle/>
                    <a:p>
                      <a:pPr algn="ctr" fontAlgn="b"/>
                      <a:r>
                        <a:rPr lang="en-GB" sz="1400" b="0" i="0" u="none" strike="noStrike" dirty="0">
                          <a:solidFill>
                            <a:srgbClr val="000000"/>
                          </a:solidFill>
                          <a:effectLst/>
                          <a:latin typeface="Arial"/>
                        </a:rPr>
                        <a:t>1</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3,635,205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b"/>
                      <a:r>
                        <a:rPr lang="en-GB" sz="1400" b="0" i="0" u="none" strike="noStrike" dirty="0">
                          <a:solidFill>
                            <a:srgbClr val="000000"/>
                          </a:solidFill>
                          <a:effectLst/>
                          <a:latin typeface="Arial"/>
                        </a:rPr>
                        <a:t>0.97</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GB" sz="1400" b="0" i="0" u="none" strike="noStrike">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3,526,149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400" b="0" i="0" u="none" strike="noStrike" dirty="0">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04"/>
                  </a:ext>
                </a:extLst>
              </a:tr>
              <a:tr h="239813">
                <a:tc>
                  <a:txBody>
                    <a:bodyPr/>
                    <a:lstStyle/>
                    <a:p>
                      <a:pPr algn="ctr" fontAlgn="b"/>
                      <a:r>
                        <a:rPr lang="en-GB" sz="1400" b="0" i="0" u="none" strike="noStrike" dirty="0">
                          <a:solidFill>
                            <a:srgbClr val="000000"/>
                          </a:solidFill>
                          <a:effectLst/>
                          <a:latin typeface="Arial"/>
                        </a:rPr>
                        <a:t>2</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6,952,715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b"/>
                      <a:r>
                        <a:rPr lang="en-GB" sz="1400" b="0" i="0" u="none" strike="noStrike" dirty="0">
                          <a:solidFill>
                            <a:srgbClr val="000000"/>
                          </a:solidFill>
                          <a:effectLst/>
                          <a:latin typeface="Arial"/>
                        </a:rPr>
                        <a:t>0.942</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GB" sz="1400" b="0" i="0" u="none" strike="noStrike">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6,549,458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400" b="0" i="0" u="none" strike="noStrike" dirty="0">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05"/>
                  </a:ext>
                </a:extLst>
              </a:tr>
              <a:tr h="239813">
                <a:tc>
                  <a:txBody>
                    <a:bodyPr/>
                    <a:lstStyle/>
                    <a:p>
                      <a:pPr algn="ctr" fontAlgn="b"/>
                      <a:r>
                        <a:rPr lang="en-GB" sz="1400" b="0" i="0" u="none" strike="noStrike" dirty="0">
                          <a:solidFill>
                            <a:srgbClr val="000000"/>
                          </a:solidFill>
                          <a:effectLst/>
                          <a:latin typeface="Arial"/>
                        </a:rPr>
                        <a:t>3</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8,300,351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b"/>
                      <a:r>
                        <a:rPr lang="en-GB" sz="1400" b="0" i="0" u="none" strike="noStrike" dirty="0">
                          <a:solidFill>
                            <a:srgbClr val="000000"/>
                          </a:solidFill>
                          <a:effectLst/>
                          <a:latin typeface="Arial"/>
                        </a:rPr>
                        <a:t>0.915</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GB" sz="1400" b="0" i="0" u="none" strike="noStrike">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7,594,821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400" b="0" i="0" u="none" strike="noStrike" dirty="0">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06"/>
                  </a:ext>
                </a:extLst>
              </a:tr>
              <a:tr h="239813">
                <a:tc>
                  <a:txBody>
                    <a:bodyPr/>
                    <a:lstStyle/>
                    <a:p>
                      <a:pPr algn="ctr" fontAlgn="b"/>
                      <a:r>
                        <a:rPr lang="en-GB" sz="1400" b="0" i="0" u="none" strike="noStrike" dirty="0">
                          <a:solidFill>
                            <a:srgbClr val="000000"/>
                          </a:solidFill>
                          <a:effectLst/>
                          <a:latin typeface="Arial"/>
                        </a:rPr>
                        <a:t>4</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9,590,369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b"/>
                      <a:r>
                        <a:rPr lang="en-GB" sz="1400" b="0" i="0" u="none" strike="noStrike" dirty="0">
                          <a:solidFill>
                            <a:srgbClr val="000000"/>
                          </a:solidFill>
                          <a:effectLst/>
                          <a:latin typeface="Arial"/>
                        </a:rPr>
                        <a:t>0.878</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GB" sz="1400" b="0" i="0" u="none" strike="noStrike">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8,420,344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400" b="0" i="0" u="none" strike="noStrike" dirty="0">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07"/>
                  </a:ext>
                </a:extLst>
              </a:tr>
              <a:tr h="239813">
                <a:tc>
                  <a:txBody>
                    <a:bodyPr/>
                    <a:lstStyle/>
                    <a:p>
                      <a:pPr algn="l" fontAlgn="b"/>
                      <a:r>
                        <a:rPr lang="en-GB" sz="1400" b="0" i="0" u="none" strike="noStrike" dirty="0">
                          <a:solidFill>
                            <a:srgbClr val="000000"/>
                          </a:solidFill>
                          <a:effectLst/>
                          <a:latin typeface="Arial"/>
                        </a:rPr>
                        <a:t> </a:t>
                      </a:r>
                    </a:p>
                  </a:txBody>
                  <a:tcPr marL="9018" marR="9018" marT="901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1400" b="0" i="0" u="none" strike="noStrike" dirty="0">
                          <a:solidFill>
                            <a:srgbClr val="000000"/>
                          </a:solidFill>
                          <a:effectLst/>
                          <a:latin typeface="Arial"/>
                        </a:rPr>
                        <a:t> </a:t>
                      </a:r>
                    </a:p>
                  </a:txBody>
                  <a:tcPr marL="9018" marR="9018" marT="901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1400" b="0" i="0" u="none" strike="noStrike" dirty="0">
                          <a:solidFill>
                            <a:srgbClr val="000000"/>
                          </a:solidFill>
                          <a:effectLst/>
                          <a:latin typeface="Arial"/>
                        </a:rPr>
                        <a:t> </a:t>
                      </a:r>
                    </a:p>
                  </a:txBody>
                  <a:tcPr marL="9018" marR="9018" marT="901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gridSpan="2">
                  <a:txBody>
                    <a:bodyPr/>
                    <a:lstStyle/>
                    <a:p>
                      <a:pPr algn="l" fontAlgn="b"/>
                      <a:r>
                        <a:rPr lang="en-GB" sz="1400" b="1" i="0" u="none" strike="noStrike" dirty="0">
                          <a:solidFill>
                            <a:srgbClr val="000000"/>
                          </a:solidFill>
                          <a:effectLst/>
                          <a:latin typeface="Arial"/>
                        </a:rPr>
                        <a:t>NPV - L</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6B8B7"/>
                    </a:solidFill>
                  </a:tcPr>
                </a:tc>
                <a:tc hMerge="1">
                  <a:txBody>
                    <a:bodyPr/>
                    <a:lstStyle/>
                    <a:p>
                      <a:pPr algn="l" fontAlgn="b"/>
                      <a:endParaRPr lang="en-GB" sz="1400" b="1" i="0" u="none" strike="noStrike">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6B8B7"/>
                    </a:solidFill>
                  </a:tcPr>
                </a:tc>
                <a:tc>
                  <a:txBody>
                    <a:bodyPr/>
                    <a:lstStyle/>
                    <a:p>
                      <a:pPr algn="l" fontAlgn="b"/>
                      <a:r>
                        <a:rPr lang="en-GB" sz="1400" b="1" i="0" u="none" strike="noStrike" dirty="0">
                          <a:solidFill>
                            <a:srgbClr val="000000"/>
                          </a:solidFill>
                          <a:effectLst/>
                          <a:latin typeface="Arial"/>
                        </a:rPr>
                        <a:t>    2,225,976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6B8B7"/>
                    </a:solidFill>
                  </a:tcPr>
                </a:tc>
                <a:tc>
                  <a:txBody>
                    <a:bodyPr/>
                    <a:lstStyle/>
                    <a:p>
                      <a:pPr algn="l" fontAlgn="b"/>
                      <a:r>
                        <a:rPr lang="en-GB" sz="1400" b="1" i="0" u="none" strike="noStrike" dirty="0">
                          <a:solidFill>
                            <a:srgbClr val="000000"/>
                          </a:solidFill>
                          <a:effectLst/>
                          <a:latin typeface="Arial"/>
                        </a:rPr>
                        <a:t>A</a:t>
                      </a:r>
                    </a:p>
                  </a:txBody>
                  <a:tcPr marL="9018" marR="9018" marT="9018" marB="0" anchor="b">
                    <a:lnL w="6350" cap="flat" cmpd="sng" algn="ctr">
                      <a:solidFill>
                        <a:srgbClr val="000000"/>
                      </a:solidFill>
                      <a:prstDash val="solid"/>
                      <a:round/>
                      <a:headEnd type="none" w="med" len="med"/>
                      <a:tailEnd type="none" w="med" len="med"/>
                    </a:lnL>
                    <a:lnR>
                      <a:noFill/>
                    </a:lnR>
                    <a:lnT>
                      <a:noFill/>
                    </a:lnT>
                    <a:lnB>
                      <a:noFill/>
                    </a:lnB>
                    <a:solidFill>
                      <a:srgbClr val="E6B8B7"/>
                    </a:solidFill>
                  </a:tcPr>
                </a:tc>
                <a:extLst>
                  <a:ext uri="{0D108BD9-81ED-4DB2-BD59-A6C34878D82A}">
                    <a16:rowId xmlns:a16="http://schemas.microsoft.com/office/drawing/2014/main" xmlns="" val="10008"/>
                  </a:ext>
                </a:extLst>
              </a:tr>
              <a:tr h="283338">
                <a:tc>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a:noFill/>
                    </a:lnB>
                  </a:tcPr>
                </a:tc>
                <a:tc>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a:noFill/>
                    </a:lnB>
                  </a:tcPr>
                </a:tc>
                <a:tc>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a:noFill/>
                    </a:lnB>
                  </a:tcPr>
                </a:tc>
                <a:tc gridSpan="2">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w="25400" cap="flat" cmpd="dbl" algn="ctr">
                      <a:solidFill>
                        <a:srgbClr val="000000"/>
                      </a:solidFill>
                      <a:prstDash val="solid"/>
                      <a:round/>
                      <a:headEnd type="none" w="med" len="med"/>
                      <a:tailEnd type="none" w="med" len="med"/>
                    </a:lnT>
                    <a:lnB>
                      <a:noFill/>
                    </a:lnB>
                  </a:tcPr>
                </a:tc>
                <a:tc hMerge="1">
                  <a:txBody>
                    <a:bodyPr/>
                    <a:lstStyle/>
                    <a:p>
                      <a:pPr algn="l" fontAlgn="b"/>
                      <a:endParaRPr lang="en-GB" sz="1400" b="0" i="0" u="none" strike="noStrike">
                        <a:solidFill>
                          <a:srgbClr val="000000"/>
                        </a:solidFill>
                        <a:effectLst/>
                        <a:latin typeface="Arial"/>
                      </a:endParaRPr>
                    </a:p>
                  </a:txBody>
                  <a:tcPr marL="9018" marR="9018" marT="9018"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endParaRPr lang="en-GB" dirty="0"/>
                    </a:p>
                  </a:txBody>
                  <a:tcPr marL="9018" marR="9018" marT="9018"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a:noFill/>
                    </a:lnB>
                  </a:tcPr>
                </a:tc>
                <a:extLst>
                  <a:ext uri="{0D108BD9-81ED-4DB2-BD59-A6C34878D82A}">
                    <a16:rowId xmlns:a16="http://schemas.microsoft.com/office/drawing/2014/main" xmlns="" val="10009"/>
                  </a:ext>
                </a:extLst>
              </a:tr>
              <a:tr h="283338">
                <a:tc gridSpan="3">
                  <a:txBody>
                    <a:bodyPr/>
                    <a:lstStyle/>
                    <a:p>
                      <a:pPr algn="ctr" fontAlgn="b"/>
                      <a:r>
                        <a:rPr lang="en-GB" sz="1400" b="1" i="0" u="sng" strike="noStrike" dirty="0">
                          <a:solidFill>
                            <a:srgbClr val="000000"/>
                          </a:solidFill>
                          <a:effectLst/>
                          <a:latin typeface="Arial"/>
                        </a:rPr>
                        <a:t>Case 2 - Discounting Factor -12 %</a:t>
                      </a:r>
                    </a:p>
                  </a:txBody>
                  <a:tcPr marL="9018" marR="9018" marT="9018"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GB"/>
                    </a:p>
                  </a:txBody>
                  <a:tcPr/>
                </a:tc>
                <a:tc hMerge="1">
                  <a:txBody>
                    <a:bodyPr/>
                    <a:lstStyle/>
                    <a:p>
                      <a:endParaRPr lang="en-GB"/>
                    </a:p>
                  </a:txBody>
                  <a:tcPr/>
                </a:tc>
                <a:tc gridSpan="2">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GB" dirty="0"/>
                    </a:p>
                  </a:txBody>
                  <a:tcPr marL="9018" marR="9018" marT="901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a:noFill/>
                    </a:lnB>
                  </a:tcPr>
                </a:tc>
                <a:extLst>
                  <a:ext uri="{0D108BD9-81ED-4DB2-BD59-A6C34878D82A}">
                    <a16:rowId xmlns:a16="http://schemas.microsoft.com/office/drawing/2014/main" xmlns="" val="10010"/>
                  </a:ext>
                </a:extLst>
              </a:tr>
              <a:tr h="239813">
                <a:tc>
                  <a:txBody>
                    <a:bodyPr/>
                    <a:lstStyle/>
                    <a:p>
                      <a:pPr algn="ctr" fontAlgn="b"/>
                      <a:r>
                        <a:rPr lang="en-GB" sz="1400" b="1" i="0" u="none" strike="noStrike" dirty="0">
                          <a:solidFill>
                            <a:srgbClr val="000000"/>
                          </a:solidFill>
                          <a:effectLst/>
                          <a:latin typeface="Arial"/>
                        </a:rPr>
                        <a:t>Year</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l" fontAlgn="b"/>
                      <a:r>
                        <a:rPr lang="en-GB" sz="1400" b="1" i="0" u="none" strike="noStrike" dirty="0">
                          <a:solidFill>
                            <a:srgbClr val="000000"/>
                          </a:solidFill>
                          <a:effectLst/>
                          <a:latin typeface="Arial"/>
                        </a:rPr>
                        <a:t>Initial Investment</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l" fontAlgn="b"/>
                      <a:r>
                        <a:rPr lang="en-GB" sz="1400" b="1" i="0" u="none" strike="noStrike" dirty="0">
                          <a:solidFill>
                            <a:srgbClr val="000000"/>
                          </a:solidFill>
                          <a:effectLst/>
                          <a:latin typeface="Arial"/>
                        </a:rPr>
                        <a:t>Cash In flow</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gridSpan="2">
                  <a:txBody>
                    <a:bodyPr/>
                    <a:lstStyle/>
                    <a:p>
                      <a:pPr algn="ctr" fontAlgn="b"/>
                      <a:r>
                        <a:rPr lang="en-GB" sz="1400" b="1" i="0" u="none" strike="noStrike" dirty="0">
                          <a:solidFill>
                            <a:srgbClr val="000000"/>
                          </a:solidFill>
                          <a:effectLst/>
                          <a:latin typeface="Arial"/>
                        </a:rPr>
                        <a:t>DF</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hMerge="1">
                  <a:txBody>
                    <a:bodyPr/>
                    <a:lstStyle/>
                    <a:p>
                      <a:pPr algn="ctr" fontAlgn="b"/>
                      <a:endParaRPr lang="en-GB" sz="1400" b="1" i="0" u="none" strike="noStrike">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b"/>
                      <a:r>
                        <a:rPr lang="en-GB" sz="1400" b="1" i="0" u="none" strike="noStrike" dirty="0">
                          <a:solidFill>
                            <a:srgbClr val="000000"/>
                          </a:solidFill>
                          <a:effectLst/>
                          <a:latin typeface="Arial"/>
                        </a:rPr>
                        <a:t>PV</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l" fontAlgn="b"/>
                      <a:endParaRPr lang="en-GB" sz="1400" b="0" i="0" u="none" strike="noStrike" dirty="0">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11"/>
                  </a:ext>
                </a:extLst>
              </a:tr>
              <a:tr h="239813">
                <a:tc>
                  <a:txBody>
                    <a:bodyPr/>
                    <a:lstStyle/>
                    <a:p>
                      <a:pPr algn="l" fontAlgn="b"/>
                      <a:r>
                        <a:rPr lang="en-GB" sz="1400" b="0" i="0" u="none" strike="noStrike" dirty="0">
                          <a:solidFill>
                            <a:srgbClr val="000000"/>
                          </a:solidFill>
                          <a:effectLst/>
                          <a:latin typeface="Arial"/>
                        </a:rPr>
                        <a:t>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b"/>
                      <a:r>
                        <a:rPr lang="en-GB" sz="1400" b="0" i="0" u="none" strike="noStrike" dirty="0">
                          <a:solidFill>
                            <a:srgbClr val="000000"/>
                          </a:solidFill>
                          <a:effectLst/>
                          <a:latin typeface="Arial"/>
                        </a:rPr>
                        <a:t>12%</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GB" sz="1400" b="0" i="0" u="none" strike="noStrike">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400" b="0" i="0" u="none" strike="noStrike" dirty="0">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12"/>
                  </a:ext>
                </a:extLst>
              </a:tr>
              <a:tr h="239813">
                <a:tc>
                  <a:txBody>
                    <a:bodyPr/>
                    <a:lstStyle/>
                    <a:p>
                      <a:pPr algn="ctr" fontAlgn="b"/>
                      <a:r>
                        <a:rPr lang="en-GB" sz="1400" b="0" i="0" u="none" strike="noStrike" dirty="0">
                          <a:solidFill>
                            <a:srgbClr val="000000"/>
                          </a:solidFill>
                          <a:effectLst/>
                          <a:latin typeface="Arial"/>
                        </a:rPr>
                        <a:t>0</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23,864,795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b"/>
                      <a:r>
                        <a:rPr lang="en-GB" sz="1400" b="0" i="0" u="none" strike="noStrike" dirty="0">
                          <a:solidFill>
                            <a:srgbClr val="000000"/>
                          </a:solidFill>
                          <a:effectLst/>
                          <a:latin typeface="Arial"/>
                        </a:rPr>
                        <a:t>1</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GB" sz="1400" b="0" i="0" u="none" strike="noStrike">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-23,864,795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400" b="0" i="0" u="none" strike="noStrike" dirty="0">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13"/>
                  </a:ext>
                </a:extLst>
              </a:tr>
              <a:tr h="239813">
                <a:tc>
                  <a:txBody>
                    <a:bodyPr/>
                    <a:lstStyle/>
                    <a:p>
                      <a:pPr algn="ctr" fontAlgn="b"/>
                      <a:r>
                        <a:rPr lang="en-GB" sz="1400" b="0" i="0" u="none" strike="noStrike" dirty="0">
                          <a:solidFill>
                            <a:srgbClr val="000000"/>
                          </a:solidFill>
                          <a:effectLst/>
                          <a:latin typeface="Arial"/>
                        </a:rPr>
                        <a:t>1</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3,635,205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b"/>
                      <a:r>
                        <a:rPr lang="en-GB" sz="1400" b="0" i="0" u="none" strike="noStrike" dirty="0">
                          <a:solidFill>
                            <a:srgbClr val="000000"/>
                          </a:solidFill>
                          <a:effectLst/>
                          <a:latin typeface="Arial"/>
                        </a:rPr>
                        <a:t>0.892</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GB" sz="1400" b="0" i="0" u="none" strike="noStrike">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3,242,603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400" b="0" i="0" u="none" strike="noStrike" dirty="0">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14"/>
                  </a:ext>
                </a:extLst>
              </a:tr>
              <a:tr h="239813">
                <a:tc>
                  <a:txBody>
                    <a:bodyPr/>
                    <a:lstStyle/>
                    <a:p>
                      <a:pPr algn="ctr" fontAlgn="b"/>
                      <a:r>
                        <a:rPr lang="en-GB" sz="1400" b="0" i="0" u="none" strike="noStrike" dirty="0">
                          <a:solidFill>
                            <a:srgbClr val="000000"/>
                          </a:solidFill>
                          <a:effectLst/>
                          <a:latin typeface="Arial"/>
                        </a:rPr>
                        <a:t>2</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6,952,715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b"/>
                      <a:r>
                        <a:rPr lang="en-GB" sz="1400" b="0" i="0" u="none" strike="noStrike" dirty="0">
                          <a:solidFill>
                            <a:srgbClr val="000000"/>
                          </a:solidFill>
                          <a:effectLst/>
                          <a:latin typeface="Arial"/>
                        </a:rPr>
                        <a:t>0.797</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GB" sz="1400" b="0" i="0" u="none" strike="noStrike">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5,541,314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400" b="0" i="0" u="none" strike="noStrike" dirty="0">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15"/>
                  </a:ext>
                </a:extLst>
              </a:tr>
              <a:tr h="239813">
                <a:tc>
                  <a:txBody>
                    <a:bodyPr/>
                    <a:lstStyle/>
                    <a:p>
                      <a:pPr algn="ctr" fontAlgn="b"/>
                      <a:r>
                        <a:rPr lang="en-GB" sz="1400" b="0" i="0" u="none" strike="noStrike" dirty="0">
                          <a:solidFill>
                            <a:srgbClr val="000000"/>
                          </a:solidFill>
                          <a:effectLst/>
                          <a:latin typeface="Arial"/>
                        </a:rPr>
                        <a:t>3</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8,300,351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b"/>
                      <a:r>
                        <a:rPr lang="en-GB" sz="1400" b="0" i="0" u="none" strike="noStrike" dirty="0">
                          <a:solidFill>
                            <a:srgbClr val="000000"/>
                          </a:solidFill>
                          <a:effectLst/>
                          <a:latin typeface="Arial"/>
                        </a:rPr>
                        <a:t>0.711</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GB" sz="1400" b="0" i="0" u="none" strike="noStrike">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5,901,550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400" b="0" i="0" u="none" strike="noStrike" dirty="0">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16"/>
                  </a:ext>
                </a:extLst>
              </a:tr>
              <a:tr h="239813">
                <a:tc>
                  <a:txBody>
                    <a:bodyPr/>
                    <a:lstStyle/>
                    <a:p>
                      <a:pPr algn="ctr" fontAlgn="b"/>
                      <a:r>
                        <a:rPr lang="en-GB" sz="1400" b="0" i="0" u="none" strike="noStrike" dirty="0">
                          <a:solidFill>
                            <a:srgbClr val="000000"/>
                          </a:solidFill>
                          <a:effectLst/>
                          <a:latin typeface="Arial"/>
                        </a:rPr>
                        <a:t>4</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9,590,369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b"/>
                      <a:r>
                        <a:rPr lang="en-GB" sz="1400" b="0" i="0" u="none" strike="noStrike" dirty="0">
                          <a:solidFill>
                            <a:srgbClr val="000000"/>
                          </a:solidFill>
                          <a:effectLst/>
                          <a:latin typeface="Arial"/>
                        </a:rPr>
                        <a:t>0.635</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GB" sz="1400" b="0" i="0" u="none" strike="noStrike">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6,089,884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1400" b="0" i="0" u="none" strike="noStrike" dirty="0">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xmlns="" val="10017"/>
                  </a:ext>
                </a:extLst>
              </a:tr>
              <a:tr h="239813">
                <a:tc>
                  <a:txBody>
                    <a:bodyPr/>
                    <a:lstStyle/>
                    <a:p>
                      <a:pPr algn="ctr" fontAlgn="b"/>
                      <a:r>
                        <a:rPr lang="en-GB" sz="1400" b="0" i="0" u="none" strike="noStrike" dirty="0">
                          <a:solidFill>
                            <a:srgbClr val="000000"/>
                          </a:solidFill>
                          <a:effectLst/>
                          <a:latin typeface="Arial"/>
                        </a:rPr>
                        <a:t>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rgbClr val="000000"/>
                          </a:solidFill>
                          <a:effectLst/>
                          <a:latin typeface="Arial"/>
                        </a:rPr>
                        <a:t>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GB" sz="1400" b="1" i="0" u="none" strike="noStrike" dirty="0">
                          <a:solidFill>
                            <a:srgbClr val="000000"/>
                          </a:solidFill>
                          <a:effectLst/>
                          <a:latin typeface="Arial"/>
                        </a:rPr>
                        <a:t>NPV -H</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6B8B7"/>
                    </a:solidFill>
                  </a:tcPr>
                </a:tc>
                <a:tc hMerge="1">
                  <a:txBody>
                    <a:bodyPr/>
                    <a:lstStyle/>
                    <a:p>
                      <a:pPr algn="l" fontAlgn="b"/>
                      <a:endParaRPr lang="en-GB" sz="1400" b="1" i="0" u="none" strike="noStrike">
                        <a:solidFill>
                          <a:srgbClr val="000000"/>
                        </a:solidFill>
                        <a:effectLst/>
                        <a:latin typeface="Arial"/>
                      </a:endParaRP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6B8B7"/>
                    </a:solidFill>
                  </a:tcPr>
                </a:tc>
                <a:tc>
                  <a:txBody>
                    <a:bodyPr/>
                    <a:lstStyle/>
                    <a:p>
                      <a:pPr algn="l" fontAlgn="b"/>
                      <a:r>
                        <a:rPr lang="en-GB" sz="1400" b="1" i="0" u="none" strike="noStrike" dirty="0">
                          <a:solidFill>
                            <a:srgbClr val="000000"/>
                          </a:solidFill>
                          <a:effectLst/>
                          <a:latin typeface="Arial"/>
                        </a:rPr>
                        <a:t>-  3,089,444 </a:t>
                      </a:r>
                    </a:p>
                  </a:txBody>
                  <a:tcPr marL="9018" marR="9018" marT="9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6B8B7"/>
                    </a:solidFill>
                  </a:tcPr>
                </a:tc>
                <a:tc>
                  <a:txBody>
                    <a:bodyPr/>
                    <a:lstStyle/>
                    <a:p>
                      <a:pPr algn="l" fontAlgn="b"/>
                      <a:r>
                        <a:rPr lang="en-GB" sz="1400" b="1" i="0" u="none" strike="noStrike" dirty="0">
                          <a:solidFill>
                            <a:srgbClr val="000000"/>
                          </a:solidFill>
                          <a:effectLst/>
                          <a:latin typeface="Arial"/>
                        </a:rPr>
                        <a:t>B</a:t>
                      </a:r>
                    </a:p>
                  </a:txBody>
                  <a:tcPr marL="9018" marR="9018" marT="9018" marB="0" anchor="b">
                    <a:lnL w="6350" cap="flat" cmpd="sng" algn="ctr">
                      <a:solidFill>
                        <a:srgbClr val="000000"/>
                      </a:solidFill>
                      <a:prstDash val="solid"/>
                      <a:round/>
                      <a:headEnd type="none" w="med" len="med"/>
                      <a:tailEnd type="none" w="med" len="med"/>
                    </a:lnL>
                    <a:lnR>
                      <a:noFill/>
                    </a:lnR>
                    <a:lnT>
                      <a:noFill/>
                    </a:lnT>
                    <a:lnB>
                      <a:noFill/>
                    </a:lnB>
                    <a:solidFill>
                      <a:srgbClr val="E6B8B7"/>
                    </a:solidFill>
                  </a:tcPr>
                </a:tc>
                <a:extLst>
                  <a:ext uri="{0D108BD9-81ED-4DB2-BD59-A6C34878D82A}">
                    <a16:rowId xmlns:a16="http://schemas.microsoft.com/office/drawing/2014/main" xmlns="" val="10018"/>
                  </a:ext>
                </a:extLst>
              </a:tr>
              <a:tr h="435739">
                <a:tc>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400" b="0" i="0" u="none" strike="noStrike" dirty="0">
                          <a:solidFill>
                            <a:srgbClr val="000000"/>
                          </a:solidFill>
                          <a:effectLst/>
                          <a:latin typeface="Arial"/>
                        </a:rPr>
                        <a:t>IRR=</a:t>
                      </a:r>
                    </a:p>
                  </a:txBody>
                  <a:tcPr marL="9018" marR="9018" marT="901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1400" b="0" i="0" u="none" strike="noStrike" dirty="0">
                          <a:solidFill>
                            <a:srgbClr val="000000"/>
                          </a:solidFill>
                          <a:effectLst/>
                          <a:latin typeface="Arial"/>
                        </a:rPr>
                        <a:t>L+(A/A-B)x(H-L)</a:t>
                      </a:r>
                    </a:p>
                  </a:txBody>
                  <a:tcPr marL="9018" marR="9018" marT="9018"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l" fontAlgn="b"/>
                      <a:r>
                        <a:rPr lang="en-GB" sz="1400" b="0" i="0" u="none" strike="noStrike" dirty="0">
                          <a:solidFill>
                            <a:srgbClr val="000000"/>
                          </a:solidFill>
                          <a:effectLst/>
                          <a:latin typeface="Arial"/>
                        </a:rPr>
                        <a:t>By</a:t>
                      </a:r>
                      <a:r>
                        <a:rPr lang="en-GB" sz="1400" b="0" i="0" u="none" strike="noStrike" baseline="0" dirty="0">
                          <a:solidFill>
                            <a:srgbClr val="000000"/>
                          </a:solidFill>
                          <a:effectLst/>
                          <a:latin typeface="Arial"/>
                        </a:rPr>
                        <a:t> Interpolation</a:t>
                      </a:r>
                      <a:endParaRPr lang="en-GB" sz="1400" b="0" i="0" u="none" strike="noStrike" dirty="0">
                        <a:solidFill>
                          <a:srgbClr val="000000"/>
                        </a:solidFill>
                        <a:effectLst/>
                        <a:latin typeface="Arial"/>
                      </a:endParaRPr>
                    </a:p>
                  </a:txBody>
                  <a:tcPr marL="9018" marR="9018" marT="9018" marB="0" anchor="b">
                    <a:lnL>
                      <a:noFill/>
                    </a:lnL>
                    <a:lnR>
                      <a:noFill/>
                    </a:lnR>
                    <a:lnT w="25400" cap="flat" cmpd="dbl" algn="ctr">
                      <a:solidFill>
                        <a:srgbClr val="000000"/>
                      </a:solidFill>
                      <a:prstDash val="solid"/>
                      <a:round/>
                      <a:headEnd type="none" w="med" len="med"/>
                      <a:tailEnd type="none" w="med" len="med"/>
                    </a:lnT>
                    <a:lnB>
                      <a:noFill/>
                    </a:lnB>
                  </a:tcPr>
                </a:tc>
                <a:tc hMerge="1">
                  <a:txBody>
                    <a:bodyPr/>
                    <a:lstStyle/>
                    <a:p>
                      <a:pPr algn="l" fontAlgn="b"/>
                      <a:endParaRPr lang="en-GB" sz="1400" b="0" i="0" u="none" strike="noStrike">
                        <a:solidFill>
                          <a:srgbClr val="000000"/>
                        </a:solidFill>
                        <a:effectLst/>
                        <a:latin typeface="Arial"/>
                      </a:endParaRPr>
                    </a:p>
                  </a:txBody>
                  <a:tcPr marL="9018" marR="9018" marT="9018"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endParaRPr lang="en-GB" dirty="0"/>
                    </a:p>
                  </a:txBody>
                  <a:tcPr marL="9018" marR="9018" marT="9018"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a:noFill/>
                    </a:lnB>
                  </a:tcPr>
                </a:tc>
                <a:extLst>
                  <a:ext uri="{0D108BD9-81ED-4DB2-BD59-A6C34878D82A}">
                    <a16:rowId xmlns:a16="http://schemas.microsoft.com/office/drawing/2014/main" xmlns="" val="10019"/>
                  </a:ext>
                </a:extLst>
              </a:tr>
              <a:tr h="239813">
                <a:tc>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a:noFill/>
                    </a:lnB>
                  </a:tcPr>
                </a:tc>
                <a:tc>
                  <a:txBody>
                    <a:bodyPr/>
                    <a:lstStyle/>
                    <a:p>
                      <a:pPr algn="r" fontAlgn="b"/>
                      <a:r>
                        <a:rPr lang="en-GB" sz="1400" b="0" i="0" u="none" strike="noStrike" dirty="0">
                          <a:solidFill>
                            <a:srgbClr val="000000"/>
                          </a:solidFill>
                          <a:effectLst/>
                          <a:latin typeface="Arial"/>
                        </a:rPr>
                        <a:t>=</a:t>
                      </a:r>
                    </a:p>
                  </a:txBody>
                  <a:tcPr marL="9018" marR="9018" marT="9018" marB="0" anchor="b">
                    <a:lnL>
                      <a:noFill/>
                    </a:lnL>
                    <a:lnR>
                      <a:noFill/>
                    </a:lnR>
                    <a:lnT>
                      <a:noFill/>
                    </a:lnT>
                    <a:lnB>
                      <a:noFill/>
                    </a:lnB>
                  </a:tcPr>
                </a:tc>
                <a:tc gridSpan="4">
                  <a:txBody>
                    <a:bodyPr/>
                    <a:lstStyle/>
                    <a:p>
                      <a:pPr algn="l" fontAlgn="b"/>
                      <a:r>
                        <a:rPr lang="en-GB" sz="1400" b="0" i="0" u="none" strike="noStrike" dirty="0">
                          <a:solidFill>
                            <a:srgbClr val="000000"/>
                          </a:solidFill>
                          <a:effectLst/>
                          <a:latin typeface="Arial"/>
                        </a:rPr>
                        <a:t>10+(22.59/22.59+30.89)x(12-10)</a:t>
                      </a:r>
                    </a:p>
                  </a:txBody>
                  <a:tcPr marL="9018" marR="9018" marT="9018" marB="0" anchor="b">
                    <a:lnL>
                      <a:noFill/>
                    </a:lnL>
                    <a:lnR>
                      <a:noFill/>
                    </a:lnR>
                    <a:lnT>
                      <a:noFill/>
                    </a:lnT>
                    <a:lnB>
                      <a:noFill/>
                    </a:lnB>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a:noFill/>
                    </a:lnB>
                  </a:tcPr>
                </a:tc>
                <a:extLst>
                  <a:ext uri="{0D108BD9-81ED-4DB2-BD59-A6C34878D82A}">
                    <a16:rowId xmlns:a16="http://schemas.microsoft.com/office/drawing/2014/main" xmlns="" val="10020"/>
                  </a:ext>
                </a:extLst>
              </a:tr>
              <a:tr h="239813">
                <a:tc>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a:noFill/>
                    </a:lnB>
                  </a:tcPr>
                </a:tc>
                <a:tc>
                  <a:txBody>
                    <a:bodyPr/>
                    <a:lstStyle/>
                    <a:p>
                      <a:pPr algn="r" fontAlgn="b"/>
                      <a:r>
                        <a:rPr lang="en-GB" sz="1400" b="0" i="0" u="none" strike="noStrike" dirty="0">
                          <a:solidFill>
                            <a:srgbClr val="000000"/>
                          </a:solidFill>
                          <a:effectLst/>
                          <a:latin typeface="Arial"/>
                        </a:rPr>
                        <a:t>IRR</a:t>
                      </a:r>
                    </a:p>
                  </a:txBody>
                  <a:tcPr marL="9018" marR="9018" marT="9018" marB="0" anchor="b">
                    <a:lnL>
                      <a:noFill/>
                    </a:lnL>
                    <a:lnR>
                      <a:noFill/>
                    </a:lnR>
                    <a:lnT>
                      <a:noFill/>
                    </a:lnT>
                    <a:lnB>
                      <a:noFill/>
                    </a:lnB>
                    <a:solidFill>
                      <a:srgbClr val="E6B8B7"/>
                    </a:solidFill>
                  </a:tcPr>
                </a:tc>
                <a:tc>
                  <a:txBody>
                    <a:bodyPr/>
                    <a:lstStyle/>
                    <a:p>
                      <a:pPr algn="l" fontAlgn="b"/>
                      <a:r>
                        <a:rPr lang="en-GB" sz="1400" b="0" i="0" u="none" strike="noStrike" dirty="0">
                          <a:solidFill>
                            <a:srgbClr val="000000"/>
                          </a:solidFill>
                          <a:effectLst/>
                          <a:latin typeface="Arial"/>
                        </a:rPr>
                        <a:t>                10.84 </a:t>
                      </a:r>
                    </a:p>
                  </a:txBody>
                  <a:tcPr marL="9018" marR="9018" marT="9018" marB="0" anchor="b">
                    <a:lnL>
                      <a:noFill/>
                    </a:lnL>
                    <a:lnR>
                      <a:noFill/>
                    </a:lnR>
                    <a:lnT>
                      <a:noFill/>
                    </a:lnT>
                    <a:lnB>
                      <a:noFill/>
                    </a:lnB>
                    <a:solidFill>
                      <a:srgbClr val="E6B8B7"/>
                    </a:solidFill>
                  </a:tcPr>
                </a:tc>
                <a:tc>
                  <a:txBody>
                    <a:bodyPr/>
                    <a:lstStyle/>
                    <a:p>
                      <a:pPr algn="l" fontAlgn="b"/>
                      <a:r>
                        <a:rPr lang="en-GB" sz="1400" b="0" i="0" u="none" strike="noStrike" dirty="0">
                          <a:solidFill>
                            <a:srgbClr val="000000"/>
                          </a:solidFill>
                          <a:effectLst/>
                          <a:latin typeface="Arial"/>
                        </a:rPr>
                        <a:t>%</a:t>
                      </a:r>
                    </a:p>
                  </a:txBody>
                  <a:tcPr marL="9018" marR="9018" marT="9018" marB="0" anchor="b">
                    <a:lnL>
                      <a:noFill/>
                    </a:lnL>
                    <a:lnR>
                      <a:noFill/>
                    </a:lnR>
                    <a:lnT>
                      <a:noFill/>
                    </a:lnT>
                    <a:lnB>
                      <a:noFill/>
                    </a:lnB>
                    <a:solidFill>
                      <a:srgbClr val="E6B8B7"/>
                    </a:solidFill>
                  </a:tcPr>
                </a:tc>
                <a:tc gridSpan="2">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a:noFill/>
                    </a:lnB>
                  </a:tcPr>
                </a:tc>
                <a:tc hMerge="1">
                  <a:txBody>
                    <a:bodyPr/>
                    <a:lstStyle/>
                    <a:p>
                      <a:endParaRPr lang="en-GB"/>
                    </a:p>
                  </a:txBody>
                  <a:tcPr/>
                </a:tc>
                <a:tc>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a:noFill/>
                    </a:lnB>
                  </a:tcPr>
                </a:tc>
                <a:extLst>
                  <a:ext uri="{0D108BD9-81ED-4DB2-BD59-A6C34878D82A}">
                    <a16:rowId xmlns:a16="http://schemas.microsoft.com/office/drawing/2014/main" xmlns="" val="10021"/>
                  </a:ext>
                </a:extLst>
              </a:tr>
              <a:tr h="239813">
                <a:tc>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a:noFill/>
                    </a:lnB>
                  </a:tcPr>
                </a:tc>
                <a:tc>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a:noFill/>
                    </a:lnB>
                  </a:tcPr>
                </a:tc>
                <a:tc gridSpan="2">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a:noFill/>
                    </a:lnB>
                  </a:tcPr>
                </a:tc>
                <a:tc hMerge="1">
                  <a:txBody>
                    <a:bodyPr/>
                    <a:lstStyle/>
                    <a:p>
                      <a:endParaRPr lang="en-GB"/>
                    </a:p>
                  </a:txBody>
                  <a:tcPr/>
                </a:tc>
                <a:tc>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a:noFill/>
                    </a:lnB>
                  </a:tcPr>
                </a:tc>
                <a:extLst>
                  <a:ext uri="{0D108BD9-81ED-4DB2-BD59-A6C34878D82A}">
                    <a16:rowId xmlns:a16="http://schemas.microsoft.com/office/drawing/2014/main" xmlns="" val="10022"/>
                  </a:ext>
                </a:extLst>
              </a:tr>
              <a:tr h="239813">
                <a:tc>
                  <a:txBody>
                    <a:bodyPr/>
                    <a:lstStyle/>
                    <a:p>
                      <a:pPr algn="l" fontAlgn="b"/>
                      <a:endParaRPr lang="en-GB" sz="1400" b="0" i="0" u="none" strike="noStrike" dirty="0">
                        <a:solidFill>
                          <a:srgbClr val="000000"/>
                        </a:solidFill>
                        <a:effectLst/>
                        <a:latin typeface="Arial"/>
                      </a:endParaRPr>
                    </a:p>
                  </a:txBody>
                  <a:tcPr marL="9018" marR="9018" marT="9018"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GB" sz="1400" b="1" i="0" u="none" strike="noStrike" dirty="0">
                          <a:solidFill>
                            <a:srgbClr val="000000"/>
                          </a:solidFill>
                          <a:effectLst/>
                          <a:latin typeface="Arial"/>
                        </a:rPr>
                        <a:t>Hence IRR =10.84%</a:t>
                      </a:r>
                    </a:p>
                  </a:txBody>
                  <a:tcPr marL="9018" marR="9018" marT="9018"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hMerge="1">
                  <a:txBody>
                    <a:bodyPr/>
                    <a:lstStyle/>
                    <a:p>
                      <a:endParaRPr lang="en-GB"/>
                    </a:p>
                  </a:txBody>
                  <a:tcPr/>
                </a:tc>
                <a:tc>
                  <a:txBody>
                    <a:bodyPr/>
                    <a:lstStyle/>
                    <a:p>
                      <a:pPr algn="l" fontAlgn="b"/>
                      <a:endParaRPr lang="en-GB" sz="1400" b="0" i="0" u="none" strike="noStrike" dirty="0">
                        <a:solidFill>
                          <a:srgbClr val="000000"/>
                        </a:solidFill>
                        <a:effectLst/>
                        <a:latin typeface="Arial"/>
                      </a:endParaRPr>
                    </a:p>
                  </a:txBody>
                  <a:tcPr marL="9018" marR="9018" marT="9018" marB="0" anchor="b">
                    <a:lnL w="1270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a:noFill/>
                    </a:lnB>
                  </a:tcPr>
                </a:tc>
                <a:tc hMerge="1">
                  <a:txBody>
                    <a:bodyPr/>
                    <a:lstStyle/>
                    <a:p>
                      <a:endParaRPr lang="en-GB"/>
                    </a:p>
                  </a:txBody>
                  <a:tcPr/>
                </a:tc>
                <a:tc>
                  <a:txBody>
                    <a:bodyPr/>
                    <a:lstStyle/>
                    <a:p>
                      <a:pPr algn="l" fontAlgn="b"/>
                      <a:endParaRPr lang="en-GB" sz="1400" b="0" i="0" u="none" strike="noStrike" dirty="0">
                        <a:solidFill>
                          <a:srgbClr val="000000"/>
                        </a:solidFill>
                        <a:effectLst/>
                        <a:latin typeface="Arial"/>
                      </a:endParaRPr>
                    </a:p>
                  </a:txBody>
                  <a:tcPr marL="9018" marR="9018" marT="9018" marB="0" anchor="b">
                    <a:lnL>
                      <a:noFill/>
                    </a:lnL>
                    <a:lnR>
                      <a:noFill/>
                    </a:lnR>
                    <a:lnT>
                      <a:noFill/>
                    </a:lnT>
                    <a:lnB>
                      <a:noFill/>
                    </a:lnB>
                  </a:tcPr>
                </a:tc>
                <a:extLst>
                  <a:ext uri="{0D108BD9-81ED-4DB2-BD59-A6C34878D82A}">
                    <a16:rowId xmlns:a16="http://schemas.microsoft.com/office/drawing/2014/main" xmlns="" val="10023"/>
                  </a:ext>
                </a:extLst>
              </a:tr>
            </a:tbl>
          </a:graphicData>
        </a:graphic>
      </p:graphicFrame>
    </p:spTree>
    <p:extLst>
      <p:ext uri="{BB962C8B-B14F-4D97-AF65-F5344CB8AC3E}">
        <p14:creationId xmlns:p14="http://schemas.microsoft.com/office/powerpoint/2010/main" xmlns="" val="3410115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674132"/>
            <a:ext cx="55626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3600" b="1" dirty="0"/>
              <a:t>About Crash Barriers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90600" y="1530927"/>
            <a:ext cx="7315200" cy="4418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dirty="0"/>
              <a:t>Bamboo Crash Barrier</a:t>
            </a:r>
          </a:p>
        </p:txBody>
      </p:sp>
      <p:sp>
        <p:nvSpPr>
          <p:cNvPr id="4" name="Slide Number Placeholder 3"/>
          <p:cNvSpPr>
            <a:spLocks noGrp="1"/>
          </p:cNvSpPr>
          <p:nvPr>
            <p:ph type="sldNum" sz="quarter" idx="12"/>
          </p:nvPr>
        </p:nvSpPr>
        <p:spPr/>
        <p:txBody>
          <a:bodyPr/>
          <a:lstStyle/>
          <a:p>
            <a:fld id="{986C0AF6-80FE-4588-8275-6C46360E6363}" type="slidenum">
              <a:rPr lang="en-US" smtClean="0"/>
              <a:pPr/>
              <a:t>3</a:t>
            </a:fld>
            <a:endParaRPr lang="en-US" dirty="0"/>
          </a:p>
        </p:txBody>
      </p:sp>
    </p:spTree>
    <p:extLst>
      <p:ext uri="{BB962C8B-B14F-4D97-AF65-F5344CB8AC3E}">
        <p14:creationId xmlns:p14="http://schemas.microsoft.com/office/powerpoint/2010/main" xmlns="" val="2346482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0"/>
            <a:ext cx="8001000" cy="4801314"/>
          </a:xfrm>
          <a:prstGeom prst="rect">
            <a:avLst/>
          </a:prstGeom>
          <a:noFill/>
        </p:spPr>
        <p:txBody>
          <a:bodyPr wrap="square" rtlCol="0">
            <a:spAutoFit/>
          </a:bodyPr>
          <a:lstStyle/>
          <a:p>
            <a:r>
              <a:rPr lang="en-GB" b="1" dirty="0"/>
              <a:t>Technical  Risk Analysis </a:t>
            </a:r>
            <a:r>
              <a:rPr lang="en-GB" dirty="0"/>
              <a:t>– </a:t>
            </a:r>
          </a:p>
          <a:p>
            <a:endParaRPr lang="en-GB" dirty="0"/>
          </a:p>
          <a:p>
            <a:pPr marL="342900" indent="-342900">
              <a:buAutoNum type="arabicPeriod"/>
            </a:pPr>
            <a:r>
              <a:rPr lang="en-GB" dirty="0"/>
              <a:t>Since its pilot project and of limited target of 50 kms per year , the chances of project failing on firms  technical grounds are quite low.</a:t>
            </a:r>
          </a:p>
          <a:p>
            <a:pPr marL="342900" indent="-342900">
              <a:buAutoNum type="arabicPeriod"/>
            </a:pPr>
            <a:endParaRPr lang="en-GB" dirty="0"/>
          </a:p>
          <a:p>
            <a:pPr marL="342900" indent="-342900">
              <a:buAutoNum type="arabicPeriod"/>
            </a:pPr>
            <a:r>
              <a:rPr lang="en-GB" dirty="0"/>
              <a:t>The only chance of complete failure is when  the government scraps the bamboo crash barrier project due to its technical failure to withstand the impact of fast moving vehicle.</a:t>
            </a:r>
          </a:p>
          <a:p>
            <a:pPr marL="342900" indent="-342900">
              <a:buAutoNum type="arabicPeriod"/>
            </a:pPr>
            <a:endParaRPr lang="en-GB" dirty="0"/>
          </a:p>
          <a:p>
            <a:pPr marL="342900" indent="-342900">
              <a:buAutoNum type="arabicPeriod"/>
            </a:pPr>
            <a:r>
              <a:rPr lang="en-GB" dirty="0"/>
              <a:t>The capital at stake at this stage shall be Rs 19 lakhs accounted for set up as all other expenses are accounted post receipt of confirmed order.</a:t>
            </a:r>
          </a:p>
          <a:p>
            <a:pPr marL="342900" indent="-342900">
              <a:buAutoNum type="arabicPeriod"/>
            </a:pPr>
            <a:endParaRPr lang="en-GB" dirty="0"/>
          </a:p>
          <a:p>
            <a:pPr marL="342900" indent="-342900">
              <a:buAutoNum type="arabicPeriod"/>
            </a:pPr>
            <a:r>
              <a:rPr lang="en-GB" dirty="0"/>
              <a:t>In that case new avenue such compound bamboo fencing and bamboo decorative furniture  works can be started </a:t>
            </a:r>
          </a:p>
          <a:p>
            <a:pPr marL="342900" indent="-342900">
              <a:buAutoNum type="arabicPeriod"/>
            </a:pPr>
            <a:endParaRPr lang="en-GB" dirty="0"/>
          </a:p>
          <a:p>
            <a:r>
              <a:rPr lang="en-GB" dirty="0"/>
              <a:t> </a:t>
            </a:r>
          </a:p>
        </p:txBody>
      </p:sp>
      <p:sp>
        <p:nvSpPr>
          <p:cNvPr id="3" name="Footer Placeholder 2"/>
          <p:cNvSpPr>
            <a:spLocks noGrp="1"/>
          </p:cNvSpPr>
          <p:nvPr>
            <p:ph type="ftr" sz="quarter" idx="11"/>
          </p:nvPr>
        </p:nvSpPr>
        <p:spPr/>
        <p:txBody>
          <a:bodyPr/>
          <a:lstStyle/>
          <a:p>
            <a:r>
              <a:rPr lang="en-US" dirty="0"/>
              <a:t>Bamboo Crash Barrier</a:t>
            </a:r>
          </a:p>
        </p:txBody>
      </p:sp>
      <p:sp>
        <p:nvSpPr>
          <p:cNvPr id="4" name="Slide Number Placeholder 3"/>
          <p:cNvSpPr>
            <a:spLocks noGrp="1"/>
          </p:cNvSpPr>
          <p:nvPr>
            <p:ph type="sldNum" sz="quarter" idx="12"/>
          </p:nvPr>
        </p:nvSpPr>
        <p:spPr/>
        <p:txBody>
          <a:bodyPr/>
          <a:lstStyle/>
          <a:p>
            <a:fld id="{986C0AF6-80FE-4588-8275-6C46360E6363}" type="slidenum">
              <a:rPr lang="en-US" smtClean="0"/>
              <a:pPr/>
              <a:t>30</a:t>
            </a:fld>
            <a:endParaRPr lang="en-US" dirty="0"/>
          </a:p>
        </p:txBody>
      </p:sp>
    </p:spTree>
    <p:extLst>
      <p:ext uri="{BB962C8B-B14F-4D97-AF65-F5344CB8AC3E}">
        <p14:creationId xmlns:p14="http://schemas.microsoft.com/office/powerpoint/2010/main" xmlns="" val="4055557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0"/>
            <a:ext cx="8001000" cy="3693319"/>
          </a:xfrm>
          <a:prstGeom prst="rect">
            <a:avLst/>
          </a:prstGeom>
          <a:noFill/>
        </p:spPr>
        <p:txBody>
          <a:bodyPr wrap="square" rtlCol="0">
            <a:spAutoFit/>
          </a:bodyPr>
          <a:lstStyle/>
          <a:p>
            <a:r>
              <a:rPr lang="en-GB" b="1" dirty="0"/>
              <a:t>Market   Risk Analysis </a:t>
            </a:r>
            <a:r>
              <a:rPr lang="en-GB" dirty="0"/>
              <a:t>– </a:t>
            </a:r>
          </a:p>
          <a:p>
            <a:endParaRPr lang="en-GB" dirty="0"/>
          </a:p>
          <a:p>
            <a:pPr marL="342900" indent="-342900">
              <a:buAutoNum type="arabicPeriod"/>
            </a:pPr>
            <a:r>
              <a:rPr lang="en-GB" dirty="0"/>
              <a:t>Interest Rate Risk is not applicable for capital arrangement2 as we are arranging funds from partner on profit basis and not on interest base.</a:t>
            </a:r>
          </a:p>
          <a:p>
            <a:pPr marL="342900" indent="-342900">
              <a:buAutoNum type="arabicPeriod"/>
            </a:pPr>
            <a:endParaRPr lang="en-GB" dirty="0"/>
          </a:p>
          <a:p>
            <a:pPr marL="342900" indent="-342900">
              <a:buAutoNum type="arabicPeriod"/>
            </a:pPr>
            <a:r>
              <a:rPr lang="en-GB" dirty="0"/>
              <a:t>For  capital arrangement- 1 since its MSME interest rates are nominal and can be manged .</a:t>
            </a:r>
          </a:p>
          <a:p>
            <a:pPr marL="342900" indent="-342900">
              <a:buAutoNum type="arabicPeriod"/>
            </a:pPr>
            <a:endParaRPr lang="en-GB" dirty="0"/>
          </a:p>
          <a:p>
            <a:pPr marL="342900" indent="-342900">
              <a:buAutoNum type="arabicPeriod"/>
            </a:pPr>
            <a:r>
              <a:rPr lang="en-GB" dirty="0"/>
              <a:t>Commodity  Risk  is also low as ample of bamboo is available as per Government schemes.</a:t>
            </a:r>
          </a:p>
          <a:p>
            <a:pPr marL="342900" indent="-342900">
              <a:buAutoNum type="arabicPeriod"/>
            </a:pPr>
            <a:endParaRPr lang="en-GB" dirty="0"/>
          </a:p>
          <a:p>
            <a:r>
              <a:rPr lang="en-GB" dirty="0"/>
              <a:t> </a:t>
            </a:r>
          </a:p>
        </p:txBody>
      </p:sp>
      <p:sp>
        <p:nvSpPr>
          <p:cNvPr id="3" name="Footer Placeholder 2"/>
          <p:cNvSpPr>
            <a:spLocks noGrp="1"/>
          </p:cNvSpPr>
          <p:nvPr>
            <p:ph type="ftr" sz="quarter" idx="11"/>
          </p:nvPr>
        </p:nvSpPr>
        <p:spPr/>
        <p:txBody>
          <a:bodyPr/>
          <a:lstStyle/>
          <a:p>
            <a:r>
              <a:rPr lang="en-US" dirty="0"/>
              <a:t>Bamboo Crash Barrier</a:t>
            </a:r>
          </a:p>
        </p:txBody>
      </p:sp>
      <p:sp>
        <p:nvSpPr>
          <p:cNvPr id="4" name="Slide Number Placeholder 3"/>
          <p:cNvSpPr>
            <a:spLocks noGrp="1"/>
          </p:cNvSpPr>
          <p:nvPr>
            <p:ph type="sldNum" sz="quarter" idx="12"/>
          </p:nvPr>
        </p:nvSpPr>
        <p:spPr/>
        <p:txBody>
          <a:bodyPr/>
          <a:lstStyle/>
          <a:p>
            <a:fld id="{986C0AF6-80FE-4588-8275-6C46360E6363}" type="slidenum">
              <a:rPr lang="en-US" smtClean="0"/>
              <a:pPr/>
              <a:t>31</a:t>
            </a:fld>
            <a:endParaRPr lang="en-US" dirty="0"/>
          </a:p>
        </p:txBody>
      </p:sp>
    </p:spTree>
    <p:extLst>
      <p:ext uri="{BB962C8B-B14F-4D97-AF65-F5344CB8AC3E}">
        <p14:creationId xmlns:p14="http://schemas.microsoft.com/office/powerpoint/2010/main" xmlns="" val="2238347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0"/>
            <a:ext cx="8001000" cy="3416320"/>
          </a:xfrm>
          <a:prstGeom prst="rect">
            <a:avLst/>
          </a:prstGeom>
          <a:noFill/>
        </p:spPr>
        <p:txBody>
          <a:bodyPr wrap="square" rtlCol="0">
            <a:spAutoFit/>
          </a:bodyPr>
          <a:lstStyle/>
          <a:p>
            <a:r>
              <a:rPr lang="en-GB" b="1" dirty="0"/>
              <a:t>Future Potential </a:t>
            </a:r>
            <a:r>
              <a:rPr lang="en-GB" dirty="0"/>
              <a:t>– </a:t>
            </a:r>
          </a:p>
          <a:p>
            <a:endParaRPr lang="en-GB" dirty="0"/>
          </a:p>
          <a:p>
            <a:pPr marL="342900" indent="-342900">
              <a:buAutoNum type="arabicPeriod"/>
            </a:pPr>
            <a:r>
              <a:rPr lang="en-GB" dirty="0"/>
              <a:t>If the pilot project succeeds and GOI implements Bamboo Crash  Barrier work on full scale the future potential are exciting.</a:t>
            </a:r>
          </a:p>
          <a:p>
            <a:pPr marL="342900" indent="-342900">
              <a:buAutoNum type="arabicPeriod"/>
            </a:pPr>
            <a:endParaRPr lang="en-GB" dirty="0"/>
          </a:p>
          <a:p>
            <a:pPr marL="342900" indent="-342900">
              <a:buAutoNum type="arabicPeriod"/>
            </a:pPr>
            <a:r>
              <a:rPr lang="en-GB" dirty="0"/>
              <a:t>The future potential of Bamboo in allied field are also good such as compound fencing etc as its economical ,reduce carbon foot print and economical.</a:t>
            </a:r>
          </a:p>
          <a:p>
            <a:pPr marL="342900" indent="-342900">
              <a:buAutoNum type="arabicPeriod"/>
            </a:pPr>
            <a:endParaRPr lang="en-GB" dirty="0"/>
          </a:p>
          <a:p>
            <a:pPr marL="342900" indent="-342900">
              <a:buAutoNum type="arabicPeriod"/>
            </a:pPr>
            <a:r>
              <a:rPr lang="en-GB" dirty="0"/>
              <a:t>It  also has future potential in decorative and interior industry.</a:t>
            </a:r>
          </a:p>
          <a:p>
            <a:pPr marL="342900" indent="-342900">
              <a:buAutoNum type="arabicPeriod"/>
            </a:pPr>
            <a:endParaRPr lang="en-GB" dirty="0"/>
          </a:p>
          <a:p>
            <a:r>
              <a:rPr lang="en-GB" dirty="0"/>
              <a:t> </a:t>
            </a:r>
          </a:p>
        </p:txBody>
      </p:sp>
      <p:sp>
        <p:nvSpPr>
          <p:cNvPr id="3" name="Footer Placeholder 2"/>
          <p:cNvSpPr>
            <a:spLocks noGrp="1"/>
          </p:cNvSpPr>
          <p:nvPr>
            <p:ph type="ftr" sz="quarter" idx="11"/>
          </p:nvPr>
        </p:nvSpPr>
        <p:spPr/>
        <p:txBody>
          <a:bodyPr/>
          <a:lstStyle/>
          <a:p>
            <a:r>
              <a:rPr lang="en-US" dirty="0"/>
              <a:t>Bamboo Crash Barrier</a:t>
            </a:r>
          </a:p>
        </p:txBody>
      </p:sp>
      <p:sp>
        <p:nvSpPr>
          <p:cNvPr id="4" name="Slide Number Placeholder 3"/>
          <p:cNvSpPr>
            <a:spLocks noGrp="1"/>
          </p:cNvSpPr>
          <p:nvPr>
            <p:ph type="sldNum" sz="quarter" idx="12"/>
          </p:nvPr>
        </p:nvSpPr>
        <p:spPr/>
        <p:txBody>
          <a:bodyPr/>
          <a:lstStyle/>
          <a:p>
            <a:fld id="{986C0AF6-80FE-4588-8275-6C46360E6363}" type="slidenum">
              <a:rPr lang="en-US" smtClean="0"/>
              <a:pPr/>
              <a:t>32</a:t>
            </a:fld>
            <a:endParaRPr lang="en-US" dirty="0"/>
          </a:p>
        </p:txBody>
      </p:sp>
    </p:spTree>
    <p:extLst>
      <p:ext uri="{BB962C8B-B14F-4D97-AF65-F5344CB8AC3E}">
        <p14:creationId xmlns:p14="http://schemas.microsoft.com/office/powerpoint/2010/main" xmlns="" val="2991415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545812"/>
            <a:ext cx="289560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3200" b="1" dirty="0"/>
              <a:t>References:</a:t>
            </a:r>
          </a:p>
        </p:txBody>
      </p:sp>
      <p:sp>
        <p:nvSpPr>
          <p:cNvPr id="3" name="TextBox 2"/>
          <p:cNvSpPr txBox="1"/>
          <p:nvPr/>
        </p:nvSpPr>
        <p:spPr>
          <a:xfrm>
            <a:off x="381000" y="1451158"/>
            <a:ext cx="8131479" cy="4247317"/>
          </a:xfrm>
          <a:prstGeom prst="rect">
            <a:avLst/>
          </a:prstGeom>
          <a:noFill/>
        </p:spPr>
        <p:txBody>
          <a:bodyPr wrap="square" rtlCol="0">
            <a:spAutoFit/>
          </a:bodyPr>
          <a:lstStyle/>
          <a:p>
            <a:r>
              <a:rPr lang="en-GB" dirty="0">
                <a:hlinkClick r:id="rId2"/>
              </a:rPr>
              <a:t>https://</a:t>
            </a:r>
            <a:r>
              <a:rPr lang="en-GB" dirty="0">
                <a:solidFill>
                  <a:schemeClr val="tx1">
                    <a:lumMod val="50000"/>
                    <a:lumOff val="50000"/>
                  </a:schemeClr>
                </a:solidFill>
                <a:hlinkClick r:id="rId2"/>
              </a:rPr>
              <a:t>pib.gov.in/PressReleasePage.aspx?PRID=1670354</a:t>
            </a:r>
            <a:endParaRPr lang="en-GB" dirty="0">
              <a:solidFill>
                <a:schemeClr val="tx1">
                  <a:lumMod val="50000"/>
                  <a:lumOff val="50000"/>
                </a:schemeClr>
              </a:solidFill>
            </a:endParaRPr>
          </a:p>
          <a:p>
            <a:endParaRPr lang="en-GB" dirty="0"/>
          </a:p>
          <a:p>
            <a:r>
              <a:rPr lang="en-GB" dirty="0">
                <a:hlinkClick r:id="rId3"/>
              </a:rPr>
              <a:t>https://www.transcontinentaltimes.com/2021/02/02/beema-bamboo-a-magic-wand-solution-to-reduce-road-mishaps</a:t>
            </a:r>
            <a:endParaRPr lang="en-GB" dirty="0"/>
          </a:p>
          <a:p>
            <a:endParaRPr lang="en-GB" dirty="0"/>
          </a:p>
          <a:p>
            <a:r>
              <a:rPr lang="en-GB" dirty="0">
                <a:hlinkClick r:id="rId4"/>
              </a:rPr>
              <a:t>https://indianexpress.com/article/india/in-bamboo-clone-crash-barriers-a-cost-effective-road-safety-solution-7168281</a:t>
            </a:r>
            <a:endParaRPr lang="en-GB" dirty="0"/>
          </a:p>
          <a:p>
            <a:endParaRPr lang="en-GB" dirty="0"/>
          </a:p>
          <a:p>
            <a:r>
              <a:rPr lang="en-GB" dirty="0">
                <a:hlinkClick r:id="rId5"/>
              </a:rPr>
              <a:t>https://www.indiatimes.com/trending/social-relevance/steel-barrier-bamboo-replacement-533411.html</a:t>
            </a:r>
            <a:endParaRPr lang="en-GB" dirty="0"/>
          </a:p>
          <a:p>
            <a:endParaRPr lang="en-GB" dirty="0"/>
          </a:p>
          <a:p>
            <a:r>
              <a:rPr lang="en-GB" dirty="0">
                <a:hlinkClick r:id="rId6"/>
              </a:rPr>
              <a:t>https://www.youtube.com/watch?v=lpZma_jV2gY</a:t>
            </a:r>
            <a:endParaRPr lang="en-GB" dirty="0"/>
          </a:p>
          <a:p>
            <a:endParaRPr lang="en-GB" dirty="0"/>
          </a:p>
          <a:p>
            <a:endParaRPr lang="en-GB" dirty="0"/>
          </a:p>
          <a:p>
            <a:endParaRPr lang="en-GB" dirty="0"/>
          </a:p>
        </p:txBody>
      </p:sp>
      <p:sp>
        <p:nvSpPr>
          <p:cNvPr id="4" name="Footer Placeholder 3"/>
          <p:cNvSpPr>
            <a:spLocks noGrp="1"/>
          </p:cNvSpPr>
          <p:nvPr>
            <p:ph type="ftr" sz="quarter" idx="11"/>
          </p:nvPr>
        </p:nvSpPr>
        <p:spPr/>
        <p:txBody>
          <a:bodyPr/>
          <a:lstStyle/>
          <a:p>
            <a:r>
              <a:rPr lang="en-US" dirty="0"/>
              <a:t>Bamboo Crash Barrier</a:t>
            </a:r>
          </a:p>
        </p:txBody>
      </p:sp>
      <p:sp>
        <p:nvSpPr>
          <p:cNvPr id="5" name="Slide Number Placeholder 4"/>
          <p:cNvSpPr>
            <a:spLocks noGrp="1"/>
          </p:cNvSpPr>
          <p:nvPr>
            <p:ph type="sldNum" sz="quarter" idx="12"/>
          </p:nvPr>
        </p:nvSpPr>
        <p:spPr/>
        <p:txBody>
          <a:bodyPr/>
          <a:lstStyle/>
          <a:p>
            <a:fld id="{986C0AF6-80FE-4588-8275-6C46360E6363}" type="slidenum">
              <a:rPr lang="en-US" smtClean="0"/>
              <a:pPr/>
              <a:t>33</a:t>
            </a:fld>
            <a:endParaRPr lang="en-US" dirty="0"/>
          </a:p>
        </p:txBody>
      </p:sp>
    </p:spTree>
    <p:extLst>
      <p:ext uri="{BB962C8B-B14F-4D97-AF65-F5344CB8AC3E}">
        <p14:creationId xmlns:p14="http://schemas.microsoft.com/office/powerpoint/2010/main" xmlns="" val="239731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Bamboo Crash Barrier</a:t>
            </a:r>
            <a:endParaRPr lang="en-US" dirty="0"/>
          </a:p>
        </p:txBody>
      </p:sp>
      <p:sp>
        <p:nvSpPr>
          <p:cNvPr id="3" name="Slide Number Placeholder 2"/>
          <p:cNvSpPr>
            <a:spLocks noGrp="1"/>
          </p:cNvSpPr>
          <p:nvPr>
            <p:ph type="sldNum" sz="quarter" idx="12"/>
          </p:nvPr>
        </p:nvSpPr>
        <p:spPr/>
        <p:txBody>
          <a:bodyPr/>
          <a:lstStyle/>
          <a:p>
            <a:fld id="{986C0AF6-80FE-4588-8275-6C46360E6363}" type="slidenum">
              <a:rPr lang="en-US" smtClean="0"/>
              <a:pPr/>
              <a:t>34</a:t>
            </a:fld>
            <a:endParaRPr lang="en-US" dirty="0"/>
          </a:p>
        </p:txBody>
      </p:sp>
      <p:sp>
        <p:nvSpPr>
          <p:cNvPr id="4" name="TextBox 3"/>
          <p:cNvSpPr txBox="1"/>
          <p:nvPr/>
        </p:nvSpPr>
        <p:spPr>
          <a:xfrm>
            <a:off x="2362200" y="2743200"/>
            <a:ext cx="4003019" cy="1015663"/>
          </a:xfrm>
          <a:prstGeom prst="rect">
            <a:avLst/>
          </a:prstGeom>
          <a:noFill/>
        </p:spPr>
        <p:txBody>
          <a:bodyPr wrap="none" rtlCol="0">
            <a:spAutoFit/>
          </a:bodyPr>
          <a:lstStyle/>
          <a:p>
            <a:r>
              <a:rPr lang="en-GB" sz="6000" dirty="0"/>
              <a:t>Thank You</a:t>
            </a:r>
          </a:p>
        </p:txBody>
      </p:sp>
    </p:spTree>
    <p:extLst>
      <p:ext uri="{BB962C8B-B14F-4D97-AF65-F5344CB8AC3E}">
        <p14:creationId xmlns:p14="http://schemas.microsoft.com/office/powerpoint/2010/main" xmlns="" val="123103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789057"/>
            <a:ext cx="4191000" cy="70788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4000" b="1" dirty="0"/>
              <a:t>P</a:t>
            </a:r>
            <a:r>
              <a:rPr lang="en-US" sz="2800" b="1" dirty="0"/>
              <a:t>roblem </a:t>
            </a:r>
            <a:r>
              <a:rPr lang="en-US" sz="4000" b="1" dirty="0"/>
              <a:t>S</a:t>
            </a:r>
            <a:r>
              <a:rPr lang="en-US" sz="2800" b="1" dirty="0"/>
              <a:t>tatement</a:t>
            </a:r>
          </a:p>
        </p:txBody>
      </p:sp>
      <p:sp>
        <p:nvSpPr>
          <p:cNvPr id="5" name="Rectangle 4"/>
          <p:cNvSpPr/>
          <p:nvPr/>
        </p:nvSpPr>
        <p:spPr>
          <a:xfrm>
            <a:off x="2209800" y="2260983"/>
            <a:ext cx="4572000" cy="4370427"/>
          </a:xfrm>
          <a:prstGeom prst="rect">
            <a:avLst/>
          </a:prstGeom>
        </p:spPr>
        <p:txBody>
          <a:bodyPr>
            <a:spAutoFit/>
          </a:bodyPr>
          <a:lstStyle/>
          <a:p>
            <a:pPr marL="285750" indent="-285750">
              <a:buFont typeface="Arial" pitchFamily="34" charset="0"/>
              <a:buChar char="•"/>
            </a:pPr>
            <a:r>
              <a:rPr lang="en-US" sz="2000" dirty="0"/>
              <a:t>Accidental deaths on</a:t>
            </a:r>
          </a:p>
          <a:p>
            <a:r>
              <a:rPr lang="en-US" sz="2000" dirty="0"/>
              <a:t>highways because of getting</a:t>
            </a:r>
          </a:p>
          <a:p>
            <a:r>
              <a:rPr lang="en-US" sz="2000" dirty="0"/>
              <a:t>crashed into barriers.</a:t>
            </a:r>
          </a:p>
          <a:p>
            <a:r>
              <a:rPr lang="en-US" sz="2000" dirty="0"/>
              <a:t>Because of hardness of Steel</a:t>
            </a:r>
          </a:p>
          <a:p>
            <a:r>
              <a:rPr lang="en-US" sz="2000" dirty="0"/>
              <a:t>or Concrete barriers (which</a:t>
            </a:r>
          </a:p>
          <a:p>
            <a:r>
              <a:rPr lang="en-US" sz="2000" dirty="0"/>
              <a:t>are commonly used), body of</a:t>
            </a:r>
          </a:p>
          <a:p>
            <a:r>
              <a:rPr lang="en-US" sz="2000" dirty="0"/>
              <a:t>a person gets damaged</a:t>
            </a:r>
          </a:p>
          <a:p>
            <a:r>
              <a:rPr lang="en-US" sz="2000" dirty="0"/>
              <a:t>seriously after hitting it.</a:t>
            </a:r>
          </a:p>
          <a:p>
            <a:pPr marL="342900" indent="-342900">
              <a:buFont typeface="Arial" pitchFamily="34" charset="0"/>
              <a:buChar char="•"/>
            </a:pPr>
            <a:r>
              <a:rPr lang="en-US" sz="2000" dirty="0"/>
              <a:t>Existing crash barriers available in market are costlier, and because of which many of times road construction companies does not install them.</a:t>
            </a:r>
          </a:p>
          <a:p>
            <a:endParaRPr lang="en-US" dirty="0"/>
          </a:p>
        </p:txBody>
      </p:sp>
      <p:sp>
        <p:nvSpPr>
          <p:cNvPr id="3" name="Footer Placeholder 2"/>
          <p:cNvSpPr>
            <a:spLocks noGrp="1"/>
          </p:cNvSpPr>
          <p:nvPr>
            <p:ph type="ftr" sz="quarter" idx="11"/>
          </p:nvPr>
        </p:nvSpPr>
        <p:spPr/>
        <p:txBody>
          <a:bodyPr/>
          <a:lstStyle/>
          <a:p>
            <a:r>
              <a:rPr lang="en-US" dirty="0"/>
              <a:t>Bamboo Crash Barrier</a:t>
            </a:r>
          </a:p>
        </p:txBody>
      </p:sp>
      <p:sp>
        <p:nvSpPr>
          <p:cNvPr id="4" name="Slide Number Placeholder 3"/>
          <p:cNvSpPr>
            <a:spLocks noGrp="1"/>
          </p:cNvSpPr>
          <p:nvPr>
            <p:ph type="sldNum" sz="quarter" idx="12"/>
          </p:nvPr>
        </p:nvSpPr>
        <p:spPr/>
        <p:txBody>
          <a:bodyPr/>
          <a:lstStyle/>
          <a:p>
            <a:fld id="{986C0AF6-80FE-4588-8275-6C46360E6363}" type="slidenum">
              <a:rPr lang="en-US" smtClean="0"/>
              <a:pPr/>
              <a:t>4</a:t>
            </a:fld>
            <a:endParaRPr lang="en-US" dirty="0"/>
          </a:p>
        </p:txBody>
      </p:sp>
    </p:spTree>
    <p:extLst>
      <p:ext uri="{BB962C8B-B14F-4D97-AF65-F5344CB8AC3E}">
        <p14:creationId xmlns:p14="http://schemas.microsoft.com/office/powerpoint/2010/main" xmlns="" val="2670019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661811"/>
            <a:ext cx="5181600" cy="76944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4400" dirty="0"/>
              <a:t> </a:t>
            </a:r>
            <a:r>
              <a:rPr lang="en-US" sz="3200" b="1" dirty="0"/>
              <a:t>POTENTIAL</a:t>
            </a:r>
            <a:r>
              <a:rPr lang="en-US" sz="4400" b="1" dirty="0"/>
              <a:t> </a:t>
            </a:r>
            <a:r>
              <a:rPr lang="en-US" sz="3200" b="1" dirty="0"/>
              <a:t>SOLUTIONS :</a:t>
            </a:r>
          </a:p>
        </p:txBody>
      </p:sp>
      <p:sp>
        <p:nvSpPr>
          <p:cNvPr id="3" name="Rectangle 2"/>
          <p:cNvSpPr/>
          <p:nvPr/>
        </p:nvSpPr>
        <p:spPr>
          <a:xfrm>
            <a:off x="1524000" y="1676400"/>
            <a:ext cx="4572000" cy="3046988"/>
          </a:xfrm>
          <a:prstGeom prst="rect">
            <a:avLst/>
          </a:prstGeom>
        </p:spPr>
        <p:txBody>
          <a:bodyPr>
            <a:spAutoFit/>
          </a:bodyPr>
          <a:lstStyle/>
          <a:p>
            <a:r>
              <a:rPr lang="en-US" dirty="0"/>
              <a:t/>
            </a:r>
            <a:br>
              <a:rPr lang="en-US" dirty="0"/>
            </a:br>
            <a:r>
              <a:rPr lang="en-US" dirty="0"/>
              <a:t>There are several types of barriers we can use</a:t>
            </a:r>
          </a:p>
          <a:p>
            <a:endParaRPr lang="en-US" dirty="0"/>
          </a:p>
          <a:p>
            <a:r>
              <a:rPr lang="en-US" sz="2400" dirty="0"/>
              <a:t>1)Roller barriers </a:t>
            </a:r>
          </a:p>
          <a:p>
            <a:r>
              <a:rPr lang="en-US" sz="2400" dirty="0"/>
              <a:t>2)Flexible barriers</a:t>
            </a:r>
          </a:p>
          <a:p>
            <a:r>
              <a:rPr lang="en-US" sz="2400" dirty="0"/>
              <a:t>3)polymer based barriers</a:t>
            </a:r>
          </a:p>
          <a:p>
            <a:r>
              <a:rPr lang="en-US" sz="2400" dirty="0"/>
              <a:t>4)Semi-rigid barriers</a:t>
            </a:r>
          </a:p>
          <a:p>
            <a:r>
              <a:rPr lang="en-US" sz="2400" dirty="0"/>
              <a:t>5)Bamboo crash barriers</a:t>
            </a:r>
          </a:p>
        </p:txBody>
      </p:sp>
      <p:sp>
        <p:nvSpPr>
          <p:cNvPr id="4" name="Footer Placeholder 3"/>
          <p:cNvSpPr>
            <a:spLocks noGrp="1"/>
          </p:cNvSpPr>
          <p:nvPr>
            <p:ph type="ftr" sz="quarter" idx="11"/>
          </p:nvPr>
        </p:nvSpPr>
        <p:spPr/>
        <p:txBody>
          <a:bodyPr/>
          <a:lstStyle/>
          <a:p>
            <a:r>
              <a:rPr lang="en-US" dirty="0"/>
              <a:t>Bamboo Crash Barrier</a:t>
            </a:r>
          </a:p>
        </p:txBody>
      </p:sp>
      <p:sp>
        <p:nvSpPr>
          <p:cNvPr id="5" name="Slide Number Placeholder 4"/>
          <p:cNvSpPr>
            <a:spLocks noGrp="1"/>
          </p:cNvSpPr>
          <p:nvPr>
            <p:ph type="sldNum" sz="quarter" idx="12"/>
          </p:nvPr>
        </p:nvSpPr>
        <p:spPr/>
        <p:txBody>
          <a:bodyPr/>
          <a:lstStyle/>
          <a:p>
            <a:fld id="{986C0AF6-80FE-4588-8275-6C46360E6363}" type="slidenum">
              <a:rPr lang="en-US" smtClean="0"/>
              <a:pPr/>
              <a:t>5</a:t>
            </a:fld>
            <a:endParaRPr lang="en-US" dirty="0"/>
          </a:p>
        </p:txBody>
      </p:sp>
    </p:spTree>
    <p:extLst>
      <p:ext uri="{BB962C8B-B14F-4D97-AF65-F5344CB8AC3E}">
        <p14:creationId xmlns:p14="http://schemas.microsoft.com/office/powerpoint/2010/main" xmlns="" val="2807139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838200"/>
            <a:ext cx="419100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3200" b="1" dirty="0"/>
              <a:t>TARGET SOLUTION :</a:t>
            </a:r>
          </a:p>
        </p:txBody>
      </p:sp>
      <p:sp>
        <p:nvSpPr>
          <p:cNvPr id="3" name="TextBox 2"/>
          <p:cNvSpPr txBox="1"/>
          <p:nvPr/>
        </p:nvSpPr>
        <p:spPr>
          <a:xfrm>
            <a:off x="1676400" y="1981200"/>
            <a:ext cx="5791200" cy="1200329"/>
          </a:xfrm>
          <a:prstGeom prst="rect">
            <a:avLst/>
          </a:prstGeom>
          <a:noFill/>
        </p:spPr>
        <p:txBody>
          <a:bodyPr wrap="square" rtlCol="0">
            <a:spAutoFit/>
          </a:bodyPr>
          <a:lstStyle/>
          <a:p>
            <a:r>
              <a:rPr lang="en-US" dirty="0"/>
              <a:t>Target solution is to develop crash barriers which is made up of bamboos. Specifically Beema bamboo which is strong, durable, fast-growing, Cheap and tall clone of traditional bamboo.</a:t>
            </a:r>
          </a:p>
        </p:txBody>
      </p:sp>
      <p:sp>
        <p:nvSpPr>
          <p:cNvPr id="4" name="Footer Placeholder 3"/>
          <p:cNvSpPr>
            <a:spLocks noGrp="1"/>
          </p:cNvSpPr>
          <p:nvPr>
            <p:ph type="ftr" sz="quarter" idx="11"/>
          </p:nvPr>
        </p:nvSpPr>
        <p:spPr/>
        <p:txBody>
          <a:bodyPr/>
          <a:lstStyle/>
          <a:p>
            <a:r>
              <a:rPr lang="en-US" dirty="0"/>
              <a:t>Bamboo Crash Barrier</a:t>
            </a:r>
          </a:p>
        </p:txBody>
      </p:sp>
      <p:sp>
        <p:nvSpPr>
          <p:cNvPr id="5" name="Slide Number Placeholder 4"/>
          <p:cNvSpPr>
            <a:spLocks noGrp="1"/>
          </p:cNvSpPr>
          <p:nvPr>
            <p:ph type="sldNum" sz="quarter" idx="12"/>
          </p:nvPr>
        </p:nvSpPr>
        <p:spPr/>
        <p:txBody>
          <a:bodyPr/>
          <a:lstStyle/>
          <a:p>
            <a:fld id="{986C0AF6-80FE-4588-8275-6C46360E6363}" type="slidenum">
              <a:rPr lang="en-US" smtClean="0"/>
              <a:pPr/>
              <a:t>6</a:t>
            </a:fld>
            <a:endParaRPr lang="en-US" dirty="0"/>
          </a:p>
        </p:txBody>
      </p:sp>
    </p:spTree>
    <p:extLst>
      <p:ext uri="{BB962C8B-B14F-4D97-AF65-F5344CB8AC3E}">
        <p14:creationId xmlns:p14="http://schemas.microsoft.com/office/powerpoint/2010/main" xmlns="" val="3224650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5482" y="762000"/>
            <a:ext cx="5638800" cy="5232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b="1" dirty="0"/>
              <a:t>SOLUTION POTENTIAL AREAS :</a:t>
            </a:r>
          </a:p>
        </p:txBody>
      </p:sp>
      <p:sp>
        <p:nvSpPr>
          <p:cNvPr id="3" name="TextBox 2"/>
          <p:cNvSpPr txBox="1"/>
          <p:nvPr/>
        </p:nvSpPr>
        <p:spPr>
          <a:xfrm>
            <a:off x="1143000" y="1752600"/>
            <a:ext cx="6858000" cy="4247317"/>
          </a:xfrm>
          <a:prstGeom prst="rect">
            <a:avLst/>
          </a:prstGeom>
          <a:noFill/>
        </p:spPr>
        <p:txBody>
          <a:bodyPr wrap="square" rtlCol="0">
            <a:spAutoFit/>
          </a:bodyPr>
          <a:lstStyle/>
          <a:p>
            <a:r>
              <a:rPr lang="en-US" dirty="0"/>
              <a:t> We can define solution potential areas on basis of maximum speed crash barrier can bear. Bamboo crash barrier can be suitable for vehicles with speed less than 100kmph. In India,</a:t>
            </a:r>
          </a:p>
          <a:p>
            <a:endParaRPr lang="en-US" dirty="0"/>
          </a:p>
          <a:p>
            <a:r>
              <a:rPr lang="en-US" dirty="0"/>
              <a:t>max speed limit on national highways: 100kmph</a:t>
            </a:r>
          </a:p>
          <a:p>
            <a:r>
              <a:rPr lang="en-US" dirty="0"/>
              <a:t>max speed limit for urban roads : 70kmph</a:t>
            </a:r>
          </a:p>
          <a:p>
            <a:endParaRPr lang="en-US" dirty="0"/>
          </a:p>
          <a:p>
            <a:r>
              <a:rPr lang="en-US" dirty="0"/>
              <a:t>                     Bamboo</a:t>
            </a:r>
            <a:r>
              <a:rPr lang="en-US" dirty="0">
                <a:solidFill>
                  <a:srgbClr val="FF0000"/>
                </a:solidFill>
              </a:rPr>
              <a:t> </a:t>
            </a:r>
            <a:r>
              <a:rPr lang="en-US" dirty="0"/>
              <a:t>crash barriers can be used in these roads. Along with this bamboo crash barriers can be used in rural area roads and also in internal city roads.</a:t>
            </a:r>
          </a:p>
          <a:p>
            <a:endParaRPr lang="en-US" dirty="0"/>
          </a:p>
          <a:p>
            <a:endParaRPr lang="en-US" dirty="0"/>
          </a:p>
          <a:p>
            <a:endParaRPr lang="en-US" dirty="0"/>
          </a:p>
          <a:p>
            <a:r>
              <a:rPr lang="en-US" dirty="0"/>
              <a:t> </a:t>
            </a:r>
          </a:p>
        </p:txBody>
      </p:sp>
      <p:sp>
        <p:nvSpPr>
          <p:cNvPr id="4" name="Footer Placeholder 3"/>
          <p:cNvSpPr>
            <a:spLocks noGrp="1"/>
          </p:cNvSpPr>
          <p:nvPr>
            <p:ph type="ftr" sz="quarter" idx="11"/>
          </p:nvPr>
        </p:nvSpPr>
        <p:spPr/>
        <p:txBody>
          <a:bodyPr/>
          <a:lstStyle/>
          <a:p>
            <a:r>
              <a:rPr lang="en-US" dirty="0"/>
              <a:t>Bamboo Crash Barrier</a:t>
            </a:r>
          </a:p>
        </p:txBody>
      </p:sp>
      <p:sp>
        <p:nvSpPr>
          <p:cNvPr id="5" name="Slide Number Placeholder 4"/>
          <p:cNvSpPr>
            <a:spLocks noGrp="1"/>
          </p:cNvSpPr>
          <p:nvPr>
            <p:ph type="sldNum" sz="quarter" idx="12"/>
          </p:nvPr>
        </p:nvSpPr>
        <p:spPr/>
        <p:txBody>
          <a:bodyPr/>
          <a:lstStyle/>
          <a:p>
            <a:fld id="{986C0AF6-80FE-4588-8275-6C46360E6363}" type="slidenum">
              <a:rPr lang="en-US" smtClean="0"/>
              <a:pPr/>
              <a:t>7</a:t>
            </a:fld>
            <a:endParaRPr lang="en-US" dirty="0"/>
          </a:p>
        </p:txBody>
      </p:sp>
    </p:spTree>
    <p:extLst>
      <p:ext uri="{BB962C8B-B14F-4D97-AF65-F5344CB8AC3E}">
        <p14:creationId xmlns:p14="http://schemas.microsoft.com/office/powerpoint/2010/main" xmlns="" val="825725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533400"/>
            <a:ext cx="5562600" cy="3385542"/>
          </a:xfrm>
          <a:prstGeom prst="rect">
            <a:avLst/>
          </a:prstGeom>
          <a:noFill/>
        </p:spPr>
        <p:txBody>
          <a:bodyPr wrap="square" rtlCol="0">
            <a:spAutoFit/>
          </a:bodyPr>
          <a:lstStyle/>
          <a:p>
            <a:r>
              <a:rPr lang="en-US" dirty="0"/>
              <a:t>Apart from crash barriers, Beema bamboo is recommended for </a:t>
            </a:r>
          </a:p>
          <a:p>
            <a:endParaRPr lang="en-US" dirty="0"/>
          </a:p>
          <a:p>
            <a:r>
              <a:rPr lang="en-US" sz="2000" dirty="0"/>
              <a:t>-Large scale plantation </a:t>
            </a:r>
          </a:p>
          <a:p>
            <a:r>
              <a:rPr lang="en-US" sz="2000" dirty="0"/>
              <a:t>-Energy plantation for power generations </a:t>
            </a:r>
          </a:p>
          <a:p>
            <a:r>
              <a:rPr lang="en-US" sz="2000" dirty="0"/>
              <a:t>-Homestead garden planting</a:t>
            </a:r>
          </a:p>
          <a:p>
            <a:r>
              <a:rPr lang="en-US" sz="2000" dirty="0"/>
              <a:t>-Large reforestation programs</a:t>
            </a:r>
          </a:p>
          <a:p>
            <a:r>
              <a:rPr lang="en-US" sz="2000" dirty="0"/>
              <a:t>-Land reclamation in mines, sodic soils, water logged areas etc.</a:t>
            </a:r>
          </a:p>
          <a:p>
            <a:r>
              <a:rPr lang="en-US" sz="2000" dirty="0"/>
              <a:t/>
            </a:r>
            <a:br>
              <a:rPr lang="en-US" sz="2000" dirty="0"/>
            </a:br>
            <a:endParaRPr lang="en-US" sz="2000" dirty="0"/>
          </a:p>
        </p:txBody>
      </p:sp>
      <p:sp>
        <p:nvSpPr>
          <p:cNvPr id="3" name="TextBox 2"/>
          <p:cNvSpPr txBox="1"/>
          <p:nvPr/>
        </p:nvSpPr>
        <p:spPr>
          <a:xfrm>
            <a:off x="1066800" y="3626554"/>
            <a:ext cx="251460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3200" b="1" dirty="0"/>
              <a:t>Limitations:</a:t>
            </a:r>
          </a:p>
        </p:txBody>
      </p:sp>
      <p:sp>
        <p:nvSpPr>
          <p:cNvPr id="5" name="TextBox 4"/>
          <p:cNvSpPr txBox="1"/>
          <p:nvPr/>
        </p:nvSpPr>
        <p:spPr>
          <a:xfrm>
            <a:off x="1676400" y="4648200"/>
            <a:ext cx="5105400" cy="1200329"/>
          </a:xfrm>
          <a:prstGeom prst="rect">
            <a:avLst/>
          </a:prstGeom>
          <a:noFill/>
        </p:spPr>
        <p:txBody>
          <a:bodyPr wrap="square" rtlCol="0">
            <a:spAutoFit/>
          </a:bodyPr>
          <a:lstStyle/>
          <a:p>
            <a:r>
              <a:rPr lang="en-US" dirty="0"/>
              <a:t>Bamboo crash barriers cannot be used in expressways, because speed limit of expressways in  India is 120kmph(which is more than permissible limit).</a:t>
            </a:r>
          </a:p>
        </p:txBody>
      </p:sp>
      <p:sp>
        <p:nvSpPr>
          <p:cNvPr id="4" name="Footer Placeholder 3"/>
          <p:cNvSpPr>
            <a:spLocks noGrp="1"/>
          </p:cNvSpPr>
          <p:nvPr>
            <p:ph type="ftr" sz="quarter" idx="11"/>
          </p:nvPr>
        </p:nvSpPr>
        <p:spPr/>
        <p:txBody>
          <a:bodyPr/>
          <a:lstStyle/>
          <a:p>
            <a:r>
              <a:rPr lang="en-US" dirty="0"/>
              <a:t>Bamboo Crash Barrier</a:t>
            </a:r>
          </a:p>
        </p:txBody>
      </p:sp>
      <p:sp>
        <p:nvSpPr>
          <p:cNvPr id="6" name="Slide Number Placeholder 5"/>
          <p:cNvSpPr>
            <a:spLocks noGrp="1"/>
          </p:cNvSpPr>
          <p:nvPr>
            <p:ph type="sldNum" sz="quarter" idx="12"/>
          </p:nvPr>
        </p:nvSpPr>
        <p:spPr/>
        <p:txBody>
          <a:bodyPr/>
          <a:lstStyle/>
          <a:p>
            <a:fld id="{986C0AF6-80FE-4588-8275-6C46360E6363}" type="slidenum">
              <a:rPr lang="en-US" smtClean="0"/>
              <a:pPr/>
              <a:t>8</a:t>
            </a:fld>
            <a:endParaRPr lang="en-US" dirty="0"/>
          </a:p>
        </p:txBody>
      </p:sp>
    </p:spTree>
    <p:extLst>
      <p:ext uri="{BB962C8B-B14F-4D97-AF65-F5344CB8AC3E}">
        <p14:creationId xmlns:p14="http://schemas.microsoft.com/office/powerpoint/2010/main" xmlns="" val="1829487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xmlns="" val="2606585473"/>
              </p:ext>
            </p:extLst>
          </p:nvPr>
        </p:nvGraphicFramePr>
        <p:xfrm>
          <a:off x="152400" y="304800"/>
          <a:ext cx="8870155" cy="6096000"/>
        </p:xfrm>
        <a:graphic>
          <a:graphicData uri="http://schemas.openxmlformats.org/presentationml/2006/ole">
            <p:oleObj spid="_x0000_s1025" name="Document" r:id="rId3" imgW="9983773" imgH="6860679" progId="Word.Document.12">
              <p:embed/>
            </p:oleObj>
          </a:graphicData>
        </a:graphic>
      </p:graphicFrame>
      <p:sp>
        <p:nvSpPr>
          <p:cNvPr id="3" name="Footer Placeholder 2"/>
          <p:cNvSpPr>
            <a:spLocks noGrp="1"/>
          </p:cNvSpPr>
          <p:nvPr>
            <p:ph type="ftr" sz="quarter" idx="11"/>
          </p:nvPr>
        </p:nvSpPr>
        <p:spPr/>
        <p:txBody>
          <a:bodyPr/>
          <a:lstStyle/>
          <a:p>
            <a:r>
              <a:rPr lang="en-US" dirty="0"/>
              <a:t>Bamboo Crash Barrier</a:t>
            </a:r>
          </a:p>
        </p:txBody>
      </p:sp>
      <p:sp>
        <p:nvSpPr>
          <p:cNvPr id="4" name="Slide Number Placeholder 3"/>
          <p:cNvSpPr>
            <a:spLocks noGrp="1"/>
          </p:cNvSpPr>
          <p:nvPr>
            <p:ph type="sldNum" sz="quarter" idx="12"/>
          </p:nvPr>
        </p:nvSpPr>
        <p:spPr/>
        <p:txBody>
          <a:bodyPr/>
          <a:lstStyle/>
          <a:p>
            <a:fld id="{986C0AF6-80FE-4588-8275-6C46360E6363}" type="slidenum">
              <a:rPr lang="en-US" smtClean="0"/>
              <a:pPr/>
              <a:t>9</a:t>
            </a:fld>
            <a:endParaRPr lang="en-US" dirty="0"/>
          </a:p>
        </p:txBody>
      </p:sp>
      <p:sp>
        <p:nvSpPr>
          <p:cNvPr id="5" name="TextBox 4">
            <a:extLst>
              <a:ext uri="{FF2B5EF4-FFF2-40B4-BE49-F238E27FC236}">
                <a16:creationId xmlns:a16="http://schemas.microsoft.com/office/drawing/2014/main" xmlns="" id="{AC89CC75-CD4C-3A4F-8236-20A1CAB2D0E3}"/>
              </a:ext>
            </a:extLst>
          </p:cNvPr>
          <p:cNvSpPr txBox="1"/>
          <p:nvPr/>
        </p:nvSpPr>
        <p:spPr>
          <a:xfrm>
            <a:off x="5416062" y="2404696"/>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xmlns="" val="323849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602</TotalTime>
  <Words>2759</Words>
  <Application>Microsoft Office PowerPoint</Application>
  <PresentationFormat>On-screen Show (4:3)</PresentationFormat>
  <Paragraphs>1243</Paragraphs>
  <Slides>34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Apothecary</vt:lpstr>
      <vt:lpstr>Document</vt:lpstr>
      <vt:lpstr>Bamboo crash barrier</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Bamboo crash barrier</dc:title>
  <dc:creator>Mayurs</dc:creator>
  <cp:lastModifiedBy>Acer</cp:lastModifiedBy>
  <cp:revision>59</cp:revision>
  <dcterms:created xsi:type="dcterms:W3CDTF">2021-10-16T17:23:09Z</dcterms:created>
  <dcterms:modified xsi:type="dcterms:W3CDTF">2023-09-08T09:29:16Z</dcterms:modified>
</cp:coreProperties>
</file>