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62" r:id="rId4"/>
    <p:sldId id="307" r:id="rId5"/>
    <p:sldId id="324" r:id="rId6"/>
    <p:sldId id="305" r:id="rId7"/>
    <p:sldId id="306" r:id="rId8"/>
    <p:sldId id="308" r:id="rId9"/>
    <p:sldId id="309" r:id="rId10"/>
    <p:sldId id="310" r:id="rId11"/>
    <p:sldId id="311" r:id="rId12"/>
    <p:sldId id="312" r:id="rId13"/>
    <p:sldId id="313" r:id="rId14"/>
    <p:sldId id="314" r:id="rId15"/>
    <p:sldId id="315" r:id="rId16"/>
    <p:sldId id="317" r:id="rId17"/>
    <p:sldId id="318" r:id="rId18"/>
    <p:sldId id="319" r:id="rId19"/>
    <p:sldId id="320" r:id="rId20"/>
    <p:sldId id="321" r:id="rId21"/>
    <p:sldId id="322" r:id="rId22"/>
    <p:sldId id="264" r:id="rId23"/>
    <p:sldId id="281" r:id="rId24"/>
    <p:sldId id="325" r:id="rId25"/>
    <p:sldId id="282" r:id="rId26"/>
    <p:sldId id="283" r:id="rId27"/>
    <p:sldId id="265" r:id="rId28"/>
    <p:sldId id="284" r:id="rId29"/>
    <p:sldId id="266" r:id="rId30"/>
    <p:sldId id="267" r:id="rId31"/>
    <p:sldId id="268" r:id="rId32"/>
    <p:sldId id="269" r:id="rId33"/>
    <p:sldId id="270" r:id="rId34"/>
    <p:sldId id="271" r:id="rId35"/>
    <p:sldId id="326" r:id="rId36"/>
    <p:sldId id="327" r:id="rId37"/>
    <p:sldId id="328" r:id="rId38"/>
    <p:sldId id="329" r:id="rId39"/>
    <p:sldId id="330" r:id="rId40"/>
    <p:sldId id="272" r:id="rId41"/>
    <p:sldId id="273" r:id="rId42"/>
    <p:sldId id="274" r:id="rId43"/>
    <p:sldId id="275" r:id="rId44"/>
    <p:sldId id="276" r:id="rId45"/>
    <p:sldId id="277" r:id="rId46"/>
    <p:sldId id="278" r:id="rId47"/>
    <p:sldId id="280" r:id="rId48"/>
    <p:sldId id="285" r:id="rId49"/>
    <p:sldId id="286" r:id="rId50"/>
    <p:sldId id="25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openstax.org/books/entrepreneurship/pages/preface" TargetMode="External"/><Relationship Id="rId3" Type="http://schemas.openxmlformats.org/officeDocument/2006/relationships/hyperlink" Target="https://www.youtube.com/watch?v=HqKdQX4YF1U" TargetMode="External"/><Relationship Id="rId2" Type="http://schemas.openxmlformats.org/officeDocument/2006/relationships/hyperlink" Target="https://www.youtube.com/watch?v=I8nwNcCfyig" TargetMode="External"/><Relationship Id="rId1" Type="http://schemas.openxmlformats.org/officeDocument/2006/relationships/hyperlink" Target="https://www.saccindia.org/india/startups.html?utm_source=google&amp;utm_medium=cpc&amp;gclid=CjwKCAjwr_CnBhA0EiwAci5simbtWYfY42u7herxk6NGK70qSt7R-Rvb92CyWGNtiFSXxNB7Qw91TxoCcGUQAvD_Bw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a:latin typeface="Times New Roman" panose="02020603050405020304" pitchFamily="18" charset="0"/>
                <a:cs typeface="Times New Roman" panose="02020603050405020304" pitchFamily="18" charset="0"/>
              </a:rPr>
              <a:t> Entrepreneurship Development </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IN" dirty="0" smtClean="0">
                <a:solidFill>
                  <a:srgbClr val="7030A0"/>
                </a:solidFill>
              </a:rPr>
              <a:t>Introduction: Discover yourself-Find you Flow, </a:t>
            </a:r>
            <a:r>
              <a:rPr lang="en-IN" dirty="0" err="1" smtClean="0">
                <a:solidFill>
                  <a:srgbClr val="7030A0"/>
                </a:solidFill>
              </a:rPr>
              <a:t>Effectuation,Identify</a:t>
            </a:r>
            <a:r>
              <a:rPr lang="en-IN" dirty="0" smtClean="0">
                <a:solidFill>
                  <a:srgbClr val="7030A0"/>
                </a:solidFill>
              </a:rPr>
              <a:t> your Entrepreneurial Style</a:t>
            </a:r>
            <a:endParaRPr lang="en-IN"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2515800" y="543600"/>
            <a:ext cx="4564080" cy="1231920"/>
          </a:xfrm>
          <a:prstGeom prst="rect">
            <a:avLst/>
          </a:prstGeom>
          <a:noFill/>
          <a:ln w="0">
            <a:noFill/>
          </a:ln>
        </p:spPr>
        <p:txBody>
          <a:bodyPr lIns="0" tIns="12600" rIns="0" bIns="0" anchor="t">
            <a:noAutofit/>
          </a:bodyPr>
          <a:p>
            <a:pPr marL="12700" indent="0">
              <a:lnSpc>
                <a:spcPct val="100000"/>
              </a:lnSpc>
              <a:spcBef>
                <a:spcPts val="100"/>
              </a:spcBef>
              <a:buNone/>
            </a:pPr>
            <a:r>
              <a:rPr lang="en-IN" sz="4000" b="0" strike="noStrike" spc="-97">
                <a:solidFill>
                  <a:schemeClr val="tx1"/>
                </a:solidFill>
                <a:latin typeface="Consolas" panose="020B0609020204030204"/>
              </a:rPr>
              <a:t>Political</a:t>
            </a:r>
            <a:r>
              <a:rPr lang="en-IN" sz="4000" b="0" strike="noStrike" spc="-290">
                <a:solidFill>
                  <a:schemeClr val="tx1"/>
                </a:solidFill>
                <a:latin typeface="Consolas" panose="020B0609020204030204"/>
              </a:rPr>
              <a:t> </a:t>
            </a:r>
            <a:r>
              <a:rPr lang="en-IN" sz="4000" b="0" strike="noStrike" spc="-92">
                <a:solidFill>
                  <a:schemeClr val="tx1"/>
                </a:solidFill>
                <a:latin typeface="Consolas" panose="020B0609020204030204"/>
              </a:rPr>
              <a:t>Factors</a:t>
            </a:r>
            <a:endParaRPr lang="en-IN" sz="4000" b="0" strike="noStrike" spc="-92">
              <a:solidFill>
                <a:schemeClr val="tx1"/>
              </a:solidFill>
              <a:latin typeface="Consolas" panose="020B0609020204030204"/>
            </a:endParaRPr>
          </a:p>
        </p:txBody>
      </p:sp>
      <p:sp>
        <p:nvSpPr>
          <p:cNvPr id="179" name="object 3"/>
          <p:cNvSpPr/>
          <p:nvPr/>
        </p:nvSpPr>
        <p:spPr>
          <a:xfrm>
            <a:off x="666750" y="1386840"/>
            <a:ext cx="10126980" cy="4129405"/>
          </a:xfrm>
          <a:prstGeom prst="rect">
            <a:avLst/>
          </a:prstGeom>
          <a:noFill/>
          <a:ln w="0">
            <a:noFill/>
          </a:ln>
        </p:spPr>
        <p:style>
          <a:lnRef idx="0">
            <a:srgbClr val="FFFFFF"/>
          </a:lnRef>
          <a:fillRef idx="0">
            <a:srgbClr val="FFFFFF"/>
          </a:fillRef>
          <a:effectRef idx="0">
            <a:srgbClr val="FFFFFF"/>
          </a:effectRef>
          <a:fontRef idx="minor"/>
        </p:style>
        <p:txBody>
          <a:bodyPr wrap="square" lIns="0" tIns="12240" rIns="0" bIns="0" anchor="t">
            <a:noAutofit/>
          </a:bodyPr>
          <a:p>
            <a:pPr marL="292735" indent="-30480">
              <a:lnSpc>
                <a:spcPct val="100000"/>
              </a:lnSpc>
              <a:spcBef>
                <a:spcPts val="95"/>
              </a:spcBef>
              <a:tabLst>
                <a:tab pos="0" algn="l"/>
              </a:tabLst>
            </a:pPr>
            <a:r>
              <a:rPr lang="en-IN" sz="2450" b="0" strike="noStrike" spc="-1">
                <a:solidFill>
                  <a:schemeClr val="tx1"/>
                </a:solidFill>
                <a:latin typeface="Corbel" panose="020B0503020204020204"/>
              </a:rPr>
              <a:t>The extent and process of government</a:t>
            </a:r>
            <a:r>
              <a:rPr lang="en-IN" sz="2450" b="0" strike="noStrike" spc="4">
                <a:solidFill>
                  <a:schemeClr val="tx1"/>
                </a:solidFill>
                <a:latin typeface="Corbel" panose="020B0503020204020204"/>
              </a:rPr>
              <a:t> </a:t>
            </a:r>
            <a:r>
              <a:rPr lang="en-IN" sz="2450" b="0" strike="noStrike" spc="-1">
                <a:solidFill>
                  <a:schemeClr val="tx1"/>
                </a:solidFill>
                <a:latin typeface="Corbel" panose="020B0503020204020204"/>
              </a:rPr>
              <a:t>direct or indirect </a:t>
            </a:r>
            <a:r>
              <a:rPr lang="en-IN" sz="2450" b="0" strike="noStrike" spc="-480">
                <a:solidFill>
                  <a:schemeClr val="tx1"/>
                </a:solidFill>
                <a:latin typeface="Corbel" panose="020B0503020204020204"/>
              </a:rPr>
              <a:t> </a:t>
            </a:r>
            <a:r>
              <a:rPr lang="en-IN" sz="2450" b="0" strike="noStrike" spc="-1">
                <a:solidFill>
                  <a:schemeClr val="tx1"/>
                </a:solidFill>
                <a:latin typeface="Corbel" panose="020B0503020204020204"/>
              </a:rPr>
              <a:t>intervention</a:t>
            </a:r>
            <a:r>
              <a:rPr lang="en-IN" sz="2450" b="0" strike="noStrike" spc="-12">
                <a:solidFill>
                  <a:schemeClr val="tx1"/>
                </a:solidFill>
                <a:latin typeface="Corbel" panose="020B0503020204020204"/>
              </a:rPr>
              <a:t> </a:t>
            </a:r>
            <a:r>
              <a:rPr lang="en-IN" sz="2450" b="0" strike="noStrike" spc="-1">
                <a:solidFill>
                  <a:schemeClr val="tx1"/>
                </a:solidFill>
                <a:latin typeface="Corbel" panose="020B0503020204020204"/>
              </a:rPr>
              <a:t>and </a:t>
            </a:r>
            <a:r>
              <a:rPr lang="en-IN" sz="2450" b="0" strike="noStrike" spc="-7">
                <a:solidFill>
                  <a:schemeClr val="tx1"/>
                </a:solidFill>
                <a:latin typeface="Corbel" panose="020B0503020204020204"/>
              </a:rPr>
              <a:t>influence </a:t>
            </a:r>
            <a:r>
              <a:rPr lang="en-IN" sz="2450" b="0" strike="noStrike" spc="-1">
                <a:solidFill>
                  <a:schemeClr val="tx1"/>
                </a:solidFill>
                <a:latin typeface="Corbel" panose="020B0503020204020204"/>
              </a:rPr>
              <a:t>on businesses in</a:t>
            </a:r>
            <a:r>
              <a:rPr lang="en-IN" sz="2450" b="0" strike="noStrike" spc="-12">
                <a:solidFill>
                  <a:schemeClr val="tx1"/>
                </a:solidFill>
                <a:latin typeface="Corbel" panose="020B0503020204020204"/>
              </a:rPr>
              <a:t> </a:t>
            </a:r>
            <a:r>
              <a:rPr lang="en-IN" sz="2450" b="0" strike="noStrike" spc="-1">
                <a:solidFill>
                  <a:schemeClr val="tx1"/>
                </a:solidFill>
                <a:latin typeface="Corbel" panose="020B0503020204020204"/>
              </a:rPr>
              <a:t>an</a:t>
            </a:r>
            <a:r>
              <a:rPr lang="en-IN" sz="2450" b="0" strike="noStrike" spc="-7">
                <a:solidFill>
                  <a:schemeClr val="tx1"/>
                </a:solidFill>
                <a:latin typeface="Corbel" panose="020B0503020204020204"/>
              </a:rPr>
              <a:t> </a:t>
            </a:r>
            <a:r>
              <a:rPr lang="en-IN" sz="2450" b="0" strike="noStrike" spc="-15">
                <a:solidFill>
                  <a:schemeClr val="tx1"/>
                </a:solidFill>
                <a:latin typeface="Corbel" panose="020B0503020204020204"/>
              </a:rPr>
              <a:t>economy.</a:t>
            </a:r>
            <a:endParaRPr lang="en-IN" sz="2450" b="0" strike="noStrike" spc="-1">
              <a:solidFill>
                <a:schemeClr val="tx1"/>
              </a:solidFill>
              <a:latin typeface="Arial" panose="020B0604020202020204"/>
            </a:endParaRPr>
          </a:p>
          <a:p>
            <a:pPr marL="12700" indent="-30480">
              <a:lnSpc>
                <a:spcPct val="100000"/>
              </a:lnSpc>
              <a:spcBef>
                <a:spcPts val="585"/>
              </a:spcBef>
              <a:tabLst>
                <a:tab pos="0" algn="l"/>
              </a:tabLst>
            </a:pPr>
            <a:r>
              <a:rPr lang="en-IN" sz="2450" b="0" strike="noStrike" spc="-12">
                <a:solidFill>
                  <a:schemeClr val="tx1"/>
                </a:solidFill>
                <a:latin typeface="Corbel" panose="020B0503020204020204"/>
              </a:rPr>
              <a:t>Political</a:t>
            </a:r>
            <a:r>
              <a:rPr lang="en-IN" sz="2450" b="0" strike="noStrike" spc="-26">
                <a:solidFill>
                  <a:schemeClr val="tx1"/>
                </a:solidFill>
                <a:latin typeface="Corbel" panose="020B0503020204020204"/>
              </a:rPr>
              <a:t> </a:t>
            </a:r>
            <a:r>
              <a:rPr lang="en-IN" sz="2450" b="0" strike="noStrike" spc="-1">
                <a:solidFill>
                  <a:schemeClr val="tx1"/>
                </a:solidFill>
                <a:latin typeface="Corbel" panose="020B0503020204020204"/>
              </a:rPr>
              <a:t>factors</a:t>
            </a:r>
            <a:r>
              <a:rPr lang="en-IN" sz="2450" b="0" strike="noStrike" spc="-32">
                <a:solidFill>
                  <a:schemeClr val="tx1"/>
                </a:solidFill>
                <a:latin typeface="Corbel" panose="020B0503020204020204"/>
              </a:rPr>
              <a:t> </a:t>
            </a:r>
            <a:r>
              <a:rPr lang="en-IN" sz="2450" b="0" strike="noStrike" spc="-1">
                <a:solidFill>
                  <a:schemeClr val="tx1"/>
                </a:solidFill>
                <a:latin typeface="Corbel" panose="020B0503020204020204"/>
              </a:rPr>
              <a:t>include</a:t>
            </a:r>
            <a:endParaRPr lang="en-IN" sz="2450" b="0" strike="noStrike" spc="-1">
              <a:solidFill>
                <a:schemeClr val="tx1"/>
              </a:solidFill>
              <a:latin typeface="Arial" panose="020B0604020202020204"/>
            </a:endParaRPr>
          </a:p>
          <a:p>
            <a:pPr marL="292735" indent="-280670">
              <a:lnSpc>
                <a:spcPct val="100000"/>
              </a:lnSpc>
              <a:spcBef>
                <a:spcPts val="580"/>
              </a:spcBef>
              <a:buClr>
                <a:srgbClr val="D5EBFF"/>
              </a:buClr>
              <a:buSzPct val="94000"/>
              <a:buFont typeface="Wingdings" panose="05000000000000000000" pitchFamily="2" charset="2"/>
              <a:buChar char=""/>
              <a:tabLst>
                <a:tab pos="292100" algn="l"/>
                <a:tab pos="293370" algn="l"/>
              </a:tabLst>
            </a:pPr>
            <a:r>
              <a:rPr lang="en-IN" sz="2450" b="0" strike="noStrike" spc="-1">
                <a:solidFill>
                  <a:schemeClr val="tx1"/>
                </a:solidFill>
                <a:latin typeface="Corbel" panose="020B0503020204020204"/>
              </a:rPr>
              <a:t>tax </a:t>
            </a:r>
            <a:r>
              <a:rPr lang="en-IN" sz="2450" b="0" strike="noStrike" spc="-12">
                <a:solidFill>
                  <a:schemeClr val="tx1"/>
                </a:solidFill>
                <a:latin typeface="Corbel" panose="020B0503020204020204"/>
              </a:rPr>
              <a:t>policy, </a:t>
            </a:r>
            <a:r>
              <a:rPr lang="en-IN" sz="2450" b="0" strike="noStrike" spc="-1">
                <a:solidFill>
                  <a:schemeClr val="tx1"/>
                </a:solidFill>
                <a:latin typeface="Corbel" panose="020B0503020204020204"/>
              </a:rPr>
              <a:t>labour </a:t>
            </a:r>
            <a:r>
              <a:rPr lang="en-IN" sz="2450" b="0" strike="noStrike" spc="-15">
                <a:solidFill>
                  <a:schemeClr val="tx1"/>
                </a:solidFill>
                <a:latin typeface="Corbel" panose="020B0503020204020204"/>
              </a:rPr>
              <a:t>law, </a:t>
            </a:r>
            <a:r>
              <a:rPr lang="en-IN" sz="2450" b="0" strike="noStrike" spc="-1">
                <a:solidFill>
                  <a:schemeClr val="tx1"/>
                </a:solidFill>
                <a:latin typeface="Corbel" panose="020B0503020204020204"/>
              </a:rPr>
              <a:t>environmental </a:t>
            </a:r>
            <a:r>
              <a:rPr lang="en-IN" sz="2450" b="0" strike="noStrike" spc="-21">
                <a:solidFill>
                  <a:schemeClr val="tx1"/>
                </a:solidFill>
                <a:latin typeface="Corbel" panose="020B0503020204020204"/>
              </a:rPr>
              <a:t>law, </a:t>
            </a:r>
            <a:r>
              <a:rPr lang="en-IN" sz="2450" b="0" strike="noStrike" spc="-1">
                <a:solidFill>
                  <a:schemeClr val="tx1"/>
                </a:solidFill>
                <a:latin typeface="Corbel" panose="020B0503020204020204"/>
              </a:rPr>
              <a:t>trade </a:t>
            </a:r>
            <a:r>
              <a:rPr lang="en-IN" sz="2450" b="0" strike="noStrike" spc="-480">
                <a:solidFill>
                  <a:schemeClr val="tx1"/>
                </a:solidFill>
                <a:latin typeface="Corbel" panose="020B0503020204020204"/>
              </a:rPr>
              <a:t> </a:t>
            </a:r>
            <a:r>
              <a:rPr lang="en-IN" sz="2450" b="0" strike="noStrike" spc="-1">
                <a:solidFill>
                  <a:schemeClr val="tx1"/>
                </a:solidFill>
                <a:latin typeface="Corbel" panose="020B0503020204020204"/>
              </a:rPr>
              <a:t>restrictions</a:t>
            </a:r>
            <a:r>
              <a:rPr lang="en-IN" sz="2450" b="0" strike="noStrike" spc="-7">
                <a:solidFill>
                  <a:schemeClr val="tx1"/>
                </a:solidFill>
                <a:latin typeface="Corbel" panose="020B0503020204020204"/>
              </a:rPr>
              <a:t> </a:t>
            </a:r>
            <a:r>
              <a:rPr lang="en-IN" sz="2450" b="0" strike="noStrike" spc="-1">
                <a:solidFill>
                  <a:schemeClr val="tx1"/>
                </a:solidFill>
                <a:latin typeface="Corbel" panose="020B0503020204020204"/>
              </a:rPr>
              <a:t>etc.</a:t>
            </a:r>
            <a:endParaRPr lang="en-IN" sz="2450" b="0" strike="noStrike" spc="-1">
              <a:solidFill>
                <a:schemeClr val="tx1"/>
              </a:solidFill>
              <a:latin typeface="Arial" panose="020B0604020202020204"/>
            </a:endParaRPr>
          </a:p>
          <a:p>
            <a:pPr marL="292735" indent="-280670">
              <a:lnSpc>
                <a:spcPct val="100000"/>
              </a:lnSpc>
              <a:spcBef>
                <a:spcPts val="580"/>
              </a:spcBef>
              <a:buClr>
                <a:srgbClr val="D5EBFF"/>
              </a:buClr>
              <a:buSzPct val="94000"/>
              <a:buFont typeface="Wingdings" panose="05000000000000000000" pitchFamily="2" charset="2"/>
              <a:buChar char=""/>
              <a:tabLst>
                <a:tab pos="292100" algn="l"/>
                <a:tab pos="293370" algn="l"/>
              </a:tabLst>
            </a:pPr>
            <a:r>
              <a:rPr lang="en-IN" sz="2450" b="0" strike="noStrike" spc="-12">
                <a:solidFill>
                  <a:schemeClr val="tx1"/>
                </a:solidFill>
                <a:latin typeface="Corbel" panose="020B0503020204020204"/>
              </a:rPr>
              <a:t>Political </a:t>
            </a:r>
            <a:r>
              <a:rPr lang="en-IN" sz="2450" b="0" strike="noStrike" spc="-1">
                <a:solidFill>
                  <a:schemeClr val="tx1"/>
                </a:solidFill>
                <a:latin typeface="Corbel" panose="020B0503020204020204"/>
              </a:rPr>
              <a:t>factors may also include goods and services </a:t>
            </a:r>
            <a:r>
              <a:rPr lang="en-IN" sz="2450" b="0" strike="noStrike" spc="4">
                <a:solidFill>
                  <a:schemeClr val="tx1"/>
                </a:solidFill>
                <a:latin typeface="Corbel" panose="020B0503020204020204"/>
              </a:rPr>
              <a:t> </a:t>
            </a:r>
            <a:r>
              <a:rPr lang="en-IN" sz="2450" b="0" strike="noStrike" spc="-1">
                <a:solidFill>
                  <a:schemeClr val="tx1"/>
                </a:solidFill>
                <a:latin typeface="Corbel" panose="020B0503020204020204"/>
              </a:rPr>
              <a:t>which the government wants to provide or </a:t>
            </a:r>
            <a:r>
              <a:rPr lang="en-IN" sz="2450" b="0" strike="noStrike" spc="4">
                <a:solidFill>
                  <a:schemeClr val="tx1"/>
                </a:solidFill>
                <a:latin typeface="Corbel" panose="020B0503020204020204"/>
              </a:rPr>
              <a:t>be </a:t>
            </a:r>
            <a:r>
              <a:rPr lang="en-IN" sz="2450" b="0" strike="noStrike" spc="-1">
                <a:solidFill>
                  <a:schemeClr val="tx1"/>
                </a:solidFill>
                <a:latin typeface="Corbel" panose="020B0503020204020204"/>
              </a:rPr>
              <a:t>provided </a:t>
            </a:r>
            <a:r>
              <a:rPr lang="en-IN" sz="2450" b="0" strike="noStrike" spc="-480">
                <a:solidFill>
                  <a:schemeClr val="tx1"/>
                </a:solidFill>
                <a:latin typeface="Corbel" panose="020B0503020204020204"/>
              </a:rPr>
              <a:t> </a:t>
            </a:r>
            <a:r>
              <a:rPr lang="en-IN" sz="2450" b="0" strike="noStrike" spc="-7">
                <a:solidFill>
                  <a:schemeClr val="tx1"/>
                </a:solidFill>
                <a:latin typeface="Corbel" panose="020B0503020204020204"/>
              </a:rPr>
              <a:t>(merit </a:t>
            </a:r>
            <a:r>
              <a:rPr lang="en-IN" sz="2450" b="0" strike="noStrike" spc="-1">
                <a:solidFill>
                  <a:schemeClr val="tx1"/>
                </a:solidFill>
                <a:latin typeface="Corbel" panose="020B0503020204020204"/>
              </a:rPr>
              <a:t>goods) and </a:t>
            </a:r>
            <a:r>
              <a:rPr lang="en-IN" sz="2450" b="0" strike="noStrike" spc="-7">
                <a:solidFill>
                  <a:schemeClr val="tx1"/>
                </a:solidFill>
                <a:latin typeface="Corbel" panose="020B0503020204020204"/>
              </a:rPr>
              <a:t>those </a:t>
            </a:r>
            <a:r>
              <a:rPr lang="en-IN" sz="2450" b="0" strike="noStrike" spc="-1">
                <a:solidFill>
                  <a:schemeClr val="tx1"/>
                </a:solidFill>
                <a:latin typeface="Corbel" panose="020B0503020204020204"/>
              </a:rPr>
              <a:t>that the government does </a:t>
            </a:r>
            <a:r>
              <a:rPr lang="en-IN" sz="2450" b="0" strike="noStrike" spc="-7">
                <a:solidFill>
                  <a:schemeClr val="tx1"/>
                </a:solidFill>
                <a:latin typeface="Corbel" panose="020B0503020204020204"/>
              </a:rPr>
              <a:t>not </a:t>
            </a:r>
            <a:r>
              <a:rPr lang="en-IN" sz="2450" b="0" strike="noStrike" spc="-1">
                <a:solidFill>
                  <a:schemeClr val="tx1"/>
                </a:solidFill>
                <a:latin typeface="Corbel" panose="020B0503020204020204"/>
              </a:rPr>
              <a:t> want</a:t>
            </a:r>
            <a:r>
              <a:rPr lang="en-IN" sz="2450" b="0" strike="noStrike" spc="-7">
                <a:solidFill>
                  <a:schemeClr val="tx1"/>
                </a:solidFill>
                <a:latin typeface="Corbel" panose="020B0503020204020204"/>
              </a:rPr>
              <a:t> </a:t>
            </a:r>
            <a:r>
              <a:rPr lang="en-IN" sz="2450" b="0" strike="noStrike" spc="-1">
                <a:solidFill>
                  <a:schemeClr val="tx1"/>
                </a:solidFill>
                <a:latin typeface="Corbel" panose="020B0503020204020204"/>
              </a:rPr>
              <a:t>to</a:t>
            </a:r>
            <a:r>
              <a:rPr lang="en-IN" sz="2450" b="0" strike="noStrike" spc="-7">
                <a:solidFill>
                  <a:schemeClr val="tx1"/>
                </a:solidFill>
                <a:latin typeface="Corbel" panose="020B0503020204020204"/>
              </a:rPr>
              <a:t> </a:t>
            </a:r>
            <a:r>
              <a:rPr lang="en-IN" sz="2450" b="0" strike="noStrike" spc="4">
                <a:solidFill>
                  <a:schemeClr val="tx1"/>
                </a:solidFill>
                <a:latin typeface="Corbel" panose="020B0503020204020204"/>
              </a:rPr>
              <a:t>be</a:t>
            </a:r>
            <a:r>
              <a:rPr lang="en-IN" sz="2450" b="0" strike="noStrike" spc="-7">
                <a:solidFill>
                  <a:schemeClr val="tx1"/>
                </a:solidFill>
                <a:latin typeface="Corbel" panose="020B0503020204020204"/>
              </a:rPr>
              <a:t> </a:t>
            </a:r>
            <a:r>
              <a:rPr lang="en-IN" sz="2450" b="0" strike="noStrike" spc="-1">
                <a:solidFill>
                  <a:schemeClr val="tx1"/>
                </a:solidFill>
                <a:latin typeface="Corbel" panose="020B0503020204020204"/>
              </a:rPr>
              <a:t>provided </a:t>
            </a:r>
            <a:r>
              <a:rPr lang="en-IN" sz="2450" b="0" strike="noStrike" spc="-7">
                <a:solidFill>
                  <a:schemeClr val="tx1"/>
                </a:solidFill>
                <a:latin typeface="Corbel" panose="020B0503020204020204"/>
              </a:rPr>
              <a:t>(demerit </a:t>
            </a:r>
            <a:r>
              <a:rPr lang="en-IN" sz="2450" b="0" strike="noStrike" spc="-1">
                <a:solidFill>
                  <a:schemeClr val="tx1"/>
                </a:solidFill>
                <a:latin typeface="Corbel" panose="020B0503020204020204"/>
              </a:rPr>
              <a:t>goods).</a:t>
            </a:r>
            <a:endParaRPr lang="en-IN" sz="2450" b="0" strike="noStrike" spc="-1">
              <a:solidFill>
                <a:schemeClr val="tx1"/>
              </a:solidFill>
              <a:latin typeface="Arial" panose="020B0604020202020204"/>
            </a:endParaRPr>
          </a:p>
          <a:p>
            <a:pPr marL="292735" indent="-280670">
              <a:lnSpc>
                <a:spcPct val="100000"/>
              </a:lnSpc>
              <a:spcBef>
                <a:spcPts val="565"/>
              </a:spcBef>
              <a:buClr>
                <a:srgbClr val="D5EBFF"/>
              </a:buClr>
              <a:buSzPct val="94000"/>
              <a:buFont typeface="Wingdings" panose="05000000000000000000" pitchFamily="2" charset="2"/>
              <a:buChar char=""/>
              <a:tabLst>
                <a:tab pos="292100" algn="l"/>
                <a:tab pos="293370" algn="l"/>
              </a:tabLst>
            </a:pPr>
            <a:r>
              <a:rPr lang="en-IN" sz="2450" b="0" strike="noStrike" spc="-1">
                <a:solidFill>
                  <a:schemeClr val="tx1"/>
                </a:solidFill>
                <a:latin typeface="Corbel" panose="020B0503020204020204"/>
              </a:rPr>
              <a:t>Furthermore, governments have great </a:t>
            </a:r>
            <a:r>
              <a:rPr lang="en-IN" sz="2450" b="0" strike="noStrike" spc="-7">
                <a:solidFill>
                  <a:schemeClr val="tx1"/>
                </a:solidFill>
                <a:latin typeface="Corbel" panose="020B0503020204020204"/>
              </a:rPr>
              <a:t>influence on the </a:t>
            </a:r>
            <a:r>
              <a:rPr lang="en-IN" sz="2450" b="0" strike="noStrike" spc="-480">
                <a:solidFill>
                  <a:schemeClr val="tx1"/>
                </a:solidFill>
                <a:latin typeface="Corbel" panose="020B0503020204020204"/>
              </a:rPr>
              <a:t> </a:t>
            </a:r>
            <a:r>
              <a:rPr lang="en-IN" sz="2450" b="0" strike="noStrike" spc="-1">
                <a:solidFill>
                  <a:schemeClr val="tx1"/>
                </a:solidFill>
                <a:latin typeface="Corbel" panose="020B0503020204020204"/>
              </a:rPr>
              <a:t>health,</a:t>
            </a:r>
            <a:r>
              <a:rPr lang="en-IN" sz="2450" b="0" strike="noStrike" spc="-12">
                <a:solidFill>
                  <a:schemeClr val="tx1"/>
                </a:solidFill>
                <a:latin typeface="Corbel" panose="020B0503020204020204"/>
              </a:rPr>
              <a:t> </a:t>
            </a:r>
            <a:r>
              <a:rPr lang="en-IN" sz="2450" b="0" strike="noStrike" spc="-1">
                <a:solidFill>
                  <a:schemeClr val="tx1"/>
                </a:solidFill>
                <a:latin typeface="Corbel" panose="020B0503020204020204"/>
              </a:rPr>
              <a:t>education,</a:t>
            </a:r>
            <a:r>
              <a:rPr lang="en-IN" sz="2450" b="0" strike="noStrike" spc="-7">
                <a:solidFill>
                  <a:schemeClr val="tx1"/>
                </a:solidFill>
                <a:latin typeface="Corbel" panose="020B0503020204020204"/>
              </a:rPr>
              <a:t> </a:t>
            </a:r>
            <a:r>
              <a:rPr lang="en-IN" sz="2450" b="0" strike="noStrike" spc="-1">
                <a:solidFill>
                  <a:schemeClr val="tx1"/>
                </a:solidFill>
                <a:latin typeface="Corbel" panose="020B0503020204020204"/>
              </a:rPr>
              <a:t>and infrastructure</a:t>
            </a:r>
            <a:r>
              <a:rPr lang="en-IN" sz="2450" b="0" strike="noStrike" spc="-12">
                <a:solidFill>
                  <a:schemeClr val="tx1"/>
                </a:solidFill>
                <a:latin typeface="Corbel" panose="020B0503020204020204"/>
              </a:rPr>
              <a:t> </a:t>
            </a:r>
            <a:r>
              <a:rPr lang="en-IN" sz="2450" b="0" strike="noStrike" spc="-1">
                <a:solidFill>
                  <a:schemeClr val="tx1"/>
                </a:solidFill>
                <a:latin typeface="Corbel" panose="020B0503020204020204"/>
              </a:rPr>
              <a:t>of</a:t>
            </a:r>
            <a:r>
              <a:rPr lang="en-IN" sz="2450" b="0" strike="noStrike" spc="4">
                <a:solidFill>
                  <a:schemeClr val="tx1"/>
                </a:solidFill>
                <a:latin typeface="Corbel" panose="020B0503020204020204"/>
              </a:rPr>
              <a:t> a</a:t>
            </a:r>
            <a:r>
              <a:rPr lang="en-IN" sz="2450" b="0" strike="noStrike" spc="-12">
                <a:solidFill>
                  <a:schemeClr val="tx1"/>
                </a:solidFill>
                <a:latin typeface="Corbel" panose="020B0503020204020204"/>
              </a:rPr>
              <a:t> </a:t>
            </a:r>
            <a:r>
              <a:rPr lang="en-IN" sz="2450" b="0" strike="noStrike" spc="-7">
                <a:solidFill>
                  <a:schemeClr val="tx1"/>
                </a:solidFill>
                <a:latin typeface="Corbel" panose="020B0503020204020204"/>
              </a:rPr>
              <a:t>nation.</a:t>
            </a:r>
            <a:endParaRPr lang="en-IN" sz="2450" b="0" strike="noStrike" spc="-7">
              <a:solidFill>
                <a:schemeClr val="tx1"/>
              </a:solidFill>
              <a:latin typeface="Corbel" panose="020B0503020204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160200" y="313200"/>
            <a:ext cx="4297320" cy="1231920"/>
          </a:xfrm>
          <a:prstGeom prst="rect">
            <a:avLst/>
          </a:prstGeom>
          <a:noFill/>
          <a:ln w="0">
            <a:noFill/>
          </a:ln>
        </p:spPr>
        <p:txBody>
          <a:bodyPr lIns="0" tIns="12600" rIns="0" bIns="0" anchor="t">
            <a:noAutofit/>
          </a:bodyPr>
          <a:p>
            <a:pPr marL="12700" indent="0">
              <a:lnSpc>
                <a:spcPct val="100000"/>
              </a:lnSpc>
              <a:spcBef>
                <a:spcPts val="100"/>
              </a:spcBef>
              <a:buNone/>
            </a:pPr>
            <a:r>
              <a:rPr lang="en-IN" sz="4000" b="0" strike="noStrike" spc="-97">
                <a:solidFill>
                  <a:schemeClr val="tx1"/>
                </a:solidFill>
                <a:latin typeface="Consolas" panose="020B0609020204030204"/>
              </a:rPr>
              <a:t>Economic</a:t>
            </a:r>
            <a:r>
              <a:rPr lang="en-IN" sz="4000" b="0" strike="noStrike" spc="-287">
                <a:solidFill>
                  <a:schemeClr val="tx1"/>
                </a:solidFill>
                <a:latin typeface="Consolas" panose="020B0609020204030204"/>
              </a:rPr>
              <a:t> </a:t>
            </a:r>
            <a:r>
              <a:rPr lang="en-IN" sz="4000" b="0" strike="noStrike" spc="-92">
                <a:solidFill>
                  <a:schemeClr val="tx1"/>
                </a:solidFill>
                <a:latin typeface="Consolas" panose="020B0609020204030204"/>
              </a:rPr>
              <a:t>Factors</a:t>
            </a:r>
            <a:endParaRPr lang="en-IN" sz="4000" b="0" strike="noStrike" spc="-92">
              <a:solidFill>
                <a:schemeClr val="tx1"/>
              </a:solidFill>
              <a:latin typeface="Consolas" panose="020B0609020204030204"/>
            </a:endParaRPr>
          </a:p>
        </p:txBody>
      </p:sp>
      <p:sp>
        <p:nvSpPr>
          <p:cNvPr id="181" name="object 3"/>
          <p:cNvSpPr/>
          <p:nvPr/>
        </p:nvSpPr>
        <p:spPr>
          <a:xfrm>
            <a:off x="575310" y="1166495"/>
            <a:ext cx="9351645" cy="4252595"/>
          </a:xfrm>
          <a:prstGeom prst="rect">
            <a:avLst/>
          </a:prstGeom>
          <a:noFill/>
          <a:ln w="0">
            <a:noFill/>
          </a:ln>
        </p:spPr>
        <p:style>
          <a:lnRef idx="0">
            <a:srgbClr val="FFFFFF"/>
          </a:lnRef>
          <a:fillRef idx="0">
            <a:srgbClr val="FFFFFF"/>
          </a:fillRef>
          <a:effectRef idx="0">
            <a:srgbClr val="FFFFFF"/>
          </a:effectRef>
          <a:fontRef idx="minor"/>
        </p:style>
        <p:txBody>
          <a:bodyPr wrap="square" lIns="0" tIns="12600" rIns="0" bIns="0" anchor="t">
            <a:noAutofit/>
          </a:bodyPr>
          <a:p>
            <a:pPr marL="354965" indent="-342900">
              <a:lnSpc>
                <a:spcPct val="100000"/>
              </a:lnSpc>
              <a:spcBef>
                <a:spcPts val="100"/>
              </a:spcBef>
              <a:tabLst>
                <a:tab pos="0" algn="l"/>
              </a:tabLst>
            </a:pPr>
            <a:r>
              <a:rPr lang="en-IN" sz="3000" b="0" strike="noStrike" spc="-7">
                <a:solidFill>
                  <a:schemeClr val="tx1"/>
                </a:solidFill>
                <a:latin typeface="Corbel" panose="020B0503020204020204"/>
              </a:rPr>
              <a:t>Labour: </a:t>
            </a:r>
            <a:r>
              <a:rPr lang="en-IN" sz="3000" b="0" strike="noStrike" spc="-12">
                <a:solidFill>
                  <a:schemeClr val="tx1"/>
                </a:solidFill>
                <a:latin typeface="Corbel" panose="020B0503020204020204"/>
              </a:rPr>
              <a:t>Availability </a:t>
            </a:r>
            <a:r>
              <a:rPr lang="en-IN" sz="3000" b="0" strike="noStrike" spc="-7">
                <a:solidFill>
                  <a:schemeClr val="tx1"/>
                </a:solidFill>
                <a:latin typeface="Corbel" panose="020B0503020204020204"/>
              </a:rPr>
              <a:t>of quality rather than </a:t>
            </a:r>
            <a:r>
              <a:rPr lang="en-IN" sz="3000" b="0" strike="noStrike" spc="-1">
                <a:solidFill>
                  <a:schemeClr val="tx1"/>
                </a:solidFill>
                <a:latin typeface="Corbel" panose="020B0503020204020204"/>
              </a:rPr>
              <a:t> </a:t>
            </a:r>
            <a:r>
              <a:rPr lang="en-IN" sz="3000" b="0" strike="noStrike" spc="-7">
                <a:solidFill>
                  <a:schemeClr val="tx1"/>
                </a:solidFill>
                <a:latin typeface="Corbel" panose="020B0503020204020204"/>
              </a:rPr>
              <a:t>quantity</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of</a:t>
            </a:r>
            <a:r>
              <a:rPr lang="en-IN" sz="3000" b="0" strike="noStrike" spc="-15">
                <a:solidFill>
                  <a:schemeClr val="tx1"/>
                </a:solidFill>
                <a:latin typeface="Corbel" panose="020B0503020204020204"/>
              </a:rPr>
              <a:t> </a:t>
            </a:r>
            <a:r>
              <a:rPr lang="en-IN" sz="3000" b="0" strike="noStrike" spc="-32">
                <a:solidFill>
                  <a:schemeClr val="tx1"/>
                </a:solidFill>
                <a:latin typeface="Corbel" panose="020B0503020204020204"/>
              </a:rPr>
              <a:t>labour.</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Entrepreneurship </a:t>
            </a:r>
            <a:r>
              <a:rPr lang="en-IN" sz="3000" b="0" strike="noStrike" spc="-1">
                <a:solidFill>
                  <a:schemeClr val="tx1"/>
                </a:solidFill>
                <a:latin typeface="Corbel" panose="020B0503020204020204"/>
              </a:rPr>
              <a:t>is </a:t>
            </a:r>
            <a:r>
              <a:rPr lang="en-IN" sz="3000" b="0" strike="noStrike" spc="4">
                <a:solidFill>
                  <a:schemeClr val="tx1"/>
                </a:solidFill>
                <a:latin typeface="Corbel" panose="020B0503020204020204"/>
              </a:rPr>
              <a:t> </a:t>
            </a:r>
            <a:r>
              <a:rPr lang="en-IN" sz="3000" b="0" strike="noStrike" spc="-7">
                <a:solidFill>
                  <a:schemeClr val="tx1"/>
                </a:solidFill>
                <a:latin typeface="Corbel" panose="020B0503020204020204"/>
              </a:rPr>
              <a:t>encouraged if there is </a:t>
            </a:r>
            <a:r>
              <a:rPr lang="en-IN" sz="3000" b="0" strike="noStrike" spc="-1">
                <a:solidFill>
                  <a:schemeClr val="tx1"/>
                </a:solidFill>
                <a:latin typeface="Corbel" panose="020B0503020204020204"/>
              </a:rPr>
              <a:t>a </a:t>
            </a:r>
            <a:r>
              <a:rPr lang="en-IN" sz="3000" b="0" strike="noStrike" spc="-7">
                <a:solidFill>
                  <a:schemeClr val="tx1"/>
                </a:solidFill>
                <a:latin typeface="Corbel" panose="020B0503020204020204"/>
              </a:rPr>
              <a:t>mobile and </a:t>
            </a:r>
            <a:r>
              <a:rPr lang="en-IN" sz="3000" b="0" strike="noStrike" spc="-12">
                <a:solidFill>
                  <a:schemeClr val="tx1"/>
                </a:solidFill>
                <a:latin typeface="Corbel" panose="020B0503020204020204"/>
              </a:rPr>
              <a:t>flexible </a:t>
            </a:r>
            <a:r>
              <a:rPr lang="en-IN" sz="3000" b="0" strike="noStrike" spc="-591">
                <a:solidFill>
                  <a:schemeClr val="tx1"/>
                </a:solidFill>
                <a:latin typeface="Corbel" panose="020B0503020204020204"/>
              </a:rPr>
              <a:t> </a:t>
            </a:r>
            <a:r>
              <a:rPr lang="en-IN" sz="3000" b="0" strike="noStrike" spc="-7">
                <a:solidFill>
                  <a:schemeClr val="tx1"/>
                </a:solidFill>
                <a:latin typeface="Corbel" panose="020B0503020204020204"/>
              </a:rPr>
              <a:t>labour force.</a:t>
            </a:r>
            <a:endParaRPr lang="en-IN" sz="3000" b="0" strike="noStrike" spc="-1">
              <a:solidFill>
                <a:schemeClr val="tx1"/>
              </a:solidFill>
              <a:latin typeface="Arial" panose="020B0604020202020204"/>
            </a:endParaRPr>
          </a:p>
          <a:p>
            <a:pPr marL="12700" indent="-342900">
              <a:lnSpc>
                <a:spcPct val="100000"/>
              </a:lnSpc>
              <a:spcBef>
                <a:spcPts val="685"/>
              </a:spcBef>
              <a:tabLst>
                <a:tab pos="0" algn="l"/>
              </a:tabLst>
            </a:pPr>
            <a:r>
              <a:rPr lang="en-IN" sz="3000" b="0" strike="noStrike" spc="-12">
                <a:solidFill>
                  <a:schemeClr val="tx1"/>
                </a:solidFill>
                <a:latin typeface="Corbel" panose="020B0503020204020204"/>
              </a:rPr>
              <a:t>C</a:t>
            </a:r>
            <a:r>
              <a:rPr lang="en-IN" sz="3000" b="0" strike="noStrike" spc="-7">
                <a:solidFill>
                  <a:schemeClr val="tx1"/>
                </a:solidFill>
                <a:latin typeface="Corbel" panose="020B0503020204020204"/>
              </a:rPr>
              <a:t>ap</a:t>
            </a:r>
            <a:r>
              <a:rPr lang="en-IN" sz="3000" b="0" strike="noStrike" spc="-1">
                <a:solidFill>
                  <a:schemeClr val="tx1"/>
                </a:solidFill>
                <a:latin typeface="Corbel" panose="020B0503020204020204"/>
              </a:rPr>
              <a:t>i</a:t>
            </a:r>
            <a:r>
              <a:rPr lang="en-IN" sz="3000" b="0" strike="noStrike" spc="4">
                <a:solidFill>
                  <a:schemeClr val="tx1"/>
                </a:solidFill>
                <a:latin typeface="Corbel" panose="020B0503020204020204"/>
              </a:rPr>
              <a:t>t</a:t>
            </a:r>
            <a:r>
              <a:rPr lang="en-IN" sz="3000" b="0" strike="noStrike" spc="-12">
                <a:solidFill>
                  <a:schemeClr val="tx1"/>
                </a:solidFill>
                <a:latin typeface="Corbel" panose="020B0503020204020204"/>
              </a:rPr>
              <a:t>a</a:t>
            </a:r>
            <a:r>
              <a:rPr lang="en-IN" sz="3000" b="0" strike="noStrike" spc="-1">
                <a:solidFill>
                  <a:schemeClr val="tx1"/>
                </a:solidFill>
                <a:latin typeface="Corbel" panose="020B0503020204020204"/>
              </a:rPr>
              <a:t>l:</a:t>
            </a:r>
            <a:r>
              <a:rPr lang="en-IN" sz="3000" b="0" strike="noStrike" spc="-151">
                <a:solidFill>
                  <a:schemeClr val="tx1"/>
                </a:solidFill>
                <a:latin typeface="Corbel" panose="020B0503020204020204"/>
              </a:rPr>
              <a:t> </a:t>
            </a:r>
            <a:r>
              <a:rPr lang="en-IN" sz="3000" b="0" strike="noStrike" spc="-1">
                <a:solidFill>
                  <a:schemeClr val="tx1"/>
                </a:solidFill>
                <a:latin typeface="Corbel" panose="020B0503020204020204"/>
              </a:rPr>
              <a:t>Ad</a:t>
            </a:r>
            <a:r>
              <a:rPr lang="en-IN" sz="3000" b="0" strike="noStrike" spc="-7">
                <a:solidFill>
                  <a:schemeClr val="tx1"/>
                </a:solidFill>
                <a:latin typeface="Corbel" panose="020B0503020204020204"/>
              </a:rPr>
              <a:t>equ</a:t>
            </a:r>
            <a:r>
              <a:rPr lang="en-IN" sz="3000" b="0" strike="noStrike" spc="-12">
                <a:solidFill>
                  <a:schemeClr val="tx1"/>
                </a:solidFill>
                <a:latin typeface="Corbel" panose="020B0503020204020204"/>
              </a:rPr>
              <a:t>a</a:t>
            </a:r>
            <a:r>
              <a:rPr lang="en-IN" sz="3000" b="0" strike="noStrike" spc="4">
                <a:solidFill>
                  <a:schemeClr val="tx1"/>
                </a:solidFill>
                <a:latin typeface="Corbel" panose="020B0503020204020204"/>
              </a:rPr>
              <a:t>t</a:t>
            </a:r>
            <a:r>
              <a:rPr lang="en-IN" sz="3000" b="0" strike="noStrike" spc="-1">
                <a:solidFill>
                  <a:schemeClr val="tx1"/>
                </a:solidFill>
                <a:latin typeface="Corbel" panose="020B0503020204020204"/>
              </a:rPr>
              <a:t>e</a:t>
            </a:r>
            <a:r>
              <a:rPr lang="en-IN" sz="3000" b="0" strike="noStrike" spc="-15">
                <a:solidFill>
                  <a:schemeClr val="tx1"/>
                </a:solidFill>
                <a:latin typeface="Corbel" panose="020B0503020204020204"/>
              </a:rPr>
              <a:t> </a:t>
            </a:r>
            <a:r>
              <a:rPr lang="en-IN" sz="3000" b="0" strike="noStrike" spc="4">
                <a:solidFill>
                  <a:schemeClr val="tx1"/>
                </a:solidFill>
                <a:latin typeface="Corbel" panose="020B0503020204020204"/>
              </a:rPr>
              <a:t>s</a:t>
            </a:r>
            <a:r>
              <a:rPr lang="en-IN" sz="3000" b="0" strike="noStrike" spc="-12">
                <a:solidFill>
                  <a:schemeClr val="tx1"/>
                </a:solidFill>
                <a:latin typeface="Corbel" panose="020B0503020204020204"/>
              </a:rPr>
              <a:t>o</a:t>
            </a:r>
            <a:r>
              <a:rPr lang="en-IN" sz="3000" b="0" strike="noStrike" spc="-7">
                <a:solidFill>
                  <a:schemeClr val="tx1"/>
                </a:solidFill>
                <a:latin typeface="Corbel" panose="020B0503020204020204"/>
              </a:rPr>
              <a:t>u</a:t>
            </a:r>
            <a:r>
              <a:rPr lang="en-IN" sz="3000" b="0" strike="noStrike" spc="-1">
                <a:solidFill>
                  <a:schemeClr val="tx1"/>
                </a:solidFill>
                <a:latin typeface="Corbel" panose="020B0503020204020204"/>
              </a:rPr>
              <a:t>rc</a:t>
            </a:r>
            <a:r>
              <a:rPr lang="en-IN" sz="3000" b="0" strike="noStrike" spc="-7">
                <a:solidFill>
                  <a:schemeClr val="tx1"/>
                </a:solidFill>
                <a:latin typeface="Corbel" panose="020B0503020204020204"/>
              </a:rPr>
              <a:t>e</a:t>
            </a:r>
            <a:r>
              <a:rPr lang="en-IN" sz="3000" b="0" strike="noStrike" spc="-1">
                <a:solidFill>
                  <a:schemeClr val="tx1"/>
                </a:solidFill>
                <a:latin typeface="Corbel" panose="020B0503020204020204"/>
              </a:rPr>
              <a:t>s</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o</a:t>
            </a:r>
            <a:r>
              <a:rPr lang="en-IN" sz="3000" b="0" strike="noStrike" spc="-1">
                <a:solidFill>
                  <a:schemeClr val="tx1"/>
                </a:solidFill>
                <a:latin typeface="Corbel" panose="020B0503020204020204"/>
              </a:rPr>
              <a:t>f</a:t>
            </a:r>
            <a:r>
              <a:rPr lang="en-IN" sz="3000" b="0" strike="noStrike" spc="-15">
                <a:solidFill>
                  <a:schemeClr val="tx1"/>
                </a:solidFill>
                <a:latin typeface="Corbel" panose="020B0503020204020204"/>
              </a:rPr>
              <a:t> </a:t>
            </a:r>
            <a:r>
              <a:rPr lang="en-IN" sz="3000" b="0" strike="noStrike" spc="-1">
                <a:solidFill>
                  <a:schemeClr val="tx1"/>
                </a:solidFill>
                <a:latin typeface="Corbel" panose="020B0503020204020204"/>
              </a:rPr>
              <a:t>c</a:t>
            </a:r>
            <a:r>
              <a:rPr lang="en-IN" sz="3000" b="0" strike="noStrike" spc="-7">
                <a:solidFill>
                  <a:schemeClr val="tx1"/>
                </a:solidFill>
                <a:latin typeface="Corbel" panose="020B0503020204020204"/>
              </a:rPr>
              <a:t>ap</a:t>
            </a:r>
            <a:r>
              <a:rPr lang="en-IN" sz="3000" b="0" strike="noStrike" spc="-1">
                <a:solidFill>
                  <a:schemeClr val="tx1"/>
                </a:solidFill>
                <a:latin typeface="Corbel" panose="020B0503020204020204"/>
              </a:rPr>
              <a:t>i</a:t>
            </a:r>
            <a:r>
              <a:rPr lang="en-IN" sz="3000" b="0" strike="noStrike" spc="-7">
                <a:solidFill>
                  <a:schemeClr val="tx1"/>
                </a:solidFill>
                <a:latin typeface="Corbel" panose="020B0503020204020204"/>
              </a:rPr>
              <a:t>tal</a:t>
            </a:r>
            <a:endParaRPr lang="en-IN" sz="3000" b="0" strike="noStrike" spc="-1">
              <a:solidFill>
                <a:schemeClr val="tx1"/>
              </a:solidFill>
              <a:latin typeface="Arial" panose="020B0604020202020204"/>
            </a:endParaRPr>
          </a:p>
          <a:p>
            <a:pPr marL="354965" indent="-342900">
              <a:lnSpc>
                <a:spcPct val="99000"/>
              </a:lnSpc>
              <a:spcBef>
                <a:spcPts val="705"/>
              </a:spcBef>
              <a:tabLst>
                <a:tab pos="0" algn="l"/>
              </a:tabLst>
            </a:pPr>
            <a:r>
              <a:rPr lang="en-IN" sz="3000" b="0" strike="noStrike" spc="-15">
                <a:solidFill>
                  <a:schemeClr val="tx1"/>
                </a:solidFill>
                <a:latin typeface="Corbel" panose="020B0503020204020204"/>
              </a:rPr>
              <a:t>Market: </a:t>
            </a:r>
            <a:r>
              <a:rPr lang="en-IN" sz="3000" b="0" strike="noStrike" spc="-7">
                <a:solidFill>
                  <a:schemeClr val="tx1"/>
                </a:solidFill>
                <a:latin typeface="Corbel" panose="020B0503020204020204"/>
              </a:rPr>
              <a:t>Understanding of latest </a:t>
            </a:r>
            <a:r>
              <a:rPr lang="en-IN" sz="3000" b="0" strike="noStrike" spc="-15">
                <a:solidFill>
                  <a:schemeClr val="tx1"/>
                </a:solidFill>
                <a:latin typeface="Corbel" panose="020B0503020204020204"/>
              </a:rPr>
              <a:t>market </a:t>
            </a:r>
            <a:r>
              <a:rPr lang="en-IN" sz="3000" b="0" strike="noStrike" spc="-7">
                <a:solidFill>
                  <a:schemeClr val="tx1"/>
                </a:solidFill>
                <a:latin typeface="Corbel" panose="020B0503020204020204"/>
              </a:rPr>
              <a:t>trends </a:t>
            </a:r>
            <a:r>
              <a:rPr lang="en-IN" sz="3000" b="0" strike="noStrike" spc="-596">
                <a:solidFill>
                  <a:schemeClr val="tx1"/>
                </a:solidFill>
                <a:latin typeface="Corbel" panose="020B0503020204020204"/>
              </a:rPr>
              <a:t> </a:t>
            </a:r>
            <a:r>
              <a:rPr lang="en-IN" sz="3000" b="0" strike="noStrike" spc="-12">
                <a:solidFill>
                  <a:schemeClr val="tx1"/>
                </a:solidFill>
                <a:latin typeface="Corbel" panose="020B0503020204020204"/>
              </a:rPr>
              <a:t>a</a:t>
            </a:r>
            <a:r>
              <a:rPr lang="en-IN" sz="3000" b="0" strike="noStrike" spc="4">
                <a:solidFill>
                  <a:schemeClr val="tx1"/>
                </a:solidFill>
                <a:latin typeface="Corbel" panose="020B0503020204020204"/>
              </a:rPr>
              <a:t>n</a:t>
            </a:r>
            <a:r>
              <a:rPr lang="en-IN" sz="3000" b="0" strike="noStrike" spc="-1">
                <a:solidFill>
                  <a:schemeClr val="tx1"/>
                </a:solidFill>
                <a:latin typeface="Corbel" panose="020B0503020204020204"/>
              </a:rPr>
              <a:t>d</a:t>
            </a:r>
            <a:r>
              <a:rPr lang="en-IN" sz="3000" b="0" strike="noStrike" spc="-12">
                <a:solidFill>
                  <a:schemeClr val="tx1"/>
                </a:solidFill>
                <a:latin typeface="Corbel" panose="020B0503020204020204"/>
              </a:rPr>
              <a:t> </a:t>
            </a:r>
            <a:r>
              <a:rPr lang="en-IN" sz="3000" b="0" strike="noStrike" spc="-1">
                <a:solidFill>
                  <a:schemeClr val="tx1"/>
                </a:solidFill>
                <a:latin typeface="Corbel" panose="020B0503020204020204"/>
              </a:rPr>
              <a:t>m</a:t>
            </a:r>
            <a:r>
              <a:rPr lang="en-IN" sz="3000" b="0" strike="noStrike" spc="-12">
                <a:solidFill>
                  <a:schemeClr val="tx1"/>
                </a:solidFill>
                <a:latin typeface="Corbel" panose="020B0503020204020204"/>
              </a:rPr>
              <a:t>a</a:t>
            </a:r>
            <a:r>
              <a:rPr lang="en-IN" sz="3000" b="0" strike="noStrike" spc="-1">
                <a:solidFill>
                  <a:schemeClr val="tx1"/>
                </a:solidFill>
                <a:latin typeface="Corbel" panose="020B0503020204020204"/>
              </a:rPr>
              <a:t>r</a:t>
            </a:r>
            <a:r>
              <a:rPr lang="en-IN" sz="3000" b="0" strike="noStrike" spc="-55">
                <a:solidFill>
                  <a:schemeClr val="tx1"/>
                </a:solidFill>
                <a:latin typeface="Corbel" panose="020B0503020204020204"/>
              </a:rPr>
              <a:t>k</a:t>
            </a:r>
            <a:r>
              <a:rPr lang="en-IN" sz="3000" b="0" strike="noStrike" spc="-15">
                <a:solidFill>
                  <a:schemeClr val="tx1"/>
                </a:solidFill>
                <a:latin typeface="Corbel" panose="020B0503020204020204"/>
              </a:rPr>
              <a:t>e</a:t>
            </a:r>
            <a:r>
              <a:rPr lang="en-IN" sz="3000" b="0" strike="noStrike" spc="-1">
                <a:solidFill>
                  <a:schemeClr val="tx1"/>
                </a:solidFill>
                <a:latin typeface="Corbel" panose="020B0503020204020204"/>
              </a:rPr>
              <a:t>t </a:t>
            </a:r>
            <a:r>
              <a:rPr lang="en-IN" sz="3000" b="0" strike="noStrike" spc="-7">
                <a:solidFill>
                  <a:schemeClr val="tx1"/>
                </a:solidFill>
                <a:latin typeface="Corbel" panose="020B0503020204020204"/>
              </a:rPr>
              <a:t>te</a:t>
            </a:r>
            <a:r>
              <a:rPr lang="en-IN" sz="3000" b="0" strike="noStrike" spc="-1">
                <a:solidFill>
                  <a:schemeClr val="tx1"/>
                </a:solidFill>
                <a:latin typeface="Corbel" panose="020B0503020204020204"/>
              </a:rPr>
              <a:t>c</a:t>
            </a:r>
            <a:r>
              <a:rPr lang="en-IN" sz="3000" b="0" strike="noStrike" spc="-7">
                <a:solidFill>
                  <a:schemeClr val="tx1"/>
                </a:solidFill>
                <a:latin typeface="Corbel" panose="020B0503020204020204"/>
              </a:rPr>
              <a:t>hni</a:t>
            </a:r>
            <a:r>
              <a:rPr lang="en-IN" sz="3000" b="0" strike="noStrike" spc="4">
                <a:solidFill>
                  <a:schemeClr val="tx1"/>
                </a:solidFill>
                <a:latin typeface="Corbel" panose="020B0503020204020204"/>
              </a:rPr>
              <a:t>q</a:t>
            </a:r>
            <a:r>
              <a:rPr lang="en-IN" sz="3000" b="0" strike="noStrike" spc="-7">
                <a:solidFill>
                  <a:schemeClr val="tx1"/>
                </a:solidFill>
                <a:latin typeface="Corbel" panose="020B0503020204020204"/>
              </a:rPr>
              <a:t>u</a:t>
            </a:r>
            <a:r>
              <a:rPr lang="en-IN" sz="3000" b="0" strike="noStrike" spc="-15">
                <a:solidFill>
                  <a:schemeClr val="tx1"/>
                </a:solidFill>
                <a:latin typeface="Corbel" panose="020B0503020204020204"/>
              </a:rPr>
              <a:t>e</a:t>
            </a:r>
            <a:r>
              <a:rPr lang="en-IN" sz="3000" b="0" strike="noStrike" spc="-7">
                <a:solidFill>
                  <a:schemeClr val="tx1"/>
                </a:solidFill>
                <a:latin typeface="Corbel" panose="020B0503020204020204"/>
              </a:rPr>
              <a:t>s</a:t>
            </a:r>
            <a:r>
              <a:rPr lang="en-IN" sz="3000" b="0" strike="noStrike" spc="-1">
                <a:solidFill>
                  <a:schemeClr val="tx1"/>
                </a:solidFill>
                <a:latin typeface="Corbel" panose="020B0503020204020204"/>
              </a:rPr>
              <a:t>.</a:t>
            </a:r>
            <a:r>
              <a:rPr lang="en-IN" sz="3000" b="0" strike="noStrike" spc="-211">
                <a:solidFill>
                  <a:schemeClr val="tx1"/>
                </a:solidFill>
                <a:latin typeface="Corbel" panose="020B0503020204020204"/>
              </a:rPr>
              <a:t> </a:t>
            </a:r>
            <a:r>
              <a:rPr lang="en-IN" sz="3000" b="0" strike="noStrike" spc="-1">
                <a:solidFill>
                  <a:schemeClr val="tx1"/>
                </a:solidFill>
                <a:latin typeface="Corbel" panose="020B0503020204020204"/>
              </a:rPr>
              <a:t>T</a:t>
            </a:r>
            <a:r>
              <a:rPr lang="en-IN" sz="3000" b="0" strike="noStrike" spc="-7">
                <a:solidFill>
                  <a:schemeClr val="tx1"/>
                </a:solidFill>
                <a:latin typeface="Corbel" panose="020B0503020204020204"/>
              </a:rPr>
              <a:t>h</a:t>
            </a:r>
            <a:r>
              <a:rPr lang="en-IN" sz="3000" b="0" strike="noStrike" spc="-1">
                <a:solidFill>
                  <a:schemeClr val="tx1"/>
                </a:solidFill>
                <a:latin typeface="Corbel" panose="020B0503020204020204"/>
              </a:rPr>
              <a:t>e</a:t>
            </a:r>
            <a:r>
              <a:rPr lang="en-IN" sz="3000" b="0" strike="noStrike" spc="-15">
                <a:solidFill>
                  <a:schemeClr val="tx1"/>
                </a:solidFill>
                <a:latin typeface="Corbel" panose="020B0503020204020204"/>
              </a:rPr>
              <a:t> </a:t>
            </a:r>
            <a:r>
              <a:rPr lang="en-IN" sz="3000" b="0" strike="noStrike" spc="4">
                <a:solidFill>
                  <a:schemeClr val="tx1"/>
                </a:solidFill>
                <a:latin typeface="Corbel" panose="020B0503020204020204"/>
              </a:rPr>
              <a:t>s</a:t>
            </a:r>
            <a:r>
              <a:rPr lang="en-IN" sz="3000" b="0" strike="noStrike" spc="-12">
                <a:solidFill>
                  <a:schemeClr val="tx1"/>
                </a:solidFill>
                <a:latin typeface="Corbel" panose="020B0503020204020204"/>
              </a:rPr>
              <a:t>i</a:t>
            </a:r>
            <a:r>
              <a:rPr lang="en-IN" sz="3000" b="0" strike="noStrike" spc="-7">
                <a:solidFill>
                  <a:schemeClr val="tx1"/>
                </a:solidFill>
                <a:latin typeface="Corbel" panose="020B0503020204020204"/>
              </a:rPr>
              <a:t>z</a:t>
            </a:r>
            <a:r>
              <a:rPr lang="en-IN" sz="3000" b="0" strike="noStrike" spc="-1">
                <a:solidFill>
                  <a:schemeClr val="tx1"/>
                </a:solidFill>
                <a:latin typeface="Corbel" panose="020B0503020204020204"/>
              </a:rPr>
              <a:t>e</a:t>
            </a:r>
            <a:r>
              <a:rPr lang="en-IN" sz="3000" b="0" strike="noStrike" spc="-7">
                <a:solidFill>
                  <a:schemeClr val="tx1"/>
                </a:solidFill>
                <a:latin typeface="Corbel" panose="020B0503020204020204"/>
              </a:rPr>
              <a:t> and  composition of </a:t>
            </a:r>
            <a:r>
              <a:rPr lang="en-IN" sz="3000" b="0" strike="noStrike" spc="-15">
                <a:solidFill>
                  <a:schemeClr val="tx1"/>
                </a:solidFill>
                <a:latin typeface="Corbel" panose="020B0503020204020204"/>
              </a:rPr>
              <a:t>market </a:t>
            </a:r>
            <a:r>
              <a:rPr lang="en-IN" sz="3000" b="0" strike="noStrike" spc="-7">
                <a:solidFill>
                  <a:schemeClr val="tx1"/>
                </a:solidFill>
                <a:latin typeface="Corbel" panose="020B0503020204020204"/>
              </a:rPr>
              <a:t>both </a:t>
            </a:r>
            <a:r>
              <a:rPr lang="en-IN" sz="3000" b="0" strike="noStrike" spc="-12">
                <a:solidFill>
                  <a:schemeClr val="tx1"/>
                </a:solidFill>
                <a:latin typeface="Corbel" panose="020B0503020204020204"/>
              </a:rPr>
              <a:t>influence </a:t>
            </a:r>
            <a:r>
              <a:rPr lang="en-IN" sz="3000" b="0" strike="noStrike" spc="-7">
                <a:solidFill>
                  <a:schemeClr val="tx1"/>
                </a:solidFill>
                <a:latin typeface="Corbel" panose="020B0503020204020204"/>
              </a:rPr>
              <a:t> entrepreneurship</a:t>
            </a:r>
            <a:endParaRPr lang="en-IN" sz="3000" b="0" strike="noStrike" spc="-1">
              <a:solidFill>
                <a:schemeClr val="tx1"/>
              </a:solidFill>
              <a:latin typeface="Arial" panose="020B0604020202020204"/>
            </a:endParaRPr>
          </a:p>
          <a:p>
            <a:pPr marL="12700" indent="-342900">
              <a:lnSpc>
                <a:spcPct val="100000"/>
              </a:lnSpc>
              <a:spcBef>
                <a:spcPts val="700"/>
              </a:spcBef>
              <a:tabLst>
                <a:tab pos="0" algn="l"/>
              </a:tabLst>
            </a:pPr>
            <a:r>
              <a:rPr lang="en-IN" sz="3000" b="0" strike="noStrike" spc="-7">
                <a:solidFill>
                  <a:schemeClr val="tx1"/>
                </a:solidFill>
                <a:latin typeface="Corbel" panose="020B0503020204020204"/>
              </a:rPr>
              <a:t>Raw</a:t>
            </a:r>
            <a:r>
              <a:rPr lang="en-IN" sz="3000" b="0" strike="noStrike" spc="-15">
                <a:solidFill>
                  <a:schemeClr val="tx1"/>
                </a:solidFill>
                <a:latin typeface="Corbel" panose="020B0503020204020204"/>
              </a:rPr>
              <a:t> </a:t>
            </a:r>
            <a:r>
              <a:rPr lang="en-IN" sz="3000" b="0" strike="noStrike" spc="-7">
                <a:solidFill>
                  <a:schemeClr val="tx1"/>
                </a:solidFill>
                <a:latin typeface="Corbel" panose="020B0503020204020204"/>
              </a:rPr>
              <a:t>material:</a:t>
            </a:r>
            <a:r>
              <a:rPr lang="en-IN" sz="3000" b="0" strike="noStrike" spc="-140">
                <a:solidFill>
                  <a:schemeClr val="tx1"/>
                </a:solidFill>
                <a:latin typeface="Corbel" panose="020B0503020204020204"/>
              </a:rPr>
              <a:t> </a:t>
            </a:r>
            <a:r>
              <a:rPr lang="en-IN" sz="3000" b="0" strike="noStrike" spc="-7">
                <a:solidFill>
                  <a:schemeClr val="tx1"/>
                </a:solidFill>
                <a:latin typeface="Corbel" panose="020B0503020204020204"/>
              </a:rPr>
              <a:t>Adequate</a:t>
            </a:r>
            <a:r>
              <a:rPr lang="en-IN" sz="3000" b="0" strike="noStrike" spc="-21">
                <a:solidFill>
                  <a:schemeClr val="tx1"/>
                </a:solidFill>
                <a:latin typeface="Corbel" panose="020B0503020204020204"/>
              </a:rPr>
              <a:t> </a:t>
            </a:r>
            <a:r>
              <a:rPr lang="en-IN" sz="3000" b="0" strike="noStrike" spc="-7">
                <a:solidFill>
                  <a:schemeClr val="tx1"/>
                </a:solidFill>
                <a:latin typeface="Corbel" panose="020B0503020204020204"/>
              </a:rPr>
              <a:t>supply</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of</a:t>
            </a:r>
            <a:r>
              <a:rPr lang="en-IN" sz="3000" b="0" strike="noStrike" spc="-21">
                <a:solidFill>
                  <a:schemeClr val="tx1"/>
                </a:solidFill>
                <a:latin typeface="Corbel" panose="020B0503020204020204"/>
              </a:rPr>
              <a:t> </a:t>
            </a:r>
            <a:r>
              <a:rPr lang="en-IN" sz="3000" b="0" strike="noStrike" spc="-7">
                <a:solidFill>
                  <a:schemeClr val="tx1"/>
                </a:solidFill>
                <a:latin typeface="Corbel" panose="020B0503020204020204"/>
              </a:rPr>
              <a:t>raw</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material</a:t>
            </a:r>
            <a:endParaRPr lang="en-IN" sz="3000" b="0" strike="noStrike" spc="-7">
              <a:solidFill>
                <a:schemeClr val="tx1"/>
              </a:solidFill>
              <a:latin typeface="Corbel" panose="020B0503020204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1059180" y="543560"/>
            <a:ext cx="6955790" cy="1231900"/>
          </a:xfrm>
          <a:prstGeom prst="rect">
            <a:avLst/>
          </a:prstGeom>
          <a:noFill/>
          <a:ln w="0">
            <a:noFill/>
          </a:ln>
        </p:spPr>
        <p:txBody>
          <a:bodyPr lIns="0" tIns="12600" rIns="0" bIns="0" anchor="t">
            <a:noAutofit/>
          </a:bodyPr>
          <a:p>
            <a:pPr marL="12700" indent="0">
              <a:lnSpc>
                <a:spcPct val="100000"/>
              </a:lnSpc>
              <a:spcBef>
                <a:spcPts val="100"/>
              </a:spcBef>
              <a:buNone/>
            </a:pPr>
            <a:r>
              <a:rPr lang="en-IN" sz="4000" b="0" strike="noStrike" spc="-92">
                <a:solidFill>
                  <a:schemeClr val="tx1"/>
                </a:solidFill>
                <a:latin typeface="Consolas" panose="020B0609020204030204"/>
              </a:rPr>
              <a:t>Social</a:t>
            </a:r>
            <a:r>
              <a:rPr lang="en-IN" sz="4000" b="0" strike="noStrike" spc="-290">
                <a:solidFill>
                  <a:schemeClr val="tx1"/>
                </a:solidFill>
                <a:latin typeface="Consolas" panose="020B0609020204030204"/>
              </a:rPr>
              <a:t> </a:t>
            </a:r>
            <a:r>
              <a:rPr lang="en-IN" sz="4000" b="0" strike="noStrike" spc="-92">
                <a:solidFill>
                  <a:schemeClr val="tx1"/>
                </a:solidFill>
                <a:latin typeface="Consolas" panose="020B0609020204030204"/>
              </a:rPr>
              <a:t>Factors</a:t>
            </a:r>
            <a:endParaRPr lang="en-IN" sz="4000" b="0" strike="noStrike" spc="-92">
              <a:solidFill>
                <a:schemeClr val="tx1"/>
              </a:solidFill>
              <a:latin typeface="Consolas" panose="020B0609020204030204"/>
            </a:endParaRPr>
          </a:p>
        </p:txBody>
      </p:sp>
      <p:sp>
        <p:nvSpPr>
          <p:cNvPr id="183" name="object 3"/>
          <p:cNvSpPr/>
          <p:nvPr/>
        </p:nvSpPr>
        <p:spPr>
          <a:xfrm>
            <a:off x="1059815" y="1389380"/>
            <a:ext cx="9988550" cy="4269740"/>
          </a:xfrm>
          <a:prstGeom prst="rect">
            <a:avLst/>
          </a:prstGeom>
          <a:noFill/>
          <a:ln w="0">
            <a:noFill/>
          </a:ln>
        </p:spPr>
        <p:style>
          <a:lnRef idx="0">
            <a:srgbClr val="FFFFFF"/>
          </a:lnRef>
          <a:fillRef idx="0">
            <a:srgbClr val="FFFFFF"/>
          </a:fillRef>
          <a:effectRef idx="0">
            <a:srgbClr val="FFFFFF"/>
          </a:effectRef>
          <a:fontRef idx="minor"/>
        </p:style>
        <p:txBody>
          <a:bodyPr wrap="square" lIns="0" tIns="12600" rIns="0" bIns="0" anchor="t">
            <a:noAutofit/>
          </a:bodyPr>
          <a:p>
            <a:pPr marL="303530" indent="-291465">
              <a:lnSpc>
                <a:spcPct val="100000"/>
              </a:lnSpc>
              <a:spcBef>
                <a:spcPts val="100"/>
              </a:spcBef>
              <a:buClr>
                <a:srgbClr val="D5EBFF"/>
              </a:buClr>
              <a:buSzPct val="94000"/>
              <a:buFont typeface="Wingdings" panose="05000000000000000000" pitchFamily="2" charset="2"/>
              <a:buChar char=""/>
              <a:tabLst>
                <a:tab pos="367665" algn="l"/>
                <a:tab pos="368935" algn="l"/>
              </a:tabLst>
            </a:pPr>
            <a:r>
              <a:rPr lang="en-IN" sz="1800" b="0" strike="noStrike" spc="-1">
                <a:solidFill>
                  <a:schemeClr val="tx1"/>
                </a:solidFill>
                <a:latin typeface="Arial" panose="020B0604020202020204"/>
              </a:rPr>
              <a:t>	</a:t>
            </a:r>
            <a:r>
              <a:rPr lang="en-IN" sz="2550" b="0" strike="noStrike" spc="-7">
                <a:solidFill>
                  <a:schemeClr val="tx1"/>
                </a:solidFill>
                <a:latin typeface="Corbel" panose="020B0503020204020204"/>
              </a:rPr>
              <a:t>C</a:t>
            </a:r>
            <a:r>
              <a:rPr lang="en-IN" sz="2550" b="0" strike="noStrike" spc="-12">
                <a:solidFill>
                  <a:schemeClr val="tx1"/>
                </a:solidFill>
                <a:latin typeface="Corbel" panose="020B0503020204020204"/>
              </a:rPr>
              <a:t>a</a:t>
            </a:r>
            <a:r>
              <a:rPr lang="en-IN" sz="2550" b="0" strike="noStrike" spc="4">
                <a:solidFill>
                  <a:schemeClr val="tx1"/>
                </a:solidFill>
                <a:latin typeface="Corbel" panose="020B0503020204020204"/>
              </a:rPr>
              <a:t>s</a:t>
            </a:r>
            <a:r>
              <a:rPr lang="en-IN" sz="2550" b="0" strike="noStrike" spc="-12">
                <a:solidFill>
                  <a:schemeClr val="tx1"/>
                </a:solidFill>
                <a:latin typeface="Corbel" panose="020B0503020204020204"/>
              </a:rPr>
              <a:t>t</a:t>
            </a:r>
            <a:r>
              <a:rPr lang="en-IN" sz="2550" b="0" strike="noStrike" spc="-1">
                <a:solidFill>
                  <a:schemeClr val="tx1"/>
                </a:solidFill>
                <a:latin typeface="Corbel" panose="020B0503020204020204"/>
              </a:rPr>
              <a:t>e</a:t>
            </a:r>
            <a:r>
              <a:rPr lang="en-IN" sz="2550" b="0" strike="noStrike" spc="-12">
                <a:solidFill>
                  <a:schemeClr val="tx1"/>
                </a:solidFill>
                <a:latin typeface="Corbel" panose="020B0503020204020204"/>
              </a:rPr>
              <a:t> F</a:t>
            </a:r>
            <a:r>
              <a:rPr lang="en-IN" sz="2550" b="0" strike="noStrike" spc="-7">
                <a:solidFill>
                  <a:schemeClr val="tx1"/>
                </a:solidFill>
                <a:latin typeface="Corbel" panose="020B0503020204020204"/>
              </a:rPr>
              <a:t>ac</a:t>
            </a:r>
            <a:r>
              <a:rPr lang="en-IN" sz="2550" b="0" strike="noStrike" spc="-12">
                <a:solidFill>
                  <a:schemeClr val="tx1"/>
                </a:solidFill>
                <a:latin typeface="Corbel" panose="020B0503020204020204"/>
              </a:rPr>
              <a:t>t</a:t>
            </a:r>
            <a:r>
              <a:rPr lang="en-IN" sz="2550" b="0" strike="noStrike" spc="-7">
                <a:solidFill>
                  <a:schemeClr val="tx1"/>
                </a:solidFill>
                <a:latin typeface="Corbel" panose="020B0503020204020204"/>
              </a:rPr>
              <a:t>o</a:t>
            </a:r>
            <a:r>
              <a:rPr lang="en-IN" sz="2550" b="0" strike="noStrike" spc="-1">
                <a:solidFill>
                  <a:schemeClr val="tx1"/>
                </a:solidFill>
                <a:latin typeface="Corbel" panose="020B0503020204020204"/>
              </a:rPr>
              <a:t>r</a:t>
            </a:r>
            <a:r>
              <a:rPr lang="en-IN" sz="2550" b="0" strike="noStrike" spc="-7">
                <a:solidFill>
                  <a:schemeClr val="tx1"/>
                </a:solidFill>
                <a:latin typeface="Corbel" panose="020B0503020204020204"/>
              </a:rPr>
              <a:t> </a:t>
            </a:r>
            <a:r>
              <a:rPr lang="en-IN" sz="2550" b="0" strike="noStrike" spc="-1">
                <a:solidFill>
                  <a:schemeClr val="tx1"/>
                </a:solidFill>
                <a:latin typeface="Corbel" panose="020B0503020204020204"/>
              </a:rPr>
              <a:t>:</a:t>
            </a:r>
            <a:r>
              <a:rPr lang="en-IN" sz="2550" b="0" strike="noStrike" spc="-185">
                <a:solidFill>
                  <a:schemeClr val="tx1"/>
                </a:solidFill>
                <a:latin typeface="Corbel" panose="020B0503020204020204"/>
              </a:rPr>
              <a:t> </a:t>
            </a:r>
            <a:r>
              <a:rPr lang="en-IN" sz="2550" b="0" strike="noStrike" spc="-1">
                <a:solidFill>
                  <a:schemeClr val="tx1"/>
                </a:solidFill>
                <a:latin typeface="Corbel" panose="020B0503020204020204"/>
              </a:rPr>
              <a:t>T</a:t>
            </a:r>
            <a:r>
              <a:rPr lang="en-IN" sz="2550" b="0" strike="noStrike" spc="-7">
                <a:solidFill>
                  <a:schemeClr val="tx1"/>
                </a:solidFill>
                <a:latin typeface="Corbel" panose="020B0503020204020204"/>
              </a:rPr>
              <a:t>h</a:t>
            </a:r>
            <a:r>
              <a:rPr lang="en-IN" sz="2550" b="0" strike="noStrike" spc="-12">
                <a:solidFill>
                  <a:schemeClr val="tx1"/>
                </a:solidFill>
                <a:latin typeface="Corbel" panose="020B0503020204020204"/>
              </a:rPr>
              <a:t>e</a:t>
            </a:r>
            <a:r>
              <a:rPr lang="en-IN" sz="2550" b="0" strike="noStrike" spc="-7">
                <a:solidFill>
                  <a:schemeClr val="tx1"/>
                </a:solidFill>
                <a:latin typeface="Corbel" panose="020B0503020204020204"/>
              </a:rPr>
              <a:t>r</a:t>
            </a:r>
            <a:r>
              <a:rPr lang="en-IN" sz="2550" b="0" strike="noStrike" spc="-1">
                <a:solidFill>
                  <a:schemeClr val="tx1"/>
                </a:solidFill>
                <a:latin typeface="Corbel" panose="020B0503020204020204"/>
              </a:rPr>
              <a:t>e</a:t>
            </a:r>
            <a:r>
              <a:rPr lang="en-IN" sz="2550" b="0" strike="noStrike" spc="-21">
                <a:solidFill>
                  <a:schemeClr val="tx1"/>
                </a:solidFill>
                <a:latin typeface="Corbel" panose="020B0503020204020204"/>
              </a:rPr>
              <a:t> </a:t>
            </a:r>
            <a:r>
              <a:rPr lang="en-IN" sz="2550" b="0" strike="noStrike" spc="-7">
                <a:solidFill>
                  <a:schemeClr val="tx1"/>
                </a:solidFill>
                <a:latin typeface="Corbel" panose="020B0503020204020204"/>
              </a:rPr>
              <a:t>ar</a:t>
            </a:r>
            <a:r>
              <a:rPr lang="en-IN" sz="2550" b="0" strike="noStrike" spc="-1">
                <a:solidFill>
                  <a:schemeClr val="tx1"/>
                </a:solidFill>
                <a:latin typeface="Corbel" panose="020B0503020204020204"/>
              </a:rPr>
              <a:t>e</a:t>
            </a:r>
            <a:r>
              <a:rPr lang="en-IN" sz="2550" b="0" strike="noStrike" spc="-12">
                <a:solidFill>
                  <a:schemeClr val="tx1"/>
                </a:solidFill>
                <a:latin typeface="Corbel" panose="020B0503020204020204"/>
              </a:rPr>
              <a:t> ce</a:t>
            </a:r>
            <a:r>
              <a:rPr lang="en-IN" sz="2550" b="0" strike="noStrike" spc="-7">
                <a:solidFill>
                  <a:schemeClr val="tx1"/>
                </a:solidFill>
                <a:latin typeface="Corbel" panose="020B0503020204020204"/>
              </a:rPr>
              <a:t>r</a:t>
            </a:r>
            <a:r>
              <a:rPr lang="en-IN" sz="2550" b="0" strike="noStrike" spc="-1">
                <a:solidFill>
                  <a:schemeClr val="tx1"/>
                </a:solidFill>
                <a:latin typeface="Corbel" panose="020B0503020204020204"/>
              </a:rPr>
              <a:t>t</a:t>
            </a:r>
            <a:r>
              <a:rPr lang="en-IN" sz="2550" b="0" strike="noStrike" spc="-7">
                <a:solidFill>
                  <a:schemeClr val="tx1"/>
                </a:solidFill>
                <a:latin typeface="Corbel" panose="020B0503020204020204"/>
              </a:rPr>
              <a:t>ai</a:t>
            </a:r>
            <a:r>
              <a:rPr lang="en-IN" sz="2550" b="0" strike="noStrike" spc="-1">
                <a:solidFill>
                  <a:schemeClr val="tx1"/>
                </a:solidFill>
                <a:latin typeface="Corbel" panose="020B0503020204020204"/>
              </a:rPr>
              <a:t>n</a:t>
            </a:r>
            <a:r>
              <a:rPr lang="en-IN" sz="2550" b="0" strike="noStrike" spc="-12">
                <a:solidFill>
                  <a:schemeClr val="tx1"/>
                </a:solidFill>
                <a:latin typeface="Corbel" panose="020B0503020204020204"/>
              </a:rPr>
              <a:t> c</a:t>
            </a:r>
            <a:r>
              <a:rPr lang="en-IN" sz="2550" b="0" strike="noStrike" spc="-7">
                <a:solidFill>
                  <a:schemeClr val="tx1"/>
                </a:solidFill>
                <a:latin typeface="Corbel" panose="020B0503020204020204"/>
              </a:rPr>
              <a:t>ul</a:t>
            </a:r>
            <a:r>
              <a:rPr lang="en-IN" sz="2550" b="0" strike="noStrike" spc="-1">
                <a:solidFill>
                  <a:schemeClr val="tx1"/>
                </a:solidFill>
                <a:latin typeface="Corbel" panose="020B0503020204020204"/>
              </a:rPr>
              <a:t>t</a:t>
            </a:r>
            <a:r>
              <a:rPr lang="en-IN" sz="2550" b="0" strike="noStrike" spc="-7">
                <a:solidFill>
                  <a:schemeClr val="tx1"/>
                </a:solidFill>
                <a:latin typeface="Corbel" panose="020B0503020204020204"/>
              </a:rPr>
              <a:t>ura</a:t>
            </a:r>
            <a:r>
              <a:rPr lang="en-IN" sz="2550" b="0" strike="noStrike" spc="-1">
                <a:solidFill>
                  <a:schemeClr val="tx1"/>
                </a:solidFill>
                <a:latin typeface="Corbel" panose="020B0503020204020204"/>
              </a:rPr>
              <a:t>l</a:t>
            </a:r>
            <a:r>
              <a:rPr lang="en-IN" sz="2550" b="0" strike="noStrike" spc="-15">
                <a:solidFill>
                  <a:schemeClr val="tx1"/>
                </a:solidFill>
                <a:latin typeface="Corbel" panose="020B0503020204020204"/>
              </a:rPr>
              <a:t> </a:t>
            </a:r>
            <a:r>
              <a:rPr lang="en-IN" sz="2550" b="0" strike="noStrike" spc="-1">
                <a:solidFill>
                  <a:schemeClr val="tx1"/>
                </a:solidFill>
                <a:latin typeface="Corbel" panose="020B0503020204020204"/>
              </a:rPr>
              <a:t>p</a:t>
            </a:r>
            <a:r>
              <a:rPr lang="en-IN" sz="2550" b="0" strike="noStrike" spc="-7">
                <a:solidFill>
                  <a:schemeClr val="tx1"/>
                </a:solidFill>
                <a:latin typeface="Corbel" panose="020B0503020204020204"/>
              </a:rPr>
              <a:t>ra</a:t>
            </a:r>
            <a:r>
              <a:rPr lang="en-IN" sz="2550" b="0" strike="noStrike" spc="-12">
                <a:solidFill>
                  <a:schemeClr val="tx1"/>
                </a:solidFill>
                <a:latin typeface="Corbel" panose="020B0503020204020204"/>
              </a:rPr>
              <a:t>c</a:t>
            </a:r>
            <a:r>
              <a:rPr lang="en-IN" sz="2550" b="0" strike="noStrike" spc="-1">
                <a:solidFill>
                  <a:schemeClr val="tx1"/>
                </a:solidFill>
                <a:latin typeface="Corbel" panose="020B0503020204020204"/>
              </a:rPr>
              <a:t>t</a:t>
            </a:r>
            <a:r>
              <a:rPr lang="en-IN" sz="2550" b="0" strike="noStrike" spc="-7">
                <a:solidFill>
                  <a:schemeClr val="tx1"/>
                </a:solidFill>
                <a:latin typeface="Corbel" panose="020B0503020204020204"/>
              </a:rPr>
              <a:t>i</a:t>
            </a:r>
            <a:r>
              <a:rPr lang="en-IN" sz="2550" b="0" strike="noStrike" spc="-12">
                <a:solidFill>
                  <a:schemeClr val="tx1"/>
                </a:solidFill>
                <a:latin typeface="Corbel" panose="020B0503020204020204"/>
              </a:rPr>
              <a:t>ce</a:t>
            </a:r>
            <a:r>
              <a:rPr lang="en-IN" sz="2550" b="0" strike="noStrike" spc="-1">
                <a:solidFill>
                  <a:schemeClr val="tx1"/>
                </a:solidFill>
                <a:latin typeface="Corbel" panose="020B0503020204020204"/>
              </a:rPr>
              <a:t>s</a:t>
            </a:r>
            <a:r>
              <a:rPr lang="en-IN" sz="2550" b="0" strike="noStrike" spc="-7">
                <a:solidFill>
                  <a:schemeClr val="tx1"/>
                </a:solidFill>
                <a:latin typeface="Corbel" panose="020B0503020204020204"/>
              </a:rPr>
              <a:t> a</a:t>
            </a:r>
            <a:r>
              <a:rPr lang="en-IN" sz="2550" b="0" strike="noStrike" spc="-12">
                <a:solidFill>
                  <a:schemeClr val="tx1"/>
                </a:solidFill>
                <a:latin typeface="Corbel" panose="020B0503020204020204"/>
              </a:rPr>
              <a:t>n</a:t>
            </a:r>
            <a:r>
              <a:rPr lang="en-IN" sz="2550" b="0" strike="noStrike" spc="-1">
                <a:solidFill>
                  <a:schemeClr val="tx1"/>
                </a:solidFill>
                <a:latin typeface="Corbel" panose="020B0503020204020204"/>
              </a:rPr>
              <a:t>d  </a:t>
            </a:r>
            <a:r>
              <a:rPr lang="en-IN" sz="2550" b="0" strike="noStrike" spc="-7">
                <a:solidFill>
                  <a:schemeClr val="tx1"/>
                </a:solidFill>
                <a:latin typeface="Corbel" panose="020B0503020204020204"/>
              </a:rPr>
              <a:t>values in </a:t>
            </a:r>
            <a:r>
              <a:rPr lang="en-IN" sz="2550" b="0" strike="noStrike" spc="-12">
                <a:solidFill>
                  <a:schemeClr val="tx1"/>
                </a:solidFill>
                <a:latin typeface="Corbel" panose="020B0503020204020204"/>
              </a:rPr>
              <a:t>every </a:t>
            </a:r>
            <a:r>
              <a:rPr lang="en-IN" sz="2550" b="0" strike="noStrike" spc="-7">
                <a:solidFill>
                  <a:schemeClr val="tx1"/>
                </a:solidFill>
                <a:latin typeface="Corbel" panose="020B0503020204020204"/>
              </a:rPr>
              <a:t>society which </a:t>
            </a:r>
            <a:r>
              <a:rPr lang="en-IN" sz="2550" b="0" strike="noStrike" spc="-12">
                <a:solidFill>
                  <a:schemeClr val="tx1"/>
                </a:solidFill>
                <a:latin typeface="Corbel" panose="020B0503020204020204"/>
              </a:rPr>
              <a:t>influence </a:t>
            </a:r>
            <a:r>
              <a:rPr lang="en-IN" sz="2550" b="0" strike="noStrike" spc="-7">
                <a:solidFill>
                  <a:schemeClr val="tx1"/>
                </a:solidFill>
                <a:latin typeface="Corbel" panose="020B0503020204020204"/>
              </a:rPr>
              <a:t>the’ </a:t>
            </a:r>
            <a:r>
              <a:rPr lang="en-IN" sz="2550" b="0" strike="noStrike" spc="-12">
                <a:solidFill>
                  <a:schemeClr val="tx1"/>
                </a:solidFill>
                <a:latin typeface="Corbel" panose="020B0503020204020204"/>
              </a:rPr>
              <a:t>actions of </a:t>
            </a:r>
            <a:r>
              <a:rPr lang="en-IN" sz="2550" b="0" strike="noStrike" spc="-500">
                <a:solidFill>
                  <a:schemeClr val="tx1"/>
                </a:solidFill>
                <a:latin typeface="Corbel" panose="020B0503020204020204"/>
              </a:rPr>
              <a:t> </a:t>
            </a:r>
            <a:r>
              <a:rPr lang="en-IN" sz="2550" b="0" strike="noStrike" spc="-7">
                <a:solidFill>
                  <a:schemeClr val="tx1"/>
                </a:solidFill>
                <a:latin typeface="Corbel" panose="020B0503020204020204"/>
              </a:rPr>
              <a:t>individuals. It has also </a:t>
            </a:r>
            <a:r>
              <a:rPr lang="en-IN" sz="2550" b="0" strike="noStrike" spc="-12">
                <a:solidFill>
                  <a:schemeClr val="tx1"/>
                </a:solidFill>
                <a:latin typeface="Corbel" panose="020B0503020204020204"/>
              </a:rPr>
              <a:t>defined </a:t>
            </a:r>
            <a:r>
              <a:rPr lang="en-IN" sz="2550" b="0" strike="noStrike" spc="-7">
                <a:solidFill>
                  <a:schemeClr val="tx1"/>
                </a:solidFill>
                <a:latin typeface="Corbel" panose="020B0503020204020204"/>
              </a:rPr>
              <a:t>limits </a:t>
            </a:r>
            <a:r>
              <a:rPr lang="en-IN" sz="2550" b="0" strike="noStrike" spc="-1">
                <a:solidFill>
                  <a:schemeClr val="tx1"/>
                </a:solidFill>
                <a:latin typeface="Corbel" panose="020B0503020204020204"/>
              </a:rPr>
              <a:t>to </a:t>
            </a:r>
            <a:r>
              <a:rPr lang="en-IN" sz="2550" b="0" strike="noStrike" spc="-7">
                <a:solidFill>
                  <a:schemeClr val="tx1"/>
                </a:solidFill>
                <a:latin typeface="Corbel" panose="020B0503020204020204"/>
              </a:rPr>
              <a:t>the </a:t>
            </a:r>
            <a:r>
              <a:rPr lang="en-IN" sz="2550" b="0" strike="noStrike" spc="-12">
                <a:solidFill>
                  <a:schemeClr val="tx1"/>
                </a:solidFill>
                <a:latin typeface="Corbel" panose="020B0503020204020204"/>
              </a:rPr>
              <a:t>social </a:t>
            </a:r>
            <a:r>
              <a:rPr lang="en-IN" sz="2550" b="0" strike="noStrike" spc="-7">
                <a:solidFill>
                  <a:schemeClr val="tx1"/>
                </a:solidFill>
                <a:latin typeface="Corbel" panose="020B0503020204020204"/>
              </a:rPr>
              <a:t> mobility</a:t>
            </a:r>
            <a:r>
              <a:rPr lang="en-IN" sz="2550" b="0" strike="noStrike" spc="-12">
                <a:solidFill>
                  <a:schemeClr val="tx1"/>
                </a:solidFill>
                <a:latin typeface="Corbel" panose="020B0503020204020204"/>
              </a:rPr>
              <a:t> of</a:t>
            </a:r>
            <a:r>
              <a:rPr lang="en-IN" sz="2550" b="0" strike="noStrike" spc="-15">
                <a:solidFill>
                  <a:schemeClr val="tx1"/>
                </a:solidFill>
                <a:latin typeface="Corbel" panose="020B0503020204020204"/>
              </a:rPr>
              <a:t> </a:t>
            </a:r>
            <a:r>
              <a:rPr lang="en-IN" sz="2550" b="0" strike="noStrike" spc="-7">
                <a:solidFill>
                  <a:schemeClr val="tx1"/>
                </a:solidFill>
                <a:latin typeface="Corbel" panose="020B0503020204020204"/>
              </a:rPr>
              <a:t>individuals.</a:t>
            </a:r>
            <a:endParaRPr lang="en-IN" sz="2550" b="0" strike="noStrike" spc="-1">
              <a:solidFill>
                <a:schemeClr val="tx1"/>
              </a:solidFill>
              <a:latin typeface="Arial" panose="020B0604020202020204"/>
            </a:endParaRPr>
          </a:p>
          <a:p>
            <a:pPr marL="303530" indent="-291465">
              <a:lnSpc>
                <a:spcPct val="100000"/>
              </a:lnSpc>
              <a:spcBef>
                <a:spcPts val="570"/>
              </a:spcBef>
              <a:buClr>
                <a:srgbClr val="D5EBFF"/>
              </a:buClr>
              <a:buSzPct val="94000"/>
              <a:buFont typeface="Wingdings" panose="05000000000000000000" pitchFamily="2" charset="2"/>
              <a:buChar char=""/>
              <a:tabLst>
                <a:tab pos="302260" algn="l"/>
                <a:tab pos="304165" algn="l"/>
              </a:tabLst>
            </a:pPr>
            <a:r>
              <a:rPr lang="en-IN" sz="2550" b="0" strike="noStrike" spc="-7">
                <a:solidFill>
                  <a:schemeClr val="tx1"/>
                </a:solidFill>
                <a:latin typeface="Corbel" panose="020B0503020204020204"/>
              </a:rPr>
              <a:t>Attitude of the </a:t>
            </a:r>
            <a:r>
              <a:rPr lang="en-IN" sz="2550" b="0" strike="noStrike" spc="-12">
                <a:solidFill>
                  <a:schemeClr val="tx1"/>
                </a:solidFill>
                <a:latin typeface="Corbel" panose="020B0503020204020204"/>
              </a:rPr>
              <a:t>Society: </a:t>
            </a:r>
            <a:r>
              <a:rPr lang="en-IN" sz="2550" b="0" strike="noStrike" spc="-7">
                <a:solidFill>
                  <a:schemeClr val="tx1"/>
                </a:solidFill>
                <a:latin typeface="Corbel" panose="020B0503020204020204"/>
              </a:rPr>
              <a:t>Certain </a:t>
            </a:r>
            <a:r>
              <a:rPr lang="en-IN" sz="2550" b="0" strike="noStrike" spc="-12">
                <a:solidFill>
                  <a:schemeClr val="tx1"/>
                </a:solidFill>
                <a:latin typeface="Corbel" panose="020B0503020204020204"/>
              </a:rPr>
              <a:t>societies </a:t>
            </a:r>
            <a:r>
              <a:rPr lang="en-IN" sz="2550" b="0" strike="noStrike" spc="-7">
                <a:solidFill>
                  <a:schemeClr val="tx1"/>
                </a:solidFill>
                <a:latin typeface="Corbel" panose="020B0503020204020204"/>
              </a:rPr>
              <a:t>encourage </a:t>
            </a:r>
            <a:r>
              <a:rPr lang="en-IN" sz="2550" b="0" strike="noStrike" spc="-1">
                <a:solidFill>
                  <a:schemeClr val="tx1"/>
                </a:solidFill>
                <a:latin typeface="Corbel" panose="020B0503020204020204"/>
              </a:rPr>
              <a:t> </a:t>
            </a:r>
            <a:r>
              <a:rPr lang="en-IN" sz="2550" b="0" strike="noStrike" spc="-12">
                <a:solidFill>
                  <a:schemeClr val="tx1"/>
                </a:solidFill>
                <a:latin typeface="Corbel" panose="020B0503020204020204"/>
              </a:rPr>
              <a:t>innovations </a:t>
            </a:r>
            <a:r>
              <a:rPr lang="en-IN" sz="2550" b="0" strike="noStrike" spc="-7">
                <a:solidFill>
                  <a:schemeClr val="tx1"/>
                </a:solidFill>
                <a:latin typeface="Corbel" panose="020B0503020204020204"/>
              </a:rPr>
              <a:t>and appreciate entrepreneurs’ </a:t>
            </a:r>
            <a:r>
              <a:rPr lang="en-IN" sz="2550" b="0" strike="noStrike" spc="-12">
                <a:solidFill>
                  <a:schemeClr val="tx1"/>
                </a:solidFill>
                <a:latin typeface="Corbel" panose="020B0503020204020204"/>
              </a:rPr>
              <a:t>actions </a:t>
            </a:r>
            <a:r>
              <a:rPr lang="en-IN" sz="2550" b="0" strike="noStrike" spc="-7">
                <a:solidFill>
                  <a:schemeClr val="tx1"/>
                </a:solidFill>
                <a:latin typeface="Corbel" panose="020B0503020204020204"/>
              </a:rPr>
              <a:t>and </a:t>
            </a:r>
            <a:r>
              <a:rPr lang="en-IN" sz="2550" b="0" strike="noStrike" spc="-500">
                <a:solidFill>
                  <a:schemeClr val="tx1"/>
                </a:solidFill>
                <a:latin typeface="Corbel" panose="020B0503020204020204"/>
              </a:rPr>
              <a:t> </a:t>
            </a:r>
            <a:r>
              <a:rPr lang="en-IN" sz="2550" b="0" strike="noStrike" spc="-7">
                <a:solidFill>
                  <a:schemeClr val="tx1"/>
                </a:solidFill>
                <a:latin typeface="Corbel" panose="020B0503020204020204"/>
              </a:rPr>
              <a:t>rewards</a:t>
            </a:r>
            <a:r>
              <a:rPr lang="en-IN" sz="2550" b="0" strike="noStrike" spc="-12">
                <a:solidFill>
                  <a:schemeClr val="tx1"/>
                </a:solidFill>
                <a:latin typeface="Corbel" panose="020B0503020204020204"/>
              </a:rPr>
              <a:t> </a:t>
            </a:r>
            <a:r>
              <a:rPr lang="en-IN" sz="2550" b="0" strike="noStrike" spc="-21">
                <a:solidFill>
                  <a:schemeClr val="tx1"/>
                </a:solidFill>
                <a:latin typeface="Corbel" panose="020B0503020204020204"/>
              </a:rPr>
              <a:t>like</a:t>
            </a:r>
            <a:r>
              <a:rPr lang="en-IN" sz="2550" b="0" strike="noStrike" spc="-12">
                <a:solidFill>
                  <a:schemeClr val="tx1"/>
                </a:solidFill>
                <a:latin typeface="Corbel" panose="020B0503020204020204"/>
              </a:rPr>
              <a:t> profits.</a:t>
            </a:r>
            <a:endParaRPr lang="en-IN" sz="2550" b="0" strike="noStrike" spc="-1">
              <a:solidFill>
                <a:schemeClr val="tx1"/>
              </a:solidFill>
              <a:latin typeface="Arial" panose="020B0604020202020204"/>
            </a:endParaRPr>
          </a:p>
          <a:p>
            <a:pPr marL="303530" indent="-291465">
              <a:lnSpc>
                <a:spcPct val="100000"/>
              </a:lnSpc>
              <a:spcBef>
                <a:spcPts val="580"/>
              </a:spcBef>
              <a:buClr>
                <a:srgbClr val="D5EBFF"/>
              </a:buClr>
              <a:buSzPct val="94000"/>
              <a:buFont typeface="Wingdings" panose="05000000000000000000" pitchFamily="2" charset="2"/>
              <a:buChar char=""/>
              <a:tabLst>
                <a:tab pos="302260" algn="l"/>
                <a:tab pos="304165" algn="l"/>
              </a:tabLst>
            </a:pPr>
            <a:r>
              <a:rPr lang="en-IN" sz="2550" b="0" strike="noStrike" spc="-7">
                <a:solidFill>
                  <a:schemeClr val="tx1"/>
                </a:solidFill>
                <a:latin typeface="Corbel" panose="020B0503020204020204"/>
              </a:rPr>
              <a:t>Certain others </a:t>
            </a:r>
            <a:r>
              <a:rPr lang="en-IN" sz="2550" b="0" strike="noStrike" spc="-1">
                <a:solidFill>
                  <a:schemeClr val="tx1"/>
                </a:solidFill>
                <a:latin typeface="Corbel" panose="020B0503020204020204"/>
              </a:rPr>
              <a:t>do </a:t>
            </a:r>
            <a:r>
              <a:rPr lang="en-IN" sz="2550" b="0" strike="noStrike" spc="-7">
                <a:solidFill>
                  <a:schemeClr val="tx1"/>
                </a:solidFill>
                <a:latin typeface="Corbel" panose="020B0503020204020204"/>
              </a:rPr>
              <a:t>not </a:t>
            </a:r>
            <a:r>
              <a:rPr lang="en-IN" sz="2550" b="0" strike="noStrike" spc="-12">
                <a:solidFill>
                  <a:schemeClr val="tx1"/>
                </a:solidFill>
                <a:latin typeface="Corbel" panose="020B0503020204020204"/>
              </a:rPr>
              <a:t>tolerate changes </a:t>
            </a:r>
            <a:r>
              <a:rPr lang="en-IN" sz="2550" b="0" strike="noStrike" spc="-7">
                <a:solidFill>
                  <a:schemeClr val="tx1"/>
                </a:solidFill>
                <a:latin typeface="Corbel" panose="020B0503020204020204"/>
              </a:rPr>
              <a:t>and in such </a:t>
            </a:r>
            <a:r>
              <a:rPr lang="en-IN" sz="2550" b="0" strike="noStrike" spc="-1">
                <a:solidFill>
                  <a:schemeClr val="tx1"/>
                </a:solidFill>
                <a:latin typeface="Corbel" panose="020B0503020204020204"/>
              </a:rPr>
              <a:t> </a:t>
            </a:r>
            <a:r>
              <a:rPr lang="en-IN" sz="2550" b="0" strike="noStrike" spc="-7">
                <a:solidFill>
                  <a:schemeClr val="tx1"/>
                </a:solidFill>
                <a:latin typeface="Corbel" panose="020B0503020204020204"/>
              </a:rPr>
              <a:t>circumstances, </a:t>
            </a:r>
            <a:r>
              <a:rPr lang="en-IN" sz="2550" b="0" strike="noStrike" spc="-12">
                <a:solidFill>
                  <a:schemeClr val="tx1"/>
                </a:solidFill>
                <a:latin typeface="Corbel" panose="020B0503020204020204"/>
              </a:rPr>
              <a:t>entrepreneurship</a:t>
            </a:r>
            <a:r>
              <a:rPr lang="en-IN" sz="2550" b="0" strike="noStrike" spc="-7">
                <a:solidFill>
                  <a:schemeClr val="tx1"/>
                </a:solidFill>
                <a:latin typeface="Corbel" panose="020B0503020204020204"/>
              </a:rPr>
              <a:t> </a:t>
            </a:r>
            <a:r>
              <a:rPr lang="en-IN" sz="2550" b="0" strike="noStrike" spc="-12">
                <a:solidFill>
                  <a:schemeClr val="tx1"/>
                </a:solidFill>
                <a:latin typeface="Corbel" panose="020B0503020204020204"/>
              </a:rPr>
              <a:t>cannot</a:t>
            </a:r>
            <a:r>
              <a:rPr lang="en-IN" sz="2550" b="0" strike="noStrike" spc="4">
                <a:solidFill>
                  <a:schemeClr val="tx1"/>
                </a:solidFill>
                <a:latin typeface="Corbel" panose="020B0503020204020204"/>
              </a:rPr>
              <a:t> </a:t>
            </a:r>
            <a:r>
              <a:rPr lang="en-IN" sz="2550" b="0" strike="noStrike" spc="-21">
                <a:solidFill>
                  <a:schemeClr val="tx1"/>
                </a:solidFill>
                <a:latin typeface="Corbel" panose="020B0503020204020204"/>
              </a:rPr>
              <a:t>take</a:t>
            </a:r>
            <a:r>
              <a:rPr lang="en-IN" sz="2550" b="0" strike="noStrike" spc="-15">
                <a:solidFill>
                  <a:schemeClr val="tx1"/>
                </a:solidFill>
                <a:latin typeface="Corbel" panose="020B0503020204020204"/>
              </a:rPr>
              <a:t> </a:t>
            </a:r>
            <a:r>
              <a:rPr lang="en-IN" sz="2550" b="0" strike="noStrike" spc="-7">
                <a:solidFill>
                  <a:schemeClr val="tx1"/>
                </a:solidFill>
                <a:latin typeface="Corbel" panose="020B0503020204020204"/>
              </a:rPr>
              <a:t>root and </a:t>
            </a:r>
            <a:r>
              <a:rPr lang="en-IN" sz="2550" b="0" strike="noStrike" spc="-497">
                <a:solidFill>
                  <a:schemeClr val="tx1"/>
                </a:solidFill>
                <a:latin typeface="Corbel" panose="020B0503020204020204"/>
              </a:rPr>
              <a:t> </a:t>
            </a:r>
            <a:r>
              <a:rPr lang="en-IN" sz="2550" b="0" strike="noStrike" spc="-21">
                <a:solidFill>
                  <a:schemeClr val="tx1"/>
                </a:solidFill>
                <a:latin typeface="Corbel" panose="020B0503020204020204"/>
              </a:rPr>
              <a:t>grow.</a:t>
            </a:r>
            <a:endParaRPr lang="en-IN" sz="2550" b="0" strike="noStrike" spc="-1">
              <a:solidFill>
                <a:schemeClr val="tx1"/>
              </a:solidFill>
              <a:latin typeface="Arial" panose="020B0604020202020204"/>
            </a:endParaRPr>
          </a:p>
          <a:p>
            <a:pPr marL="303530" indent="-291465">
              <a:lnSpc>
                <a:spcPct val="100000"/>
              </a:lnSpc>
              <a:spcBef>
                <a:spcPts val="580"/>
              </a:spcBef>
              <a:buClr>
                <a:srgbClr val="D5EBFF"/>
              </a:buClr>
              <a:buSzPct val="94000"/>
              <a:buFont typeface="Wingdings" panose="05000000000000000000" pitchFamily="2" charset="2"/>
              <a:buChar char=""/>
              <a:tabLst>
                <a:tab pos="302260" algn="l"/>
                <a:tab pos="304165" algn="l"/>
              </a:tabLst>
            </a:pPr>
            <a:r>
              <a:rPr lang="en-IN" sz="2550" b="0" strike="noStrike" spc="-15">
                <a:solidFill>
                  <a:schemeClr val="tx1"/>
                </a:solidFill>
                <a:latin typeface="Corbel" panose="020B0503020204020204"/>
              </a:rPr>
              <a:t>Similarly,</a:t>
            </a:r>
            <a:r>
              <a:rPr lang="en-IN" sz="2550" b="0" strike="noStrike" spc="-12">
                <a:solidFill>
                  <a:schemeClr val="tx1"/>
                </a:solidFill>
                <a:latin typeface="Corbel" panose="020B0503020204020204"/>
              </a:rPr>
              <a:t> </a:t>
            </a:r>
            <a:r>
              <a:rPr lang="en-IN" sz="2550" b="0" strike="noStrike" spc="-7">
                <a:solidFill>
                  <a:schemeClr val="tx1"/>
                </a:solidFill>
                <a:latin typeface="Corbel" panose="020B0503020204020204"/>
              </a:rPr>
              <a:t>some </a:t>
            </a:r>
            <a:r>
              <a:rPr lang="en-IN" sz="2550" b="0" strike="noStrike" spc="-12">
                <a:solidFill>
                  <a:schemeClr val="tx1"/>
                </a:solidFill>
                <a:latin typeface="Corbel" panose="020B0503020204020204"/>
              </a:rPr>
              <a:t>societies </a:t>
            </a:r>
            <a:r>
              <a:rPr lang="en-IN" sz="2550" b="0" strike="noStrike" spc="-7">
                <a:solidFill>
                  <a:schemeClr val="tx1"/>
                </a:solidFill>
                <a:latin typeface="Corbel" panose="020B0503020204020204"/>
              </a:rPr>
              <a:t>have</a:t>
            </a:r>
            <a:r>
              <a:rPr lang="en-IN" sz="2550" b="0" strike="noStrike" spc="-15">
                <a:solidFill>
                  <a:schemeClr val="tx1"/>
                </a:solidFill>
                <a:latin typeface="Corbel" panose="020B0503020204020204"/>
              </a:rPr>
              <a:t> </a:t>
            </a:r>
            <a:r>
              <a:rPr lang="en-IN" sz="2550" b="0" strike="noStrike" spc="-7">
                <a:solidFill>
                  <a:schemeClr val="tx1"/>
                </a:solidFill>
                <a:latin typeface="Corbel" panose="020B0503020204020204"/>
              </a:rPr>
              <a:t>an </a:t>
            </a:r>
            <a:r>
              <a:rPr lang="en-IN" sz="2550" b="0" strike="noStrike" spc="-12">
                <a:solidFill>
                  <a:schemeClr val="tx1"/>
                </a:solidFill>
                <a:latin typeface="Corbel" panose="020B0503020204020204"/>
              </a:rPr>
              <a:t>inherent</a:t>
            </a:r>
            <a:r>
              <a:rPr lang="en-IN" sz="2550" b="0" strike="noStrike" spc="4">
                <a:solidFill>
                  <a:schemeClr val="tx1"/>
                </a:solidFill>
                <a:latin typeface="Corbel" panose="020B0503020204020204"/>
              </a:rPr>
              <a:t> </a:t>
            </a:r>
            <a:r>
              <a:rPr lang="en-IN" sz="2550" b="0" strike="noStrike" spc="-15">
                <a:solidFill>
                  <a:schemeClr val="tx1"/>
                </a:solidFill>
                <a:latin typeface="Corbel" panose="020B0503020204020204"/>
              </a:rPr>
              <a:t>dislike </a:t>
            </a:r>
            <a:r>
              <a:rPr lang="en-IN" sz="2550" b="0" strike="noStrike" spc="-12">
                <a:solidFill>
                  <a:schemeClr val="tx1"/>
                </a:solidFill>
                <a:latin typeface="Corbel" panose="020B0503020204020204"/>
              </a:rPr>
              <a:t>for </a:t>
            </a:r>
            <a:r>
              <a:rPr lang="en-IN" sz="2550" b="0" strike="noStrike" spc="-497">
                <a:solidFill>
                  <a:schemeClr val="tx1"/>
                </a:solidFill>
                <a:latin typeface="Corbel" panose="020B0503020204020204"/>
              </a:rPr>
              <a:t> </a:t>
            </a:r>
            <a:r>
              <a:rPr lang="en-IN" sz="2550" b="0" strike="noStrike" spc="-7">
                <a:solidFill>
                  <a:schemeClr val="tx1"/>
                </a:solidFill>
                <a:latin typeface="Corbel" panose="020B0503020204020204"/>
              </a:rPr>
              <a:t>any</a:t>
            </a:r>
            <a:r>
              <a:rPr lang="en-IN" sz="2550" b="0" strike="noStrike" spc="-15">
                <a:solidFill>
                  <a:schemeClr val="tx1"/>
                </a:solidFill>
                <a:latin typeface="Corbel" panose="020B0503020204020204"/>
              </a:rPr>
              <a:t> </a:t>
            </a:r>
            <a:r>
              <a:rPr lang="en-IN" sz="2550" b="0" strike="noStrike" spc="-12">
                <a:solidFill>
                  <a:schemeClr val="tx1"/>
                </a:solidFill>
                <a:latin typeface="Corbel" panose="020B0503020204020204"/>
              </a:rPr>
              <a:t>money-making </a:t>
            </a:r>
            <a:r>
              <a:rPr lang="en-IN" sz="2550" b="0" strike="noStrike" spc="-7">
                <a:solidFill>
                  <a:schemeClr val="tx1"/>
                </a:solidFill>
                <a:latin typeface="Corbel" panose="020B0503020204020204"/>
              </a:rPr>
              <a:t>activity</a:t>
            </a:r>
            <a:endParaRPr lang="en-IN" sz="2550" b="0" strike="noStrike" spc="-7">
              <a:solidFill>
                <a:schemeClr val="tx1"/>
              </a:solidFill>
              <a:latin typeface="Corbel" panose="020B0503020204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object 2"/>
          <p:cNvSpPr/>
          <p:nvPr/>
        </p:nvSpPr>
        <p:spPr>
          <a:xfrm>
            <a:off x="2406760" y="1044675"/>
            <a:ext cx="7378200" cy="1397000"/>
          </a:xfrm>
          <a:prstGeom prst="rect">
            <a:avLst/>
          </a:prstGeom>
          <a:noFill/>
          <a:ln w="0">
            <a:noFill/>
          </a:ln>
        </p:spPr>
        <p:style>
          <a:lnRef idx="0">
            <a:srgbClr val="FFFFFF"/>
          </a:lnRef>
          <a:fillRef idx="0">
            <a:srgbClr val="FFFFFF"/>
          </a:fillRef>
          <a:effectRef idx="0">
            <a:srgbClr val="FFFFFF"/>
          </a:effectRef>
          <a:fontRef idx="minor"/>
        </p:style>
        <p:txBody>
          <a:bodyPr lIns="0" tIns="12600" rIns="0" bIns="0" anchor="t">
            <a:spAutoFit/>
          </a:bodyPr>
          <a:p>
            <a:pPr marL="354965" indent="-342900" algn="just">
              <a:lnSpc>
                <a:spcPct val="100000"/>
              </a:lnSpc>
              <a:spcBef>
                <a:spcPts val="100"/>
              </a:spcBef>
              <a:buClr>
                <a:srgbClr val="D5EBFF"/>
              </a:buClr>
              <a:buSzPct val="95000"/>
              <a:buFont typeface="Wingdings" panose="05000000000000000000" pitchFamily="2" charset="2"/>
              <a:buChar char=""/>
              <a:tabLst>
                <a:tab pos="355600" algn="l"/>
              </a:tabLst>
            </a:pPr>
            <a:r>
              <a:rPr lang="en-IN" sz="3000" b="0" strike="noStrike" spc="-7">
                <a:solidFill>
                  <a:schemeClr val="tx1"/>
                </a:solidFill>
                <a:latin typeface="Corbel" panose="020B0503020204020204"/>
              </a:rPr>
              <a:t>Fa</a:t>
            </a:r>
            <a:r>
              <a:rPr lang="en-IN" sz="3000" b="0" strike="noStrike" spc="-12">
                <a:solidFill>
                  <a:schemeClr val="tx1"/>
                </a:solidFill>
                <a:latin typeface="Corbel" panose="020B0503020204020204"/>
              </a:rPr>
              <a:t>m</a:t>
            </a:r>
            <a:r>
              <a:rPr lang="en-IN" sz="3000" b="0" strike="noStrike" spc="-1">
                <a:solidFill>
                  <a:schemeClr val="tx1"/>
                </a:solidFill>
                <a:latin typeface="Corbel" panose="020B0503020204020204"/>
              </a:rPr>
              <a:t>i</a:t>
            </a:r>
            <a:r>
              <a:rPr lang="en-IN" sz="3000" b="0" strike="noStrike" spc="-12">
                <a:solidFill>
                  <a:schemeClr val="tx1"/>
                </a:solidFill>
                <a:latin typeface="Corbel" panose="020B0503020204020204"/>
              </a:rPr>
              <a:t>l</a:t>
            </a:r>
            <a:r>
              <a:rPr lang="en-IN" sz="3000" b="0" strike="noStrike" spc="-1">
                <a:solidFill>
                  <a:schemeClr val="tx1"/>
                </a:solidFill>
                <a:latin typeface="Corbel" panose="020B0503020204020204"/>
              </a:rPr>
              <a:t>y</a:t>
            </a:r>
            <a:r>
              <a:rPr lang="en-IN" sz="3000" b="0" strike="noStrike" spc="-7">
                <a:solidFill>
                  <a:schemeClr val="tx1"/>
                </a:solidFill>
                <a:latin typeface="Corbel" panose="020B0503020204020204"/>
              </a:rPr>
              <a:t> </a:t>
            </a:r>
            <a:r>
              <a:rPr lang="en-IN" sz="3000" b="0" strike="noStrike" spc="-1">
                <a:solidFill>
                  <a:schemeClr val="tx1"/>
                </a:solidFill>
                <a:latin typeface="Corbel" panose="020B0503020204020204"/>
              </a:rPr>
              <a:t>b</a:t>
            </a:r>
            <a:r>
              <a:rPr lang="en-IN" sz="3000" b="0" strike="noStrike" spc="-12">
                <a:solidFill>
                  <a:schemeClr val="tx1"/>
                </a:solidFill>
                <a:latin typeface="Corbel" panose="020B0503020204020204"/>
              </a:rPr>
              <a:t>a</a:t>
            </a:r>
            <a:r>
              <a:rPr lang="en-IN" sz="3000" b="0" strike="noStrike" spc="-1">
                <a:solidFill>
                  <a:schemeClr val="tx1"/>
                </a:solidFill>
                <a:latin typeface="Corbel" panose="020B0503020204020204"/>
              </a:rPr>
              <a:t>c</a:t>
            </a:r>
            <a:r>
              <a:rPr lang="en-IN" sz="3000" b="0" strike="noStrike" spc="-55">
                <a:solidFill>
                  <a:schemeClr val="tx1"/>
                </a:solidFill>
                <a:latin typeface="Corbel" panose="020B0503020204020204"/>
              </a:rPr>
              <a:t>k</a:t>
            </a:r>
            <a:r>
              <a:rPr lang="en-IN" sz="3000" b="0" strike="noStrike" spc="-7">
                <a:solidFill>
                  <a:schemeClr val="tx1"/>
                </a:solidFill>
                <a:latin typeface="Corbel" panose="020B0503020204020204"/>
              </a:rPr>
              <a:t>g</a:t>
            </a:r>
            <a:r>
              <a:rPr lang="en-IN" sz="3000" b="0" strike="noStrike" spc="-1">
                <a:solidFill>
                  <a:schemeClr val="tx1"/>
                </a:solidFill>
                <a:latin typeface="Corbel" panose="020B0503020204020204"/>
              </a:rPr>
              <a:t>r</a:t>
            </a:r>
            <a:r>
              <a:rPr lang="en-IN" sz="3000" b="0" strike="noStrike" spc="-7">
                <a:solidFill>
                  <a:schemeClr val="tx1"/>
                </a:solidFill>
                <a:latin typeface="Corbel" panose="020B0503020204020204"/>
              </a:rPr>
              <a:t>o</a:t>
            </a:r>
            <a:r>
              <a:rPr lang="en-IN" sz="3000" b="0" strike="noStrike" spc="-15">
                <a:solidFill>
                  <a:schemeClr val="tx1"/>
                </a:solidFill>
                <a:latin typeface="Corbel" panose="020B0503020204020204"/>
              </a:rPr>
              <a:t>u</a:t>
            </a:r>
            <a:r>
              <a:rPr lang="en-IN" sz="3000" b="0" strike="noStrike" spc="4">
                <a:solidFill>
                  <a:schemeClr val="tx1"/>
                </a:solidFill>
                <a:latin typeface="Corbel" panose="020B0503020204020204"/>
              </a:rPr>
              <a:t>n</a:t>
            </a:r>
            <a:r>
              <a:rPr lang="en-IN" sz="3000" b="0" strike="noStrike" spc="-1">
                <a:solidFill>
                  <a:schemeClr val="tx1"/>
                </a:solidFill>
                <a:latin typeface="Corbel" panose="020B0503020204020204"/>
              </a:rPr>
              <a:t>d :</a:t>
            </a:r>
            <a:r>
              <a:rPr lang="en-IN" sz="3000" b="0" strike="noStrike" spc="-216">
                <a:solidFill>
                  <a:schemeClr val="tx1"/>
                </a:solidFill>
                <a:latin typeface="Corbel" panose="020B0503020204020204"/>
              </a:rPr>
              <a:t> </a:t>
            </a:r>
            <a:r>
              <a:rPr lang="en-IN" sz="3000" b="0" strike="noStrike" spc="-1">
                <a:solidFill>
                  <a:schemeClr val="tx1"/>
                </a:solidFill>
                <a:latin typeface="Corbel" panose="020B0503020204020204"/>
              </a:rPr>
              <a:t>T</a:t>
            </a:r>
            <a:r>
              <a:rPr lang="en-IN" sz="3000" b="0" strike="noStrike" spc="-7">
                <a:solidFill>
                  <a:schemeClr val="tx1"/>
                </a:solidFill>
                <a:latin typeface="Corbel" panose="020B0503020204020204"/>
              </a:rPr>
              <a:t>hi</a:t>
            </a:r>
            <a:r>
              <a:rPr lang="en-IN" sz="3000" b="0" strike="noStrike" spc="-1">
                <a:solidFill>
                  <a:schemeClr val="tx1"/>
                </a:solidFill>
                <a:latin typeface="Corbel" panose="020B0503020204020204"/>
              </a:rPr>
              <a:t>s </a:t>
            </a:r>
            <a:r>
              <a:rPr lang="en-IN" sz="3000" b="0" strike="noStrike" spc="-7">
                <a:solidFill>
                  <a:schemeClr val="tx1"/>
                </a:solidFill>
                <a:latin typeface="Corbel" panose="020B0503020204020204"/>
              </a:rPr>
              <a:t>f</a:t>
            </a:r>
            <a:r>
              <a:rPr lang="en-IN" sz="3000" b="0" strike="noStrike" spc="-12">
                <a:solidFill>
                  <a:schemeClr val="tx1"/>
                </a:solidFill>
                <a:latin typeface="Corbel" panose="020B0503020204020204"/>
              </a:rPr>
              <a:t>a</a:t>
            </a:r>
            <a:r>
              <a:rPr lang="en-IN" sz="3000" b="0" strike="noStrike" spc="-1">
                <a:solidFill>
                  <a:schemeClr val="tx1"/>
                </a:solidFill>
                <a:latin typeface="Corbel" panose="020B0503020204020204"/>
              </a:rPr>
              <a:t>c</a:t>
            </a:r>
            <a:r>
              <a:rPr lang="en-IN" sz="3000" b="0" strike="noStrike" spc="-7">
                <a:solidFill>
                  <a:schemeClr val="tx1"/>
                </a:solidFill>
                <a:latin typeface="Corbel" panose="020B0503020204020204"/>
              </a:rPr>
              <a:t>to</a:t>
            </a:r>
            <a:r>
              <a:rPr lang="en-IN" sz="3000" b="0" strike="noStrike" spc="-1">
                <a:solidFill>
                  <a:schemeClr val="tx1"/>
                </a:solidFill>
                <a:latin typeface="Corbel" panose="020B0503020204020204"/>
              </a:rPr>
              <a:t>r </a:t>
            </a:r>
            <a:r>
              <a:rPr lang="en-IN" sz="3000" b="0" strike="noStrike" spc="-12">
                <a:solidFill>
                  <a:schemeClr val="tx1"/>
                </a:solidFill>
                <a:latin typeface="Corbel" panose="020B0503020204020204"/>
              </a:rPr>
              <a:t>i</a:t>
            </a:r>
            <a:r>
              <a:rPr lang="en-IN" sz="3000" b="0" strike="noStrike" spc="4">
                <a:solidFill>
                  <a:schemeClr val="tx1"/>
                </a:solidFill>
                <a:latin typeface="Corbel" panose="020B0503020204020204"/>
              </a:rPr>
              <a:t>n</a:t>
            </a:r>
            <a:r>
              <a:rPr lang="en-IN" sz="3000" b="0" strike="noStrike" spc="-1">
                <a:solidFill>
                  <a:schemeClr val="tx1"/>
                </a:solidFill>
                <a:latin typeface="Corbel" panose="020B0503020204020204"/>
              </a:rPr>
              <a:t>c</a:t>
            </a:r>
            <a:r>
              <a:rPr lang="en-IN" sz="3000" b="0" strike="noStrike" spc="-12">
                <a:solidFill>
                  <a:schemeClr val="tx1"/>
                </a:solidFill>
                <a:latin typeface="Corbel" panose="020B0503020204020204"/>
              </a:rPr>
              <a:t>l</a:t>
            </a:r>
            <a:r>
              <a:rPr lang="en-IN" sz="3000" b="0" strike="noStrike" spc="-7">
                <a:solidFill>
                  <a:schemeClr val="tx1"/>
                </a:solidFill>
                <a:latin typeface="Corbel" panose="020B0503020204020204"/>
              </a:rPr>
              <a:t>u</a:t>
            </a:r>
            <a:r>
              <a:rPr lang="en-IN" sz="3000" b="0" strike="noStrike" spc="-1">
                <a:solidFill>
                  <a:schemeClr val="tx1"/>
                </a:solidFill>
                <a:latin typeface="Corbel" panose="020B0503020204020204"/>
              </a:rPr>
              <a:t>d</a:t>
            </a:r>
            <a:r>
              <a:rPr lang="en-IN" sz="3000" b="0" strike="noStrike" spc="-7">
                <a:solidFill>
                  <a:schemeClr val="tx1"/>
                </a:solidFill>
                <a:latin typeface="Corbel" panose="020B0503020204020204"/>
              </a:rPr>
              <a:t>e</a:t>
            </a:r>
            <a:r>
              <a:rPr lang="en-IN" sz="3000" b="0" strike="noStrike" spc="-1">
                <a:solidFill>
                  <a:schemeClr val="tx1"/>
                </a:solidFill>
                <a:latin typeface="Corbel" panose="020B0503020204020204"/>
              </a:rPr>
              <a:t>s</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s</a:t>
            </a:r>
            <a:r>
              <a:rPr lang="en-IN" sz="3000" b="0" strike="noStrike" spc="-1">
                <a:solidFill>
                  <a:schemeClr val="tx1"/>
                </a:solidFill>
                <a:latin typeface="Corbel" panose="020B0503020204020204"/>
              </a:rPr>
              <a:t>i</a:t>
            </a:r>
            <a:r>
              <a:rPr lang="en-IN" sz="3000" b="0" strike="noStrike" spc="-7">
                <a:solidFill>
                  <a:schemeClr val="tx1"/>
                </a:solidFill>
                <a:latin typeface="Corbel" panose="020B0503020204020204"/>
              </a:rPr>
              <a:t>z</a:t>
            </a:r>
            <a:r>
              <a:rPr lang="en-IN" sz="3000" b="0" strike="noStrike" spc="-1">
                <a:solidFill>
                  <a:schemeClr val="tx1"/>
                </a:solidFill>
                <a:latin typeface="Corbel" panose="020B0503020204020204"/>
              </a:rPr>
              <a:t>e  </a:t>
            </a:r>
            <a:r>
              <a:rPr lang="en-IN" sz="3000" b="0" strike="noStrike" spc="-7">
                <a:solidFill>
                  <a:schemeClr val="tx1"/>
                </a:solidFill>
                <a:latin typeface="Corbel" panose="020B0503020204020204"/>
              </a:rPr>
              <a:t>of </a:t>
            </a:r>
            <a:r>
              <a:rPr lang="en-IN" sz="3000" b="0" strike="noStrike" spc="-21">
                <a:solidFill>
                  <a:schemeClr val="tx1"/>
                </a:solidFill>
                <a:latin typeface="Corbel" panose="020B0503020204020204"/>
              </a:rPr>
              <a:t>family, </a:t>
            </a:r>
            <a:r>
              <a:rPr lang="en-IN" sz="3000" b="0" strike="noStrike" spc="-1">
                <a:solidFill>
                  <a:schemeClr val="tx1"/>
                </a:solidFill>
                <a:latin typeface="Corbel" panose="020B0503020204020204"/>
              </a:rPr>
              <a:t>type </a:t>
            </a:r>
            <a:r>
              <a:rPr lang="en-IN" sz="3000" b="0" strike="noStrike" spc="-7">
                <a:solidFill>
                  <a:schemeClr val="tx1"/>
                </a:solidFill>
                <a:latin typeface="Corbel" panose="020B0503020204020204"/>
              </a:rPr>
              <a:t>of family and economic status </a:t>
            </a:r>
            <a:r>
              <a:rPr lang="en-IN" sz="3000" b="0" strike="noStrike" spc="-591">
                <a:solidFill>
                  <a:schemeClr val="tx1"/>
                </a:solidFill>
                <a:latin typeface="Corbel" panose="020B0503020204020204"/>
              </a:rPr>
              <a:t> </a:t>
            </a:r>
            <a:r>
              <a:rPr lang="en-IN" sz="3000" b="0" strike="noStrike" spc="-7">
                <a:solidFill>
                  <a:schemeClr val="tx1"/>
                </a:solidFill>
                <a:latin typeface="Corbel" panose="020B0503020204020204"/>
              </a:rPr>
              <a:t>of</a:t>
            </a:r>
            <a:r>
              <a:rPr lang="en-IN" sz="3000" b="0" strike="noStrike" spc="-15">
                <a:solidFill>
                  <a:schemeClr val="tx1"/>
                </a:solidFill>
                <a:latin typeface="Corbel" panose="020B0503020204020204"/>
              </a:rPr>
              <a:t> </a:t>
            </a:r>
            <a:r>
              <a:rPr lang="en-IN" sz="3000" b="0" strike="noStrike" spc="-26">
                <a:solidFill>
                  <a:schemeClr val="tx1"/>
                </a:solidFill>
                <a:latin typeface="Corbel" panose="020B0503020204020204"/>
              </a:rPr>
              <a:t>family.</a:t>
            </a:r>
            <a:endParaRPr lang="en-IN" sz="3000" b="0" strike="noStrike" spc="-26">
              <a:solidFill>
                <a:schemeClr val="tx1"/>
              </a:solidFill>
              <a:latin typeface="Corbel" panose="020B0503020204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2515800" y="543600"/>
            <a:ext cx="5627520" cy="1231920"/>
          </a:xfrm>
          <a:prstGeom prst="rect">
            <a:avLst/>
          </a:prstGeom>
          <a:noFill/>
          <a:ln w="0">
            <a:noFill/>
          </a:ln>
        </p:spPr>
        <p:txBody>
          <a:bodyPr lIns="0" tIns="12600" rIns="0" bIns="0" anchor="t">
            <a:noAutofit/>
          </a:bodyPr>
          <a:p>
            <a:pPr marL="12700" indent="0">
              <a:lnSpc>
                <a:spcPct val="100000"/>
              </a:lnSpc>
              <a:spcBef>
                <a:spcPts val="100"/>
              </a:spcBef>
              <a:buNone/>
            </a:pPr>
            <a:r>
              <a:rPr lang="en-IN" sz="4000" b="0" strike="noStrike" spc="-100">
                <a:solidFill>
                  <a:schemeClr val="tx1"/>
                </a:solidFill>
                <a:latin typeface="Consolas" panose="020B0609020204030204"/>
              </a:rPr>
              <a:t>Technological</a:t>
            </a:r>
            <a:r>
              <a:rPr lang="en-IN" sz="4000" b="0" strike="noStrike" spc="-276">
                <a:solidFill>
                  <a:schemeClr val="tx1"/>
                </a:solidFill>
                <a:latin typeface="Consolas" panose="020B0609020204030204"/>
              </a:rPr>
              <a:t> </a:t>
            </a:r>
            <a:r>
              <a:rPr lang="en-IN" sz="4000" b="0" strike="noStrike" spc="-92">
                <a:solidFill>
                  <a:schemeClr val="tx1"/>
                </a:solidFill>
                <a:latin typeface="Consolas" panose="020B0609020204030204"/>
              </a:rPr>
              <a:t>Factors</a:t>
            </a:r>
            <a:endParaRPr lang="en-IN" sz="4000" b="0" strike="noStrike" spc="-92">
              <a:solidFill>
                <a:schemeClr val="tx1"/>
              </a:solidFill>
              <a:latin typeface="Consolas" panose="020B0609020204030204"/>
            </a:endParaRPr>
          </a:p>
        </p:txBody>
      </p:sp>
      <p:sp>
        <p:nvSpPr>
          <p:cNvPr id="186" name="object 3"/>
          <p:cNvSpPr/>
          <p:nvPr/>
        </p:nvSpPr>
        <p:spPr>
          <a:xfrm>
            <a:off x="337820" y="1174750"/>
            <a:ext cx="10863580" cy="5904865"/>
          </a:xfrm>
          <a:prstGeom prst="rect">
            <a:avLst/>
          </a:prstGeom>
          <a:noFill/>
          <a:ln w="0">
            <a:noFill/>
          </a:ln>
        </p:spPr>
        <p:style>
          <a:lnRef idx="0">
            <a:srgbClr val="FFFFFF"/>
          </a:lnRef>
          <a:fillRef idx="0">
            <a:srgbClr val="FFFFFF"/>
          </a:fillRef>
          <a:effectRef idx="0">
            <a:srgbClr val="FFFFFF"/>
          </a:effectRef>
          <a:fontRef idx="minor"/>
        </p:style>
        <p:txBody>
          <a:bodyPr wrap="square" lIns="0" tIns="12600" rIns="0" bIns="0" anchor="t">
            <a:spAutoFit/>
          </a:bodyPr>
          <a:p>
            <a:pPr marL="354965" indent="-342900">
              <a:lnSpc>
                <a:spcPct val="100000"/>
              </a:lnSpc>
              <a:spcBef>
                <a:spcPts val="100"/>
              </a:spcBef>
              <a:buClr>
                <a:srgbClr val="D5EBFF"/>
              </a:buClr>
              <a:buSzPct val="95000"/>
              <a:buFont typeface="Wingdings" panose="05000000000000000000" pitchFamily="2" charset="2"/>
              <a:buChar char=""/>
              <a:tabLst>
                <a:tab pos="354330" algn="l"/>
                <a:tab pos="355600" algn="l"/>
              </a:tabLst>
            </a:pPr>
            <a:r>
              <a:rPr lang="en-IN" sz="3000" b="0" strike="noStrike" spc="-15">
                <a:solidFill>
                  <a:schemeClr val="tx1"/>
                </a:solidFill>
                <a:latin typeface="Corbel" panose="020B0503020204020204"/>
              </a:rPr>
              <a:t>Research </a:t>
            </a:r>
            <a:r>
              <a:rPr lang="en-IN" sz="3000" b="0" strike="noStrike" spc="-7">
                <a:solidFill>
                  <a:schemeClr val="tx1"/>
                </a:solidFill>
                <a:latin typeface="Corbel" panose="020B0503020204020204"/>
              </a:rPr>
              <a:t>and Development</a:t>
            </a:r>
            <a:r>
              <a:rPr lang="en-IN" sz="3000" b="0" strike="noStrike" spc="-1">
                <a:solidFill>
                  <a:schemeClr val="tx1"/>
                </a:solidFill>
                <a:latin typeface="Corbel" panose="020B0503020204020204"/>
              </a:rPr>
              <a:t> </a:t>
            </a:r>
            <a:r>
              <a:rPr lang="en-IN" sz="3000" b="0" strike="noStrike" spc="-32">
                <a:solidFill>
                  <a:schemeClr val="tx1"/>
                </a:solidFill>
                <a:latin typeface="Corbel" panose="020B0503020204020204"/>
              </a:rPr>
              <a:t>(R&amp;D)</a:t>
            </a:r>
            <a:r>
              <a:rPr lang="en-IN" sz="3000" b="0" strike="noStrike" spc="-15">
                <a:solidFill>
                  <a:schemeClr val="tx1"/>
                </a:solidFill>
                <a:latin typeface="Corbel" panose="020B0503020204020204"/>
              </a:rPr>
              <a:t> activity, </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automation, technology incentives and </a:t>
            </a:r>
            <a:r>
              <a:rPr lang="en-IN" sz="3000" b="0" strike="noStrike" spc="-1">
                <a:solidFill>
                  <a:schemeClr val="tx1"/>
                </a:solidFill>
                <a:latin typeface="Corbel" panose="020B0503020204020204"/>
              </a:rPr>
              <a:t>the </a:t>
            </a:r>
            <a:r>
              <a:rPr lang="en-IN" sz="3000" b="0" strike="noStrike" spc="-7">
                <a:solidFill>
                  <a:schemeClr val="tx1"/>
                </a:solidFill>
                <a:latin typeface="Corbel" panose="020B0503020204020204"/>
              </a:rPr>
              <a:t>rate of </a:t>
            </a:r>
            <a:r>
              <a:rPr lang="en-IN" sz="3000" b="0" strike="noStrike" spc="-591">
                <a:solidFill>
                  <a:schemeClr val="tx1"/>
                </a:solidFill>
                <a:latin typeface="Corbel" panose="020B0503020204020204"/>
              </a:rPr>
              <a:t> </a:t>
            </a:r>
            <a:r>
              <a:rPr lang="en-IN" sz="3000" b="0" strike="noStrike" spc="-7">
                <a:solidFill>
                  <a:schemeClr val="tx1"/>
                </a:solidFill>
                <a:latin typeface="Corbel" panose="020B0503020204020204"/>
              </a:rPr>
              <a:t>technological</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change.</a:t>
            </a:r>
            <a:endParaRPr lang="en-IN" sz="3000" b="0" strike="noStrike" spc="-1">
              <a:solidFill>
                <a:schemeClr val="tx1"/>
              </a:solidFill>
              <a:latin typeface="Arial" panose="020B0604020202020204"/>
            </a:endParaRPr>
          </a:p>
          <a:p>
            <a:pPr marL="354965" indent="-342900">
              <a:lnSpc>
                <a:spcPct val="99000"/>
              </a:lnSpc>
              <a:spcBef>
                <a:spcPts val="705"/>
              </a:spcBef>
              <a:buClr>
                <a:srgbClr val="D5EBFF"/>
              </a:buClr>
              <a:buSzPct val="95000"/>
              <a:buFont typeface="Wingdings" panose="05000000000000000000" pitchFamily="2" charset="2"/>
              <a:buChar char=""/>
              <a:tabLst>
                <a:tab pos="354330" algn="l"/>
                <a:tab pos="355600" algn="l"/>
              </a:tabLst>
            </a:pPr>
            <a:r>
              <a:rPr lang="en-IN" sz="3000" b="0" strike="noStrike" spc="-12">
                <a:solidFill>
                  <a:schemeClr val="tx1"/>
                </a:solidFill>
                <a:latin typeface="Corbel" panose="020B0503020204020204"/>
              </a:rPr>
              <a:t>They </a:t>
            </a:r>
            <a:r>
              <a:rPr lang="en-IN" sz="3000" b="0" strike="noStrike" spc="-7">
                <a:solidFill>
                  <a:schemeClr val="tx1"/>
                </a:solidFill>
                <a:latin typeface="Corbel" panose="020B0503020204020204"/>
              </a:rPr>
              <a:t>can</a:t>
            </a:r>
            <a:r>
              <a:rPr lang="en-IN" sz="3000" b="0" strike="noStrike" spc="-1">
                <a:solidFill>
                  <a:schemeClr val="tx1"/>
                </a:solidFill>
                <a:latin typeface="Corbel" panose="020B0503020204020204"/>
              </a:rPr>
              <a:t> </a:t>
            </a:r>
            <a:r>
              <a:rPr lang="en-IN" sz="3000" b="0" strike="noStrike" spc="-7">
                <a:solidFill>
                  <a:schemeClr val="tx1"/>
                </a:solidFill>
                <a:latin typeface="Corbel" panose="020B0503020204020204"/>
              </a:rPr>
              <a:t>determine</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barriers to </a:t>
            </a:r>
            <a:r>
              <a:rPr lang="en-IN" sz="3000" b="0" strike="noStrike" spc="-26">
                <a:solidFill>
                  <a:schemeClr val="tx1"/>
                </a:solidFill>
                <a:latin typeface="Corbel" panose="020B0503020204020204"/>
              </a:rPr>
              <a:t>entry,</a:t>
            </a:r>
            <a:r>
              <a:rPr lang="en-IN" sz="3000" b="0" strike="noStrike" spc="4">
                <a:solidFill>
                  <a:schemeClr val="tx1"/>
                </a:solidFill>
                <a:latin typeface="Corbel" panose="020B0503020204020204"/>
              </a:rPr>
              <a:t> </a:t>
            </a:r>
            <a:r>
              <a:rPr lang="en-IN" sz="3000" b="0" strike="noStrike" spc="-7">
                <a:solidFill>
                  <a:schemeClr val="tx1"/>
                </a:solidFill>
                <a:latin typeface="Corbel" panose="020B0503020204020204"/>
              </a:rPr>
              <a:t>minimum </a:t>
            </a:r>
            <a:r>
              <a:rPr lang="en-IN" sz="3000" b="0" strike="noStrike" spc="-1">
                <a:solidFill>
                  <a:schemeClr val="tx1"/>
                </a:solidFill>
                <a:latin typeface="Corbel" panose="020B0503020204020204"/>
              </a:rPr>
              <a:t> </a:t>
            </a:r>
            <a:r>
              <a:rPr lang="en-IN" sz="3000" b="0" strike="noStrike" spc="-21">
                <a:solidFill>
                  <a:schemeClr val="tx1"/>
                </a:solidFill>
                <a:latin typeface="Corbel" panose="020B0503020204020204"/>
              </a:rPr>
              <a:t>efficient</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production </a:t>
            </a:r>
            <a:r>
              <a:rPr lang="en-IN" sz="3000" b="0" strike="noStrike" spc="-12">
                <a:solidFill>
                  <a:schemeClr val="tx1"/>
                </a:solidFill>
                <a:latin typeface="Corbel" panose="020B0503020204020204"/>
              </a:rPr>
              <a:t>level </a:t>
            </a:r>
            <a:r>
              <a:rPr lang="en-IN" sz="3000" b="0" strike="noStrike" spc="-7">
                <a:solidFill>
                  <a:schemeClr val="tx1"/>
                </a:solidFill>
                <a:latin typeface="Corbel" panose="020B0503020204020204"/>
              </a:rPr>
              <a:t>and </a:t>
            </a:r>
            <a:r>
              <a:rPr lang="en-IN" sz="3000" b="0" strike="noStrike" spc="-12">
                <a:solidFill>
                  <a:schemeClr val="tx1"/>
                </a:solidFill>
                <a:latin typeface="Corbel" panose="020B0503020204020204"/>
              </a:rPr>
              <a:t>influence</a:t>
            </a:r>
            <a:r>
              <a:rPr lang="en-IN" sz="3000" b="0" strike="noStrike" spc="-21">
                <a:solidFill>
                  <a:schemeClr val="tx1"/>
                </a:solidFill>
                <a:latin typeface="Corbel" panose="020B0503020204020204"/>
              </a:rPr>
              <a:t> </a:t>
            </a:r>
            <a:r>
              <a:rPr lang="en-IN" sz="3000" b="0" strike="noStrike" spc="-7">
                <a:solidFill>
                  <a:schemeClr val="tx1"/>
                </a:solidFill>
                <a:latin typeface="Corbel" panose="020B0503020204020204"/>
              </a:rPr>
              <a:t>outsourcing </a:t>
            </a:r>
            <a:r>
              <a:rPr lang="en-IN" sz="3000" b="0" strike="noStrike" spc="-585">
                <a:solidFill>
                  <a:schemeClr val="tx1"/>
                </a:solidFill>
                <a:latin typeface="Corbel" panose="020B0503020204020204"/>
              </a:rPr>
              <a:t> </a:t>
            </a:r>
            <a:r>
              <a:rPr lang="en-IN" sz="3000" b="0" strike="noStrike" spc="-7">
                <a:solidFill>
                  <a:schemeClr val="tx1"/>
                </a:solidFill>
                <a:latin typeface="Corbel" panose="020B0503020204020204"/>
              </a:rPr>
              <a:t>decisions.</a:t>
            </a:r>
            <a:endParaRPr lang="en-IN" sz="3000" b="0" strike="noStrike" spc="-1">
              <a:solidFill>
                <a:schemeClr val="tx1"/>
              </a:solidFill>
              <a:latin typeface="Arial" panose="020B0604020202020204"/>
            </a:endParaRPr>
          </a:p>
          <a:p>
            <a:pPr marL="354965" indent="-342900">
              <a:lnSpc>
                <a:spcPct val="100000"/>
              </a:lnSpc>
              <a:spcBef>
                <a:spcPts val="700"/>
              </a:spcBef>
              <a:buClr>
                <a:srgbClr val="D5EBFF"/>
              </a:buClr>
              <a:buSzPct val="95000"/>
              <a:buFont typeface="Wingdings" panose="05000000000000000000" pitchFamily="2" charset="2"/>
              <a:buChar char=""/>
              <a:tabLst>
                <a:tab pos="354330" algn="l"/>
                <a:tab pos="355600" algn="l"/>
                <a:tab pos="2677795" algn="l"/>
              </a:tabLst>
            </a:pPr>
            <a:r>
              <a:rPr lang="en-IN" sz="3000" b="0" strike="noStrike" spc="-21">
                <a:solidFill>
                  <a:schemeClr val="tx1"/>
                </a:solidFill>
                <a:latin typeface="Corbel" panose="020B0503020204020204"/>
              </a:rPr>
              <a:t>Technological	</a:t>
            </a:r>
            <a:r>
              <a:rPr lang="en-IN" sz="3000" b="0" strike="noStrike" spc="-7">
                <a:solidFill>
                  <a:schemeClr val="tx1"/>
                </a:solidFill>
                <a:latin typeface="Corbel" panose="020B0503020204020204"/>
              </a:rPr>
              <a:t>shifts</a:t>
            </a:r>
            <a:r>
              <a:rPr lang="en-IN" sz="3000" b="0" strike="noStrike" spc="-15">
                <a:solidFill>
                  <a:schemeClr val="tx1"/>
                </a:solidFill>
                <a:latin typeface="Corbel" panose="020B0503020204020204"/>
              </a:rPr>
              <a:t> </a:t>
            </a:r>
            <a:r>
              <a:rPr lang="en-IN" sz="3000" b="0" strike="noStrike" spc="-7">
                <a:solidFill>
                  <a:schemeClr val="tx1"/>
                </a:solidFill>
                <a:latin typeface="Corbel" panose="020B0503020204020204"/>
              </a:rPr>
              <a:t>can</a:t>
            </a:r>
            <a:r>
              <a:rPr lang="en-IN" sz="3000" b="0" strike="noStrike" spc="-12">
                <a:solidFill>
                  <a:schemeClr val="tx1"/>
                </a:solidFill>
                <a:latin typeface="Corbel" panose="020B0503020204020204"/>
              </a:rPr>
              <a:t> </a:t>
            </a:r>
            <a:r>
              <a:rPr lang="en-IN" sz="3000" b="0" strike="noStrike" spc="-21">
                <a:solidFill>
                  <a:schemeClr val="tx1"/>
                </a:solidFill>
                <a:latin typeface="Corbel" panose="020B0503020204020204"/>
              </a:rPr>
              <a:t>affect</a:t>
            </a:r>
            <a:r>
              <a:rPr lang="en-IN" sz="3000" b="0" strike="noStrike" spc="-7">
                <a:solidFill>
                  <a:schemeClr val="tx1"/>
                </a:solidFill>
                <a:latin typeface="Corbel" panose="020B0503020204020204"/>
              </a:rPr>
              <a:t> costs, </a:t>
            </a:r>
            <a:r>
              <a:rPr lang="en-IN" sz="3000" b="0" strike="noStrike" spc="-21">
                <a:solidFill>
                  <a:schemeClr val="tx1"/>
                </a:solidFill>
                <a:latin typeface="Corbel" panose="020B0503020204020204"/>
              </a:rPr>
              <a:t>quality,</a:t>
            </a:r>
            <a:r>
              <a:rPr lang="en-IN" sz="3000" b="0" strike="noStrike" spc="-7">
                <a:solidFill>
                  <a:schemeClr val="tx1"/>
                </a:solidFill>
                <a:latin typeface="Corbel" panose="020B0503020204020204"/>
              </a:rPr>
              <a:t> </a:t>
            </a:r>
            <a:r>
              <a:rPr lang="en-IN" sz="3000" b="0" strike="noStrike" spc="-12">
                <a:solidFill>
                  <a:schemeClr val="tx1"/>
                </a:solidFill>
                <a:latin typeface="Corbel" panose="020B0503020204020204"/>
              </a:rPr>
              <a:t>and </a:t>
            </a:r>
            <a:r>
              <a:rPr lang="en-IN" sz="3000" b="0" strike="noStrike" spc="-591">
                <a:solidFill>
                  <a:schemeClr val="tx1"/>
                </a:solidFill>
                <a:latin typeface="Corbel" panose="020B0503020204020204"/>
              </a:rPr>
              <a:t> </a:t>
            </a:r>
            <a:r>
              <a:rPr lang="en-IN" sz="3000" b="0" strike="noStrike" spc="-7">
                <a:solidFill>
                  <a:schemeClr val="tx1"/>
                </a:solidFill>
                <a:latin typeface="Corbel" panose="020B0503020204020204"/>
              </a:rPr>
              <a:t>stimulate further invention, innovation and </a:t>
            </a:r>
            <a:r>
              <a:rPr lang="en-IN" sz="3000" b="0" strike="noStrike" spc="-1">
                <a:solidFill>
                  <a:schemeClr val="tx1"/>
                </a:solidFill>
                <a:latin typeface="Corbel" panose="020B0503020204020204"/>
              </a:rPr>
              <a:t> </a:t>
            </a:r>
            <a:r>
              <a:rPr lang="en-IN" sz="3000" b="0" strike="noStrike" spc="-7">
                <a:solidFill>
                  <a:schemeClr val="tx1"/>
                </a:solidFill>
                <a:latin typeface="Corbel" panose="020B0503020204020204"/>
              </a:rPr>
              <a:t>competition.</a:t>
            </a:r>
            <a:endParaRPr lang="en-IN" sz="3000" b="0" strike="noStrike" spc="-7">
              <a:solidFill>
                <a:schemeClr val="tx1"/>
              </a:solidFill>
              <a:latin typeface="Corbel" panose="020B0503020204020204"/>
            </a:endParaRPr>
          </a:p>
          <a:p>
            <a:pPr marL="354965" indent="-342900">
              <a:lnSpc>
                <a:spcPct val="99000"/>
              </a:lnSpc>
              <a:spcBef>
                <a:spcPts val="105"/>
              </a:spcBef>
              <a:buClr>
                <a:srgbClr val="D5EBFF"/>
              </a:buClr>
              <a:buSzPct val="95000"/>
              <a:buFont typeface="Wingdings" panose="05000000000000000000" pitchFamily="2" charset="2"/>
              <a:buChar char=""/>
              <a:tabLst>
                <a:tab pos="354330" algn="l"/>
                <a:tab pos="355600" algn="l"/>
              </a:tabLst>
            </a:pPr>
            <a:r>
              <a:rPr lang="en-IN" sz="3000" spc="-26">
                <a:latin typeface="Corbel" panose="020B0503020204020204"/>
                <a:sym typeface="+mn-ea"/>
              </a:rPr>
              <a:t>Technology</a:t>
            </a:r>
            <a:r>
              <a:rPr lang="en-IN" sz="3000" spc="38">
                <a:latin typeface="Corbel" panose="020B0503020204020204"/>
                <a:sym typeface="+mn-ea"/>
              </a:rPr>
              <a:t> </a:t>
            </a:r>
            <a:r>
              <a:rPr lang="en-IN" sz="3000" spc="-7">
                <a:latin typeface="Corbel" panose="020B0503020204020204"/>
                <a:sym typeface="+mn-ea"/>
              </a:rPr>
              <a:t>is</a:t>
            </a:r>
            <a:r>
              <a:rPr lang="en-IN" sz="3000" spc="38">
                <a:latin typeface="Corbel" panose="020B0503020204020204"/>
                <a:sym typeface="+mn-ea"/>
              </a:rPr>
              <a:t> </a:t>
            </a:r>
            <a:r>
              <a:rPr lang="en-IN" sz="3000" spc="-1">
                <a:latin typeface="Corbel" panose="020B0503020204020204"/>
                <a:sym typeface="+mn-ea"/>
              </a:rPr>
              <a:t>the</a:t>
            </a:r>
            <a:r>
              <a:rPr lang="en-IN" sz="3000" spc="29">
                <a:latin typeface="Corbel" panose="020B0503020204020204"/>
                <a:sym typeface="+mn-ea"/>
              </a:rPr>
              <a:t> </a:t>
            </a:r>
            <a:r>
              <a:rPr lang="en-IN" sz="3000" spc="-7">
                <a:latin typeface="Corbel" panose="020B0503020204020204"/>
                <a:sym typeface="+mn-ea"/>
              </a:rPr>
              <a:t>art</a:t>
            </a:r>
            <a:r>
              <a:rPr lang="en-IN" sz="3000" spc="43">
                <a:latin typeface="Corbel" panose="020B0503020204020204"/>
                <a:sym typeface="+mn-ea"/>
              </a:rPr>
              <a:t> </a:t>
            </a:r>
            <a:r>
              <a:rPr lang="en-IN" sz="3000" spc="-7">
                <a:latin typeface="Corbel" panose="020B0503020204020204"/>
                <a:sym typeface="+mn-ea"/>
              </a:rPr>
              <a:t>of</a:t>
            </a:r>
            <a:r>
              <a:rPr lang="en-IN" sz="3000" spc="32">
                <a:latin typeface="Corbel" panose="020B0503020204020204"/>
                <a:sym typeface="+mn-ea"/>
              </a:rPr>
              <a:t> </a:t>
            </a:r>
            <a:r>
              <a:rPr lang="en-IN" sz="3000" spc="-7">
                <a:latin typeface="Corbel" panose="020B0503020204020204"/>
                <a:sym typeface="+mn-ea"/>
              </a:rPr>
              <a:t>converting</a:t>
            </a:r>
            <a:r>
              <a:rPr lang="en-IN" sz="3000" spc="43">
                <a:latin typeface="Corbel" panose="020B0503020204020204"/>
                <a:sym typeface="+mn-ea"/>
              </a:rPr>
              <a:t> </a:t>
            </a:r>
            <a:r>
              <a:rPr lang="en-IN" sz="3000" spc="-7">
                <a:latin typeface="Corbel" panose="020B0503020204020204"/>
                <a:sym typeface="+mn-ea"/>
              </a:rPr>
              <a:t>the </a:t>
            </a:r>
            <a:r>
              <a:rPr lang="en-IN" sz="3000" spc="-1">
                <a:latin typeface="Corbel" panose="020B0503020204020204"/>
                <a:sym typeface="+mn-ea"/>
              </a:rPr>
              <a:t> </a:t>
            </a:r>
            <a:r>
              <a:rPr lang="en-IN" sz="3000" spc="-7">
                <a:latin typeface="Corbel" panose="020B0503020204020204"/>
                <a:sym typeface="+mn-ea"/>
              </a:rPr>
              <a:t>natural resources into goods and services that </a:t>
            </a:r>
            <a:r>
              <a:rPr lang="en-IN" sz="3000" spc="-591">
                <a:latin typeface="Corbel" panose="020B0503020204020204"/>
                <a:sym typeface="+mn-ea"/>
              </a:rPr>
              <a:t> </a:t>
            </a:r>
            <a:r>
              <a:rPr lang="en-IN" sz="3000" spc="-7">
                <a:latin typeface="Corbel" panose="020B0503020204020204"/>
                <a:sym typeface="+mn-ea"/>
              </a:rPr>
              <a:t>are</a:t>
            </a:r>
            <a:r>
              <a:rPr lang="en-IN" sz="3000" spc="-12">
                <a:latin typeface="Corbel" panose="020B0503020204020204"/>
                <a:sym typeface="+mn-ea"/>
              </a:rPr>
              <a:t> </a:t>
            </a:r>
            <a:r>
              <a:rPr lang="en-IN" sz="3000" spc="-7">
                <a:latin typeface="Corbel" panose="020B0503020204020204"/>
                <a:sym typeface="+mn-ea"/>
              </a:rPr>
              <a:t>more</a:t>
            </a:r>
            <a:r>
              <a:rPr lang="en-IN" sz="3000" spc="-15">
                <a:latin typeface="Corbel" panose="020B0503020204020204"/>
                <a:sym typeface="+mn-ea"/>
              </a:rPr>
              <a:t> </a:t>
            </a:r>
            <a:r>
              <a:rPr lang="en-IN" sz="3000" spc="-12">
                <a:latin typeface="Corbel" panose="020B0503020204020204"/>
                <a:sym typeface="+mn-ea"/>
              </a:rPr>
              <a:t>beneficial</a:t>
            </a:r>
            <a:r>
              <a:rPr lang="en-IN" sz="3000" spc="-7">
                <a:latin typeface="Corbel" panose="020B0503020204020204"/>
                <a:sym typeface="+mn-ea"/>
              </a:rPr>
              <a:t> to</a:t>
            </a:r>
            <a:r>
              <a:rPr lang="en-IN" sz="3000" spc="-12">
                <a:latin typeface="Corbel" panose="020B0503020204020204"/>
                <a:sym typeface="+mn-ea"/>
              </a:rPr>
              <a:t> </a:t>
            </a:r>
            <a:r>
              <a:rPr lang="en-IN" sz="3000" spc="-7">
                <a:latin typeface="Corbel" panose="020B0503020204020204"/>
                <a:sym typeface="+mn-ea"/>
              </a:rPr>
              <a:t>the</a:t>
            </a:r>
            <a:r>
              <a:rPr lang="en-IN" sz="3000" spc="-15">
                <a:latin typeface="Corbel" panose="020B0503020204020204"/>
                <a:sym typeface="+mn-ea"/>
              </a:rPr>
              <a:t> </a:t>
            </a:r>
            <a:r>
              <a:rPr lang="en-IN" sz="3000" spc="-21">
                <a:latin typeface="Corbel" panose="020B0503020204020204"/>
                <a:sym typeface="+mn-ea"/>
              </a:rPr>
              <a:t>society.</a:t>
            </a:r>
            <a:endParaRPr lang="en-IN" sz="3000" b="0" strike="noStrike" spc="-1">
              <a:solidFill>
                <a:schemeClr val="tx1"/>
              </a:solidFill>
              <a:latin typeface="Arial" panose="020B0604020202020204"/>
            </a:endParaRPr>
          </a:p>
          <a:p>
            <a:pPr marL="354965" indent="-342900">
              <a:lnSpc>
                <a:spcPct val="100000"/>
              </a:lnSpc>
              <a:spcBef>
                <a:spcPts val="700"/>
              </a:spcBef>
              <a:buClr>
                <a:srgbClr val="D5EBFF"/>
              </a:buClr>
              <a:buSzPct val="95000"/>
              <a:buFont typeface="Wingdings" panose="05000000000000000000" pitchFamily="2" charset="2"/>
              <a:buChar char=""/>
              <a:tabLst>
                <a:tab pos="354330" algn="l"/>
                <a:tab pos="355600" algn="l"/>
                <a:tab pos="4998085" algn="l"/>
                <a:tab pos="5915025" algn="l"/>
              </a:tabLst>
            </a:pPr>
            <a:r>
              <a:rPr lang="en-IN" sz="3000" spc="-12">
                <a:latin typeface="Corbel" panose="020B0503020204020204"/>
                <a:sym typeface="+mn-ea"/>
              </a:rPr>
              <a:t>Due</a:t>
            </a:r>
            <a:r>
              <a:rPr lang="en-IN" sz="3000" spc="-7">
                <a:latin typeface="Corbel" panose="020B0503020204020204"/>
                <a:sym typeface="+mn-ea"/>
              </a:rPr>
              <a:t> to</a:t>
            </a:r>
            <a:r>
              <a:rPr lang="en-IN" sz="3000" spc="-1">
                <a:latin typeface="Corbel" panose="020B0503020204020204"/>
                <a:sym typeface="+mn-ea"/>
              </a:rPr>
              <a:t> </a:t>
            </a:r>
            <a:r>
              <a:rPr lang="en-IN" sz="3000" spc="-7">
                <a:latin typeface="Corbel" panose="020B0503020204020204"/>
                <a:sym typeface="+mn-ea"/>
              </a:rPr>
              <a:t>technological</a:t>
            </a:r>
            <a:r>
              <a:rPr lang="en-IN" sz="3000" spc="-1">
                <a:latin typeface="Corbel" panose="020B0503020204020204"/>
                <a:sym typeface="+mn-ea"/>
              </a:rPr>
              <a:t> </a:t>
            </a:r>
            <a:r>
              <a:rPr lang="en-IN" sz="3000" spc="-7">
                <a:latin typeface="Corbel" panose="020B0503020204020204"/>
                <a:sym typeface="+mn-ea"/>
              </a:rPr>
              <a:t>development	new </a:t>
            </a:r>
            <a:r>
              <a:rPr lang="en-IN" sz="3000" spc="-1">
                <a:latin typeface="Corbel" panose="020B0503020204020204"/>
                <a:sym typeface="+mn-ea"/>
              </a:rPr>
              <a:t> </a:t>
            </a:r>
            <a:r>
              <a:rPr lang="en-IN" sz="3000" spc="-7">
                <a:latin typeface="Corbel" panose="020B0503020204020204"/>
                <a:sym typeface="+mn-ea"/>
              </a:rPr>
              <a:t>products, new production process, new raw </a:t>
            </a:r>
            <a:r>
              <a:rPr lang="en-IN" sz="3000" spc="-1">
                <a:latin typeface="Corbel" panose="020B0503020204020204"/>
                <a:sym typeface="+mn-ea"/>
              </a:rPr>
              <a:t> </a:t>
            </a:r>
            <a:r>
              <a:rPr lang="en-IN" sz="3000" spc="-7">
                <a:latin typeface="Corbel" panose="020B0503020204020204"/>
                <a:sym typeface="+mn-ea"/>
              </a:rPr>
              <a:t>material ,new researches</a:t>
            </a:r>
            <a:r>
              <a:rPr lang="en-IN" sz="3000" spc="4">
                <a:latin typeface="Corbel" panose="020B0503020204020204"/>
                <a:sym typeface="+mn-ea"/>
              </a:rPr>
              <a:t> </a:t>
            </a:r>
            <a:r>
              <a:rPr lang="en-IN" sz="3000" spc="-7">
                <a:latin typeface="Corbel" panose="020B0503020204020204"/>
                <a:sym typeface="+mn-ea"/>
              </a:rPr>
              <a:t>are	encouraged</a:t>
            </a:r>
            <a:r>
              <a:rPr lang="en-IN" sz="3000" spc="-86">
                <a:latin typeface="Corbel" panose="020B0503020204020204"/>
                <a:sym typeface="+mn-ea"/>
              </a:rPr>
              <a:t> </a:t>
            </a:r>
            <a:r>
              <a:rPr lang="en-IN" sz="3000" spc="-12">
                <a:latin typeface="Corbel" panose="020B0503020204020204"/>
                <a:sym typeface="+mn-ea"/>
              </a:rPr>
              <a:t>for </a:t>
            </a:r>
            <a:r>
              <a:rPr lang="en-IN" sz="3000" spc="-585">
                <a:latin typeface="Corbel" panose="020B0503020204020204"/>
                <a:sym typeface="+mn-ea"/>
              </a:rPr>
              <a:t> </a:t>
            </a:r>
            <a:r>
              <a:rPr lang="en-IN" sz="3000" spc="-7">
                <a:latin typeface="Corbel" panose="020B0503020204020204"/>
                <a:sym typeface="+mn-ea"/>
              </a:rPr>
              <a:t>modernization.</a:t>
            </a:r>
            <a:endParaRPr lang="en-IN" sz="3000" b="0" strike="noStrike" spc="-7">
              <a:solidFill>
                <a:schemeClr val="tx1"/>
              </a:solidFill>
              <a:latin typeface="Corbel" panose="020B0503020204020204"/>
            </a:endParaRPr>
          </a:p>
          <a:p>
            <a:pPr marL="354965" indent="-342900">
              <a:lnSpc>
                <a:spcPct val="100000"/>
              </a:lnSpc>
              <a:spcBef>
                <a:spcPts val="700"/>
              </a:spcBef>
              <a:buClr>
                <a:srgbClr val="D5EBFF"/>
              </a:buClr>
              <a:buSzPct val="95000"/>
              <a:buFont typeface="Wingdings" panose="05000000000000000000" pitchFamily="2" charset="2"/>
              <a:buChar char=""/>
              <a:tabLst>
                <a:tab pos="354330" algn="l"/>
                <a:tab pos="355600" algn="l"/>
                <a:tab pos="2677795" algn="l"/>
              </a:tabLst>
            </a:pPr>
            <a:endParaRPr lang="en-IN" sz="3000" b="0" strike="noStrike" spc="-7">
              <a:solidFill>
                <a:schemeClr val="tx1"/>
              </a:solidFill>
              <a:latin typeface="Corbel" panose="020B0503020204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2515800" y="543600"/>
            <a:ext cx="3498480" cy="1231920"/>
          </a:xfrm>
          <a:prstGeom prst="rect">
            <a:avLst/>
          </a:prstGeom>
          <a:noFill/>
          <a:ln w="0">
            <a:noFill/>
          </a:ln>
        </p:spPr>
        <p:txBody>
          <a:bodyPr lIns="0" tIns="12600" rIns="0" bIns="0" anchor="t">
            <a:noAutofit/>
          </a:bodyPr>
          <a:p>
            <a:pPr marL="12700" indent="0">
              <a:lnSpc>
                <a:spcPct val="100000"/>
              </a:lnSpc>
              <a:spcBef>
                <a:spcPts val="100"/>
              </a:spcBef>
              <a:buNone/>
            </a:pPr>
            <a:r>
              <a:rPr lang="en-IN" sz="4000" b="0" strike="noStrike" spc="-86">
                <a:solidFill>
                  <a:schemeClr val="tx1"/>
                </a:solidFill>
                <a:latin typeface="Consolas" panose="020B0609020204030204"/>
              </a:rPr>
              <a:t>Legal</a:t>
            </a:r>
            <a:r>
              <a:rPr lang="en-IN" sz="4000" b="0" strike="noStrike" spc="-307">
                <a:solidFill>
                  <a:schemeClr val="tx1"/>
                </a:solidFill>
                <a:latin typeface="Consolas" panose="020B0609020204030204"/>
              </a:rPr>
              <a:t> </a:t>
            </a:r>
            <a:r>
              <a:rPr lang="en-IN" sz="4000" b="0" strike="noStrike" spc="-92">
                <a:solidFill>
                  <a:schemeClr val="tx1"/>
                </a:solidFill>
                <a:latin typeface="Consolas" panose="020B0609020204030204"/>
              </a:rPr>
              <a:t>Factors</a:t>
            </a:r>
            <a:endParaRPr lang="en-IN" sz="4000" b="0" strike="noStrike" spc="-92">
              <a:solidFill>
                <a:schemeClr val="tx1"/>
              </a:solidFill>
              <a:latin typeface="Consolas" panose="020B0609020204030204"/>
            </a:endParaRPr>
          </a:p>
        </p:txBody>
      </p:sp>
      <p:sp>
        <p:nvSpPr>
          <p:cNvPr id="189" name="object 3"/>
          <p:cNvSpPr/>
          <p:nvPr/>
        </p:nvSpPr>
        <p:spPr>
          <a:xfrm>
            <a:off x="488950" y="1473200"/>
            <a:ext cx="9611360" cy="2741930"/>
          </a:xfrm>
          <a:prstGeom prst="rect">
            <a:avLst/>
          </a:prstGeom>
          <a:noFill/>
          <a:ln w="0">
            <a:noFill/>
          </a:ln>
        </p:spPr>
        <p:style>
          <a:lnRef idx="0">
            <a:srgbClr val="FFFFFF"/>
          </a:lnRef>
          <a:fillRef idx="0">
            <a:srgbClr val="FFFFFF"/>
          </a:fillRef>
          <a:effectRef idx="0">
            <a:srgbClr val="FFFFFF"/>
          </a:effectRef>
          <a:fontRef idx="minor"/>
        </p:style>
        <p:txBody>
          <a:bodyPr wrap="square" lIns="0" tIns="12600" rIns="0" bIns="0" anchor="t">
            <a:noAutofit/>
          </a:bodyPr>
          <a:p>
            <a:pPr marL="354965" indent="-342900">
              <a:lnSpc>
                <a:spcPct val="100000"/>
              </a:lnSpc>
              <a:spcBef>
                <a:spcPts val="10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Included </a:t>
            </a:r>
            <a:r>
              <a:rPr lang="en-IN" sz="3000" b="0" strike="noStrike" spc="-1">
                <a:solidFill>
                  <a:schemeClr val="tx1"/>
                </a:solidFill>
                <a:latin typeface="Corbel" panose="020B0503020204020204"/>
              </a:rPr>
              <a:t>in </a:t>
            </a:r>
            <a:r>
              <a:rPr lang="en-IN" sz="3000" b="0" strike="noStrike" spc="-7">
                <a:solidFill>
                  <a:schemeClr val="tx1"/>
                </a:solidFill>
                <a:latin typeface="Corbel" panose="020B0503020204020204"/>
              </a:rPr>
              <a:t>this component are discrimination </a:t>
            </a:r>
            <a:r>
              <a:rPr lang="en-IN" sz="3000" b="0" strike="noStrike" spc="-591">
                <a:solidFill>
                  <a:schemeClr val="tx1"/>
                </a:solidFill>
                <a:latin typeface="Corbel" panose="020B0503020204020204"/>
              </a:rPr>
              <a:t> </a:t>
            </a:r>
            <a:r>
              <a:rPr lang="en-IN" sz="3000" b="0" strike="noStrike" spc="-26">
                <a:solidFill>
                  <a:schemeClr val="tx1"/>
                </a:solidFill>
                <a:latin typeface="Corbel" panose="020B0503020204020204"/>
              </a:rPr>
              <a:t>law,</a:t>
            </a:r>
            <a:r>
              <a:rPr lang="en-IN" sz="3000" b="0" strike="noStrike" spc="58">
                <a:solidFill>
                  <a:schemeClr val="tx1"/>
                </a:solidFill>
                <a:latin typeface="Corbel" panose="020B0503020204020204"/>
              </a:rPr>
              <a:t> </a:t>
            </a:r>
            <a:r>
              <a:rPr lang="en-IN" sz="3000" b="0" strike="noStrike" spc="-7">
                <a:solidFill>
                  <a:schemeClr val="tx1"/>
                </a:solidFill>
                <a:latin typeface="Corbel" panose="020B0503020204020204"/>
              </a:rPr>
              <a:t>consumer</a:t>
            </a:r>
            <a:r>
              <a:rPr lang="en-IN" sz="3000" b="0" strike="noStrike" spc="69">
                <a:solidFill>
                  <a:schemeClr val="tx1"/>
                </a:solidFill>
                <a:latin typeface="Corbel" panose="020B0503020204020204"/>
              </a:rPr>
              <a:t> </a:t>
            </a:r>
            <a:r>
              <a:rPr lang="en-IN" sz="3000" b="0" strike="noStrike" spc="-26">
                <a:solidFill>
                  <a:schemeClr val="tx1"/>
                </a:solidFill>
                <a:latin typeface="Corbel" panose="020B0503020204020204"/>
              </a:rPr>
              <a:t>law,</a:t>
            </a:r>
            <a:r>
              <a:rPr lang="en-IN" sz="3000" b="0" strike="noStrike" spc="63">
                <a:solidFill>
                  <a:schemeClr val="tx1"/>
                </a:solidFill>
                <a:latin typeface="Corbel" panose="020B0503020204020204"/>
              </a:rPr>
              <a:t> </a:t>
            </a:r>
            <a:r>
              <a:rPr lang="en-IN" sz="3000" b="0" strike="noStrike" spc="-7">
                <a:solidFill>
                  <a:schemeClr val="tx1"/>
                </a:solidFill>
                <a:latin typeface="Corbel" panose="020B0503020204020204"/>
              </a:rPr>
              <a:t>antitrust</a:t>
            </a:r>
            <a:r>
              <a:rPr lang="en-IN" sz="3000" b="0" strike="noStrike" spc="63">
                <a:solidFill>
                  <a:schemeClr val="tx1"/>
                </a:solidFill>
                <a:latin typeface="Corbel" panose="020B0503020204020204"/>
              </a:rPr>
              <a:t> </a:t>
            </a:r>
            <a:r>
              <a:rPr lang="en-IN" sz="3000" b="0" strike="noStrike" spc="-26">
                <a:solidFill>
                  <a:schemeClr val="tx1"/>
                </a:solidFill>
                <a:latin typeface="Corbel" panose="020B0503020204020204"/>
              </a:rPr>
              <a:t>law, </a:t>
            </a:r>
            <a:r>
              <a:rPr lang="en-IN" sz="3000" b="0" strike="noStrike" spc="-21">
                <a:solidFill>
                  <a:schemeClr val="tx1"/>
                </a:solidFill>
                <a:latin typeface="Corbel" panose="020B0503020204020204"/>
              </a:rPr>
              <a:t> </a:t>
            </a:r>
            <a:r>
              <a:rPr lang="en-IN" sz="3000" b="0" strike="noStrike" spc="-7">
                <a:solidFill>
                  <a:schemeClr val="tx1"/>
                </a:solidFill>
                <a:latin typeface="Corbel" panose="020B0503020204020204"/>
              </a:rPr>
              <a:t>employment</a:t>
            </a:r>
            <a:r>
              <a:rPr lang="en-IN" sz="3000" b="0" strike="noStrike" spc="-12">
                <a:solidFill>
                  <a:schemeClr val="tx1"/>
                </a:solidFill>
                <a:latin typeface="Corbel" panose="020B0503020204020204"/>
              </a:rPr>
              <a:t> </a:t>
            </a:r>
            <a:r>
              <a:rPr lang="en-IN" sz="3000" b="0" strike="noStrike" spc="-32">
                <a:solidFill>
                  <a:schemeClr val="tx1"/>
                </a:solidFill>
                <a:latin typeface="Corbel" panose="020B0503020204020204"/>
              </a:rPr>
              <a:t>law,</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and health</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and safety</a:t>
            </a:r>
            <a:r>
              <a:rPr lang="en-IN" sz="3000" b="0" strike="noStrike" spc="-12">
                <a:solidFill>
                  <a:schemeClr val="tx1"/>
                </a:solidFill>
                <a:latin typeface="Corbel" panose="020B0503020204020204"/>
              </a:rPr>
              <a:t> </a:t>
            </a:r>
            <a:r>
              <a:rPr lang="en-IN" sz="3000" b="0" strike="noStrike" spc="-32">
                <a:solidFill>
                  <a:schemeClr val="tx1"/>
                </a:solidFill>
                <a:latin typeface="Corbel" panose="020B0503020204020204"/>
              </a:rPr>
              <a:t>law.</a:t>
            </a:r>
            <a:endParaRPr lang="en-IN" sz="3000" b="0" strike="noStrike" spc="-1">
              <a:solidFill>
                <a:schemeClr val="tx1"/>
              </a:solidFill>
              <a:latin typeface="Arial" panose="020B0604020202020204"/>
            </a:endParaRPr>
          </a:p>
          <a:p>
            <a:pPr marL="354965" indent="-342900">
              <a:lnSpc>
                <a:spcPct val="99000"/>
              </a:lnSpc>
              <a:spcBef>
                <a:spcPts val="695"/>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These factors can </a:t>
            </a:r>
            <a:r>
              <a:rPr lang="en-IN" sz="3000" b="0" strike="noStrike" spc="-21">
                <a:solidFill>
                  <a:schemeClr val="tx1"/>
                </a:solidFill>
                <a:latin typeface="Corbel" panose="020B0503020204020204"/>
              </a:rPr>
              <a:t>affect </a:t>
            </a:r>
            <a:r>
              <a:rPr lang="en-IN" sz="3000" b="0" strike="noStrike" spc="-7">
                <a:solidFill>
                  <a:schemeClr val="tx1"/>
                </a:solidFill>
                <a:latin typeface="Corbel" panose="020B0503020204020204"/>
              </a:rPr>
              <a:t>how </a:t>
            </a:r>
            <a:r>
              <a:rPr lang="en-IN" sz="3000" b="0" strike="noStrike" spc="-1">
                <a:solidFill>
                  <a:schemeClr val="tx1"/>
                </a:solidFill>
                <a:latin typeface="Corbel" panose="020B0503020204020204"/>
              </a:rPr>
              <a:t>a </a:t>
            </a:r>
            <a:r>
              <a:rPr lang="en-IN" sz="3000" b="0" strike="noStrike" spc="-7">
                <a:solidFill>
                  <a:schemeClr val="tx1"/>
                </a:solidFill>
                <a:latin typeface="Corbel" panose="020B0503020204020204"/>
              </a:rPr>
              <a:t>company </a:t>
            </a:r>
            <a:r>
              <a:rPr lang="en-IN" sz="3000" b="0" strike="noStrike" spc="-1">
                <a:solidFill>
                  <a:schemeClr val="tx1"/>
                </a:solidFill>
                <a:latin typeface="Corbel" panose="020B0503020204020204"/>
              </a:rPr>
              <a:t> </a:t>
            </a:r>
            <a:r>
              <a:rPr lang="en-IN" sz="3000" b="0" strike="noStrike" spc="-7">
                <a:solidFill>
                  <a:schemeClr val="tx1"/>
                </a:solidFill>
                <a:latin typeface="Corbel" panose="020B0503020204020204"/>
              </a:rPr>
              <a:t>operates, its costs, and the demand for its </a:t>
            </a:r>
            <a:r>
              <a:rPr lang="en-IN" sz="3000" b="0" strike="noStrike" spc="-591">
                <a:solidFill>
                  <a:schemeClr val="tx1"/>
                </a:solidFill>
                <a:latin typeface="Corbel" panose="020B0503020204020204"/>
              </a:rPr>
              <a:t> </a:t>
            </a:r>
            <a:r>
              <a:rPr lang="en-IN" sz="3000" b="0" strike="noStrike" spc="-7">
                <a:solidFill>
                  <a:schemeClr val="tx1"/>
                </a:solidFill>
                <a:latin typeface="Corbel" panose="020B0503020204020204"/>
              </a:rPr>
              <a:t>products.</a:t>
            </a:r>
            <a:endParaRPr lang="en-IN" sz="3000" b="0" strike="noStrike" spc="-7">
              <a:solidFill>
                <a:schemeClr val="tx1"/>
              </a:solidFill>
              <a:latin typeface="Corbel" panose="020B0503020204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1154430" y="543560"/>
            <a:ext cx="6189980" cy="1231900"/>
          </a:xfrm>
          <a:prstGeom prst="rect">
            <a:avLst/>
          </a:prstGeom>
          <a:noFill/>
          <a:ln w="0">
            <a:noFill/>
          </a:ln>
        </p:spPr>
        <p:txBody>
          <a:bodyPr lIns="0" tIns="12600" rIns="0" bIns="0" anchor="t">
            <a:noAutofit/>
          </a:bodyPr>
          <a:p>
            <a:pPr marL="12700" indent="0">
              <a:lnSpc>
                <a:spcPct val="100000"/>
              </a:lnSpc>
              <a:spcBef>
                <a:spcPts val="100"/>
              </a:spcBef>
              <a:buNone/>
            </a:pPr>
            <a:r>
              <a:rPr lang="en-IN" sz="4000" b="0" strike="noStrike" spc="-97">
                <a:solidFill>
                  <a:schemeClr val="tx1"/>
                </a:solidFill>
                <a:latin typeface="Consolas" panose="020B0609020204030204"/>
              </a:rPr>
              <a:t>Ecological</a:t>
            </a:r>
            <a:r>
              <a:rPr lang="en-IN" sz="4000" b="0" strike="noStrike" spc="-310">
                <a:solidFill>
                  <a:schemeClr val="tx1"/>
                </a:solidFill>
                <a:latin typeface="Consolas" panose="020B0609020204030204"/>
              </a:rPr>
              <a:t> </a:t>
            </a:r>
            <a:r>
              <a:rPr lang="en-IN" sz="4000" b="0" strike="noStrike" spc="-92">
                <a:solidFill>
                  <a:schemeClr val="tx1"/>
                </a:solidFill>
                <a:latin typeface="Consolas" panose="020B0609020204030204"/>
              </a:rPr>
              <a:t>Factors</a:t>
            </a:r>
            <a:endParaRPr lang="en-IN" sz="4000" b="0" strike="noStrike" spc="-92">
              <a:solidFill>
                <a:schemeClr val="tx1"/>
              </a:solidFill>
              <a:latin typeface="Consolas" panose="020B0609020204030204"/>
            </a:endParaRPr>
          </a:p>
        </p:txBody>
      </p:sp>
      <p:sp>
        <p:nvSpPr>
          <p:cNvPr id="191" name="object 3"/>
          <p:cNvSpPr/>
          <p:nvPr/>
        </p:nvSpPr>
        <p:spPr>
          <a:xfrm>
            <a:off x="527685" y="1377950"/>
            <a:ext cx="10365105" cy="3750310"/>
          </a:xfrm>
          <a:prstGeom prst="rect">
            <a:avLst/>
          </a:prstGeom>
          <a:noFill/>
          <a:ln w="0">
            <a:noFill/>
          </a:ln>
        </p:spPr>
        <p:style>
          <a:lnRef idx="0">
            <a:srgbClr val="FFFFFF"/>
          </a:lnRef>
          <a:fillRef idx="0">
            <a:srgbClr val="FFFFFF"/>
          </a:fillRef>
          <a:effectRef idx="0">
            <a:srgbClr val="FFFFFF"/>
          </a:effectRef>
          <a:fontRef idx="minor"/>
        </p:style>
        <p:txBody>
          <a:bodyPr wrap="square" lIns="0" tIns="12600" rIns="0" bIns="0" anchor="t">
            <a:noAutofit/>
          </a:bodyPr>
          <a:p>
            <a:pPr marL="354965" indent="-342900">
              <a:lnSpc>
                <a:spcPct val="100000"/>
              </a:lnSpc>
              <a:spcBef>
                <a:spcPts val="10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These include environmental aspects such as </a:t>
            </a:r>
            <a:r>
              <a:rPr lang="en-IN" sz="3000" b="0" strike="noStrike" spc="-591">
                <a:solidFill>
                  <a:schemeClr val="tx1"/>
                </a:solidFill>
                <a:latin typeface="Corbel" panose="020B0503020204020204"/>
              </a:rPr>
              <a:t> </a:t>
            </a:r>
            <a:r>
              <a:rPr lang="en-IN" sz="3000" b="0" strike="noStrike" spc="-26">
                <a:solidFill>
                  <a:schemeClr val="tx1"/>
                </a:solidFill>
                <a:latin typeface="Corbel" panose="020B0503020204020204"/>
              </a:rPr>
              <a:t>weather, </a:t>
            </a:r>
            <a:r>
              <a:rPr lang="en-IN" sz="3000" b="0" strike="noStrike" spc="-7">
                <a:solidFill>
                  <a:schemeClr val="tx1"/>
                </a:solidFill>
                <a:latin typeface="Corbel" panose="020B0503020204020204"/>
              </a:rPr>
              <a:t>climate, and climate change, which </a:t>
            </a:r>
            <a:r>
              <a:rPr lang="en-IN" sz="3000" b="0" strike="noStrike" spc="-591">
                <a:solidFill>
                  <a:schemeClr val="tx1"/>
                </a:solidFill>
                <a:latin typeface="Corbel" panose="020B0503020204020204"/>
              </a:rPr>
              <a:t> </a:t>
            </a:r>
            <a:r>
              <a:rPr lang="en-IN" sz="3000" b="0" strike="noStrike" spc="-7">
                <a:solidFill>
                  <a:schemeClr val="tx1"/>
                </a:solidFill>
                <a:latin typeface="Corbel" panose="020B0503020204020204"/>
              </a:rPr>
              <a:t>may</a:t>
            </a:r>
            <a:r>
              <a:rPr lang="en-IN" sz="3000" b="0" strike="noStrike" spc="-15">
                <a:solidFill>
                  <a:schemeClr val="tx1"/>
                </a:solidFill>
                <a:latin typeface="Corbel" panose="020B0503020204020204"/>
              </a:rPr>
              <a:t> </a:t>
            </a:r>
            <a:r>
              <a:rPr lang="en-IN" sz="3000" b="0" strike="noStrike" spc="-21">
                <a:solidFill>
                  <a:schemeClr val="tx1"/>
                </a:solidFill>
                <a:latin typeface="Corbel" panose="020B0503020204020204"/>
              </a:rPr>
              <a:t>affect</a:t>
            </a:r>
            <a:r>
              <a:rPr lang="en-IN" sz="3000" b="0" strike="noStrike" spc="-7">
                <a:solidFill>
                  <a:schemeClr val="tx1"/>
                </a:solidFill>
                <a:latin typeface="Corbel" panose="020B0503020204020204"/>
              </a:rPr>
              <a:t> industries</a:t>
            </a:r>
            <a:r>
              <a:rPr lang="en-IN" sz="3000" b="0" strike="noStrike" spc="-15">
                <a:solidFill>
                  <a:schemeClr val="tx1"/>
                </a:solidFill>
                <a:latin typeface="Corbel" panose="020B0503020204020204"/>
              </a:rPr>
              <a:t> </a:t>
            </a:r>
            <a:r>
              <a:rPr lang="en-IN" sz="3000" b="0" strike="noStrike" spc="-21">
                <a:solidFill>
                  <a:schemeClr val="tx1"/>
                </a:solidFill>
                <a:latin typeface="Corbel" panose="020B0503020204020204"/>
              </a:rPr>
              <a:t>like</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tourism,</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farming, </a:t>
            </a:r>
            <a:r>
              <a:rPr lang="en-IN" sz="3000" b="0" strike="noStrike" spc="-1">
                <a:solidFill>
                  <a:schemeClr val="tx1"/>
                </a:solidFill>
                <a:latin typeface="Corbel" panose="020B0503020204020204"/>
              </a:rPr>
              <a:t> </a:t>
            </a:r>
            <a:r>
              <a:rPr lang="en-IN" sz="3000" b="0" strike="noStrike" spc="-7">
                <a:solidFill>
                  <a:schemeClr val="tx1"/>
                </a:solidFill>
                <a:latin typeface="Corbel" panose="020B0503020204020204"/>
              </a:rPr>
              <a:t>and</a:t>
            </a:r>
            <a:r>
              <a:rPr lang="en-IN" sz="3000" b="0" strike="noStrike" spc="-15">
                <a:solidFill>
                  <a:schemeClr val="tx1"/>
                </a:solidFill>
                <a:latin typeface="Corbel" panose="020B0503020204020204"/>
              </a:rPr>
              <a:t> </a:t>
            </a:r>
            <a:r>
              <a:rPr lang="en-IN" sz="3000" b="0" strike="noStrike" spc="-7">
                <a:solidFill>
                  <a:schemeClr val="tx1"/>
                </a:solidFill>
                <a:latin typeface="Corbel" panose="020B0503020204020204"/>
              </a:rPr>
              <a:t>insurance.</a:t>
            </a:r>
            <a:endParaRPr lang="en-IN" sz="3000" b="0" strike="noStrike" spc="-1">
              <a:solidFill>
                <a:schemeClr val="tx1"/>
              </a:solidFill>
              <a:latin typeface="Arial" panose="020B0604020202020204"/>
            </a:endParaRPr>
          </a:p>
          <a:p>
            <a:pPr marL="354965" indent="-342900">
              <a:lnSpc>
                <a:spcPct val="99000"/>
              </a:lnSpc>
              <a:spcBef>
                <a:spcPts val="695"/>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Growing awareness of the potential impacts </a:t>
            </a:r>
            <a:r>
              <a:rPr lang="en-IN" sz="3000" b="0" strike="noStrike" spc="-1">
                <a:solidFill>
                  <a:schemeClr val="tx1"/>
                </a:solidFill>
                <a:latin typeface="Corbel" panose="020B0503020204020204"/>
              </a:rPr>
              <a:t> </a:t>
            </a:r>
            <a:r>
              <a:rPr lang="en-IN" sz="3000" b="0" strike="noStrike" spc="-7">
                <a:solidFill>
                  <a:schemeClr val="tx1"/>
                </a:solidFill>
                <a:latin typeface="Corbel" panose="020B0503020204020204"/>
              </a:rPr>
              <a:t>of climate change </a:t>
            </a:r>
            <a:r>
              <a:rPr lang="en-IN" sz="3000" b="0" strike="noStrike" spc="-1">
                <a:solidFill>
                  <a:schemeClr val="tx1"/>
                </a:solidFill>
                <a:latin typeface="Corbel" panose="020B0503020204020204"/>
              </a:rPr>
              <a:t>is </a:t>
            </a:r>
            <a:r>
              <a:rPr lang="en-IN" sz="3000" b="0" strike="noStrike" spc="-15">
                <a:solidFill>
                  <a:schemeClr val="tx1"/>
                </a:solidFill>
                <a:latin typeface="Corbel" panose="020B0503020204020204"/>
              </a:rPr>
              <a:t>affecting </a:t>
            </a:r>
            <a:r>
              <a:rPr lang="en-IN" sz="3000" b="0" strike="noStrike" spc="-7">
                <a:solidFill>
                  <a:schemeClr val="tx1"/>
                </a:solidFill>
                <a:latin typeface="Corbel" panose="020B0503020204020204"/>
              </a:rPr>
              <a:t>how companies </a:t>
            </a:r>
            <a:r>
              <a:rPr lang="en-IN" sz="3000" b="0" strike="noStrike" spc="-591">
                <a:solidFill>
                  <a:schemeClr val="tx1"/>
                </a:solidFill>
                <a:latin typeface="Corbel" panose="020B0503020204020204"/>
              </a:rPr>
              <a:t> </a:t>
            </a:r>
            <a:r>
              <a:rPr lang="en-IN" sz="3000" b="0" strike="noStrike" spc="-7">
                <a:solidFill>
                  <a:schemeClr val="tx1"/>
                </a:solidFill>
                <a:latin typeface="Corbel" panose="020B0503020204020204"/>
              </a:rPr>
              <a:t>operate</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and the products</a:t>
            </a:r>
            <a:r>
              <a:rPr lang="en-IN" sz="3000" b="0" strike="noStrike" spc="-12">
                <a:solidFill>
                  <a:schemeClr val="tx1"/>
                </a:solidFill>
                <a:latin typeface="Corbel" panose="020B0503020204020204"/>
              </a:rPr>
              <a:t> they</a:t>
            </a:r>
            <a:r>
              <a:rPr lang="en-IN" sz="3000" b="0" strike="noStrike" spc="-7">
                <a:solidFill>
                  <a:schemeClr val="tx1"/>
                </a:solidFill>
                <a:latin typeface="Corbel" panose="020B0503020204020204"/>
              </a:rPr>
              <a:t> </a:t>
            </a:r>
            <a:r>
              <a:rPr lang="en-IN" sz="3000" b="0" strike="noStrike" spc="-46">
                <a:solidFill>
                  <a:schemeClr val="tx1"/>
                </a:solidFill>
                <a:latin typeface="Corbel" panose="020B0503020204020204"/>
              </a:rPr>
              <a:t>offer,</a:t>
            </a:r>
            <a:r>
              <a:rPr lang="en-IN" sz="3000" b="0" strike="noStrike" spc="-1">
                <a:solidFill>
                  <a:schemeClr val="tx1"/>
                </a:solidFill>
                <a:latin typeface="Corbel" panose="020B0503020204020204"/>
              </a:rPr>
              <a:t> </a:t>
            </a:r>
            <a:r>
              <a:rPr lang="en-IN" sz="3000" b="0" strike="noStrike" spc="-7">
                <a:solidFill>
                  <a:schemeClr val="tx1"/>
                </a:solidFill>
                <a:latin typeface="Corbel" panose="020B0503020204020204"/>
              </a:rPr>
              <a:t>both </a:t>
            </a:r>
            <a:r>
              <a:rPr lang="en-IN" sz="3000" b="0" strike="noStrike" spc="-1">
                <a:solidFill>
                  <a:schemeClr val="tx1"/>
                </a:solidFill>
                <a:latin typeface="Corbel" panose="020B0503020204020204"/>
              </a:rPr>
              <a:t> </a:t>
            </a:r>
            <a:r>
              <a:rPr lang="en-IN" sz="3000" b="0" strike="noStrike" spc="-7">
                <a:solidFill>
                  <a:schemeClr val="tx1"/>
                </a:solidFill>
                <a:latin typeface="Corbel" panose="020B0503020204020204"/>
              </a:rPr>
              <a:t>creating new</a:t>
            </a:r>
            <a:r>
              <a:rPr lang="en-IN" sz="3000" b="0" strike="noStrike" spc="-1">
                <a:solidFill>
                  <a:schemeClr val="tx1"/>
                </a:solidFill>
                <a:latin typeface="Corbel" panose="020B0503020204020204"/>
              </a:rPr>
              <a:t> </a:t>
            </a:r>
            <a:r>
              <a:rPr lang="en-IN" sz="3000" b="0" strike="noStrike" spc="-15">
                <a:solidFill>
                  <a:schemeClr val="tx1"/>
                </a:solidFill>
                <a:latin typeface="Corbel" panose="020B0503020204020204"/>
              </a:rPr>
              <a:t>markets </a:t>
            </a:r>
            <a:r>
              <a:rPr lang="en-IN" sz="3000" b="0" strike="noStrike" spc="-7">
                <a:solidFill>
                  <a:schemeClr val="tx1"/>
                </a:solidFill>
                <a:latin typeface="Corbel" panose="020B0503020204020204"/>
              </a:rPr>
              <a:t>and</a:t>
            </a:r>
            <a:r>
              <a:rPr lang="en-IN" sz="3000" b="0" strike="noStrike" spc="-1">
                <a:solidFill>
                  <a:schemeClr val="tx1"/>
                </a:solidFill>
                <a:latin typeface="Corbel" panose="020B0503020204020204"/>
              </a:rPr>
              <a:t> </a:t>
            </a:r>
            <a:r>
              <a:rPr lang="en-IN" sz="3000" b="0" strike="noStrike" spc="-7">
                <a:solidFill>
                  <a:schemeClr val="tx1"/>
                </a:solidFill>
                <a:latin typeface="Corbel" panose="020B0503020204020204"/>
              </a:rPr>
              <a:t>diminishing or </a:t>
            </a:r>
            <a:r>
              <a:rPr lang="en-IN" sz="3000" b="0" strike="noStrike" spc="-1">
                <a:solidFill>
                  <a:schemeClr val="tx1"/>
                </a:solidFill>
                <a:latin typeface="Corbel" panose="020B0503020204020204"/>
              </a:rPr>
              <a:t> </a:t>
            </a:r>
            <a:r>
              <a:rPr lang="en-IN" sz="3000" b="0" strike="noStrike" spc="-7">
                <a:solidFill>
                  <a:schemeClr val="tx1"/>
                </a:solidFill>
                <a:latin typeface="Corbel" panose="020B0503020204020204"/>
              </a:rPr>
              <a:t>destroying existing</a:t>
            </a:r>
            <a:r>
              <a:rPr lang="en-IN" sz="3000" b="0" strike="noStrike" spc="-1">
                <a:solidFill>
                  <a:schemeClr val="tx1"/>
                </a:solidFill>
                <a:latin typeface="Corbel" panose="020B0503020204020204"/>
              </a:rPr>
              <a:t> </a:t>
            </a:r>
            <a:r>
              <a:rPr lang="en-IN" sz="3000" b="0" strike="noStrike" spc="-7">
                <a:solidFill>
                  <a:schemeClr val="tx1"/>
                </a:solidFill>
                <a:latin typeface="Corbel" panose="020B0503020204020204"/>
              </a:rPr>
              <a:t>ones.</a:t>
            </a:r>
            <a:endParaRPr lang="en-IN" sz="3000" b="0" strike="noStrike" spc="-7">
              <a:solidFill>
                <a:schemeClr val="tx1"/>
              </a:solidFill>
              <a:latin typeface="Corbel" panose="020B0503020204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2515800" y="543600"/>
            <a:ext cx="2700360" cy="1231920"/>
          </a:xfrm>
          <a:prstGeom prst="rect">
            <a:avLst/>
          </a:prstGeom>
          <a:noFill/>
          <a:ln w="0">
            <a:noFill/>
          </a:ln>
        </p:spPr>
        <p:txBody>
          <a:bodyPr lIns="0" tIns="12600" rIns="0" bIns="0" anchor="t">
            <a:noAutofit/>
          </a:bodyPr>
          <a:p>
            <a:pPr marL="12700" indent="0">
              <a:lnSpc>
                <a:spcPct val="100000"/>
              </a:lnSpc>
              <a:spcBef>
                <a:spcPts val="100"/>
              </a:spcBef>
              <a:buNone/>
            </a:pPr>
            <a:r>
              <a:rPr lang="en-IN" sz="4000" b="0" strike="noStrike" spc="-100">
                <a:solidFill>
                  <a:schemeClr val="tx1"/>
                </a:solidFill>
                <a:latin typeface="Consolas" panose="020B0609020204030204"/>
              </a:rPr>
              <a:t>M</a:t>
            </a:r>
            <a:r>
              <a:rPr lang="en-IN" sz="4000" b="0" strike="noStrike" spc="-114">
                <a:solidFill>
                  <a:schemeClr val="tx1"/>
                </a:solidFill>
                <a:latin typeface="Consolas" panose="020B0609020204030204"/>
              </a:rPr>
              <a:t>o</a:t>
            </a:r>
            <a:r>
              <a:rPr lang="en-IN" sz="4000" b="0" strike="noStrike" spc="-100">
                <a:solidFill>
                  <a:schemeClr val="tx1"/>
                </a:solidFill>
                <a:latin typeface="Consolas" panose="020B0609020204030204"/>
              </a:rPr>
              <a:t>ti</a:t>
            </a:r>
            <a:r>
              <a:rPr lang="en-IN" sz="4000" b="0" strike="noStrike" spc="-114">
                <a:solidFill>
                  <a:schemeClr val="tx1"/>
                </a:solidFill>
                <a:latin typeface="Consolas" panose="020B0609020204030204"/>
              </a:rPr>
              <a:t>v</a:t>
            </a:r>
            <a:r>
              <a:rPr lang="en-IN" sz="4000" b="0" strike="noStrike" spc="-100">
                <a:solidFill>
                  <a:schemeClr val="tx1"/>
                </a:solidFill>
                <a:latin typeface="Consolas" panose="020B0609020204030204"/>
              </a:rPr>
              <a:t>at</a:t>
            </a:r>
            <a:r>
              <a:rPr lang="en-IN" sz="4000" b="0" strike="noStrike" spc="-114">
                <a:solidFill>
                  <a:schemeClr val="tx1"/>
                </a:solidFill>
                <a:latin typeface="Consolas" panose="020B0609020204030204"/>
              </a:rPr>
              <a:t>i</a:t>
            </a:r>
            <a:r>
              <a:rPr lang="en-IN" sz="4000" b="0" strike="noStrike" spc="-100">
                <a:solidFill>
                  <a:schemeClr val="tx1"/>
                </a:solidFill>
                <a:latin typeface="Consolas" panose="020B0609020204030204"/>
              </a:rPr>
              <a:t>o</a:t>
            </a:r>
            <a:r>
              <a:rPr lang="en-IN" sz="4000" b="0" strike="noStrike" spc="-1">
                <a:solidFill>
                  <a:schemeClr val="tx1"/>
                </a:solidFill>
                <a:latin typeface="Consolas" panose="020B0609020204030204"/>
              </a:rPr>
              <a:t>n</a:t>
            </a:r>
            <a:endParaRPr lang="en-IN" sz="4000" b="0" strike="noStrike" spc="-1">
              <a:solidFill>
                <a:schemeClr val="tx1"/>
              </a:solidFill>
              <a:latin typeface="Consolas" panose="020B0609020204030204"/>
            </a:endParaRPr>
          </a:p>
        </p:txBody>
      </p:sp>
      <p:sp>
        <p:nvSpPr>
          <p:cNvPr id="193" name="object 3"/>
          <p:cNvSpPr/>
          <p:nvPr/>
        </p:nvSpPr>
        <p:spPr>
          <a:xfrm>
            <a:off x="549910" y="1816100"/>
            <a:ext cx="10333990" cy="3644900"/>
          </a:xfrm>
          <a:prstGeom prst="rect">
            <a:avLst/>
          </a:prstGeom>
          <a:noFill/>
          <a:ln w="0">
            <a:noFill/>
          </a:ln>
        </p:spPr>
        <p:style>
          <a:lnRef idx="0">
            <a:srgbClr val="FFFFFF"/>
          </a:lnRef>
          <a:fillRef idx="0">
            <a:srgbClr val="FFFFFF"/>
          </a:fillRef>
          <a:effectRef idx="0">
            <a:srgbClr val="FFFFFF"/>
          </a:effectRef>
          <a:fontRef idx="minor"/>
        </p:style>
        <p:txBody>
          <a:bodyPr wrap="square" lIns="0" tIns="13320" rIns="0" bIns="0" anchor="t">
            <a:spAutoFit/>
          </a:bodyPr>
          <a:p>
            <a:pPr marL="328930" indent="-316865">
              <a:lnSpc>
                <a:spcPct val="100000"/>
              </a:lnSpc>
              <a:spcBef>
                <a:spcPts val="105"/>
              </a:spcBef>
              <a:buClr>
                <a:srgbClr val="D5EBFF"/>
              </a:buClr>
              <a:buSzPct val="95000"/>
              <a:buFont typeface="Wingdings" panose="05000000000000000000" pitchFamily="2" charset="2"/>
              <a:buChar char=""/>
              <a:tabLst>
                <a:tab pos="328930" algn="l"/>
                <a:tab pos="328930" algn="l"/>
              </a:tabLst>
            </a:pPr>
            <a:r>
              <a:rPr lang="en-IN" sz="2750" b="0" strike="noStrike" spc="-1">
                <a:solidFill>
                  <a:schemeClr val="tx1"/>
                </a:solidFill>
                <a:latin typeface="Corbel" panose="020B0503020204020204"/>
              </a:rPr>
              <a:t>The </a:t>
            </a:r>
            <a:r>
              <a:rPr lang="en-IN" sz="2750" b="0" strike="noStrike" spc="4">
                <a:solidFill>
                  <a:schemeClr val="tx1"/>
                </a:solidFill>
                <a:latin typeface="Corbel" panose="020B0503020204020204"/>
              </a:rPr>
              <a:t>word </a:t>
            </a:r>
            <a:r>
              <a:rPr lang="en-IN" sz="2750" b="0" strike="noStrike" spc="-1">
                <a:solidFill>
                  <a:schemeClr val="tx1"/>
                </a:solidFill>
                <a:latin typeface="Corbel" panose="020B0503020204020204"/>
              </a:rPr>
              <a:t>Motivation has been </a:t>
            </a:r>
            <a:r>
              <a:rPr lang="en-IN" sz="2750" b="0" strike="noStrike" spc="-7">
                <a:solidFill>
                  <a:schemeClr val="tx1"/>
                </a:solidFill>
                <a:latin typeface="Corbel" panose="020B0503020204020204"/>
              </a:rPr>
              <a:t>derived </a:t>
            </a:r>
            <a:r>
              <a:rPr lang="en-IN" sz="2750" b="0" strike="noStrike" spc="-1">
                <a:solidFill>
                  <a:schemeClr val="tx1"/>
                </a:solidFill>
                <a:latin typeface="Corbel" panose="020B0503020204020204"/>
              </a:rPr>
              <a:t>from the </a:t>
            </a:r>
            <a:r>
              <a:rPr lang="en-IN" sz="2750" b="0" strike="noStrike" spc="4">
                <a:solidFill>
                  <a:schemeClr val="tx1"/>
                </a:solidFill>
                <a:latin typeface="Corbel" panose="020B0503020204020204"/>
              </a:rPr>
              <a:t> word </a:t>
            </a:r>
            <a:r>
              <a:rPr lang="en-IN" sz="2750" b="0" strike="noStrike" spc="-1">
                <a:solidFill>
                  <a:schemeClr val="tx1"/>
                </a:solidFill>
                <a:latin typeface="Corbel" panose="020B0503020204020204"/>
              </a:rPr>
              <a:t>“Motive” .Motive </a:t>
            </a:r>
            <a:r>
              <a:rPr lang="en-IN" sz="2750" b="0" strike="noStrike" spc="4">
                <a:solidFill>
                  <a:schemeClr val="tx1"/>
                </a:solidFill>
                <a:latin typeface="Corbel" panose="020B0503020204020204"/>
              </a:rPr>
              <a:t>may </a:t>
            </a:r>
            <a:r>
              <a:rPr lang="en-IN" sz="2750" b="0" strike="noStrike" spc="-1">
                <a:solidFill>
                  <a:schemeClr val="tx1"/>
                </a:solidFill>
                <a:latin typeface="Corbel" panose="020B0503020204020204"/>
              </a:rPr>
              <a:t>be </a:t>
            </a:r>
            <a:r>
              <a:rPr lang="en-IN" sz="2750" b="0" strike="noStrike" spc="-12">
                <a:solidFill>
                  <a:schemeClr val="tx1"/>
                </a:solidFill>
                <a:latin typeface="Corbel" panose="020B0503020204020204"/>
              </a:rPr>
              <a:t>defined </a:t>
            </a:r>
            <a:r>
              <a:rPr lang="en-IN" sz="2750" b="0" strike="noStrike" spc="-1">
                <a:solidFill>
                  <a:schemeClr val="tx1"/>
                </a:solidFill>
                <a:latin typeface="Corbel" panose="020B0503020204020204"/>
              </a:rPr>
              <a:t>as </a:t>
            </a:r>
            <a:r>
              <a:rPr lang="en-IN" sz="2750" b="0" strike="noStrike" spc="4">
                <a:solidFill>
                  <a:schemeClr val="tx1"/>
                </a:solidFill>
                <a:latin typeface="Corbel" panose="020B0503020204020204"/>
              </a:rPr>
              <a:t>an </a:t>
            </a:r>
            <a:r>
              <a:rPr lang="en-IN" sz="2750" b="0" strike="noStrike" spc="-7">
                <a:solidFill>
                  <a:schemeClr val="tx1"/>
                </a:solidFill>
                <a:latin typeface="Corbel" panose="020B0503020204020204"/>
              </a:rPr>
              <a:t>inner </a:t>
            </a:r>
            <a:r>
              <a:rPr lang="en-IN" sz="2750" b="0" strike="noStrike" spc="-542">
                <a:solidFill>
                  <a:schemeClr val="tx1"/>
                </a:solidFill>
                <a:latin typeface="Corbel" panose="020B0503020204020204"/>
              </a:rPr>
              <a:t> </a:t>
            </a:r>
            <a:r>
              <a:rPr lang="en-IN" sz="2750" b="0" strike="noStrike" spc="-1">
                <a:solidFill>
                  <a:schemeClr val="tx1"/>
                </a:solidFill>
                <a:latin typeface="Corbel" panose="020B0503020204020204"/>
              </a:rPr>
              <a:t>state of </a:t>
            </a:r>
            <a:r>
              <a:rPr lang="en-IN" sz="2750" b="0" strike="noStrike" spc="4">
                <a:solidFill>
                  <a:schemeClr val="tx1"/>
                </a:solidFill>
                <a:latin typeface="Corbel" panose="020B0503020204020204"/>
              </a:rPr>
              <a:t>our </a:t>
            </a:r>
            <a:r>
              <a:rPr lang="en-IN" sz="2750" b="0" strike="noStrike" spc="-1">
                <a:solidFill>
                  <a:schemeClr val="tx1"/>
                </a:solidFill>
                <a:latin typeface="Corbel" panose="020B0503020204020204"/>
              </a:rPr>
              <a:t>mind that moves </a:t>
            </a:r>
            <a:r>
              <a:rPr lang="en-IN" sz="2750" b="0" strike="noStrike" spc="4">
                <a:solidFill>
                  <a:schemeClr val="tx1"/>
                </a:solidFill>
                <a:latin typeface="Corbel" panose="020B0503020204020204"/>
              </a:rPr>
              <a:t>or </a:t>
            </a:r>
            <a:r>
              <a:rPr lang="en-IN" sz="2750" b="0" strike="noStrike" spc="-1">
                <a:solidFill>
                  <a:schemeClr val="tx1"/>
                </a:solidFill>
                <a:latin typeface="Corbel" panose="020B0503020204020204"/>
              </a:rPr>
              <a:t>activates </a:t>
            </a:r>
            <a:r>
              <a:rPr lang="en-IN" sz="2750" b="0" strike="noStrike" spc="4">
                <a:solidFill>
                  <a:schemeClr val="tx1"/>
                </a:solidFill>
                <a:latin typeface="Corbel" panose="020B0503020204020204"/>
              </a:rPr>
              <a:t>or </a:t>
            </a:r>
            <a:r>
              <a:rPr lang="en-IN" sz="2750" b="0" strike="noStrike" spc="9">
                <a:solidFill>
                  <a:schemeClr val="tx1"/>
                </a:solidFill>
                <a:latin typeface="Corbel" panose="020B0503020204020204"/>
              </a:rPr>
              <a:t> </a:t>
            </a:r>
            <a:r>
              <a:rPr lang="en-IN" sz="2750" b="0" strike="noStrike" spc="-7">
                <a:solidFill>
                  <a:schemeClr val="tx1"/>
                </a:solidFill>
                <a:latin typeface="Corbel" panose="020B0503020204020204"/>
              </a:rPr>
              <a:t>energise </a:t>
            </a:r>
            <a:r>
              <a:rPr lang="en-IN" sz="2750" b="0" strike="noStrike" spc="-1">
                <a:solidFill>
                  <a:schemeClr val="tx1"/>
                </a:solidFill>
                <a:latin typeface="Corbel" panose="020B0503020204020204"/>
              </a:rPr>
              <a:t>and </a:t>
            </a:r>
            <a:r>
              <a:rPr lang="en-IN" sz="2750" b="0" strike="noStrike" spc="-7">
                <a:solidFill>
                  <a:schemeClr val="tx1"/>
                </a:solidFill>
                <a:latin typeface="Corbel" panose="020B0503020204020204"/>
              </a:rPr>
              <a:t>directs </a:t>
            </a:r>
            <a:r>
              <a:rPr lang="en-IN" sz="2750" b="0" strike="noStrike" spc="-1">
                <a:solidFill>
                  <a:schemeClr val="tx1"/>
                </a:solidFill>
                <a:latin typeface="Corbel" panose="020B0503020204020204"/>
              </a:rPr>
              <a:t>our behaviour towards our </a:t>
            </a:r>
            <a:r>
              <a:rPr lang="en-IN" sz="2750" b="0" strike="noStrike" spc="4">
                <a:solidFill>
                  <a:schemeClr val="tx1"/>
                </a:solidFill>
                <a:latin typeface="Corbel" panose="020B0503020204020204"/>
              </a:rPr>
              <a:t> </a:t>
            </a:r>
            <a:r>
              <a:rPr lang="en-IN" sz="2750" b="0" strike="noStrike" spc="-1">
                <a:solidFill>
                  <a:schemeClr val="tx1"/>
                </a:solidFill>
                <a:latin typeface="Corbel" panose="020B0503020204020204"/>
              </a:rPr>
              <a:t>goal.</a:t>
            </a:r>
            <a:endParaRPr lang="en-IN" sz="2750" b="0" strike="noStrike" spc="-1">
              <a:solidFill>
                <a:schemeClr val="tx1"/>
              </a:solidFill>
              <a:latin typeface="Arial" panose="020B0604020202020204"/>
            </a:endParaRPr>
          </a:p>
          <a:p>
            <a:pPr marL="328930" indent="-316865">
              <a:lnSpc>
                <a:spcPct val="100000"/>
              </a:lnSpc>
              <a:spcBef>
                <a:spcPts val="645"/>
              </a:spcBef>
              <a:buClr>
                <a:srgbClr val="D5EBFF"/>
              </a:buClr>
              <a:buSzPct val="95000"/>
              <a:buFont typeface="Wingdings" panose="05000000000000000000" pitchFamily="2" charset="2"/>
              <a:buChar char=""/>
              <a:tabLst>
                <a:tab pos="328930" algn="l"/>
                <a:tab pos="328930" algn="l"/>
              </a:tabLst>
            </a:pPr>
            <a:r>
              <a:rPr lang="en-IN" sz="2750" b="0" strike="noStrike" spc="-1">
                <a:solidFill>
                  <a:schemeClr val="tx1"/>
                </a:solidFill>
                <a:latin typeface="Corbel" panose="020B0503020204020204"/>
              </a:rPr>
              <a:t>Motivation</a:t>
            </a:r>
            <a:r>
              <a:rPr lang="en-IN" sz="2750" b="0" strike="noStrike" spc="-15">
                <a:solidFill>
                  <a:schemeClr val="tx1"/>
                </a:solidFill>
                <a:latin typeface="Corbel" panose="020B0503020204020204"/>
              </a:rPr>
              <a:t> </a:t>
            </a:r>
            <a:r>
              <a:rPr lang="en-IN" sz="2750" b="0" strike="noStrike" spc="-1">
                <a:solidFill>
                  <a:schemeClr val="tx1"/>
                </a:solidFill>
                <a:latin typeface="Corbel" panose="020B0503020204020204"/>
              </a:rPr>
              <a:t>is</a:t>
            </a:r>
            <a:r>
              <a:rPr lang="en-IN" sz="2750" b="0" strike="noStrike" spc="-15">
                <a:solidFill>
                  <a:schemeClr val="tx1"/>
                </a:solidFill>
                <a:latin typeface="Corbel" panose="020B0503020204020204"/>
              </a:rPr>
              <a:t> </a:t>
            </a:r>
            <a:r>
              <a:rPr lang="en-IN" sz="2750" b="0" strike="noStrike" spc="4">
                <a:solidFill>
                  <a:schemeClr val="tx1"/>
                </a:solidFill>
                <a:latin typeface="Corbel" panose="020B0503020204020204"/>
              </a:rPr>
              <a:t>a</a:t>
            </a:r>
            <a:r>
              <a:rPr lang="en-IN" sz="2750" b="0" strike="noStrike" spc="9">
                <a:solidFill>
                  <a:schemeClr val="tx1"/>
                </a:solidFill>
                <a:latin typeface="Corbel" panose="020B0503020204020204"/>
              </a:rPr>
              <a:t> </a:t>
            </a:r>
            <a:r>
              <a:rPr lang="en-IN" sz="2750" b="0" strike="noStrike" spc="-7">
                <a:solidFill>
                  <a:schemeClr val="tx1"/>
                </a:solidFill>
                <a:latin typeface="Corbel" panose="020B0503020204020204"/>
              </a:rPr>
              <a:t>drive</a:t>
            </a:r>
            <a:r>
              <a:rPr lang="en-IN" sz="2750" b="0" strike="noStrike" spc="-15">
                <a:solidFill>
                  <a:schemeClr val="tx1"/>
                </a:solidFill>
                <a:latin typeface="Corbel" panose="020B0503020204020204"/>
              </a:rPr>
              <a:t> </a:t>
            </a:r>
            <a:r>
              <a:rPr lang="en-IN" sz="2750" b="0" strike="noStrike" spc="-1">
                <a:solidFill>
                  <a:schemeClr val="tx1"/>
                </a:solidFill>
                <a:latin typeface="Corbel" panose="020B0503020204020204"/>
              </a:rPr>
              <a:t>to</a:t>
            </a:r>
            <a:r>
              <a:rPr lang="en-IN" sz="2750" b="0" strike="noStrike" spc="-7">
                <a:solidFill>
                  <a:schemeClr val="tx1"/>
                </a:solidFill>
                <a:latin typeface="Corbel" panose="020B0503020204020204"/>
              </a:rPr>
              <a:t> achieve</a:t>
            </a:r>
            <a:r>
              <a:rPr lang="en-IN" sz="2750" b="0" strike="noStrike" spc="-12">
                <a:solidFill>
                  <a:schemeClr val="tx1"/>
                </a:solidFill>
                <a:latin typeface="Corbel" panose="020B0503020204020204"/>
              </a:rPr>
              <a:t> </a:t>
            </a:r>
            <a:r>
              <a:rPr lang="en-IN" sz="2750" b="0" strike="noStrike" spc="4">
                <a:solidFill>
                  <a:schemeClr val="tx1"/>
                </a:solidFill>
                <a:latin typeface="Corbel" panose="020B0503020204020204"/>
              </a:rPr>
              <a:t>a</a:t>
            </a:r>
            <a:r>
              <a:rPr lang="en-IN" sz="2750" b="0" strike="noStrike" spc="-15">
                <a:solidFill>
                  <a:schemeClr val="tx1"/>
                </a:solidFill>
                <a:latin typeface="Corbel" panose="020B0503020204020204"/>
              </a:rPr>
              <a:t> </a:t>
            </a:r>
            <a:r>
              <a:rPr lang="en-IN" sz="2750" b="0" strike="noStrike" spc="-1">
                <a:solidFill>
                  <a:schemeClr val="tx1"/>
                </a:solidFill>
                <a:latin typeface="Corbel" panose="020B0503020204020204"/>
              </a:rPr>
              <a:t>target.</a:t>
            </a:r>
            <a:endParaRPr lang="en-IN" sz="2750" b="0" strike="noStrike" spc="-1">
              <a:solidFill>
                <a:schemeClr val="tx1"/>
              </a:solidFill>
              <a:latin typeface="Arial" panose="020B0604020202020204"/>
            </a:endParaRPr>
          </a:p>
          <a:p>
            <a:pPr marL="328930" indent="-316865">
              <a:lnSpc>
                <a:spcPct val="100000"/>
              </a:lnSpc>
              <a:spcBef>
                <a:spcPts val="645"/>
              </a:spcBef>
              <a:buClr>
                <a:srgbClr val="D5EBFF"/>
              </a:buClr>
              <a:buSzPct val="95000"/>
              <a:buFont typeface="Wingdings" panose="05000000000000000000" pitchFamily="2" charset="2"/>
              <a:buChar char=""/>
              <a:tabLst>
                <a:tab pos="328930" algn="l"/>
                <a:tab pos="328930" algn="l"/>
              </a:tabLst>
            </a:pPr>
            <a:r>
              <a:rPr lang="en-IN" sz="2750" b="0" strike="noStrike" spc="-1">
                <a:solidFill>
                  <a:schemeClr val="tx1"/>
                </a:solidFill>
                <a:latin typeface="Corbel" panose="020B0503020204020204"/>
              </a:rPr>
              <a:t>Motives are the expressions of </a:t>
            </a:r>
            <a:r>
              <a:rPr lang="en-IN" sz="2750" b="0" strike="noStrike" spc="4">
                <a:solidFill>
                  <a:schemeClr val="tx1"/>
                </a:solidFill>
                <a:latin typeface="Corbel" panose="020B0503020204020204"/>
              </a:rPr>
              <a:t>a </a:t>
            </a:r>
            <a:r>
              <a:rPr lang="en-IN" sz="2750" b="0" strike="noStrike" spc="-12">
                <a:solidFill>
                  <a:schemeClr val="tx1"/>
                </a:solidFill>
                <a:latin typeface="Corbel" panose="020B0503020204020204"/>
              </a:rPr>
              <a:t>person’s </a:t>
            </a:r>
            <a:r>
              <a:rPr lang="en-IN" sz="2750" b="0" strike="noStrike" spc="-1">
                <a:solidFill>
                  <a:schemeClr val="tx1"/>
                </a:solidFill>
                <a:latin typeface="Corbel" panose="020B0503020204020204"/>
              </a:rPr>
              <a:t>goal </a:t>
            </a:r>
            <a:r>
              <a:rPr lang="en-IN" sz="2750" b="0" strike="noStrike" spc="4">
                <a:solidFill>
                  <a:schemeClr val="tx1"/>
                </a:solidFill>
                <a:latin typeface="Corbel" panose="020B0503020204020204"/>
              </a:rPr>
              <a:t>or </a:t>
            </a:r>
            <a:r>
              <a:rPr lang="en-IN" sz="2750" b="0" strike="noStrike" spc="-542">
                <a:solidFill>
                  <a:schemeClr val="tx1"/>
                </a:solidFill>
                <a:latin typeface="Corbel" panose="020B0503020204020204"/>
              </a:rPr>
              <a:t> </a:t>
            </a:r>
            <a:r>
              <a:rPr lang="en-IN" sz="2750" b="0" strike="noStrike" spc="-7">
                <a:solidFill>
                  <a:schemeClr val="tx1"/>
                </a:solidFill>
                <a:latin typeface="Corbel" panose="020B0503020204020204"/>
              </a:rPr>
              <a:t>needs.</a:t>
            </a:r>
            <a:endParaRPr lang="en-IN" sz="2750" b="0" strike="noStrike" spc="-1">
              <a:solidFill>
                <a:schemeClr val="tx1"/>
              </a:solidFill>
              <a:latin typeface="Arial" panose="020B0604020202020204"/>
            </a:endParaRPr>
          </a:p>
          <a:p>
            <a:pPr marL="328930" indent="-316865">
              <a:lnSpc>
                <a:spcPct val="100000"/>
              </a:lnSpc>
              <a:spcBef>
                <a:spcPts val="635"/>
              </a:spcBef>
              <a:buClr>
                <a:srgbClr val="D5EBFF"/>
              </a:buClr>
              <a:buSzPct val="95000"/>
              <a:buFont typeface="Wingdings" panose="05000000000000000000" pitchFamily="2" charset="2"/>
              <a:buChar char=""/>
              <a:tabLst>
                <a:tab pos="328930" algn="l"/>
                <a:tab pos="328930" algn="l"/>
              </a:tabLst>
            </a:pPr>
            <a:r>
              <a:rPr lang="en-IN" sz="2750" b="0" strike="noStrike" spc="-7">
                <a:solidFill>
                  <a:schemeClr val="tx1"/>
                </a:solidFill>
                <a:latin typeface="Corbel" panose="020B0503020204020204"/>
              </a:rPr>
              <a:t>They give direction </a:t>
            </a:r>
            <a:r>
              <a:rPr lang="en-IN" sz="2750" b="0" strike="noStrike" spc="-1">
                <a:solidFill>
                  <a:schemeClr val="tx1"/>
                </a:solidFill>
                <a:latin typeface="Corbel" panose="020B0503020204020204"/>
              </a:rPr>
              <a:t>to human behaviour </a:t>
            </a:r>
            <a:r>
              <a:rPr lang="en-IN" sz="2750" b="0" strike="noStrike" spc="-7">
                <a:solidFill>
                  <a:schemeClr val="tx1"/>
                </a:solidFill>
                <a:latin typeface="Corbel" panose="020B0503020204020204"/>
              </a:rPr>
              <a:t>to </a:t>
            </a:r>
            <a:r>
              <a:rPr lang="en-IN" sz="2750" b="0" strike="noStrike" spc="-542">
                <a:solidFill>
                  <a:schemeClr val="tx1"/>
                </a:solidFill>
                <a:latin typeface="Corbel" panose="020B0503020204020204"/>
              </a:rPr>
              <a:t> </a:t>
            </a:r>
            <a:r>
              <a:rPr lang="en-IN" sz="2750" b="0" strike="noStrike" spc="-7">
                <a:solidFill>
                  <a:schemeClr val="tx1"/>
                </a:solidFill>
                <a:latin typeface="Corbel" panose="020B0503020204020204"/>
              </a:rPr>
              <a:t>achieve</a:t>
            </a:r>
            <a:r>
              <a:rPr lang="en-IN" sz="2750" b="0" strike="noStrike" spc="-15">
                <a:solidFill>
                  <a:schemeClr val="tx1"/>
                </a:solidFill>
                <a:latin typeface="Corbel" panose="020B0503020204020204"/>
              </a:rPr>
              <a:t> </a:t>
            </a:r>
            <a:r>
              <a:rPr lang="en-IN" sz="2750" b="0" strike="noStrike" spc="-1">
                <a:solidFill>
                  <a:schemeClr val="tx1"/>
                </a:solidFill>
                <a:latin typeface="Corbel" panose="020B0503020204020204"/>
              </a:rPr>
              <a:t>goals</a:t>
            </a:r>
            <a:r>
              <a:rPr lang="en-IN" sz="2750" b="0" strike="noStrike" spc="-7">
                <a:solidFill>
                  <a:schemeClr val="tx1"/>
                </a:solidFill>
                <a:latin typeface="Corbel" panose="020B0503020204020204"/>
              </a:rPr>
              <a:t> </a:t>
            </a:r>
            <a:r>
              <a:rPr lang="en-IN" sz="2750" b="0" strike="noStrike" spc="-1">
                <a:solidFill>
                  <a:schemeClr val="tx1"/>
                </a:solidFill>
                <a:latin typeface="Corbel" panose="020B0503020204020204"/>
              </a:rPr>
              <a:t>or </a:t>
            </a:r>
            <a:r>
              <a:rPr lang="en-IN" sz="2750" b="0" strike="noStrike" spc="-12">
                <a:solidFill>
                  <a:schemeClr val="tx1"/>
                </a:solidFill>
                <a:latin typeface="Corbel" panose="020B0503020204020204"/>
              </a:rPr>
              <a:t>fulfil </a:t>
            </a:r>
            <a:r>
              <a:rPr lang="en-IN" sz="2750" b="0" strike="noStrike" spc="-7">
                <a:solidFill>
                  <a:schemeClr val="tx1"/>
                </a:solidFill>
                <a:latin typeface="Corbel" panose="020B0503020204020204"/>
              </a:rPr>
              <a:t>needs.</a:t>
            </a:r>
            <a:endParaRPr lang="en-IN" sz="2750" b="0" strike="noStrike" spc="-7">
              <a:solidFill>
                <a:schemeClr val="tx1"/>
              </a:solidFill>
              <a:latin typeface="Corbel" panose="020B0503020204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2515800" y="543600"/>
            <a:ext cx="4828680" cy="1231920"/>
          </a:xfrm>
          <a:prstGeom prst="rect">
            <a:avLst/>
          </a:prstGeom>
          <a:noFill/>
          <a:ln w="0">
            <a:noFill/>
          </a:ln>
        </p:spPr>
        <p:txBody>
          <a:bodyPr lIns="0" tIns="12600" rIns="0" bIns="0" anchor="t">
            <a:noAutofit/>
          </a:bodyPr>
          <a:p>
            <a:pPr marL="12700" indent="0">
              <a:lnSpc>
                <a:spcPct val="100000"/>
              </a:lnSpc>
              <a:spcBef>
                <a:spcPts val="100"/>
              </a:spcBef>
              <a:buNone/>
            </a:pPr>
            <a:r>
              <a:rPr lang="en-IN" sz="4000" b="0" strike="noStrike" spc="-97">
                <a:solidFill>
                  <a:schemeClr val="tx1"/>
                </a:solidFill>
                <a:latin typeface="Consolas" panose="020B0609020204030204"/>
              </a:rPr>
              <a:t>Motivating</a:t>
            </a:r>
            <a:r>
              <a:rPr lang="en-IN" sz="4000" b="0" strike="noStrike" spc="-310">
                <a:solidFill>
                  <a:schemeClr val="tx1"/>
                </a:solidFill>
                <a:latin typeface="Consolas" panose="020B0609020204030204"/>
              </a:rPr>
              <a:t> </a:t>
            </a:r>
            <a:r>
              <a:rPr lang="en-IN" sz="4000" b="0" strike="noStrike" spc="-92">
                <a:solidFill>
                  <a:schemeClr val="tx1"/>
                </a:solidFill>
                <a:latin typeface="Consolas" panose="020B0609020204030204"/>
              </a:rPr>
              <a:t>Factors</a:t>
            </a:r>
            <a:endParaRPr lang="en-IN" sz="4000" b="0" strike="noStrike" spc="-92">
              <a:solidFill>
                <a:schemeClr val="tx1"/>
              </a:solidFill>
              <a:latin typeface="Consolas" panose="020B0609020204030204"/>
            </a:endParaRPr>
          </a:p>
        </p:txBody>
      </p:sp>
      <p:sp>
        <p:nvSpPr>
          <p:cNvPr id="195" name="object 3"/>
          <p:cNvSpPr/>
          <p:nvPr/>
        </p:nvSpPr>
        <p:spPr>
          <a:xfrm>
            <a:off x="499110" y="1371600"/>
            <a:ext cx="9051925" cy="4419600"/>
          </a:xfrm>
          <a:prstGeom prst="rect">
            <a:avLst/>
          </a:prstGeom>
          <a:noFill/>
          <a:ln w="0">
            <a:noFill/>
          </a:ln>
        </p:spPr>
        <p:style>
          <a:lnRef idx="0">
            <a:srgbClr val="FFFFFF"/>
          </a:lnRef>
          <a:fillRef idx="0">
            <a:srgbClr val="FFFFFF"/>
          </a:fillRef>
          <a:effectRef idx="0">
            <a:srgbClr val="FFFFFF"/>
          </a:effectRef>
          <a:fontRef idx="minor"/>
        </p:style>
        <p:txBody>
          <a:bodyPr wrap="square" lIns="0" tIns="101520" rIns="0" bIns="0" anchor="t">
            <a:spAutoFit/>
          </a:bodyPr>
          <a:p>
            <a:pPr marL="12700">
              <a:lnSpc>
                <a:spcPct val="100000"/>
              </a:lnSpc>
              <a:spcBef>
                <a:spcPts val="800"/>
              </a:spcBef>
            </a:pPr>
            <a:r>
              <a:rPr lang="en-IN" sz="3000" b="0" strike="noStrike" spc="-7">
                <a:solidFill>
                  <a:schemeClr val="tx1"/>
                </a:solidFill>
                <a:latin typeface="Corbel" panose="020B0503020204020204"/>
              </a:rPr>
              <a:t>Internal</a:t>
            </a:r>
            <a:r>
              <a:rPr lang="en-IN" sz="3000" b="0" strike="noStrike" spc="-35">
                <a:solidFill>
                  <a:schemeClr val="tx1"/>
                </a:solidFill>
                <a:latin typeface="Corbel" panose="020B0503020204020204"/>
              </a:rPr>
              <a:t> </a:t>
            </a:r>
            <a:r>
              <a:rPr lang="en-IN" sz="3000" b="0" strike="noStrike" spc="-7">
                <a:solidFill>
                  <a:schemeClr val="tx1"/>
                </a:solidFill>
                <a:latin typeface="Corbel" panose="020B0503020204020204"/>
              </a:rPr>
              <a:t>Factors</a:t>
            </a:r>
            <a:endParaRPr lang="en-IN" sz="3000" b="0" strike="noStrike" spc="-1">
              <a:solidFill>
                <a:schemeClr val="tx1"/>
              </a:solidFill>
              <a:latin typeface="Arial" panose="020B0604020202020204"/>
            </a:endParaRPr>
          </a:p>
          <a:p>
            <a:pPr marL="354965" indent="-342900">
              <a:lnSpc>
                <a:spcPct val="100000"/>
              </a:lnSpc>
              <a:spcBef>
                <a:spcPts val="70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Desire</a:t>
            </a:r>
            <a:r>
              <a:rPr lang="en-IN" sz="3000" b="0" strike="noStrike" spc="-26">
                <a:solidFill>
                  <a:schemeClr val="tx1"/>
                </a:solidFill>
                <a:latin typeface="Corbel" panose="020B0503020204020204"/>
              </a:rPr>
              <a:t> </a:t>
            </a:r>
            <a:r>
              <a:rPr lang="en-IN" sz="3000" b="0" strike="noStrike" spc="-7">
                <a:solidFill>
                  <a:schemeClr val="tx1"/>
                </a:solidFill>
                <a:latin typeface="Corbel" panose="020B0503020204020204"/>
              </a:rPr>
              <a:t>to</a:t>
            </a:r>
            <a:r>
              <a:rPr lang="en-IN" sz="3000" b="0" strike="noStrike" spc="-26">
                <a:solidFill>
                  <a:schemeClr val="tx1"/>
                </a:solidFill>
                <a:latin typeface="Corbel" panose="020B0503020204020204"/>
              </a:rPr>
              <a:t> </a:t>
            </a:r>
            <a:r>
              <a:rPr lang="en-IN" sz="3000" b="0" strike="noStrike" spc="-1">
                <a:solidFill>
                  <a:schemeClr val="tx1"/>
                </a:solidFill>
                <a:latin typeface="Corbel" panose="020B0503020204020204"/>
              </a:rPr>
              <a:t>do</a:t>
            </a:r>
            <a:r>
              <a:rPr lang="en-IN" sz="3000" b="0" strike="noStrike" spc="-97">
                <a:solidFill>
                  <a:schemeClr val="tx1"/>
                </a:solidFill>
                <a:latin typeface="Corbel" panose="020B0503020204020204"/>
              </a:rPr>
              <a:t> </a:t>
            </a:r>
            <a:r>
              <a:rPr lang="en-IN" sz="3000" b="0" strike="noStrike" spc="-7">
                <a:solidFill>
                  <a:schemeClr val="tx1"/>
                </a:solidFill>
                <a:latin typeface="Corbel" panose="020B0503020204020204"/>
              </a:rPr>
              <a:t>Something</a:t>
            </a:r>
            <a:endParaRPr lang="en-IN" sz="3000" b="0" strike="noStrike" spc="-1">
              <a:solidFill>
                <a:schemeClr val="tx1"/>
              </a:solidFill>
              <a:latin typeface="Arial" panose="020B0604020202020204"/>
            </a:endParaRPr>
          </a:p>
          <a:p>
            <a:pPr marL="354965" indent="-342900">
              <a:lnSpc>
                <a:spcPct val="100000"/>
              </a:lnSpc>
              <a:spcBef>
                <a:spcPts val="695"/>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Educational</a:t>
            </a:r>
            <a:r>
              <a:rPr lang="en-IN" sz="3000" b="0" strike="noStrike" spc="-35">
                <a:solidFill>
                  <a:schemeClr val="tx1"/>
                </a:solidFill>
                <a:latin typeface="Corbel" panose="020B0503020204020204"/>
              </a:rPr>
              <a:t> </a:t>
            </a:r>
            <a:r>
              <a:rPr lang="en-IN" sz="3000" b="0" strike="noStrike" spc="-12">
                <a:solidFill>
                  <a:schemeClr val="tx1"/>
                </a:solidFill>
                <a:latin typeface="Corbel" panose="020B0503020204020204"/>
              </a:rPr>
              <a:t>Background</a:t>
            </a:r>
            <a:endParaRPr lang="en-IN" sz="3000" b="0" strike="noStrike" spc="-1">
              <a:solidFill>
                <a:schemeClr val="tx1"/>
              </a:solidFill>
              <a:latin typeface="Arial" panose="020B0604020202020204"/>
            </a:endParaRPr>
          </a:p>
          <a:p>
            <a:pPr marL="12700" indent="-342900">
              <a:lnSpc>
                <a:spcPct val="119000"/>
              </a:lnSpc>
              <a:spcBef>
                <a:spcPts val="1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Experience </a:t>
            </a:r>
            <a:r>
              <a:rPr lang="en-IN" sz="3000" b="0" strike="noStrike" spc="-1">
                <a:solidFill>
                  <a:schemeClr val="tx1"/>
                </a:solidFill>
                <a:latin typeface="Corbel" panose="020B0503020204020204"/>
              </a:rPr>
              <a:t> </a:t>
            </a:r>
            <a:r>
              <a:rPr lang="en-IN" sz="3000" b="0" strike="noStrike" spc="-7">
                <a:solidFill>
                  <a:schemeClr val="tx1"/>
                </a:solidFill>
                <a:latin typeface="Corbel" panose="020B0503020204020204"/>
              </a:rPr>
              <a:t>External</a:t>
            </a:r>
            <a:r>
              <a:rPr lang="en-IN" sz="3000" b="0" strike="noStrike" spc="-72">
                <a:solidFill>
                  <a:schemeClr val="tx1"/>
                </a:solidFill>
                <a:latin typeface="Corbel" panose="020B0503020204020204"/>
              </a:rPr>
              <a:t> </a:t>
            </a:r>
            <a:r>
              <a:rPr lang="en-IN" sz="3000" b="0" strike="noStrike" spc="-7">
                <a:solidFill>
                  <a:schemeClr val="tx1"/>
                </a:solidFill>
                <a:latin typeface="Corbel" panose="020B0503020204020204"/>
              </a:rPr>
              <a:t>Factors</a:t>
            </a:r>
            <a:endParaRPr lang="en-IN" sz="3000" b="0" strike="noStrike" spc="-1">
              <a:solidFill>
                <a:schemeClr val="tx1"/>
              </a:solidFill>
              <a:latin typeface="Arial" panose="020B0604020202020204"/>
            </a:endParaRPr>
          </a:p>
          <a:p>
            <a:pPr marL="354965" indent="-342900">
              <a:lnSpc>
                <a:spcPct val="100000"/>
              </a:lnSpc>
              <a:spcBef>
                <a:spcPts val="70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Government</a:t>
            </a:r>
            <a:r>
              <a:rPr lang="en-IN" sz="3000" b="0" strike="noStrike" spc="-140">
                <a:solidFill>
                  <a:schemeClr val="tx1"/>
                </a:solidFill>
                <a:latin typeface="Corbel" panose="020B0503020204020204"/>
              </a:rPr>
              <a:t> </a:t>
            </a:r>
            <a:r>
              <a:rPr lang="en-IN" sz="3000" b="0" strike="noStrike" spc="-7">
                <a:solidFill>
                  <a:schemeClr val="tx1"/>
                </a:solidFill>
                <a:latin typeface="Corbel" panose="020B0503020204020204"/>
              </a:rPr>
              <a:t>Assistance</a:t>
            </a:r>
            <a:r>
              <a:rPr lang="en-IN" sz="3000" b="0" strike="noStrike" spc="-21">
                <a:solidFill>
                  <a:schemeClr val="tx1"/>
                </a:solidFill>
                <a:latin typeface="Corbel" panose="020B0503020204020204"/>
              </a:rPr>
              <a:t> </a:t>
            </a:r>
            <a:r>
              <a:rPr lang="en-IN" sz="3000" b="0" strike="noStrike" spc="-7">
                <a:solidFill>
                  <a:schemeClr val="tx1"/>
                </a:solidFill>
                <a:latin typeface="Corbel" panose="020B0503020204020204"/>
              </a:rPr>
              <a:t>and</a:t>
            </a:r>
            <a:r>
              <a:rPr lang="en-IN" sz="3000" b="0" strike="noStrike" spc="-80">
                <a:solidFill>
                  <a:schemeClr val="tx1"/>
                </a:solidFill>
                <a:latin typeface="Corbel" panose="020B0503020204020204"/>
              </a:rPr>
              <a:t> </a:t>
            </a:r>
            <a:r>
              <a:rPr lang="en-IN" sz="3000" b="0" strike="noStrike" spc="-7">
                <a:solidFill>
                  <a:schemeClr val="tx1"/>
                </a:solidFill>
                <a:latin typeface="Corbel" panose="020B0503020204020204"/>
              </a:rPr>
              <a:t>Support</a:t>
            </a:r>
            <a:endParaRPr lang="en-IN" sz="3000" b="0" strike="noStrike" spc="-1">
              <a:solidFill>
                <a:schemeClr val="tx1"/>
              </a:solidFill>
              <a:latin typeface="Arial" panose="020B0604020202020204"/>
            </a:endParaRPr>
          </a:p>
          <a:p>
            <a:pPr marL="354965" indent="-342900">
              <a:lnSpc>
                <a:spcPct val="100000"/>
              </a:lnSpc>
              <a:spcBef>
                <a:spcPts val="700"/>
              </a:spcBef>
              <a:buClr>
                <a:srgbClr val="D5EBFF"/>
              </a:buClr>
              <a:buSzPct val="95000"/>
              <a:buFont typeface="Wingdings" panose="05000000000000000000" pitchFamily="2" charset="2"/>
              <a:buChar char=""/>
              <a:tabLst>
                <a:tab pos="354330" algn="l"/>
                <a:tab pos="355600" algn="l"/>
              </a:tabLst>
            </a:pPr>
            <a:r>
              <a:rPr lang="en-IN" sz="3000" b="0" strike="noStrike" spc="-12">
                <a:solidFill>
                  <a:schemeClr val="tx1"/>
                </a:solidFill>
                <a:latin typeface="Corbel" panose="020B0503020204020204"/>
              </a:rPr>
              <a:t>Availability</a:t>
            </a:r>
            <a:r>
              <a:rPr lang="en-IN" sz="3000" b="0" strike="noStrike" spc="-26">
                <a:solidFill>
                  <a:schemeClr val="tx1"/>
                </a:solidFill>
                <a:latin typeface="Corbel" panose="020B0503020204020204"/>
              </a:rPr>
              <a:t> </a:t>
            </a:r>
            <a:r>
              <a:rPr lang="en-IN" sz="3000" b="0" strike="noStrike" spc="-7">
                <a:solidFill>
                  <a:schemeClr val="tx1"/>
                </a:solidFill>
                <a:latin typeface="Corbel" panose="020B0503020204020204"/>
              </a:rPr>
              <a:t>of</a:t>
            </a:r>
            <a:r>
              <a:rPr lang="en-IN" sz="3000" b="0" strike="noStrike" spc="-26">
                <a:solidFill>
                  <a:schemeClr val="tx1"/>
                </a:solidFill>
                <a:latin typeface="Corbel" panose="020B0503020204020204"/>
              </a:rPr>
              <a:t> </a:t>
            </a:r>
            <a:r>
              <a:rPr lang="en-IN" sz="3000" b="0" strike="noStrike" spc="-7">
                <a:solidFill>
                  <a:schemeClr val="tx1"/>
                </a:solidFill>
                <a:latin typeface="Corbel" panose="020B0503020204020204"/>
              </a:rPr>
              <a:t>Raw</a:t>
            </a:r>
            <a:r>
              <a:rPr lang="en-IN" sz="3000" b="0" strike="noStrike" spc="-26">
                <a:solidFill>
                  <a:schemeClr val="tx1"/>
                </a:solidFill>
                <a:latin typeface="Corbel" panose="020B0503020204020204"/>
              </a:rPr>
              <a:t> </a:t>
            </a:r>
            <a:r>
              <a:rPr lang="en-IN" sz="3000" b="0" strike="noStrike" spc="-7">
                <a:solidFill>
                  <a:schemeClr val="tx1"/>
                </a:solidFill>
                <a:latin typeface="Corbel" panose="020B0503020204020204"/>
              </a:rPr>
              <a:t>material</a:t>
            </a:r>
            <a:endParaRPr lang="en-IN" sz="3000" b="0" strike="noStrike" spc="-1">
              <a:solidFill>
                <a:schemeClr val="tx1"/>
              </a:solidFill>
              <a:latin typeface="Arial" panose="020B0604020202020204"/>
            </a:endParaRPr>
          </a:p>
          <a:p>
            <a:pPr marL="354965" indent="-342900">
              <a:lnSpc>
                <a:spcPct val="100000"/>
              </a:lnSpc>
              <a:spcBef>
                <a:spcPts val="700"/>
              </a:spcBef>
              <a:buClr>
                <a:srgbClr val="D5EBFF"/>
              </a:buClr>
              <a:buSzPct val="95000"/>
              <a:buFont typeface="Wingdings" panose="05000000000000000000" pitchFamily="2" charset="2"/>
              <a:buChar char=""/>
              <a:tabLst>
                <a:tab pos="354330" algn="l"/>
                <a:tab pos="355600" algn="l"/>
                <a:tab pos="4438650" algn="l"/>
              </a:tabLst>
            </a:pPr>
            <a:r>
              <a:rPr lang="en-IN" sz="3000" b="0" strike="noStrike" spc="-7">
                <a:solidFill>
                  <a:schemeClr val="tx1"/>
                </a:solidFill>
                <a:latin typeface="Corbel" panose="020B0503020204020204"/>
              </a:rPr>
              <a:t>Encouragement</a:t>
            </a:r>
            <a:r>
              <a:rPr lang="en-IN" sz="3000" b="0" strike="noStrike" spc="-1">
                <a:solidFill>
                  <a:schemeClr val="tx1"/>
                </a:solidFill>
                <a:latin typeface="Corbel" panose="020B0503020204020204"/>
              </a:rPr>
              <a:t> </a:t>
            </a:r>
            <a:r>
              <a:rPr lang="en-IN" sz="3000" b="0" strike="noStrike" spc="-7">
                <a:solidFill>
                  <a:schemeClr val="tx1"/>
                </a:solidFill>
                <a:latin typeface="Corbel" panose="020B0503020204020204"/>
              </a:rPr>
              <a:t>from</a:t>
            </a:r>
            <a:r>
              <a:rPr lang="en-IN" sz="3000" b="0" strike="noStrike" spc="4">
                <a:solidFill>
                  <a:schemeClr val="tx1"/>
                </a:solidFill>
                <a:latin typeface="Corbel" panose="020B0503020204020204"/>
              </a:rPr>
              <a:t> </a:t>
            </a:r>
            <a:r>
              <a:rPr lang="en-IN" sz="3000" b="0" strike="noStrike" spc="-7">
                <a:solidFill>
                  <a:schemeClr val="tx1"/>
                </a:solidFill>
                <a:latin typeface="Corbel" panose="020B0503020204020204"/>
              </a:rPr>
              <a:t>big	business</a:t>
            </a:r>
            <a:r>
              <a:rPr lang="en-IN" sz="3000" b="0" strike="noStrike" spc="-75">
                <a:solidFill>
                  <a:schemeClr val="tx1"/>
                </a:solidFill>
                <a:latin typeface="Corbel" panose="020B0503020204020204"/>
              </a:rPr>
              <a:t> </a:t>
            </a:r>
            <a:r>
              <a:rPr lang="en-IN" sz="3000" b="0" strike="noStrike" spc="-7">
                <a:solidFill>
                  <a:schemeClr val="tx1"/>
                </a:solidFill>
                <a:latin typeface="Corbel" panose="020B0503020204020204"/>
              </a:rPr>
              <a:t>houses</a:t>
            </a:r>
            <a:endParaRPr lang="en-IN" sz="3000" b="0" strike="noStrike" spc="-1">
              <a:solidFill>
                <a:schemeClr val="tx1"/>
              </a:solidFill>
              <a:latin typeface="Arial" panose="020B0604020202020204"/>
            </a:endParaRPr>
          </a:p>
          <a:p>
            <a:pPr marL="354965" indent="-342900">
              <a:lnSpc>
                <a:spcPct val="100000"/>
              </a:lnSpc>
              <a:spcBef>
                <a:spcPts val="69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Promising</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demand</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for</a:t>
            </a:r>
            <a:r>
              <a:rPr lang="en-IN" sz="3000" b="0" strike="noStrike" spc="-15">
                <a:solidFill>
                  <a:schemeClr val="tx1"/>
                </a:solidFill>
                <a:latin typeface="Corbel" panose="020B0503020204020204"/>
              </a:rPr>
              <a:t> </a:t>
            </a:r>
            <a:r>
              <a:rPr lang="en-IN" sz="3000" b="0" strike="noStrike" spc="-7">
                <a:solidFill>
                  <a:schemeClr val="tx1"/>
                </a:solidFill>
                <a:latin typeface="Corbel" panose="020B0503020204020204"/>
              </a:rPr>
              <a:t>the</a:t>
            </a:r>
            <a:r>
              <a:rPr lang="en-IN" sz="3000" b="0" strike="noStrike" spc="-15">
                <a:solidFill>
                  <a:schemeClr val="tx1"/>
                </a:solidFill>
                <a:latin typeface="Corbel" panose="020B0503020204020204"/>
              </a:rPr>
              <a:t> </a:t>
            </a:r>
            <a:r>
              <a:rPr lang="en-IN" sz="3000" b="0" strike="noStrike" spc="-7">
                <a:solidFill>
                  <a:schemeClr val="tx1"/>
                </a:solidFill>
                <a:latin typeface="Corbel" panose="020B0503020204020204"/>
              </a:rPr>
              <a:t>product.</a:t>
            </a:r>
            <a:endParaRPr lang="en-IN" sz="3000" b="0" strike="noStrike" spc="-7">
              <a:solidFill>
                <a:schemeClr val="tx1"/>
              </a:solidFill>
              <a:latin typeface="Corbel" panose="020B0503020204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925195" y="31750"/>
            <a:ext cx="9571355" cy="2023745"/>
          </a:xfrm>
          <a:prstGeom prst="rect">
            <a:avLst/>
          </a:prstGeom>
          <a:noFill/>
          <a:ln w="0">
            <a:noFill/>
          </a:ln>
        </p:spPr>
        <p:txBody>
          <a:bodyPr lIns="0" tIns="12600" rIns="0" bIns="0" anchor="t">
            <a:noAutofit/>
          </a:bodyPr>
          <a:p>
            <a:pPr marL="12700" indent="0">
              <a:lnSpc>
                <a:spcPct val="100000"/>
              </a:lnSpc>
              <a:spcBef>
                <a:spcPts val="100"/>
              </a:spcBef>
              <a:buNone/>
            </a:pPr>
            <a:r>
              <a:rPr lang="en-IN" sz="3200" b="0" strike="noStrike" spc="-80">
                <a:solidFill>
                  <a:schemeClr val="tx1"/>
                </a:solidFill>
                <a:latin typeface="Consolas" panose="020B0609020204030204"/>
              </a:rPr>
              <a:t>Other</a:t>
            </a:r>
            <a:r>
              <a:rPr lang="en-IN" sz="3200" b="0" strike="noStrike" spc="-202">
                <a:solidFill>
                  <a:schemeClr val="tx1"/>
                </a:solidFill>
                <a:latin typeface="Consolas" panose="020B0609020204030204"/>
              </a:rPr>
              <a:t> </a:t>
            </a:r>
            <a:r>
              <a:rPr lang="en-IN" sz="3200" b="0" strike="noStrike" spc="-86">
                <a:solidFill>
                  <a:schemeClr val="tx1"/>
                </a:solidFill>
                <a:latin typeface="Consolas" panose="020B0609020204030204"/>
              </a:rPr>
              <a:t>Factors</a:t>
            </a:r>
            <a:r>
              <a:rPr lang="en-IN" sz="3200" b="0" strike="noStrike" spc="-197">
                <a:solidFill>
                  <a:schemeClr val="tx1"/>
                </a:solidFill>
                <a:latin typeface="Consolas" panose="020B0609020204030204"/>
              </a:rPr>
              <a:t> </a:t>
            </a:r>
            <a:r>
              <a:rPr lang="en-IN" sz="3200" b="0" strike="noStrike" spc="-92">
                <a:solidFill>
                  <a:schemeClr val="tx1"/>
                </a:solidFill>
                <a:latin typeface="Consolas" panose="020B0609020204030204"/>
              </a:rPr>
              <a:t>Responsible</a:t>
            </a:r>
            <a:r>
              <a:rPr lang="en-IN" sz="3200" b="0" strike="noStrike" spc="-197">
                <a:solidFill>
                  <a:schemeClr val="tx1"/>
                </a:solidFill>
                <a:latin typeface="Consolas" panose="020B0609020204030204"/>
              </a:rPr>
              <a:t> </a:t>
            </a:r>
            <a:r>
              <a:rPr lang="en-IN" sz="3200" b="0" strike="noStrike" spc="-66">
                <a:solidFill>
                  <a:schemeClr val="tx1"/>
                </a:solidFill>
                <a:latin typeface="Consolas" panose="020B0609020204030204"/>
              </a:rPr>
              <a:t>for </a:t>
            </a:r>
            <a:r>
              <a:rPr lang="en-IN" sz="3200" b="0" strike="noStrike" spc="-1747">
                <a:solidFill>
                  <a:schemeClr val="tx1"/>
                </a:solidFill>
                <a:latin typeface="Consolas" panose="020B0609020204030204"/>
              </a:rPr>
              <a:t> </a:t>
            </a:r>
            <a:r>
              <a:rPr lang="en-IN" sz="3200" b="0" strike="noStrike" spc="-86">
                <a:solidFill>
                  <a:schemeClr val="tx1"/>
                </a:solidFill>
                <a:latin typeface="Consolas" panose="020B0609020204030204"/>
              </a:rPr>
              <a:t>Emergence</a:t>
            </a:r>
            <a:r>
              <a:rPr lang="en-IN" sz="3200" b="0" strike="noStrike" spc="-236">
                <a:solidFill>
                  <a:schemeClr val="tx1"/>
                </a:solidFill>
                <a:latin typeface="Consolas" panose="020B0609020204030204"/>
              </a:rPr>
              <a:t> </a:t>
            </a:r>
            <a:r>
              <a:rPr lang="en-IN" sz="3200" b="0" strike="noStrike" spc="-52">
                <a:solidFill>
                  <a:schemeClr val="tx1"/>
                </a:solidFill>
                <a:latin typeface="Consolas" panose="020B0609020204030204"/>
              </a:rPr>
              <a:t>of</a:t>
            </a:r>
            <a:r>
              <a:rPr lang="en-IN" sz="3200" b="0" strike="noStrike" spc="-231">
                <a:solidFill>
                  <a:schemeClr val="tx1"/>
                </a:solidFill>
                <a:latin typeface="Consolas" panose="020B0609020204030204"/>
              </a:rPr>
              <a:t> </a:t>
            </a:r>
            <a:r>
              <a:rPr lang="en-IN" sz="3200" b="0" strike="noStrike" spc="-92">
                <a:solidFill>
                  <a:schemeClr val="tx1"/>
                </a:solidFill>
                <a:latin typeface="Consolas" panose="020B0609020204030204"/>
              </a:rPr>
              <a:t>Entrepreneurship</a:t>
            </a:r>
            <a:endParaRPr lang="en-IN" sz="3200" b="0" strike="noStrike" spc="-1">
              <a:solidFill>
                <a:schemeClr val="tx1"/>
              </a:solidFill>
              <a:latin typeface="Calibri" panose="020F0502020204030204"/>
            </a:endParaRPr>
          </a:p>
          <a:p>
            <a:pPr marL="81280" indent="0">
              <a:lnSpc>
                <a:spcPct val="100000"/>
              </a:lnSpc>
              <a:spcBef>
                <a:spcPts val="720"/>
              </a:spcBef>
              <a:buNone/>
            </a:pPr>
            <a:r>
              <a:rPr lang="en-IN" sz="3000" b="0" strike="noStrike" spc="-12">
                <a:solidFill>
                  <a:schemeClr val="tx1"/>
                </a:solidFill>
                <a:latin typeface="Corbel" panose="020B0503020204020204"/>
              </a:rPr>
              <a:t>Background</a:t>
            </a:r>
            <a:r>
              <a:rPr lang="en-IN" sz="3000" b="0" strike="noStrike" spc="-41">
                <a:solidFill>
                  <a:schemeClr val="tx1"/>
                </a:solidFill>
                <a:latin typeface="Corbel" panose="020B0503020204020204"/>
              </a:rPr>
              <a:t> </a:t>
            </a:r>
            <a:r>
              <a:rPr lang="en-IN" sz="3000" b="0" strike="noStrike" spc="-7">
                <a:solidFill>
                  <a:schemeClr val="tx1"/>
                </a:solidFill>
                <a:latin typeface="Corbel" panose="020B0503020204020204"/>
              </a:rPr>
              <a:t>Factors</a:t>
            </a:r>
            <a:endParaRPr lang="en-IN" sz="3000" b="0" strike="noStrike" spc="-7">
              <a:solidFill>
                <a:schemeClr val="tx1"/>
              </a:solidFill>
              <a:latin typeface="Corbel" panose="020B0503020204020204"/>
            </a:endParaRPr>
          </a:p>
        </p:txBody>
      </p:sp>
      <p:sp>
        <p:nvSpPr>
          <p:cNvPr id="197" name="object 3"/>
          <p:cNvSpPr/>
          <p:nvPr/>
        </p:nvSpPr>
        <p:spPr>
          <a:xfrm>
            <a:off x="1022985" y="1889125"/>
            <a:ext cx="10053320" cy="2125345"/>
          </a:xfrm>
          <a:prstGeom prst="rect">
            <a:avLst/>
          </a:prstGeom>
          <a:noFill/>
          <a:ln w="0">
            <a:noFill/>
          </a:ln>
        </p:spPr>
        <p:style>
          <a:lnRef idx="0">
            <a:srgbClr val="FFFFFF"/>
          </a:lnRef>
          <a:fillRef idx="0">
            <a:srgbClr val="FFFFFF"/>
          </a:fillRef>
          <a:effectRef idx="0">
            <a:srgbClr val="FFFFFF"/>
          </a:effectRef>
          <a:fontRef idx="minor"/>
        </p:style>
        <p:txBody>
          <a:bodyPr wrap="square" lIns="0" tIns="101520" rIns="0" bIns="0" anchor="t">
            <a:spAutoFit/>
          </a:bodyPr>
          <a:p>
            <a:pPr marL="354965" indent="-342900">
              <a:lnSpc>
                <a:spcPct val="100000"/>
              </a:lnSpc>
              <a:spcBef>
                <a:spcPts val="80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Education</a:t>
            </a:r>
            <a:r>
              <a:rPr lang="en-IN" sz="3000" b="0" strike="noStrike" spc="-21">
                <a:solidFill>
                  <a:schemeClr val="tx1"/>
                </a:solidFill>
                <a:latin typeface="Corbel" panose="020B0503020204020204"/>
              </a:rPr>
              <a:t> </a:t>
            </a:r>
            <a:r>
              <a:rPr lang="en-IN" sz="3000" b="0" strike="noStrike" spc="-55">
                <a:solidFill>
                  <a:schemeClr val="tx1"/>
                </a:solidFill>
                <a:latin typeface="Corbel" panose="020B0503020204020204"/>
              </a:rPr>
              <a:t>,Training</a:t>
            </a:r>
            <a:r>
              <a:rPr lang="en-IN" sz="3000" b="0" strike="noStrike" spc="-15">
                <a:solidFill>
                  <a:schemeClr val="tx1"/>
                </a:solidFill>
                <a:latin typeface="Corbel" panose="020B0503020204020204"/>
              </a:rPr>
              <a:t> </a:t>
            </a:r>
            <a:r>
              <a:rPr lang="en-IN" sz="3000" b="0" strike="noStrike" spc="-7">
                <a:solidFill>
                  <a:schemeClr val="tx1"/>
                </a:solidFill>
                <a:latin typeface="Corbel" panose="020B0503020204020204"/>
              </a:rPr>
              <a:t>and</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Experience</a:t>
            </a:r>
            <a:endParaRPr lang="en-IN" sz="3000" b="0" strike="noStrike" spc="-1">
              <a:solidFill>
                <a:schemeClr val="tx1"/>
              </a:solidFill>
              <a:latin typeface="Arial" panose="020B0604020202020204"/>
            </a:endParaRPr>
          </a:p>
          <a:p>
            <a:pPr marL="354965" indent="-342900">
              <a:lnSpc>
                <a:spcPct val="100000"/>
              </a:lnSpc>
              <a:spcBef>
                <a:spcPts val="70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Family </a:t>
            </a:r>
            <a:r>
              <a:rPr lang="en-IN" sz="3000" b="0" strike="noStrike" spc="-15">
                <a:solidFill>
                  <a:schemeClr val="tx1"/>
                </a:solidFill>
                <a:latin typeface="Corbel" panose="020B0503020204020204"/>
              </a:rPr>
              <a:t>,Role </a:t>
            </a:r>
            <a:r>
              <a:rPr lang="en-IN" sz="3000" b="0" strike="noStrike" spc="-7">
                <a:solidFill>
                  <a:schemeClr val="tx1"/>
                </a:solidFill>
                <a:latin typeface="Corbel" panose="020B0503020204020204"/>
              </a:rPr>
              <a:t>models and association with </a:t>
            </a:r>
            <a:r>
              <a:rPr lang="en-IN" sz="3000" b="0" strike="noStrike" spc="-591">
                <a:solidFill>
                  <a:schemeClr val="tx1"/>
                </a:solidFill>
                <a:latin typeface="Corbel" panose="020B0503020204020204"/>
              </a:rPr>
              <a:t> </a:t>
            </a:r>
            <a:r>
              <a:rPr lang="en-IN" sz="3000" b="0" strike="noStrike" spc="-7">
                <a:solidFill>
                  <a:schemeClr val="tx1"/>
                </a:solidFill>
                <a:latin typeface="Corbel" panose="020B0503020204020204"/>
              </a:rPr>
              <a:t>similar</a:t>
            </a:r>
            <a:r>
              <a:rPr lang="en-IN" sz="3000" b="0" strike="noStrike" spc="-15">
                <a:solidFill>
                  <a:schemeClr val="tx1"/>
                </a:solidFill>
                <a:latin typeface="Corbel" panose="020B0503020204020204"/>
              </a:rPr>
              <a:t> </a:t>
            </a:r>
            <a:r>
              <a:rPr lang="en-IN" sz="3000" b="0" strike="noStrike" spc="-1">
                <a:solidFill>
                  <a:schemeClr val="tx1"/>
                </a:solidFill>
                <a:latin typeface="Corbel" panose="020B0503020204020204"/>
              </a:rPr>
              <a:t>type</a:t>
            </a:r>
            <a:r>
              <a:rPr lang="en-IN" sz="3000" b="0" strike="noStrike" spc="-15">
                <a:solidFill>
                  <a:schemeClr val="tx1"/>
                </a:solidFill>
                <a:latin typeface="Corbel" panose="020B0503020204020204"/>
              </a:rPr>
              <a:t> </a:t>
            </a:r>
            <a:r>
              <a:rPr lang="en-IN" sz="3000" b="0" strike="noStrike" spc="-7">
                <a:solidFill>
                  <a:schemeClr val="tx1"/>
                </a:solidFill>
                <a:latin typeface="Corbel" panose="020B0503020204020204"/>
              </a:rPr>
              <a:t>of</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individuals</a:t>
            </a:r>
            <a:endParaRPr lang="en-IN" sz="3000" b="0" strike="noStrike" spc="-1">
              <a:solidFill>
                <a:schemeClr val="tx1"/>
              </a:solidFill>
              <a:latin typeface="Arial" panose="020B0604020202020204"/>
            </a:endParaRPr>
          </a:p>
          <a:p>
            <a:pPr marL="354965" indent="-342900">
              <a:lnSpc>
                <a:spcPct val="100000"/>
              </a:lnSpc>
              <a:spcBef>
                <a:spcPts val="69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F</a:t>
            </a:r>
            <a:r>
              <a:rPr lang="en-IN" sz="3000" b="0" strike="noStrike" spc="-1">
                <a:solidFill>
                  <a:schemeClr val="tx1"/>
                </a:solidFill>
                <a:latin typeface="Corbel" panose="020B0503020204020204"/>
              </a:rPr>
              <a:t>i</a:t>
            </a:r>
            <a:r>
              <a:rPr lang="en-IN" sz="3000" b="0" strike="noStrike" spc="-7">
                <a:solidFill>
                  <a:schemeClr val="tx1"/>
                </a:solidFill>
                <a:latin typeface="Corbel" panose="020B0503020204020204"/>
              </a:rPr>
              <a:t>n</a:t>
            </a:r>
            <a:r>
              <a:rPr lang="en-IN" sz="3000" b="0" strike="noStrike" spc="-12">
                <a:solidFill>
                  <a:schemeClr val="tx1"/>
                </a:solidFill>
                <a:latin typeface="Corbel" panose="020B0503020204020204"/>
              </a:rPr>
              <a:t>a</a:t>
            </a:r>
            <a:r>
              <a:rPr lang="en-IN" sz="3000" b="0" strike="noStrike" spc="4">
                <a:solidFill>
                  <a:schemeClr val="tx1"/>
                </a:solidFill>
                <a:latin typeface="Corbel" panose="020B0503020204020204"/>
              </a:rPr>
              <a:t>n</a:t>
            </a:r>
            <a:r>
              <a:rPr lang="en-IN" sz="3000" b="0" strike="noStrike" spc="-1">
                <a:solidFill>
                  <a:schemeClr val="tx1"/>
                </a:solidFill>
                <a:latin typeface="Corbel" panose="020B0503020204020204"/>
              </a:rPr>
              <a:t>c</a:t>
            </a:r>
            <a:r>
              <a:rPr lang="en-IN" sz="3000" b="0" strike="noStrike" spc="-12">
                <a:solidFill>
                  <a:schemeClr val="tx1"/>
                </a:solidFill>
                <a:latin typeface="Corbel" panose="020B0503020204020204"/>
              </a:rPr>
              <a:t>i</a:t>
            </a:r>
            <a:r>
              <a:rPr lang="en-IN" sz="3000" b="0" strike="noStrike" spc="-7">
                <a:solidFill>
                  <a:schemeClr val="tx1"/>
                </a:solidFill>
                <a:latin typeface="Corbel" panose="020B0503020204020204"/>
              </a:rPr>
              <a:t>a</a:t>
            </a:r>
            <a:r>
              <a:rPr lang="en-IN" sz="3000" b="0" strike="noStrike" spc="-1">
                <a:solidFill>
                  <a:schemeClr val="tx1"/>
                </a:solidFill>
                <a:latin typeface="Corbel" panose="020B0503020204020204"/>
              </a:rPr>
              <a:t>l</a:t>
            </a:r>
            <a:r>
              <a:rPr lang="en-IN" sz="3000" b="0" strike="noStrike" spc="-120">
                <a:solidFill>
                  <a:schemeClr val="tx1"/>
                </a:solidFill>
                <a:latin typeface="Corbel" panose="020B0503020204020204"/>
              </a:rPr>
              <a:t> </a:t>
            </a:r>
            <a:r>
              <a:rPr lang="en-IN" sz="3000" b="0" strike="noStrike" spc="-12">
                <a:solidFill>
                  <a:schemeClr val="tx1"/>
                </a:solidFill>
                <a:latin typeface="Corbel" panose="020B0503020204020204"/>
              </a:rPr>
              <a:t>C</a:t>
            </a:r>
            <a:r>
              <a:rPr lang="en-IN" sz="3000" b="0" strike="noStrike" spc="-7">
                <a:solidFill>
                  <a:schemeClr val="tx1"/>
                </a:solidFill>
                <a:latin typeface="Corbel" panose="020B0503020204020204"/>
              </a:rPr>
              <a:t>on</a:t>
            </a:r>
            <a:r>
              <a:rPr lang="en-IN" sz="3000" b="0" strike="noStrike" spc="-1">
                <a:solidFill>
                  <a:schemeClr val="tx1"/>
                </a:solidFill>
                <a:latin typeface="Corbel" panose="020B0503020204020204"/>
              </a:rPr>
              <a:t>d</a:t>
            </a:r>
            <a:r>
              <a:rPr lang="en-IN" sz="3000" b="0" strike="noStrike" spc="-12">
                <a:solidFill>
                  <a:schemeClr val="tx1"/>
                </a:solidFill>
                <a:latin typeface="Corbel" panose="020B0503020204020204"/>
              </a:rPr>
              <a:t>i</a:t>
            </a:r>
            <a:r>
              <a:rPr lang="en-IN" sz="3000" b="0" strike="noStrike" spc="4">
                <a:solidFill>
                  <a:schemeClr val="tx1"/>
                </a:solidFill>
                <a:latin typeface="Corbel" panose="020B0503020204020204"/>
              </a:rPr>
              <a:t>t</a:t>
            </a:r>
            <a:r>
              <a:rPr lang="en-IN" sz="3000" b="0" strike="noStrike" spc="-12">
                <a:solidFill>
                  <a:schemeClr val="tx1"/>
                </a:solidFill>
                <a:latin typeface="Corbel" panose="020B0503020204020204"/>
              </a:rPr>
              <a:t>i</a:t>
            </a:r>
            <a:r>
              <a:rPr lang="en-IN" sz="3000" b="0" strike="noStrike" spc="-7">
                <a:solidFill>
                  <a:schemeClr val="tx1"/>
                </a:solidFill>
                <a:latin typeface="Corbel" panose="020B0503020204020204"/>
              </a:rPr>
              <a:t>ons</a:t>
            </a:r>
            <a:endParaRPr lang="en-IN" sz="3000" b="0" strike="noStrike" spc="-7">
              <a:solidFill>
                <a:schemeClr val="tx1"/>
              </a:solidFill>
              <a:latin typeface="Corbel" panose="020B0503020204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endParaRPr lang="en-US" dirty="0"/>
          </a:p>
        </p:txBody>
      </p:sp>
      <p:sp>
        <p:nvSpPr>
          <p:cNvPr id="3" name="Content Placeholder 2"/>
          <p:cNvSpPr>
            <a:spLocks noGrp="1"/>
          </p:cNvSpPr>
          <p:nvPr>
            <p:ph idx="1"/>
          </p:nvPr>
        </p:nvSpPr>
        <p:spPr/>
        <p:txBody>
          <a:bodyPr>
            <a:noAutofit/>
          </a:bodyPr>
          <a:lstStyle/>
          <a:p>
            <a:r>
              <a:rPr lang="en-US" sz="2000" b="1" dirty="0">
                <a:latin typeface="Times New Roman" panose="02020603050405020304" pitchFamily="18" charset="0"/>
                <a:cs typeface="Times New Roman" panose="02020603050405020304" pitchFamily="18" charset="0"/>
              </a:rPr>
              <a:t>Entrepreneurship</a:t>
            </a:r>
            <a:r>
              <a:rPr lang="en-US" sz="2000" dirty="0">
                <a:latin typeface="Times New Roman" panose="02020603050405020304" pitchFamily="18" charset="0"/>
                <a:cs typeface="Times New Roman" panose="02020603050405020304" pitchFamily="18" charset="0"/>
              </a:rPr>
              <a:t> is the process of designing, launching and running a new business </a:t>
            </a:r>
            <a:r>
              <a:rPr lang="en-US" sz="2000" dirty="0" smtClean="0">
                <a:latin typeface="Times New Roman" panose="02020603050405020304" pitchFamily="18" charset="0"/>
                <a:cs typeface="Times New Roman" panose="02020603050405020304" pitchFamily="18" charset="0"/>
              </a:rPr>
              <a:t>offering </a:t>
            </a:r>
            <a:r>
              <a:rPr lang="en-US" sz="2000" dirty="0">
                <a:latin typeface="Times New Roman" panose="02020603050405020304" pitchFamily="18" charset="0"/>
                <a:cs typeface="Times New Roman" panose="02020603050405020304" pitchFamily="18" charset="0"/>
              </a:rPr>
              <a:t>a product, process or service for sale or hire.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people who create these businesses are called </a:t>
            </a:r>
            <a:r>
              <a:rPr lang="en-US" sz="2000" b="1" dirty="0">
                <a:latin typeface="Times New Roman" panose="02020603050405020304" pitchFamily="18" charset="0"/>
                <a:cs typeface="Times New Roman" panose="02020603050405020304" pitchFamily="18" charset="0"/>
              </a:rPr>
              <a:t>Entrepreneurs.</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project or undertaking that is especially difficult, complicated or risky is known as </a:t>
            </a:r>
            <a:r>
              <a:rPr lang="en-US" sz="2000" b="1" dirty="0">
                <a:latin typeface="Times New Roman" panose="02020603050405020304" pitchFamily="18" charset="0"/>
                <a:cs typeface="Times New Roman" panose="02020603050405020304" pitchFamily="18" charset="0"/>
              </a:rPr>
              <a:t>Enterprises.</a:t>
            </a: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buNone/>
            </a:pPr>
            <a:endParaRPr lang="en-US" sz="2000" dirty="0">
              <a:latin typeface="Times New Roman" panose="02020603050405020304" pitchFamily="18" charset="0"/>
              <a:cs typeface="Times New Roman" panose="02020603050405020304" pitchFamily="18" charset="0"/>
            </a:endParaRPr>
          </a:p>
          <a:p>
            <a:pPr>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person/ </a:t>
            </a:r>
            <a:r>
              <a:rPr lang="en-US" sz="2000" dirty="0" smtClean="0">
                <a:latin typeface="Times New Roman" panose="02020603050405020304" pitchFamily="18" charset="0"/>
                <a:cs typeface="Times New Roman" panose="02020603050405020304" pitchFamily="18" charset="0"/>
              </a:rPr>
              <a:t>The Actor)               </a:t>
            </a:r>
            <a:r>
              <a:rPr lang="en-US" sz="2000" dirty="0">
                <a:latin typeface="Times New Roman" panose="02020603050405020304" pitchFamily="18" charset="0"/>
                <a:cs typeface="Times New Roman" panose="02020603050405020304" pitchFamily="18" charset="0"/>
              </a:rPr>
              <a:t>( The process/The Act)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 outcome)</a:t>
            </a:r>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514600" y="40386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Entrepreneur</a:t>
            </a:r>
            <a:endParaRPr lang="en-US" dirty="0"/>
          </a:p>
        </p:txBody>
      </p:sp>
      <p:sp>
        <p:nvSpPr>
          <p:cNvPr id="5" name="Rectangle 4"/>
          <p:cNvSpPr/>
          <p:nvPr/>
        </p:nvSpPr>
        <p:spPr>
          <a:xfrm>
            <a:off x="5486400" y="39624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Entrepreneurship</a:t>
            </a:r>
            <a:endParaRPr lang="en-US" dirty="0"/>
          </a:p>
        </p:txBody>
      </p:sp>
      <p:sp>
        <p:nvSpPr>
          <p:cNvPr id="6" name="Rectangle 5"/>
          <p:cNvSpPr/>
          <p:nvPr/>
        </p:nvSpPr>
        <p:spPr>
          <a:xfrm>
            <a:off x="8229600" y="39624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Enterprise</a:t>
            </a:r>
            <a:endParaRPr lang="en-US" dirty="0"/>
          </a:p>
        </p:txBody>
      </p:sp>
      <p:sp>
        <p:nvSpPr>
          <p:cNvPr id="7" name="Right Arrow 6"/>
          <p:cNvSpPr/>
          <p:nvPr/>
        </p:nvSpPr>
        <p:spPr>
          <a:xfrm>
            <a:off x="4267200" y="4191000"/>
            <a:ext cx="1219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flipV="1">
            <a:off x="7391400" y="4190999"/>
            <a:ext cx="8382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object 2"/>
          <p:cNvSpPr/>
          <p:nvPr/>
        </p:nvSpPr>
        <p:spPr>
          <a:xfrm>
            <a:off x="574675" y="302260"/>
            <a:ext cx="9965055" cy="5802630"/>
          </a:xfrm>
          <a:prstGeom prst="rect">
            <a:avLst/>
          </a:prstGeom>
          <a:noFill/>
          <a:ln w="0">
            <a:noFill/>
          </a:ln>
        </p:spPr>
        <p:style>
          <a:lnRef idx="0">
            <a:srgbClr val="FFFFFF"/>
          </a:lnRef>
          <a:fillRef idx="0">
            <a:srgbClr val="FFFFFF"/>
          </a:fillRef>
          <a:effectRef idx="0">
            <a:srgbClr val="FFFFFF"/>
          </a:effectRef>
          <a:fontRef idx="minor"/>
        </p:style>
        <p:txBody>
          <a:bodyPr wrap="square" lIns="0" tIns="99720" rIns="0" bIns="0" anchor="t">
            <a:spAutoFit/>
          </a:bodyPr>
          <a:p>
            <a:pPr marL="12700">
              <a:lnSpc>
                <a:spcPct val="100000"/>
              </a:lnSpc>
              <a:spcBef>
                <a:spcPts val="785"/>
              </a:spcBef>
            </a:pPr>
            <a:r>
              <a:rPr lang="en-IN" sz="3000" b="0" strike="noStrike" spc="-7">
                <a:solidFill>
                  <a:schemeClr val="tx1"/>
                </a:solidFill>
                <a:latin typeface="Corbel" panose="020B0503020204020204"/>
              </a:rPr>
              <a:t>Economic</a:t>
            </a:r>
            <a:r>
              <a:rPr lang="en-IN" sz="3000" b="0" strike="noStrike" spc="-66">
                <a:solidFill>
                  <a:schemeClr val="tx1"/>
                </a:solidFill>
                <a:latin typeface="Corbel" panose="020B0503020204020204"/>
              </a:rPr>
              <a:t> </a:t>
            </a:r>
            <a:r>
              <a:rPr lang="en-IN" sz="3000" b="0" strike="noStrike" spc="-7">
                <a:solidFill>
                  <a:schemeClr val="tx1"/>
                </a:solidFill>
                <a:latin typeface="Corbel" panose="020B0503020204020204"/>
              </a:rPr>
              <a:t>Factors</a:t>
            </a:r>
            <a:endParaRPr lang="en-IN" sz="3000" b="0" strike="noStrike" spc="-1">
              <a:solidFill>
                <a:schemeClr val="tx1"/>
              </a:solidFill>
              <a:latin typeface="Arial" panose="020B0604020202020204"/>
            </a:endParaRPr>
          </a:p>
          <a:p>
            <a:pPr marL="354965" indent="-342900">
              <a:lnSpc>
                <a:spcPct val="100000"/>
              </a:lnSpc>
              <a:spcBef>
                <a:spcPts val="69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Supportive</a:t>
            </a:r>
            <a:r>
              <a:rPr lang="en-IN" sz="3000" b="0" strike="noStrike" spc="-145">
                <a:solidFill>
                  <a:schemeClr val="tx1"/>
                </a:solidFill>
                <a:latin typeface="Corbel" panose="020B0503020204020204"/>
              </a:rPr>
              <a:t> </a:t>
            </a:r>
            <a:r>
              <a:rPr lang="en-IN" sz="3000" b="0" strike="noStrike" spc="-7">
                <a:solidFill>
                  <a:schemeClr val="tx1"/>
                </a:solidFill>
                <a:latin typeface="Corbel" panose="020B0503020204020204"/>
              </a:rPr>
              <a:t>Government</a:t>
            </a:r>
            <a:r>
              <a:rPr lang="en-IN" sz="3000" b="0" strike="noStrike" spc="-26">
                <a:solidFill>
                  <a:schemeClr val="tx1"/>
                </a:solidFill>
                <a:latin typeface="Corbel" panose="020B0503020204020204"/>
              </a:rPr>
              <a:t> </a:t>
            </a:r>
            <a:r>
              <a:rPr lang="en-IN" sz="3000" b="0" strike="noStrike" spc="-21">
                <a:solidFill>
                  <a:schemeClr val="tx1"/>
                </a:solidFill>
                <a:latin typeface="Corbel" panose="020B0503020204020204"/>
              </a:rPr>
              <a:t>Policies</a:t>
            </a:r>
            <a:endParaRPr lang="en-IN" sz="3000" b="0" strike="noStrike" spc="-1">
              <a:solidFill>
                <a:schemeClr val="tx1"/>
              </a:solidFill>
              <a:latin typeface="Arial" panose="020B0604020202020204"/>
            </a:endParaRPr>
          </a:p>
          <a:p>
            <a:pPr marL="354965" indent="-342900">
              <a:lnSpc>
                <a:spcPct val="100000"/>
              </a:lnSpc>
              <a:spcBef>
                <a:spcPts val="700"/>
              </a:spcBef>
              <a:buClr>
                <a:srgbClr val="D5EBFF"/>
              </a:buClr>
              <a:buSzPct val="95000"/>
              <a:buFont typeface="Wingdings" panose="05000000000000000000" pitchFamily="2" charset="2"/>
              <a:buChar char=""/>
              <a:tabLst>
                <a:tab pos="354330" algn="l"/>
                <a:tab pos="355600" algn="l"/>
              </a:tabLst>
            </a:pPr>
            <a:r>
              <a:rPr lang="en-IN" sz="3000" b="0" strike="noStrike" spc="-12">
                <a:solidFill>
                  <a:schemeClr val="tx1"/>
                </a:solidFill>
                <a:latin typeface="Corbel" panose="020B0503020204020204"/>
              </a:rPr>
              <a:t>Availability </a:t>
            </a:r>
            <a:r>
              <a:rPr lang="en-IN" sz="3000" b="0" strike="noStrike" spc="-7">
                <a:solidFill>
                  <a:schemeClr val="tx1"/>
                </a:solidFill>
                <a:latin typeface="Corbel" panose="020B0503020204020204"/>
              </a:rPr>
              <a:t>of </a:t>
            </a:r>
            <a:r>
              <a:rPr lang="en-IN" sz="3000" b="0" strike="noStrike" spc="-12">
                <a:solidFill>
                  <a:schemeClr val="tx1"/>
                </a:solidFill>
                <a:latin typeface="Corbel" panose="020B0503020204020204"/>
              </a:rPr>
              <a:t>financial </a:t>
            </a:r>
            <a:r>
              <a:rPr lang="en-IN" sz="3000" b="0" strike="noStrike" spc="-7">
                <a:solidFill>
                  <a:schemeClr val="tx1"/>
                </a:solidFill>
                <a:latin typeface="Corbel" panose="020B0503020204020204"/>
              </a:rPr>
              <a:t>assistance from </a:t>
            </a:r>
            <a:r>
              <a:rPr lang="en-IN" sz="3000" b="0" strike="noStrike" spc="-591">
                <a:solidFill>
                  <a:schemeClr val="tx1"/>
                </a:solidFill>
                <a:latin typeface="Corbel" panose="020B0503020204020204"/>
              </a:rPr>
              <a:t> </a:t>
            </a:r>
            <a:r>
              <a:rPr lang="en-IN" sz="3000" b="0" strike="noStrike" spc="-7">
                <a:solidFill>
                  <a:schemeClr val="tx1"/>
                </a:solidFill>
                <a:latin typeface="Corbel" panose="020B0503020204020204"/>
              </a:rPr>
              <a:t>various</a:t>
            </a:r>
            <a:r>
              <a:rPr lang="en-IN" sz="3000" b="0" strike="noStrike" spc="-15">
                <a:solidFill>
                  <a:schemeClr val="tx1"/>
                </a:solidFill>
                <a:latin typeface="Corbel" panose="020B0503020204020204"/>
              </a:rPr>
              <a:t> </a:t>
            </a:r>
            <a:r>
              <a:rPr lang="en-IN" sz="3000" b="0" strike="noStrike" spc="-7">
                <a:solidFill>
                  <a:schemeClr val="tx1"/>
                </a:solidFill>
                <a:latin typeface="Corbel" panose="020B0503020204020204"/>
              </a:rPr>
              <a:t>funding</a:t>
            </a:r>
            <a:r>
              <a:rPr lang="en-IN" sz="3000" b="0" strike="noStrike" spc="-1">
                <a:solidFill>
                  <a:schemeClr val="tx1"/>
                </a:solidFill>
                <a:latin typeface="Corbel" panose="020B0503020204020204"/>
              </a:rPr>
              <a:t> </a:t>
            </a:r>
            <a:r>
              <a:rPr lang="en-IN" sz="3000" b="0" strike="noStrike" spc="-7">
                <a:solidFill>
                  <a:schemeClr val="tx1"/>
                </a:solidFill>
                <a:latin typeface="Corbel" panose="020B0503020204020204"/>
              </a:rPr>
              <a:t>bodies</a:t>
            </a:r>
            <a:endParaRPr lang="en-IN" sz="3000" b="0" strike="noStrike" spc="-1">
              <a:solidFill>
                <a:schemeClr val="tx1"/>
              </a:solidFill>
              <a:latin typeface="Arial" panose="020B0604020202020204"/>
            </a:endParaRPr>
          </a:p>
          <a:p>
            <a:pPr marL="354965" indent="-342900">
              <a:lnSpc>
                <a:spcPct val="100000"/>
              </a:lnSpc>
              <a:spcBef>
                <a:spcPts val="69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Ancillary</a:t>
            </a:r>
            <a:r>
              <a:rPr lang="en-IN" sz="3000" b="0" strike="noStrike" spc="-86">
                <a:solidFill>
                  <a:schemeClr val="tx1"/>
                </a:solidFill>
                <a:latin typeface="Corbel" panose="020B0503020204020204"/>
              </a:rPr>
              <a:t> </a:t>
            </a:r>
            <a:r>
              <a:rPr lang="en-IN" sz="3000" b="0" strike="noStrike" spc="-7">
                <a:solidFill>
                  <a:schemeClr val="tx1"/>
                </a:solidFill>
                <a:latin typeface="Corbel" panose="020B0503020204020204"/>
              </a:rPr>
              <a:t>Support:</a:t>
            </a:r>
            <a:r>
              <a:rPr lang="en-IN" sz="3000" b="0" strike="noStrike" spc="-86">
                <a:solidFill>
                  <a:schemeClr val="tx1"/>
                </a:solidFill>
                <a:latin typeface="Corbel" panose="020B0503020204020204"/>
              </a:rPr>
              <a:t> </a:t>
            </a:r>
            <a:r>
              <a:rPr lang="en-IN" sz="3000" b="0" strike="noStrike" spc="-7">
                <a:solidFill>
                  <a:schemeClr val="tx1"/>
                </a:solidFill>
                <a:latin typeface="Corbel" panose="020B0503020204020204"/>
              </a:rPr>
              <a:t>Support</a:t>
            </a:r>
            <a:r>
              <a:rPr lang="en-IN" sz="3000" b="0" strike="noStrike" spc="-12">
                <a:solidFill>
                  <a:schemeClr val="tx1"/>
                </a:solidFill>
                <a:latin typeface="Corbel" panose="020B0503020204020204"/>
              </a:rPr>
              <a:t> </a:t>
            </a:r>
            <a:r>
              <a:rPr lang="en-IN" sz="3000" b="0" strike="noStrike" spc="-7">
                <a:solidFill>
                  <a:schemeClr val="tx1"/>
                </a:solidFill>
                <a:latin typeface="Corbel" panose="020B0503020204020204"/>
              </a:rPr>
              <a:t>from</a:t>
            </a:r>
            <a:r>
              <a:rPr lang="en-IN" sz="3000" b="0" strike="noStrike" spc="-80">
                <a:solidFill>
                  <a:schemeClr val="tx1"/>
                </a:solidFill>
                <a:latin typeface="Corbel" panose="020B0503020204020204"/>
              </a:rPr>
              <a:t> </a:t>
            </a:r>
            <a:r>
              <a:rPr lang="en-IN" sz="3000" b="0" strike="noStrike" spc="-7">
                <a:solidFill>
                  <a:schemeClr val="tx1"/>
                </a:solidFill>
                <a:latin typeface="Corbel" panose="020B0503020204020204"/>
              </a:rPr>
              <a:t>Suppliers</a:t>
            </a:r>
            <a:r>
              <a:rPr lang="en-IN" sz="3000" b="0" strike="noStrike" spc="-12">
                <a:solidFill>
                  <a:schemeClr val="tx1"/>
                </a:solidFill>
                <a:latin typeface="Corbel" panose="020B0503020204020204"/>
              </a:rPr>
              <a:t> </a:t>
            </a:r>
            <a:r>
              <a:rPr lang="en-IN" sz="3000" b="0" strike="noStrike" spc="-1">
                <a:solidFill>
                  <a:schemeClr val="tx1"/>
                </a:solidFill>
                <a:latin typeface="Corbel" panose="020B0503020204020204"/>
              </a:rPr>
              <a:t>, </a:t>
            </a:r>
            <a:r>
              <a:rPr lang="en-IN" sz="3000" b="0" strike="noStrike" spc="-585">
                <a:solidFill>
                  <a:schemeClr val="tx1"/>
                </a:solidFill>
                <a:latin typeface="Corbel" panose="020B0503020204020204"/>
              </a:rPr>
              <a:t> </a:t>
            </a:r>
            <a:r>
              <a:rPr lang="en-IN" sz="3000" b="0" strike="noStrike" spc="-7">
                <a:solidFill>
                  <a:schemeClr val="tx1"/>
                </a:solidFill>
                <a:latin typeface="Corbel" panose="020B0503020204020204"/>
              </a:rPr>
              <a:t>Distributors </a:t>
            </a:r>
            <a:r>
              <a:rPr lang="en-IN" sz="3000" b="0" strike="noStrike" spc="-1">
                <a:solidFill>
                  <a:schemeClr val="tx1"/>
                </a:solidFill>
                <a:latin typeface="Corbel" panose="020B0503020204020204"/>
              </a:rPr>
              <a:t>,</a:t>
            </a:r>
            <a:r>
              <a:rPr lang="en-IN" sz="3000" b="0" strike="noStrike" spc="-7">
                <a:solidFill>
                  <a:schemeClr val="tx1"/>
                </a:solidFill>
                <a:latin typeface="Corbel" panose="020B0503020204020204"/>
              </a:rPr>
              <a:t> </a:t>
            </a:r>
            <a:r>
              <a:rPr lang="en-IN" sz="3000" b="0" strike="noStrike" spc="-15">
                <a:solidFill>
                  <a:schemeClr val="tx1"/>
                </a:solidFill>
                <a:latin typeface="Corbel" panose="020B0503020204020204"/>
              </a:rPr>
              <a:t>Retailers</a:t>
            </a:r>
            <a:r>
              <a:rPr lang="en-IN" sz="3000" b="0" strike="noStrike" spc="-7">
                <a:solidFill>
                  <a:schemeClr val="tx1"/>
                </a:solidFill>
                <a:latin typeface="Corbel" panose="020B0503020204020204"/>
              </a:rPr>
              <a:t> etc.</a:t>
            </a:r>
            <a:endParaRPr lang="en-IN" sz="3000" b="0" strike="noStrike" spc="-1">
              <a:solidFill>
                <a:schemeClr val="tx1"/>
              </a:solidFill>
              <a:latin typeface="Arial" panose="020B0604020202020204"/>
            </a:endParaRPr>
          </a:p>
          <a:p>
            <a:pPr marL="354965" indent="-342900">
              <a:lnSpc>
                <a:spcPct val="100000"/>
              </a:lnSpc>
              <a:spcBef>
                <a:spcPts val="700"/>
              </a:spcBef>
              <a:buClr>
                <a:srgbClr val="D5EBFF"/>
              </a:buClr>
              <a:buSzPct val="95000"/>
              <a:buFont typeface="Wingdings" panose="05000000000000000000" pitchFamily="2" charset="2"/>
              <a:buChar char=""/>
              <a:tabLst>
                <a:tab pos="354330" algn="l"/>
                <a:tab pos="355600" algn="l"/>
              </a:tabLst>
            </a:pPr>
            <a:r>
              <a:rPr lang="en-IN" sz="3000" b="0" strike="noStrike" spc="-55">
                <a:solidFill>
                  <a:schemeClr val="tx1"/>
                </a:solidFill>
                <a:latin typeface="Corbel" panose="020B0503020204020204"/>
              </a:rPr>
              <a:t>A</a:t>
            </a:r>
            <a:r>
              <a:rPr lang="en-IN" sz="3000" b="0" strike="noStrike" spc="-12">
                <a:solidFill>
                  <a:schemeClr val="tx1"/>
                </a:solidFill>
                <a:latin typeface="Corbel" panose="020B0503020204020204"/>
              </a:rPr>
              <a:t>va</a:t>
            </a:r>
            <a:r>
              <a:rPr lang="en-IN" sz="3000" b="0" strike="noStrike" spc="-1">
                <a:solidFill>
                  <a:schemeClr val="tx1"/>
                </a:solidFill>
                <a:latin typeface="Corbel" panose="020B0503020204020204"/>
              </a:rPr>
              <a:t>i</a:t>
            </a:r>
            <a:r>
              <a:rPr lang="en-IN" sz="3000" b="0" strike="noStrike" spc="-12">
                <a:solidFill>
                  <a:schemeClr val="tx1"/>
                </a:solidFill>
                <a:latin typeface="Corbel" panose="020B0503020204020204"/>
              </a:rPr>
              <a:t>l</a:t>
            </a:r>
            <a:r>
              <a:rPr lang="en-IN" sz="3000" b="0" strike="noStrike" spc="-7">
                <a:solidFill>
                  <a:schemeClr val="tx1"/>
                </a:solidFill>
                <a:latin typeface="Corbel" panose="020B0503020204020204"/>
              </a:rPr>
              <a:t>a</a:t>
            </a:r>
            <a:r>
              <a:rPr lang="en-IN" sz="3000" b="0" strike="noStrike" spc="-12">
                <a:solidFill>
                  <a:schemeClr val="tx1"/>
                </a:solidFill>
                <a:latin typeface="Corbel" panose="020B0503020204020204"/>
              </a:rPr>
              <a:t>b</a:t>
            </a:r>
            <a:r>
              <a:rPr lang="en-IN" sz="3000" b="0" strike="noStrike" spc="-1">
                <a:solidFill>
                  <a:schemeClr val="tx1"/>
                </a:solidFill>
                <a:latin typeface="Corbel" panose="020B0503020204020204"/>
              </a:rPr>
              <a:t>il</a:t>
            </a:r>
            <a:r>
              <a:rPr lang="en-IN" sz="3000" b="0" strike="noStrike" spc="-12">
                <a:solidFill>
                  <a:schemeClr val="tx1"/>
                </a:solidFill>
                <a:latin typeface="Corbel" panose="020B0503020204020204"/>
              </a:rPr>
              <a:t>i</a:t>
            </a:r>
            <a:r>
              <a:rPr lang="en-IN" sz="3000" b="0" strike="noStrike" spc="4">
                <a:solidFill>
                  <a:schemeClr val="tx1"/>
                </a:solidFill>
                <a:latin typeface="Corbel" panose="020B0503020204020204"/>
              </a:rPr>
              <a:t>t</a:t>
            </a:r>
            <a:r>
              <a:rPr lang="en-IN" sz="3000" b="0" strike="noStrike" spc="-1">
                <a:solidFill>
                  <a:schemeClr val="tx1"/>
                </a:solidFill>
                <a:latin typeface="Corbel" panose="020B0503020204020204"/>
              </a:rPr>
              <a:t>y</a:t>
            </a:r>
            <a:r>
              <a:rPr lang="en-IN" sz="3000" b="0" strike="noStrike" spc="-7">
                <a:solidFill>
                  <a:schemeClr val="tx1"/>
                </a:solidFill>
                <a:latin typeface="Corbel" panose="020B0503020204020204"/>
              </a:rPr>
              <a:t> </a:t>
            </a:r>
            <a:r>
              <a:rPr lang="en-IN" sz="3000" b="0" strike="noStrike" spc="-12">
                <a:solidFill>
                  <a:schemeClr val="tx1"/>
                </a:solidFill>
                <a:latin typeface="Corbel" panose="020B0503020204020204"/>
              </a:rPr>
              <a:t>o</a:t>
            </a:r>
            <a:r>
              <a:rPr lang="en-IN" sz="3000" b="0" strike="noStrike" spc="-1">
                <a:solidFill>
                  <a:schemeClr val="tx1"/>
                </a:solidFill>
                <a:latin typeface="Corbel" panose="020B0503020204020204"/>
              </a:rPr>
              <a:t>f</a:t>
            </a:r>
            <a:r>
              <a:rPr lang="en-IN" sz="3000" b="0" strike="noStrike" spc="-211">
                <a:solidFill>
                  <a:schemeClr val="tx1"/>
                </a:solidFill>
                <a:latin typeface="Corbel" panose="020B0503020204020204"/>
              </a:rPr>
              <a:t> </a:t>
            </a:r>
            <a:r>
              <a:rPr lang="en-IN" sz="3000" b="0" strike="noStrike" spc="-202">
                <a:solidFill>
                  <a:schemeClr val="tx1"/>
                </a:solidFill>
                <a:latin typeface="Corbel" panose="020B0503020204020204"/>
              </a:rPr>
              <a:t>T</a:t>
            </a:r>
            <a:r>
              <a:rPr lang="en-IN" sz="3000" b="0" strike="noStrike" spc="-7">
                <a:solidFill>
                  <a:schemeClr val="tx1"/>
                </a:solidFill>
                <a:latin typeface="Corbel" panose="020B0503020204020204"/>
              </a:rPr>
              <a:t>e</a:t>
            </a:r>
            <a:r>
              <a:rPr lang="en-IN" sz="3000" b="0" strike="noStrike" spc="-1">
                <a:solidFill>
                  <a:schemeClr val="tx1"/>
                </a:solidFill>
                <a:latin typeface="Corbel" panose="020B0503020204020204"/>
              </a:rPr>
              <a:t>c</a:t>
            </a:r>
            <a:r>
              <a:rPr lang="en-IN" sz="3000" b="0" strike="noStrike" spc="-7">
                <a:solidFill>
                  <a:schemeClr val="tx1"/>
                </a:solidFill>
                <a:latin typeface="Corbel" panose="020B0503020204020204"/>
              </a:rPr>
              <a:t>hn</a:t>
            </a:r>
            <a:r>
              <a:rPr lang="en-IN" sz="3000" b="0" strike="noStrike" spc="-1">
                <a:solidFill>
                  <a:schemeClr val="tx1"/>
                </a:solidFill>
                <a:latin typeface="Corbel" panose="020B0503020204020204"/>
              </a:rPr>
              <a:t>ic</a:t>
            </a:r>
            <a:r>
              <a:rPr lang="en-IN" sz="3000" b="0" strike="noStrike" spc="-12">
                <a:solidFill>
                  <a:schemeClr val="tx1"/>
                </a:solidFill>
                <a:latin typeface="Corbel" panose="020B0503020204020204"/>
              </a:rPr>
              <a:t>a</a:t>
            </a:r>
            <a:r>
              <a:rPr lang="en-IN" sz="3000" b="0" strike="noStrike" spc="-1">
                <a:solidFill>
                  <a:schemeClr val="tx1"/>
                </a:solidFill>
                <a:latin typeface="Corbel" panose="020B0503020204020204"/>
              </a:rPr>
              <a:t>l</a:t>
            </a:r>
            <a:r>
              <a:rPr lang="en-IN" sz="3000" b="0" strike="noStrike" spc="-7">
                <a:solidFill>
                  <a:schemeClr val="tx1"/>
                </a:solidFill>
                <a:latin typeface="Corbel" panose="020B0503020204020204"/>
              </a:rPr>
              <a:t> </a:t>
            </a:r>
            <a:r>
              <a:rPr lang="en-IN" sz="3000" b="0" strike="noStrike" spc="-15">
                <a:solidFill>
                  <a:schemeClr val="tx1"/>
                </a:solidFill>
                <a:latin typeface="Corbel" panose="020B0503020204020204"/>
              </a:rPr>
              <a:t>f</a:t>
            </a:r>
            <a:r>
              <a:rPr lang="en-IN" sz="3000" b="0" strike="noStrike" spc="-7">
                <a:solidFill>
                  <a:schemeClr val="tx1"/>
                </a:solidFill>
                <a:latin typeface="Corbel" panose="020B0503020204020204"/>
              </a:rPr>
              <a:t>a</a:t>
            </a:r>
            <a:r>
              <a:rPr lang="en-IN" sz="3000" b="0" strike="noStrike" spc="-1">
                <a:solidFill>
                  <a:schemeClr val="tx1"/>
                </a:solidFill>
                <a:latin typeface="Corbel" panose="020B0503020204020204"/>
              </a:rPr>
              <a:t>c</a:t>
            </a:r>
            <a:r>
              <a:rPr lang="en-IN" sz="3000" b="0" strike="noStrike" spc="-7">
                <a:solidFill>
                  <a:schemeClr val="tx1"/>
                </a:solidFill>
                <a:latin typeface="Corbel" panose="020B0503020204020204"/>
              </a:rPr>
              <a:t>to</a:t>
            </a:r>
            <a:r>
              <a:rPr lang="en-IN" sz="3000" b="0" strike="noStrike" spc="4">
                <a:solidFill>
                  <a:schemeClr val="tx1"/>
                </a:solidFill>
                <a:latin typeface="Corbel" panose="020B0503020204020204"/>
              </a:rPr>
              <a:t>r</a:t>
            </a:r>
            <a:r>
              <a:rPr lang="en-IN" sz="3000" b="0" strike="noStrike" spc="-1">
                <a:solidFill>
                  <a:schemeClr val="tx1"/>
                </a:solidFill>
                <a:latin typeface="Corbel" panose="020B0503020204020204"/>
              </a:rPr>
              <a:t>s</a:t>
            </a:r>
            <a:r>
              <a:rPr lang="en-IN" sz="3000" b="0" strike="noStrike" spc="-7">
                <a:solidFill>
                  <a:schemeClr val="tx1"/>
                </a:solidFill>
                <a:latin typeface="Corbel" panose="020B0503020204020204"/>
              </a:rPr>
              <a:t> </a:t>
            </a:r>
            <a:r>
              <a:rPr lang="en-IN" sz="3000" b="0" strike="noStrike" spc="-12">
                <a:solidFill>
                  <a:schemeClr val="tx1"/>
                </a:solidFill>
                <a:latin typeface="Corbel" panose="020B0503020204020204"/>
              </a:rPr>
              <a:t>l</a:t>
            </a:r>
            <a:r>
              <a:rPr lang="en-IN" sz="3000" b="0" strike="noStrike" spc="-1">
                <a:solidFill>
                  <a:schemeClr val="tx1"/>
                </a:solidFill>
                <a:latin typeface="Corbel" panose="020B0503020204020204"/>
              </a:rPr>
              <a:t>i</a:t>
            </a:r>
            <a:r>
              <a:rPr lang="en-IN" sz="3000" b="0" strike="noStrike" spc="-55">
                <a:solidFill>
                  <a:schemeClr val="tx1"/>
                </a:solidFill>
                <a:latin typeface="Corbel" panose="020B0503020204020204"/>
              </a:rPr>
              <a:t>k</a:t>
            </a:r>
            <a:r>
              <a:rPr lang="en-IN" sz="3000" b="0" strike="noStrike" spc="-1">
                <a:solidFill>
                  <a:schemeClr val="tx1"/>
                </a:solidFill>
                <a:latin typeface="Corbel" panose="020B0503020204020204"/>
              </a:rPr>
              <a:t>e</a:t>
            </a:r>
            <a:r>
              <a:rPr lang="en-IN" sz="3000" b="0" strike="noStrike" spc="-15">
                <a:solidFill>
                  <a:schemeClr val="tx1"/>
                </a:solidFill>
                <a:latin typeface="Corbel" panose="020B0503020204020204"/>
              </a:rPr>
              <a:t> </a:t>
            </a:r>
            <a:r>
              <a:rPr lang="en-IN" sz="3000" b="0" strike="noStrike" spc="-1">
                <a:solidFill>
                  <a:schemeClr val="tx1"/>
                </a:solidFill>
                <a:latin typeface="Corbel" panose="020B0503020204020204"/>
              </a:rPr>
              <a:t>pr</a:t>
            </a:r>
            <a:r>
              <a:rPr lang="en-IN" sz="3000" b="0" strike="noStrike" spc="-15">
                <a:solidFill>
                  <a:schemeClr val="tx1"/>
                </a:solidFill>
                <a:latin typeface="Corbel" panose="020B0503020204020204"/>
              </a:rPr>
              <a:t>e</a:t>
            </a:r>
            <a:r>
              <a:rPr lang="en-IN" sz="3000" b="0" strike="noStrike" spc="-1">
                <a:solidFill>
                  <a:schemeClr val="tx1"/>
                </a:solidFill>
                <a:latin typeface="Corbel" panose="020B0503020204020204"/>
              </a:rPr>
              <a:t>mi</a:t>
            </a:r>
            <a:r>
              <a:rPr lang="en-IN" sz="3000" b="0" strike="noStrike" spc="-7">
                <a:solidFill>
                  <a:schemeClr val="tx1"/>
                </a:solidFill>
                <a:latin typeface="Corbel" panose="020B0503020204020204"/>
              </a:rPr>
              <a:t>s</a:t>
            </a:r>
            <a:r>
              <a:rPr lang="en-IN" sz="3000" b="0" strike="noStrike" spc="-15">
                <a:solidFill>
                  <a:schemeClr val="tx1"/>
                </a:solidFill>
                <a:latin typeface="Corbel" panose="020B0503020204020204"/>
              </a:rPr>
              <a:t>e</a:t>
            </a:r>
            <a:r>
              <a:rPr lang="en-IN" sz="3000" b="0" strike="noStrike" spc="-1">
                <a:solidFill>
                  <a:schemeClr val="tx1"/>
                </a:solidFill>
                <a:latin typeface="Corbel" panose="020B0503020204020204"/>
              </a:rPr>
              <a:t>s ,  </a:t>
            </a:r>
            <a:r>
              <a:rPr lang="en-IN" sz="3000" b="0" strike="noStrike" spc="-15">
                <a:solidFill>
                  <a:schemeClr val="tx1"/>
                </a:solidFill>
                <a:latin typeface="Corbel" panose="020B0503020204020204"/>
              </a:rPr>
              <a:t>electricity,</a:t>
            </a:r>
            <a:r>
              <a:rPr lang="en-IN" sz="3000" b="0" strike="noStrike" spc="-12">
                <a:solidFill>
                  <a:schemeClr val="tx1"/>
                </a:solidFill>
                <a:latin typeface="Corbel" panose="020B0503020204020204"/>
              </a:rPr>
              <a:t> Labour</a:t>
            </a:r>
            <a:endParaRPr lang="en-IN" sz="3000" b="0" strike="noStrike" spc="-1">
              <a:solidFill>
                <a:schemeClr val="tx1"/>
              </a:solidFill>
              <a:latin typeface="Arial" panose="020B0604020202020204"/>
            </a:endParaRPr>
          </a:p>
          <a:p>
            <a:pPr marL="12700">
              <a:lnSpc>
                <a:spcPct val="100000"/>
              </a:lnSpc>
              <a:spcBef>
                <a:spcPts val="690"/>
              </a:spcBef>
              <a:tabLst>
                <a:tab pos="354330" algn="l"/>
                <a:tab pos="355600" algn="l"/>
              </a:tabLst>
            </a:pPr>
            <a:r>
              <a:rPr lang="en-IN" sz="3000" b="0" strike="noStrike" spc="-15">
                <a:solidFill>
                  <a:schemeClr val="tx1"/>
                </a:solidFill>
                <a:latin typeface="Corbel" panose="020B0503020204020204"/>
              </a:rPr>
              <a:t>Reward</a:t>
            </a:r>
            <a:endParaRPr lang="en-IN" sz="3000" b="0" strike="noStrike" spc="-1">
              <a:solidFill>
                <a:schemeClr val="tx1"/>
              </a:solidFill>
              <a:latin typeface="Arial" panose="020B0604020202020204"/>
            </a:endParaRPr>
          </a:p>
          <a:p>
            <a:pPr marL="354965" indent="-342900">
              <a:lnSpc>
                <a:spcPct val="100000"/>
              </a:lnSpc>
              <a:spcBef>
                <a:spcPts val="700"/>
              </a:spcBef>
              <a:buClr>
                <a:srgbClr val="D5EBFF"/>
              </a:buClr>
              <a:buSzPct val="95000"/>
              <a:buFont typeface="Wingdings" panose="05000000000000000000" pitchFamily="2" charset="2"/>
              <a:buChar char=""/>
              <a:tabLst>
                <a:tab pos="354330" algn="l"/>
                <a:tab pos="355600" algn="l"/>
              </a:tabLst>
            </a:pPr>
            <a:r>
              <a:rPr lang="en-IN" sz="3000" b="0" strike="noStrike" spc="-12">
                <a:solidFill>
                  <a:schemeClr val="tx1"/>
                </a:solidFill>
                <a:latin typeface="Corbel" panose="020B0503020204020204"/>
              </a:rPr>
              <a:t>Recognisition</a:t>
            </a:r>
            <a:endParaRPr lang="en-IN" sz="3000" b="0" strike="noStrike" spc="-1">
              <a:solidFill>
                <a:schemeClr val="tx1"/>
              </a:solidFill>
              <a:latin typeface="Arial" panose="020B0604020202020204"/>
            </a:endParaRPr>
          </a:p>
          <a:p>
            <a:pPr marL="354965" indent="-342900">
              <a:lnSpc>
                <a:spcPct val="100000"/>
              </a:lnSpc>
              <a:spcBef>
                <a:spcPts val="70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Social</a:t>
            </a:r>
            <a:r>
              <a:rPr lang="en-IN" sz="3000" b="0" strike="noStrike" spc="-97">
                <a:solidFill>
                  <a:schemeClr val="tx1"/>
                </a:solidFill>
                <a:latin typeface="Corbel" panose="020B0503020204020204"/>
              </a:rPr>
              <a:t> </a:t>
            </a:r>
            <a:r>
              <a:rPr lang="en-IN" sz="3000" b="0" strike="noStrike" spc="-12">
                <a:solidFill>
                  <a:schemeClr val="tx1"/>
                </a:solidFill>
                <a:latin typeface="Corbel" panose="020B0503020204020204"/>
              </a:rPr>
              <a:t>Status</a:t>
            </a:r>
            <a:endParaRPr lang="en-IN" sz="3000" b="0" strike="noStrike" spc="-12">
              <a:solidFill>
                <a:schemeClr val="tx1"/>
              </a:solidFill>
              <a:latin typeface="Corbel" panose="020B0503020204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365125"/>
            <a:ext cx="8723376" cy="659003"/>
          </a:xfrm>
        </p:spPr>
        <p:txBody>
          <a:bodyPr>
            <a:normAutofit fontScale="90000"/>
          </a:bodyPr>
          <a:lstStyle/>
          <a:p>
            <a:r>
              <a:rPr lang="en-US" b="1" dirty="0"/>
              <a:t>ENTREPRENEUR is a person who:</a:t>
            </a:r>
            <a:endParaRPr lang="en-IN" dirty="0"/>
          </a:p>
        </p:txBody>
      </p:sp>
      <p:sp>
        <p:nvSpPr>
          <p:cNvPr id="3" name="Content Placeholder 2"/>
          <p:cNvSpPr>
            <a:spLocks noGrp="1"/>
          </p:cNvSpPr>
          <p:nvPr>
            <p:ph idx="1"/>
          </p:nvPr>
        </p:nvSpPr>
        <p:spPr>
          <a:xfrm>
            <a:off x="1188720" y="1170431"/>
            <a:ext cx="8577072" cy="5322443"/>
          </a:xfrm>
        </p:spPr>
        <p:txBody>
          <a:bodyPr>
            <a:normAutofit/>
          </a:bodyPr>
          <a:lstStyle/>
          <a:p>
            <a:pPr marL="514350" indent="-514350">
              <a:buFont typeface="+mj-lt"/>
              <a:buAutoNum type="arabicPeriod"/>
            </a:pPr>
            <a:r>
              <a:rPr lang="en-US" dirty="0"/>
              <a:t>rather than becoming a part of the problem, proactively tries to solve it</a:t>
            </a:r>
            <a:endParaRPr lang="en-US" dirty="0"/>
          </a:p>
          <a:p>
            <a:pPr marL="514350" indent="-514350">
              <a:buFont typeface="+mj-lt"/>
              <a:buAutoNum type="arabicPeriod"/>
            </a:pPr>
            <a:r>
              <a:rPr lang="en-US" dirty="0"/>
              <a:t>uses personal creativity and intellect </a:t>
            </a:r>
            <a:r>
              <a:rPr lang="en-IN" dirty="0"/>
              <a:t>to develop innovative solutions</a:t>
            </a:r>
            <a:endParaRPr lang="en-IN" dirty="0"/>
          </a:p>
          <a:p>
            <a:pPr marL="514350" indent="-514350">
              <a:buFont typeface="+mj-lt"/>
              <a:buAutoNum type="arabicPeriod"/>
            </a:pPr>
            <a:r>
              <a:rPr lang="en-US" dirty="0"/>
              <a:t>thinks beyond resources presently controlled in exploiting the emerging opportunities or attending to the impending problems</a:t>
            </a:r>
            <a:endParaRPr lang="en-US" dirty="0"/>
          </a:p>
          <a:p>
            <a:pPr marL="514350" indent="-514350">
              <a:buFont typeface="+mj-lt"/>
              <a:buAutoNum type="arabicPeriod"/>
            </a:pPr>
            <a:r>
              <a:rPr lang="en-US" dirty="0"/>
              <a:t>has the conviction to convince others of one’s ideas and seek their commitment towards the project</a:t>
            </a:r>
            <a:endParaRPr lang="en-US" dirty="0"/>
          </a:p>
          <a:p>
            <a:pPr marL="514350" indent="-514350">
              <a:buFont typeface="+mj-lt"/>
              <a:buAutoNum type="arabicPeriod"/>
            </a:pPr>
            <a:r>
              <a:rPr lang="en-US" dirty="0"/>
              <a:t>has the courage of heart to withstand </a:t>
            </a:r>
            <a:r>
              <a:rPr lang="en-IN" dirty="0"/>
              <a:t>adversities, persist despite setbacks and be generally optimistic</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23215" y="365125"/>
            <a:ext cx="10791825" cy="58121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2451360" y="543600"/>
            <a:ext cx="7289280" cy="1231920"/>
          </a:xfrm>
          <a:prstGeom prst="rect">
            <a:avLst/>
          </a:prstGeom>
          <a:noFill/>
          <a:ln w="0">
            <a:noFill/>
          </a:ln>
        </p:spPr>
        <p:txBody>
          <a:bodyPr lIns="0" tIns="12600" rIns="0" bIns="0" anchor="t">
            <a:noAutofit/>
          </a:bodyPr>
          <a:p>
            <a:pPr marL="76835" indent="0">
              <a:lnSpc>
                <a:spcPct val="100000"/>
              </a:lnSpc>
              <a:spcBef>
                <a:spcPts val="100"/>
              </a:spcBef>
              <a:buNone/>
            </a:pPr>
            <a:r>
              <a:rPr lang="en-IN" sz="4000" b="0" strike="noStrike" spc="-97">
                <a:solidFill>
                  <a:schemeClr val="tx1"/>
                </a:solidFill>
                <a:latin typeface="Consolas" panose="020B0609020204030204"/>
              </a:rPr>
              <a:t>Barriers </a:t>
            </a:r>
            <a:r>
              <a:rPr lang="en-IN" sz="4000" b="0" strike="noStrike" spc="-52">
                <a:solidFill>
                  <a:schemeClr val="tx1"/>
                </a:solidFill>
                <a:latin typeface="Consolas" panose="020B0609020204030204"/>
              </a:rPr>
              <a:t>to</a:t>
            </a:r>
            <a:r>
              <a:rPr lang="en-IN" sz="4000" b="0" strike="noStrike" spc="-236">
                <a:solidFill>
                  <a:schemeClr val="tx1"/>
                </a:solidFill>
                <a:latin typeface="Consolas" panose="020B0609020204030204"/>
              </a:rPr>
              <a:t> </a:t>
            </a:r>
            <a:r>
              <a:rPr lang="en-IN" sz="4000" b="0" strike="noStrike" spc="-100">
                <a:solidFill>
                  <a:schemeClr val="tx1"/>
                </a:solidFill>
                <a:latin typeface="Consolas" panose="020B0609020204030204"/>
              </a:rPr>
              <a:t>Entrepreneurial</a:t>
            </a:r>
            <a:endParaRPr lang="en-IN" sz="4000" b="0" strike="noStrike" spc="-100">
              <a:solidFill>
                <a:schemeClr val="tx1"/>
              </a:solidFill>
              <a:latin typeface="Consolas" panose="020B0609020204030204"/>
            </a:endParaRPr>
          </a:p>
        </p:txBody>
      </p:sp>
      <p:sp>
        <p:nvSpPr>
          <p:cNvPr id="212" name="object 3"/>
          <p:cNvSpPr/>
          <p:nvPr/>
        </p:nvSpPr>
        <p:spPr>
          <a:xfrm>
            <a:off x="763905" y="1200785"/>
            <a:ext cx="10441940" cy="5560060"/>
          </a:xfrm>
          <a:prstGeom prst="rect">
            <a:avLst/>
          </a:prstGeom>
          <a:noFill/>
          <a:ln w="0">
            <a:noFill/>
          </a:ln>
        </p:spPr>
        <p:style>
          <a:lnRef idx="0">
            <a:srgbClr val="FFFFFF"/>
          </a:lnRef>
          <a:fillRef idx="0">
            <a:srgbClr val="FFFFFF"/>
          </a:fillRef>
          <a:effectRef idx="0">
            <a:srgbClr val="FFFFFF"/>
          </a:effectRef>
          <a:fontRef idx="minor"/>
        </p:style>
        <p:txBody>
          <a:bodyPr wrap="square" lIns="0" tIns="65880" rIns="0" bIns="0" anchor="t">
            <a:spAutoFit/>
          </a:bodyPr>
          <a:p>
            <a:pPr marL="12700">
              <a:lnSpc>
                <a:spcPct val="100000"/>
              </a:lnSpc>
              <a:spcBef>
                <a:spcPts val="520"/>
              </a:spcBef>
            </a:pPr>
            <a:r>
              <a:rPr lang="en-IN" sz="1650" b="1" strike="noStrike" spc="9">
                <a:solidFill>
                  <a:schemeClr val="tx1"/>
                </a:solidFill>
                <a:latin typeface="Corbel" panose="020B0503020204020204"/>
              </a:rPr>
              <a:t>ENVIORNMENTAL</a:t>
            </a:r>
            <a:r>
              <a:rPr lang="en-IN" sz="1650" b="1" strike="noStrike" spc="-32">
                <a:solidFill>
                  <a:schemeClr val="tx1"/>
                </a:solidFill>
                <a:latin typeface="Corbel" panose="020B0503020204020204"/>
              </a:rPr>
              <a:t> </a:t>
            </a:r>
            <a:r>
              <a:rPr lang="en-IN" sz="1650" b="1" strike="noStrike" spc="12">
                <a:solidFill>
                  <a:schemeClr val="tx1"/>
                </a:solidFill>
                <a:latin typeface="Corbel" panose="020B0503020204020204"/>
              </a:rPr>
              <a:t>BARRIERS</a:t>
            </a:r>
            <a:endParaRPr lang="en-IN" sz="1650" b="0" strike="noStrike" spc="-1">
              <a:solidFill>
                <a:schemeClr val="tx1"/>
              </a:solidFill>
              <a:latin typeface="Arial" panose="020B0604020202020204"/>
            </a:endParaRPr>
          </a:p>
          <a:p>
            <a:pPr marL="204470" indent="-192405">
              <a:lnSpc>
                <a:spcPct val="100000"/>
              </a:lnSpc>
              <a:spcBef>
                <a:spcPts val="430"/>
              </a:spcBef>
              <a:buClr>
                <a:srgbClr val="D5EBFF"/>
              </a:buClr>
              <a:buSzPct val="97000"/>
              <a:buFont typeface="Wingdings" panose="05000000000000000000" pitchFamily="2" charset="2"/>
              <a:buChar char=""/>
              <a:tabLst>
                <a:tab pos="205105" algn="l"/>
              </a:tabLst>
            </a:pPr>
            <a:r>
              <a:rPr lang="en-IN" sz="1650" b="0" strike="noStrike" spc="18">
                <a:solidFill>
                  <a:schemeClr val="tx1"/>
                </a:solidFill>
                <a:latin typeface="Corbel" panose="020B0503020204020204"/>
              </a:rPr>
              <a:t>Raw</a:t>
            </a:r>
            <a:r>
              <a:rPr lang="en-IN" sz="1650" b="0" strike="noStrike" spc="-32">
                <a:solidFill>
                  <a:schemeClr val="tx1"/>
                </a:solidFill>
                <a:latin typeface="Corbel" panose="020B0503020204020204"/>
              </a:rPr>
              <a:t> </a:t>
            </a:r>
            <a:r>
              <a:rPr lang="en-IN" sz="1650" b="0" strike="noStrike" spc="9">
                <a:solidFill>
                  <a:schemeClr val="tx1"/>
                </a:solidFill>
                <a:latin typeface="Corbel" panose="020B0503020204020204"/>
              </a:rPr>
              <a:t>material</a:t>
            </a:r>
            <a:endParaRPr lang="en-IN" sz="1650" b="0" strike="noStrike" spc="-1">
              <a:solidFill>
                <a:schemeClr val="tx1"/>
              </a:solidFill>
              <a:latin typeface="Arial" panose="020B0604020202020204"/>
            </a:endParaRPr>
          </a:p>
          <a:p>
            <a:pPr marL="204470" indent="-192405">
              <a:lnSpc>
                <a:spcPct val="100000"/>
              </a:lnSpc>
              <a:spcBef>
                <a:spcPts val="420"/>
              </a:spcBef>
              <a:buClr>
                <a:srgbClr val="D5EBFF"/>
              </a:buClr>
              <a:buSzPct val="97000"/>
              <a:buFont typeface="Wingdings" panose="05000000000000000000" pitchFamily="2" charset="2"/>
              <a:buChar char=""/>
              <a:tabLst>
                <a:tab pos="205105" algn="l"/>
              </a:tabLst>
            </a:pPr>
            <a:r>
              <a:rPr lang="en-IN" sz="1650" b="0" strike="noStrike" spc="9">
                <a:solidFill>
                  <a:schemeClr val="tx1"/>
                </a:solidFill>
                <a:latin typeface="Corbel" panose="020B0503020204020204"/>
              </a:rPr>
              <a:t>Labour</a:t>
            </a:r>
            <a:endParaRPr lang="en-IN" sz="1650" b="0" strike="noStrike" spc="-1">
              <a:solidFill>
                <a:schemeClr val="tx1"/>
              </a:solidFill>
              <a:latin typeface="Arial" panose="020B0604020202020204"/>
            </a:endParaRPr>
          </a:p>
          <a:p>
            <a:pPr marL="204470" indent="-192405">
              <a:lnSpc>
                <a:spcPct val="100000"/>
              </a:lnSpc>
              <a:spcBef>
                <a:spcPts val="420"/>
              </a:spcBef>
              <a:buClr>
                <a:srgbClr val="D5EBFF"/>
              </a:buClr>
              <a:buSzPct val="97000"/>
              <a:buFont typeface="Wingdings" panose="05000000000000000000" pitchFamily="2" charset="2"/>
              <a:buChar char=""/>
              <a:tabLst>
                <a:tab pos="205105" algn="l"/>
              </a:tabLst>
            </a:pPr>
            <a:r>
              <a:rPr lang="en-IN" sz="1650" b="0" strike="noStrike" spc="9">
                <a:solidFill>
                  <a:schemeClr val="tx1"/>
                </a:solidFill>
                <a:latin typeface="Corbel" panose="020B0503020204020204"/>
              </a:rPr>
              <a:t>Machinery</a:t>
            </a:r>
            <a:endParaRPr lang="en-IN" sz="1650" b="0" strike="noStrike" spc="-1">
              <a:solidFill>
                <a:schemeClr val="tx1"/>
              </a:solidFill>
              <a:latin typeface="Arial" panose="020B0604020202020204"/>
            </a:endParaRPr>
          </a:p>
          <a:p>
            <a:pPr marL="204470" indent="-192405">
              <a:lnSpc>
                <a:spcPct val="100000"/>
              </a:lnSpc>
              <a:spcBef>
                <a:spcPts val="430"/>
              </a:spcBef>
              <a:buClr>
                <a:srgbClr val="D5EBFF"/>
              </a:buClr>
              <a:buSzPct val="97000"/>
              <a:buFont typeface="Wingdings" panose="05000000000000000000" pitchFamily="2" charset="2"/>
              <a:buChar char=""/>
              <a:tabLst>
                <a:tab pos="205105" algn="l"/>
              </a:tabLst>
            </a:pPr>
            <a:r>
              <a:rPr lang="en-IN" sz="1650" b="0" strike="noStrike" spc="9">
                <a:solidFill>
                  <a:schemeClr val="tx1"/>
                </a:solidFill>
                <a:latin typeface="Corbel" panose="020B0503020204020204"/>
              </a:rPr>
              <a:t>Land</a:t>
            </a:r>
            <a:r>
              <a:rPr lang="en-IN" sz="1650" b="0" strike="noStrike" spc="-12">
                <a:solidFill>
                  <a:schemeClr val="tx1"/>
                </a:solidFill>
                <a:latin typeface="Corbel" panose="020B0503020204020204"/>
              </a:rPr>
              <a:t> </a:t>
            </a:r>
            <a:r>
              <a:rPr lang="en-IN" sz="1650" b="0" strike="noStrike" spc="12">
                <a:solidFill>
                  <a:schemeClr val="tx1"/>
                </a:solidFill>
                <a:latin typeface="Corbel" panose="020B0503020204020204"/>
              </a:rPr>
              <a:t>and</a:t>
            </a:r>
            <a:r>
              <a:rPr lang="en-IN" sz="1650" b="0" strike="noStrike" spc="-21">
                <a:solidFill>
                  <a:schemeClr val="tx1"/>
                </a:solidFill>
                <a:latin typeface="Corbel" panose="020B0503020204020204"/>
              </a:rPr>
              <a:t> </a:t>
            </a:r>
            <a:r>
              <a:rPr lang="en-IN" sz="1650" b="0" strike="noStrike" spc="4">
                <a:solidFill>
                  <a:schemeClr val="tx1"/>
                </a:solidFill>
                <a:latin typeface="Corbel" panose="020B0503020204020204"/>
              </a:rPr>
              <a:t>Building</a:t>
            </a:r>
            <a:endParaRPr lang="en-IN" sz="1650" b="0" strike="noStrike" spc="-1">
              <a:solidFill>
                <a:schemeClr val="tx1"/>
              </a:solidFill>
              <a:latin typeface="Arial" panose="020B0604020202020204"/>
            </a:endParaRPr>
          </a:p>
          <a:p>
            <a:pPr marL="204470" indent="-192405">
              <a:lnSpc>
                <a:spcPct val="100000"/>
              </a:lnSpc>
              <a:spcBef>
                <a:spcPts val="420"/>
              </a:spcBef>
              <a:buClr>
                <a:srgbClr val="D5EBFF"/>
              </a:buClr>
              <a:buSzPct val="97000"/>
              <a:buFont typeface="Wingdings" panose="05000000000000000000" pitchFamily="2" charset="2"/>
              <a:buChar char=""/>
              <a:tabLst>
                <a:tab pos="205105" algn="l"/>
              </a:tabLst>
            </a:pPr>
            <a:r>
              <a:rPr lang="en-IN" sz="1650" b="0" strike="noStrike" spc="9">
                <a:solidFill>
                  <a:schemeClr val="tx1"/>
                </a:solidFill>
                <a:latin typeface="Corbel" panose="020B0503020204020204"/>
              </a:rPr>
              <a:t>Infrastructure</a:t>
            </a:r>
            <a:r>
              <a:rPr lang="en-IN" sz="1650" b="0" strike="noStrike" spc="-12">
                <a:solidFill>
                  <a:schemeClr val="tx1"/>
                </a:solidFill>
                <a:latin typeface="Corbel" panose="020B0503020204020204"/>
              </a:rPr>
              <a:t> </a:t>
            </a:r>
            <a:r>
              <a:rPr lang="en-IN" sz="1650" b="0" strike="noStrike" spc="4">
                <a:solidFill>
                  <a:schemeClr val="tx1"/>
                </a:solidFill>
                <a:latin typeface="Corbel" panose="020B0503020204020204"/>
              </a:rPr>
              <a:t>Requirements</a:t>
            </a:r>
            <a:endParaRPr lang="en-IN" sz="1650" b="0" strike="noStrike" spc="-1">
              <a:solidFill>
                <a:schemeClr val="tx1"/>
              </a:solidFill>
              <a:latin typeface="Arial" panose="020B0604020202020204"/>
            </a:endParaRPr>
          </a:p>
          <a:p>
            <a:pPr marL="204470" indent="-192405">
              <a:lnSpc>
                <a:spcPct val="100000"/>
              </a:lnSpc>
              <a:spcBef>
                <a:spcPts val="430"/>
              </a:spcBef>
              <a:buClr>
                <a:srgbClr val="D5EBFF"/>
              </a:buClr>
              <a:buSzPct val="97000"/>
              <a:buFont typeface="Wingdings" panose="05000000000000000000" pitchFamily="2" charset="2"/>
              <a:buChar char=""/>
              <a:tabLst>
                <a:tab pos="205105" algn="l"/>
              </a:tabLst>
            </a:pPr>
            <a:r>
              <a:rPr lang="en-IN" sz="1650" b="0" strike="noStrike" spc="9">
                <a:solidFill>
                  <a:schemeClr val="tx1"/>
                </a:solidFill>
                <a:latin typeface="Corbel" panose="020B0503020204020204"/>
              </a:rPr>
              <a:t>Financial</a:t>
            </a:r>
            <a:r>
              <a:rPr lang="en-IN" sz="1650" b="0" strike="noStrike" spc="-35">
                <a:solidFill>
                  <a:schemeClr val="tx1"/>
                </a:solidFill>
                <a:latin typeface="Corbel" panose="020B0503020204020204"/>
              </a:rPr>
              <a:t> </a:t>
            </a:r>
            <a:r>
              <a:rPr lang="en-IN" sz="1650" b="0" strike="noStrike" spc="9">
                <a:solidFill>
                  <a:schemeClr val="tx1"/>
                </a:solidFill>
                <a:latin typeface="Corbel" panose="020B0503020204020204"/>
              </a:rPr>
              <a:t>Barriers</a:t>
            </a:r>
            <a:endParaRPr lang="en-IN" sz="1650" b="0" strike="noStrike" spc="-1">
              <a:solidFill>
                <a:schemeClr val="tx1"/>
              </a:solidFill>
              <a:latin typeface="Arial" panose="020B0604020202020204"/>
            </a:endParaRPr>
          </a:p>
          <a:p>
            <a:pPr marL="57150">
              <a:lnSpc>
                <a:spcPct val="100000"/>
              </a:lnSpc>
              <a:spcBef>
                <a:spcPts val="420"/>
              </a:spcBef>
              <a:tabLst>
                <a:tab pos="205105" algn="l"/>
              </a:tabLst>
            </a:pPr>
            <a:r>
              <a:rPr lang="en-IN" sz="1650" b="1" strike="noStrike" spc="12">
                <a:solidFill>
                  <a:schemeClr val="tx1"/>
                </a:solidFill>
                <a:latin typeface="Corbel" panose="020B0503020204020204"/>
              </a:rPr>
              <a:t>PERSONAL</a:t>
            </a:r>
            <a:r>
              <a:rPr lang="en-IN" sz="1650" b="1" strike="noStrike" spc="4">
                <a:solidFill>
                  <a:schemeClr val="tx1"/>
                </a:solidFill>
                <a:latin typeface="Corbel" panose="020B0503020204020204"/>
              </a:rPr>
              <a:t> BARRIERS:These</a:t>
            </a:r>
            <a:r>
              <a:rPr lang="en-IN" sz="1650" b="1" strike="noStrike" spc="12">
                <a:solidFill>
                  <a:schemeClr val="tx1"/>
                </a:solidFill>
                <a:latin typeface="Corbel" panose="020B0503020204020204"/>
              </a:rPr>
              <a:t> </a:t>
            </a:r>
            <a:r>
              <a:rPr lang="en-IN" sz="1650" b="1" strike="noStrike" spc="9">
                <a:solidFill>
                  <a:schemeClr val="tx1"/>
                </a:solidFill>
                <a:latin typeface="Corbel" panose="020B0503020204020204"/>
              </a:rPr>
              <a:t>barriers</a:t>
            </a:r>
            <a:r>
              <a:rPr lang="en-IN" sz="1650" b="1" strike="noStrike" spc="-1">
                <a:solidFill>
                  <a:schemeClr val="tx1"/>
                </a:solidFill>
                <a:latin typeface="Corbel" panose="020B0503020204020204"/>
              </a:rPr>
              <a:t> </a:t>
            </a:r>
            <a:r>
              <a:rPr lang="en-IN" sz="1650" b="1" strike="noStrike" spc="9">
                <a:solidFill>
                  <a:schemeClr val="tx1"/>
                </a:solidFill>
                <a:latin typeface="Corbel" panose="020B0503020204020204"/>
              </a:rPr>
              <a:t>are</a:t>
            </a:r>
            <a:r>
              <a:rPr lang="en-IN" sz="1650" b="1" strike="noStrike" spc="4">
                <a:solidFill>
                  <a:schemeClr val="tx1"/>
                </a:solidFill>
                <a:latin typeface="Corbel" panose="020B0503020204020204"/>
              </a:rPr>
              <a:t> </a:t>
            </a:r>
            <a:r>
              <a:rPr lang="en-IN" sz="1650" b="1" strike="noStrike" spc="9">
                <a:solidFill>
                  <a:schemeClr val="tx1"/>
                </a:solidFill>
                <a:latin typeface="Corbel" panose="020B0503020204020204"/>
              </a:rPr>
              <a:t>caused</a:t>
            </a:r>
            <a:r>
              <a:rPr lang="en-IN" sz="1650" b="1" strike="noStrike" spc="4">
                <a:solidFill>
                  <a:schemeClr val="tx1"/>
                </a:solidFill>
                <a:latin typeface="Corbel" panose="020B0503020204020204"/>
              </a:rPr>
              <a:t> </a:t>
            </a:r>
            <a:r>
              <a:rPr lang="en-IN" sz="1650" b="1" strike="noStrike" spc="12">
                <a:solidFill>
                  <a:schemeClr val="tx1"/>
                </a:solidFill>
                <a:latin typeface="Corbel" panose="020B0503020204020204"/>
              </a:rPr>
              <a:t>by</a:t>
            </a:r>
            <a:r>
              <a:rPr lang="en-IN" sz="1650" b="1" strike="noStrike" spc="4">
                <a:solidFill>
                  <a:schemeClr val="tx1"/>
                </a:solidFill>
                <a:latin typeface="Corbel" panose="020B0503020204020204"/>
              </a:rPr>
              <a:t> </a:t>
            </a:r>
            <a:r>
              <a:rPr lang="en-IN" sz="1650" b="1" strike="noStrike" spc="9">
                <a:solidFill>
                  <a:schemeClr val="tx1"/>
                </a:solidFill>
                <a:latin typeface="Corbel" panose="020B0503020204020204"/>
              </a:rPr>
              <a:t>emotional</a:t>
            </a:r>
            <a:r>
              <a:rPr lang="en-IN" sz="1650" b="1" strike="noStrike" spc="-1">
                <a:solidFill>
                  <a:schemeClr val="tx1"/>
                </a:solidFill>
                <a:latin typeface="Corbel" panose="020B0503020204020204"/>
              </a:rPr>
              <a:t> </a:t>
            </a:r>
            <a:r>
              <a:rPr lang="en-IN" sz="1650" b="1" strike="noStrike" spc="9">
                <a:solidFill>
                  <a:schemeClr val="tx1"/>
                </a:solidFill>
                <a:latin typeface="Corbel" panose="020B0503020204020204"/>
              </a:rPr>
              <a:t>blocks</a:t>
            </a:r>
            <a:r>
              <a:rPr lang="en-IN" sz="1650" b="1" strike="noStrike" spc="-1">
                <a:solidFill>
                  <a:schemeClr val="tx1"/>
                </a:solidFill>
                <a:latin typeface="Corbel" panose="020B0503020204020204"/>
              </a:rPr>
              <a:t> </a:t>
            </a:r>
            <a:r>
              <a:rPr lang="en-IN" sz="1650" b="1" strike="noStrike" spc="12">
                <a:solidFill>
                  <a:schemeClr val="tx1"/>
                </a:solidFill>
                <a:latin typeface="Corbel" panose="020B0503020204020204"/>
              </a:rPr>
              <a:t>of</a:t>
            </a:r>
            <a:r>
              <a:rPr lang="en-IN" sz="1650" b="1" strike="noStrike" spc="4">
                <a:solidFill>
                  <a:schemeClr val="tx1"/>
                </a:solidFill>
                <a:latin typeface="Corbel" panose="020B0503020204020204"/>
              </a:rPr>
              <a:t> </a:t>
            </a:r>
            <a:r>
              <a:rPr lang="en-IN" sz="1650" b="1" strike="noStrike" spc="9">
                <a:solidFill>
                  <a:schemeClr val="tx1"/>
                </a:solidFill>
                <a:latin typeface="Corbel" panose="020B0503020204020204"/>
              </a:rPr>
              <a:t>an</a:t>
            </a:r>
            <a:r>
              <a:rPr lang="en-IN" sz="1650" b="1" strike="noStrike" spc="18">
                <a:solidFill>
                  <a:schemeClr val="tx1"/>
                </a:solidFill>
                <a:latin typeface="Corbel" panose="020B0503020204020204"/>
              </a:rPr>
              <a:t> </a:t>
            </a:r>
            <a:r>
              <a:rPr lang="en-IN" sz="1650" b="1" strike="noStrike" spc="9">
                <a:solidFill>
                  <a:schemeClr val="tx1"/>
                </a:solidFill>
                <a:latin typeface="Corbel" panose="020B0503020204020204"/>
              </a:rPr>
              <a:t>individual.</a:t>
            </a:r>
            <a:endParaRPr lang="en-IN" sz="1650" b="0" strike="noStrike" spc="-1">
              <a:solidFill>
                <a:schemeClr val="tx1"/>
              </a:solidFill>
              <a:latin typeface="Arial" panose="020B0604020202020204"/>
            </a:endParaRPr>
          </a:p>
          <a:p>
            <a:pPr marL="204470" indent="-192405">
              <a:lnSpc>
                <a:spcPct val="100000"/>
              </a:lnSpc>
              <a:spcBef>
                <a:spcPts val="420"/>
              </a:spcBef>
              <a:buClr>
                <a:srgbClr val="D5EBFF"/>
              </a:buClr>
              <a:buSzPct val="97000"/>
              <a:buFont typeface="Wingdings" panose="05000000000000000000" pitchFamily="2" charset="2"/>
              <a:buChar char=""/>
              <a:tabLst>
                <a:tab pos="205105" algn="l"/>
              </a:tabLst>
            </a:pPr>
            <a:r>
              <a:rPr lang="en-IN" sz="1650" b="0" strike="noStrike" spc="9">
                <a:solidFill>
                  <a:schemeClr val="tx1"/>
                </a:solidFill>
                <a:latin typeface="Corbel" panose="020B0503020204020204"/>
              </a:rPr>
              <a:t>Lack</a:t>
            </a:r>
            <a:r>
              <a:rPr lang="en-IN" sz="1650" b="0" strike="noStrike" spc="-21">
                <a:solidFill>
                  <a:schemeClr val="tx1"/>
                </a:solidFill>
                <a:latin typeface="Corbel" panose="020B0503020204020204"/>
              </a:rPr>
              <a:t> </a:t>
            </a:r>
            <a:r>
              <a:rPr lang="en-IN" sz="1650" b="0" strike="noStrike" spc="9">
                <a:solidFill>
                  <a:schemeClr val="tx1"/>
                </a:solidFill>
                <a:latin typeface="Corbel" panose="020B0503020204020204"/>
              </a:rPr>
              <a:t>of</a:t>
            </a:r>
            <a:r>
              <a:rPr lang="en-IN" sz="1650" b="0" strike="noStrike" spc="-55">
                <a:solidFill>
                  <a:schemeClr val="tx1"/>
                </a:solidFill>
                <a:latin typeface="Corbel" panose="020B0503020204020204"/>
              </a:rPr>
              <a:t> </a:t>
            </a:r>
            <a:r>
              <a:rPr lang="en-IN" sz="1650" b="0" strike="noStrike" spc="4">
                <a:solidFill>
                  <a:schemeClr val="tx1"/>
                </a:solidFill>
                <a:latin typeface="Corbel" panose="020B0503020204020204"/>
              </a:rPr>
              <a:t>Confidence</a:t>
            </a:r>
            <a:endParaRPr lang="en-IN" sz="1650" b="0" strike="noStrike" spc="-1">
              <a:solidFill>
                <a:schemeClr val="tx1"/>
              </a:solidFill>
              <a:latin typeface="Arial" panose="020B0604020202020204"/>
            </a:endParaRPr>
          </a:p>
          <a:p>
            <a:pPr marL="204470" indent="-192405">
              <a:lnSpc>
                <a:spcPct val="100000"/>
              </a:lnSpc>
              <a:spcBef>
                <a:spcPts val="430"/>
              </a:spcBef>
              <a:buClr>
                <a:srgbClr val="D5EBFF"/>
              </a:buClr>
              <a:buSzPct val="97000"/>
              <a:buFont typeface="Wingdings" panose="05000000000000000000" pitchFamily="2" charset="2"/>
              <a:buChar char=""/>
              <a:tabLst>
                <a:tab pos="205105" algn="l"/>
              </a:tabLst>
            </a:pPr>
            <a:r>
              <a:rPr lang="en-IN" sz="1650" b="0" strike="noStrike" spc="9">
                <a:solidFill>
                  <a:schemeClr val="tx1"/>
                </a:solidFill>
                <a:latin typeface="Corbel" panose="020B0503020204020204"/>
              </a:rPr>
              <a:t>Lack</a:t>
            </a:r>
            <a:r>
              <a:rPr lang="en-IN" sz="1650" b="0" strike="noStrike" spc="-12">
                <a:solidFill>
                  <a:schemeClr val="tx1"/>
                </a:solidFill>
                <a:latin typeface="Corbel" panose="020B0503020204020204"/>
              </a:rPr>
              <a:t> </a:t>
            </a:r>
            <a:r>
              <a:rPr lang="en-IN" sz="1650" b="0" strike="noStrike" spc="9">
                <a:solidFill>
                  <a:schemeClr val="tx1"/>
                </a:solidFill>
                <a:latin typeface="Corbel" panose="020B0503020204020204"/>
              </a:rPr>
              <a:t>of </a:t>
            </a:r>
            <a:r>
              <a:rPr lang="en-IN" sz="1650" b="0" strike="noStrike" spc="4">
                <a:solidFill>
                  <a:schemeClr val="tx1"/>
                </a:solidFill>
                <a:latin typeface="Corbel" panose="020B0503020204020204"/>
              </a:rPr>
              <a:t>dependability</a:t>
            </a:r>
            <a:r>
              <a:rPr lang="en-IN" sz="1650" b="0" strike="noStrike" spc="-7">
                <a:solidFill>
                  <a:schemeClr val="tx1"/>
                </a:solidFill>
                <a:latin typeface="Corbel" panose="020B0503020204020204"/>
              </a:rPr>
              <a:t> </a:t>
            </a:r>
            <a:r>
              <a:rPr lang="en-IN" sz="1650" b="0" strike="noStrike" spc="12">
                <a:solidFill>
                  <a:schemeClr val="tx1"/>
                </a:solidFill>
                <a:latin typeface="Corbel" panose="020B0503020204020204"/>
              </a:rPr>
              <a:t>on</a:t>
            </a:r>
            <a:r>
              <a:rPr lang="en-IN" sz="1650" b="0" strike="noStrike" spc="-1">
                <a:solidFill>
                  <a:schemeClr val="tx1"/>
                </a:solidFill>
                <a:latin typeface="Corbel" panose="020B0503020204020204"/>
              </a:rPr>
              <a:t> </a:t>
            </a:r>
            <a:r>
              <a:rPr lang="en-IN" sz="1650" b="0" strike="noStrike" spc="12">
                <a:solidFill>
                  <a:schemeClr val="tx1"/>
                </a:solidFill>
                <a:latin typeface="Corbel" panose="020B0503020204020204"/>
              </a:rPr>
              <a:t>others</a:t>
            </a:r>
            <a:endParaRPr lang="en-IN" sz="1650" b="0" strike="noStrike" spc="-1">
              <a:solidFill>
                <a:schemeClr val="tx1"/>
              </a:solidFill>
              <a:latin typeface="Arial" panose="020B0604020202020204"/>
            </a:endParaRPr>
          </a:p>
          <a:p>
            <a:pPr marL="204470" indent="-192405">
              <a:lnSpc>
                <a:spcPct val="100000"/>
              </a:lnSpc>
              <a:spcBef>
                <a:spcPts val="420"/>
              </a:spcBef>
              <a:buClr>
                <a:srgbClr val="D5EBFF"/>
              </a:buClr>
              <a:buSzPct val="97000"/>
              <a:buFont typeface="Wingdings" panose="05000000000000000000" pitchFamily="2" charset="2"/>
              <a:buChar char=""/>
              <a:tabLst>
                <a:tab pos="205105" algn="l"/>
              </a:tabLst>
            </a:pPr>
            <a:r>
              <a:rPr lang="en-IN" sz="1650" b="0" strike="noStrike" spc="9">
                <a:solidFill>
                  <a:schemeClr val="tx1"/>
                </a:solidFill>
                <a:latin typeface="Corbel" panose="020B0503020204020204"/>
              </a:rPr>
              <a:t>Lack</a:t>
            </a:r>
            <a:r>
              <a:rPr lang="en-IN" sz="1650" b="0" strike="noStrike" spc="-26">
                <a:solidFill>
                  <a:schemeClr val="tx1"/>
                </a:solidFill>
                <a:latin typeface="Corbel" panose="020B0503020204020204"/>
              </a:rPr>
              <a:t> </a:t>
            </a:r>
            <a:r>
              <a:rPr lang="en-IN" sz="1650" b="0" strike="noStrike" spc="9">
                <a:solidFill>
                  <a:schemeClr val="tx1"/>
                </a:solidFill>
                <a:latin typeface="Corbel" panose="020B0503020204020204"/>
              </a:rPr>
              <a:t>of</a:t>
            </a:r>
            <a:r>
              <a:rPr lang="en-IN" sz="1650" b="0" strike="noStrike" spc="-7">
                <a:solidFill>
                  <a:schemeClr val="tx1"/>
                </a:solidFill>
                <a:latin typeface="Corbel" panose="020B0503020204020204"/>
              </a:rPr>
              <a:t> </a:t>
            </a:r>
            <a:r>
              <a:rPr lang="en-IN" sz="1650" b="0" strike="noStrike" spc="9">
                <a:solidFill>
                  <a:schemeClr val="tx1"/>
                </a:solidFill>
                <a:latin typeface="Corbel" panose="020B0503020204020204"/>
              </a:rPr>
              <a:t>Motivation</a:t>
            </a:r>
            <a:endParaRPr lang="en-IN" sz="1650" b="0" strike="noStrike" spc="-1">
              <a:solidFill>
                <a:schemeClr val="tx1"/>
              </a:solidFill>
              <a:latin typeface="Arial" panose="020B0604020202020204"/>
            </a:endParaRPr>
          </a:p>
          <a:p>
            <a:pPr marL="247650" indent="-235585">
              <a:lnSpc>
                <a:spcPct val="100000"/>
              </a:lnSpc>
              <a:spcBef>
                <a:spcPts val="420"/>
              </a:spcBef>
              <a:buClr>
                <a:srgbClr val="D5EBFF"/>
              </a:buClr>
              <a:buSzPct val="97000"/>
              <a:buFont typeface="Wingdings" panose="05000000000000000000" pitchFamily="2" charset="2"/>
              <a:buChar char=""/>
              <a:tabLst>
                <a:tab pos="247650" algn="l"/>
                <a:tab pos="248285" algn="l"/>
              </a:tabLst>
            </a:pPr>
            <a:r>
              <a:rPr lang="en-IN" sz="1650" b="0" strike="noStrike" spc="9">
                <a:solidFill>
                  <a:schemeClr val="tx1"/>
                </a:solidFill>
                <a:latin typeface="Corbel" panose="020B0503020204020204"/>
              </a:rPr>
              <a:t>Lack</a:t>
            </a:r>
            <a:r>
              <a:rPr lang="en-IN" sz="1650" b="0" strike="noStrike" spc="-26">
                <a:solidFill>
                  <a:schemeClr val="tx1"/>
                </a:solidFill>
                <a:latin typeface="Corbel" panose="020B0503020204020204"/>
              </a:rPr>
              <a:t> </a:t>
            </a:r>
            <a:r>
              <a:rPr lang="en-IN" sz="1650" b="0" strike="noStrike" spc="9">
                <a:solidFill>
                  <a:schemeClr val="tx1"/>
                </a:solidFill>
                <a:latin typeface="Corbel" panose="020B0503020204020204"/>
              </a:rPr>
              <a:t>of</a:t>
            </a:r>
            <a:r>
              <a:rPr lang="en-IN" sz="1650" b="0" strike="noStrike" spc="-21">
                <a:solidFill>
                  <a:schemeClr val="tx1"/>
                </a:solidFill>
                <a:latin typeface="Corbel" panose="020B0503020204020204"/>
              </a:rPr>
              <a:t> </a:t>
            </a:r>
            <a:r>
              <a:rPr lang="en-IN" sz="1650" b="0" strike="noStrike" spc="9">
                <a:solidFill>
                  <a:schemeClr val="tx1"/>
                </a:solidFill>
                <a:latin typeface="Corbel" panose="020B0503020204020204"/>
              </a:rPr>
              <a:t>patience</a:t>
            </a:r>
            <a:endParaRPr lang="en-IN" sz="1650" b="0" strike="noStrike" spc="-1">
              <a:solidFill>
                <a:schemeClr val="tx1"/>
              </a:solidFill>
              <a:latin typeface="Arial" panose="020B0604020202020204"/>
            </a:endParaRPr>
          </a:p>
          <a:p>
            <a:pPr marL="204470" indent="-192405">
              <a:lnSpc>
                <a:spcPct val="100000"/>
              </a:lnSpc>
              <a:spcBef>
                <a:spcPts val="430"/>
              </a:spcBef>
              <a:buClr>
                <a:srgbClr val="D5EBFF"/>
              </a:buClr>
              <a:buSzPct val="97000"/>
              <a:buFont typeface="Wingdings" panose="05000000000000000000" pitchFamily="2" charset="2"/>
              <a:buChar char=""/>
              <a:tabLst>
                <a:tab pos="205105" algn="l"/>
              </a:tabLst>
            </a:pPr>
            <a:r>
              <a:rPr lang="en-IN" sz="1650" b="0" strike="noStrike" spc="4">
                <a:solidFill>
                  <a:schemeClr val="tx1"/>
                </a:solidFill>
                <a:latin typeface="Corbel" panose="020B0503020204020204"/>
              </a:rPr>
              <a:t>Inability</a:t>
            </a:r>
            <a:r>
              <a:rPr lang="en-IN" sz="1650" b="0" strike="noStrike" spc="-21">
                <a:solidFill>
                  <a:schemeClr val="tx1"/>
                </a:solidFill>
                <a:latin typeface="Corbel" panose="020B0503020204020204"/>
              </a:rPr>
              <a:t> </a:t>
            </a:r>
            <a:r>
              <a:rPr lang="en-IN" sz="1650" b="0" strike="noStrike" spc="9">
                <a:solidFill>
                  <a:schemeClr val="tx1"/>
                </a:solidFill>
                <a:latin typeface="Corbel" panose="020B0503020204020204"/>
              </a:rPr>
              <a:t>to</a:t>
            </a:r>
            <a:r>
              <a:rPr lang="en-IN" sz="1650" b="0" strike="noStrike" spc="-7">
                <a:solidFill>
                  <a:schemeClr val="tx1"/>
                </a:solidFill>
                <a:latin typeface="Corbel" panose="020B0503020204020204"/>
              </a:rPr>
              <a:t> </a:t>
            </a:r>
            <a:r>
              <a:rPr lang="en-IN" sz="1650" b="0" strike="noStrike" spc="12">
                <a:solidFill>
                  <a:schemeClr val="tx1"/>
                </a:solidFill>
                <a:latin typeface="Corbel" panose="020B0503020204020204"/>
              </a:rPr>
              <a:t>Dream</a:t>
            </a:r>
            <a:endParaRPr lang="en-IN" sz="1650" b="0" strike="noStrike" spc="-1">
              <a:solidFill>
                <a:schemeClr val="tx1"/>
              </a:solidFill>
              <a:latin typeface="Arial" panose="020B0604020202020204"/>
            </a:endParaRPr>
          </a:p>
          <a:p>
            <a:pPr marL="204470" indent="-192405">
              <a:lnSpc>
                <a:spcPct val="100000"/>
              </a:lnSpc>
              <a:spcBef>
                <a:spcPts val="420"/>
              </a:spcBef>
              <a:buClr>
                <a:srgbClr val="D5EBFF"/>
              </a:buClr>
              <a:buSzPct val="97000"/>
              <a:buFont typeface="Wingdings" panose="05000000000000000000" pitchFamily="2" charset="2"/>
              <a:buChar char=""/>
              <a:tabLst>
                <a:tab pos="205105" algn="l"/>
              </a:tabLst>
            </a:pPr>
            <a:r>
              <a:rPr lang="en-IN" sz="1650" b="0" strike="noStrike" spc="9">
                <a:solidFill>
                  <a:schemeClr val="tx1"/>
                </a:solidFill>
                <a:latin typeface="Corbel" panose="020B0503020204020204"/>
              </a:rPr>
              <a:t>Sense</a:t>
            </a:r>
            <a:r>
              <a:rPr lang="en-IN" sz="1650" b="0" strike="noStrike" spc="-12">
                <a:solidFill>
                  <a:schemeClr val="tx1"/>
                </a:solidFill>
                <a:latin typeface="Corbel" panose="020B0503020204020204"/>
              </a:rPr>
              <a:t> </a:t>
            </a:r>
            <a:r>
              <a:rPr lang="en-IN" sz="1650" b="0" strike="noStrike" spc="4">
                <a:solidFill>
                  <a:schemeClr val="tx1"/>
                </a:solidFill>
                <a:latin typeface="Corbel" panose="020B0503020204020204"/>
              </a:rPr>
              <a:t>of</a:t>
            </a:r>
            <a:r>
              <a:rPr lang="en-IN" sz="1650" b="0" strike="noStrike" spc="-12">
                <a:solidFill>
                  <a:schemeClr val="tx1"/>
                </a:solidFill>
                <a:latin typeface="Corbel" panose="020B0503020204020204"/>
              </a:rPr>
              <a:t> </a:t>
            </a:r>
            <a:r>
              <a:rPr lang="en-IN" sz="1650" b="0" strike="noStrike" spc="12">
                <a:solidFill>
                  <a:schemeClr val="tx1"/>
                </a:solidFill>
                <a:latin typeface="Corbel" panose="020B0503020204020204"/>
              </a:rPr>
              <a:t>embarrassment</a:t>
            </a:r>
            <a:endParaRPr lang="en-IN" sz="1650" b="0" strike="noStrike" spc="-1">
              <a:solidFill>
                <a:schemeClr val="tx1"/>
              </a:solidFill>
              <a:latin typeface="Arial" panose="020B0604020202020204"/>
            </a:endParaRPr>
          </a:p>
          <a:p>
            <a:pPr marL="12700">
              <a:lnSpc>
                <a:spcPct val="100000"/>
              </a:lnSpc>
              <a:spcBef>
                <a:spcPts val="430"/>
              </a:spcBef>
              <a:tabLst>
                <a:tab pos="205105" algn="l"/>
              </a:tabLst>
            </a:pPr>
            <a:r>
              <a:rPr lang="en-IN" sz="1650" b="1" strike="noStrike" spc="-1">
                <a:solidFill>
                  <a:schemeClr val="tx1"/>
                </a:solidFill>
                <a:latin typeface="Corbel" panose="020B0503020204020204"/>
              </a:rPr>
              <a:t>SOCIETAL</a:t>
            </a:r>
            <a:r>
              <a:rPr lang="en-IN" sz="1650" b="1" strike="noStrike" spc="-21">
                <a:solidFill>
                  <a:schemeClr val="tx1"/>
                </a:solidFill>
                <a:latin typeface="Corbel" panose="020B0503020204020204"/>
              </a:rPr>
              <a:t> </a:t>
            </a:r>
            <a:r>
              <a:rPr lang="en-IN" sz="1650" b="1" strike="noStrike" spc="12">
                <a:solidFill>
                  <a:schemeClr val="tx1"/>
                </a:solidFill>
                <a:latin typeface="Corbel" panose="020B0503020204020204"/>
              </a:rPr>
              <a:t>BARRIERS</a:t>
            </a:r>
            <a:endParaRPr lang="en-IN" sz="1650" b="0" strike="noStrike" spc="-1">
              <a:solidFill>
                <a:schemeClr val="tx1"/>
              </a:solidFill>
              <a:latin typeface="Arial" panose="020B0604020202020204"/>
            </a:endParaRPr>
          </a:p>
          <a:p>
            <a:pPr marL="204470" indent="-192405">
              <a:lnSpc>
                <a:spcPct val="100000"/>
              </a:lnSpc>
              <a:spcBef>
                <a:spcPts val="420"/>
              </a:spcBef>
              <a:buClr>
                <a:srgbClr val="D5EBFF"/>
              </a:buClr>
              <a:buSzPct val="97000"/>
              <a:buFont typeface="Wingdings" panose="05000000000000000000" pitchFamily="2" charset="2"/>
              <a:buChar char=""/>
              <a:tabLst>
                <a:tab pos="205105" algn="l"/>
              </a:tabLst>
            </a:pPr>
            <a:r>
              <a:rPr lang="en-IN" sz="1650" b="0" strike="noStrike" spc="9">
                <a:solidFill>
                  <a:schemeClr val="tx1"/>
                </a:solidFill>
                <a:latin typeface="Corbel" panose="020B0503020204020204"/>
              </a:rPr>
              <a:t>Pressure</a:t>
            </a:r>
            <a:r>
              <a:rPr lang="en-IN" sz="1650" b="0" strike="noStrike" spc="-7">
                <a:solidFill>
                  <a:schemeClr val="tx1"/>
                </a:solidFill>
                <a:latin typeface="Corbel" panose="020B0503020204020204"/>
              </a:rPr>
              <a:t> </a:t>
            </a:r>
            <a:r>
              <a:rPr lang="en-IN" sz="1650" b="0" strike="noStrike" spc="9">
                <a:solidFill>
                  <a:schemeClr val="tx1"/>
                </a:solidFill>
                <a:latin typeface="Corbel" panose="020B0503020204020204"/>
              </a:rPr>
              <a:t>from</a:t>
            </a:r>
            <a:r>
              <a:rPr lang="en-IN" sz="1650" b="0" strike="noStrike" spc="-12">
                <a:solidFill>
                  <a:schemeClr val="tx1"/>
                </a:solidFill>
                <a:latin typeface="Corbel" panose="020B0503020204020204"/>
              </a:rPr>
              <a:t> </a:t>
            </a:r>
            <a:r>
              <a:rPr lang="en-IN" sz="1650" b="0" strike="noStrike" spc="9">
                <a:solidFill>
                  <a:schemeClr val="tx1"/>
                </a:solidFill>
                <a:latin typeface="Corbel" panose="020B0503020204020204"/>
              </a:rPr>
              <a:t>community</a:t>
            </a:r>
            <a:endParaRPr lang="en-IN" sz="1650" b="0" strike="noStrike" spc="-1">
              <a:solidFill>
                <a:schemeClr val="tx1"/>
              </a:solidFill>
              <a:latin typeface="Arial" panose="020B0604020202020204"/>
            </a:endParaRPr>
          </a:p>
          <a:p>
            <a:pPr marL="204470" indent="-192405">
              <a:lnSpc>
                <a:spcPct val="100000"/>
              </a:lnSpc>
              <a:spcBef>
                <a:spcPts val="420"/>
              </a:spcBef>
              <a:buClr>
                <a:srgbClr val="D5EBFF"/>
              </a:buClr>
              <a:buSzPct val="97000"/>
              <a:buFont typeface="Wingdings" panose="05000000000000000000" pitchFamily="2" charset="2"/>
              <a:buChar char=""/>
              <a:tabLst>
                <a:tab pos="205105" algn="l"/>
              </a:tabLst>
            </a:pPr>
            <a:r>
              <a:rPr lang="en-IN" sz="1650" b="0" strike="noStrike" spc="9">
                <a:solidFill>
                  <a:schemeClr val="tx1"/>
                </a:solidFill>
                <a:latin typeface="Corbel" panose="020B0503020204020204"/>
              </a:rPr>
              <a:t>Pressure</a:t>
            </a:r>
            <a:r>
              <a:rPr lang="en-IN" sz="1650" b="0" strike="noStrike" spc="-12">
                <a:solidFill>
                  <a:schemeClr val="tx1"/>
                </a:solidFill>
                <a:latin typeface="Corbel" panose="020B0503020204020204"/>
              </a:rPr>
              <a:t> </a:t>
            </a:r>
            <a:r>
              <a:rPr lang="en-IN" sz="1650" b="0" strike="noStrike" spc="9">
                <a:solidFill>
                  <a:schemeClr val="tx1"/>
                </a:solidFill>
                <a:latin typeface="Corbel" panose="020B0503020204020204"/>
              </a:rPr>
              <a:t>from</a:t>
            </a:r>
            <a:r>
              <a:rPr lang="en-IN" sz="1650" b="0" strike="noStrike" spc="-15">
                <a:solidFill>
                  <a:schemeClr val="tx1"/>
                </a:solidFill>
                <a:latin typeface="Corbel" panose="020B0503020204020204"/>
              </a:rPr>
              <a:t> </a:t>
            </a:r>
            <a:r>
              <a:rPr lang="en-IN" sz="1650" b="0" strike="noStrike" spc="9">
                <a:solidFill>
                  <a:schemeClr val="tx1"/>
                </a:solidFill>
                <a:latin typeface="Corbel" panose="020B0503020204020204"/>
              </a:rPr>
              <a:t>Family</a:t>
            </a:r>
            <a:endParaRPr lang="en-IN" sz="1650" b="0" strike="noStrike" spc="-1">
              <a:solidFill>
                <a:schemeClr val="tx1"/>
              </a:solidFill>
              <a:latin typeface="Arial" panose="020B0604020202020204"/>
            </a:endParaRPr>
          </a:p>
          <a:p>
            <a:pPr marL="247650" indent="-235585">
              <a:lnSpc>
                <a:spcPct val="100000"/>
              </a:lnSpc>
              <a:spcBef>
                <a:spcPts val="430"/>
              </a:spcBef>
              <a:buClr>
                <a:srgbClr val="D5EBFF"/>
              </a:buClr>
              <a:buSzPct val="97000"/>
              <a:buFont typeface="Wingdings" panose="05000000000000000000" pitchFamily="2" charset="2"/>
              <a:buChar char=""/>
              <a:tabLst>
                <a:tab pos="247650" algn="l"/>
                <a:tab pos="248285" algn="l"/>
              </a:tabLst>
            </a:pPr>
            <a:r>
              <a:rPr lang="en-IN" sz="1650" b="0" strike="noStrike" spc="9">
                <a:solidFill>
                  <a:schemeClr val="tx1"/>
                </a:solidFill>
                <a:latin typeface="Corbel" panose="020B0503020204020204"/>
              </a:rPr>
              <a:t>Pressure</a:t>
            </a:r>
            <a:r>
              <a:rPr lang="en-IN" sz="1650" b="0" strike="noStrike" spc="-7">
                <a:solidFill>
                  <a:schemeClr val="tx1"/>
                </a:solidFill>
                <a:latin typeface="Corbel" panose="020B0503020204020204"/>
              </a:rPr>
              <a:t> </a:t>
            </a:r>
            <a:r>
              <a:rPr lang="en-IN" sz="1650" b="0" strike="noStrike" spc="9">
                <a:solidFill>
                  <a:schemeClr val="tx1"/>
                </a:solidFill>
                <a:latin typeface="Corbel" panose="020B0503020204020204"/>
              </a:rPr>
              <a:t>from</a:t>
            </a:r>
            <a:r>
              <a:rPr lang="en-IN" sz="1650" b="0" strike="noStrike" spc="-12">
                <a:solidFill>
                  <a:schemeClr val="tx1"/>
                </a:solidFill>
                <a:latin typeface="Corbel" panose="020B0503020204020204"/>
              </a:rPr>
              <a:t> </a:t>
            </a:r>
            <a:r>
              <a:rPr lang="en-IN" sz="1650" b="0" strike="noStrike" spc="9">
                <a:solidFill>
                  <a:schemeClr val="tx1"/>
                </a:solidFill>
                <a:latin typeface="Corbel" panose="020B0503020204020204"/>
              </a:rPr>
              <a:t>peer</a:t>
            </a:r>
            <a:r>
              <a:rPr lang="en-IN" sz="1650" b="0" strike="noStrike" spc="-15">
                <a:solidFill>
                  <a:schemeClr val="tx1"/>
                </a:solidFill>
                <a:latin typeface="Corbel" panose="020B0503020204020204"/>
              </a:rPr>
              <a:t> </a:t>
            </a:r>
            <a:r>
              <a:rPr lang="en-IN" sz="1650" b="0" strike="noStrike" spc="9">
                <a:solidFill>
                  <a:schemeClr val="tx1"/>
                </a:solidFill>
                <a:latin typeface="Corbel" panose="020B0503020204020204"/>
              </a:rPr>
              <a:t>group</a:t>
            </a:r>
            <a:endParaRPr lang="en-IN" sz="1650" b="0" strike="noStrike" spc="9">
              <a:solidFill>
                <a:schemeClr val="tx1"/>
              </a:solidFill>
              <a:latin typeface="Corbel" panose="020B0503020204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90195" y="139700"/>
            <a:ext cx="10953750" cy="60375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233805" y="200660"/>
            <a:ext cx="10438765" cy="6181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Entrepreneurship Development</a:t>
            </a:r>
            <a:endParaRPr lang="en-IN" dirty="0"/>
          </a:p>
        </p:txBody>
      </p:sp>
      <p:pic>
        <p:nvPicPr>
          <p:cNvPr id="2052" name="Picture 4" descr="Types of Entrepreneurs - Javatpoint"/>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38199" y="1840090"/>
            <a:ext cx="10676467" cy="41317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103630" y="130810"/>
            <a:ext cx="10669270" cy="63893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Entrepreneurship</a:t>
            </a:r>
            <a:endParaRPr lang="en-IN" dirty="0"/>
          </a:p>
        </p:txBody>
      </p:sp>
      <p:sp>
        <p:nvSpPr>
          <p:cNvPr id="3" name="Content Placeholder 2"/>
          <p:cNvSpPr>
            <a:spLocks noGrp="1"/>
          </p:cNvSpPr>
          <p:nvPr>
            <p:ph idx="1"/>
          </p:nvPr>
        </p:nvSpPr>
        <p:spPr>
          <a:xfrm>
            <a:off x="838200" y="1444978"/>
            <a:ext cx="10515600" cy="4731985"/>
          </a:xfrm>
        </p:spPr>
        <p:txBody>
          <a:bodyPr>
            <a:normAutofit fontScale="85000" lnSpcReduction="20000"/>
          </a:bodyPr>
          <a:lstStyle/>
          <a:p>
            <a:r>
              <a:rPr lang="en-IN" dirty="0"/>
              <a:t>Small business </a:t>
            </a:r>
            <a:r>
              <a:rPr lang="en-IN" dirty="0" smtClean="0"/>
              <a:t>entrepreneurship</a:t>
            </a:r>
            <a:endParaRPr lang="en-IN" dirty="0" smtClean="0"/>
          </a:p>
          <a:p>
            <a:r>
              <a:rPr lang="en-IN" dirty="0"/>
              <a:t>Large company </a:t>
            </a:r>
            <a:r>
              <a:rPr lang="en-IN" dirty="0" smtClean="0"/>
              <a:t>entrepreneurship</a:t>
            </a:r>
            <a:endParaRPr lang="en-IN" dirty="0" smtClean="0"/>
          </a:p>
          <a:p>
            <a:r>
              <a:rPr lang="en-IN" dirty="0"/>
              <a:t>Scalable </a:t>
            </a:r>
            <a:r>
              <a:rPr lang="en-IN" dirty="0" smtClean="0"/>
              <a:t>start-up entrepreneurship</a:t>
            </a:r>
            <a:endParaRPr lang="en-IN" dirty="0" smtClean="0"/>
          </a:p>
          <a:p>
            <a:r>
              <a:rPr lang="en-IN" dirty="0"/>
              <a:t>International </a:t>
            </a:r>
            <a:r>
              <a:rPr lang="en-IN" dirty="0" smtClean="0"/>
              <a:t>entrepreneurship</a:t>
            </a:r>
            <a:endParaRPr lang="en-IN" dirty="0" smtClean="0"/>
          </a:p>
          <a:p>
            <a:r>
              <a:rPr lang="en-IN" dirty="0"/>
              <a:t>Social </a:t>
            </a:r>
            <a:r>
              <a:rPr lang="en-IN" dirty="0" smtClean="0"/>
              <a:t>entrepreneurship</a:t>
            </a:r>
            <a:endParaRPr lang="en-IN" dirty="0" smtClean="0"/>
          </a:p>
          <a:p>
            <a:r>
              <a:rPr lang="en-IN" dirty="0"/>
              <a:t>Environmental </a:t>
            </a:r>
            <a:r>
              <a:rPr lang="en-IN" dirty="0" smtClean="0"/>
              <a:t>entrepreneurship</a:t>
            </a:r>
            <a:endParaRPr lang="en-IN" dirty="0" smtClean="0"/>
          </a:p>
          <a:p>
            <a:r>
              <a:rPr lang="en-IN" dirty="0" err="1" smtClean="0"/>
              <a:t>Technopreneurship</a:t>
            </a:r>
            <a:endParaRPr lang="en-IN" dirty="0" smtClean="0"/>
          </a:p>
          <a:p>
            <a:r>
              <a:rPr lang="en-IN" dirty="0"/>
              <a:t>Hustler </a:t>
            </a:r>
            <a:r>
              <a:rPr lang="en-IN" dirty="0" smtClean="0"/>
              <a:t>entrepreneurship</a:t>
            </a:r>
            <a:endParaRPr lang="en-IN" dirty="0" smtClean="0"/>
          </a:p>
          <a:p>
            <a:r>
              <a:rPr lang="en-IN" dirty="0"/>
              <a:t>Innovative </a:t>
            </a:r>
            <a:r>
              <a:rPr lang="en-IN" dirty="0" smtClean="0"/>
              <a:t>entrepreneurship</a:t>
            </a:r>
            <a:endParaRPr lang="en-IN" dirty="0" smtClean="0"/>
          </a:p>
          <a:p>
            <a:r>
              <a:rPr lang="en-IN" dirty="0"/>
              <a:t>Imitative </a:t>
            </a:r>
            <a:r>
              <a:rPr lang="en-IN" dirty="0" smtClean="0"/>
              <a:t>entrepreneurship</a:t>
            </a:r>
            <a:endParaRPr lang="en-IN" dirty="0" smtClean="0"/>
          </a:p>
          <a:p>
            <a:r>
              <a:rPr lang="en-IN" dirty="0"/>
              <a:t>Researcher </a:t>
            </a:r>
            <a:r>
              <a:rPr lang="en-IN" dirty="0" smtClean="0"/>
              <a:t>entrepreneurship</a:t>
            </a:r>
            <a:endParaRPr lang="en-IN" dirty="0" smtClean="0"/>
          </a:p>
          <a:p>
            <a:r>
              <a:rPr lang="en-IN" dirty="0" err="1"/>
              <a:t>Cyberpreneurship</a:t>
            </a:r>
            <a:endParaRPr lang="en-IN" dirty="0" smtClean="0"/>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704" y="173101"/>
            <a:ext cx="10515600" cy="613283"/>
          </a:xfrm>
        </p:spPr>
        <p:txBody>
          <a:bodyPr>
            <a:normAutofit fontScale="90000"/>
          </a:bodyPr>
          <a:lstStyle/>
          <a:p>
            <a:r>
              <a:rPr lang="en-IN" dirty="0"/>
              <a:t>Varieties of Entrepreneurships</a:t>
            </a:r>
            <a:endParaRPr lang="en-IN" dirty="0"/>
          </a:p>
        </p:txBody>
      </p:sp>
      <p:sp>
        <p:nvSpPr>
          <p:cNvPr id="3" name="Content Placeholder 2"/>
          <p:cNvSpPr>
            <a:spLocks noGrp="1"/>
          </p:cNvSpPr>
          <p:nvPr>
            <p:ph idx="1"/>
          </p:nvPr>
        </p:nvSpPr>
        <p:spPr>
          <a:xfrm>
            <a:off x="1060704" y="850392"/>
            <a:ext cx="9235440" cy="5697347"/>
          </a:xfrm>
        </p:spPr>
        <p:txBody>
          <a:bodyPr>
            <a:normAutofit fontScale="92500" lnSpcReduction="20000"/>
          </a:bodyPr>
          <a:lstStyle/>
          <a:p>
            <a:r>
              <a:rPr lang="en-IN" dirty="0"/>
              <a:t>Agricultural/Rural Entrepreneurship</a:t>
            </a:r>
            <a:endParaRPr lang="en-IN" dirty="0"/>
          </a:p>
          <a:p>
            <a:pPr lvl="1"/>
            <a:r>
              <a:rPr lang="en-IN" dirty="0"/>
              <a:t>FarmsNFarmers.org – soil &amp; climate conditions to farmers</a:t>
            </a:r>
            <a:endParaRPr lang="en-IN" dirty="0"/>
          </a:p>
          <a:p>
            <a:pPr lvl="1"/>
            <a:r>
              <a:rPr lang="en-IN" dirty="0"/>
              <a:t>Barrix.in – pheromone based pest control</a:t>
            </a:r>
            <a:endParaRPr lang="en-IN" dirty="0"/>
          </a:p>
          <a:p>
            <a:r>
              <a:rPr lang="en-IN" dirty="0"/>
              <a:t>Industrial entrepreneurship</a:t>
            </a:r>
            <a:endParaRPr lang="en-IN" dirty="0"/>
          </a:p>
          <a:p>
            <a:r>
              <a:rPr lang="en-IN" dirty="0" err="1"/>
              <a:t>Technopreneurship</a:t>
            </a:r>
            <a:endParaRPr lang="en-IN" dirty="0"/>
          </a:p>
          <a:p>
            <a:pPr lvl="1"/>
            <a:r>
              <a:rPr lang="en-IN" dirty="0"/>
              <a:t>E-bay, Amazon, Google</a:t>
            </a:r>
            <a:endParaRPr lang="en-IN" dirty="0"/>
          </a:p>
          <a:p>
            <a:r>
              <a:rPr lang="en-IN" dirty="0" err="1"/>
              <a:t>Netpreneurship</a:t>
            </a:r>
            <a:endParaRPr lang="en-IN" dirty="0"/>
          </a:p>
          <a:p>
            <a:pPr lvl="1"/>
            <a:r>
              <a:rPr lang="en-IN" dirty="0"/>
              <a:t>E-learning platforms</a:t>
            </a:r>
            <a:endParaRPr lang="en-IN" dirty="0"/>
          </a:p>
          <a:p>
            <a:pPr lvl="1"/>
            <a:r>
              <a:rPr lang="en-IN" dirty="0"/>
              <a:t>Netflix</a:t>
            </a:r>
            <a:endParaRPr lang="en-IN" dirty="0"/>
          </a:p>
          <a:p>
            <a:r>
              <a:rPr lang="en-IN" dirty="0"/>
              <a:t>Green/Environmental or </a:t>
            </a:r>
            <a:r>
              <a:rPr lang="en-IN" dirty="0" err="1"/>
              <a:t>Ecopreneurship</a:t>
            </a:r>
            <a:endParaRPr lang="en-IN" dirty="0"/>
          </a:p>
          <a:p>
            <a:pPr lvl="1"/>
            <a:r>
              <a:rPr lang="en-IN" dirty="0"/>
              <a:t>Waste Ventures – nutrient-rich organic compost from waste</a:t>
            </a:r>
            <a:endParaRPr lang="en-IN" dirty="0"/>
          </a:p>
          <a:p>
            <a:pPr lvl="1"/>
            <a:r>
              <a:rPr lang="en-IN" dirty="0"/>
              <a:t>Fourth Partner Energy – rooftop solar projects</a:t>
            </a:r>
            <a:endParaRPr lang="en-IN" dirty="0"/>
          </a:p>
          <a:p>
            <a:r>
              <a:rPr lang="en-IN" dirty="0"/>
              <a:t>Intra-corporate/firm or Intrapreneurship</a:t>
            </a:r>
            <a:endParaRPr lang="en-IN" dirty="0"/>
          </a:p>
          <a:p>
            <a:r>
              <a:rPr lang="en-IN" dirty="0"/>
              <a:t>Social entrepreneurship</a:t>
            </a:r>
            <a:endParaRPr lang="en-IN" dirty="0"/>
          </a:p>
          <a:p>
            <a:pPr lvl="1"/>
            <a:r>
              <a:rPr lang="en-IN" dirty="0"/>
              <a:t>Charity: water – clean drinking water around the world</a:t>
            </a:r>
            <a:endParaRPr lang="en-IN" dirty="0"/>
          </a:p>
          <a:p>
            <a:pPr lvl="1"/>
            <a:r>
              <a:rPr lang="en-IN" dirty="0"/>
              <a:t>Better World Books – reuse or recycle books to promote literacy</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777875"/>
            <a:ext cx="10515600" cy="5475605"/>
          </a:xfrm>
        </p:spPr>
        <p:txBody>
          <a:bodyPr/>
          <a:p>
            <a:pPr marL="354965" indent="-342900">
              <a:lnSpc>
                <a:spcPct val="99000"/>
              </a:lnSpc>
              <a:spcBef>
                <a:spcPts val="100"/>
              </a:spcBef>
              <a:buClr>
                <a:srgbClr val="D5EBFF"/>
              </a:buClr>
              <a:buSzPct val="95000"/>
              <a:buFont typeface="Arial MT"/>
              <a:buChar char="•"/>
              <a:tabLst>
                <a:tab pos="354330" algn="l"/>
                <a:tab pos="355600" algn="l"/>
              </a:tabLst>
            </a:pPr>
            <a:r>
              <a:rPr lang="en-IN" spc="-7">
                <a:solidFill>
                  <a:schemeClr val="tx1"/>
                </a:solidFill>
                <a:latin typeface="Corbel" panose="020B0503020204020204"/>
                <a:sym typeface="+mn-ea"/>
              </a:rPr>
              <a:t>The word "entrepreneur" is derived from </a:t>
            </a:r>
            <a:r>
              <a:rPr lang="en-IN" spc="-1">
                <a:solidFill>
                  <a:schemeClr val="tx1"/>
                </a:solidFill>
                <a:latin typeface="Corbel" panose="020B0503020204020204"/>
                <a:sym typeface="+mn-ea"/>
              </a:rPr>
              <a:t>a </a:t>
            </a:r>
            <a:r>
              <a:rPr lang="en-IN" spc="4">
                <a:solidFill>
                  <a:schemeClr val="tx1"/>
                </a:solidFill>
                <a:latin typeface="Corbel" panose="020B0503020204020204"/>
                <a:sym typeface="+mn-ea"/>
              </a:rPr>
              <a:t> </a:t>
            </a:r>
            <a:r>
              <a:rPr lang="en-IN" spc="-7">
                <a:solidFill>
                  <a:schemeClr val="tx1"/>
                </a:solidFill>
                <a:latin typeface="Corbel" panose="020B0503020204020204"/>
                <a:sym typeface="+mn-ea"/>
              </a:rPr>
              <a:t>French root ‘entreprendre’, meaning, </a:t>
            </a:r>
            <a:r>
              <a:rPr lang="en-IN" spc="-1">
                <a:solidFill>
                  <a:schemeClr val="tx1"/>
                </a:solidFill>
                <a:latin typeface="Corbel" panose="020B0503020204020204"/>
                <a:sym typeface="+mn-ea"/>
              </a:rPr>
              <a:t>"to </a:t>
            </a:r>
            <a:r>
              <a:rPr lang="en-IN" spc="4">
                <a:solidFill>
                  <a:schemeClr val="tx1"/>
                </a:solidFill>
                <a:latin typeface="Corbel" panose="020B0503020204020204"/>
                <a:sym typeface="+mn-ea"/>
              </a:rPr>
              <a:t> </a:t>
            </a:r>
            <a:r>
              <a:rPr lang="en-IN" spc="-12">
                <a:solidFill>
                  <a:schemeClr val="tx1"/>
                </a:solidFill>
                <a:latin typeface="Corbel" panose="020B0503020204020204"/>
                <a:sym typeface="+mn-ea"/>
              </a:rPr>
              <a:t>undertake” </a:t>
            </a:r>
            <a:r>
              <a:rPr lang="en-IN" spc="-7">
                <a:solidFill>
                  <a:schemeClr val="tx1"/>
                </a:solidFill>
                <a:latin typeface="Corbel" panose="020B0503020204020204"/>
                <a:sym typeface="+mn-ea"/>
              </a:rPr>
              <a:t>and is commonly </a:t>
            </a:r>
            <a:r>
              <a:rPr lang="en-IN" spc="-12">
                <a:solidFill>
                  <a:schemeClr val="tx1"/>
                </a:solidFill>
                <a:latin typeface="Corbel" panose="020B0503020204020204"/>
                <a:sym typeface="+mn-ea"/>
              </a:rPr>
              <a:t>used </a:t>
            </a:r>
            <a:r>
              <a:rPr lang="en-IN" spc="-1">
                <a:solidFill>
                  <a:schemeClr val="tx1"/>
                </a:solidFill>
                <a:latin typeface="Corbel" panose="020B0503020204020204"/>
                <a:sym typeface="+mn-ea"/>
              </a:rPr>
              <a:t>to </a:t>
            </a:r>
            <a:r>
              <a:rPr lang="en-IN" spc="-7">
                <a:solidFill>
                  <a:schemeClr val="tx1"/>
                </a:solidFill>
                <a:latin typeface="Corbel" panose="020B0503020204020204"/>
                <a:sym typeface="+mn-ea"/>
              </a:rPr>
              <a:t>describe </a:t>
            </a:r>
            <a:r>
              <a:rPr lang="en-IN" spc="-591">
                <a:solidFill>
                  <a:schemeClr val="tx1"/>
                </a:solidFill>
                <a:latin typeface="Corbel" panose="020B0503020204020204"/>
                <a:sym typeface="+mn-ea"/>
              </a:rPr>
              <a:t> </a:t>
            </a:r>
            <a:r>
              <a:rPr lang="en-IN" spc="-7">
                <a:solidFill>
                  <a:schemeClr val="tx1"/>
                </a:solidFill>
                <a:latin typeface="Corbel" panose="020B0503020204020204"/>
                <a:sym typeface="+mn-ea"/>
              </a:rPr>
              <a:t>an individual who organizes and operates </a:t>
            </a:r>
            <a:r>
              <a:rPr lang="en-IN" spc="-1">
                <a:solidFill>
                  <a:schemeClr val="tx1"/>
                </a:solidFill>
                <a:latin typeface="Corbel" panose="020B0503020204020204"/>
                <a:sym typeface="+mn-ea"/>
              </a:rPr>
              <a:t>a </a:t>
            </a:r>
            <a:r>
              <a:rPr lang="en-IN" spc="4">
                <a:solidFill>
                  <a:schemeClr val="tx1"/>
                </a:solidFill>
                <a:latin typeface="Corbel" panose="020B0503020204020204"/>
                <a:sym typeface="+mn-ea"/>
              </a:rPr>
              <a:t> </a:t>
            </a:r>
            <a:r>
              <a:rPr lang="en-IN" spc="-7">
                <a:solidFill>
                  <a:schemeClr val="tx1"/>
                </a:solidFill>
                <a:latin typeface="Corbel" panose="020B0503020204020204"/>
                <a:sym typeface="+mn-ea"/>
              </a:rPr>
              <a:t>business</a:t>
            </a:r>
            <a:r>
              <a:rPr lang="en-IN" spc="43">
                <a:solidFill>
                  <a:schemeClr val="tx1"/>
                </a:solidFill>
                <a:latin typeface="Corbel" panose="020B0503020204020204"/>
                <a:sym typeface="+mn-ea"/>
              </a:rPr>
              <a:t> </a:t>
            </a:r>
            <a:r>
              <a:rPr lang="en-IN" spc="-7">
                <a:solidFill>
                  <a:schemeClr val="tx1"/>
                </a:solidFill>
                <a:latin typeface="Corbel" panose="020B0503020204020204"/>
                <a:sym typeface="+mn-ea"/>
              </a:rPr>
              <a:t>or</a:t>
            </a:r>
            <a:r>
              <a:rPr lang="en-IN" spc="49">
                <a:solidFill>
                  <a:schemeClr val="tx1"/>
                </a:solidFill>
                <a:latin typeface="Corbel" panose="020B0503020204020204"/>
                <a:sym typeface="+mn-ea"/>
              </a:rPr>
              <a:t> </a:t>
            </a:r>
            <a:r>
              <a:rPr lang="en-IN" spc="-7">
                <a:solidFill>
                  <a:schemeClr val="tx1"/>
                </a:solidFill>
                <a:latin typeface="Corbel" panose="020B0503020204020204"/>
                <a:sym typeface="+mn-ea"/>
              </a:rPr>
              <a:t>businesses,</a:t>
            </a:r>
            <a:r>
              <a:rPr lang="en-IN" spc="43">
                <a:solidFill>
                  <a:schemeClr val="tx1"/>
                </a:solidFill>
                <a:latin typeface="Corbel" panose="020B0503020204020204"/>
                <a:sym typeface="+mn-ea"/>
              </a:rPr>
              <a:t> </a:t>
            </a:r>
            <a:r>
              <a:rPr lang="en-IN" spc="-7">
                <a:solidFill>
                  <a:schemeClr val="tx1"/>
                </a:solidFill>
                <a:latin typeface="Corbel" panose="020B0503020204020204"/>
                <a:sym typeface="+mn-ea"/>
              </a:rPr>
              <a:t>taking</a:t>
            </a:r>
            <a:r>
              <a:rPr lang="en-IN" spc="43">
                <a:solidFill>
                  <a:schemeClr val="tx1"/>
                </a:solidFill>
                <a:latin typeface="Corbel" panose="020B0503020204020204"/>
                <a:sym typeface="+mn-ea"/>
              </a:rPr>
              <a:t> </a:t>
            </a:r>
            <a:r>
              <a:rPr lang="en-IN" spc="-7">
                <a:solidFill>
                  <a:schemeClr val="tx1"/>
                </a:solidFill>
                <a:latin typeface="Corbel" panose="020B0503020204020204"/>
                <a:sym typeface="+mn-ea"/>
              </a:rPr>
              <a:t>on</a:t>
            </a:r>
            <a:r>
              <a:rPr lang="en-IN" spc="43">
                <a:solidFill>
                  <a:schemeClr val="tx1"/>
                </a:solidFill>
                <a:latin typeface="Corbel" panose="020B0503020204020204"/>
                <a:sym typeface="+mn-ea"/>
              </a:rPr>
              <a:t> </a:t>
            </a:r>
            <a:r>
              <a:rPr lang="en-IN" spc="-12">
                <a:solidFill>
                  <a:schemeClr val="tx1"/>
                </a:solidFill>
                <a:latin typeface="Corbel" panose="020B0503020204020204"/>
                <a:sym typeface="+mn-ea"/>
              </a:rPr>
              <a:t>financial </a:t>
            </a:r>
            <a:r>
              <a:rPr lang="en-IN" spc="-7">
                <a:solidFill>
                  <a:schemeClr val="tx1"/>
                </a:solidFill>
                <a:latin typeface="Corbel" panose="020B0503020204020204"/>
                <a:sym typeface="+mn-ea"/>
              </a:rPr>
              <a:t> risk</a:t>
            </a:r>
            <a:r>
              <a:rPr lang="en-IN" spc="-15">
                <a:solidFill>
                  <a:schemeClr val="tx1"/>
                </a:solidFill>
                <a:latin typeface="Corbel" panose="020B0503020204020204"/>
                <a:sym typeface="+mn-ea"/>
              </a:rPr>
              <a:t> </a:t>
            </a:r>
            <a:r>
              <a:rPr lang="en-IN" spc="-7">
                <a:solidFill>
                  <a:schemeClr val="tx1"/>
                </a:solidFill>
                <a:latin typeface="Corbel" panose="020B0503020204020204"/>
                <a:sym typeface="+mn-ea"/>
              </a:rPr>
              <a:t>to </a:t>
            </a:r>
            <a:r>
              <a:rPr lang="en-IN" spc="-1">
                <a:solidFill>
                  <a:schemeClr val="tx1"/>
                </a:solidFill>
                <a:latin typeface="Corbel" panose="020B0503020204020204"/>
                <a:sym typeface="+mn-ea"/>
              </a:rPr>
              <a:t>do</a:t>
            </a:r>
            <a:r>
              <a:rPr lang="en-IN" spc="-15">
                <a:solidFill>
                  <a:schemeClr val="tx1"/>
                </a:solidFill>
                <a:latin typeface="Corbel" panose="020B0503020204020204"/>
                <a:sym typeface="+mn-ea"/>
              </a:rPr>
              <a:t> </a:t>
            </a:r>
            <a:r>
              <a:rPr lang="en-IN" spc="-7">
                <a:solidFill>
                  <a:schemeClr val="tx1"/>
                </a:solidFill>
                <a:latin typeface="Corbel" panose="020B0503020204020204"/>
                <a:sym typeface="+mn-ea"/>
              </a:rPr>
              <a:t>so.</a:t>
            </a:r>
            <a:endParaRPr lang="en-IN" b="0" strike="noStrike" spc="-1">
              <a:solidFill>
                <a:schemeClr val="tx1"/>
              </a:solidFill>
              <a:latin typeface="Arial" panose="020B0604020202020204"/>
            </a:endParaRPr>
          </a:p>
          <a:p>
            <a:pPr marL="354965" indent="-342900" algn="just">
              <a:lnSpc>
                <a:spcPct val="100000"/>
              </a:lnSpc>
              <a:spcBef>
                <a:spcPts val="700"/>
              </a:spcBef>
              <a:buClr>
                <a:srgbClr val="D5EBFF"/>
              </a:buClr>
              <a:buSzPct val="95000"/>
              <a:buFont typeface="Arial MT"/>
              <a:buChar char="•"/>
              <a:tabLst>
                <a:tab pos="355600" algn="l"/>
              </a:tabLst>
            </a:pPr>
            <a:r>
              <a:rPr lang="en-IN" spc="-7">
                <a:solidFill>
                  <a:schemeClr val="tx1"/>
                </a:solidFill>
                <a:latin typeface="Corbel" panose="020B0503020204020204"/>
                <a:sym typeface="+mn-ea"/>
              </a:rPr>
              <a:t>The term "entrepreneur" seems to have been </a:t>
            </a:r>
            <a:r>
              <a:rPr lang="en-IN" spc="-591">
                <a:solidFill>
                  <a:schemeClr val="tx1"/>
                </a:solidFill>
                <a:latin typeface="Corbel" panose="020B0503020204020204"/>
                <a:sym typeface="+mn-ea"/>
              </a:rPr>
              <a:t> </a:t>
            </a:r>
            <a:r>
              <a:rPr lang="en-IN" spc="-7">
                <a:solidFill>
                  <a:schemeClr val="tx1"/>
                </a:solidFill>
                <a:latin typeface="Corbel" panose="020B0503020204020204"/>
                <a:sym typeface="+mn-ea"/>
              </a:rPr>
              <a:t>introduced</a:t>
            </a:r>
            <a:r>
              <a:rPr lang="en-IN" spc="-12">
                <a:solidFill>
                  <a:schemeClr val="tx1"/>
                </a:solidFill>
                <a:latin typeface="Corbel" panose="020B0503020204020204"/>
                <a:sym typeface="+mn-ea"/>
              </a:rPr>
              <a:t> </a:t>
            </a:r>
            <a:r>
              <a:rPr lang="en-IN" spc="-7">
                <a:solidFill>
                  <a:schemeClr val="tx1"/>
                </a:solidFill>
                <a:latin typeface="Corbel" panose="020B0503020204020204"/>
                <a:sym typeface="+mn-ea"/>
              </a:rPr>
              <a:t>into</a:t>
            </a:r>
            <a:r>
              <a:rPr lang="en-IN" spc="-15">
                <a:solidFill>
                  <a:schemeClr val="tx1"/>
                </a:solidFill>
                <a:latin typeface="Corbel" panose="020B0503020204020204"/>
                <a:sym typeface="+mn-ea"/>
              </a:rPr>
              <a:t> </a:t>
            </a:r>
            <a:r>
              <a:rPr lang="en-IN" spc="-7">
                <a:solidFill>
                  <a:schemeClr val="tx1"/>
                </a:solidFill>
                <a:latin typeface="Corbel" panose="020B0503020204020204"/>
                <a:sym typeface="+mn-ea"/>
              </a:rPr>
              <a:t>economic theory</a:t>
            </a:r>
            <a:r>
              <a:rPr lang="en-IN" spc="-12">
                <a:solidFill>
                  <a:schemeClr val="tx1"/>
                </a:solidFill>
                <a:latin typeface="Corbel" panose="020B0503020204020204"/>
                <a:sym typeface="+mn-ea"/>
              </a:rPr>
              <a:t> </a:t>
            </a:r>
            <a:r>
              <a:rPr lang="en-IN" spc="-7">
                <a:solidFill>
                  <a:schemeClr val="tx1"/>
                </a:solidFill>
                <a:latin typeface="Corbel" panose="020B0503020204020204"/>
                <a:sym typeface="+mn-ea"/>
              </a:rPr>
              <a:t>by</a:t>
            </a:r>
            <a:r>
              <a:rPr lang="en-IN" spc="-131">
                <a:solidFill>
                  <a:schemeClr val="tx1"/>
                </a:solidFill>
                <a:latin typeface="Corbel" panose="020B0503020204020204"/>
                <a:sym typeface="+mn-ea"/>
              </a:rPr>
              <a:t> </a:t>
            </a:r>
            <a:r>
              <a:rPr lang="en-IN" spc="-7">
                <a:solidFill>
                  <a:schemeClr val="tx1"/>
                </a:solidFill>
                <a:latin typeface="Corbel" panose="020B0503020204020204"/>
                <a:sym typeface="+mn-ea"/>
              </a:rPr>
              <a:t>Cantillon </a:t>
            </a:r>
            <a:r>
              <a:rPr lang="en-IN" spc="-591">
                <a:solidFill>
                  <a:schemeClr val="tx1"/>
                </a:solidFill>
                <a:latin typeface="Corbel" panose="020B0503020204020204"/>
                <a:sym typeface="+mn-ea"/>
              </a:rPr>
              <a:t> </a:t>
            </a:r>
            <a:r>
              <a:rPr lang="en-IN" spc="-32">
                <a:solidFill>
                  <a:schemeClr val="tx1"/>
                </a:solidFill>
                <a:latin typeface="Corbel" panose="020B0503020204020204"/>
                <a:sym typeface="+mn-ea"/>
              </a:rPr>
              <a:t>(1755)</a:t>
            </a:r>
            <a:endParaRPr lang="en-IN" b="0" strike="noStrike" spc="-1">
              <a:solidFill>
                <a:schemeClr val="tx1"/>
              </a:solidFill>
              <a:latin typeface="Arial" panose="020B0604020202020204"/>
            </a:endParaRPr>
          </a:p>
          <a:p>
            <a:endParaRPr lang="en-IN" b="0" strike="noStrike" spc="-1">
              <a:solidFill>
                <a:schemeClr val="tx1"/>
              </a:solidFill>
              <a:latin typeface="Arial" panose="020B0604020202020204"/>
            </a:endParaRPr>
          </a:p>
        </p:txBody>
      </p:sp>
      <p:sp>
        <p:nvSpPr>
          <p:cNvPr id="4" name="Text Box 3"/>
          <p:cNvSpPr txBox="1"/>
          <p:nvPr/>
        </p:nvSpPr>
        <p:spPr>
          <a:xfrm>
            <a:off x="685800" y="3466465"/>
            <a:ext cx="10448925" cy="2473325"/>
          </a:xfrm>
          <a:prstGeom prst="rect">
            <a:avLst/>
          </a:prstGeom>
          <a:noFill/>
        </p:spPr>
        <p:txBody>
          <a:bodyPr wrap="square" rtlCol="0" anchor="t">
            <a:spAutoFit/>
          </a:bodyPr>
          <a:p>
            <a:pPr marL="354965" indent="-342900">
              <a:lnSpc>
                <a:spcPct val="100000"/>
              </a:lnSpc>
              <a:spcBef>
                <a:spcPts val="100"/>
              </a:spcBef>
              <a:buClr>
                <a:srgbClr val="D5EBFF"/>
              </a:buClr>
              <a:buSzPct val="95000"/>
              <a:buFont typeface="Wingdings" panose="05000000000000000000" pitchFamily="2" charset="2"/>
              <a:buChar char=""/>
              <a:tabLst>
                <a:tab pos="354330" algn="l"/>
                <a:tab pos="355600" algn="l"/>
              </a:tabLst>
            </a:pPr>
            <a:r>
              <a:rPr lang="en-IN" sz="3000" spc="-1">
                <a:solidFill>
                  <a:schemeClr val="tx1"/>
                </a:solidFill>
                <a:latin typeface="Corbel" panose="020B0503020204020204"/>
                <a:sym typeface="+mn-ea"/>
              </a:rPr>
              <a:t>An </a:t>
            </a:r>
            <a:r>
              <a:rPr lang="en-IN" sz="3000" spc="-7">
                <a:solidFill>
                  <a:schemeClr val="tx1"/>
                </a:solidFill>
                <a:latin typeface="Corbel" panose="020B0503020204020204"/>
                <a:sym typeface="+mn-ea"/>
              </a:rPr>
              <a:t>entrepreneur </a:t>
            </a:r>
            <a:r>
              <a:rPr lang="en-IN" sz="3000" spc="-1">
                <a:solidFill>
                  <a:schemeClr val="tx1"/>
                </a:solidFill>
                <a:latin typeface="Corbel" panose="020B0503020204020204"/>
                <a:sym typeface="+mn-ea"/>
              </a:rPr>
              <a:t>is a </a:t>
            </a:r>
            <a:r>
              <a:rPr lang="en-IN" sz="3000" spc="-7">
                <a:solidFill>
                  <a:schemeClr val="tx1"/>
                </a:solidFill>
                <a:latin typeface="Corbel" panose="020B0503020204020204"/>
                <a:sym typeface="+mn-ea"/>
              </a:rPr>
              <a:t>person who starts an </a:t>
            </a:r>
            <a:r>
              <a:rPr lang="en-IN" sz="3000" spc="-591">
                <a:solidFill>
                  <a:schemeClr val="tx1"/>
                </a:solidFill>
                <a:latin typeface="Corbel" panose="020B0503020204020204"/>
                <a:sym typeface="+mn-ea"/>
              </a:rPr>
              <a:t> </a:t>
            </a:r>
            <a:r>
              <a:rPr lang="en-IN" sz="3000" spc="-7">
                <a:solidFill>
                  <a:schemeClr val="tx1"/>
                </a:solidFill>
                <a:latin typeface="Corbel" panose="020B0503020204020204"/>
                <a:sym typeface="+mn-ea"/>
              </a:rPr>
              <a:t>enterprise. </a:t>
            </a:r>
            <a:r>
              <a:rPr lang="en-IN" sz="3000" spc="-1">
                <a:solidFill>
                  <a:schemeClr val="tx1"/>
                </a:solidFill>
                <a:latin typeface="Corbel" panose="020B0503020204020204"/>
                <a:sym typeface="+mn-ea"/>
              </a:rPr>
              <a:t>He </a:t>
            </a:r>
            <a:r>
              <a:rPr lang="en-IN" sz="3000" spc="-7">
                <a:solidFill>
                  <a:schemeClr val="tx1"/>
                </a:solidFill>
                <a:latin typeface="Corbel" panose="020B0503020204020204"/>
                <a:sym typeface="+mn-ea"/>
              </a:rPr>
              <a:t>searches for change and </a:t>
            </a:r>
            <a:r>
              <a:rPr lang="en-IN" sz="3000" spc="-1">
                <a:solidFill>
                  <a:schemeClr val="tx1"/>
                </a:solidFill>
                <a:latin typeface="Corbel" panose="020B0503020204020204"/>
                <a:sym typeface="+mn-ea"/>
              </a:rPr>
              <a:t> </a:t>
            </a:r>
            <a:r>
              <a:rPr lang="en-IN" sz="3000" spc="-7">
                <a:solidFill>
                  <a:schemeClr val="tx1"/>
                </a:solidFill>
                <a:latin typeface="Corbel" panose="020B0503020204020204"/>
                <a:sym typeface="+mn-ea"/>
              </a:rPr>
              <a:t>responds</a:t>
            </a:r>
            <a:r>
              <a:rPr lang="en-IN" sz="3000" spc="-12">
                <a:solidFill>
                  <a:schemeClr val="tx1"/>
                </a:solidFill>
                <a:latin typeface="Corbel" panose="020B0503020204020204"/>
                <a:sym typeface="+mn-ea"/>
              </a:rPr>
              <a:t> </a:t>
            </a:r>
            <a:r>
              <a:rPr lang="en-IN" sz="3000" spc="-1">
                <a:solidFill>
                  <a:schemeClr val="tx1"/>
                </a:solidFill>
                <a:latin typeface="Corbel" panose="020B0503020204020204"/>
                <a:sym typeface="+mn-ea"/>
              </a:rPr>
              <a:t>to</a:t>
            </a:r>
            <a:r>
              <a:rPr lang="en-IN" sz="3000" spc="-15">
                <a:solidFill>
                  <a:schemeClr val="tx1"/>
                </a:solidFill>
                <a:latin typeface="Corbel" panose="020B0503020204020204"/>
                <a:sym typeface="+mn-ea"/>
              </a:rPr>
              <a:t> </a:t>
            </a:r>
            <a:r>
              <a:rPr lang="en-IN" sz="3000" spc="-7">
                <a:solidFill>
                  <a:schemeClr val="tx1"/>
                </a:solidFill>
                <a:latin typeface="Corbel" panose="020B0503020204020204"/>
                <a:sym typeface="+mn-ea"/>
              </a:rPr>
              <a:t>it.</a:t>
            </a:r>
            <a:endParaRPr lang="en-IN" sz="3000" b="0" strike="noStrike" spc="-1">
              <a:solidFill>
                <a:schemeClr val="tx1"/>
              </a:solidFill>
              <a:latin typeface="Arial" panose="020B0604020202020204"/>
            </a:endParaRPr>
          </a:p>
          <a:p>
            <a:pPr marL="354965" indent="-342900">
              <a:lnSpc>
                <a:spcPct val="99000"/>
              </a:lnSpc>
              <a:spcBef>
                <a:spcPts val="695"/>
              </a:spcBef>
              <a:buClr>
                <a:srgbClr val="D5EBFF"/>
              </a:buClr>
              <a:buSzPct val="95000"/>
              <a:buFont typeface="Wingdings" panose="05000000000000000000" pitchFamily="2" charset="2"/>
              <a:buChar char=""/>
              <a:tabLst>
                <a:tab pos="354330" algn="l"/>
                <a:tab pos="355600" algn="l"/>
              </a:tabLst>
            </a:pPr>
            <a:r>
              <a:rPr lang="en-IN" sz="3000" spc="-7">
                <a:solidFill>
                  <a:schemeClr val="tx1"/>
                </a:solidFill>
                <a:latin typeface="Corbel" panose="020B0503020204020204"/>
                <a:sym typeface="+mn-ea"/>
              </a:rPr>
              <a:t>Entrepreneur is someone who perceives </a:t>
            </a:r>
            <a:r>
              <a:rPr lang="en-IN" sz="3000" spc="-1">
                <a:solidFill>
                  <a:schemeClr val="tx1"/>
                </a:solidFill>
                <a:latin typeface="Corbel" panose="020B0503020204020204"/>
                <a:sym typeface="+mn-ea"/>
              </a:rPr>
              <a:t> </a:t>
            </a:r>
            <a:r>
              <a:rPr lang="en-IN" sz="3000" spc="-15">
                <a:solidFill>
                  <a:schemeClr val="tx1"/>
                </a:solidFill>
                <a:latin typeface="Corbel" panose="020B0503020204020204"/>
                <a:sym typeface="+mn-ea"/>
              </a:rPr>
              <a:t>opportunity, </a:t>
            </a:r>
            <a:r>
              <a:rPr lang="en-IN" sz="3000" spc="-7">
                <a:solidFill>
                  <a:schemeClr val="tx1"/>
                </a:solidFill>
                <a:latin typeface="Corbel" panose="020B0503020204020204"/>
                <a:sym typeface="+mn-ea"/>
              </a:rPr>
              <a:t>organizes resources needed </a:t>
            </a:r>
            <a:r>
              <a:rPr lang="en-IN" sz="3000" spc="-12">
                <a:solidFill>
                  <a:schemeClr val="tx1"/>
                </a:solidFill>
                <a:latin typeface="Corbel" panose="020B0503020204020204"/>
                <a:sym typeface="+mn-ea"/>
              </a:rPr>
              <a:t>for </a:t>
            </a:r>
            <a:r>
              <a:rPr lang="en-IN" sz="3000" spc="-591">
                <a:solidFill>
                  <a:schemeClr val="tx1"/>
                </a:solidFill>
                <a:latin typeface="Corbel" panose="020B0503020204020204"/>
                <a:sym typeface="+mn-ea"/>
              </a:rPr>
              <a:t> </a:t>
            </a:r>
            <a:r>
              <a:rPr lang="en-IN" sz="3000" spc="-7">
                <a:solidFill>
                  <a:schemeClr val="tx1"/>
                </a:solidFill>
                <a:latin typeface="Corbel" panose="020B0503020204020204"/>
                <a:sym typeface="+mn-ea"/>
              </a:rPr>
              <a:t>exploiting that opportunity</a:t>
            </a:r>
            <a:r>
              <a:rPr lang="en-IN" sz="3000" spc="-15">
                <a:solidFill>
                  <a:schemeClr val="tx1"/>
                </a:solidFill>
                <a:latin typeface="Corbel" panose="020B0503020204020204"/>
                <a:sym typeface="+mn-ea"/>
              </a:rPr>
              <a:t> </a:t>
            </a:r>
            <a:r>
              <a:rPr lang="en-IN" sz="3000" spc="-7">
                <a:solidFill>
                  <a:schemeClr val="tx1"/>
                </a:solidFill>
                <a:latin typeface="Corbel" panose="020B0503020204020204"/>
                <a:sym typeface="+mn-ea"/>
              </a:rPr>
              <a:t>and exploits</a:t>
            </a:r>
            <a:r>
              <a:rPr lang="en-IN" sz="3000" spc="-1">
                <a:solidFill>
                  <a:schemeClr val="tx1"/>
                </a:solidFill>
                <a:latin typeface="Corbel" panose="020B0503020204020204"/>
                <a:sym typeface="+mn-ea"/>
              </a:rPr>
              <a:t> </a:t>
            </a:r>
            <a:r>
              <a:rPr lang="en-IN" sz="3000" spc="-7">
                <a:solidFill>
                  <a:schemeClr val="tx1"/>
                </a:solidFill>
                <a:latin typeface="Corbel" panose="020B0503020204020204"/>
                <a:sym typeface="+mn-ea"/>
              </a:rPr>
              <a:t>it.</a:t>
            </a:r>
            <a:endParaRPr lang="en-IN" sz="3000" spc="-7">
              <a:solidFill>
                <a:schemeClr val="tx1"/>
              </a:solidFill>
              <a:latin typeface="Corbel" panose="020B0503020204020204"/>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7965"/>
            <a:ext cx="10515600" cy="704723"/>
          </a:xfrm>
        </p:spPr>
        <p:txBody>
          <a:bodyPr/>
          <a:lstStyle/>
          <a:p>
            <a:r>
              <a:rPr lang="en-IN" dirty="0"/>
              <a:t>Characteristics Of Entrepreneurship</a:t>
            </a:r>
            <a:endParaRPr lang="en-IN" dirty="0"/>
          </a:p>
        </p:txBody>
      </p:sp>
      <p:sp>
        <p:nvSpPr>
          <p:cNvPr id="3" name="Content Placeholder 2"/>
          <p:cNvSpPr>
            <a:spLocks noGrp="1"/>
          </p:cNvSpPr>
          <p:nvPr>
            <p:ph idx="1"/>
          </p:nvPr>
        </p:nvSpPr>
        <p:spPr>
          <a:xfrm>
            <a:off x="753618" y="932688"/>
            <a:ext cx="10684764" cy="5266944"/>
          </a:xfrm>
        </p:spPr>
        <p:txBody>
          <a:bodyPr>
            <a:normAutofit/>
          </a:bodyPr>
          <a:lstStyle/>
          <a:p>
            <a:pPr marL="0" indent="0">
              <a:buNone/>
            </a:pPr>
            <a:endParaRPr lang="en-IN" dirty="0"/>
          </a:p>
          <a:p>
            <a:pPr marL="514350" indent="-514350">
              <a:buFont typeface="+mj-lt"/>
              <a:buAutoNum type="arabicPeriod"/>
            </a:pPr>
            <a:endParaRPr lang="en-IN" dirty="0"/>
          </a:p>
        </p:txBody>
      </p:sp>
      <p:graphicFrame>
        <p:nvGraphicFramePr>
          <p:cNvPr id="4" name="Table 3"/>
          <p:cNvGraphicFramePr>
            <a:graphicFrameLocks noGrp="1"/>
          </p:cNvGraphicFramePr>
          <p:nvPr/>
        </p:nvGraphicFramePr>
        <p:xfrm>
          <a:off x="661416" y="932688"/>
          <a:ext cx="10869168" cy="5480187"/>
        </p:xfrm>
        <a:graphic>
          <a:graphicData uri="http://schemas.openxmlformats.org/drawingml/2006/table">
            <a:tbl>
              <a:tblPr bandRow="1">
                <a:tableStyleId>{2D5ABB26-0587-4C30-8999-92F81FD0307C}</a:tableStyleId>
              </a:tblPr>
              <a:tblGrid>
                <a:gridCol w="2496312"/>
                <a:gridCol w="8372856"/>
              </a:tblGrid>
              <a:tr h="1088136">
                <a:tc>
                  <a:txBody>
                    <a:bodyPr/>
                    <a:lstStyle/>
                    <a:p>
                      <a:r>
                        <a:rPr lang="en-IN" sz="2000" dirty="0"/>
                        <a:t>1. Systematic Activity</a:t>
                      </a:r>
                      <a:endParaRPr lang="en-IN" sz="2000" dirty="0"/>
                    </a:p>
                  </a:txBody>
                  <a:tcPr/>
                </a:tc>
                <a:tc>
                  <a:txBody>
                    <a:bodyPr/>
                    <a:lstStyle/>
                    <a:p>
                      <a:pPr marL="285750" lvl="0" indent="-285750">
                        <a:buFont typeface="Arial" panose="020B0604020202020204" pitchFamily="34" charset="0"/>
                        <a:buChar char="•"/>
                      </a:pPr>
                      <a:r>
                        <a:rPr lang="en-IN" sz="2000" dirty="0"/>
                        <a:t>systematic, step-by-step and purposeful</a:t>
                      </a:r>
                      <a:endParaRPr lang="en-IN" sz="2000" dirty="0"/>
                    </a:p>
                    <a:p>
                      <a:pPr marL="285750" lvl="0" indent="-285750">
                        <a:buFont typeface="Arial" panose="020B0604020202020204" pitchFamily="34" charset="0"/>
                        <a:buChar char="•"/>
                      </a:pPr>
                      <a:r>
                        <a:rPr lang="en-IN" sz="2000" dirty="0"/>
                        <a:t>temperamental, skill and other knowledge and competency requirements</a:t>
                      </a:r>
                      <a:endParaRPr lang="en-IN" sz="2000" dirty="0"/>
                    </a:p>
                    <a:p>
                      <a:pPr marL="285750" lvl="0" indent="-285750">
                        <a:buFont typeface="Arial" panose="020B0604020202020204" pitchFamily="34" charset="0"/>
                        <a:buChar char="•"/>
                      </a:pPr>
                      <a:r>
                        <a:rPr lang="en-US" sz="2000" dirty="0"/>
                        <a:t>can be acquired, learnt and </a:t>
                      </a:r>
                      <a:r>
                        <a:rPr lang="en-IN" sz="2000" dirty="0"/>
                        <a:t>developed</a:t>
                      </a:r>
                      <a:endParaRPr lang="en-IN" sz="2000" dirty="0"/>
                    </a:p>
                  </a:txBody>
                  <a:tcPr/>
                </a:tc>
              </a:tr>
              <a:tr h="859536">
                <a:tc>
                  <a:txBody>
                    <a:bodyPr/>
                    <a:lstStyle/>
                    <a:p>
                      <a:r>
                        <a:rPr lang="en-IN" sz="2000" dirty="0"/>
                        <a:t>2. Lawful </a:t>
                      </a:r>
                      <a:r>
                        <a:rPr lang="en-IN" sz="2000" dirty="0" smtClean="0"/>
                        <a:t>and Social</a:t>
                      </a:r>
                      <a:endParaRPr lang="en-IN" sz="20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000" dirty="0"/>
                        <a:t>Purpose of entrepreneurship is creation of value for personal profit and social gain legally</a:t>
                      </a:r>
                      <a:endParaRPr lang="en-IN" sz="2000" dirty="0"/>
                    </a:p>
                  </a:txBody>
                  <a:tcPr/>
                </a:tc>
              </a:tr>
              <a:tr h="1657426">
                <a:tc>
                  <a:txBody>
                    <a:bodyPr/>
                    <a:lstStyle/>
                    <a:p>
                      <a:r>
                        <a:rPr lang="en-IN" sz="2000" dirty="0"/>
                        <a:t>3. Innovation</a:t>
                      </a:r>
                      <a:endParaRPr lang="en-IN" sz="2000" dirty="0"/>
                    </a:p>
                  </a:txBody>
                  <a:tcPr/>
                </a:tc>
                <a:tc>
                  <a:txBody>
                    <a:bodyPr/>
                    <a:lstStyle/>
                    <a:p>
                      <a:pPr marL="285750" lvl="0" indent="-285750">
                        <a:buFont typeface="Arial" panose="020B0604020202020204" pitchFamily="34" charset="0"/>
                        <a:buChar char="•"/>
                      </a:pPr>
                      <a:r>
                        <a:rPr lang="en-IN" sz="2000" dirty="0"/>
                        <a:t>creation of value</a:t>
                      </a:r>
                      <a:endParaRPr lang="en-IN" sz="2000" dirty="0"/>
                    </a:p>
                    <a:p>
                      <a:pPr marL="285750" lvl="0" indent="-285750">
                        <a:buFont typeface="Arial" panose="020B0604020202020204" pitchFamily="34" charset="0"/>
                        <a:buChar char="•"/>
                      </a:pPr>
                      <a:r>
                        <a:rPr lang="en-US" sz="2000" dirty="0"/>
                        <a:t>introduction of new products</a:t>
                      </a:r>
                      <a:endParaRPr lang="en-US" sz="2000" dirty="0"/>
                    </a:p>
                    <a:p>
                      <a:pPr marL="285750" lvl="0" indent="-285750">
                        <a:buFont typeface="Arial" panose="020B0604020202020204" pitchFamily="34" charset="0"/>
                        <a:buChar char="•"/>
                      </a:pPr>
                      <a:r>
                        <a:rPr lang="en-US" sz="2000" dirty="0"/>
                        <a:t>discovery of new markets and sources of supply of inputs</a:t>
                      </a:r>
                      <a:endParaRPr lang="en-US" sz="2000" dirty="0"/>
                    </a:p>
                    <a:p>
                      <a:pPr marL="285750" lvl="0" indent="-285750">
                        <a:buFont typeface="Arial" panose="020B0604020202020204" pitchFamily="34" charset="0"/>
                        <a:buChar char="•"/>
                      </a:pPr>
                      <a:r>
                        <a:rPr lang="en-US" sz="2000" dirty="0"/>
                        <a:t>technological breakthroughs</a:t>
                      </a:r>
                      <a:endParaRPr lang="en-US" sz="2000" dirty="0"/>
                    </a:p>
                    <a:p>
                      <a:pPr marL="285750" lvl="0" indent="-285750">
                        <a:buFont typeface="Arial" panose="020B0604020202020204" pitchFamily="34" charset="0"/>
                        <a:buChar char="•"/>
                      </a:pPr>
                      <a:r>
                        <a:rPr lang="en-US" sz="2000" dirty="0"/>
                        <a:t>newer forms for doing things better, cheaper, faster</a:t>
                      </a:r>
                      <a:endParaRPr lang="en-IN" sz="2000" dirty="0"/>
                    </a:p>
                  </a:txBody>
                  <a:tcPr/>
                </a:tc>
              </a:tr>
              <a:tr h="1031982">
                <a:tc>
                  <a:txBody>
                    <a:bodyPr/>
                    <a:lstStyle/>
                    <a:p>
                      <a:r>
                        <a:rPr lang="en-IN" sz="2000" dirty="0"/>
                        <a:t>4. </a:t>
                      </a:r>
                      <a:r>
                        <a:rPr lang="en-IN" sz="2000" dirty="0" smtClean="0"/>
                        <a:t>Organiser</a:t>
                      </a:r>
                      <a:r>
                        <a:rPr lang="en-IN" sz="2000" baseline="0" dirty="0" smtClean="0"/>
                        <a:t> / Leader</a:t>
                      </a:r>
                      <a:r>
                        <a:rPr lang="en-IN" sz="2000" dirty="0" smtClean="0"/>
                        <a:t> </a:t>
                      </a:r>
                      <a:endParaRPr lang="en-IN" sz="2000" dirty="0"/>
                    </a:p>
                  </a:txBody>
                  <a:tcPr/>
                </a:tc>
                <a:tc>
                  <a:txBody>
                    <a:bodyPr/>
                    <a:lstStyle/>
                    <a:p>
                      <a:pPr marL="285750" lvl="0" indent="-285750">
                        <a:buFont typeface="Arial" panose="020B0604020202020204" pitchFamily="34" charset="0"/>
                        <a:buChar char="•"/>
                      </a:pPr>
                      <a:r>
                        <a:rPr lang="en-US" sz="2000" dirty="0"/>
                        <a:t>knowledge about availability and location of the resources</a:t>
                      </a:r>
                      <a:endParaRPr lang="en-US" sz="2000" dirty="0"/>
                    </a:p>
                    <a:p>
                      <a:pPr marL="285750" lvl="0" indent="-285750">
                        <a:buFont typeface="Arial" panose="020B0604020202020204" pitchFamily="34" charset="0"/>
                        <a:buChar char="•"/>
                      </a:pPr>
                      <a:r>
                        <a:rPr lang="en-US" sz="2000" dirty="0"/>
                        <a:t>the optimum way to combine them</a:t>
                      </a:r>
                      <a:endParaRPr lang="en-US" sz="2000" dirty="0"/>
                    </a:p>
                    <a:p>
                      <a:pPr marL="285750" lvl="0" indent="-285750">
                        <a:buFont typeface="Arial" panose="020B0604020202020204" pitchFamily="34" charset="0"/>
                        <a:buChar char="•"/>
                      </a:pPr>
                      <a:r>
                        <a:rPr lang="en-US" sz="2000" dirty="0"/>
                        <a:t>product development and development of the market for the product</a:t>
                      </a:r>
                      <a:endParaRPr lang="en-IN" sz="2000" dirty="0"/>
                    </a:p>
                  </a:txBody>
                  <a:tcPr/>
                </a:tc>
              </a:tr>
              <a:tr h="843107">
                <a:tc>
                  <a:txBody>
                    <a:bodyPr/>
                    <a:lstStyle/>
                    <a:p>
                      <a:endParaRPr lang="en-IN" sz="2000" dirty="0"/>
                    </a:p>
                  </a:txBody>
                  <a:tcPr/>
                </a:tc>
                <a:tc>
                  <a:txBody>
                    <a:bodyPr/>
                    <a:lstStyle/>
                    <a:p>
                      <a:pPr marL="285750" indent="-285750">
                        <a:buFont typeface="Arial" panose="020B0604020202020204" pitchFamily="34" charset="0"/>
                        <a:buChar char="•"/>
                      </a:pPr>
                      <a:endParaRPr lang="en-US" sz="2000" dirty="0"/>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Characteristics of entrepreneurship</a:t>
            </a:r>
            <a:endParaRPr lang="en-IN"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Here are a few characteristics of entrepreneurship:</a:t>
            </a:r>
            <a:endParaRPr lang="en-US" dirty="0"/>
          </a:p>
          <a:p>
            <a:r>
              <a:rPr lang="en-US" b="1" dirty="0"/>
              <a:t>Creativity and innovation:</a:t>
            </a:r>
            <a:r>
              <a:rPr lang="en-US" dirty="0"/>
              <a:t> Entrepreneurship is about coming up with new and creative ideas and implementing them to achieve substantial profits. For example, service innovation could be coming up with technologies to reduce cost and increase productivity.</a:t>
            </a:r>
            <a:endParaRPr lang="en-US" dirty="0"/>
          </a:p>
          <a:p>
            <a:r>
              <a:rPr lang="en-US" b="1" dirty="0"/>
              <a:t>Risk-taking ability:</a:t>
            </a:r>
            <a:r>
              <a:rPr lang="en-US" dirty="0"/>
              <a:t> The willingness to bear risk is the essential characteristic of entrepreneurship. Risk occurs when you implement a new idea and it fails. Entrepreneurs take calculated risks because they enjoy the challenges that come up with implementing a new idea.</a:t>
            </a:r>
            <a:endParaRPr lang="en-US" dirty="0"/>
          </a:p>
          <a:p>
            <a:r>
              <a:rPr lang="en-US" b="1" dirty="0"/>
              <a:t>Profit-making:</a:t>
            </a:r>
            <a:r>
              <a:rPr lang="en-US" dirty="0"/>
              <a:t> Except for social entrepreneurship, all other types of entrepreneurship work with the sole aim of making a profit. It is the reward that entrepreneurs get for taking a risk with a new idea.</a:t>
            </a:r>
            <a:endParaRPr lang="en-US" dirty="0"/>
          </a:p>
          <a:p>
            <a:r>
              <a:rPr lang="en-US" b="1" dirty="0"/>
              <a:t>Economic activity:</a:t>
            </a:r>
            <a:r>
              <a:rPr lang="en-US" dirty="0"/>
              <a:t> Entrepreneurship involves creating, managing and running an </a:t>
            </a:r>
            <a:r>
              <a:rPr lang="en-US" dirty="0" smtClean="0"/>
              <a:t>organization. </a:t>
            </a:r>
            <a:r>
              <a:rPr lang="en-US" dirty="0"/>
              <a:t>Moreover, it generates employment and ensures optimum </a:t>
            </a:r>
            <a:r>
              <a:rPr lang="en-US" dirty="0" smtClean="0"/>
              <a:t>utilization </a:t>
            </a:r>
            <a:r>
              <a:rPr lang="en-US" dirty="0"/>
              <a:t>of resources to earn the maximum profit.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86" dirty="0">
                <a:latin typeface="Times New Roman" panose="02020603050405020304" pitchFamily="18" charset="0"/>
                <a:cs typeface="Times New Roman" panose="02020603050405020304" pitchFamily="18" charset="0"/>
              </a:rPr>
              <a:t>Characteristics</a:t>
            </a:r>
            <a:r>
              <a:rPr lang="en-IN" spc="-211" dirty="0">
                <a:latin typeface="Times New Roman" panose="02020603050405020304" pitchFamily="18" charset="0"/>
                <a:cs typeface="Times New Roman" panose="02020603050405020304" pitchFamily="18" charset="0"/>
              </a:rPr>
              <a:t> </a:t>
            </a:r>
            <a:r>
              <a:rPr lang="en-IN" spc="-41" dirty="0">
                <a:latin typeface="Times New Roman" panose="02020603050405020304" pitchFamily="18" charset="0"/>
                <a:cs typeface="Times New Roman" panose="02020603050405020304" pitchFamily="18" charset="0"/>
              </a:rPr>
              <a:t>of</a:t>
            </a:r>
            <a:r>
              <a:rPr lang="en-IN" spc="-205" dirty="0">
                <a:latin typeface="Times New Roman" panose="02020603050405020304" pitchFamily="18" charset="0"/>
                <a:cs typeface="Times New Roman" panose="02020603050405020304" pitchFamily="18" charset="0"/>
              </a:rPr>
              <a:t> </a:t>
            </a:r>
            <a:r>
              <a:rPr lang="en-IN" spc="-80" dirty="0">
                <a:latin typeface="Times New Roman" panose="02020603050405020304" pitchFamily="18" charset="0"/>
                <a:cs typeface="Times New Roman" panose="02020603050405020304" pitchFamily="18" charset="0"/>
              </a:rPr>
              <a:t>Entrepreneur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6044" y="1377244"/>
            <a:ext cx="10687756" cy="5226756"/>
          </a:xfrm>
        </p:spPr>
        <p:txBody>
          <a:bodyPr>
            <a:normAutofit fontScale="92500" lnSpcReduction="10000"/>
          </a:bodyPr>
          <a:lstStyle/>
          <a:p>
            <a:pPr marL="269875" indent="-257810">
              <a:lnSpc>
                <a:spcPct val="100000"/>
              </a:lnSpc>
              <a:spcBef>
                <a:spcPts val="520"/>
              </a:spcBef>
              <a:buClr>
                <a:srgbClr val="D5EBFF"/>
              </a:buClr>
              <a:buSzPct val="93000"/>
              <a:buFont typeface="Wingdings" panose="05000000000000000000" pitchFamily="2" charset="2"/>
              <a:buChar char=""/>
              <a:tabLst>
                <a:tab pos="269875" algn="l"/>
                <a:tab pos="269875" algn="l"/>
              </a:tabLst>
            </a:pPr>
            <a:r>
              <a:rPr lang="en-IN" spc="-7" dirty="0">
                <a:latin typeface="Times New Roman" panose="02020603050405020304" pitchFamily="18" charset="0"/>
                <a:cs typeface="Times New Roman" panose="02020603050405020304" pitchFamily="18" charset="0"/>
              </a:rPr>
              <a:t>be</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passionate</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about</a:t>
            </a:r>
            <a:r>
              <a:rPr lang="en-IN" spc="-21"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achieving</a:t>
            </a:r>
            <a:r>
              <a:rPr lang="en-IN" spc="-26" dirty="0">
                <a:latin typeface="Times New Roman" panose="02020603050405020304" pitchFamily="18" charset="0"/>
                <a:cs typeface="Times New Roman" panose="02020603050405020304" pitchFamily="18" charset="0"/>
              </a:rPr>
              <a:t> </a:t>
            </a:r>
            <a:r>
              <a:rPr lang="en-IN" spc="-7" dirty="0">
                <a:solidFill>
                  <a:srgbClr val="FFFFFF"/>
                </a:solidFill>
                <a:latin typeface="Times New Roman" panose="02020603050405020304" pitchFamily="18" charset="0"/>
                <a:cs typeface="Times New Roman" panose="02020603050405020304" pitchFamily="18" charset="0"/>
              </a:rPr>
              <a:t>their</a:t>
            </a:r>
            <a:r>
              <a:rPr lang="en-IN" spc="-12" dirty="0">
                <a:solidFill>
                  <a:srgbClr val="FFFFFF"/>
                </a:solidFill>
                <a:latin typeface="Times New Roman" panose="02020603050405020304" pitchFamily="18" charset="0"/>
                <a:cs typeface="Times New Roman" panose="02020603050405020304" pitchFamily="18" charset="0"/>
              </a:rPr>
              <a:t> </a:t>
            </a:r>
            <a:r>
              <a:rPr lang="en-IN" spc="-7" dirty="0" smtClean="0">
                <a:solidFill>
                  <a:srgbClr val="FFFFFF"/>
                </a:solidFill>
                <a:latin typeface="Times New Roman" panose="02020603050405020304" pitchFamily="18" charset="0"/>
                <a:cs typeface="Times New Roman" panose="02020603050405020304" pitchFamily="18" charset="0"/>
              </a:rPr>
              <a:t>goal</a:t>
            </a:r>
            <a:endParaRPr lang="en-IN" spc="-7" dirty="0" smtClean="0">
              <a:solidFill>
                <a:srgbClr val="FFFFFF"/>
              </a:solidFill>
              <a:latin typeface="Times New Roman" panose="02020603050405020304" pitchFamily="18" charset="0"/>
              <a:cs typeface="Times New Roman" panose="02020603050405020304" pitchFamily="18" charset="0"/>
            </a:endParaRPr>
          </a:p>
          <a:p>
            <a:pPr marL="269875" indent="-257810">
              <a:lnSpc>
                <a:spcPct val="100000"/>
              </a:lnSpc>
              <a:spcBef>
                <a:spcPts val="520"/>
              </a:spcBef>
              <a:buClr>
                <a:srgbClr val="D5EBFF"/>
              </a:buClr>
              <a:buSzPct val="93000"/>
              <a:buFont typeface="Wingdings" panose="05000000000000000000" pitchFamily="2" charset="2"/>
              <a:buChar char=""/>
              <a:tabLst>
                <a:tab pos="269875" algn="l"/>
                <a:tab pos="269875" algn="l"/>
              </a:tabLst>
            </a:pPr>
            <a:r>
              <a:rPr lang="en-IN" spc="-7" dirty="0" smtClean="0">
                <a:latin typeface="Times New Roman" panose="02020603050405020304" pitchFamily="18" charset="0"/>
                <a:cs typeface="Times New Roman" panose="02020603050405020304" pitchFamily="18" charset="0"/>
              </a:rPr>
              <a:t>have </a:t>
            </a:r>
            <a:r>
              <a:rPr lang="en-IN" spc="-1" dirty="0">
                <a:latin typeface="Times New Roman" panose="02020603050405020304" pitchFamily="18" charset="0"/>
                <a:cs typeface="Times New Roman" panose="02020603050405020304" pitchFamily="18" charset="0"/>
              </a:rPr>
              <a:t>a </a:t>
            </a:r>
            <a:r>
              <a:rPr lang="en-IN" spc="-7" dirty="0">
                <a:latin typeface="Times New Roman" panose="02020603050405020304" pitchFamily="18" charset="0"/>
                <a:cs typeface="Times New Roman" panose="02020603050405020304" pitchFamily="18" charset="0"/>
              </a:rPr>
              <a:t>spirit of adventure </a:t>
            </a:r>
            <a:endParaRPr lang="en-IN" spc="-7" dirty="0" smtClean="0">
              <a:latin typeface="Times New Roman" panose="02020603050405020304" pitchFamily="18" charset="0"/>
              <a:cs typeface="Times New Roman" panose="02020603050405020304" pitchFamily="18" charset="0"/>
            </a:endParaRPr>
          </a:p>
          <a:p>
            <a:pPr marL="269875" indent="-257810">
              <a:lnSpc>
                <a:spcPct val="100000"/>
              </a:lnSpc>
              <a:spcBef>
                <a:spcPts val="520"/>
              </a:spcBef>
              <a:buClr>
                <a:srgbClr val="D5EBFF"/>
              </a:buClr>
              <a:buSzPct val="93000"/>
              <a:buFont typeface="Wingdings" panose="05000000000000000000" pitchFamily="2" charset="2"/>
              <a:buChar char=""/>
              <a:tabLst>
                <a:tab pos="269875" algn="l"/>
                <a:tab pos="269875" algn="l"/>
              </a:tabLst>
            </a:pPr>
            <a:r>
              <a:rPr lang="en-IN" spc="-7" dirty="0" smtClean="0">
                <a:latin typeface="Times New Roman" panose="02020603050405020304" pitchFamily="18" charset="0"/>
                <a:cs typeface="Times New Roman" panose="02020603050405020304" pitchFamily="18" charset="0"/>
              </a:rPr>
              <a:t>have</a:t>
            </a:r>
            <a:r>
              <a:rPr lang="en-IN" spc="-15" dirty="0" smtClean="0">
                <a:latin typeface="Times New Roman" panose="02020603050405020304" pitchFamily="18" charset="0"/>
                <a:cs typeface="Times New Roman" panose="02020603050405020304" pitchFamily="18" charset="0"/>
              </a:rPr>
              <a:t> </a:t>
            </a:r>
            <a:r>
              <a:rPr lang="en-IN" spc="-1" dirty="0">
                <a:latin typeface="Times New Roman" panose="02020603050405020304" pitchFamily="18" charset="0"/>
                <a:cs typeface="Times New Roman" panose="02020603050405020304" pitchFamily="18" charset="0"/>
              </a:rPr>
              <a:t>a</a:t>
            </a:r>
            <a:r>
              <a:rPr lang="en-IN" spc="-7" dirty="0">
                <a:latin typeface="Times New Roman" panose="02020603050405020304" pitchFamily="18" charset="0"/>
                <a:cs typeface="Times New Roman" panose="02020603050405020304" pitchFamily="18" charset="0"/>
              </a:rPr>
              <a:t> strong</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need </a:t>
            </a:r>
            <a:r>
              <a:rPr lang="en-IN" spc="-12" dirty="0">
                <a:latin typeface="Times New Roman" panose="02020603050405020304" pitchFamily="18" charset="0"/>
                <a:cs typeface="Times New Roman" panose="02020603050405020304" pitchFamily="18" charset="0"/>
              </a:rPr>
              <a:t>to</a:t>
            </a:r>
            <a:r>
              <a:rPr lang="en-IN" spc="-7"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achieve</a:t>
            </a:r>
            <a:r>
              <a:rPr lang="en-IN" spc="-1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and</a:t>
            </a:r>
            <a:r>
              <a:rPr lang="en-IN" spc="-1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seek</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personal</a:t>
            </a:r>
            <a:r>
              <a:rPr lang="en-IN" spc="-15"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accomplishment</a:t>
            </a:r>
            <a:endParaRPr lang="en-IN" spc="-1" dirty="0">
              <a:latin typeface="Times New Roman" panose="02020603050405020304" pitchFamily="18" charset="0"/>
              <a:cs typeface="Times New Roman" panose="02020603050405020304" pitchFamily="18" charset="0"/>
            </a:endParaRPr>
          </a:p>
          <a:p>
            <a:pPr marL="269875" indent="-257810">
              <a:lnSpc>
                <a:spcPct val="100000"/>
              </a:lnSpc>
              <a:spcBef>
                <a:spcPts val="620"/>
              </a:spcBef>
              <a:buClr>
                <a:srgbClr val="D5EBFF"/>
              </a:buClr>
              <a:buSzPct val="93000"/>
              <a:buFont typeface="Wingdings" panose="05000000000000000000" pitchFamily="2" charset="2"/>
              <a:buChar char=""/>
              <a:tabLst>
                <a:tab pos="269875" algn="l"/>
                <a:tab pos="269875" algn="l"/>
              </a:tabLst>
            </a:pPr>
            <a:r>
              <a:rPr lang="en-IN" spc="-7" dirty="0" smtClean="0">
                <a:latin typeface="Times New Roman" panose="02020603050405020304" pitchFamily="18" charset="0"/>
                <a:cs typeface="Times New Roman" panose="02020603050405020304" pitchFamily="18" charset="0"/>
              </a:rPr>
              <a:t>be</a:t>
            </a:r>
            <a:r>
              <a:rPr lang="en-IN" spc="-26" dirty="0" smtClean="0">
                <a:latin typeface="Times New Roman" panose="02020603050405020304" pitchFamily="18" charset="0"/>
                <a:cs typeface="Times New Roman" panose="02020603050405020304" pitchFamily="18" charset="0"/>
              </a:rPr>
              <a:t> </a:t>
            </a:r>
            <a:r>
              <a:rPr lang="en-IN" spc="-7" dirty="0" smtClean="0">
                <a:latin typeface="Times New Roman" panose="02020603050405020304" pitchFamily="18" charset="0"/>
                <a:cs typeface="Times New Roman" panose="02020603050405020304" pitchFamily="18" charset="0"/>
              </a:rPr>
              <a:t>passionate</a:t>
            </a:r>
            <a:r>
              <a:rPr lang="en-IN" spc="-21" dirty="0" smtClean="0">
                <a:latin typeface="Times New Roman" panose="02020603050405020304" pitchFamily="18" charset="0"/>
                <a:cs typeface="Times New Roman" panose="02020603050405020304" pitchFamily="18" charset="0"/>
              </a:rPr>
              <a:t> </a:t>
            </a:r>
            <a:r>
              <a:rPr lang="en-IN" spc="-7" dirty="0" smtClean="0">
                <a:latin typeface="Times New Roman" panose="02020603050405020304" pitchFamily="18" charset="0"/>
                <a:cs typeface="Times New Roman" panose="02020603050405020304" pitchFamily="18" charset="0"/>
              </a:rPr>
              <a:t>about</a:t>
            </a:r>
            <a:r>
              <a:rPr lang="en-IN" spc="-21" dirty="0" smtClean="0">
                <a:latin typeface="Times New Roman" panose="02020603050405020304" pitchFamily="18" charset="0"/>
                <a:cs typeface="Times New Roman" panose="02020603050405020304" pitchFamily="18" charset="0"/>
              </a:rPr>
              <a:t> </a:t>
            </a:r>
            <a:r>
              <a:rPr lang="en-IN" spc="-12" dirty="0" smtClean="0">
                <a:latin typeface="Times New Roman" panose="02020603050405020304" pitchFamily="18" charset="0"/>
                <a:cs typeface="Times New Roman" panose="02020603050405020304" pitchFamily="18" charset="0"/>
              </a:rPr>
              <a:t>achieving</a:t>
            </a:r>
            <a:r>
              <a:rPr lang="en-IN" spc="-26" dirty="0" smtClean="0">
                <a:latin typeface="Times New Roman" panose="02020603050405020304" pitchFamily="18" charset="0"/>
                <a:cs typeface="Times New Roman" panose="02020603050405020304" pitchFamily="18" charset="0"/>
              </a:rPr>
              <a:t> </a:t>
            </a:r>
            <a:r>
              <a:rPr lang="en-IN" spc="-7" dirty="0" smtClean="0">
                <a:latin typeface="Times New Roman" panose="02020603050405020304" pitchFamily="18" charset="0"/>
                <a:cs typeface="Times New Roman" panose="02020603050405020304" pitchFamily="18" charset="0"/>
              </a:rPr>
              <a:t>their</a:t>
            </a:r>
            <a:r>
              <a:rPr lang="en-IN" spc="-12" dirty="0" smtClean="0">
                <a:latin typeface="Times New Roman" panose="02020603050405020304" pitchFamily="18" charset="0"/>
                <a:cs typeface="Times New Roman" panose="02020603050405020304" pitchFamily="18" charset="0"/>
              </a:rPr>
              <a:t> </a:t>
            </a:r>
            <a:r>
              <a:rPr lang="en-IN" spc="-7" dirty="0" smtClean="0">
                <a:latin typeface="Times New Roman" panose="02020603050405020304" pitchFamily="18" charset="0"/>
                <a:cs typeface="Times New Roman" panose="02020603050405020304" pitchFamily="18" charset="0"/>
              </a:rPr>
              <a:t>goals</a:t>
            </a:r>
            <a:endParaRPr lang="en-IN" spc="-1" dirty="0" smtClean="0">
              <a:latin typeface="Times New Roman" panose="02020603050405020304" pitchFamily="18" charset="0"/>
              <a:cs typeface="Times New Roman" panose="02020603050405020304" pitchFamily="18" charset="0"/>
            </a:endParaRPr>
          </a:p>
          <a:p>
            <a:pPr marL="269875" indent="-257810">
              <a:lnSpc>
                <a:spcPct val="100000"/>
              </a:lnSpc>
              <a:spcBef>
                <a:spcPts val="520"/>
              </a:spcBef>
              <a:buClr>
                <a:srgbClr val="D5EBFF"/>
              </a:buClr>
              <a:buSzPct val="93000"/>
              <a:buFont typeface="Wingdings" panose="05000000000000000000" pitchFamily="2" charset="2"/>
              <a:buChar char=""/>
              <a:tabLst>
                <a:tab pos="269875" algn="l"/>
                <a:tab pos="269875" algn="l"/>
              </a:tabLst>
            </a:pPr>
            <a:r>
              <a:rPr lang="en-IN" spc="-7" dirty="0" smtClean="0">
                <a:latin typeface="Times New Roman" panose="02020603050405020304" pitchFamily="18" charset="0"/>
                <a:cs typeface="Times New Roman" panose="02020603050405020304" pitchFamily="18" charset="0"/>
              </a:rPr>
              <a:t>be</a:t>
            </a:r>
            <a:r>
              <a:rPr lang="en-IN" spc="-21" dirty="0" smtClean="0">
                <a:latin typeface="Times New Roman" panose="02020603050405020304" pitchFamily="18" charset="0"/>
                <a:cs typeface="Times New Roman" panose="02020603050405020304" pitchFamily="18" charset="0"/>
              </a:rPr>
              <a:t> </a:t>
            </a:r>
            <a:r>
              <a:rPr lang="en-IN" spc="-15" dirty="0">
                <a:latin typeface="Times New Roman" panose="02020603050405020304" pitchFamily="18" charset="0"/>
                <a:cs typeface="Times New Roman" panose="02020603050405020304" pitchFamily="18" charset="0"/>
              </a:rPr>
              <a:t>self-confident</a:t>
            </a:r>
            <a:r>
              <a:rPr lang="en-IN" spc="-7" dirty="0">
                <a:latin typeface="Times New Roman" panose="02020603050405020304" pitchFamily="18" charset="0"/>
                <a:cs typeface="Times New Roman" panose="02020603050405020304" pitchFamily="18" charset="0"/>
              </a:rPr>
              <a:t> and</a:t>
            </a:r>
            <a:r>
              <a:rPr lang="en-IN" spc="-26"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self-reliant</a:t>
            </a:r>
            <a:endParaRPr lang="en-IN" spc="-1" dirty="0">
              <a:latin typeface="Times New Roman" panose="02020603050405020304" pitchFamily="18" charset="0"/>
              <a:cs typeface="Times New Roman" panose="02020603050405020304" pitchFamily="18" charset="0"/>
            </a:endParaRPr>
          </a:p>
          <a:p>
            <a:pPr marL="269875" indent="-257810">
              <a:lnSpc>
                <a:spcPct val="100000"/>
              </a:lnSpc>
              <a:spcBef>
                <a:spcPts val="520"/>
              </a:spcBef>
              <a:buClr>
                <a:srgbClr val="D5EBFF"/>
              </a:buClr>
              <a:buSzPct val="93000"/>
              <a:buFont typeface="Wingdings" panose="05000000000000000000" pitchFamily="2" charset="2"/>
              <a:buChar char=""/>
              <a:tabLst>
                <a:tab pos="269875" algn="l"/>
                <a:tab pos="269875" algn="l"/>
              </a:tabLst>
            </a:pPr>
            <a:r>
              <a:rPr lang="en-IN" spc="-7" dirty="0">
                <a:latin typeface="Times New Roman" panose="02020603050405020304" pitchFamily="18" charset="0"/>
                <a:cs typeface="Times New Roman" panose="02020603050405020304" pitchFamily="18" charset="0"/>
              </a:rPr>
              <a:t>be</a:t>
            </a:r>
            <a:r>
              <a:rPr lang="en-IN" spc="-5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goal-oriented</a:t>
            </a:r>
            <a:endParaRPr lang="en-IN" spc="-1" dirty="0">
              <a:latin typeface="Times New Roman" panose="02020603050405020304" pitchFamily="18" charset="0"/>
              <a:cs typeface="Times New Roman" panose="02020603050405020304" pitchFamily="18" charset="0"/>
            </a:endParaRPr>
          </a:p>
          <a:p>
            <a:pPr marL="269875" indent="-257810">
              <a:lnSpc>
                <a:spcPct val="100000"/>
              </a:lnSpc>
              <a:spcBef>
                <a:spcPts val="520"/>
              </a:spcBef>
              <a:buClr>
                <a:srgbClr val="D5EBFF"/>
              </a:buClr>
              <a:buSzPct val="93000"/>
              <a:buFont typeface="Wingdings" panose="05000000000000000000" pitchFamily="2" charset="2"/>
              <a:buChar char=""/>
              <a:tabLst>
                <a:tab pos="269875" algn="l"/>
                <a:tab pos="269875" algn="l"/>
              </a:tabLst>
            </a:pPr>
            <a:r>
              <a:rPr lang="en-IN" spc="-7" dirty="0">
                <a:latin typeface="Times New Roman" panose="02020603050405020304" pitchFamily="18" charset="0"/>
                <a:cs typeface="Times New Roman" panose="02020603050405020304" pitchFamily="18" charset="0"/>
              </a:rPr>
              <a:t>be</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innovative,</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creative,</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and</a:t>
            </a:r>
            <a:r>
              <a:rPr lang="en-IN" spc="-3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versatile</a:t>
            </a:r>
            <a:endParaRPr lang="en-IN" spc="-1" dirty="0">
              <a:latin typeface="Times New Roman" panose="02020603050405020304" pitchFamily="18" charset="0"/>
              <a:cs typeface="Times New Roman" panose="02020603050405020304" pitchFamily="18" charset="0"/>
            </a:endParaRPr>
          </a:p>
          <a:p>
            <a:pPr marL="269875" indent="-257810">
              <a:lnSpc>
                <a:spcPct val="100000"/>
              </a:lnSpc>
              <a:spcBef>
                <a:spcPts val="520"/>
              </a:spcBef>
              <a:buClr>
                <a:srgbClr val="D5EBFF"/>
              </a:buClr>
              <a:buSzPct val="93000"/>
              <a:buFont typeface="Wingdings" panose="05000000000000000000" pitchFamily="2" charset="2"/>
              <a:buChar char=""/>
              <a:tabLst>
                <a:tab pos="269875" algn="l"/>
                <a:tab pos="269875" algn="l"/>
              </a:tabLst>
            </a:pPr>
            <a:r>
              <a:rPr lang="en-IN" spc="-7" dirty="0">
                <a:latin typeface="Times New Roman" panose="02020603050405020304" pitchFamily="18" charset="0"/>
                <a:cs typeface="Times New Roman" panose="02020603050405020304" pitchFamily="18" charset="0"/>
              </a:rPr>
              <a:t>be</a:t>
            </a:r>
            <a:r>
              <a:rPr lang="en-IN" spc="-41"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persistent</a:t>
            </a:r>
            <a:endParaRPr lang="en-IN" spc="-1" dirty="0">
              <a:latin typeface="Times New Roman" panose="02020603050405020304" pitchFamily="18" charset="0"/>
              <a:cs typeface="Times New Roman" panose="02020603050405020304" pitchFamily="18" charset="0"/>
            </a:endParaRPr>
          </a:p>
          <a:p>
            <a:pPr marL="269875" indent="-257810">
              <a:lnSpc>
                <a:spcPct val="100000"/>
              </a:lnSpc>
              <a:spcBef>
                <a:spcPts val="520"/>
              </a:spcBef>
              <a:buClr>
                <a:srgbClr val="D5EBFF"/>
              </a:buClr>
              <a:buSzPct val="93000"/>
              <a:buFont typeface="Wingdings" panose="05000000000000000000" pitchFamily="2" charset="2"/>
              <a:buChar char=""/>
              <a:tabLst>
                <a:tab pos="269875" algn="l"/>
                <a:tab pos="269875" algn="l"/>
              </a:tabLst>
            </a:pPr>
            <a:r>
              <a:rPr lang="en-IN" spc="-7" dirty="0">
                <a:latin typeface="Times New Roman" panose="02020603050405020304" pitchFamily="18" charset="0"/>
                <a:cs typeface="Times New Roman" panose="02020603050405020304" pitchFamily="18" charset="0"/>
              </a:rPr>
              <a:t>be</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hardworking</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and</a:t>
            </a:r>
            <a:r>
              <a:rPr lang="en-IN" spc="-32"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energetic</a:t>
            </a:r>
            <a:endParaRPr lang="en-IN" spc="-1" dirty="0">
              <a:latin typeface="Times New Roman" panose="02020603050405020304" pitchFamily="18" charset="0"/>
              <a:cs typeface="Times New Roman" panose="02020603050405020304" pitchFamily="18" charset="0"/>
            </a:endParaRPr>
          </a:p>
          <a:p>
            <a:pPr marL="269875" indent="-257810">
              <a:lnSpc>
                <a:spcPct val="100000"/>
              </a:lnSpc>
              <a:spcBef>
                <a:spcPts val="520"/>
              </a:spcBef>
              <a:buClr>
                <a:srgbClr val="D5EBFF"/>
              </a:buClr>
              <a:buSzPct val="93000"/>
              <a:buFont typeface="Wingdings" panose="05000000000000000000" pitchFamily="2" charset="2"/>
              <a:buChar char=""/>
              <a:tabLst>
                <a:tab pos="269875" algn="l"/>
                <a:tab pos="269875" algn="l"/>
              </a:tabLst>
            </a:pPr>
            <a:r>
              <a:rPr lang="en-IN" spc="-7" dirty="0">
                <a:latin typeface="Times New Roman" panose="02020603050405020304" pitchFamily="18" charset="0"/>
                <a:cs typeface="Times New Roman" panose="02020603050405020304" pitchFamily="18" charset="0"/>
              </a:rPr>
              <a:t>have</a:t>
            </a:r>
            <a:r>
              <a:rPr lang="en-IN" spc="-41" dirty="0">
                <a:latin typeface="Times New Roman" panose="02020603050405020304" pitchFamily="18" charset="0"/>
                <a:cs typeface="Times New Roman" panose="02020603050405020304" pitchFamily="18" charset="0"/>
              </a:rPr>
              <a:t> </a:t>
            </a:r>
            <a:r>
              <a:rPr lang="en-IN" spc="-1" dirty="0">
                <a:latin typeface="Times New Roman" panose="02020603050405020304" pitchFamily="18" charset="0"/>
                <a:cs typeface="Times New Roman" panose="02020603050405020304" pitchFamily="18" charset="0"/>
              </a:rPr>
              <a:t>a</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positive</a:t>
            </a:r>
            <a:r>
              <a:rPr lang="en-IN" spc="-3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attitude</a:t>
            </a:r>
            <a:endParaRPr lang="en-IN" spc="-1" dirty="0">
              <a:latin typeface="Times New Roman" panose="02020603050405020304" pitchFamily="18" charset="0"/>
              <a:cs typeface="Times New Roman" panose="02020603050405020304" pitchFamily="18" charset="0"/>
            </a:endParaRPr>
          </a:p>
          <a:p>
            <a:pPr marL="269875" indent="-257810">
              <a:lnSpc>
                <a:spcPct val="100000"/>
              </a:lnSpc>
              <a:spcBef>
                <a:spcPts val="520"/>
              </a:spcBef>
              <a:buClr>
                <a:srgbClr val="D5EBFF"/>
              </a:buClr>
              <a:buSzPct val="93000"/>
              <a:buFont typeface="Wingdings" panose="05000000000000000000" pitchFamily="2" charset="2"/>
              <a:buChar char=""/>
              <a:tabLst>
                <a:tab pos="269875" algn="l"/>
                <a:tab pos="269875" algn="l"/>
              </a:tabLst>
            </a:pPr>
            <a:r>
              <a:rPr lang="en-IN" spc="-7" dirty="0">
                <a:latin typeface="Times New Roman" panose="02020603050405020304" pitchFamily="18" charset="0"/>
                <a:cs typeface="Times New Roman" panose="02020603050405020304" pitchFamily="18" charset="0"/>
              </a:rPr>
              <a:t>be</a:t>
            </a:r>
            <a:r>
              <a:rPr lang="en-IN" spc="-21"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willing</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to</a:t>
            </a:r>
            <a:r>
              <a:rPr lang="en-IN" spc="-21" dirty="0">
                <a:latin typeface="Times New Roman" panose="02020603050405020304" pitchFamily="18" charset="0"/>
                <a:cs typeface="Times New Roman" panose="02020603050405020304" pitchFamily="18" charset="0"/>
              </a:rPr>
              <a:t> </a:t>
            </a:r>
            <a:r>
              <a:rPr lang="en-IN" spc="-15" dirty="0">
                <a:latin typeface="Times New Roman" panose="02020603050405020304" pitchFamily="18" charset="0"/>
                <a:cs typeface="Times New Roman" panose="02020603050405020304" pitchFamily="18" charset="0"/>
              </a:rPr>
              <a:t>take </a:t>
            </a:r>
            <a:r>
              <a:rPr lang="en-IN" spc="-12" dirty="0">
                <a:latin typeface="Times New Roman" panose="02020603050405020304" pitchFamily="18" charset="0"/>
                <a:cs typeface="Times New Roman" panose="02020603050405020304" pitchFamily="18" charset="0"/>
              </a:rPr>
              <a:t>initiative</a:t>
            </a:r>
            <a:endParaRPr lang="en-IN" spc="-1" dirty="0">
              <a:latin typeface="Times New Roman" panose="02020603050405020304" pitchFamily="18" charset="0"/>
              <a:cs typeface="Times New Roman" panose="02020603050405020304" pitchFamily="18" charset="0"/>
            </a:endParaRPr>
          </a:p>
          <a:p>
            <a:pPr marL="269875" indent="-257810">
              <a:lnSpc>
                <a:spcPct val="100000"/>
              </a:lnSpc>
              <a:spcBef>
                <a:spcPts val="520"/>
              </a:spcBef>
              <a:buClr>
                <a:srgbClr val="D5EBFF"/>
              </a:buClr>
              <a:buSzPct val="93000"/>
              <a:buFont typeface="Wingdings" panose="05000000000000000000" pitchFamily="2" charset="2"/>
              <a:buChar char=""/>
              <a:tabLst>
                <a:tab pos="269875" algn="l"/>
                <a:tab pos="269875" algn="l"/>
              </a:tabLst>
            </a:pPr>
            <a:r>
              <a:rPr lang="en-IN" spc="-7" dirty="0">
                <a:latin typeface="Times New Roman" panose="02020603050405020304" pitchFamily="18" charset="0"/>
                <a:cs typeface="Times New Roman" panose="02020603050405020304" pitchFamily="18" charset="0"/>
              </a:rPr>
              <a:t>have</a:t>
            </a:r>
            <a:r>
              <a:rPr lang="en-IN" spc="-26" dirty="0">
                <a:latin typeface="Times New Roman" panose="02020603050405020304" pitchFamily="18" charset="0"/>
                <a:cs typeface="Times New Roman" panose="02020603050405020304" pitchFamily="18" charset="0"/>
              </a:rPr>
              <a:t> </a:t>
            </a:r>
            <a:r>
              <a:rPr lang="en-IN" spc="-1" dirty="0">
                <a:latin typeface="Times New Roman" panose="02020603050405020304" pitchFamily="18" charset="0"/>
                <a:cs typeface="Times New Roman" panose="02020603050405020304" pitchFamily="18" charset="0"/>
              </a:rPr>
              <a:t>a</a:t>
            </a:r>
            <a:r>
              <a:rPr lang="en-IN" spc="-1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strong</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sense</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of</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commitment</a:t>
            </a:r>
            <a:endParaRPr lang="en-IN" spc="-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Entrepreneurship Development</a:t>
            </a:r>
            <a:endParaRPr lang="en-IN" dirty="0"/>
          </a:p>
        </p:txBody>
      </p:sp>
      <p:sp>
        <p:nvSpPr>
          <p:cNvPr id="3" name="Content Placeholder 2"/>
          <p:cNvSpPr>
            <a:spLocks noGrp="1"/>
          </p:cNvSpPr>
          <p:nvPr>
            <p:ph idx="1"/>
          </p:nvPr>
        </p:nvSpPr>
        <p:spPr/>
        <p:txBody>
          <a:bodyPr/>
          <a:lstStyle/>
          <a:p>
            <a:pPr marL="457200" lvl="1" indent="0">
              <a:buNone/>
            </a:pPr>
            <a:r>
              <a:rPr lang="en-IN" dirty="0" smtClean="0"/>
              <a:t>A </a:t>
            </a:r>
            <a:r>
              <a:rPr lang="en-IN" dirty="0"/>
              <a:t>flow state of mind spontaneously arises when we become immersed in an activity so completely that we lose track of time. </a:t>
            </a:r>
            <a:endParaRPr lang="en-IN" dirty="0" smtClean="0"/>
          </a:p>
          <a:p>
            <a:pPr marL="0" indent="0">
              <a:buNone/>
            </a:pPr>
            <a:r>
              <a:rPr lang="en-IN" b="1" dirty="0" smtClean="0"/>
              <a:t>1. Music</a:t>
            </a:r>
            <a:endParaRPr lang="en-IN" b="1" dirty="0"/>
          </a:p>
          <a:p>
            <a:pPr marL="0" indent="0">
              <a:buNone/>
            </a:pPr>
            <a:r>
              <a:rPr lang="en-IN" b="1" dirty="0" smtClean="0"/>
              <a:t>2. </a:t>
            </a:r>
            <a:r>
              <a:rPr lang="en-IN" b="1" dirty="0"/>
              <a:t>Gaming</a:t>
            </a:r>
            <a:endParaRPr lang="en-IN" b="1" dirty="0"/>
          </a:p>
          <a:p>
            <a:pPr marL="0" indent="0">
              <a:buNone/>
            </a:pPr>
            <a:r>
              <a:rPr lang="en-IN" b="1" dirty="0"/>
              <a:t>3. Learning</a:t>
            </a:r>
            <a:endParaRPr lang="en-IN" b="1" dirty="0"/>
          </a:p>
          <a:p>
            <a:pPr marL="0" indent="0">
              <a:buNone/>
            </a:pPr>
            <a:r>
              <a:rPr lang="en-IN" b="1" dirty="0"/>
              <a:t>4. Hobbies</a:t>
            </a:r>
            <a:endParaRPr lang="en-IN" b="1" dirty="0"/>
          </a:p>
          <a:p>
            <a:pPr marL="0" indent="0">
              <a:buNone/>
            </a:pPr>
            <a:endParaRPr lang="en-IN" b="1" dirty="0"/>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7347" y="413091"/>
            <a:ext cx="8161176" cy="477837"/>
          </a:xfrm>
        </p:spPr>
        <p:txBody>
          <a:bodyPr>
            <a:normAutofit/>
          </a:bodyPr>
          <a:lstStyle/>
          <a:p>
            <a:r>
              <a:rPr lang="en-IN" sz="2000" dirty="0"/>
              <a:t>Find Your Flow</a:t>
            </a:r>
            <a:endParaRPr lang="en-IN" sz="2000" dirty="0"/>
          </a:p>
        </p:txBody>
      </p:sp>
      <p:sp>
        <p:nvSpPr>
          <p:cNvPr id="3" name="Subtitle 2"/>
          <p:cNvSpPr>
            <a:spLocks noGrp="1"/>
          </p:cNvSpPr>
          <p:nvPr>
            <p:ph type="subTitle" idx="1"/>
          </p:nvPr>
        </p:nvSpPr>
        <p:spPr>
          <a:xfrm>
            <a:off x="1524000" y="1060717"/>
            <a:ext cx="9144000" cy="1655762"/>
          </a:xfrm>
        </p:spPr>
        <p:txBody>
          <a:bodyPr>
            <a:normAutofit/>
          </a:bodyPr>
          <a:lstStyle/>
          <a:p>
            <a:r>
              <a:rPr lang="en-US" sz="1600" b="0" i="0" dirty="0">
                <a:solidFill>
                  <a:srgbClr val="333333"/>
                </a:solidFill>
                <a:effectLst/>
                <a:latin typeface="Georgia" panose="02040502050405020303" pitchFamily="18" charset="0"/>
              </a:rPr>
              <a:t>When people find their fit, they experience a state of happiness and creativity called flow. </a:t>
            </a:r>
            <a:endParaRPr lang="en-US" sz="1600" b="0" i="0" dirty="0">
              <a:solidFill>
                <a:srgbClr val="333333"/>
              </a:solidFill>
              <a:effectLst/>
              <a:latin typeface="Georgia" panose="02040502050405020303" pitchFamily="18" charset="0"/>
            </a:endParaRPr>
          </a:p>
          <a:p>
            <a:endParaRPr lang="en-IN" sz="2000" dirty="0"/>
          </a:p>
        </p:txBody>
      </p:sp>
      <p:pic>
        <p:nvPicPr>
          <p:cNvPr id="1026" name="Picture 2" descr="grap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166" y="1666251"/>
            <a:ext cx="5125616"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12542" y="2627174"/>
            <a:ext cx="6292645" cy="1200329"/>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333333"/>
                </a:solidFill>
                <a:effectLst/>
                <a:latin typeface="Georgia" panose="02040502050405020303" pitchFamily="18" charset="0"/>
              </a:rPr>
              <a:t>Be honest about your strengths and weaknesses </a:t>
            </a:r>
            <a:endParaRPr lang="en-US" b="1" i="0" dirty="0">
              <a:solidFill>
                <a:srgbClr val="333333"/>
              </a:solidFill>
              <a:effectLst/>
              <a:latin typeface="Georgia" panose="02040502050405020303" pitchFamily="18" charset="0"/>
            </a:endParaRPr>
          </a:p>
          <a:p>
            <a:pPr marL="285750" indent="-285750">
              <a:buFont typeface="Arial" panose="020B0604020202020204" pitchFamily="34" charset="0"/>
              <a:buChar char="•"/>
            </a:pPr>
            <a:r>
              <a:rPr lang="en-US" b="1" i="0" dirty="0">
                <a:solidFill>
                  <a:srgbClr val="333333"/>
                </a:solidFill>
                <a:effectLst/>
                <a:latin typeface="Georgia" panose="02040502050405020303" pitchFamily="18" charset="0"/>
              </a:rPr>
              <a:t>Don’t let yourself get too comfortable</a:t>
            </a:r>
            <a:endParaRPr lang="en-US" b="1" dirty="0">
              <a:solidFill>
                <a:srgbClr val="333333"/>
              </a:solidFill>
              <a:latin typeface="Georgia" panose="02040502050405020303" pitchFamily="18" charset="0"/>
            </a:endParaRPr>
          </a:p>
          <a:p>
            <a:pPr marL="285750" indent="-285750">
              <a:buFont typeface="Arial" panose="020B0604020202020204" pitchFamily="34" charset="0"/>
              <a:buChar char="•"/>
            </a:pPr>
            <a:r>
              <a:rPr lang="en-IN" b="1" i="0" dirty="0">
                <a:solidFill>
                  <a:srgbClr val="333333"/>
                </a:solidFill>
                <a:effectLst/>
                <a:latin typeface="Georgia" panose="02040502050405020303" pitchFamily="18" charset="0"/>
              </a:rPr>
              <a:t>Learn to take risks</a:t>
            </a:r>
            <a:endParaRPr lang="en-IN" dirty="0"/>
          </a:p>
          <a:p>
            <a:pPr marL="285750" indent="-285750">
              <a:buFont typeface="Arial" panose="020B0604020202020204" pitchFamily="34" charset="0"/>
              <a:buChar cha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1+#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9107"/>
          </a:xfrm>
        </p:spPr>
        <p:txBody>
          <a:bodyPr>
            <a:normAutofit/>
          </a:bodyPr>
          <a:lstStyle/>
          <a:p>
            <a:r>
              <a:rPr lang="en-IN" sz="3200" b="1" i="0" dirty="0">
                <a:solidFill>
                  <a:srgbClr val="374151"/>
                </a:solidFill>
                <a:effectLst/>
                <a:latin typeface="Times New Roman" panose="02020603050405020304" pitchFamily="18" charset="0"/>
                <a:cs typeface="Times New Roman" panose="02020603050405020304" pitchFamily="18" charset="0"/>
              </a:rPr>
              <a:t>Entrepreneurial styles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66863"/>
            <a:ext cx="10515600" cy="4351338"/>
          </a:xfrm>
        </p:spPr>
        <p:txBody>
          <a:bodyPr>
            <a:normAutofit fontScale="92500"/>
          </a:bodyPr>
          <a:lstStyle/>
          <a:p>
            <a:r>
              <a:rPr lang="en-IN" sz="2000" b="1" dirty="0">
                <a:latin typeface="Times New Roman" panose="02020603050405020304" pitchFamily="18" charset="0"/>
                <a:cs typeface="Times New Roman" panose="02020603050405020304" pitchFamily="18" charset="0"/>
              </a:rPr>
              <a:t>1.Visionary Entrepreneur:</a:t>
            </a:r>
            <a:endParaRPr lang="en-IN"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Elon Musk, the founder of SpaceX and Tesla, is known for his visionary approach to space exploration and sustainable energy. </a:t>
            </a:r>
            <a:endParaRPr lang="en-US" sz="2000" dirty="0">
              <a:latin typeface="Times New Roman" panose="02020603050405020304" pitchFamily="18" charset="0"/>
              <a:cs typeface="Times New Roman" panose="02020603050405020304" pitchFamily="18" charset="0"/>
            </a:endParaRPr>
          </a:p>
          <a:p>
            <a:r>
              <a:rPr lang="en-US" sz="2000" b="1" dirty="0">
                <a:solidFill>
                  <a:srgbClr val="333333"/>
                </a:solidFill>
                <a:latin typeface="Times New Roman" panose="02020603050405020304" pitchFamily="18" charset="0"/>
                <a:cs typeface="Times New Roman" panose="02020603050405020304" pitchFamily="18" charset="0"/>
              </a:rPr>
              <a:t>2.</a:t>
            </a:r>
            <a:r>
              <a:rPr lang="en-IN"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Serial Entrepreneur:</a:t>
            </a:r>
            <a:endParaRPr lang="en-IN"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Richard Branson, the founder of the Virgin Group, has started numerous businesses in various industries, including music, airlines, telecommunications</a:t>
            </a:r>
            <a:endParaRPr lang="en-US" sz="2000" dirty="0">
              <a:latin typeface="Times New Roman" panose="02020603050405020304" pitchFamily="18" charset="0"/>
              <a:cs typeface="Times New Roman" panose="02020603050405020304" pitchFamily="18" charset="0"/>
            </a:endParaRPr>
          </a:p>
          <a:p>
            <a:r>
              <a:rPr lang="en-US" sz="2000" b="1" dirty="0">
                <a:solidFill>
                  <a:srgbClr val="333333"/>
                </a:solidFill>
                <a:latin typeface="Times New Roman" panose="02020603050405020304" pitchFamily="18" charset="0"/>
                <a:cs typeface="Times New Roman" panose="02020603050405020304" pitchFamily="18" charset="0"/>
              </a:rPr>
              <a:t>3.</a:t>
            </a:r>
            <a:r>
              <a:rPr lang="en-IN" sz="2000" b="1" dirty="0">
                <a:latin typeface="Times New Roman" panose="02020603050405020304" pitchFamily="18" charset="0"/>
                <a:cs typeface="Times New Roman" panose="02020603050405020304" pitchFamily="18" charset="0"/>
              </a:rPr>
              <a:t> Lifestyle Entrepreneur:</a:t>
            </a:r>
            <a:endParaRPr lang="en-IN" sz="2000" b="1" dirty="0">
              <a:solidFill>
                <a:srgbClr val="333333"/>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Tim Ferriss, known for his book "The 4-Hour Workweek," promotes a lifestyle that combines entrepreneurship with personal freedom and travel.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a:t>
            </a:r>
            <a:r>
              <a:rPr lang="en-IN" b="1"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Social Entrepreneur:</a:t>
            </a:r>
            <a:endParaRPr lang="en-IN"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Blake Mycoskie, the founder of TOMS Shoes, built a business model around the concept of "One for One," where for every pair of shoes sold, a pair is donated to a child in need.</a:t>
            </a:r>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4076"/>
            <a:ext cx="10515600" cy="5430581"/>
          </a:xfrm>
        </p:spPr>
        <p:txBody>
          <a:bodyPr>
            <a:normAutofit/>
          </a:bodyPr>
          <a:lstStyle/>
          <a:p>
            <a:pPr marL="0" indent="0" algn="l">
              <a:buNone/>
            </a:pPr>
            <a:r>
              <a:rPr lang="en-IN" sz="2000" b="1" i="0" dirty="0">
                <a:solidFill>
                  <a:srgbClr val="374151"/>
                </a:solidFill>
                <a:effectLst/>
                <a:latin typeface="Times New Roman" panose="02020603050405020304" pitchFamily="18" charset="0"/>
                <a:cs typeface="Times New Roman" panose="02020603050405020304" pitchFamily="18" charset="0"/>
              </a:rPr>
              <a:t>5</a:t>
            </a:r>
            <a:r>
              <a:rPr lang="en-IN" b="1" i="0" dirty="0">
                <a:solidFill>
                  <a:srgbClr val="374151"/>
                </a:solidFill>
                <a:effectLst/>
                <a:latin typeface="Times New Roman" panose="02020603050405020304" pitchFamily="18" charset="0"/>
                <a:cs typeface="Times New Roman" panose="02020603050405020304" pitchFamily="18" charset="0"/>
              </a:rPr>
              <a:t>.</a:t>
            </a:r>
            <a:r>
              <a:rPr lang="en-IN" sz="2000" b="1" i="0" dirty="0">
                <a:solidFill>
                  <a:srgbClr val="374151"/>
                </a:solidFill>
                <a:effectLst/>
                <a:latin typeface="Times New Roman" panose="02020603050405020304" pitchFamily="18" charset="0"/>
                <a:cs typeface="Times New Roman" panose="02020603050405020304" pitchFamily="18" charset="0"/>
              </a:rPr>
              <a:t>Opportunistic Entrepreneur:</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lvl="1"/>
            <a:r>
              <a:rPr lang="en-IN" sz="2000" b="1" i="0" dirty="0">
                <a:solidFill>
                  <a:srgbClr val="374151"/>
                </a:solidFill>
                <a:effectLst/>
                <a:latin typeface="Times New Roman" panose="02020603050405020304" pitchFamily="18" charset="0"/>
                <a:cs typeface="Times New Roman" panose="02020603050405020304" pitchFamily="18" charset="0"/>
              </a:rPr>
              <a:t>Example:</a:t>
            </a:r>
            <a:r>
              <a:rPr lang="en-IN" sz="2000" b="0" i="0" dirty="0">
                <a:solidFill>
                  <a:srgbClr val="374151"/>
                </a:solidFill>
                <a:effectLst/>
                <a:latin typeface="Times New Roman" panose="02020603050405020304" pitchFamily="18" charset="0"/>
                <a:cs typeface="Times New Roman" panose="02020603050405020304" pitchFamily="18" charset="0"/>
              </a:rPr>
              <a:t> Nick </a:t>
            </a:r>
            <a:r>
              <a:rPr lang="en-IN" sz="2000" b="0" i="0" dirty="0" err="1">
                <a:solidFill>
                  <a:srgbClr val="374151"/>
                </a:solidFill>
                <a:effectLst/>
                <a:latin typeface="Times New Roman" panose="02020603050405020304" pitchFamily="18" charset="0"/>
                <a:cs typeface="Times New Roman" panose="02020603050405020304" pitchFamily="18" charset="0"/>
              </a:rPr>
              <a:t>D'Aloisio</a:t>
            </a:r>
            <a:r>
              <a:rPr lang="en-IN" sz="2000" b="0" i="0" dirty="0">
                <a:solidFill>
                  <a:srgbClr val="374151"/>
                </a:solidFill>
                <a:effectLst/>
                <a:latin typeface="Times New Roman" panose="02020603050405020304" pitchFamily="18" charset="0"/>
                <a:cs typeface="Times New Roman" panose="02020603050405020304" pitchFamily="18" charset="0"/>
              </a:rPr>
              <a:t> created Summly, a news summarization app, when he was just 15 years old after recognizing the need for concise news summaries on mobile devices. Yahoo later acquired his company.</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IN" sz="2000" b="1" i="0" dirty="0">
                <a:solidFill>
                  <a:srgbClr val="374151"/>
                </a:solidFill>
                <a:effectLst/>
                <a:latin typeface="Times New Roman" panose="02020603050405020304" pitchFamily="18" charset="0"/>
                <a:cs typeface="Times New Roman" panose="02020603050405020304" pitchFamily="18" charset="0"/>
              </a:rPr>
              <a:t>6.Innovator/Inventor:</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lvl="1"/>
            <a:r>
              <a:rPr lang="en-IN" sz="2000" b="1" i="0" dirty="0">
                <a:solidFill>
                  <a:srgbClr val="374151"/>
                </a:solidFill>
                <a:effectLst/>
                <a:latin typeface="Times New Roman" panose="02020603050405020304" pitchFamily="18" charset="0"/>
                <a:cs typeface="Times New Roman" panose="02020603050405020304" pitchFamily="18" charset="0"/>
              </a:rPr>
              <a:t>Example:</a:t>
            </a:r>
            <a:r>
              <a:rPr lang="en-IN" sz="2000" b="0" i="0" dirty="0">
                <a:solidFill>
                  <a:srgbClr val="374151"/>
                </a:solidFill>
                <a:effectLst/>
                <a:latin typeface="Times New Roman" panose="02020603050405020304" pitchFamily="18" charset="0"/>
                <a:cs typeface="Times New Roman" panose="02020603050405020304" pitchFamily="18" charset="0"/>
              </a:rPr>
              <a:t> Steve Jobs, co-founder of Apple Inc., was known for his innovative products such as the iPhone, iPad, and Macintosh computer.</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IN" sz="2000" b="1" i="0" dirty="0">
                <a:solidFill>
                  <a:srgbClr val="374151"/>
                </a:solidFill>
                <a:effectLst/>
                <a:latin typeface="Times New Roman" panose="02020603050405020304" pitchFamily="18" charset="0"/>
                <a:cs typeface="Times New Roman" panose="02020603050405020304" pitchFamily="18" charset="0"/>
              </a:rPr>
              <a:t>7.Franchise Entrepreneur:</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lvl="1"/>
            <a:r>
              <a:rPr lang="en-IN" sz="2000" b="1" i="0" dirty="0">
                <a:solidFill>
                  <a:srgbClr val="374151"/>
                </a:solidFill>
                <a:effectLst/>
                <a:latin typeface="Times New Roman" panose="02020603050405020304" pitchFamily="18" charset="0"/>
                <a:cs typeface="Times New Roman" panose="02020603050405020304" pitchFamily="18" charset="0"/>
              </a:rPr>
              <a:t>Example:</a:t>
            </a:r>
            <a:r>
              <a:rPr lang="en-IN" sz="2000" b="0" i="0" dirty="0">
                <a:solidFill>
                  <a:srgbClr val="374151"/>
                </a:solidFill>
                <a:effectLst/>
                <a:latin typeface="Times New Roman" panose="02020603050405020304" pitchFamily="18" charset="0"/>
                <a:cs typeface="Times New Roman" panose="02020603050405020304" pitchFamily="18" charset="0"/>
              </a:rPr>
              <a:t> Ray Kroc, who turned McDonald's into a global fast-food franchise, is a classic example of a franchise entrepreneur.</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IN" sz="2000" b="1" i="0" dirty="0">
                <a:solidFill>
                  <a:srgbClr val="374151"/>
                </a:solidFill>
                <a:effectLst/>
                <a:latin typeface="Times New Roman" panose="02020603050405020304" pitchFamily="18" charset="0"/>
                <a:cs typeface="Times New Roman" panose="02020603050405020304" pitchFamily="18" charset="0"/>
              </a:rPr>
              <a:t>8.Solo Entrepreneur/Solopreneur:</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lvl="1"/>
            <a:r>
              <a:rPr lang="en-IN" sz="2000" b="1" i="0" dirty="0">
                <a:solidFill>
                  <a:srgbClr val="374151"/>
                </a:solidFill>
                <a:effectLst/>
                <a:latin typeface="Times New Roman" panose="02020603050405020304" pitchFamily="18" charset="0"/>
                <a:cs typeface="Times New Roman" panose="02020603050405020304" pitchFamily="18" charset="0"/>
              </a:rPr>
              <a:t>Example:</a:t>
            </a:r>
            <a:r>
              <a:rPr lang="en-IN" sz="2000" b="0" i="0" dirty="0">
                <a:solidFill>
                  <a:srgbClr val="374151"/>
                </a:solidFill>
                <a:effectLst/>
                <a:latin typeface="Times New Roman" panose="02020603050405020304" pitchFamily="18" charset="0"/>
                <a:cs typeface="Times New Roman" panose="02020603050405020304" pitchFamily="18" charset="0"/>
              </a:rPr>
              <a:t> Pat Flynn, the creator of Smart Passive Income, runs a successful online business independently, focusing on passive income strategies.</a:t>
            </a:r>
            <a:endParaRPr lang="en-IN" sz="2000" b="0" i="0" dirty="0">
              <a:solidFill>
                <a:srgbClr val="374151"/>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9709" y="842400"/>
            <a:ext cx="10515600" cy="4351338"/>
          </a:xfrm>
        </p:spPr>
        <p:txBody>
          <a:bodyPr>
            <a:normAutofit fontScale="85000" lnSpcReduction="20000"/>
          </a:bodyPr>
          <a:lstStyle/>
          <a:p>
            <a:pPr marL="0" indent="0" algn="l">
              <a:buNone/>
            </a:pPr>
            <a:r>
              <a:rPr lang="en-US" sz="2400" b="1" i="0" dirty="0">
                <a:solidFill>
                  <a:srgbClr val="374151"/>
                </a:solidFill>
                <a:effectLst/>
                <a:latin typeface="Times New Roman" panose="02020603050405020304" pitchFamily="18" charset="0"/>
                <a:cs typeface="Times New Roman" panose="02020603050405020304" pitchFamily="18" charset="0"/>
              </a:rPr>
              <a:t>9.Growth-Oriented Entrepreneur:</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lvl="1"/>
            <a:r>
              <a:rPr lang="en-US" b="1" i="0" dirty="0">
                <a:solidFill>
                  <a:srgbClr val="374151"/>
                </a:solidFill>
                <a:effectLst/>
                <a:latin typeface="Times New Roman" panose="02020603050405020304" pitchFamily="18" charset="0"/>
                <a:cs typeface="Times New Roman" panose="02020603050405020304" pitchFamily="18" charset="0"/>
              </a:rPr>
              <a:t>Example:</a:t>
            </a:r>
            <a:r>
              <a:rPr lang="en-US" b="0" i="0" dirty="0">
                <a:solidFill>
                  <a:srgbClr val="374151"/>
                </a:solidFill>
                <a:effectLst/>
                <a:latin typeface="Times New Roman" panose="02020603050405020304" pitchFamily="18" charset="0"/>
                <a:cs typeface="Times New Roman" panose="02020603050405020304" pitchFamily="18" charset="0"/>
              </a:rPr>
              <a:t> Jeff Bezos, the founder of Amazon, is a growth-oriented entrepreneur who aggressively expanded his company from an online bookstore into a global e-commerce and technology giant.</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2400" b="1" i="0" dirty="0">
                <a:solidFill>
                  <a:srgbClr val="374151"/>
                </a:solidFill>
                <a:effectLst/>
                <a:latin typeface="Times New Roman" panose="02020603050405020304" pitchFamily="18" charset="0"/>
                <a:cs typeface="Times New Roman" panose="02020603050405020304" pitchFamily="18" charset="0"/>
              </a:rPr>
              <a:t>10.Niche Specialist:</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lvl="1"/>
            <a:r>
              <a:rPr lang="en-US" b="1" i="0" dirty="0">
                <a:solidFill>
                  <a:srgbClr val="374151"/>
                </a:solidFill>
                <a:effectLst/>
                <a:latin typeface="Times New Roman" panose="02020603050405020304" pitchFamily="18" charset="0"/>
                <a:cs typeface="Times New Roman" panose="02020603050405020304" pitchFamily="18" charset="0"/>
              </a:rPr>
              <a:t>Example:</a:t>
            </a:r>
            <a:r>
              <a:rPr lang="en-US" b="0" i="0" dirty="0">
                <a:solidFill>
                  <a:srgbClr val="374151"/>
                </a:solidFill>
                <a:effectLst/>
                <a:latin typeface="Times New Roman" panose="02020603050405020304" pitchFamily="18" charset="0"/>
                <a:cs typeface="Times New Roman" panose="02020603050405020304" pitchFamily="18" charset="0"/>
              </a:rPr>
              <a:t> Brian Dean, founder of </a:t>
            </a:r>
            <a:r>
              <a:rPr lang="en-US" b="0" i="0" dirty="0" err="1">
                <a:solidFill>
                  <a:srgbClr val="374151"/>
                </a:solidFill>
                <a:effectLst/>
                <a:latin typeface="Times New Roman" panose="02020603050405020304" pitchFamily="18" charset="0"/>
                <a:cs typeface="Times New Roman" panose="02020603050405020304" pitchFamily="18" charset="0"/>
              </a:rPr>
              <a:t>Backlinko</a:t>
            </a:r>
            <a:r>
              <a:rPr lang="en-US" b="0" i="0" dirty="0">
                <a:solidFill>
                  <a:srgbClr val="374151"/>
                </a:solidFill>
                <a:effectLst/>
                <a:latin typeface="Times New Roman" panose="02020603050405020304" pitchFamily="18" charset="0"/>
                <a:cs typeface="Times New Roman" panose="02020603050405020304" pitchFamily="18" charset="0"/>
              </a:rPr>
              <a:t>, specializes in search engine optimization (SEO) and provides in-depth content and resources to a niche audience within the digital marketing space.</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2400" b="1" i="0" dirty="0">
                <a:solidFill>
                  <a:srgbClr val="374151"/>
                </a:solidFill>
                <a:effectLst/>
                <a:latin typeface="Times New Roman" panose="02020603050405020304" pitchFamily="18" charset="0"/>
                <a:cs typeface="Times New Roman" panose="02020603050405020304" pitchFamily="18" charset="0"/>
              </a:rPr>
              <a:t>11.Tech Entrepreneur:</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lvl="1"/>
            <a:r>
              <a:rPr lang="en-US" b="1" i="0" dirty="0">
                <a:solidFill>
                  <a:srgbClr val="374151"/>
                </a:solidFill>
                <a:effectLst/>
                <a:latin typeface="Times New Roman" panose="02020603050405020304" pitchFamily="18" charset="0"/>
                <a:cs typeface="Times New Roman" panose="02020603050405020304" pitchFamily="18" charset="0"/>
              </a:rPr>
              <a:t>Example:</a:t>
            </a:r>
            <a:r>
              <a:rPr lang="en-US" b="0" i="0" dirty="0">
                <a:solidFill>
                  <a:srgbClr val="374151"/>
                </a:solidFill>
                <a:effectLst/>
                <a:latin typeface="Times New Roman" panose="02020603050405020304" pitchFamily="18" charset="0"/>
                <a:cs typeface="Times New Roman" panose="02020603050405020304" pitchFamily="18" charset="0"/>
              </a:rPr>
              <a:t> Mark Zuckerberg, co-founder of Facebook (now Meta Platforms, Inc.), started a social media platform that has transformed the way people connect and share information online.</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2400" b="1" i="0" dirty="0">
                <a:solidFill>
                  <a:srgbClr val="374151"/>
                </a:solidFill>
                <a:effectLst/>
                <a:latin typeface="Times New Roman" panose="02020603050405020304" pitchFamily="18" charset="0"/>
                <a:cs typeface="Times New Roman" panose="02020603050405020304" pitchFamily="18" charset="0"/>
              </a:rPr>
              <a:t>12.Collaborative Entrepreneur:</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lvl="1"/>
            <a:r>
              <a:rPr lang="en-US" b="1" i="0" dirty="0">
                <a:solidFill>
                  <a:srgbClr val="374151"/>
                </a:solidFill>
                <a:effectLst/>
                <a:latin typeface="Times New Roman" panose="02020603050405020304" pitchFamily="18" charset="0"/>
                <a:cs typeface="Times New Roman" panose="02020603050405020304" pitchFamily="18" charset="0"/>
              </a:rPr>
              <a:t>Example:</a:t>
            </a:r>
            <a:r>
              <a:rPr lang="en-US" b="0" i="0" dirty="0">
                <a:solidFill>
                  <a:srgbClr val="374151"/>
                </a:solidFill>
                <a:effectLst/>
                <a:latin typeface="Times New Roman" panose="02020603050405020304" pitchFamily="18" charset="0"/>
                <a:cs typeface="Times New Roman" panose="02020603050405020304" pitchFamily="18" charset="0"/>
              </a:rPr>
              <a:t> Larry Page and Sergey Brin co-founded Google, which has formed numerous partnerships and collaborations with other technology companies and organizations over the years.</a:t>
            </a: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a:t>
            </a:r>
            <a:r>
              <a:rPr lang="en-IN" b="1" dirty="0" smtClean="0"/>
              <a:t>ntrepreneurial </a:t>
            </a:r>
            <a:r>
              <a:rPr lang="en-IN" b="1" dirty="0"/>
              <a:t>style </a:t>
            </a:r>
            <a:endParaRPr lang="en-IN" dirty="0"/>
          </a:p>
        </p:txBody>
      </p:sp>
      <p:sp>
        <p:nvSpPr>
          <p:cNvPr id="3" name="Content Placeholder 2"/>
          <p:cNvSpPr>
            <a:spLocks noGrp="1"/>
          </p:cNvSpPr>
          <p:nvPr>
            <p:ph idx="1"/>
          </p:nvPr>
        </p:nvSpPr>
        <p:spPr/>
        <p:txBody>
          <a:bodyPr>
            <a:normAutofit fontScale="92500" lnSpcReduction="10000"/>
          </a:bodyPr>
          <a:lstStyle/>
          <a:p>
            <a:pPr lvl="0" fontAlgn="base"/>
            <a:r>
              <a:rPr lang="en-IN" dirty="0"/>
              <a:t>CREATOR        </a:t>
            </a:r>
            <a:r>
              <a:rPr lang="en-IN" dirty="0" smtClean="0"/>
              <a:t>    “</a:t>
            </a:r>
            <a:r>
              <a:rPr lang="en-IN" dirty="0"/>
              <a:t>Create a better product”       Bill Gates, Steve Jobs, </a:t>
            </a:r>
            <a:r>
              <a:rPr lang="en-IN" dirty="0" smtClean="0"/>
              <a:t>Richard </a:t>
            </a:r>
            <a:endParaRPr lang="en-IN" dirty="0" smtClean="0"/>
          </a:p>
          <a:p>
            <a:pPr lvl="0" fontAlgn="base"/>
            <a:r>
              <a:rPr lang="en-IN" dirty="0" smtClean="0"/>
              <a:t>SUPPORTER </a:t>
            </a:r>
            <a:r>
              <a:rPr lang="en-IN" dirty="0"/>
              <a:t>      </a:t>
            </a:r>
            <a:r>
              <a:rPr lang="en-IN" dirty="0" smtClean="0"/>
              <a:t>“</a:t>
            </a:r>
            <a:r>
              <a:rPr lang="en-IN" dirty="0"/>
              <a:t>Leading the Team”             Jack Welch, Meg Whitman</a:t>
            </a:r>
            <a:endParaRPr lang="en-IN" dirty="0"/>
          </a:p>
          <a:p>
            <a:pPr lvl="0" fontAlgn="base"/>
            <a:r>
              <a:rPr lang="en-IN" dirty="0"/>
              <a:t>DEAL MAKER     </a:t>
            </a:r>
            <a:r>
              <a:rPr lang="en-IN" dirty="0" smtClean="0"/>
              <a:t>“</a:t>
            </a:r>
            <a:r>
              <a:rPr lang="en-IN" dirty="0"/>
              <a:t>Bringing People Together”      Donald Trump, Rupert Murdoch</a:t>
            </a:r>
            <a:endParaRPr lang="en-IN" dirty="0"/>
          </a:p>
          <a:p>
            <a:pPr lvl="0" fontAlgn="base"/>
            <a:r>
              <a:rPr lang="en-IN" dirty="0"/>
              <a:t>TRADER           </a:t>
            </a:r>
            <a:r>
              <a:rPr lang="en-IN" dirty="0" smtClean="0"/>
              <a:t>  </a:t>
            </a:r>
            <a:r>
              <a:rPr lang="en-IN" dirty="0"/>
              <a:t> “Buying Low, Selling High”             George Soros, John Templeton</a:t>
            </a:r>
            <a:endParaRPr lang="en-IN" dirty="0"/>
          </a:p>
          <a:p>
            <a:pPr lvl="0" fontAlgn="base"/>
            <a:r>
              <a:rPr lang="en-IN" dirty="0"/>
              <a:t>ACCUMULATOR </a:t>
            </a:r>
            <a:r>
              <a:rPr lang="en-IN" dirty="0" smtClean="0"/>
              <a:t>“</a:t>
            </a:r>
            <a:r>
              <a:rPr lang="en-IN" dirty="0"/>
              <a:t>Collecting Appreciating Assets”       Warren </a:t>
            </a:r>
            <a:r>
              <a:rPr lang="en-IN" dirty="0" smtClean="0"/>
              <a:t>Buffet </a:t>
            </a:r>
            <a:endParaRPr lang="en-IN" dirty="0" smtClean="0"/>
          </a:p>
          <a:p>
            <a:pPr lvl="0" fontAlgn="base"/>
            <a:r>
              <a:rPr lang="en-IN" dirty="0" smtClean="0"/>
              <a:t>LORD </a:t>
            </a:r>
            <a:r>
              <a:rPr lang="en-IN" dirty="0"/>
              <a:t>                </a:t>
            </a:r>
            <a:r>
              <a:rPr lang="en-IN" dirty="0" smtClean="0"/>
              <a:t>  “</a:t>
            </a:r>
            <a:r>
              <a:rPr lang="en-IN" dirty="0"/>
              <a:t>Controlling Cash Generating Assets”    </a:t>
            </a:r>
            <a:r>
              <a:rPr lang="en-IN" dirty="0" smtClean="0"/>
              <a:t>Andrew Carnegie</a:t>
            </a:r>
            <a:endParaRPr lang="en-IN" dirty="0"/>
          </a:p>
          <a:p>
            <a:r>
              <a:rPr lang="en-IN" dirty="0"/>
              <a:t>MECHANIC       “Creating a Better System”          Henry Ford, Ingvar Kamprad (IKEA), </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Principles of Effectuation</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Effectuation is a way of thinking and decision-making that is based on the idea that entrepreneurs create their future by taking action and making things happen</a:t>
            </a:r>
            <a:r>
              <a:rPr lang="en-IN" dirty="0" smtClean="0"/>
              <a:t>.</a:t>
            </a:r>
            <a:endParaRPr lang="en-IN" dirty="0" smtClean="0"/>
          </a:p>
          <a:p>
            <a:pPr marL="0" indent="0">
              <a:buNone/>
            </a:pPr>
            <a:r>
              <a:rPr lang="en-IN" b="1" dirty="0"/>
              <a:t>Bird In Hand Principle</a:t>
            </a:r>
            <a:endParaRPr lang="en-IN" b="1" dirty="0"/>
          </a:p>
          <a:p>
            <a:pPr marL="0" indent="0">
              <a:buNone/>
            </a:pPr>
            <a:r>
              <a:rPr lang="en-IN" b="1" dirty="0"/>
              <a:t>Affordable Loss Principle</a:t>
            </a:r>
            <a:endParaRPr lang="en-IN" b="1" dirty="0"/>
          </a:p>
          <a:p>
            <a:pPr marL="0" indent="0">
              <a:buNone/>
            </a:pPr>
            <a:r>
              <a:rPr lang="en-IN" b="1" dirty="0"/>
              <a:t>Crazy Quilt Principle</a:t>
            </a:r>
            <a:endParaRPr lang="en-IN" b="1" dirty="0"/>
          </a:p>
          <a:p>
            <a:pPr marL="0" indent="0">
              <a:buNone/>
            </a:pPr>
            <a:r>
              <a:rPr lang="en-IN" b="1" dirty="0"/>
              <a:t>Lemonade Principle</a:t>
            </a:r>
            <a:endParaRPr lang="en-IN" b="1" dirty="0"/>
          </a:p>
          <a:p>
            <a:pPr marL="0" indent="0">
              <a:buNone/>
            </a:pPr>
            <a:r>
              <a:rPr lang="en-IN" b="1" dirty="0"/>
              <a:t>Pilot in the Plane Principle</a:t>
            </a:r>
            <a:endParaRPr lang="en-IN" b="1" dirty="0"/>
          </a:p>
          <a:p>
            <a:pPr marL="0" indent="0">
              <a:buNone/>
            </a:pPr>
            <a:r>
              <a:rPr lang="en-IN" b="1" dirty="0"/>
              <a:t>Effectual Cycle</a:t>
            </a:r>
            <a:endParaRPr lang="en-IN" b="1" dirty="0"/>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576707"/>
          </a:xfrm>
        </p:spPr>
        <p:txBody>
          <a:bodyPr>
            <a:normAutofit fontScale="90000"/>
          </a:bodyPr>
          <a:lstStyle/>
          <a:p>
            <a:r>
              <a:rPr lang="en-IN" dirty="0"/>
              <a:t>What is Entrepreneurship?</a:t>
            </a:r>
            <a:endParaRPr lang="en-IN" dirty="0"/>
          </a:p>
        </p:txBody>
      </p:sp>
      <p:sp>
        <p:nvSpPr>
          <p:cNvPr id="3" name="Content Placeholder 2"/>
          <p:cNvSpPr>
            <a:spLocks noGrp="1"/>
          </p:cNvSpPr>
          <p:nvPr>
            <p:ph idx="1"/>
          </p:nvPr>
        </p:nvSpPr>
        <p:spPr>
          <a:xfrm>
            <a:off x="739140" y="877824"/>
            <a:ext cx="10614660" cy="5861304"/>
          </a:xfrm>
        </p:spPr>
        <p:txBody>
          <a:bodyPr>
            <a:normAutofit fontScale="92500" lnSpcReduction="10000"/>
          </a:bodyPr>
          <a:lstStyle/>
          <a:p>
            <a:r>
              <a:rPr lang="en-US" dirty="0"/>
              <a:t>Entrepreneurship is the process of setting up one’s own business as distinct from pursuing any other economic activity, be it employment or practicing some profession. The person who set-up his business is called an </a:t>
            </a:r>
            <a:r>
              <a:rPr lang="en-IN" dirty="0"/>
              <a:t>entrepreneur.</a:t>
            </a:r>
            <a:endParaRPr lang="en-IN" dirty="0"/>
          </a:p>
          <a:p>
            <a:r>
              <a:rPr lang="en-IN" dirty="0"/>
              <a:t>Entrepreneurs not only search for new market demand, but also create demand by studying the market</a:t>
            </a:r>
            <a:endParaRPr lang="en-IN" dirty="0"/>
          </a:p>
          <a:p>
            <a:pPr marL="0" indent="0">
              <a:buNone/>
            </a:pPr>
            <a:r>
              <a:rPr lang="en-US" dirty="0"/>
              <a:t>Example:</a:t>
            </a:r>
            <a:endParaRPr lang="en-US" dirty="0"/>
          </a:p>
          <a:p>
            <a:r>
              <a:rPr lang="en-US" dirty="0"/>
              <a:t>Just opening a new restaurant is neither innovative nor entrepreneurial</a:t>
            </a:r>
            <a:endParaRPr lang="en-US" dirty="0"/>
          </a:p>
          <a:p>
            <a:r>
              <a:rPr lang="en-US" dirty="0"/>
              <a:t>McDonald’s – while it did not invent anything, it is an entrepreneurship</a:t>
            </a:r>
            <a:endParaRPr lang="en-US" dirty="0"/>
          </a:p>
          <a:p>
            <a:pPr lvl="1"/>
            <a:r>
              <a:rPr lang="en-US" dirty="0"/>
              <a:t>By applying </a:t>
            </a:r>
            <a:r>
              <a:rPr lang="en-US" dirty="0" err="1"/>
              <a:t>mgmt</a:t>
            </a:r>
            <a:r>
              <a:rPr lang="en-US" dirty="0"/>
              <a:t> concepts and </a:t>
            </a:r>
            <a:r>
              <a:rPr lang="en-US" dirty="0" err="1"/>
              <a:t>mgmt</a:t>
            </a:r>
            <a:r>
              <a:rPr lang="en-US" dirty="0"/>
              <a:t> techniques</a:t>
            </a:r>
            <a:endParaRPr lang="en-US" dirty="0"/>
          </a:p>
          <a:p>
            <a:pPr lvl="1"/>
            <a:r>
              <a:rPr lang="en-US" dirty="0"/>
              <a:t>standardizing the “product” </a:t>
            </a:r>
            <a:endParaRPr lang="en-US" dirty="0"/>
          </a:p>
          <a:p>
            <a:pPr lvl="1"/>
            <a:r>
              <a:rPr lang="en-US" dirty="0"/>
              <a:t>designing process and tools</a:t>
            </a:r>
            <a:endParaRPr lang="en-US" dirty="0"/>
          </a:p>
          <a:p>
            <a:pPr lvl="1"/>
            <a:r>
              <a:rPr lang="en-US" dirty="0" smtClean="0"/>
              <a:t>by </a:t>
            </a:r>
            <a:r>
              <a:rPr lang="en-US" dirty="0"/>
              <a:t>training on the analysis of the work to be done and then setting the standards it required</a:t>
            </a:r>
            <a:endParaRPr lang="en-US" dirty="0"/>
          </a:p>
          <a:p>
            <a:r>
              <a:rPr lang="en-US" dirty="0"/>
              <a:t>McDonald’s both drastically upgraded the yield from resources, and created a new market and a new customer</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Bird In Hand Principle</a:t>
            </a:r>
            <a:br>
              <a:rPr lang="en-IN" b="1" dirty="0"/>
            </a:br>
            <a:endParaRPr lang="en-IN" dirty="0"/>
          </a:p>
        </p:txBody>
      </p:sp>
      <p:sp>
        <p:nvSpPr>
          <p:cNvPr id="3" name="Content Placeholder 2"/>
          <p:cNvSpPr>
            <a:spLocks noGrp="1"/>
          </p:cNvSpPr>
          <p:nvPr>
            <p:ph idx="1"/>
          </p:nvPr>
        </p:nvSpPr>
        <p:spPr/>
        <p:txBody>
          <a:bodyPr/>
          <a:lstStyle/>
          <a:p>
            <a:r>
              <a:rPr lang="en-IN" dirty="0"/>
              <a:t>When expert entrepreneurs seek to build a new venture, they start with their means. These means can be grouped into three categories:</a:t>
            </a:r>
            <a:endParaRPr lang="en-IN" dirty="0"/>
          </a:p>
          <a:p>
            <a:pPr lvl="0"/>
            <a:r>
              <a:rPr lang="en-IN" dirty="0"/>
              <a:t>Who I am—my traits, tastes, and abilities</a:t>
            </a:r>
            <a:endParaRPr lang="en-IN" dirty="0"/>
          </a:p>
          <a:p>
            <a:pPr lvl="0"/>
            <a:r>
              <a:rPr lang="en-IN" dirty="0"/>
              <a:t>What I know—my education, training, expertise, and experience</a:t>
            </a:r>
            <a:endParaRPr lang="en-IN" dirty="0"/>
          </a:p>
          <a:p>
            <a:pPr lvl="0"/>
            <a:r>
              <a:rPr lang="en-IN" dirty="0"/>
              <a:t>Who I know—my social and professional networks.</a:t>
            </a:r>
            <a:endParaRPr lang="en-IN" dirty="0"/>
          </a:p>
          <a:p>
            <a:r>
              <a:rPr lang="en-IN" dirty="0"/>
              <a:t>Using a combination of these means, the entrepreneur begins to imagine possibilities and take action.</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Affordable Loss Principle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In much of the business world, the manager in charge of launching a new product analyses the market and chooses segments with the highest expected value. It is a natural reflex that is the result of years of training around a single mantra: maximize returns by selecting the optimal strategy for your target. Expert entrepreneurs turn this logic on its head—they think in terms of affordable loss rather than expected returns. </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Crazy Quilt Principle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The crazy quilt principle of effectual reasoning is the focus on building partnerships rather than beating competitors. Since entrepreneurs tend to start the process without assuming the existence of a predetermined market for their idea, they don’t know who their competitors will be, so detailed competitive analyses have little value. Instead, entrepreneurs generally take the product to the nearest potential customer. </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Lemonade Principle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If you come across lemons, make lemonade! The third principle of effectual reasoning is at the heart of entrepreneurial expertise—the ability to turn the unexpected into the profitable. Expert entrepreneurs learn not only to work with surprises but also to take advantage of them. </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Pilot in the Plane Principle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The struggle for personal control is as old as humankind itself—primitive and innate. There is abundant evidence that most people desire control of the events in their lives, indeed over their lives, and that such strivings for control span history and cultures. </a:t>
            </a:r>
            <a:endParaRPr lang="en-IN" dirty="0" smtClean="0"/>
          </a:p>
          <a:p>
            <a:pPr marL="0" indent="0">
              <a:buNone/>
            </a:pPr>
            <a:r>
              <a:rPr lang="en-IN" dirty="0"/>
              <a:t>Focus on today, not next year.</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Effectual Cycle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The entrepreneur’s means provide the starting point. The action begins in earnest when the entrepreneur begins interacting with people. Sometimes the starting point of that interaction is an idea, a provisional goal the entrepreneur uses to initiate the </a:t>
            </a:r>
            <a:r>
              <a:rPr lang="en-IN" dirty="0" smtClean="0"/>
              <a:t>interaction</a:t>
            </a:r>
            <a:r>
              <a:rPr lang="en-IN" dirty="0"/>
              <a:t> </a:t>
            </a:r>
            <a:r>
              <a:rPr lang="en-IN" dirty="0" smtClean="0"/>
              <a:t>and complete the cycle.</a:t>
            </a:r>
            <a:endParaRPr lang="en-IN"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017" y="-91918"/>
            <a:ext cx="10515600" cy="1325563"/>
          </a:xfrm>
        </p:spPr>
        <p:txBody>
          <a:bodyPr>
            <a:normAutofit/>
          </a:bodyPr>
          <a:lstStyle/>
          <a:p>
            <a:r>
              <a:rPr lang="en-US" sz="3200" dirty="0">
                <a:solidFill>
                  <a:srgbClr val="7030A0"/>
                </a:solidFill>
                <a:latin typeface="Times New Roman" panose="02020603050405020304" pitchFamily="18" charset="0"/>
                <a:cs typeface="Times New Roman" panose="02020603050405020304" pitchFamily="18" charset="0"/>
              </a:rPr>
              <a:t>Business Activities</a:t>
            </a:r>
            <a:endParaRPr lang="en-US" sz="3200" dirty="0">
              <a:solidFill>
                <a:srgbClr val="7030A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1"/>
          <a:stretch>
            <a:fillRect/>
          </a:stretch>
        </p:blipFill>
        <p:spPr>
          <a:xfrm>
            <a:off x="1187356" y="941696"/>
            <a:ext cx="9311080" cy="531715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736600" y="273050"/>
            <a:ext cx="9880600" cy="590423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754380" y="92075"/>
            <a:ext cx="10053955" cy="619887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hlinkClick r:id="rId1" action="ppaction://hlinkfile"/>
              </a:rPr>
              <a:t>Startup Accelerator Chamber of Commerce</a:t>
            </a:r>
            <a:endParaRPr lang="en-US">
              <a:hlinkClick r:id="rId1" action="ppaction://hlinkfile"/>
            </a:endParaRPr>
          </a:p>
          <a:p>
            <a:pPr marL="0" indent="0">
              <a:buNone/>
            </a:pPr>
            <a:endParaRPr lang="en-US">
              <a:hlinkClick r:id="rId1" action="ppaction://hlinkfile"/>
            </a:endParaRPr>
          </a:p>
          <a:p>
            <a:r>
              <a:rPr lang="en-US">
                <a:hlinkClick r:id="rId2" action="ppaction://hlinkfile"/>
              </a:rPr>
              <a:t>Business Model Canvas</a:t>
            </a:r>
            <a:endParaRPr lang="en-US">
              <a:hlinkClick r:id="rId3" action="ppaction://hlinkfile"/>
            </a:endParaRPr>
          </a:p>
          <a:p>
            <a:endParaRPr lang="en-US"/>
          </a:p>
          <a:p>
            <a:r>
              <a:rPr lang="en-US">
                <a:hlinkClick r:id="rId4" action="ppaction://hlinkfile"/>
              </a:rPr>
              <a:t>Entrepreneurship Development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24510" y="1127760"/>
            <a:ext cx="10600055" cy="4601845"/>
          </a:xfrm>
          <a:prstGeom prst="rect">
            <a:avLst/>
          </a:prstGeom>
          <a:noFill/>
        </p:spPr>
        <p:txBody>
          <a:bodyPr wrap="square" rtlCol="0" anchor="t">
            <a:spAutoFit/>
          </a:bodyPr>
          <a:p>
            <a:pPr marL="354965" indent="-342900">
              <a:lnSpc>
                <a:spcPct val="100000"/>
              </a:lnSpc>
              <a:spcBef>
                <a:spcPts val="100"/>
              </a:spcBef>
              <a:buClr>
                <a:srgbClr val="D5EBFF"/>
              </a:buClr>
              <a:buSzPct val="95000"/>
              <a:buFont typeface="Wingdings" panose="05000000000000000000" pitchFamily="2" charset="2"/>
              <a:buChar char=""/>
              <a:tabLst>
                <a:tab pos="354330" algn="l"/>
                <a:tab pos="355600" algn="l"/>
              </a:tabLst>
            </a:pPr>
            <a:r>
              <a:rPr lang="en-IN" sz="3000" b="1" spc="-7">
                <a:solidFill>
                  <a:schemeClr val="tx1"/>
                </a:solidFill>
                <a:latin typeface="Corbel" panose="020B0503020204020204"/>
                <a:sym typeface="+mn-ea"/>
              </a:rPr>
              <a:t>E: </a:t>
            </a:r>
            <a:r>
              <a:rPr lang="en-IN" sz="3000" spc="-7">
                <a:solidFill>
                  <a:schemeClr val="tx1"/>
                </a:solidFill>
                <a:latin typeface="Corbel" panose="020B0503020204020204"/>
                <a:sym typeface="+mn-ea"/>
              </a:rPr>
              <a:t>xamine needs, </a:t>
            </a:r>
            <a:r>
              <a:rPr lang="en-IN" sz="3000" spc="-12">
                <a:solidFill>
                  <a:schemeClr val="tx1"/>
                </a:solidFill>
                <a:latin typeface="Corbel" panose="020B0503020204020204"/>
                <a:sym typeface="+mn-ea"/>
              </a:rPr>
              <a:t>wants, </a:t>
            </a:r>
            <a:r>
              <a:rPr lang="en-IN" sz="3000" spc="-7">
                <a:solidFill>
                  <a:schemeClr val="tx1"/>
                </a:solidFill>
                <a:latin typeface="Corbel" panose="020B0503020204020204"/>
                <a:sym typeface="+mn-ea"/>
              </a:rPr>
              <a:t>and problems </a:t>
            </a:r>
            <a:r>
              <a:rPr lang="en-IN" sz="3000" spc="-1">
                <a:solidFill>
                  <a:schemeClr val="tx1"/>
                </a:solidFill>
                <a:latin typeface="Corbel" panose="020B0503020204020204"/>
                <a:sym typeface="+mn-ea"/>
              </a:rPr>
              <a:t>to </a:t>
            </a:r>
            <a:r>
              <a:rPr lang="en-IN" sz="3000" spc="-7">
                <a:solidFill>
                  <a:schemeClr val="tx1"/>
                </a:solidFill>
                <a:latin typeface="Corbel" panose="020B0503020204020204"/>
                <a:sym typeface="+mn-ea"/>
              </a:rPr>
              <a:t>see </a:t>
            </a:r>
            <a:r>
              <a:rPr lang="en-IN" sz="3000" spc="-591">
                <a:solidFill>
                  <a:schemeClr val="tx1"/>
                </a:solidFill>
                <a:latin typeface="Corbel" panose="020B0503020204020204"/>
                <a:sym typeface="+mn-ea"/>
              </a:rPr>
              <a:t> </a:t>
            </a:r>
            <a:r>
              <a:rPr lang="en-IN" sz="3000" spc="-7">
                <a:solidFill>
                  <a:schemeClr val="tx1"/>
                </a:solidFill>
                <a:latin typeface="Corbel" panose="020B0503020204020204"/>
                <a:sym typeface="+mn-ea"/>
              </a:rPr>
              <a:t>how </a:t>
            </a:r>
            <a:r>
              <a:rPr lang="en-IN" sz="3000" spc="-12">
                <a:solidFill>
                  <a:schemeClr val="tx1"/>
                </a:solidFill>
                <a:latin typeface="Corbel" panose="020B0503020204020204"/>
                <a:sym typeface="+mn-ea"/>
              </a:rPr>
              <a:t>they </a:t>
            </a:r>
            <a:r>
              <a:rPr lang="en-IN" sz="3000" spc="-7">
                <a:solidFill>
                  <a:schemeClr val="tx1"/>
                </a:solidFill>
                <a:latin typeface="Corbel" panose="020B0503020204020204"/>
                <a:sym typeface="+mn-ea"/>
              </a:rPr>
              <a:t>can improve the way needs and </a:t>
            </a:r>
            <a:r>
              <a:rPr lang="en-IN" sz="3000" spc="-1">
                <a:solidFill>
                  <a:schemeClr val="tx1"/>
                </a:solidFill>
                <a:latin typeface="Corbel" panose="020B0503020204020204"/>
                <a:sym typeface="+mn-ea"/>
              </a:rPr>
              <a:t> </a:t>
            </a:r>
            <a:r>
              <a:rPr lang="en-IN" sz="3000" spc="-7">
                <a:solidFill>
                  <a:schemeClr val="tx1"/>
                </a:solidFill>
                <a:latin typeface="Corbel" panose="020B0503020204020204"/>
                <a:sym typeface="+mn-ea"/>
              </a:rPr>
              <a:t>wants</a:t>
            </a:r>
            <a:r>
              <a:rPr lang="en-IN" sz="3000" spc="-12">
                <a:solidFill>
                  <a:schemeClr val="tx1"/>
                </a:solidFill>
                <a:latin typeface="Corbel" panose="020B0503020204020204"/>
                <a:sym typeface="+mn-ea"/>
              </a:rPr>
              <a:t> </a:t>
            </a:r>
            <a:r>
              <a:rPr lang="en-IN" sz="3000" spc="-7">
                <a:solidFill>
                  <a:schemeClr val="tx1"/>
                </a:solidFill>
                <a:latin typeface="Corbel" panose="020B0503020204020204"/>
                <a:sym typeface="+mn-ea"/>
              </a:rPr>
              <a:t>are</a:t>
            </a:r>
            <a:r>
              <a:rPr lang="en-IN" sz="3000" spc="-12">
                <a:solidFill>
                  <a:schemeClr val="tx1"/>
                </a:solidFill>
                <a:latin typeface="Corbel" panose="020B0503020204020204"/>
                <a:sym typeface="+mn-ea"/>
              </a:rPr>
              <a:t> </a:t>
            </a:r>
            <a:r>
              <a:rPr lang="en-IN" sz="3000" spc="-7">
                <a:solidFill>
                  <a:schemeClr val="tx1"/>
                </a:solidFill>
                <a:latin typeface="Corbel" panose="020B0503020204020204"/>
                <a:sym typeface="+mn-ea"/>
              </a:rPr>
              <a:t>met</a:t>
            </a:r>
            <a:r>
              <a:rPr lang="en-IN" sz="3000" spc="-15">
                <a:solidFill>
                  <a:schemeClr val="tx1"/>
                </a:solidFill>
                <a:latin typeface="Corbel" panose="020B0503020204020204"/>
                <a:sym typeface="+mn-ea"/>
              </a:rPr>
              <a:t> </a:t>
            </a:r>
            <a:r>
              <a:rPr lang="en-IN" sz="3000" spc="-7">
                <a:solidFill>
                  <a:schemeClr val="tx1"/>
                </a:solidFill>
                <a:latin typeface="Corbel" panose="020B0503020204020204"/>
                <a:sym typeface="+mn-ea"/>
              </a:rPr>
              <a:t>and</a:t>
            </a:r>
            <a:r>
              <a:rPr lang="en-IN" sz="3000" spc="-1">
                <a:solidFill>
                  <a:schemeClr val="tx1"/>
                </a:solidFill>
                <a:latin typeface="Corbel" panose="020B0503020204020204"/>
                <a:sym typeface="+mn-ea"/>
              </a:rPr>
              <a:t> </a:t>
            </a:r>
            <a:r>
              <a:rPr lang="en-IN" sz="3000" spc="-7">
                <a:solidFill>
                  <a:schemeClr val="tx1"/>
                </a:solidFill>
                <a:latin typeface="Corbel" panose="020B0503020204020204"/>
                <a:sym typeface="+mn-ea"/>
              </a:rPr>
              <a:t>problems</a:t>
            </a:r>
            <a:r>
              <a:rPr lang="en-IN" sz="3000" spc="-12">
                <a:solidFill>
                  <a:schemeClr val="tx1"/>
                </a:solidFill>
                <a:latin typeface="Corbel" panose="020B0503020204020204"/>
                <a:sym typeface="+mn-ea"/>
              </a:rPr>
              <a:t> </a:t>
            </a:r>
            <a:r>
              <a:rPr lang="en-IN" sz="3000" spc="-7">
                <a:solidFill>
                  <a:schemeClr val="tx1"/>
                </a:solidFill>
                <a:latin typeface="Corbel" panose="020B0503020204020204"/>
                <a:sym typeface="+mn-ea"/>
              </a:rPr>
              <a:t>overcome.</a:t>
            </a:r>
            <a:endParaRPr lang="en-IN" sz="3000" b="0" strike="noStrike" spc="-1">
              <a:solidFill>
                <a:schemeClr val="tx1"/>
              </a:solidFill>
              <a:latin typeface="Arial" panose="020B0604020202020204"/>
            </a:endParaRPr>
          </a:p>
          <a:p>
            <a:pPr marL="354965" indent="-342900">
              <a:lnSpc>
                <a:spcPct val="100000"/>
              </a:lnSpc>
              <a:spcBef>
                <a:spcPts val="685"/>
              </a:spcBef>
              <a:buClr>
                <a:srgbClr val="D5EBFF"/>
              </a:buClr>
              <a:buSzPct val="95000"/>
              <a:buFont typeface="Wingdings" panose="05000000000000000000" pitchFamily="2" charset="2"/>
              <a:buChar char=""/>
              <a:tabLst>
                <a:tab pos="354330" algn="l"/>
                <a:tab pos="355600" algn="l"/>
              </a:tabLst>
            </a:pPr>
            <a:r>
              <a:rPr lang="en-IN" sz="3000" b="1" spc="-7">
                <a:solidFill>
                  <a:schemeClr val="tx1"/>
                </a:solidFill>
                <a:latin typeface="Corbel" panose="020B0503020204020204"/>
                <a:sym typeface="+mn-ea"/>
              </a:rPr>
              <a:t>N: </a:t>
            </a:r>
            <a:r>
              <a:rPr lang="en-IN" sz="3000" spc="-7">
                <a:solidFill>
                  <a:schemeClr val="tx1"/>
                </a:solidFill>
                <a:latin typeface="Corbel" panose="020B0503020204020204"/>
                <a:sym typeface="+mn-ea"/>
              </a:rPr>
              <a:t>arrow the possible opportunities to one </a:t>
            </a:r>
            <a:r>
              <a:rPr lang="en-IN" sz="3000" spc="-591">
                <a:solidFill>
                  <a:schemeClr val="tx1"/>
                </a:solidFill>
                <a:latin typeface="Corbel" panose="020B0503020204020204"/>
                <a:sym typeface="+mn-ea"/>
              </a:rPr>
              <a:t> </a:t>
            </a:r>
            <a:r>
              <a:rPr lang="en-IN" sz="3000" spc="-12">
                <a:solidFill>
                  <a:schemeClr val="tx1"/>
                </a:solidFill>
                <a:latin typeface="Corbel" panose="020B0503020204020204"/>
                <a:sym typeface="+mn-ea"/>
              </a:rPr>
              <a:t>specific</a:t>
            </a:r>
            <a:r>
              <a:rPr lang="en-IN" sz="3000" spc="-7">
                <a:solidFill>
                  <a:schemeClr val="tx1"/>
                </a:solidFill>
                <a:latin typeface="Corbel" panose="020B0503020204020204"/>
                <a:sym typeface="+mn-ea"/>
              </a:rPr>
              <a:t> "best"</a:t>
            </a:r>
            <a:r>
              <a:rPr lang="en-IN" sz="3000" spc="9">
                <a:solidFill>
                  <a:schemeClr val="tx1"/>
                </a:solidFill>
                <a:latin typeface="Corbel" panose="020B0503020204020204"/>
                <a:sym typeface="+mn-ea"/>
              </a:rPr>
              <a:t> </a:t>
            </a:r>
            <a:r>
              <a:rPr lang="en-IN" sz="3000" spc="-15">
                <a:solidFill>
                  <a:schemeClr val="tx1"/>
                </a:solidFill>
                <a:latin typeface="Corbel" panose="020B0503020204020204"/>
                <a:sym typeface="+mn-ea"/>
              </a:rPr>
              <a:t>opportunity.</a:t>
            </a:r>
            <a:endParaRPr lang="en-IN" sz="3000" b="0" strike="noStrike" spc="-1">
              <a:solidFill>
                <a:schemeClr val="tx1"/>
              </a:solidFill>
              <a:latin typeface="Arial" panose="020B0604020202020204"/>
            </a:endParaRPr>
          </a:p>
          <a:p>
            <a:pPr marL="354965" indent="-342900">
              <a:lnSpc>
                <a:spcPct val="100000"/>
              </a:lnSpc>
              <a:spcBef>
                <a:spcPts val="695"/>
              </a:spcBef>
              <a:buClr>
                <a:srgbClr val="D5EBFF"/>
              </a:buClr>
              <a:buSzPct val="95000"/>
              <a:buFont typeface="Wingdings" panose="05000000000000000000" pitchFamily="2" charset="2"/>
              <a:buChar char=""/>
              <a:tabLst>
                <a:tab pos="354330" algn="l"/>
                <a:tab pos="355600" algn="l"/>
              </a:tabLst>
            </a:pPr>
            <a:r>
              <a:rPr lang="en-IN" sz="3000" b="1" spc="-111">
                <a:solidFill>
                  <a:schemeClr val="tx1"/>
                </a:solidFill>
                <a:latin typeface="Corbel" panose="020B0503020204020204"/>
                <a:sym typeface="+mn-ea"/>
              </a:rPr>
              <a:t>T:</a:t>
            </a:r>
            <a:r>
              <a:rPr lang="en-IN" sz="3000" b="1" spc="-26">
                <a:solidFill>
                  <a:schemeClr val="tx1"/>
                </a:solidFill>
                <a:latin typeface="Corbel" panose="020B0503020204020204"/>
                <a:sym typeface="+mn-ea"/>
              </a:rPr>
              <a:t> </a:t>
            </a:r>
            <a:r>
              <a:rPr lang="en-IN" sz="3000" spc="-7">
                <a:solidFill>
                  <a:schemeClr val="tx1"/>
                </a:solidFill>
                <a:latin typeface="Corbel" panose="020B0503020204020204"/>
                <a:sym typeface="+mn-ea"/>
              </a:rPr>
              <a:t>hink</a:t>
            </a:r>
            <a:r>
              <a:rPr lang="en-IN" sz="3000" spc="-15">
                <a:solidFill>
                  <a:schemeClr val="tx1"/>
                </a:solidFill>
                <a:latin typeface="Corbel" panose="020B0503020204020204"/>
                <a:sym typeface="+mn-ea"/>
              </a:rPr>
              <a:t> </a:t>
            </a:r>
            <a:r>
              <a:rPr lang="en-IN" sz="3000" spc="-7">
                <a:solidFill>
                  <a:schemeClr val="tx1"/>
                </a:solidFill>
                <a:latin typeface="Corbel" panose="020B0503020204020204"/>
                <a:sym typeface="+mn-ea"/>
              </a:rPr>
              <a:t>of</a:t>
            </a:r>
            <a:r>
              <a:rPr lang="en-IN" sz="3000" spc="-12">
                <a:solidFill>
                  <a:schemeClr val="tx1"/>
                </a:solidFill>
                <a:latin typeface="Corbel" panose="020B0503020204020204"/>
                <a:sym typeface="+mn-ea"/>
              </a:rPr>
              <a:t> </a:t>
            </a:r>
            <a:r>
              <a:rPr lang="en-IN" sz="3000" spc="-7">
                <a:solidFill>
                  <a:schemeClr val="tx1"/>
                </a:solidFill>
                <a:latin typeface="Corbel" panose="020B0503020204020204"/>
                <a:sym typeface="+mn-ea"/>
              </a:rPr>
              <a:t>innovative</a:t>
            </a:r>
            <a:r>
              <a:rPr lang="en-IN" sz="3000" spc="-15">
                <a:solidFill>
                  <a:schemeClr val="tx1"/>
                </a:solidFill>
                <a:latin typeface="Corbel" panose="020B0503020204020204"/>
                <a:sym typeface="+mn-ea"/>
              </a:rPr>
              <a:t> </a:t>
            </a:r>
            <a:r>
              <a:rPr lang="en-IN" sz="3000" spc="-7">
                <a:solidFill>
                  <a:schemeClr val="tx1"/>
                </a:solidFill>
                <a:latin typeface="Corbel" panose="020B0503020204020204"/>
                <a:sym typeface="+mn-ea"/>
              </a:rPr>
              <a:t>ideas</a:t>
            </a:r>
            <a:r>
              <a:rPr lang="en-IN" sz="3000" spc="-15">
                <a:solidFill>
                  <a:schemeClr val="tx1"/>
                </a:solidFill>
                <a:latin typeface="Corbel" panose="020B0503020204020204"/>
                <a:sym typeface="+mn-ea"/>
              </a:rPr>
              <a:t> </a:t>
            </a:r>
            <a:r>
              <a:rPr lang="en-IN" sz="3000" spc="-7">
                <a:solidFill>
                  <a:schemeClr val="tx1"/>
                </a:solidFill>
                <a:latin typeface="Corbel" panose="020B0503020204020204"/>
                <a:sym typeface="+mn-ea"/>
              </a:rPr>
              <a:t>and</a:t>
            </a:r>
            <a:r>
              <a:rPr lang="en-IN" sz="3000" spc="-15">
                <a:solidFill>
                  <a:schemeClr val="tx1"/>
                </a:solidFill>
                <a:latin typeface="Corbel" panose="020B0503020204020204"/>
                <a:sym typeface="+mn-ea"/>
              </a:rPr>
              <a:t> </a:t>
            </a:r>
            <a:r>
              <a:rPr lang="en-IN" sz="3000" spc="-7">
                <a:solidFill>
                  <a:schemeClr val="tx1"/>
                </a:solidFill>
                <a:latin typeface="Corbel" panose="020B0503020204020204"/>
                <a:sym typeface="+mn-ea"/>
              </a:rPr>
              <a:t>narrow</a:t>
            </a:r>
            <a:r>
              <a:rPr lang="en-IN" sz="3000" spc="-12">
                <a:solidFill>
                  <a:schemeClr val="tx1"/>
                </a:solidFill>
                <a:latin typeface="Corbel" panose="020B0503020204020204"/>
                <a:sym typeface="+mn-ea"/>
              </a:rPr>
              <a:t> </a:t>
            </a:r>
            <a:r>
              <a:rPr lang="en-IN" sz="3000" spc="-7">
                <a:solidFill>
                  <a:schemeClr val="tx1"/>
                </a:solidFill>
                <a:latin typeface="Corbel" panose="020B0503020204020204"/>
                <a:sym typeface="+mn-ea"/>
              </a:rPr>
              <a:t>them </a:t>
            </a:r>
            <a:r>
              <a:rPr lang="en-IN" sz="3000" spc="-585">
                <a:solidFill>
                  <a:schemeClr val="tx1"/>
                </a:solidFill>
                <a:latin typeface="Corbel" panose="020B0503020204020204"/>
                <a:sym typeface="+mn-ea"/>
              </a:rPr>
              <a:t> </a:t>
            </a:r>
            <a:r>
              <a:rPr lang="en-IN" sz="3000" spc="-7">
                <a:solidFill>
                  <a:schemeClr val="tx1"/>
                </a:solidFill>
                <a:latin typeface="Corbel" panose="020B0503020204020204"/>
                <a:sym typeface="+mn-ea"/>
              </a:rPr>
              <a:t>to</a:t>
            </a:r>
            <a:r>
              <a:rPr lang="en-IN" sz="3000" spc="-12">
                <a:solidFill>
                  <a:schemeClr val="tx1"/>
                </a:solidFill>
                <a:latin typeface="Corbel" panose="020B0503020204020204"/>
                <a:sym typeface="+mn-ea"/>
              </a:rPr>
              <a:t> </a:t>
            </a:r>
            <a:r>
              <a:rPr lang="en-IN" sz="3000" spc="-7">
                <a:solidFill>
                  <a:schemeClr val="tx1"/>
                </a:solidFill>
                <a:latin typeface="Corbel" panose="020B0503020204020204"/>
                <a:sym typeface="+mn-ea"/>
              </a:rPr>
              <a:t>the "best" idea.</a:t>
            </a:r>
            <a:endParaRPr lang="en-IN" sz="3000" b="0" strike="noStrike" spc="-1">
              <a:solidFill>
                <a:schemeClr val="tx1"/>
              </a:solidFill>
              <a:latin typeface="Arial" panose="020B0604020202020204"/>
            </a:endParaRPr>
          </a:p>
          <a:p>
            <a:pPr marL="354965" indent="-342900">
              <a:lnSpc>
                <a:spcPts val="3590"/>
              </a:lnSpc>
              <a:spcBef>
                <a:spcPts val="825"/>
              </a:spcBef>
              <a:buClr>
                <a:srgbClr val="D5EBFF"/>
              </a:buClr>
              <a:buSzPct val="95000"/>
              <a:buFont typeface="Wingdings" panose="05000000000000000000" pitchFamily="2" charset="2"/>
              <a:buChar char=""/>
              <a:tabLst>
                <a:tab pos="354330" algn="l"/>
                <a:tab pos="355600" algn="l"/>
              </a:tabLst>
            </a:pPr>
            <a:r>
              <a:rPr lang="en-IN" sz="3000" b="1" spc="-7">
                <a:solidFill>
                  <a:schemeClr val="tx1"/>
                </a:solidFill>
                <a:latin typeface="Corbel" panose="020B0503020204020204"/>
                <a:sym typeface="+mn-ea"/>
              </a:rPr>
              <a:t>R: </a:t>
            </a:r>
            <a:r>
              <a:rPr lang="en-IN" sz="3000" spc="-7">
                <a:solidFill>
                  <a:schemeClr val="tx1"/>
                </a:solidFill>
                <a:latin typeface="Corbel" panose="020B0503020204020204"/>
                <a:sym typeface="+mn-ea"/>
              </a:rPr>
              <a:t>esearch the opportunity and idea </a:t>
            </a:r>
            <a:r>
              <a:rPr lang="en-IN" sz="3000" spc="-591">
                <a:solidFill>
                  <a:schemeClr val="tx1"/>
                </a:solidFill>
                <a:latin typeface="Corbel" panose="020B0503020204020204"/>
                <a:sym typeface="+mn-ea"/>
              </a:rPr>
              <a:t> </a:t>
            </a:r>
            <a:r>
              <a:rPr lang="en-IN" sz="3000" spc="-21">
                <a:solidFill>
                  <a:schemeClr val="tx1"/>
                </a:solidFill>
                <a:latin typeface="Corbel" panose="020B0503020204020204"/>
                <a:sym typeface="+mn-ea"/>
              </a:rPr>
              <a:t>thoroughly.</a:t>
            </a:r>
            <a:endParaRPr lang="en-IN" sz="3000" b="0" strike="noStrike" spc="-1">
              <a:solidFill>
                <a:schemeClr val="tx1"/>
              </a:solidFill>
              <a:latin typeface="Arial" panose="020B0604020202020204"/>
            </a:endParaRPr>
          </a:p>
          <a:p>
            <a:pPr marL="354965" indent="-342900">
              <a:lnSpc>
                <a:spcPct val="100000"/>
              </a:lnSpc>
              <a:spcBef>
                <a:spcPts val="580"/>
              </a:spcBef>
              <a:buClr>
                <a:srgbClr val="D5EBFF"/>
              </a:buClr>
              <a:buSzPct val="95000"/>
              <a:buFont typeface="Wingdings" panose="05000000000000000000" pitchFamily="2" charset="2"/>
              <a:buChar char=""/>
              <a:tabLst>
                <a:tab pos="354330" algn="l"/>
                <a:tab pos="355600" algn="l"/>
              </a:tabLst>
            </a:pPr>
            <a:r>
              <a:rPr lang="en-IN" sz="3000" b="1" spc="-7">
                <a:solidFill>
                  <a:schemeClr val="tx1"/>
                </a:solidFill>
                <a:latin typeface="Corbel" panose="020B0503020204020204"/>
                <a:sym typeface="+mn-ea"/>
              </a:rPr>
              <a:t>E: </a:t>
            </a:r>
            <a:r>
              <a:rPr lang="en-IN" sz="3000" spc="-7">
                <a:solidFill>
                  <a:schemeClr val="tx1"/>
                </a:solidFill>
                <a:latin typeface="Corbel" panose="020B0503020204020204"/>
                <a:sym typeface="+mn-ea"/>
              </a:rPr>
              <a:t>nlist the best sources of advice and </a:t>
            </a:r>
            <a:r>
              <a:rPr lang="en-IN" sz="3000" spc="-596">
                <a:solidFill>
                  <a:schemeClr val="tx1"/>
                </a:solidFill>
                <a:latin typeface="Corbel" panose="020B0503020204020204"/>
                <a:sym typeface="+mn-ea"/>
              </a:rPr>
              <a:t> </a:t>
            </a:r>
            <a:r>
              <a:rPr lang="en-IN" sz="3000" spc="-7">
                <a:solidFill>
                  <a:schemeClr val="tx1"/>
                </a:solidFill>
                <a:latin typeface="Corbel" panose="020B0503020204020204"/>
                <a:sym typeface="+mn-ea"/>
              </a:rPr>
              <a:t>assistance</a:t>
            </a:r>
            <a:r>
              <a:rPr lang="en-IN" sz="3000" spc="-12">
                <a:solidFill>
                  <a:schemeClr val="tx1"/>
                </a:solidFill>
                <a:latin typeface="Corbel" panose="020B0503020204020204"/>
                <a:sym typeface="+mn-ea"/>
              </a:rPr>
              <a:t> </a:t>
            </a:r>
            <a:r>
              <a:rPr lang="en-IN" sz="3000" spc="-7">
                <a:solidFill>
                  <a:schemeClr val="tx1"/>
                </a:solidFill>
                <a:latin typeface="Corbel" panose="020B0503020204020204"/>
                <a:sym typeface="+mn-ea"/>
              </a:rPr>
              <a:t>that they</a:t>
            </a:r>
            <a:r>
              <a:rPr lang="en-IN" sz="3000" spc="-12">
                <a:solidFill>
                  <a:schemeClr val="tx1"/>
                </a:solidFill>
                <a:latin typeface="Corbel" panose="020B0503020204020204"/>
                <a:sym typeface="+mn-ea"/>
              </a:rPr>
              <a:t> </a:t>
            </a:r>
            <a:r>
              <a:rPr lang="en-IN" sz="3000" spc="-7">
                <a:solidFill>
                  <a:schemeClr val="tx1"/>
                </a:solidFill>
                <a:latin typeface="Corbel" panose="020B0503020204020204"/>
                <a:sym typeface="+mn-ea"/>
              </a:rPr>
              <a:t>can</a:t>
            </a:r>
            <a:r>
              <a:rPr lang="en-IN" sz="3000" spc="-1">
                <a:solidFill>
                  <a:schemeClr val="tx1"/>
                </a:solidFill>
                <a:latin typeface="Corbel" panose="020B0503020204020204"/>
                <a:sym typeface="+mn-ea"/>
              </a:rPr>
              <a:t> </a:t>
            </a:r>
            <a:r>
              <a:rPr lang="en-IN" sz="3000" spc="-15">
                <a:solidFill>
                  <a:schemeClr val="tx1"/>
                </a:solidFill>
                <a:latin typeface="Corbel" panose="020B0503020204020204"/>
                <a:sym typeface="+mn-ea"/>
              </a:rPr>
              <a:t>find.</a:t>
            </a:r>
            <a:endParaRPr lang="en-IN" sz="3000" spc="-15">
              <a:solidFill>
                <a:schemeClr val="tx1"/>
              </a:solidFill>
              <a:latin typeface="Corbel" panose="020B05030202040202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object 2"/>
          <p:cNvSpPr/>
          <p:nvPr/>
        </p:nvSpPr>
        <p:spPr>
          <a:xfrm>
            <a:off x="328295" y="260350"/>
            <a:ext cx="10735945" cy="4891405"/>
          </a:xfrm>
          <a:prstGeom prst="rect">
            <a:avLst/>
          </a:prstGeom>
          <a:noFill/>
          <a:ln w="0">
            <a:noFill/>
          </a:ln>
        </p:spPr>
        <p:style>
          <a:lnRef idx="0">
            <a:srgbClr val="FFFFFF"/>
          </a:lnRef>
          <a:fillRef idx="0">
            <a:srgbClr val="FFFFFF"/>
          </a:fillRef>
          <a:effectRef idx="0">
            <a:srgbClr val="FFFFFF"/>
          </a:effectRef>
          <a:fontRef idx="minor"/>
        </p:style>
        <p:txBody>
          <a:bodyPr wrap="square" lIns="0" tIns="14040" rIns="0" bIns="0" anchor="t">
            <a:spAutoFit/>
          </a:bodyPr>
          <a:p>
            <a:pPr marL="310515" indent="-298450">
              <a:lnSpc>
                <a:spcPct val="100000"/>
              </a:lnSpc>
              <a:spcBef>
                <a:spcPts val="110"/>
              </a:spcBef>
              <a:buClr>
                <a:srgbClr val="D5EBFF"/>
              </a:buClr>
              <a:buSzPct val="94000"/>
              <a:buFont typeface="Wingdings" panose="05000000000000000000" pitchFamily="2" charset="2"/>
              <a:buChar char=""/>
              <a:tabLst>
                <a:tab pos="310515" algn="l"/>
                <a:tab pos="310515" algn="l"/>
              </a:tabLst>
            </a:pPr>
            <a:r>
              <a:rPr lang="en-IN" sz="2600" b="1" strike="noStrike" spc="-7">
                <a:solidFill>
                  <a:schemeClr val="tx1"/>
                </a:solidFill>
                <a:latin typeface="Corbel" panose="020B0503020204020204"/>
              </a:rPr>
              <a:t>P: </a:t>
            </a:r>
            <a:r>
              <a:rPr lang="en-IN" sz="2600" b="0" strike="noStrike" spc="-7">
                <a:solidFill>
                  <a:schemeClr val="tx1"/>
                </a:solidFill>
                <a:latin typeface="Corbel" panose="020B0503020204020204"/>
              </a:rPr>
              <a:t>lan their ventures and </a:t>
            </a:r>
            <a:r>
              <a:rPr lang="en-IN" sz="2600" b="0" strike="noStrike" spc="-1">
                <a:solidFill>
                  <a:schemeClr val="tx1"/>
                </a:solidFill>
                <a:latin typeface="Corbel" panose="020B0503020204020204"/>
              </a:rPr>
              <a:t>look for </a:t>
            </a:r>
            <a:r>
              <a:rPr lang="en-IN" sz="2600" b="0" strike="noStrike" spc="-7">
                <a:solidFill>
                  <a:schemeClr val="tx1"/>
                </a:solidFill>
                <a:latin typeface="Corbel" panose="020B0503020204020204"/>
              </a:rPr>
              <a:t>possible problems </a:t>
            </a:r>
            <a:r>
              <a:rPr lang="en-IN" sz="2600" b="0" strike="noStrike" spc="-511">
                <a:solidFill>
                  <a:schemeClr val="tx1"/>
                </a:solidFill>
                <a:latin typeface="Corbel" panose="020B0503020204020204"/>
              </a:rPr>
              <a:t> </a:t>
            </a:r>
            <a:r>
              <a:rPr lang="en-IN" sz="2600" b="0" strike="noStrike" spc="-7">
                <a:solidFill>
                  <a:schemeClr val="tx1"/>
                </a:solidFill>
                <a:latin typeface="Corbel" panose="020B0503020204020204"/>
              </a:rPr>
              <a:t>that</a:t>
            </a:r>
            <a:r>
              <a:rPr lang="en-IN" sz="2600" b="0" strike="noStrike" spc="-15">
                <a:solidFill>
                  <a:schemeClr val="tx1"/>
                </a:solidFill>
                <a:latin typeface="Corbel" panose="020B0503020204020204"/>
              </a:rPr>
              <a:t> </a:t>
            </a:r>
            <a:r>
              <a:rPr lang="en-IN" sz="2600" b="0" strike="noStrike" spc="-7">
                <a:solidFill>
                  <a:schemeClr val="tx1"/>
                </a:solidFill>
                <a:latin typeface="Corbel" panose="020B0503020204020204"/>
              </a:rPr>
              <a:t>might</a:t>
            </a:r>
            <a:r>
              <a:rPr lang="en-IN" sz="2600" b="0" strike="noStrike" spc="-12">
                <a:solidFill>
                  <a:schemeClr val="tx1"/>
                </a:solidFill>
                <a:latin typeface="Corbel" panose="020B0503020204020204"/>
              </a:rPr>
              <a:t> </a:t>
            </a:r>
            <a:r>
              <a:rPr lang="en-IN" sz="2600" b="0" strike="noStrike" spc="-7">
                <a:solidFill>
                  <a:schemeClr val="tx1"/>
                </a:solidFill>
                <a:latin typeface="Corbel" panose="020B0503020204020204"/>
              </a:rPr>
              <a:t>arise.</a:t>
            </a:r>
            <a:endParaRPr lang="en-IN" sz="2600" b="0" strike="noStrike" spc="-1">
              <a:solidFill>
                <a:schemeClr val="tx1"/>
              </a:solidFill>
              <a:latin typeface="Arial" panose="020B0604020202020204"/>
            </a:endParaRPr>
          </a:p>
          <a:p>
            <a:pPr marL="310515" indent="-298450">
              <a:lnSpc>
                <a:spcPct val="100000"/>
              </a:lnSpc>
              <a:spcBef>
                <a:spcPts val="630"/>
              </a:spcBef>
              <a:buClr>
                <a:srgbClr val="D5EBFF"/>
              </a:buClr>
              <a:buSzPct val="94000"/>
              <a:buFont typeface="Wingdings" panose="05000000000000000000" pitchFamily="2" charset="2"/>
              <a:buChar char=""/>
              <a:tabLst>
                <a:tab pos="310515" algn="l"/>
                <a:tab pos="310515" algn="l"/>
              </a:tabLst>
            </a:pPr>
            <a:r>
              <a:rPr lang="en-IN" sz="2600" b="1" strike="noStrike" spc="-7">
                <a:solidFill>
                  <a:schemeClr val="tx1"/>
                </a:solidFill>
                <a:latin typeface="Corbel" panose="020B0503020204020204"/>
              </a:rPr>
              <a:t>R:</a:t>
            </a:r>
            <a:r>
              <a:rPr lang="en-IN" sz="2600" b="1" strike="noStrike" spc="-35">
                <a:solidFill>
                  <a:schemeClr val="tx1"/>
                </a:solidFill>
                <a:latin typeface="Corbel" panose="020B0503020204020204"/>
              </a:rPr>
              <a:t> </a:t>
            </a:r>
            <a:r>
              <a:rPr lang="en-IN" sz="2600" b="0" strike="noStrike" spc="-7">
                <a:solidFill>
                  <a:schemeClr val="tx1"/>
                </a:solidFill>
                <a:latin typeface="Corbel" panose="020B0503020204020204"/>
              </a:rPr>
              <a:t>ank</a:t>
            </a:r>
            <a:r>
              <a:rPr lang="en-IN" sz="2600" b="0" strike="noStrike" spc="-12">
                <a:solidFill>
                  <a:schemeClr val="tx1"/>
                </a:solidFill>
                <a:latin typeface="Corbel" panose="020B0503020204020204"/>
              </a:rPr>
              <a:t> </a:t>
            </a:r>
            <a:r>
              <a:rPr lang="en-IN" sz="2600" b="0" strike="noStrike" spc="-7">
                <a:solidFill>
                  <a:schemeClr val="tx1"/>
                </a:solidFill>
                <a:latin typeface="Corbel" panose="020B0503020204020204"/>
              </a:rPr>
              <a:t>the</a:t>
            </a:r>
            <a:r>
              <a:rPr lang="en-IN" sz="2600" b="0" strike="noStrike" spc="-15">
                <a:solidFill>
                  <a:schemeClr val="tx1"/>
                </a:solidFill>
                <a:latin typeface="Corbel" panose="020B0503020204020204"/>
              </a:rPr>
              <a:t> </a:t>
            </a:r>
            <a:r>
              <a:rPr lang="en-IN" sz="2600" b="0" strike="noStrike" spc="-7">
                <a:solidFill>
                  <a:schemeClr val="tx1"/>
                </a:solidFill>
                <a:latin typeface="Corbel" panose="020B0503020204020204"/>
              </a:rPr>
              <a:t>risks</a:t>
            </a:r>
            <a:r>
              <a:rPr lang="en-IN" sz="2600" b="0" strike="noStrike" spc="-15">
                <a:solidFill>
                  <a:schemeClr val="tx1"/>
                </a:solidFill>
                <a:latin typeface="Corbel" panose="020B0503020204020204"/>
              </a:rPr>
              <a:t> </a:t>
            </a:r>
            <a:r>
              <a:rPr lang="en-IN" sz="2600" b="0" strike="noStrike" spc="-1">
                <a:solidFill>
                  <a:schemeClr val="tx1"/>
                </a:solidFill>
                <a:latin typeface="Corbel" panose="020B0503020204020204"/>
              </a:rPr>
              <a:t>and</a:t>
            </a:r>
            <a:r>
              <a:rPr lang="en-IN" sz="2600" b="0" strike="noStrike" spc="-21">
                <a:solidFill>
                  <a:schemeClr val="tx1"/>
                </a:solidFill>
                <a:latin typeface="Corbel" panose="020B0503020204020204"/>
              </a:rPr>
              <a:t> </a:t>
            </a:r>
            <a:r>
              <a:rPr lang="en-IN" sz="2600" b="0" strike="noStrike" spc="-7">
                <a:solidFill>
                  <a:schemeClr val="tx1"/>
                </a:solidFill>
                <a:latin typeface="Corbel" panose="020B0503020204020204"/>
              </a:rPr>
              <a:t>the</a:t>
            </a:r>
            <a:r>
              <a:rPr lang="en-IN" sz="2600" b="0" strike="noStrike" spc="-15">
                <a:solidFill>
                  <a:schemeClr val="tx1"/>
                </a:solidFill>
                <a:latin typeface="Corbel" panose="020B0503020204020204"/>
              </a:rPr>
              <a:t> </a:t>
            </a:r>
            <a:r>
              <a:rPr lang="en-IN" sz="2600" b="0" strike="noStrike" spc="-1">
                <a:solidFill>
                  <a:schemeClr val="tx1"/>
                </a:solidFill>
                <a:latin typeface="Corbel" panose="020B0503020204020204"/>
              </a:rPr>
              <a:t>possible</a:t>
            </a:r>
            <a:r>
              <a:rPr lang="en-IN" sz="2600" b="0" strike="noStrike" spc="-15">
                <a:solidFill>
                  <a:schemeClr val="tx1"/>
                </a:solidFill>
                <a:latin typeface="Corbel" panose="020B0503020204020204"/>
              </a:rPr>
              <a:t> </a:t>
            </a:r>
            <a:r>
              <a:rPr lang="en-IN" sz="2600" b="0" strike="noStrike" spc="-7">
                <a:solidFill>
                  <a:schemeClr val="tx1"/>
                </a:solidFill>
                <a:latin typeface="Corbel" panose="020B0503020204020204"/>
              </a:rPr>
              <a:t>rewards.</a:t>
            </a:r>
            <a:endParaRPr lang="en-IN" sz="2600" b="0" strike="noStrike" spc="-1">
              <a:solidFill>
                <a:schemeClr val="tx1"/>
              </a:solidFill>
              <a:latin typeface="Arial" panose="020B0604020202020204"/>
            </a:endParaRPr>
          </a:p>
          <a:p>
            <a:pPr marL="310515" indent="-298450">
              <a:lnSpc>
                <a:spcPct val="100000"/>
              </a:lnSpc>
              <a:spcBef>
                <a:spcPts val="610"/>
              </a:spcBef>
              <a:buClr>
                <a:srgbClr val="D5EBFF"/>
              </a:buClr>
              <a:buSzPct val="94000"/>
              <a:buFont typeface="Wingdings" panose="05000000000000000000" pitchFamily="2" charset="2"/>
              <a:buChar char=""/>
              <a:tabLst>
                <a:tab pos="310515" algn="l"/>
                <a:tab pos="310515" algn="l"/>
              </a:tabLst>
            </a:pPr>
            <a:r>
              <a:rPr lang="en-IN" sz="2600" b="1" strike="noStrike" spc="-7">
                <a:solidFill>
                  <a:schemeClr val="tx1"/>
                </a:solidFill>
                <a:latin typeface="Corbel" panose="020B0503020204020204"/>
              </a:rPr>
              <a:t>E: </a:t>
            </a:r>
            <a:r>
              <a:rPr lang="en-IN" sz="2600" b="0" strike="noStrike" spc="-7">
                <a:solidFill>
                  <a:schemeClr val="tx1"/>
                </a:solidFill>
                <a:latin typeface="Corbel" panose="020B0503020204020204"/>
              </a:rPr>
              <a:t>valuate the </a:t>
            </a:r>
            <a:r>
              <a:rPr lang="en-IN" sz="2600" b="0" strike="noStrike" spc="-1">
                <a:solidFill>
                  <a:schemeClr val="tx1"/>
                </a:solidFill>
                <a:latin typeface="Corbel" panose="020B0503020204020204"/>
              </a:rPr>
              <a:t>risks </a:t>
            </a:r>
            <a:r>
              <a:rPr lang="en-IN" sz="2600" b="0" strike="noStrike" spc="-7">
                <a:solidFill>
                  <a:schemeClr val="tx1"/>
                </a:solidFill>
                <a:latin typeface="Corbel" panose="020B0503020204020204"/>
              </a:rPr>
              <a:t>and possible rewards and </a:t>
            </a:r>
            <a:r>
              <a:rPr lang="en-IN" sz="2600" b="0" strike="noStrike" spc="-15">
                <a:solidFill>
                  <a:schemeClr val="tx1"/>
                </a:solidFill>
                <a:latin typeface="Corbel" panose="020B0503020204020204"/>
              </a:rPr>
              <a:t>make </a:t>
            </a:r>
            <a:r>
              <a:rPr lang="en-IN" sz="2600" b="0" strike="noStrike" spc="-511">
                <a:solidFill>
                  <a:schemeClr val="tx1"/>
                </a:solidFill>
                <a:latin typeface="Corbel" panose="020B0503020204020204"/>
              </a:rPr>
              <a:t> </a:t>
            </a:r>
            <a:r>
              <a:rPr lang="en-IN" sz="2600" b="0" strike="noStrike" spc="-7">
                <a:solidFill>
                  <a:schemeClr val="tx1"/>
                </a:solidFill>
                <a:latin typeface="Corbel" panose="020B0503020204020204"/>
              </a:rPr>
              <a:t>their</a:t>
            </a:r>
            <a:r>
              <a:rPr lang="en-IN" sz="2600" b="0" strike="noStrike" spc="-15">
                <a:solidFill>
                  <a:schemeClr val="tx1"/>
                </a:solidFill>
                <a:latin typeface="Corbel" panose="020B0503020204020204"/>
              </a:rPr>
              <a:t> </a:t>
            </a:r>
            <a:r>
              <a:rPr lang="en-IN" sz="2600" b="0" strike="noStrike" spc="-1">
                <a:solidFill>
                  <a:schemeClr val="tx1"/>
                </a:solidFill>
                <a:latin typeface="Corbel" panose="020B0503020204020204"/>
              </a:rPr>
              <a:t>decision</a:t>
            </a:r>
            <a:r>
              <a:rPr lang="en-IN" sz="2600" b="0" strike="noStrike" spc="-21">
                <a:solidFill>
                  <a:schemeClr val="tx1"/>
                </a:solidFill>
                <a:latin typeface="Corbel" panose="020B0503020204020204"/>
              </a:rPr>
              <a:t> </a:t>
            </a:r>
            <a:r>
              <a:rPr lang="en-IN" sz="2600" b="0" strike="noStrike" spc="-7">
                <a:solidFill>
                  <a:schemeClr val="tx1"/>
                </a:solidFill>
                <a:latin typeface="Corbel" panose="020B0503020204020204"/>
              </a:rPr>
              <a:t>to</a:t>
            </a:r>
            <a:r>
              <a:rPr lang="en-IN" sz="2600" b="0" strike="noStrike" spc="-12">
                <a:solidFill>
                  <a:schemeClr val="tx1"/>
                </a:solidFill>
                <a:latin typeface="Corbel" panose="020B0503020204020204"/>
              </a:rPr>
              <a:t> </a:t>
            </a:r>
            <a:r>
              <a:rPr lang="en-IN" sz="2600" b="0" strike="noStrike" spc="-7">
                <a:solidFill>
                  <a:schemeClr val="tx1"/>
                </a:solidFill>
                <a:latin typeface="Corbel" panose="020B0503020204020204"/>
              </a:rPr>
              <a:t>act</a:t>
            </a:r>
            <a:r>
              <a:rPr lang="en-IN" sz="2600" b="0" strike="noStrike" spc="-12">
                <a:solidFill>
                  <a:schemeClr val="tx1"/>
                </a:solidFill>
                <a:latin typeface="Corbel" panose="020B0503020204020204"/>
              </a:rPr>
              <a:t> </a:t>
            </a:r>
            <a:r>
              <a:rPr lang="en-IN" sz="2600" b="0" strike="noStrike" spc="-1">
                <a:solidFill>
                  <a:schemeClr val="tx1"/>
                </a:solidFill>
                <a:latin typeface="Corbel" panose="020B0503020204020204"/>
              </a:rPr>
              <a:t>or</a:t>
            </a:r>
            <a:r>
              <a:rPr lang="en-IN" sz="2600" b="0" strike="noStrike" spc="-12">
                <a:solidFill>
                  <a:schemeClr val="tx1"/>
                </a:solidFill>
                <a:latin typeface="Corbel" panose="020B0503020204020204"/>
              </a:rPr>
              <a:t> </a:t>
            </a:r>
            <a:r>
              <a:rPr lang="en-IN" sz="2600" b="0" strike="noStrike" spc="-1">
                <a:solidFill>
                  <a:schemeClr val="tx1"/>
                </a:solidFill>
                <a:latin typeface="Corbel" panose="020B0503020204020204"/>
              </a:rPr>
              <a:t>not</a:t>
            </a:r>
            <a:r>
              <a:rPr lang="en-IN" sz="2600" b="0" strike="noStrike" spc="-15">
                <a:solidFill>
                  <a:schemeClr val="tx1"/>
                </a:solidFill>
                <a:latin typeface="Corbel" panose="020B0503020204020204"/>
              </a:rPr>
              <a:t> </a:t>
            </a:r>
            <a:r>
              <a:rPr lang="en-IN" sz="2600" b="0" strike="noStrike" spc="-7">
                <a:solidFill>
                  <a:schemeClr val="tx1"/>
                </a:solidFill>
                <a:latin typeface="Corbel" panose="020B0503020204020204"/>
              </a:rPr>
              <a:t>to act.</a:t>
            </a:r>
            <a:endParaRPr lang="en-IN" sz="2600" b="0" strike="noStrike" spc="-1">
              <a:solidFill>
                <a:schemeClr val="tx1"/>
              </a:solidFill>
              <a:latin typeface="Arial" panose="020B0604020202020204"/>
            </a:endParaRPr>
          </a:p>
          <a:p>
            <a:pPr marL="310515" indent="-298450">
              <a:lnSpc>
                <a:spcPct val="100000"/>
              </a:lnSpc>
              <a:spcBef>
                <a:spcPts val="630"/>
              </a:spcBef>
              <a:buClr>
                <a:srgbClr val="D5EBFF"/>
              </a:buClr>
              <a:buSzPct val="94000"/>
              <a:buFont typeface="Wingdings" panose="05000000000000000000" pitchFamily="2" charset="2"/>
              <a:buChar char=""/>
              <a:tabLst>
                <a:tab pos="310515" algn="l"/>
                <a:tab pos="310515" algn="l"/>
              </a:tabLst>
            </a:pPr>
            <a:r>
              <a:rPr lang="en-IN" sz="2600" b="1" strike="noStrike" spc="-1">
                <a:solidFill>
                  <a:schemeClr val="tx1"/>
                </a:solidFill>
                <a:latin typeface="Corbel" panose="020B0503020204020204"/>
              </a:rPr>
              <a:t>N:</a:t>
            </a:r>
            <a:r>
              <a:rPr lang="en-IN" sz="2600" b="1" strike="noStrike" spc="-26">
                <a:solidFill>
                  <a:schemeClr val="tx1"/>
                </a:solidFill>
                <a:latin typeface="Corbel" panose="020B0503020204020204"/>
              </a:rPr>
              <a:t> </a:t>
            </a:r>
            <a:r>
              <a:rPr lang="en-IN" sz="2600" b="0" strike="noStrike" spc="-7">
                <a:solidFill>
                  <a:schemeClr val="tx1"/>
                </a:solidFill>
                <a:latin typeface="Corbel" panose="020B0503020204020204"/>
              </a:rPr>
              <a:t>ever hang</a:t>
            </a:r>
            <a:r>
              <a:rPr lang="en-IN" sz="2600" b="0" strike="noStrike" spc="-26">
                <a:solidFill>
                  <a:schemeClr val="tx1"/>
                </a:solidFill>
                <a:latin typeface="Corbel" panose="020B0503020204020204"/>
              </a:rPr>
              <a:t> </a:t>
            </a:r>
            <a:r>
              <a:rPr lang="en-IN" sz="2600" b="0" strike="noStrike" spc="4">
                <a:solidFill>
                  <a:schemeClr val="tx1"/>
                </a:solidFill>
                <a:latin typeface="Corbel" panose="020B0503020204020204"/>
              </a:rPr>
              <a:t>on</a:t>
            </a:r>
            <a:r>
              <a:rPr lang="en-IN" sz="2600" b="0" strike="noStrike" spc="-21">
                <a:solidFill>
                  <a:schemeClr val="tx1"/>
                </a:solidFill>
                <a:latin typeface="Corbel" panose="020B0503020204020204"/>
              </a:rPr>
              <a:t> </a:t>
            </a:r>
            <a:r>
              <a:rPr lang="en-IN" sz="2600" b="0" strike="noStrike" spc="-7">
                <a:solidFill>
                  <a:schemeClr val="tx1"/>
                </a:solidFill>
                <a:latin typeface="Corbel" panose="020B0503020204020204"/>
              </a:rPr>
              <a:t>to</a:t>
            </a:r>
            <a:r>
              <a:rPr lang="en-IN" sz="2600" b="0" strike="noStrike" spc="-12">
                <a:solidFill>
                  <a:schemeClr val="tx1"/>
                </a:solidFill>
                <a:latin typeface="Corbel" panose="020B0503020204020204"/>
              </a:rPr>
              <a:t> </a:t>
            </a:r>
            <a:r>
              <a:rPr lang="en-IN" sz="2600" b="0" strike="noStrike" spc="-1">
                <a:solidFill>
                  <a:schemeClr val="tx1"/>
                </a:solidFill>
                <a:latin typeface="Corbel" panose="020B0503020204020204"/>
              </a:rPr>
              <a:t>an</a:t>
            </a:r>
            <a:r>
              <a:rPr lang="en-IN" sz="2600" b="0" strike="noStrike" spc="-21">
                <a:solidFill>
                  <a:schemeClr val="tx1"/>
                </a:solidFill>
                <a:latin typeface="Corbel" panose="020B0503020204020204"/>
              </a:rPr>
              <a:t> </a:t>
            </a:r>
            <a:r>
              <a:rPr lang="en-IN" sz="2600" b="0" strike="noStrike" spc="-7">
                <a:solidFill>
                  <a:schemeClr val="tx1"/>
                </a:solidFill>
                <a:latin typeface="Corbel" panose="020B0503020204020204"/>
              </a:rPr>
              <a:t>idea,</a:t>
            </a:r>
            <a:r>
              <a:rPr lang="en-IN" sz="2600" b="0" strike="noStrike" spc="-15">
                <a:solidFill>
                  <a:schemeClr val="tx1"/>
                </a:solidFill>
                <a:latin typeface="Corbel" panose="020B0503020204020204"/>
              </a:rPr>
              <a:t> </a:t>
            </a:r>
            <a:r>
              <a:rPr lang="en-IN" sz="2600" b="0" strike="noStrike" spc="-1">
                <a:solidFill>
                  <a:schemeClr val="tx1"/>
                </a:solidFill>
                <a:latin typeface="Corbel" panose="020B0503020204020204"/>
              </a:rPr>
              <a:t>no</a:t>
            </a:r>
            <a:r>
              <a:rPr lang="en-IN" sz="2600" b="0" strike="noStrike" spc="-12">
                <a:solidFill>
                  <a:schemeClr val="tx1"/>
                </a:solidFill>
                <a:latin typeface="Corbel" panose="020B0503020204020204"/>
              </a:rPr>
              <a:t> </a:t>
            </a:r>
            <a:r>
              <a:rPr lang="en-IN" sz="2600" b="0" strike="noStrike" spc="-7">
                <a:solidFill>
                  <a:schemeClr val="tx1"/>
                </a:solidFill>
                <a:latin typeface="Corbel" panose="020B0503020204020204"/>
              </a:rPr>
              <a:t>matter </a:t>
            </a:r>
            <a:r>
              <a:rPr lang="en-IN" sz="2600" b="0" strike="noStrike" spc="-1">
                <a:solidFill>
                  <a:schemeClr val="tx1"/>
                </a:solidFill>
                <a:latin typeface="Corbel" panose="020B0503020204020204"/>
              </a:rPr>
              <a:t>how</a:t>
            </a:r>
            <a:r>
              <a:rPr lang="en-IN" sz="2600" b="0" strike="noStrike" spc="-15">
                <a:solidFill>
                  <a:schemeClr val="tx1"/>
                </a:solidFill>
                <a:latin typeface="Corbel" panose="020B0503020204020204"/>
              </a:rPr>
              <a:t> </a:t>
            </a:r>
            <a:r>
              <a:rPr lang="en-IN" sz="2600" b="0" strike="noStrike" spc="-1">
                <a:solidFill>
                  <a:schemeClr val="tx1"/>
                </a:solidFill>
                <a:latin typeface="Corbel" panose="020B0503020204020204"/>
              </a:rPr>
              <a:t>much</a:t>
            </a:r>
            <a:r>
              <a:rPr lang="en-IN" sz="2600" b="0" strike="noStrike" spc="-12">
                <a:solidFill>
                  <a:schemeClr val="tx1"/>
                </a:solidFill>
                <a:latin typeface="Corbel" panose="020B0503020204020204"/>
              </a:rPr>
              <a:t> </a:t>
            </a:r>
            <a:r>
              <a:rPr lang="en-IN" sz="2600" b="0" strike="noStrike" spc="-7">
                <a:solidFill>
                  <a:schemeClr val="tx1"/>
                </a:solidFill>
                <a:latin typeface="Corbel" panose="020B0503020204020204"/>
              </a:rPr>
              <a:t>they </a:t>
            </a:r>
            <a:r>
              <a:rPr lang="en-IN" sz="2600" b="0" strike="noStrike" spc="-505">
                <a:solidFill>
                  <a:schemeClr val="tx1"/>
                </a:solidFill>
                <a:latin typeface="Corbel" panose="020B0503020204020204"/>
              </a:rPr>
              <a:t> </a:t>
            </a:r>
            <a:r>
              <a:rPr lang="en-IN" sz="2600" b="0" strike="noStrike" spc="-1">
                <a:solidFill>
                  <a:schemeClr val="tx1"/>
                </a:solidFill>
                <a:latin typeface="Corbel" panose="020B0503020204020204"/>
              </a:rPr>
              <a:t>may</a:t>
            </a:r>
            <a:r>
              <a:rPr lang="en-IN" sz="2600" b="0" strike="noStrike" spc="-21">
                <a:solidFill>
                  <a:schemeClr val="tx1"/>
                </a:solidFill>
                <a:latin typeface="Corbel" panose="020B0503020204020204"/>
              </a:rPr>
              <a:t> </a:t>
            </a:r>
            <a:r>
              <a:rPr lang="en-IN" sz="2600" b="0" strike="noStrike" spc="-1">
                <a:solidFill>
                  <a:schemeClr val="tx1"/>
                </a:solidFill>
                <a:latin typeface="Corbel" panose="020B0503020204020204"/>
              </a:rPr>
              <a:t>love</a:t>
            </a:r>
            <a:r>
              <a:rPr lang="en-IN" sz="2600" b="0" strike="noStrike" spc="-7">
                <a:solidFill>
                  <a:schemeClr val="tx1"/>
                </a:solidFill>
                <a:latin typeface="Corbel" panose="020B0503020204020204"/>
              </a:rPr>
              <a:t> it,</a:t>
            </a:r>
            <a:r>
              <a:rPr lang="en-IN" sz="2600" b="0" strike="noStrike" spc="-12">
                <a:solidFill>
                  <a:schemeClr val="tx1"/>
                </a:solidFill>
                <a:latin typeface="Corbel" panose="020B0503020204020204"/>
              </a:rPr>
              <a:t> </a:t>
            </a:r>
            <a:r>
              <a:rPr lang="en-IN" sz="2600" b="0" strike="noStrike" spc="-1">
                <a:solidFill>
                  <a:schemeClr val="tx1"/>
                </a:solidFill>
                <a:latin typeface="Corbel" panose="020B0503020204020204"/>
              </a:rPr>
              <a:t>if</a:t>
            </a:r>
            <a:r>
              <a:rPr lang="en-IN" sz="2600" b="0" strike="noStrike" spc="-21">
                <a:solidFill>
                  <a:schemeClr val="tx1"/>
                </a:solidFill>
                <a:latin typeface="Corbel" panose="020B0503020204020204"/>
              </a:rPr>
              <a:t> </a:t>
            </a:r>
            <a:r>
              <a:rPr lang="en-IN" sz="2600" b="0" strike="noStrike" spc="-7">
                <a:solidFill>
                  <a:schemeClr val="tx1"/>
                </a:solidFill>
                <a:latin typeface="Corbel" panose="020B0503020204020204"/>
              </a:rPr>
              <a:t>research</a:t>
            </a:r>
            <a:r>
              <a:rPr lang="en-IN" sz="2600" b="0" strike="noStrike" spc="-12">
                <a:solidFill>
                  <a:schemeClr val="tx1"/>
                </a:solidFill>
                <a:latin typeface="Corbel" panose="020B0503020204020204"/>
              </a:rPr>
              <a:t> </a:t>
            </a:r>
            <a:r>
              <a:rPr lang="en-IN" sz="2600" b="0" strike="noStrike" spc="-7">
                <a:solidFill>
                  <a:schemeClr val="tx1"/>
                </a:solidFill>
                <a:latin typeface="Corbel" panose="020B0503020204020204"/>
              </a:rPr>
              <a:t>shows</a:t>
            </a:r>
            <a:r>
              <a:rPr lang="en-IN" sz="2600" b="0" strike="noStrike" spc="-1">
                <a:solidFill>
                  <a:schemeClr val="tx1"/>
                </a:solidFill>
                <a:latin typeface="Corbel" panose="020B0503020204020204"/>
              </a:rPr>
              <a:t> it</a:t>
            </a:r>
            <a:r>
              <a:rPr lang="en-IN" sz="2600" b="0" strike="noStrike" spc="-21">
                <a:solidFill>
                  <a:schemeClr val="tx1"/>
                </a:solidFill>
                <a:latin typeface="Corbel" panose="020B0503020204020204"/>
              </a:rPr>
              <a:t> </a:t>
            </a:r>
            <a:r>
              <a:rPr lang="en-IN" sz="2600" b="0" strike="noStrike" spc="-7">
                <a:solidFill>
                  <a:schemeClr val="tx1"/>
                </a:solidFill>
                <a:latin typeface="Corbel" panose="020B0503020204020204"/>
              </a:rPr>
              <a:t>won't</a:t>
            </a:r>
            <a:r>
              <a:rPr lang="en-IN" sz="2600" b="0" strike="noStrike" spc="-12">
                <a:solidFill>
                  <a:schemeClr val="tx1"/>
                </a:solidFill>
                <a:latin typeface="Corbel" panose="020B0503020204020204"/>
              </a:rPr>
              <a:t> </a:t>
            </a:r>
            <a:r>
              <a:rPr lang="en-IN" sz="2600" b="0" strike="noStrike" spc="-1">
                <a:solidFill>
                  <a:schemeClr val="tx1"/>
                </a:solidFill>
                <a:latin typeface="Corbel" panose="020B0503020204020204"/>
              </a:rPr>
              <a:t>work.</a:t>
            </a:r>
            <a:endParaRPr lang="en-IN" sz="2600" b="0" strike="noStrike" spc="-1">
              <a:solidFill>
                <a:schemeClr val="tx1"/>
              </a:solidFill>
              <a:latin typeface="Arial" panose="020B0604020202020204"/>
            </a:endParaRPr>
          </a:p>
          <a:p>
            <a:pPr marL="310515" indent="-298450">
              <a:lnSpc>
                <a:spcPct val="100000"/>
              </a:lnSpc>
              <a:spcBef>
                <a:spcPts val="605"/>
              </a:spcBef>
              <a:buClr>
                <a:srgbClr val="D5EBFF"/>
              </a:buClr>
              <a:buSzPct val="94000"/>
              <a:buFont typeface="Wingdings" panose="05000000000000000000" pitchFamily="2" charset="2"/>
              <a:buChar char=""/>
              <a:tabLst>
                <a:tab pos="310515" algn="l"/>
                <a:tab pos="310515" algn="l"/>
              </a:tabLst>
            </a:pPr>
            <a:r>
              <a:rPr lang="en-IN" sz="2600" b="1" strike="noStrike" spc="-7">
                <a:solidFill>
                  <a:schemeClr val="tx1"/>
                </a:solidFill>
                <a:latin typeface="Corbel" panose="020B0503020204020204"/>
              </a:rPr>
              <a:t>E: </a:t>
            </a:r>
            <a:r>
              <a:rPr lang="en-IN" sz="2600" b="0" strike="noStrike" spc="-1">
                <a:solidFill>
                  <a:schemeClr val="tx1"/>
                </a:solidFill>
                <a:latin typeface="Corbel" panose="020B0503020204020204"/>
              </a:rPr>
              <a:t>mploy </a:t>
            </a:r>
            <a:r>
              <a:rPr lang="en-IN" sz="2600" b="0" strike="noStrike" spc="-7">
                <a:solidFill>
                  <a:schemeClr val="tx1"/>
                </a:solidFill>
                <a:latin typeface="Corbel" panose="020B0503020204020204"/>
              </a:rPr>
              <a:t>the </a:t>
            </a:r>
            <a:r>
              <a:rPr lang="en-IN" sz="2600" b="0" strike="noStrike" spc="-1">
                <a:solidFill>
                  <a:schemeClr val="tx1"/>
                </a:solidFill>
                <a:latin typeface="Corbel" panose="020B0503020204020204"/>
              </a:rPr>
              <a:t>resources </a:t>
            </a:r>
            <a:r>
              <a:rPr lang="en-IN" sz="2600" b="0" strike="noStrike" spc="-7">
                <a:solidFill>
                  <a:schemeClr val="tx1"/>
                </a:solidFill>
                <a:latin typeface="Corbel" panose="020B0503020204020204"/>
              </a:rPr>
              <a:t>necessary </a:t>
            </a:r>
            <a:r>
              <a:rPr lang="en-IN" sz="2600" b="0" strike="noStrike" spc="-1">
                <a:solidFill>
                  <a:schemeClr val="tx1"/>
                </a:solidFill>
                <a:latin typeface="Corbel" panose="020B0503020204020204"/>
              </a:rPr>
              <a:t>for </a:t>
            </a:r>
            <a:r>
              <a:rPr lang="en-IN" sz="2600" b="0" strike="noStrike" spc="-12">
                <a:solidFill>
                  <a:schemeClr val="tx1"/>
                </a:solidFill>
                <a:latin typeface="Corbel" panose="020B0503020204020204"/>
              </a:rPr>
              <a:t>the </a:t>
            </a:r>
            <a:r>
              <a:rPr lang="en-IN" sz="2600" b="0" strike="noStrike" spc="-7">
                <a:solidFill>
                  <a:schemeClr val="tx1"/>
                </a:solidFill>
                <a:latin typeface="Corbel" panose="020B0503020204020204"/>
              </a:rPr>
              <a:t>venture to </a:t>
            </a:r>
            <a:r>
              <a:rPr lang="en-IN" sz="2600" b="0" strike="noStrike" spc="-511">
                <a:solidFill>
                  <a:schemeClr val="tx1"/>
                </a:solidFill>
                <a:latin typeface="Corbel" panose="020B0503020204020204"/>
              </a:rPr>
              <a:t> </a:t>
            </a:r>
            <a:r>
              <a:rPr lang="en-IN" sz="2600" b="0" strike="noStrike" spc="-12">
                <a:solidFill>
                  <a:schemeClr val="tx1"/>
                </a:solidFill>
                <a:latin typeface="Corbel" panose="020B0503020204020204"/>
              </a:rPr>
              <a:t>succeed.</a:t>
            </a:r>
            <a:endParaRPr lang="en-IN" sz="2600" b="0" strike="noStrike" spc="-1">
              <a:solidFill>
                <a:schemeClr val="tx1"/>
              </a:solidFill>
              <a:latin typeface="Arial" panose="020B0604020202020204"/>
            </a:endParaRPr>
          </a:p>
          <a:p>
            <a:pPr marL="310515" indent="-298450">
              <a:lnSpc>
                <a:spcPct val="100000"/>
              </a:lnSpc>
              <a:spcBef>
                <a:spcPts val="620"/>
              </a:spcBef>
              <a:buClr>
                <a:srgbClr val="D5EBFF"/>
              </a:buClr>
              <a:buSzPct val="94000"/>
              <a:buFont typeface="Wingdings" panose="05000000000000000000" pitchFamily="2" charset="2"/>
              <a:buChar char=""/>
              <a:tabLst>
                <a:tab pos="310515" algn="l"/>
                <a:tab pos="310515" algn="l"/>
              </a:tabLst>
            </a:pPr>
            <a:r>
              <a:rPr lang="en-IN" sz="2600" b="1" strike="noStrike" spc="-1">
                <a:solidFill>
                  <a:schemeClr val="tx1"/>
                </a:solidFill>
                <a:latin typeface="Corbel" panose="020B0503020204020204"/>
              </a:rPr>
              <a:t>U: </a:t>
            </a:r>
            <a:r>
              <a:rPr lang="en-IN" sz="2600" b="0" strike="noStrike" spc="-7">
                <a:solidFill>
                  <a:schemeClr val="tx1"/>
                </a:solidFill>
                <a:latin typeface="Corbel" panose="020B0503020204020204"/>
              </a:rPr>
              <a:t>nderstand that they will have to </a:t>
            </a:r>
            <a:r>
              <a:rPr lang="en-IN" sz="2600" b="0" strike="noStrike" spc="-1">
                <a:solidFill>
                  <a:schemeClr val="tx1"/>
                </a:solidFill>
                <a:latin typeface="Corbel" panose="020B0503020204020204"/>
              </a:rPr>
              <a:t>work </a:t>
            </a:r>
            <a:r>
              <a:rPr lang="en-IN" sz="2600" b="0" strike="noStrike" spc="-7">
                <a:solidFill>
                  <a:schemeClr val="tx1"/>
                </a:solidFill>
                <a:latin typeface="Corbel" panose="020B0503020204020204"/>
              </a:rPr>
              <a:t>long and </a:t>
            </a:r>
            <a:r>
              <a:rPr lang="en-IN" sz="2600" b="0" strike="noStrike" spc="-511">
                <a:solidFill>
                  <a:schemeClr val="tx1"/>
                </a:solidFill>
                <a:latin typeface="Corbel" panose="020B0503020204020204"/>
              </a:rPr>
              <a:t> </a:t>
            </a:r>
            <a:r>
              <a:rPr lang="en-IN" sz="2600" b="0" strike="noStrike" spc="-1">
                <a:solidFill>
                  <a:schemeClr val="tx1"/>
                </a:solidFill>
                <a:latin typeface="Corbel" panose="020B0503020204020204"/>
              </a:rPr>
              <a:t>hard</a:t>
            </a:r>
            <a:r>
              <a:rPr lang="en-IN" sz="2600" b="0" strike="noStrike" spc="-26">
                <a:solidFill>
                  <a:schemeClr val="tx1"/>
                </a:solidFill>
                <a:latin typeface="Corbel" panose="020B0503020204020204"/>
              </a:rPr>
              <a:t> </a:t>
            </a:r>
            <a:r>
              <a:rPr lang="en-IN" sz="2600" b="0" strike="noStrike" spc="-7">
                <a:solidFill>
                  <a:schemeClr val="tx1"/>
                </a:solidFill>
                <a:latin typeface="Corbel" panose="020B0503020204020204"/>
              </a:rPr>
              <a:t>to </a:t>
            </a:r>
            <a:r>
              <a:rPr lang="en-IN" sz="2600" b="0" strike="noStrike" spc="-15">
                <a:solidFill>
                  <a:schemeClr val="tx1"/>
                </a:solidFill>
                <a:latin typeface="Corbel" panose="020B0503020204020204"/>
              </a:rPr>
              <a:t>make </a:t>
            </a:r>
            <a:r>
              <a:rPr lang="en-IN" sz="2600" b="0" strike="noStrike" spc="-7">
                <a:solidFill>
                  <a:schemeClr val="tx1"/>
                </a:solidFill>
                <a:latin typeface="Corbel" panose="020B0503020204020204"/>
              </a:rPr>
              <a:t>their</a:t>
            </a:r>
            <a:r>
              <a:rPr lang="en-IN" sz="2600" b="0" strike="noStrike" spc="-12">
                <a:solidFill>
                  <a:schemeClr val="tx1"/>
                </a:solidFill>
                <a:latin typeface="Corbel" panose="020B0503020204020204"/>
              </a:rPr>
              <a:t> </a:t>
            </a:r>
            <a:r>
              <a:rPr lang="en-IN" sz="2600" b="0" strike="noStrike" spc="-7">
                <a:solidFill>
                  <a:schemeClr val="tx1"/>
                </a:solidFill>
                <a:latin typeface="Corbel" panose="020B0503020204020204"/>
              </a:rPr>
              <a:t>venture</a:t>
            </a:r>
            <a:r>
              <a:rPr lang="en-IN" sz="2600" b="0" strike="noStrike" spc="-15">
                <a:solidFill>
                  <a:schemeClr val="tx1"/>
                </a:solidFill>
                <a:latin typeface="Corbel" panose="020B0503020204020204"/>
              </a:rPr>
              <a:t> </a:t>
            </a:r>
            <a:r>
              <a:rPr lang="en-IN" sz="2600" b="0" strike="noStrike" spc="-12">
                <a:solidFill>
                  <a:schemeClr val="tx1"/>
                </a:solidFill>
                <a:latin typeface="Corbel" panose="020B0503020204020204"/>
              </a:rPr>
              <a:t>succeed.</a:t>
            </a:r>
            <a:endParaRPr lang="en-IN" sz="2600" b="0" strike="noStrike" spc="-1">
              <a:solidFill>
                <a:schemeClr val="tx1"/>
              </a:solidFill>
              <a:latin typeface="Arial" panose="020B0604020202020204"/>
            </a:endParaRPr>
          </a:p>
          <a:p>
            <a:pPr marL="310515" indent="-298450">
              <a:lnSpc>
                <a:spcPct val="100000"/>
              </a:lnSpc>
              <a:spcBef>
                <a:spcPts val="620"/>
              </a:spcBef>
              <a:buClr>
                <a:srgbClr val="D5EBFF"/>
              </a:buClr>
              <a:buSzPct val="94000"/>
              <a:buFont typeface="Wingdings" panose="05000000000000000000" pitchFamily="2" charset="2"/>
              <a:buChar char=""/>
              <a:tabLst>
                <a:tab pos="310515" algn="l"/>
                <a:tab pos="310515" algn="l"/>
              </a:tabLst>
            </a:pPr>
            <a:r>
              <a:rPr lang="en-IN" sz="2600" b="1" strike="noStrike" spc="-7">
                <a:solidFill>
                  <a:schemeClr val="tx1"/>
                </a:solidFill>
                <a:latin typeface="Corbel" panose="020B0503020204020204"/>
              </a:rPr>
              <a:t>R: </a:t>
            </a:r>
            <a:r>
              <a:rPr lang="en-IN" sz="2600" b="0" strike="noStrike" spc="-7">
                <a:solidFill>
                  <a:schemeClr val="tx1"/>
                </a:solidFill>
                <a:latin typeface="Corbel" panose="020B0503020204020204"/>
              </a:rPr>
              <a:t>ealize </a:t>
            </a:r>
            <a:r>
              <a:rPr lang="en-IN" sz="2600" b="0" strike="noStrike" spc="4">
                <a:solidFill>
                  <a:schemeClr val="tx1"/>
                </a:solidFill>
                <a:latin typeface="Corbel" panose="020B0503020204020204"/>
              </a:rPr>
              <a:t>a </a:t>
            </a:r>
            <a:r>
              <a:rPr lang="en-IN" sz="2600" b="0" strike="noStrike" spc="-1">
                <a:solidFill>
                  <a:schemeClr val="tx1"/>
                </a:solidFill>
                <a:latin typeface="Corbel" panose="020B0503020204020204"/>
              </a:rPr>
              <a:t>sense of </a:t>
            </a:r>
            <a:r>
              <a:rPr lang="en-IN" sz="2600" b="0" strike="noStrike" spc="-7">
                <a:solidFill>
                  <a:schemeClr val="tx1"/>
                </a:solidFill>
                <a:latin typeface="Corbel" panose="020B0503020204020204"/>
              </a:rPr>
              <a:t>accomplishment </a:t>
            </a:r>
            <a:r>
              <a:rPr lang="en-IN" sz="2600" b="0" strike="noStrike" spc="-1">
                <a:solidFill>
                  <a:schemeClr val="tx1"/>
                </a:solidFill>
                <a:latin typeface="Corbel" panose="020B0503020204020204"/>
              </a:rPr>
              <a:t>from </a:t>
            </a:r>
            <a:r>
              <a:rPr lang="en-IN" sz="2600" b="0" strike="noStrike" spc="-7">
                <a:solidFill>
                  <a:schemeClr val="tx1"/>
                </a:solidFill>
                <a:latin typeface="Corbel" panose="020B0503020204020204"/>
              </a:rPr>
              <a:t>their </a:t>
            </a:r>
            <a:r>
              <a:rPr lang="en-IN" sz="2600" b="0" strike="noStrike" spc="-1">
                <a:solidFill>
                  <a:schemeClr val="tx1"/>
                </a:solidFill>
                <a:latin typeface="Corbel" panose="020B0503020204020204"/>
              </a:rPr>
              <a:t> </a:t>
            </a:r>
            <a:r>
              <a:rPr lang="en-IN" sz="2600" b="0" strike="noStrike" spc="-12">
                <a:solidFill>
                  <a:schemeClr val="tx1"/>
                </a:solidFill>
                <a:latin typeface="Corbel" panose="020B0503020204020204"/>
              </a:rPr>
              <a:t>successful</a:t>
            </a:r>
            <a:r>
              <a:rPr lang="en-IN" sz="2600" b="0" strike="noStrike" spc="-7">
                <a:solidFill>
                  <a:schemeClr val="tx1"/>
                </a:solidFill>
                <a:latin typeface="Corbel" panose="020B0503020204020204"/>
              </a:rPr>
              <a:t> ventures</a:t>
            </a:r>
            <a:r>
              <a:rPr lang="en-IN" sz="2600" b="0" strike="noStrike" spc="-1">
                <a:solidFill>
                  <a:schemeClr val="tx1"/>
                </a:solidFill>
                <a:latin typeface="Corbel" panose="020B0503020204020204"/>
              </a:rPr>
              <a:t> </a:t>
            </a:r>
            <a:r>
              <a:rPr lang="en-IN" sz="2600" b="0" strike="noStrike" spc="-7">
                <a:solidFill>
                  <a:schemeClr val="tx1"/>
                </a:solidFill>
                <a:latin typeface="Corbel" panose="020B0503020204020204"/>
              </a:rPr>
              <a:t>and</a:t>
            </a:r>
            <a:r>
              <a:rPr lang="en-IN" sz="2600" b="0" strike="noStrike" spc="-1">
                <a:solidFill>
                  <a:schemeClr val="tx1"/>
                </a:solidFill>
                <a:latin typeface="Corbel" panose="020B0503020204020204"/>
              </a:rPr>
              <a:t> </a:t>
            </a:r>
            <a:r>
              <a:rPr lang="en-IN" sz="2600" b="0" strike="noStrike" spc="-7">
                <a:solidFill>
                  <a:schemeClr val="tx1"/>
                </a:solidFill>
                <a:latin typeface="Corbel" panose="020B0503020204020204"/>
              </a:rPr>
              <a:t>learn</a:t>
            </a:r>
            <a:r>
              <a:rPr lang="en-IN" sz="2600" b="0" strike="noStrike" spc="-15">
                <a:solidFill>
                  <a:schemeClr val="tx1"/>
                </a:solidFill>
                <a:latin typeface="Corbel" panose="020B0503020204020204"/>
              </a:rPr>
              <a:t> </a:t>
            </a:r>
            <a:r>
              <a:rPr lang="en-IN" sz="2600" b="0" strike="noStrike" spc="-1">
                <a:solidFill>
                  <a:schemeClr val="tx1"/>
                </a:solidFill>
                <a:latin typeface="Corbel" panose="020B0503020204020204"/>
              </a:rPr>
              <a:t>from</a:t>
            </a:r>
            <a:r>
              <a:rPr lang="en-IN" sz="2600" b="0" strike="noStrike" spc="4">
                <a:solidFill>
                  <a:schemeClr val="tx1"/>
                </a:solidFill>
                <a:latin typeface="Corbel" panose="020B0503020204020204"/>
              </a:rPr>
              <a:t> </a:t>
            </a:r>
            <a:r>
              <a:rPr lang="en-IN" sz="2600" b="0" strike="noStrike" spc="-7">
                <a:solidFill>
                  <a:schemeClr val="tx1"/>
                </a:solidFill>
                <a:latin typeface="Corbel" panose="020B0503020204020204"/>
              </a:rPr>
              <a:t>their</a:t>
            </a:r>
            <a:r>
              <a:rPr lang="en-IN" sz="2600" b="0" strike="noStrike" spc="-1">
                <a:solidFill>
                  <a:schemeClr val="tx1"/>
                </a:solidFill>
                <a:latin typeface="Corbel" panose="020B0503020204020204"/>
              </a:rPr>
              <a:t> </a:t>
            </a:r>
            <a:r>
              <a:rPr lang="en-IN" sz="2600" b="0" strike="noStrike" spc="-7">
                <a:solidFill>
                  <a:schemeClr val="tx1"/>
                </a:solidFill>
                <a:latin typeface="Corbel" panose="020B0503020204020204"/>
              </a:rPr>
              <a:t>failures to </a:t>
            </a:r>
            <a:r>
              <a:rPr lang="en-IN" sz="2600" b="0" strike="noStrike" spc="-505">
                <a:solidFill>
                  <a:schemeClr val="tx1"/>
                </a:solidFill>
                <a:latin typeface="Corbel" panose="020B0503020204020204"/>
              </a:rPr>
              <a:t> </a:t>
            </a:r>
            <a:r>
              <a:rPr lang="en-IN" sz="2600" b="0" strike="noStrike" spc="-7">
                <a:solidFill>
                  <a:schemeClr val="tx1"/>
                </a:solidFill>
                <a:latin typeface="Corbel" panose="020B0503020204020204"/>
              </a:rPr>
              <a:t>help</a:t>
            </a:r>
            <a:r>
              <a:rPr lang="en-IN" sz="2600" b="0" strike="noStrike" spc="-15">
                <a:solidFill>
                  <a:schemeClr val="tx1"/>
                </a:solidFill>
                <a:latin typeface="Corbel" panose="020B0503020204020204"/>
              </a:rPr>
              <a:t> </a:t>
            </a:r>
            <a:r>
              <a:rPr lang="en-IN" sz="2600" b="0" strike="noStrike" spc="-7">
                <a:solidFill>
                  <a:schemeClr val="tx1"/>
                </a:solidFill>
                <a:latin typeface="Corbel" panose="020B0503020204020204"/>
              </a:rPr>
              <a:t>them achieve</a:t>
            </a:r>
            <a:r>
              <a:rPr lang="en-IN" sz="2600" b="0" strike="noStrike" spc="-15">
                <a:solidFill>
                  <a:schemeClr val="tx1"/>
                </a:solidFill>
                <a:latin typeface="Corbel" panose="020B0503020204020204"/>
              </a:rPr>
              <a:t> </a:t>
            </a:r>
            <a:r>
              <a:rPr lang="en-IN" sz="2600" b="0" strike="noStrike" spc="-12">
                <a:solidFill>
                  <a:schemeClr val="tx1"/>
                </a:solidFill>
                <a:latin typeface="Corbel" panose="020B0503020204020204"/>
              </a:rPr>
              <a:t>success</a:t>
            </a:r>
            <a:r>
              <a:rPr lang="en-IN" sz="2600" b="0" strike="noStrike" spc="-1">
                <a:solidFill>
                  <a:schemeClr val="tx1"/>
                </a:solidFill>
                <a:latin typeface="Corbel" panose="020B0503020204020204"/>
              </a:rPr>
              <a:t> in</a:t>
            </a:r>
            <a:r>
              <a:rPr lang="en-IN" sz="2600" b="0" strike="noStrike" spc="-21">
                <a:solidFill>
                  <a:schemeClr val="tx1"/>
                </a:solidFill>
                <a:latin typeface="Corbel" panose="020B0503020204020204"/>
              </a:rPr>
              <a:t> </a:t>
            </a:r>
            <a:r>
              <a:rPr lang="en-IN" sz="2600" b="0" strike="noStrike" spc="-7">
                <a:solidFill>
                  <a:schemeClr val="tx1"/>
                </a:solidFill>
                <a:latin typeface="Corbel" panose="020B0503020204020204"/>
              </a:rPr>
              <a:t>the</a:t>
            </a:r>
            <a:r>
              <a:rPr lang="en-IN" sz="2600" b="0" strike="noStrike" spc="-15">
                <a:solidFill>
                  <a:schemeClr val="tx1"/>
                </a:solidFill>
                <a:latin typeface="Corbel" panose="020B0503020204020204"/>
              </a:rPr>
              <a:t> </a:t>
            </a:r>
            <a:r>
              <a:rPr lang="en-IN" sz="2600" b="0" strike="noStrike" spc="-7">
                <a:solidFill>
                  <a:schemeClr val="tx1"/>
                </a:solidFill>
                <a:latin typeface="Corbel" panose="020B0503020204020204"/>
              </a:rPr>
              <a:t>future.</a:t>
            </a:r>
            <a:endParaRPr lang="en-IN" sz="2600" b="0" strike="noStrike" spc="-7">
              <a:solidFill>
                <a:schemeClr val="tx1"/>
              </a:solidFill>
              <a:latin typeface="Corbel" panose="020B0503020204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2927280" y="1816200"/>
            <a:ext cx="6888600" cy="3304800"/>
          </a:xfrm>
          <a:prstGeom prst="rect">
            <a:avLst/>
          </a:prstGeom>
          <a:noFill/>
          <a:ln w="0">
            <a:noFill/>
          </a:ln>
        </p:spPr>
        <p:txBody>
          <a:bodyPr lIns="0" tIns="12600" rIns="0" bIns="0" anchor="t">
            <a:noAutofit/>
          </a:bodyPr>
          <a:p>
            <a:pPr marL="12700" indent="0">
              <a:lnSpc>
                <a:spcPct val="100000"/>
              </a:lnSpc>
              <a:spcBef>
                <a:spcPts val="100"/>
              </a:spcBef>
              <a:buNone/>
              <a:tabLst>
                <a:tab pos="0" algn="l"/>
              </a:tabLst>
            </a:pPr>
            <a:r>
              <a:rPr lang="en-IN" sz="7200" b="1" strike="noStrike" spc="-12">
                <a:solidFill>
                  <a:schemeClr val="tx1"/>
                </a:solidFill>
                <a:latin typeface="Corbel" panose="020B0503020204020204"/>
              </a:rPr>
              <a:t>Factors </a:t>
            </a:r>
            <a:r>
              <a:rPr lang="en-IN" sz="7200" b="1" strike="noStrike" spc="-32">
                <a:solidFill>
                  <a:schemeClr val="tx1"/>
                </a:solidFill>
                <a:latin typeface="Corbel" panose="020B0503020204020204"/>
              </a:rPr>
              <a:t>Affecting  </a:t>
            </a:r>
            <a:r>
              <a:rPr lang="en-IN" sz="7200" b="1" strike="noStrike" spc="-12">
                <a:solidFill>
                  <a:schemeClr val="tx1"/>
                </a:solidFill>
                <a:latin typeface="Corbel" panose="020B0503020204020204"/>
              </a:rPr>
              <a:t>Entrepreneurship</a:t>
            </a:r>
            <a:endParaRPr lang="en-IN" sz="7200" b="1" strike="noStrike" spc="-12">
              <a:solidFill>
                <a:schemeClr val="tx1"/>
              </a:solidFill>
              <a:latin typeface="Corbel" panose="020B0503020204020204"/>
            </a:endParaRPr>
          </a:p>
        </p:txBody>
      </p:sp>
      <p:sp>
        <p:nvSpPr>
          <p:cNvPr id="2" name="Text Box 1"/>
          <p:cNvSpPr txBox="1"/>
          <p:nvPr/>
        </p:nvSpPr>
        <p:spPr>
          <a:xfrm>
            <a:off x="6871970" y="5515610"/>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461010" y="543560"/>
            <a:ext cx="9279255" cy="1231900"/>
          </a:xfrm>
          <a:prstGeom prst="rect">
            <a:avLst/>
          </a:prstGeom>
          <a:noFill/>
          <a:ln w="0">
            <a:noFill/>
          </a:ln>
        </p:spPr>
        <p:txBody>
          <a:bodyPr lIns="0" tIns="12600" rIns="0" bIns="0" anchor="t">
            <a:noAutofit/>
          </a:bodyPr>
          <a:p>
            <a:pPr marL="76835" indent="0">
              <a:lnSpc>
                <a:spcPct val="100000"/>
              </a:lnSpc>
              <a:spcBef>
                <a:spcPts val="100"/>
              </a:spcBef>
              <a:buNone/>
            </a:pPr>
            <a:r>
              <a:rPr lang="en-IN" sz="4000" b="0" strike="noStrike" spc="-92">
                <a:solidFill>
                  <a:schemeClr val="tx1"/>
                </a:solidFill>
                <a:latin typeface="Consolas" panose="020B0609020204030204"/>
              </a:rPr>
              <a:t>Factors</a:t>
            </a:r>
            <a:r>
              <a:rPr lang="en-IN" sz="4000" b="0" strike="noStrike" spc="-290">
                <a:solidFill>
                  <a:schemeClr val="tx1"/>
                </a:solidFill>
                <a:latin typeface="Consolas" panose="020B0609020204030204"/>
              </a:rPr>
              <a:t> </a:t>
            </a:r>
            <a:r>
              <a:rPr lang="en-IN" sz="4000" b="0" strike="noStrike" spc="-97">
                <a:solidFill>
                  <a:schemeClr val="tx1"/>
                </a:solidFill>
                <a:latin typeface="Consolas" panose="020B0609020204030204"/>
              </a:rPr>
              <a:t>affecting </a:t>
            </a:r>
            <a:r>
              <a:rPr lang="en-IN" sz="4000" b="0" strike="noStrike" spc="-2186">
                <a:solidFill>
                  <a:schemeClr val="tx1"/>
                </a:solidFill>
                <a:latin typeface="Consolas" panose="020B0609020204030204"/>
              </a:rPr>
              <a:t> </a:t>
            </a:r>
            <a:r>
              <a:rPr lang="en-IN" sz="4000" b="0" strike="noStrike" spc="-100">
                <a:solidFill>
                  <a:schemeClr val="tx1"/>
                </a:solidFill>
                <a:latin typeface="Consolas" panose="020B0609020204030204"/>
              </a:rPr>
              <a:t>Entrepreneurship</a:t>
            </a:r>
            <a:endParaRPr lang="en-IN" sz="4000" b="0" strike="noStrike" spc="-100">
              <a:solidFill>
                <a:schemeClr val="tx1"/>
              </a:solidFill>
              <a:latin typeface="Consolas" panose="020B0609020204030204"/>
            </a:endParaRPr>
          </a:p>
        </p:txBody>
      </p:sp>
      <p:sp>
        <p:nvSpPr>
          <p:cNvPr id="175" name="object 3"/>
          <p:cNvSpPr/>
          <p:nvPr/>
        </p:nvSpPr>
        <p:spPr>
          <a:xfrm>
            <a:off x="1337310" y="1727835"/>
            <a:ext cx="7576820" cy="3867785"/>
          </a:xfrm>
          <a:prstGeom prst="rect">
            <a:avLst/>
          </a:prstGeom>
          <a:noFill/>
          <a:ln w="0">
            <a:noFill/>
          </a:ln>
        </p:spPr>
        <p:style>
          <a:lnRef idx="0">
            <a:srgbClr val="FFFFFF"/>
          </a:lnRef>
          <a:fillRef idx="0">
            <a:srgbClr val="FFFFFF"/>
          </a:fillRef>
          <a:effectRef idx="0">
            <a:srgbClr val="FFFFFF"/>
          </a:effectRef>
          <a:fontRef idx="minor"/>
        </p:style>
        <p:txBody>
          <a:bodyPr wrap="square" lIns="0" tIns="100440" rIns="0" bIns="0" anchor="t">
            <a:spAutoFit/>
          </a:bodyPr>
          <a:p>
            <a:pPr marL="354965" indent="-342900">
              <a:lnSpc>
                <a:spcPct val="100000"/>
              </a:lnSpc>
              <a:spcBef>
                <a:spcPts val="79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Individual</a:t>
            </a:r>
            <a:r>
              <a:rPr lang="en-IN" sz="3000" b="0" strike="noStrike" spc="-41">
                <a:solidFill>
                  <a:schemeClr val="tx1"/>
                </a:solidFill>
                <a:latin typeface="Corbel" panose="020B0503020204020204"/>
              </a:rPr>
              <a:t> </a:t>
            </a:r>
            <a:r>
              <a:rPr lang="en-IN" sz="3000" b="0" strike="noStrike" spc="-7">
                <a:solidFill>
                  <a:schemeClr val="tx1"/>
                </a:solidFill>
                <a:latin typeface="Corbel" panose="020B0503020204020204"/>
              </a:rPr>
              <a:t>factors</a:t>
            </a:r>
            <a:endParaRPr lang="en-IN" sz="3000" b="0" strike="noStrike" spc="-1">
              <a:solidFill>
                <a:schemeClr val="tx1"/>
              </a:solidFill>
              <a:latin typeface="Arial" panose="020B0604020202020204"/>
            </a:endParaRPr>
          </a:p>
          <a:p>
            <a:pPr marL="354965" indent="-342900">
              <a:lnSpc>
                <a:spcPct val="100000"/>
              </a:lnSpc>
              <a:spcBef>
                <a:spcPts val="690"/>
              </a:spcBef>
              <a:buClr>
                <a:srgbClr val="D5EBFF"/>
              </a:buClr>
              <a:buSzPct val="95000"/>
              <a:buFont typeface="Wingdings" panose="05000000000000000000" pitchFamily="2" charset="2"/>
              <a:buChar char=""/>
              <a:tabLst>
                <a:tab pos="354330" algn="l"/>
                <a:tab pos="355600" algn="l"/>
              </a:tabLst>
            </a:pPr>
            <a:r>
              <a:rPr lang="en-IN" sz="3000" b="0" strike="noStrike" spc="-21">
                <a:solidFill>
                  <a:schemeClr val="tx1"/>
                </a:solidFill>
                <a:latin typeface="Corbel" panose="020B0503020204020204"/>
              </a:rPr>
              <a:t>Political</a:t>
            </a:r>
            <a:r>
              <a:rPr lang="en-IN" sz="3000" b="0" strike="noStrike" spc="-32">
                <a:solidFill>
                  <a:schemeClr val="tx1"/>
                </a:solidFill>
                <a:latin typeface="Corbel" panose="020B0503020204020204"/>
              </a:rPr>
              <a:t> </a:t>
            </a:r>
            <a:r>
              <a:rPr lang="en-IN" sz="3000" b="0" strike="noStrike" spc="-7">
                <a:solidFill>
                  <a:schemeClr val="tx1"/>
                </a:solidFill>
                <a:latin typeface="Corbel" panose="020B0503020204020204"/>
              </a:rPr>
              <a:t>Factors</a:t>
            </a:r>
            <a:endParaRPr lang="en-IN" sz="3000" b="0" strike="noStrike" spc="-1">
              <a:solidFill>
                <a:schemeClr val="tx1"/>
              </a:solidFill>
              <a:latin typeface="Arial" panose="020B0604020202020204"/>
            </a:endParaRPr>
          </a:p>
          <a:p>
            <a:pPr marL="354965" indent="-342900">
              <a:lnSpc>
                <a:spcPct val="100000"/>
              </a:lnSpc>
              <a:spcBef>
                <a:spcPts val="70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Economic</a:t>
            </a:r>
            <a:r>
              <a:rPr lang="en-IN" sz="3000" b="0" strike="noStrike" spc="-26">
                <a:solidFill>
                  <a:schemeClr val="tx1"/>
                </a:solidFill>
                <a:latin typeface="Corbel" panose="020B0503020204020204"/>
              </a:rPr>
              <a:t> </a:t>
            </a:r>
            <a:r>
              <a:rPr lang="en-IN" sz="3000" b="0" strike="noStrike" spc="-7">
                <a:solidFill>
                  <a:schemeClr val="tx1"/>
                </a:solidFill>
                <a:latin typeface="Corbel" panose="020B0503020204020204"/>
              </a:rPr>
              <a:t>Factors</a:t>
            </a:r>
            <a:endParaRPr lang="en-IN" sz="3000" b="0" strike="noStrike" spc="-1">
              <a:solidFill>
                <a:schemeClr val="tx1"/>
              </a:solidFill>
              <a:latin typeface="Arial" panose="020B0604020202020204"/>
            </a:endParaRPr>
          </a:p>
          <a:p>
            <a:pPr marL="354965" indent="-342900">
              <a:lnSpc>
                <a:spcPct val="100000"/>
              </a:lnSpc>
              <a:spcBef>
                <a:spcPts val="70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Social</a:t>
            </a:r>
            <a:r>
              <a:rPr lang="en-IN" sz="3000" b="0" strike="noStrike" spc="-35">
                <a:solidFill>
                  <a:schemeClr val="tx1"/>
                </a:solidFill>
                <a:latin typeface="Corbel" panose="020B0503020204020204"/>
              </a:rPr>
              <a:t> </a:t>
            </a:r>
            <a:r>
              <a:rPr lang="en-IN" sz="3000" b="0" strike="noStrike" spc="-7">
                <a:solidFill>
                  <a:schemeClr val="tx1"/>
                </a:solidFill>
                <a:latin typeface="Corbel" panose="020B0503020204020204"/>
              </a:rPr>
              <a:t>Factors</a:t>
            </a:r>
            <a:endParaRPr lang="en-IN" sz="3000" b="0" strike="noStrike" spc="-1">
              <a:solidFill>
                <a:schemeClr val="tx1"/>
              </a:solidFill>
              <a:latin typeface="Arial" panose="020B0604020202020204"/>
            </a:endParaRPr>
          </a:p>
          <a:p>
            <a:pPr marL="354965" indent="-342900">
              <a:lnSpc>
                <a:spcPct val="100000"/>
              </a:lnSpc>
              <a:spcBef>
                <a:spcPts val="700"/>
              </a:spcBef>
              <a:buClr>
                <a:srgbClr val="D5EBFF"/>
              </a:buClr>
              <a:buSzPct val="95000"/>
              <a:buFont typeface="Wingdings" panose="05000000000000000000" pitchFamily="2" charset="2"/>
              <a:buChar char=""/>
              <a:tabLst>
                <a:tab pos="354330" algn="l"/>
                <a:tab pos="355600" algn="l"/>
              </a:tabLst>
            </a:pPr>
            <a:r>
              <a:rPr lang="en-IN" sz="3000" b="0" strike="noStrike" spc="-21">
                <a:solidFill>
                  <a:schemeClr val="tx1"/>
                </a:solidFill>
                <a:latin typeface="Corbel" panose="020B0503020204020204"/>
              </a:rPr>
              <a:t>Technological</a:t>
            </a:r>
            <a:r>
              <a:rPr lang="en-IN" sz="3000" b="0" strike="noStrike" spc="-66">
                <a:solidFill>
                  <a:schemeClr val="tx1"/>
                </a:solidFill>
                <a:latin typeface="Corbel" panose="020B0503020204020204"/>
              </a:rPr>
              <a:t> </a:t>
            </a:r>
            <a:r>
              <a:rPr lang="en-IN" sz="3000" b="0" strike="noStrike" spc="-7">
                <a:solidFill>
                  <a:schemeClr val="tx1"/>
                </a:solidFill>
                <a:latin typeface="Corbel" panose="020B0503020204020204"/>
              </a:rPr>
              <a:t>Factors</a:t>
            </a:r>
            <a:endParaRPr lang="en-IN" sz="3000" b="0" strike="noStrike" spc="-1">
              <a:solidFill>
                <a:schemeClr val="tx1"/>
              </a:solidFill>
              <a:latin typeface="Arial" panose="020B0604020202020204"/>
            </a:endParaRPr>
          </a:p>
          <a:p>
            <a:pPr marL="354965" indent="-342900">
              <a:lnSpc>
                <a:spcPct val="100000"/>
              </a:lnSpc>
              <a:spcBef>
                <a:spcPts val="69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Ecological</a:t>
            </a:r>
            <a:r>
              <a:rPr lang="en-IN" sz="3000" b="0" strike="noStrike" spc="-35">
                <a:solidFill>
                  <a:schemeClr val="tx1"/>
                </a:solidFill>
                <a:latin typeface="Corbel" panose="020B0503020204020204"/>
              </a:rPr>
              <a:t> </a:t>
            </a:r>
            <a:r>
              <a:rPr lang="en-IN" sz="3000" b="0" strike="noStrike" spc="-7">
                <a:solidFill>
                  <a:schemeClr val="tx1"/>
                </a:solidFill>
                <a:latin typeface="Corbel" panose="020B0503020204020204"/>
              </a:rPr>
              <a:t>Factors</a:t>
            </a:r>
            <a:endParaRPr lang="en-IN" sz="3000" b="0" strike="noStrike" spc="-1">
              <a:solidFill>
                <a:schemeClr val="tx1"/>
              </a:solidFill>
              <a:latin typeface="Arial" panose="020B0604020202020204"/>
            </a:endParaRPr>
          </a:p>
          <a:p>
            <a:pPr marL="354965" indent="-342900">
              <a:lnSpc>
                <a:spcPct val="100000"/>
              </a:lnSpc>
              <a:spcBef>
                <a:spcPts val="700"/>
              </a:spcBef>
              <a:buClr>
                <a:srgbClr val="D5EBFF"/>
              </a:buClr>
              <a:buSzPct val="95000"/>
              <a:buFont typeface="Wingdings" panose="05000000000000000000" pitchFamily="2" charset="2"/>
              <a:buChar char=""/>
              <a:tabLst>
                <a:tab pos="354330" algn="l"/>
                <a:tab pos="355600" algn="l"/>
              </a:tabLst>
            </a:pPr>
            <a:r>
              <a:rPr lang="en-IN" sz="3000" b="0" strike="noStrike" spc="-7">
                <a:solidFill>
                  <a:schemeClr val="tx1"/>
                </a:solidFill>
                <a:latin typeface="Corbel" panose="020B0503020204020204"/>
              </a:rPr>
              <a:t>Legal</a:t>
            </a:r>
            <a:r>
              <a:rPr lang="en-IN" sz="3000" b="0" strike="noStrike" spc="-46">
                <a:solidFill>
                  <a:schemeClr val="tx1"/>
                </a:solidFill>
                <a:latin typeface="Corbel" panose="020B0503020204020204"/>
              </a:rPr>
              <a:t> </a:t>
            </a:r>
            <a:r>
              <a:rPr lang="en-IN" sz="3000" b="0" strike="noStrike" spc="-7">
                <a:solidFill>
                  <a:schemeClr val="tx1"/>
                </a:solidFill>
                <a:latin typeface="Corbel" panose="020B0503020204020204"/>
              </a:rPr>
              <a:t>factors</a:t>
            </a:r>
            <a:endParaRPr lang="en-IN" sz="3000" b="0" strike="noStrike" spc="-7">
              <a:solidFill>
                <a:schemeClr val="tx1"/>
              </a:solidFill>
              <a:latin typeface="Corbel" panose="020B0503020204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2604000" y="360000"/>
            <a:ext cx="5400000" cy="1231920"/>
          </a:xfrm>
          <a:prstGeom prst="rect">
            <a:avLst/>
          </a:prstGeom>
          <a:noFill/>
          <a:ln w="0">
            <a:noFill/>
          </a:ln>
        </p:spPr>
        <p:txBody>
          <a:bodyPr lIns="0" tIns="12600" rIns="0" bIns="0" anchor="t">
            <a:noAutofit/>
          </a:bodyPr>
          <a:p>
            <a:pPr marL="12700" indent="0">
              <a:lnSpc>
                <a:spcPct val="100000"/>
              </a:lnSpc>
              <a:spcBef>
                <a:spcPts val="100"/>
              </a:spcBef>
              <a:buNone/>
            </a:pPr>
            <a:r>
              <a:rPr lang="en-IN" sz="4000" b="0" strike="noStrike" spc="-97">
                <a:solidFill>
                  <a:schemeClr val="tx1"/>
                </a:solidFill>
                <a:latin typeface="Consolas" panose="020B0609020204030204"/>
              </a:rPr>
              <a:t>Individual</a:t>
            </a:r>
            <a:r>
              <a:rPr lang="en-IN" sz="4000" b="0" strike="noStrike" spc="-310">
                <a:solidFill>
                  <a:schemeClr val="tx1"/>
                </a:solidFill>
                <a:latin typeface="Consolas" panose="020B0609020204030204"/>
              </a:rPr>
              <a:t> </a:t>
            </a:r>
            <a:r>
              <a:rPr lang="en-IN" sz="4000" b="0" strike="noStrike" spc="-92">
                <a:solidFill>
                  <a:schemeClr val="tx1"/>
                </a:solidFill>
                <a:latin typeface="Consolas" panose="020B0609020204030204"/>
              </a:rPr>
              <a:t>Factors</a:t>
            </a:r>
            <a:endParaRPr lang="en-IN" sz="4000" b="0" strike="noStrike" spc="-92">
              <a:solidFill>
                <a:schemeClr val="tx1"/>
              </a:solidFill>
              <a:latin typeface="Consolas" panose="020B0609020204030204"/>
            </a:endParaRPr>
          </a:p>
        </p:txBody>
      </p:sp>
      <p:sp>
        <p:nvSpPr>
          <p:cNvPr id="177" name="object 3"/>
          <p:cNvSpPr/>
          <p:nvPr/>
        </p:nvSpPr>
        <p:spPr>
          <a:xfrm>
            <a:off x="1090930" y="1249045"/>
            <a:ext cx="8893810" cy="4661535"/>
          </a:xfrm>
          <a:prstGeom prst="rect">
            <a:avLst/>
          </a:prstGeom>
          <a:noFill/>
          <a:ln w="0">
            <a:noFill/>
          </a:ln>
        </p:spPr>
        <p:style>
          <a:lnRef idx="0">
            <a:srgbClr val="FFFFFF"/>
          </a:lnRef>
          <a:fillRef idx="0">
            <a:srgbClr val="FFFFFF"/>
          </a:fillRef>
          <a:effectRef idx="0">
            <a:srgbClr val="FFFFFF"/>
          </a:effectRef>
          <a:fontRef idx="minor"/>
        </p:style>
        <p:txBody>
          <a:bodyPr wrap="square" lIns="0" tIns="93240" rIns="0" bIns="0" anchor="t">
            <a:spAutoFit/>
          </a:bodyPr>
          <a:p>
            <a:pPr marL="316865" indent="-304800">
              <a:lnSpc>
                <a:spcPct val="100000"/>
              </a:lnSpc>
              <a:spcBef>
                <a:spcPts val="735"/>
              </a:spcBef>
              <a:buClr>
                <a:srgbClr val="D5EBFF"/>
              </a:buClr>
              <a:buSzPct val="94000"/>
              <a:buFont typeface="Wingdings" panose="05000000000000000000" pitchFamily="2" charset="2"/>
              <a:buChar char=""/>
              <a:tabLst>
                <a:tab pos="316230" algn="l"/>
                <a:tab pos="317500" algn="l"/>
              </a:tabLst>
            </a:pPr>
            <a:r>
              <a:rPr lang="en-IN" sz="2650" b="0" strike="noStrike" spc="-1">
                <a:solidFill>
                  <a:schemeClr val="tx1"/>
                </a:solidFill>
                <a:latin typeface="Corbel" panose="020B0503020204020204"/>
              </a:rPr>
              <a:t>Desire</a:t>
            </a:r>
            <a:r>
              <a:rPr lang="en-IN" sz="2650" b="0" strike="noStrike" spc="-26">
                <a:solidFill>
                  <a:schemeClr val="tx1"/>
                </a:solidFill>
                <a:latin typeface="Corbel" panose="020B0503020204020204"/>
              </a:rPr>
              <a:t> </a:t>
            </a:r>
            <a:r>
              <a:rPr lang="en-IN" sz="2650" b="0" strike="noStrike" spc="-1">
                <a:solidFill>
                  <a:schemeClr val="tx1"/>
                </a:solidFill>
                <a:latin typeface="Corbel" panose="020B0503020204020204"/>
              </a:rPr>
              <a:t>to</a:t>
            </a:r>
            <a:r>
              <a:rPr lang="en-IN" sz="2650" b="0" strike="noStrike" spc="-32">
                <a:solidFill>
                  <a:schemeClr val="tx1"/>
                </a:solidFill>
                <a:latin typeface="Corbel" panose="020B0503020204020204"/>
              </a:rPr>
              <a:t> </a:t>
            </a:r>
            <a:r>
              <a:rPr lang="en-IN" sz="2650" b="0" strike="noStrike" spc="4">
                <a:solidFill>
                  <a:schemeClr val="tx1"/>
                </a:solidFill>
                <a:latin typeface="Corbel" panose="020B0503020204020204"/>
              </a:rPr>
              <a:t>do</a:t>
            </a:r>
            <a:r>
              <a:rPr lang="en-IN" sz="2650" b="0" strike="noStrike" spc="-21">
                <a:solidFill>
                  <a:schemeClr val="tx1"/>
                </a:solidFill>
                <a:latin typeface="Corbel" panose="020B0503020204020204"/>
              </a:rPr>
              <a:t> </a:t>
            </a:r>
            <a:r>
              <a:rPr lang="en-IN" sz="2650" b="0" strike="noStrike" spc="-1">
                <a:solidFill>
                  <a:schemeClr val="tx1"/>
                </a:solidFill>
                <a:latin typeface="Corbel" panose="020B0503020204020204"/>
              </a:rPr>
              <a:t>something</a:t>
            </a:r>
            <a:endParaRPr lang="en-IN" sz="2650" b="0" strike="noStrike" spc="-1">
              <a:solidFill>
                <a:schemeClr val="tx1"/>
              </a:solidFill>
              <a:latin typeface="Arial" panose="020B0604020202020204"/>
            </a:endParaRPr>
          </a:p>
          <a:p>
            <a:pPr marL="316865" indent="-304800">
              <a:lnSpc>
                <a:spcPct val="100000"/>
              </a:lnSpc>
              <a:spcBef>
                <a:spcPts val="635"/>
              </a:spcBef>
              <a:buClr>
                <a:srgbClr val="D5EBFF"/>
              </a:buClr>
              <a:buSzPct val="94000"/>
              <a:buFont typeface="Wingdings" panose="05000000000000000000" pitchFamily="2" charset="2"/>
              <a:buChar char=""/>
              <a:tabLst>
                <a:tab pos="316230" algn="l"/>
                <a:tab pos="317500" algn="l"/>
              </a:tabLst>
            </a:pPr>
            <a:r>
              <a:rPr lang="en-IN" sz="2650" b="0" strike="noStrike" spc="-21">
                <a:solidFill>
                  <a:schemeClr val="tx1"/>
                </a:solidFill>
                <a:latin typeface="Corbel" panose="020B0503020204020204"/>
              </a:rPr>
              <a:t>Technical</a:t>
            </a:r>
            <a:r>
              <a:rPr lang="en-IN" sz="2650" b="0" strike="noStrike" spc="-26">
                <a:solidFill>
                  <a:schemeClr val="tx1"/>
                </a:solidFill>
                <a:latin typeface="Corbel" panose="020B0503020204020204"/>
              </a:rPr>
              <a:t> </a:t>
            </a:r>
            <a:r>
              <a:rPr lang="en-IN" sz="2650" b="0" strike="noStrike" spc="-7">
                <a:solidFill>
                  <a:schemeClr val="tx1"/>
                </a:solidFill>
                <a:latin typeface="Corbel" panose="020B0503020204020204"/>
              </a:rPr>
              <a:t>Background</a:t>
            </a:r>
            <a:endParaRPr lang="en-IN" sz="2650" b="0" strike="noStrike" spc="-1">
              <a:solidFill>
                <a:schemeClr val="tx1"/>
              </a:solidFill>
              <a:latin typeface="Arial" panose="020B0604020202020204"/>
            </a:endParaRPr>
          </a:p>
          <a:p>
            <a:pPr marL="316865" indent="-304800">
              <a:lnSpc>
                <a:spcPct val="100000"/>
              </a:lnSpc>
              <a:spcBef>
                <a:spcPts val="640"/>
              </a:spcBef>
              <a:buClr>
                <a:srgbClr val="D5EBFF"/>
              </a:buClr>
              <a:buSzPct val="94000"/>
              <a:buFont typeface="Wingdings" panose="05000000000000000000" pitchFamily="2" charset="2"/>
              <a:buChar char=""/>
              <a:tabLst>
                <a:tab pos="316230" algn="l"/>
                <a:tab pos="317500" algn="l"/>
              </a:tabLst>
            </a:pPr>
            <a:r>
              <a:rPr lang="en-IN" sz="2650" b="0" strike="noStrike" spc="4">
                <a:solidFill>
                  <a:schemeClr val="tx1"/>
                </a:solidFill>
                <a:latin typeface="Corbel" panose="020B0503020204020204"/>
              </a:rPr>
              <a:t>No.</a:t>
            </a:r>
            <a:r>
              <a:rPr lang="en-IN" sz="2650" b="0" strike="noStrike" spc="-21">
                <a:solidFill>
                  <a:schemeClr val="tx1"/>
                </a:solidFill>
                <a:latin typeface="Corbel" panose="020B0503020204020204"/>
              </a:rPr>
              <a:t> </a:t>
            </a:r>
            <a:r>
              <a:rPr lang="en-IN" sz="2650" b="0" strike="noStrike" spc="4">
                <a:solidFill>
                  <a:schemeClr val="tx1"/>
                </a:solidFill>
                <a:latin typeface="Corbel" panose="020B0503020204020204"/>
              </a:rPr>
              <a:t>of</a:t>
            </a:r>
            <a:r>
              <a:rPr lang="en-IN" sz="2650" b="0" strike="noStrike" spc="-15">
                <a:solidFill>
                  <a:schemeClr val="tx1"/>
                </a:solidFill>
                <a:latin typeface="Corbel" panose="020B0503020204020204"/>
              </a:rPr>
              <a:t> </a:t>
            </a:r>
            <a:r>
              <a:rPr lang="en-IN" sz="2650" b="0" strike="noStrike" spc="-1">
                <a:solidFill>
                  <a:schemeClr val="tx1"/>
                </a:solidFill>
                <a:latin typeface="Corbel" panose="020B0503020204020204"/>
              </a:rPr>
              <a:t>years</a:t>
            </a:r>
            <a:r>
              <a:rPr lang="en-IN" sz="2650" b="0" strike="noStrike" spc="-32">
                <a:solidFill>
                  <a:schemeClr val="tx1"/>
                </a:solidFill>
                <a:latin typeface="Corbel" panose="020B0503020204020204"/>
              </a:rPr>
              <a:t> </a:t>
            </a:r>
            <a:r>
              <a:rPr lang="en-IN" sz="2650" b="0" strike="noStrike" spc="4">
                <a:solidFill>
                  <a:schemeClr val="tx1"/>
                </a:solidFill>
                <a:latin typeface="Corbel" panose="020B0503020204020204"/>
              </a:rPr>
              <a:t>of</a:t>
            </a:r>
            <a:r>
              <a:rPr lang="en-IN" sz="2650" b="0" strike="noStrike" spc="-15">
                <a:solidFill>
                  <a:schemeClr val="tx1"/>
                </a:solidFill>
                <a:latin typeface="Corbel" panose="020B0503020204020204"/>
              </a:rPr>
              <a:t> </a:t>
            </a:r>
            <a:r>
              <a:rPr lang="en-IN" sz="2650" b="0" strike="noStrike" spc="-1">
                <a:solidFill>
                  <a:schemeClr val="tx1"/>
                </a:solidFill>
                <a:latin typeface="Corbel" panose="020B0503020204020204"/>
              </a:rPr>
              <a:t>experience</a:t>
            </a:r>
            <a:endParaRPr lang="en-IN" sz="2650" b="0" strike="noStrike" spc="-1">
              <a:solidFill>
                <a:schemeClr val="tx1"/>
              </a:solidFill>
              <a:latin typeface="Arial" panose="020B0604020202020204"/>
            </a:endParaRPr>
          </a:p>
          <a:p>
            <a:pPr marL="316865" indent="-304800">
              <a:lnSpc>
                <a:spcPct val="100000"/>
              </a:lnSpc>
              <a:spcBef>
                <a:spcPts val="645"/>
              </a:spcBef>
              <a:buClr>
                <a:srgbClr val="D5EBFF"/>
              </a:buClr>
              <a:buSzPct val="94000"/>
              <a:buFont typeface="Wingdings" panose="05000000000000000000" pitchFamily="2" charset="2"/>
              <a:buChar char=""/>
              <a:tabLst>
                <a:tab pos="316230" algn="l"/>
                <a:tab pos="317500" algn="l"/>
              </a:tabLst>
            </a:pPr>
            <a:r>
              <a:rPr lang="en-IN" sz="2650" b="0" strike="noStrike" spc="-7">
                <a:solidFill>
                  <a:schemeClr val="tx1"/>
                </a:solidFill>
                <a:latin typeface="Corbel" panose="020B0503020204020204"/>
              </a:rPr>
              <a:t>Occupational</a:t>
            </a:r>
            <a:r>
              <a:rPr lang="en-IN" sz="2650" b="0" strike="noStrike" spc="-21">
                <a:solidFill>
                  <a:schemeClr val="tx1"/>
                </a:solidFill>
                <a:latin typeface="Corbel" panose="020B0503020204020204"/>
              </a:rPr>
              <a:t> </a:t>
            </a:r>
            <a:r>
              <a:rPr lang="en-IN" sz="2650" b="0" strike="noStrike" spc="-7">
                <a:solidFill>
                  <a:schemeClr val="tx1"/>
                </a:solidFill>
                <a:latin typeface="Corbel" panose="020B0503020204020204"/>
              </a:rPr>
              <a:t>background-</a:t>
            </a:r>
            <a:endParaRPr lang="en-IN" sz="2650" b="0" strike="noStrike" spc="-1">
              <a:solidFill>
                <a:schemeClr val="tx1"/>
              </a:solidFill>
              <a:latin typeface="Arial" panose="020B0604020202020204"/>
            </a:endParaRPr>
          </a:p>
          <a:p>
            <a:pPr marL="316865" indent="-304800">
              <a:lnSpc>
                <a:spcPct val="100000"/>
              </a:lnSpc>
              <a:spcBef>
                <a:spcPts val="650"/>
              </a:spcBef>
              <a:buClr>
                <a:srgbClr val="D5EBFF"/>
              </a:buClr>
              <a:buSzPct val="94000"/>
              <a:buFont typeface="Wingdings" panose="05000000000000000000" pitchFamily="2" charset="2"/>
              <a:buChar char=""/>
              <a:tabLst>
                <a:tab pos="316230" algn="l"/>
                <a:tab pos="317500" algn="l"/>
              </a:tabLst>
            </a:pPr>
            <a:r>
              <a:rPr lang="en-IN" sz="2650" b="0" strike="noStrike" spc="-1">
                <a:solidFill>
                  <a:schemeClr val="tx1"/>
                </a:solidFill>
                <a:latin typeface="Corbel" panose="020B0503020204020204"/>
              </a:rPr>
              <a:t>Educational</a:t>
            </a:r>
            <a:r>
              <a:rPr lang="en-IN" sz="2650" b="0" strike="noStrike" spc="-26">
                <a:solidFill>
                  <a:schemeClr val="tx1"/>
                </a:solidFill>
                <a:latin typeface="Corbel" panose="020B0503020204020204"/>
              </a:rPr>
              <a:t> </a:t>
            </a:r>
            <a:r>
              <a:rPr lang="en-IN" sz="2650" b="0" strike="noStrike" spc="-7">
                <a:solidFill>
                  <a:schemeClr val="tx1"/>
                </a:solidFill>
                <a:latin typeface="Corbel" panose="020B0503020204020204"/>
              </a:rPr>
              <a:t>background-</a:t>
            </a:r>
            <a:endParaRPr lang="en-IN" sz="2650" b="0" strike="noStrike" spc="-1">
              <a:solidFill>
                <a:schemeClr val="tx1"/>
              </a:solidFill>
              <a:latin typeface="Arial" panose="020B0604020202020204"/>
            </a:endParaRPr>
          </a:p>
          <a:p>
            <a:pPr marL="316865" indent="-304800">
              <a:lnSpc>
                <a:spcPct val="100000"/>
              </a:lnSpc>
              <a:spcBef>
                <a:spcPts val="635"/>
              </a:spcBef>
              <a:buClr>
                <a:srgbClr val="D5EBFF"/>
              </a:buClr>
              <a:buSzPct val="94000"/>
              <a:buFont typeface="Wingdings" panose="05000000000000000000" pitchFamily="2" charset="2"/>
              <a:buChar char=""/>
              <a:tabLst>
                <a:tab pos="316230" algn="l"/>
                <a:tab pos="317500" algn="l"/>
              </a:tabLst>
            </a:pPr>
            <a:r>
              <a:rPr lang="en-IN" sz="2650" b="0" strike="noStrike" spc="-1">
                <a:solidFill>
                  <a:schemeClr val="tx1"/>
                </a:solidFill>
                <a:latin typeface="Corbel" panose="020B0503020204020204"/>
              </a:rPr>
              <a:t>Parental</a:t>
            </a:r>
            <a:r>
              <a:rPr lang="en-IN" sz="2650" b="0" strike="noStrike" spc="-26">
                <a:solidFill>
                  <a:schemeClr val="tx1"/>
                </a:solidFill>
                <a:latin typeface="Corbel" panose="020B0503020204020204"/>
              </a:rPr>
              <a:t> </a:t>
            </a:r>
            <a:r>
              <a:rPr lang="en-IN" sz="2650" b="0" strike="noStrike" spc="-7">
                <a:solidFill>
                  <a:schemeClr val="tx1"/>
                </a:solidFill>
                <a:latin typeface="Corbel" panose="020B0503020204020204"/>
              </a:rPr>
              <a:t>background</a:t>
            </a:r>
            <a:endParaRPr lang="en-IN" sz="2650" b="0" strike="noStrike" spc="-1">
              <a:solidFill>
                <a:schemeClr val="tx1"/>
              </a:solidFill>
              <a:latin typeface="Arial" panose="020B0604020202020204"/>
            </a:endParaRPr>
          </a:p>
          <a:p>
            <a:pPr marL="316865" indent="-304800">
              <a:lnSpc>
                <a:spcPct val="100000"/>
              </a:lnSpc>
              <a:spcBef>
                <a:spcPts val="625"/>
              </a:spcBef>
              <a:buClr>
                <a:srgbClr val="D5EBFF"/>
              </a:buClr>
              <a:buSzPct val="94000"/>
              <a:buFont typeface="Wingdings" panose="05000000000000000000" pitchFamily="2" charset="2"/>
              <a:buChar char=""/>
              <a:tabLst>
                <a:tab pos="316230" algn="l"/>
                <a:tab pos="317500" algn="l"/>
              </a:tabLst>
            </a:pPr>
            <a:r>
              <a:rPr lang="en-IN" sz="2650" b="0" strike="noStrike" spc="-1">
                <a:solidFill>
                  <a:schemeClr val="tx1"/>
                </a:solidFill>
                <a:latin typeface="Corbel" panose="020B0503020204020204"/>
              </a:rPr>
              <a:t>Sometimes </a:t>
            </a:r>
            <a:r>
              <a:rPr lang="en-IN" sz="2650" b="0" strike="noStrike" spc="-7">
                <a:solidFill>
                  <a:schemeClr val="tx1"/>
                </a:solidFill>
                <a:latin typeface="Corbel" panose="020B0503020204020204"/>
              </a:rPr>
              <a:t>children </a:t>
            </a:r>
            <a:r>
              <a:rPr lang="en-IN" sz="2650" b="0" strike="noStrike" spc="-1">
                <a:solidFill>
                  <a:schemeClr val="tx1"/>
                </a:solidFill>
                <a:latin typeface="Corbel" panose="020B0503020204020204"/>
              </a:rPr>
              <a:t>continue </a:t>
            </a:r>
            <a:r>
              <a:rPr lang="en-IN" sz="2650" b="0" strike="noStrike" spc="-7">
                <a:solidFill>
                  <a:schemeClr val="tx1"/>
                </a:solidFill>
                <a:latin typeface="Corbel" panose="020B0503020204020204"/>
              </a:rPr>
              <a:t>their </a:t>
            </a:r>
            <a:r>
              <a:rPr lang="en-IN" sz="2650" b="0" strike="noStrike" spc="-1">
                <a:solidFill>
                  <a:schemeClr val="tx1"/>
                </a:solidFill>
                <a:latin typeface="Corbel" panose="020B0503020204020204"/>
              </a:rPr>
              <a:t>family business </a:t>
            </a:r>
            <a:r>
              <a:rPr lang="en-IN" sz="2650" b="0" strike="noStrike" spc="4">
                <a:solidFill>
                  <a:schemeClr val="tx1"/>
                </a:solidFill>
                <a:latin typeface="Corbel" panose="020B0503020204020204"/>
              </a:rPr>
              <a:t> and </a:t>
            </a:r>
            <a:r>
              <a:rPr lang="en-IN" sz="2650" b="0" strike="noStrike" spc="-12">
                <a:solidFill>
                  <a:schemeClr val="tx1"/>
                </a:solidFill>
                <a:latin typeface="Corbel" panose="020B0503020204020204"/>
              </a:rPr>
              <a:t>make </a:t>
            </a:r>
            <a:r>
              <a:rPr lang="en-IN" sz="2650" b="0" strike="noStrike" spc="4">
                <a:solidFill>
                  <a:schemeClr val="tx1"/>
                </a:solidFill>
                <a:latin typeface="Corbel" panose="020B0503020204020204"/>
              </a:rPr>
              <a:t>some </a:t>
            </a:r>
            <a:r>
              <a:rPr lang="en-IN" sz="2650" b="0" strike="noStrike" spc="-1">
                <a:solidFill>
                  <a:schemeClr val="tx1"/>
                </a:solidFill>
                <a:latin typeface="Corbel" panose="020B0503020204020204"/>
              </a:rPr>
              <a:t>changes in the existing business in </a:t>
            </a:r>
            <a:r>
              <a:rPr lang="en-IN" sz="2650" b="0" strike="noStrike" spc="4">
                <a:solidFill>
                  <a:schemeClr val="tx1"/>
                </a:solidFill>
                <a:latin typeface="Corbel" panose="020B0503020204020204"/>
              </a:rPr>
              <a:t> </a:t>
            </a:r>
            <a:r>
              <a:rPr lang="en-IN" sz="2650" b="0" strike="noStrike" spc="-1">
                <a:solidFill>
                  <a:schemeClr val="tx1"/>
                </a:solidFill>
                <a:latin typeface="Corbel" panose="020B0503020204020204"/>
              </a:rPr>
              <a:t>the </a:t>
            </a:r>
            <a:r>
              <a:rPr lang="en-IN" sz="2650" b="0" strike="noStrike" spc="4">
                <a:solidFill>
                  <a:schemeClr val="tx1"/>
                </a:solidFill>
                <a:latin typeface="Corbel" panose="020B0503020204020204"/>
              </a:rPr>
              <a:t>form of some new </a:t>
            </a:r>
            <a:r>
              <a:rPr lang="en-IN" sz="2650" b="0" strike="noStrike" spc="-12">
                <a:solidFill>
                  <a:schemeClr val="tx1"/>
                </a:solidFill>
                <a:latin typeface="Corbel" panose="020B0503020204020204"/>
              </a:rPr>
              <a:t>technology, </a:t>
            </a:r>
            <a:r>
              <a:rPr lang="en-IN" sz="2650" b="0" strike="noStrike" spc="4">
                <a:solidFill>
                  <a:schemeClr val="tx1"/>
                </a:solidFill>
                <a:latin typeface="Corbel" panose="020B0503020204020204"/>
              </a:rPr>
              <a:t>new </a:t>
            </a:r>
            <a:r>
              <a:rPr lang="en-IN" sz="2650" b="0" strike="noStrike" spc="-1">
                <a:solidFill>
                  <a:schemeClr val="tx1"/>
                </a:solidFill>
                <a:latin typeface="Corbel" panose="020B0503020204020204"/>
              </a:rPr>
              <a:t>process, </a:t>
            </a:r>
            <a:r>
              <a:rPr lang="en-IN" sz="2650" b="0" strike="noStrike" spc="4">
                <a:solidFill>
                  <a:schemeClr val="tx1"/>
                </a:solidFill>
                <a:latin typeface="Corbel" panose="020B0503020204020204"/>
              </a:rPr>
              <a:t> new </a:t>
            </a:r>
            <a:r>
              <a:rPr lang="en-IN" sz="2650" b="0" strike="noStrike" spc="-1">
                <a:solidFill>
                  <a:schemeClr val="tx1"/>
                </a:solidFill>
                <a:latin typeface="Corbel" panose="020B0503020204020204"/>
              </a:rPr>
              <a:t>product etc. they are </a:t>
            </a:r>
            <a:r>
              <a:rPr lang="en-IN" sz="2650" b="0" strike="noStrike" spc="-7">
                <a:solidFill>
                  <a:schemeClr val="tx1"/>
                </a:solidFill>
                <a:latin typeface="Corbel" panose="020B0503020204020204"/>
              </a:rPr>
              <a:t>called </a:t>
            </a:r>
            <a:r>
              <a:rPr lang="en-IN" sz="2650" b="0" strike="noStrike" spc="-1">
                <a:solidFill>
                  <a:schemeClr val="tx1"/>
                </a:solidFill>
                <a:latin typeface="Corbel" panose="020B0503020204020204"/>
              </a:rPr>
              <a:t>second generation </a:t>
            </a:r>
            <a:r>
              <a:rPr lang="en-IN" sz="2650" b="0" strike="noStrike" spc="-520">
                <a:solidFill>
                  <a:schemeClr val="tx1"/>
                </a:solidFill>
                <a:latin typeface="Corbel" panose="020B0503020204020204"/>
              </a:rPr>
              <a:t> </a:t>
            </a:r>
            <a:r>
              <a:rPr lang="en-IN" sz="2650" b="0" strike="noStrike" spc="-15">
                <a:solidFill>
                  <a:schemeClr val="tx1"/>
                </a:solidFill>
                <a:latin typeface="Corbel" panose="020B0503020204020204"/>
              </a:rPr>
              <a:t>entrepreneur.</a:t>
            </a:r>
            <a:endParaRPr lang="en-IN" sz="2650" b="0" strike="noStrike" spc="-15">
              <a:solidFill>
                <a:schemeClr val="tx1"/>
              </a:solidFill>
              <a:latin typeface="Corbel" panose="020B0503020204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17272</Words>
  <Application>WPS Presentation</Application>
  <PresentationFormat>Widescreen</PresentationFormat>
  <Paragraphs>383</Paragraphs>
  <Slides>49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49</vt:i4>
      </vt:variant>
    </vt:vector>
  </HeadingPairs>
  <TitlesOfParts>
    <vt:vector size="64" baseType="lpstr">
      <vt:lpstr>Arial</vt:lpstr>
      <vt:lpstr>SimSun</vt:lpstr>
      <vt:lpstr>Wingdings</vt:lpstr>
      <vt:lpstr>Times New Roman</vt:lpstr>
      <vt:lpstr>Arial MT</vt:lpstr>
      <vt:lpstr>Corbel</vt:lpstr>
      <vt:lpstr>Arial</vt:lpstr>
      <vt:lpstr>Consolas</vt:lpstr>
      <vt:lpstr>Calibri</vt:lpstr>
      <vt:lpstr>Microsoft YaHei</vt:lpstr>
      <vt:lpstr>Arial Unicode MS</vt:lpstr>
      <vt:lpstr>Calibri Light</vt:lpstr>
      <vt:lpstr>Calibri</vt:lpstr>
      <vt:lpstr>Georgia</vt:lpstr>
      <vt:lpstr>Office Theme</vt:lpstr>
      <vt:lpstr> Entrepreneurship Development </vt:lpstr>
      <vt:lpstr>Definitions</vt:lpstr>
      <vt:lpstr>PowerPoint 演示文稿</vt:lpstr>
      <vt:lpstr>What is Entrepreneurship?</vt:lpstr>
      <vt:lpstr>PowerPoint 演示文稿</vt:lpstr>
      <vt:lpstr>PowerPoint 演示文稿</vt:lpstr>
      <vt:lpstr>Factors Affecting  Entrepreneurship</vt:lpstr>
      <vt:lpstr>Factors affecting  Entrepreneurship</vt:lpstr>
      <vt:lpstr>Individual Factors</vt:lpstr>
      <vt:lpstr>Political Factors</vt:lpstr>
      <vt:lpstr>Economic Factors</vt:lpstr>
      <vt:lpstr>Social Factors</vt:lpstr>
      <vt:lpstr>PowerPoint 演示文稿</vt:lpstr>
      <vt:lpstr>Technological Factors</vt:lpstr>
      <vt:lpstr>Legal Factors</vt:lpstr>
      <vt:lpstr>Ecological Factors</vt:lpstr>
      <vt:lpstr>Motivation</vt:lpstr>
      <vt:lpstr>Motivating Factors</vt:lpstr>
      <vt:lpstr>Background Factors</vt:lpstr>
      <vt:lpstr>PowerPoint 演示文稿</vt:lpstr>
      <vt:lpstr>ENTREPRENEUR is a person who:</vt:lpstr>
      <vt:lpstr>PowerPoint 演示文稿</vt:lpstr>
      <vt:lpstr>Barriers to Entrepreneurial</vt:lpstr>
      <vt:lpstr>PowerPoint 演示文稿</vt:lpstr>
      <vt:lpstr>PowerPoint 演示文稿</vt:lpstr>
      <vt:lpstr>Entrepreneurship Development</vt:lpstr>
      <vt:lpstr>PowerPoint 演示文稿</vt:lpstr>
      <vt:lpstr>Types of Entrepreneurship</vt:lpstr>
      <vt:lpstr>Varieties of Entrepreneurships</vt:lpstr>
      <vt:lpstr>Characteristics Of Entrepreneurship</vt:lpstr>
      <vt:lpstr>Characteristics of entrepreneurship</vt:lpstr>
      <vt:lpstr>Characteristics of Entrepreneur</vt:lpstr>
      <vt:lpstr>Entrepreneurship Development</vt:lpstr>
      <vt:lpstr>Find Your Flow</vt:lpstr>
      <vt:lpstr>Entrepreneurial styles</vt:lpstr>
      <vt:lpstr>PowerPoint 演示文稿</vt:lpstr>
      <vt:lpstr>PowerPoint 演示文稿</vt:lpstr>
      <vt:lpstr>Entrepreneurial style </vt:lpstr>
      <vt:lpstr>The Principles of Effectuation </vt:lpstr>
      <vt:lpstr>Bird In Hand Principle </vt:lpstr>
      <vt:lpstr>Affordable Loss Principle </vt:lpstr>
      <vt:lpstr>Crazy Quilt Principle </vt:lpstr>
      <vt:lpstr>Lemonade Principle </vt:lpstr>
      <vt:lpstr>Pilot in the Plane Principle </vt:lpstr>
      <vt:lpstr>Effectual Cycle </vt:lpstr>
      <vt:lpstr>Business Activities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SAMShaikh</dc:creator>
  <cp:lastModifiedBy>SAMShaikh</cp:lastModifiedBy>
  <cp:revision>4</cp:revision>
  <dcterms:created xsi:type="dcterms:W3CDTF">2023-09-25T04:06:00Z</dcterms:created>
  <dcterms:modified xsi:type="dcterms:W3CDTF">2023-11-29T11:03:31Z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C7EB3A3CD6D74D42A0E0EECA7CF07CB9_12</vt:lpwstr>
  </property>
  <property fmtid="{D5CDD505-2E9C-101B-9397-08002B2CF9AE}" pid="3" name="KSOProductBuildVer">
    <vt:lpwstr>1033-12.2.0.13306</vt:lpwstr>
  </property>
</Properties>
</file>