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3" r:id="rId4"/>
    <p:sldId id="257" r:id="rId5"/>
    <p:sldId id="271" r:id="rId7"/>
    <p:sldId id="272" r:id="rId8"/>
    <p:sldId id="273" r:id="rId9"/>
    <p:sldId id="274" r:id="rId10"/>
    <p:sldId id="275" r:id="rId11"/>
    <p:sldId id="276" r:id="rId12"/>
    <p:sldId id="277" r:id="rId13"/>
    <p:sldId id="278" r:id="rId14"/>
    <p:sldId id="279" r:id="rId15"/>
    <p:sldId id="258" r:id="rId16"/>
    <p:sldId id="259" r:id="rId17"/>
    <p:sldId id="260" r:id="rId18"/>
    <p:sldId id="261" r:id="rId19"/>
    <p:sldId id="270" r:id="rId20"/>
    <p:sldId id="262" r:id="rId21"/>
    <p:sldId id="264" r:id="rId22"/>
    <p:sldId id="265" r:id="rId23"/>
    <p:sldId id="266" r:id="rId24"/>
    <p:sldId id="267" r:id="rId25"/>
    <p:sldId id="268" r:id="rId26"/>
    <p:sldId id="269" r:id="rId27"/>
    <p:sldId id="280" r:id="rId28"/>
    <p:sldId id="281" r:id="rId29"/>
    <p:sldId id="282" r:id="rId30"/>
    <p:sldId id="283" r:id="rId31"/>
    <p:sldId id="303" r:id="rId32"/>
    <p:sldId id="304" r:id="rId33"/>
    <p:sldId id="305" r:id="rId34"/>
    <p:sldId id="284" r:id="rId35"/>
    <p:sldId id="285" r:id="rId36"/>
    <p:sldId id="288" r:id="rId37"/>
    <p:sldId id="286" r:id="rId38"/>
    <p:sldId id="289" r:id="rId39"/>
    <p:sldId id="290" r:id="rId40"/>
    <p:sldId id="324" r:id="rId41"/>
    <p:sldId id="325" r:id="rId42"/>
    <p:sldId id="326" r:id="rId43"/>
    <p:sldId id="327" r:id="rId44"/>
    <p:sldId id="293" r:id="rId45"/>
    <p:sldId id="294" r:id="rId46"/>
    <p:sldId id="295" r:id="rId47"/>
    <p:sldId id="296" r:id="rId48"/>
    <p:sldId id="297" r:id="rId49"/>
    <p:sldId id="298" r:id="rId50"/>
    <p:sldId id="299" r:id="rId51"/>
    <p:sldId id="300" r:id="rId52"/>
    <p:sldId id="301" r:id="rId53"/>
    <p:sldId id="30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83534-D696-40A0-A2CD-B12FBA52C52B}"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BAC54-63D2-4AC4-A017-C2D0E60B607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s.fashionnetwork.com/news/Zara-opens-new-flagship-in-new-york-s-hudson-yards,1079170.html" TargetMode="External"/><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D3D"/>
                </a:solidFill>
                <a:effectLst/>
                <a:latin typeface="Quicksand"/>
              </a:rPr>
              <a:t>The business model canvas allows us to carry out a </a:t>
            </a:r>
            <a:r>
              <a:rPr lang="en-US" b="1" i="0" dirty="0">
                <a:solidFill>
                  <a:srgbClr val="3D3D3D"/>
                </a:solidFill>
                <a:effectLst/>
                <a:latin typeface="Quicksand"/>
              </a:rPr>
              <a:t>high-level analysis</a:t>
            </a:r>
            <a:r>
              <a:rPr lang="en-US" b="0" i="0" dirty="0">
                <a:solidFill>
                  <a:srgbClr val="3D3D3D"/>
                </a:solidFill>
                <a:effectLst/>
                <a:latin typeface="Quicksand"/>
              </a:rPr>
              <a:t> without drilling down and getting lost in the details.</a:t>
            </a:r>
            <a:endParaRPr lang="en-IN" dirty="0"/>
          </a:p>
        </p:txBody>
      </p:sp>
      <p:sp>
        <p:nvSpPr>
          <p:cNvPr id="4" name="Slide Number Placeholder 3"/>
          <p:cNvSpPr>
            <a:spLocks noGrp="1"/>
          </p:cNvSpPr>
          <p:nvPr>
            <p:ph type="sldNum" sz="quarter" idx="5"/>
          </p:nvPr>
        </p:nvSpPr>
        <p:spPr/>
        <p:txBody>
          <a:bodyPr/>
          <a:lstStyle/>
          <a:p>
            <a:fld id="{D4ABAC54-63D2-4AC4-A017-C2D0E60B6071}"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D3D"/>
                </a:solidFill>
                <a:effectLst/>
                <a:latin typeface="Quicksand"/>
              </a:rPr>
              <a:t>Zara demonstrates its aesthetic evolution to customers through its flagship stores. The </a:t>
            </a:r>
            <a:r>
              <a:rPr lang="en-US" b="0" i="0" u="none" strike="noStrike" dirty="0">
                <a:solidFill>
                  <a:srgbClr val="0C71C3"/>
                </a:solidFill>
                <a:effectLst/>
                <a:latin typeface="Quicksand"/>
                <a:hlinkClick r:id="rId3"/>
              </a:rPr>
              <a:t>recent opening of their Hudson Yards</a:t>
            </a:r>
            <a:r>
              <a:rPr lang="en-US" b="0" i="0" dirty="0">
                <a:solidFill>
                  <a:srgbClr val="3D3D3D"/>
                </a:solidFill>
                <a:effectLst/>
                <a:latin typeface="Quicksand"/>
              </a:rPr>
              <a:t>, New York City flagship is a great example of this. </a:t>
            </a:r>
            <a:endParaRPr lang="en-IN" dirty="0"/>
          </a:p>
        </p:txBody>
      </p:sp>
      <p:sp>
        <p:nvSpPr>
          <p:cNvPr id="4" name="Slide Number Placeholder 3"/>
          <p:cNvSpPr>
            <a:spLocks noGrp="1"/>
          </p:cNvSpPr>
          <p:nvPr>
            <p:ph type="sldNum" sz="quarter" idx="5"/>
          </p:nvPr>
        </p:nvSpPr>
        <p:spPr/>
        <p:txBody>
          <a:bodyPr/>
          <a:lstStyle/>
          <a:p>
            <a:fld id="{D4ABAC54-63D2-4AC4-A017-C2D0E60B6071}"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Discern :to see or notice something with difficulty</a:t>
            </a:r>
            <a:endParaRPr lang="en-IN" dirty="0"/>
          </a:p>
        </p:txBody>
      </p:sp>
      <p:sp>
        <p:nvSpPr>
          <p:cNvPr id="4" name="Slide Number Placeholder 3"/>
          <p:cNvSpPr>
            <a:spLocks noGrp="1"/>
          </p:cNvSpPr>
          <p:nvPr>
            <p:ph type="sldNum" sz="quarter" idx="5"/>
          </p:nvPr>
        </p:nvSpPr>
        <p:spPr/>
        <p:txBody>
          <a:bodyPr/>
          <a:lstStyle/>
          <a:p>
            <a:fld id="{D4ABAC54-63D2-4AC4-A017-C2D0E60B6071}"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5EFC3B2-5259-4BEB-9C48-D238D164F1C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4F537-53C1-4F14-B197-AB0D9AE9E81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5EFC3B2-5259-4BEB-9C48-D238D164F1C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4F537-53C1-4F14-B197-AB0D9AE9E81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5EFC3B2-5259-4BEB-9C48-D238D164F1C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4F537-53C1-4F14-B197-AB0D9AE9E81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5EFC3B2-5259-4BEB-9C48-D238D164F1C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4F537-53C1-4F14-B197-AB0D9AE9E81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5EFC3B2-5259-4BEB-9C48-D238D164F1C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4F537-53C1-4F14-B197-AB0D9AE9E81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5EFC3B2-5259-4BEB-9C48-D238D164F1C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4F537-53C1-4F14-B197-AB0D9AE9E81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5EFC3B2-5259-4BEB-9C48-D238D164F1C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E4F537-53C1-4F14-B197-AB0D9AE9E81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5EFC3B2-5259-4BEB-9C48-D238D164F1C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E4F537-53C1-4F14-B197-AB0D9AE9E81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FC3B2-5259-4BEB-9C48-D238D164F1C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E4F537-53C1-4F14-B197-AB0D9AE9E81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5EFC3B2-5259-4BEB-9C48-D238D164F1C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4F537-53C1-4F14-B197-AB0D9AE9E81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5EFC3B2-5259-4BEB-9C48-D238D164F1C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4F537-53C1-4F14-B197-AB0D9AE9E81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FC3B2-5259-4BEB-9C48-D238D164F1C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4F537-53C1-4F14-B197-AB0D9AE9E81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studiozao.com/resources/how-to-compile-a-lean-canvas-the-business-plan-in-one-pa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fourweekmba.com/marketing-strateg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https://www.zara.com/u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000" b="1" dirty="0">
                <a:solidFill>
                  <a:srgbClr val="000000"/>
                </a:solidFill>
                <a:latin typeface="Arial" panose="020B0604020202020204" pitchFamily="34" charset="0"/>
              </a:rPr>
              <a:t>B</a:t>
            </a:r>
            <a:r>
              <a:rPr lang="en-IN" sz="4000" b="1" i="0" dirty="0">
                <a:solidFill>
                  <a:srgbClr val="000000"/>
                </a:solidFill>
                <a:effectLst/>
                <a:latin typeface="Arial" panose="020B0604020202020204" pitchFamily="34" charset="0"/>
              </a:rPr>
              <a:t>usiness </a:t>
            </a:r>
            <a:r>
              <a:rPr lang="en-IN" sz="4000" b="1" dirty="0">
                <a:solidFill>
                  <a:srgbClr val="000000"/>
                </a:solidFill>
                <a:latin typeface="Arial" panose="020B0604020202020204" pitchFamily="34" charset="0"/>
              </a:rPr>
              <a:t>M</a:t>
            </a:r>
            <a:r>
              <a:rPr lang="en-IN" sz="4000" b="1" i="0" dirty="0">
                <a:solidFill>
                  <a:srgbClr val="000000"/>
                </a:solidFill>
                <a:effectLst/>
                <a:latin typeface="Arial" panose="020B0604020202020204" pitchFamily="34" charset="0"/>
              </a:rPr>
              <a:t>odel </a:t>
            </a:r>
            <a:r>
              <a:rPr lang="en-IN" sz="4000" b="1" dirty="0">
                <a:solidFill>
                  <a:srgbClr val="000000"/>
                </a:solidFill>
                <a:latin typeface="Arial" panose="020B0604020202020204" pitchFamily="34" charset="0"/>
              </a:rPr>
              <a:t>C</a:t>
            </a:r>
            <a:r>
              <a:rPr lang="en-IN" sz="4000" b="1" i="0" dirty="0">
                <a:solidFill>
                  <a:srgbClr val="000000"/>
                </a:solidFill>
                <a:effectLst/>
                <a:latin typeface="Arial" panose="020B0604020202020204" pitchFamily="34" charset="0"/>
              </a:rPr>
              <a:t>anvas</a:t>
            </a:r>
            <a:br>
              <a:rPr lang="en-IN" b="1" i="0" dirty="0">
                <a:solidFill>
                  <a:srgbClr val="000000"/>
                </a:solidFill>
                <a:effectLst/>
                <a:latin typeface="sofia-pro"/>
              </a:rPr>
            </a:b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1229033" y="2019894"/>
            <a:ext cx="2158486" cy="2522609"/>
          </a:xfrm>
        </p:spPr>
      </p:pic>
      <p:sp>
        <p:nvSpPr>
          <p:cNvPr id="7" name="TextBox 6"/>
          <p:cNvSpPr txBox="1"/>
          <p:nvPr/>
        </p:nvSpPr>
        <p:spPr>
          <a:xfrm>
            <a:off x="4365523" y="2439700"/>
            <a:ext cx="6096000" cy="646331"/>
          </a:xfrm>
          <a:prstGeom prst="rect">
            <a:avLst/>
          </a:prstGeom>
          <a:noFill/>
        </p:spPr>
        <p:txBody>
          <a:bodyPr wrap="square">
            <a:spAutoFit/>
          </a:bodyPr>
          <a:lstStyle/>
          <a:p>
            <a:r>
              <a:rPr lang="en-US" b="0" i="0" dirty="0">
                <a:solidFill>
                  <a:srgbClr val="3D3D3D"/>
                </a:solidFill>
                <a:effectLst/>
                <a:latin typeface="Quicksand"/>
              </a:rPr>
              <a:t>The next step is to define the </a:t>
            </a:r>
            <a:r>
              <a:rPr lang="en-US" b="1" i="0" dirty="0">
                <a:solidFill>
                  <a:srgbClr val="3D3D3D"/>
                </a:solidFill>
                <a:effectLst/>
                <a:latin typeface="Quicksand"/>
              </a:rPr>
              <a:t>key activities</a:t>
            </a:r>
            <a:r>
              <a:rPr lang="en-US" b="0" i="0" dirty="0">
                <a:solidFill>
                  <a:srgbClr val="3D3D3D"/>
                </a:solidFill>
                <a:effectLst/>
                <a:latin typeface="Quicksand"/>
              </a:rPr>
              <a:t> – the areas you need to be good at to create value for your customers.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1268361" y="2141133"/>
            <a:ext cx="1822591" cy="3307367"/>
          </a:xfrm>
        </p:spPr>
      </p:pic>
      <p:sp>
        <p:nvSpPr>
          <p:cNvPr id="7" name="TextBox 6"/>
          <p:cNvSpPr txBox="1"/>
          <p:nvPr/>
        </p:nvSpPr>
        <p:spPr>
          <a:xfrm>
            <a:off x="3746091" y="2141133"/>
            <a:ext cx="6096000" cy="1754326"/>
          </a:xfrm>
          <a:prstGeom prst="rect">
            <a:avLst/>
          </a:prstGeom>
          <a:noFill/>
        </p:spPr>
        <p:txBody>
          <a:bodyPr wrap="square">
            <a:spAutoFit/>
          </a:bodyPr>
          <a:lstStyle/>
          <a:p>
            <a:pPr algn="l" fontAlgn="base"/>
            <a:r>
              <a:rPr lang="en-US" b="0" i="0" dirty="0">
                <a:solidFill>
                  <a:srgbClr val="3D3D3D"/>
                </a:solidFill>
                <a:effectLst/>
                <a:latin typeface="Quicksand"/>
              </a:rPr>
              <a:t>Most modern business models now require brands to build out and work with various </a:t>
            </a:r>
            <a:r>
              <a:rPr lang="en-US" b="1" i="0" dirty="0">
                <a:solidFill>
                  <a:srgbClr val="3D3D3D"/>
                </a:solidFill>
                <a:effectLst/>
                <a:latin typeface="Quicksand"/>
              </a:rPr>
              <a:t>key partners</a:t>
            </a:r>
            <a:r>
              <a:rPr lang="en-US" b="0" i="0" dirty="0">
                <a:solidFill>
                  <a:srgbClr val="3D3D3D"/>
                </a:solidFill>
                <a:effectLst/>
                <a:latin typeface="Quicksand"/>
              </a:rPr>
              <a:t> to fully leverage their business model.</a:t>
            </a:r>
            <a:endParaRPr lang="en-US" b="0" i="0" dirty="0">
              <a:solidFill>
                <a:srgbClr val="3D3D3D"/>
              </a:solidFill>
              <a:effectLst/>
              <a:latin typeface="Quicksand"/>
            </a:endParaRPr>
          </a:p>
          <a:p>
            <a:pPr algn="l" fontAlgn="base"/>
            <a:r>
              <a:rPr lang="en-US" b="0" i="0" dirty="0">
                <a:solidFill>
                  <a:srgbClr val="3D3D3D"/>
                </a:solidFill>
                <a:effectLst/>
                <a:latin typeface="Quicksand"/>
              </a:rPr>
              <a:t>This includes partnerships such as </a:t>
            </a:r>
            <a:r>
              <a:rPr lang="en-US" b="1" i="0" dirty="0">
                <a:solidFill>
                  <a:srgbClr val="3D3D3D"/>
                </a:solidFill>
                <a:effectLst/>
                <a:latin typeface="Quicksand"/>
              </a:rPr>
              <a:t>joint ventures</a:t>
            </a:r>
            <a:r>
              <a:rPr lang="en-US" b="0" i="0" dirty="0">
                <a:solidFill>
                  <a:srgbClr val="3D3D3D"/>
                </a:solidFill>
                <a:effectLst/>
                <a:latin typeface="Quicksand"/>
              </a:rPr>
              <a:t> and non-equity</a:t>
            </a:r>
            <a:r>
              <a:rPr lang="en-US" b="1" i="0" dirty="0">
                <a:solidFill>
                  <a:srgbClr val="3D3D3D"/>
                </a:solidFill>
                <a:effectLst/>
                <a:latin typeface="Quicksand"/>
              </a:rPr>
              <a:t> strategic alliances</a:t>
            </a:r>
            <a:r>
              <a:rPr lang="en-US" b="0" i="0" dirty="0">
                <a:solidFill>
                  <a:srgbClr val="3D3D3D"/>
                </a:solidFill>
                <a:effectLst/>
                <a:latin typeface="Quicksand"/>
              </a:rPr>
              <a:t> as well as typical relationships with buyers, suppliers, and producers.</a:t>
            </a:r>
            <a:endParaRPr lang="en-US" b="0" i="0" dirty="0">
              <a:solidFill>
                <a:srgbClr val="3D3D3D"/>
              </a:solidFill>
              <a:effectLst/>
              <a:latin typeface="Quicksand"/>
            </a:endParaRPr>
          </a:p>
        </p:txBody>
      </p:sp>
      <p:sp>
        <p:nvSpPr>
          <p:cNvPr id="9" name="TextBox 8"/>
          <p:cNvSpPr txBox="1"/>
          <p:nvPr/>
        </p:nvSpPr>
        <p:spPr>
          <a:xfrm>
            <a:off x="3873910" y="4345904"/>
            <a:ext cx="6096000" cy="923330"/>
          </a:xfrm>
          <a:prstGeom prst="rect">
            <a:avLst/>
          </a:prstGeom>
          <a:noFill/>
        </p:spPr>
        <p:txBody>
          <a:bodyPr wrap="square">
            <a:spAutoFit/>
          </a:bodyPr>
          <a:lstStyle/>
          <a:p>
            <a:pPr algn="l" fontAlgn="base"/>
            <a:r>
              <a:rPr lang="en-US" b="0" i="0" dirty="0">
                <a:solidFill>
                  <a:srgbClr val="3D3D3D"/>
                </a:solidFill>
                <a:effectLst/>
                <a:latin typeface="Quicksand"/>
              </a:rPr>
              <a:t>Zara requires strategic partnerships with many different </a:t>
            </a:r>
            <a:r>
              <a:rPr lang="en-US" b="1" i="0" dirty="0">
                <a:solidFill>
                  <a:srgbClr val="3D3D3D"/>
                </a:solidFill>
                <a:effectLst/>
                <a:latin typeface="Quicksand"/>
              </a:rPr>
              <a:t>providers</a:t>
            </a:r>
            <a:r>
              <a:rPr lang="en-US" b="0" i="0" dirty="0">
                <a:solidFill>
                  <a:srgbClr val="3D3D3D"/>
                </a:solidFill>
                <a:effectLst/>
                <a:latin typeface="Quicksand"/>
              </a:rPr>
              <a:t> if they are to design and produce their collections.</a:t>
            </a:r>
            <a:endParaRPr lang="en-US" b="0" i="0" dirty="0">
              <a:solidFill>
                <a:srgbClr val="3D3D3D"/>
              </a:solidFill>
              <a:effectLst/>
              <a:latin typeface="Quicksand"/>
            </a:endParaRPr>
          </a:p>
          <a:p>
            <a:pPr algn="l" fontAlgn="base"/>
            <a:r>
              <a:rPr lang="en-US" b="0" i="0" dirty="0">
                <a:solidFill>
                  <a:srgbClr val="3D3D3D"/>
                </a:solidFill>
                <a:effectLst/>
                <a:latin typeface="Quicksand"/>
              </a:rPr>
              <a:t>Another key partner is their major holding company, </a:t>
            </a:r>
            <a:r>
              <a:rPr lang="en-US" b="1" i="0" dirty="0">
                <a:solidFill>
                  <a:srgbClr val="3D3D3D"/>
                </a:solidFill>
                <a:effectLst/>
                <a:latin typeface="Quicksand"/>
              </a:rPr>
              <a:t>Inditex</a:t>
            </a:r>
            <a:r>
              <a:rPr lang="en-US" b="0" i="0" dirty="0">
                <a:solidFill>
                  <a:srgbClr val="3D3D3D"/>
                </a:solidFill>
                <a:effectLst/>
                <a:latin typeface="Quicksand"/>
              </a:rPr>
              <a:t>.</a:t>
            </a:r>
            <a:endParaRPr lang="en-US" b="0" i="0" dirty="0">
              <a:solidFill>
                <a:srgbClr val="3D3D3D"/>
              </a:solidFill>
              <a:effectLst/>
              <a:latin typeface="Quicksa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511278" y="2612921"/>
            <a:ext cx="4304955" cy="1341236"/>
          </a:xfrm>
        </p:spPr>
      </p:pic>
      <p:sp>
        <p:nvSpPr>
          <p:cNvPr id="7" name="TextBox 6"/>
          <p:cNvSpPr txBox="1"/>
          <p:nvPr/>
        </p:nvSpPr>
        <p:spPr>
          <a:xfrm>
            <a:off x="5093110" y="2612921"/>
            <a:ext cx="6096000" cy="1477328"/>
          </a:xfrm>
          <a:prstGeom prst="rect">
            <a:avLst/>
          </a:prstGeom>
          <a:noFill/>
        </p:spPr>
        <p:txBody>
          <a:bodyPr wrap="square">
            <a:spAutoFit/>
          </a:bodyPr>
          <a:lstStyle/>
          <a:p>
            <a:pPr algn="l" fontAlgn="base"/>
            <a:r>
              <a:rPr lang="en-US" b="0" i="0" dirty="0">
                <a:solidFill>
                  <a:srgbClr val="3D3D3D"/>
                </a:solidFill>
                <a:effectLst/>
                <a:latin typeface="Quicksand"/>
              </a:rPr>
              <a:t>The final step of the Business Model Canvas is to ask yourself, how much is it going to </a:t>
            </a:r>
            <a:r>
              <a:rPr lang="en-US" b="1" i="0" dirty="0">
                <a:solidFill>
                  <a:srgbClr val="3D3D3D"/>
                </a:solidFill>
                <a:effectLst/>
                <a:latin typeface="Quicksand"/>
              </a:rPr>
              <a:t>cost</a:t>
            </a:r>
            <a:r>
              <a:rPr lang="en-US" b="0" i="0" dirty="0">
                <a:solidFill>
                  <a:srgbClr val="3D3D3D"/>
                </a:solidFill>
                <a:effectLst/>
                <a:latin typeface="Quicksand"/>
              </a:rPr>
              <a:t> to run this model?</a:t>
            </a:r>
            <a:endParaRPr lang="en-US" b="0" i="0" dirty="0">
              <a:solidFill>
                <a:srgbClr val="3D3D3D"/>
              </a:solidFill>
              <a:effectLst/>
              <a:latin typeface="Quicksand"/>
            </a:endParaRPr>
          </a:p>
          <a:p>
            <a:pPr algn="l" fontAlgn="base"/>
            <a:r>
              <a:rPr lang="en-US" b="0" i="0" dirty="0">
                <a:solidFill>
                  <a:srgbClr val="3D3D3D"/>
                </a:solidFill>
                <a:effectLst/>
                <a:latin typeface="Quicksand"/>
              </a:rPr>
              <a:t>This includes some of the more obvious needs such as manufacturing costs, physical space, rent, payroll, but also areas such as marketing activities.</a:t>
            </a:r>
            <a:endParaRPr lang="en-US" b="0" i="0" dirty="0">
              <a:solidFill>
                <a:srgbClr val="3D3D3D"/>
              </a:solidFill>
              <a:effectLst/>
              <a:latin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2125635" y="643648"/>
            <a:ext cx="9112635" cy="55707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1651819" y="609355"/>
            <a:ext cx="9438967" cy="563928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rtl="0" fontAlgn="base">
              <a:spcBef>
                <a:spcPts val="0"/>
              </a:spcBef>
              <a:spcAft>
                <a:spcPts val="0"/>
              </a:spcAft>
            </a:pPr>
            <a:r>
              <a:rPr lang="en-US" sz="1800" b="1" i="0" dirty="0">
                <a:solidFill>
                  <a:srgbClr val="000000"/>
                </a:solidFill>
                <a:effectLst/>
                <a:latin typeface="Times New Roman" panose="02020603050405020304" pitchFamily="18" charset="0"/>
                <a:cs typeface="Times New Roman" panose="02020603050405020304" pitchFamily="18" charset="0"/>
              </a:rPr>
              <a:t>Advantages of the business model canvas:</a:t>
            </a:r>
            <a:endParaRPr lang="en-US" b="1"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100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Defines key activities that generate value and revenue for the business.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Encourages strategic relationships with clients and partners.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Enables testing of an existing business model against the market.</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indent="0" algn="l" rtl="0" fontAlgn="base">
              <a:spcBef>
                <a:spcPts val="0"/>
              </a:spcBef>
              <a:spcAft>
                <a:spcPts val="0"/>
              </a:spcAf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gn="l" rtl="0" fontAlgn="base">
              <a:spcBef>
                <a:spcPts val="0"/>
              </a:spcBef>
              <a:spcAft>
                <a:spcPts val="0"/>
              </a:spcAft>
              <a:buNone/>
            </a:pPr>
            <a:r>
              <a:rPr lang="en-US" b="0" i="0" dirty="0">
                <a:solidFill>
                  <a:srgbClr val="000000"/>
                </a:solidFill>
                <a:effectLst/>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pPr>
            <a:r>
              <a:rPr lang="en-US" sz="1800" b="1" i="0" dirty="0">
                <a:solidFill>
                  <a:srgbClr val="000000"/>
                </a:solidFill>
                <a:effectLst/>
                <a:latin typeface="Times New Roman" panose="02020603050405020304" pitchFamily="18" charset="0"/>
                <a:cs typeface="Times New Roman" panose="02020603050405020304" pitchFamily="18" charset="0"/>
              </a:rPr>
              <a:t>Disadvantages of the business model canvas:</a:t>
            </a:r>
            <a:r>
              <a:rPr lang="en-US" b="1" i="0" dirty="0">
                <a:solidFill>
                  <a:srgbClr val="000000"/>
                </a:solidFill>
                <a:effectLst/>
                <a:latin typeface="Times New Roman" panose="02020603050405020304" pitchFamily="18" charset="0"/>
                <a:cs typeface="Times New Roman" panose="02020603050405020304" pitchFamily="18" charset="0"/>
              </a:rPr>
              <a:t> </a:t>
            </a:r>
            <a:endParaRPr lang="en-US" b="1"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100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It doesn’t accommodate businesses in very early stages of development.</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Enables risky assumptions within the business model, without offering a clear way to verify them.</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Focuses on the end-shape of the business without defining the strategy to get there.</a:t>
            </a:r>
            <a:endParaRPr lang="en-US" sz="1800"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rtl="0" fontAlgn="base">
              <a:spcBef>
                <a:spcPts val="0"/>
              </a:spcBef>
              <a:spcAft>
                <a:spcPts val="0"/>
              </a:spcAft>
            </a:pPr>
            <a:r>
              <a:rPr lang="en-US" sz="1800" b="0" i="0" dirty="0">
                <a:solidFill>
                  <a:srgbClr val="000000"/>
                </a:solidFill>
                <a:effectLst/>
                <a:latin typeface="Arial" panose="020B0604020202020204" pitchFamily="34" charset="0"/>
              </a:rPr>
              <a:t>Both lean and business model canvas are visual representations of the reality in which your business operates. But, unlike the traditional business plan, they are sketches. You need to update them as you grow your business and learn. </a:t>
            </a:r>
            <a:endParaRPr lang="en-US" b="0" i="0" dirty="0">
              <a:solidFill>
                <a:srgbClr val="000000"/>
              </a:solidFill>
              <a:effectLst/>
              <a:latin typeface="sofia-pro"/>
            </a:endParaRPr>
          </a:p>
          <a:p>
            <a:pPr marL="0" indent="0" algn="l" rtl="0" fontAlgn="base">
              <a:spcBef>
                <a:spcPts val="0"/>
              </a:spcBef>
              <a:spcAft>
                <a:spcPts val="0"/>
              </a:spcAft>
              <a:buNone/>
            </a:pP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The lean and business model canvas allows you to capture your business model on a single page. The main difference between them is that lean canvas zeroes in on solving a problem. Meanwhile, the business model canvas centers around selling a specific product.</a:t>
            </a:r>
            <a:endParaRPr lang="en-US" sz="1800" b="0" i="0" dirty="0">
              <a:solidFill>
                <a:srgbClr val="000000"/>
              </a:solidFill>
              <a:effectLst/>
              <a:latin typeface="Arial" panose="020B0604020202020204" pitchFamily="34" charset="0"/>
            </a:endParaRPr>
          </a:p>
          <a:p>
            <a:pPr marL="0" indent="0" algn="l" rtl="0" fontAlgn="base">
              <a:spcBef>
                <a:spcPts val="0"/>
              </a:spcBef>
              <a:spcAft>
                <a:spcPts val="0"/>
              </a:spcAft>
              <a:buNone/>
            </a:pPr>
            <a:endParaRPr lang="en-US" sz="1800" b="0" i="0" dirty="0">
              <a:solidFill>
                <a:srgbClr val="000000"/>
              </a:solidFill>
              <a:effectLst/>
              <a:latin typeface="Arial" panose="020B0604020202020204" pitchFamily="34" charset="0"/>
            </a:endParaRPr>
          </a:p>
          <a:p>
            <a:pPr algn="l" rtl="0" fontAlgn="base">
              <a:spcBef>
                <a:spcPts val="0"/>
              </a:spcBef>
              <a:spcAft>
                <a:spcPts val="0"/>
              </a:spcAft>
            </a:pPr>
            <a:r>
              <a:rPr lang="en-US" sz="2000" b="0" i="0" dirty="0">
                <a:solidFill>
                  <a:srgbClr val="000000"/>
                </a:solidFill>
                <a:effectLst/>
                <a:latin typeface="Times New Roman" panose="02020603050405020304" pitchFamily="18" charset="0"/>
                <a:cs typeface="Times New Roman" panose="02020603050405020304" pitchFamily="18" charset="0"/>
              </a:rPr>
              <a:t>The lean canvas is a variation of the business model canvas for lean startups. It was created by Ash Maurya who became concerned with risky assumptions enabled by the business model canvas.</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pPr>
            <a:r>
              <a:rPr lang="en-US" sz="2000" b="0" i="0" dirty="0">
                <a:solidFill>
                  <a:srgbClr val="000000"/>
                </a:solidFill>
                <a:effectLst/>
                <a:latin typeface="Times New Roman" panose="02020603050405020304" pitchFamily="18" charset="0"/>
                <a:cs typeface="Times New Roman" panose="02020603050405020304" pitchFamily="18" charset="0"/>
              </a:rPr>
              <a:t>Lean canvas is a simpler approach, focusing on solving one problem at a time. It can be used even when you’re starting from scratch and helps you brainstorm solutions. It’s a good way to start if you want to identify a problem first - and derive your product from that.</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Lean Canvas</a:t>
            </a:r>
            <a:endParaRPr lang="en-IN" dirty="0"/>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1"/>
          <a:stretch>
            <a:fillRect/>
          </a:stretch>
        </p:blipFill>
        <p:spPr>
          <a:xfrm>
            <a:off x="1887795" y="1374886"/>
            <a:ext cx="8976852" cy="511798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Lean Canvas</a:t>
            </a:r>
            <a:endParaRPr lang="en-IN" dirty="0"/>
          </a:p>
        </p:txBody>
      </p:sp>
      <p:pic>
        <p:nvPicPr>
          <p:cNvPr id="5" name="Content Placeholder 4"/>
          <p:cNvPicPr>
            <a:picLocks noGrp="1" noChangeAspect="1"/>
          </p:cNvPicPr>
          <p:nvPr>
            <p:ph idx="1"/>
          </p:nvPr>
        </p:nvPicPr>
        <p:blipFill>
          <a:blip r:embed="rId1"/>
          <a:stretch>
            <a:fillRect/>
          </a:stretch>
        </p:blipFill>
        <p:spPr>
          <a:xfrm>
            <a:off x="1396181" y="1494503"/>
            <a:ext cx="8917858" cy="468246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rtl="0" fontAlgn="base">
              <a:spcBef>
                <a:spcPts val="0"/>
              </a:spcBef>
              <a:spcAft>
                <a:spcPts val="0"/>
              </a:spcAft>
            </a:pPr>
            <a:r>
              <a:rPr lang="en-US" sz="1800" b="1" i="0" dirty="0">
                <a:solidFill>
                  <a:srgbClr val="000000"/>
                </a:solidFill>
                <a:effectLst/>
                <a:latin typeface="Arial" panose="020B0604020202020204" pitchFamily="34" charset="0"/>
              </a:rPr>
              <a:t>The 9 elements of the lean canvas, with </a:t>
            </a:r>
            <a:r>
              <a:rPr lang="en-US" sz="1800" b="1" i="0" u="sng" dirty="0">
                <a:solidFill>
                  <a:srgbClr val="3076FF"/>
                </a:solidFill>
                <a:effectLst/>
                <a:latin typeface="Arial" panose="020B0604020202020204" pitchFamily="34" charset="0"/>
                <a:hlinkClick r:id="rId1"/>
              </a:rPr>
              <a:t>examples from the Uber London</a:t>
            </a:r>
            <a:endParaRPr lang="en-US" b="1" i="0" dirty="0">
              <a:solidFill>
                <a:srgbClr val="000000"/>
              </a:solidFill>
              <a:effectLst/>
              <a:latin typeface="sofia-pro"/>
            </a:endParaRPr>
          </a:p>
          <a:p>
            <a:pPr marL="0" indent="0" algn="l" rtl="0" fontAlgn="base">
              <a:spcBef>
                <a:spcPts val="0"/>
              </a:spcBef>
              <a:spcAft>
                <a:spcPts val="0"/>
              </a:spcAft>
              <a:buNone/>
            </a:pPr>
            <a:endParaRPr lang="en-US" b="1" i="0" dirty="0">
              <a:solidFill>
                <a:srgbClr val="000000"/>
              </a:solidFill>
              <a:effectLst/>
              <a:latin typeface="sofia-pro"/>
            </a:endParaRPr>
          </a:p>
          <a:p>
            <a:pPr algn="l" rtl="0" fontAlgn="base">
              <a:spcBef>
                <a:spcPts val="100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Problem, e.g. difficult to find a cab when you need it</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Solution, e.g. guaranteed fast pick-up from your location</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Key metrics, e.g. apps installed, journeys booked</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Unique value proposition, e.g. taxi service, but cheaper, easier and safer</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Unfair advantage, e.g. high brand awareness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Channels, e.g. friend referrals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Customer segments, e.g. young, internet-savvy Londoners and tourists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Cost structure, e.g. marketing, PR</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Revenue streams, e.g. 25% of fare based on route and idle time.</a:t>
            </a:r>
            <a:endParaRPr lang="en-US" sz="1800"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rtl="0" fontAlgn="base">
              <a:spcBef>
                <a:spcPts val="0"/>
              </a:spcBef>
              <a:spcAft>
                <a:spcPts val="0"/>
              </a:spcAft>
            </a:pPr>
            <a:r>
              <a:rPr lang="en-US" sz="1800" b="0" i="0" dirty="0">
                <a:solidFill>
                  <a:srgbClr val="000000"/>
                </a:solidFill>
                <a:effectLst/>
                <a:latin typeface="Arial" panose="020B0604020202020204" pitchFamily="34" charset="0"/>
              </a:rPr>
              <a:t>Business model canvas is a visual template that helps entrepreneurs document an existing business model or develop a new one. Alexander Osterwalder created it in 2005, based on his academic work on business model ontology.</a:t>
            </a:r>
            <a:endParaRPr lang="en-US" b="0" i="0" dirty="0">
              <a:solidFill>
                <a:srgbClr val="000000"/>
              </a:solidFill>
              <a:effectLst/>
              <a:latin typeface="sofia-pro"/>
            </a:endParaRPr>
          </a:p>
          <a:p>
            <a:pPr marL="0" indent="0" algn="l" rtl="0" fontAlgn="base">
              <a:spcBef>
                <a:spcPts val="0"/>
              </a:spcBef>
              <a:spcAft>
                <a:spcPts val="0"/>
              </a:spcAft>
              <a:buNone/>
            </a:pP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The business model canvas was designed with startups in mind. It quickly became an alternative to the traditional business plan which wasn’t agile enough to accommodate newly emerging companies.</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The revolutionary thing about the business model canvas was that it allowed entrepreneurs to capture a business model on a single page. This made business planning simpler and more structured.</a:t>
            </a:r>
            <a:endParaRPr lang="en-US" b="0" i="0" dirty="0">
              <a:solidFill>
                <a:srgbClr val="000000"/>
              </a:solidFill>
              <a:effectLst/>
              <a:latin typeface="sofia-pro"/>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rtl="0" fontAlgn="base">
              <a:spcBef>
                <a:spcPts val="0"/>
              </a:spcBef>
              <a:spcAft>
                <a:spcPts val="0"/>
              </a:spcAft>
            </a:pPr>
            <a:r>
              <a:rPr lang="en-US" sz="1800" b="1" i="0" dirty="0">
                <a:solidFill>
                  <a:srgbClr val="000000"/>
                </a:solidFill>
                <a:effectLst/>
                <a:latin typeface="Times New Roman" panose="02020603050405020304" pitchFamily="18" charset="0"/>
                <a:cs typeface="Times New Roman" panose="02020603050405020304" pitchFamily="18" charset="0"/>
              </a:rPr>
              <a:t>Advantages of the lean canvas</a:t>
            </a:r>
            <a:endParaRPr lang="en-US" b="1" i="0" dirty="0">
              <a:solidFill>
                <a:srgbClr val="000000"/>
              </a:solidFill>
              <a:effectLst/>
              <a:latin typeface="Times New Roman" panose="02020603050405020304" pitchFamily="18" charset="0"/>
              <a:cs typeface="Times New Roman" panose="02020603050405020304" pitchFamily="18" charset="0"/>
            </a:endParaRPr>
          </a:p>
          <a:p>
            <a:pPr marL="0" indent="0" algn="l" rtl="0" fontAlgn="base">
              <a:spcBef>
                <a:spcPts val="0"/>
              </a:spcBef>
              <a:spcAft>
                <a:spcPts val="0"/>
              </a:spcAft>
              <a:buNone/>
            </a:pPr>
            <a:endParaRPr lang="en-US" b="1"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100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It focuses on understanding the problem that the business is trying to solve.</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Restrains the “solutions” box, encouraging simple and easily testable ideas.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Proposes key metrics to evaluate whether the business is moving in the right direction.</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Accounts for uncertain conditions, assumptions, and incomplete data.</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indent="0" algn="l" rtl="0" fontAlgn="base">
              <a:spcBef>
                <a:spcPts val="0"/>
              </a:spcBef>
              <a:spcAft>
                <a:spcPts val="0"/>
              </a:spcAft>
              <a:buNone/>
            </a:pPr>
            <a:r>
              <a:rPr lang="en-US" b="0" i="0" dirty="0">
                <a:solidFill>
                  <a:srgbClr val="000000"/>
                </a:solidFill>
                <a:effectLst/>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0"/>
              </a:spcBef>
              <a:spcAft>
                <a:spcPts val="0"/>
              </a:spcAft>
            </a:pPr>
            <a:r>
              <a:rPr lang="en-US" sz="1800" b="1" i="0" dirty="0">
                <a:solidFill>
                  <a:srgbClr val="000000"/>
                </a:solidFill>
                <a:effectLst/>
                <a:latin typeface="Times New Roman" panose="02020603050405020304" pitchFamily="18" charset="0"/>
                <a:cs typeface="Times New Roman" panose="02020603050405020304" pitchFamily="18" charset="0"/>
              </a:rPr>
              <a:t>Disadvantages of the lean canvas</a:t>
            </a:r>
            <a:endParaRPr lang="en-US" b="1" i="0" dirty="0">
              <a:solidFill>
                <a:srgbClr val="000000"/>
              </a:solidFill>
              <a:effectLst/>
              <a:latin typeface="Times New Roman" panose="02020603050405020304" pitchFamily="18" charset="0"/>
              <a:cs typeface="Times New Roman" panose="02020603050405020304" pitchFamily="18" charset="0"/>
            </a:endParaRPr>
          </a:p>
          <a:p>
            <a:pPr marL="0" indent="0" algn="l" rtl="0" fontAlgn="base">
              <a:spcBef>
                <a:spcPts val="0"/>
              </a:spcBef>
              <a:spcAft>
                <a:spcPts val="0"/>
              </a:spcAft>
              <a:buNone/>
            </a:pPr>
            <a:r>
              <a:rPr lang="en-US" b="1" i="0" dirty="0">
                <a:solidFill>
                  <a:srgbClr val="000000"/>
                </a:solidFill>
                <a:effectLst/>
                <a:latin typeface="Times New Roman" panose="02020603050405020304" pitchFamily="18" charset="0"/>
                <a:cs typeface="Times New Roman" panose="02020603050405020304" pitchFamily="18" charset="0"/>
              </a:rPr>
              <a:t> </a:t>
            </a:r>
            <a:endParaRPr lang="en-US" b="1"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100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Overemphasizes the internal focus without accounting for the surrounding ecosystem.</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fontAlgn="base"/>
            <a:r>
              <a:rPr lang="en-US" sz="1800" b="0" i="0" dirty="0">
                <a:solidFill>
                  <a:srgbClr val="000000"/>
                </a:solidFill>
                <a:effectLst/>
                <a:latin typeface="Times New Roman" panose="02020603050405020304" pitchFamily="18" charset="0"/>
                <a:cs typeface="Times New Roman" panose="02020603050405020304" pitchFamily="18" charset="0"/>
              </a:rPr>
              <a:t>Lacks the “Resources” box which may lead to unrealistic product ideas.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indent="0" algn="l" rtl="0" fontAlgn="base">
              <a:spcBef>
                <a:spcPts val="1000"/>
              </a:spcBef>
              <a:spcAft>
                <a:spcPts val="0"/>
              </a:spcAft>
              <a:buNone/>
            </a:pPr>
            <a:endParaRPr lang="en-US" sz="1800"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9443"/>
          </a:xfrm>
        </p:spPr>
        <p:txBody>
          <a:bodyPr>
            <a:normAutofit fontScale="90000"/>
          </a:bodyPr>
          <a:lstStyle/>
          <a:p>
            <a:r>
              <a:rPr lang="en-US" sz="2400" b="1" i="0" dirty="0">
                <a:solidFill>
                  <a:srgbClr val="000000"/>
                </a:solidFill>
                <a:effectLst/>
                <a:latin typeface="Arial" panose="020B0604020202020204" pitchFamily="34" charset="0"/>
              </a:rPr>
              <a:t>The differences between lean canvas vs business model canvas</a:t>
            </a:r>
            <a:br>
              <a:rPr lang="en-US" b="1" i="0" dirty="0">
                <a:solidFill>
                  <a:srgbClr val="000000"/>
                </a:solidFill>
                <a:effectLst/>
                <a:latin typeface="sofia-pro"/>
              </a:rPr>
            </a:br>
            <a:endParaRPr lang="en-IN" dirty="0"/>
          </a:p>
        </p:txBody>
      </p:sp>
      <p:sp>
        <p:nvSpPr>
          <p:cNvPr id="3" name="Content Placeholder 2"/>
          <p:cNvSpPr>
            <a:spLocks noGrp="1"/>
          </p:cNvSpPr>
          <p:nvPr>
            <p:ph idx="1"/>
          </p:nvPr>
        </p:nvSpPr>
        <p:spPr>
          <a:xfrm>
            <a:off x="838200" y="904568"/>
            <a:ext cx="10515600" cy="5272395"/>
          </a:xfrm>
        </p:spPr>
        <p:txBody>
          <a:bodyPr/>
          <a:lstStyle/>
          <a:p>
            <a:pPr algn="l" rtl="0" fontAlgn="base">
              <a:spcBef>
                <a:spcPts val="0"/>
              </a:spcBef>
              <a:spcAft>
                <a:spcPts val="0"/>
              </a:spcAft>
            </a:pPr>
            <a:r>
              <a:rPr lang="en-US" sz="1800" b="1" i="0" dirty="0">
                <a:solidFill>
                  <a:srgbClr val="000000"/>
                </a:solidFill>
                <a:effectLst/>
                <a:latin typeface="Arial" panose="020B0604020202020204" pitchFamily="34" charset="0"/>
              </a:rPr>
              <a:t>Adding the “Problem” and removing the “Key Partners” box</a:t>
            </a:r>
            <a:endParaRPr lang="en-US" b="1" i="0" dirty="0">
              <a:solidFill>
                <a:srgbClr val="000000"/>
              </a:solidFill>
              <a:effectLst/>
              <a:latin typeface="sofia-pro"/>
            </a:endParaRPr>
          </a:p>
          <a:p>
            <a:pPr marL="0" indent="0" algn="l" rtl="0" fontAlgn="base">
              <a:spcBef>
                <a:spcPts val="0"/>
              </a:spcBef>
              <a:spcAft>
                <a:spcPts val="0"/>
              </a:spcAft>
              <a:buNone/>
            </a:pPr>
            <a:endParaRPr lang="en-US" b="1"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Charles Kettering once said that “a problem well stated is a problem half-solved.” Ash Maurya also believes that identifying the problem should be the starting point for any business.</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Many startups fail not because they can’t deliver the product, but because they misunderstand the problem they’re solving. The lean canvas makes sure the problem identification is a crucial step in the process.</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Meanwhile, Maurya decided to take out the “Key partners” box. Even though he recognizes the need to create business partnerships, he says that “when you are an unknown startup with an untested product, pursuing key partnerships from day one can be a form of waste.”</a:t>
            </a: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With the lean approach, looking for partners comes later. The first concern is understanding the problem.</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endParaRPr lang="en-US" b="0" i="0" dirty="0">
              <a:solidFill>
                <a:srgbClr val="000000"/>
              </a:solidFill>
              <a:effectLst/>
              <a:latin typeface="sofia-pro"/>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rtl="0" fontAlgn="base">
              <a:spcBef>
                <a:spcPts val="0"/>
              </a:spcBef>
              <a:spcAft>
                <a:spcPts val="0"/>
              </a:spcAft>
            </a:pPr>
            <a:r>
              <a:rPr lang="en-US" sz="1800" b="1" i="0" dirty="0">
                <a:solidFill>
                  <a:srgbClr val="000000"/>
                </a:solidFill>
                <a:effectLst/>
                <a:latin typeface="Arial" panose="020B0604020202020204" pitchFamily="34" charset="0"/>
              </a:rPr>
              <a:t>Adding the “Solutions” and removing the “Key Activities” box</a:t>
            </a:r>
            <a:endParaRPr lang="en-US" b="1" i="0" dirty="0">
              <a:solidFill>
                <a:srgbClr val="000000"/>
              </a:solidFill>
              <a:effectLst/>
              <a:latin typeface="sofia-pro"/>
            </a:endParaRPr>
          </a:p>
          <a:p>
            <a:pPr marL="0" indent="0" algn="l" rtl="0" fontAlgn="base">
              <a:spcBef>
                <a:spcPts val="0"/>
              </a:spcBef>
              <a:spcAft>
                <a:spcPts val="0"/>
              </a:spcAft>
              <a:buNone/>
            </a:pPr>
            <a:endParaRPr lang="en-US" b="1"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The “Solutions” box in the lean canvas is small on purpose. This is aligned with the lean startup approach to MVP: developing a simple solution and checking if it works.</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Incorporating “Solutions” (in plural!) in the lean canvas prevents entrepreneurs from blindly following their first idea. Having it as a part of the lean canvas makes it subject to verification - just like any other part of the business model.</a:t>
            </a: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At the same time, the “Key Activities” box from the original business model canvas was removed. That’s because key activities should derive from the “Solutions,” after they have been tested and validated through the MVP.</a:t>
            </a:r>
            <a:endParaRPr lang="en-US" b="0" i="0" dirty="0">
              <a:solidFill>
                <a:srgbClr val="000000"/>
              </a:solidFill>
              <a:effectLst/>
              <a:latin typeface="sofia-pro"/>
            </a:endParaRP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rtl="0" fontAlgn="base">
              <a:spcBef>
                <a:spcPts val="0"/>
              </a:spcBef>
              <a:spcAft>
                <a:spcPts val="0"/>
              </a:spcAft>
            </a:pPr>
            <a:r>
              <a:rPr lang="en-US" sz="1800" b="1" i="0" dirty="0">
                <a:solidFill>
                  <a:srgbClr val="000000"/>
                </a:solidFill>
                <a:effectLst/>
                <a:latin typeface="Arial" panose="020B0604020202020204" pitchFamily="34" charset="0"/>
              </a:rPr>
              <a:t>“Key metrics” instead of “Key Resources”</a:t>
            </a:r>
            <a:endParaRPr lang="en-US" b="1" i="0" dirty="0">
              <a:solidFill>
                <a:srgbClr val="000000"/>
              </a:solidFill>
              <a:effectLst/>
              <a:latin typeface="sofia-pro"/>
            </a:endParaRPr>
          </a:p>
          <a:p>
            <a:pPr marL="0" indent="0" algn="l" rtl="0" fontAlgn="base">
              <a:spcBef>
                <a:spcPts val="0"/>
              </a:spcBef>
              <a:spcAft>
                <a:spcPts val="0"/>
              </a:spcAft>
              <a:buNone/>
            </a:pPr>
            <a:r>
              <a:rPr lang="en-US" b="1" i="0" dirty="0">
                <a:solidFill>
                  <a:srgbClr val="000000"/>
                </a:solidFill>
                <a:effectLst/>
                <a:latin typeface="sofia-pro"/>
              </a:rPr>
              <a:t> </a:t>
            </a:r>
            <a:endParaRPr lang="en-US" b="1"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Key metrics were introduced to the lean canvas to give business owners a way to tell whether they’re on the right track. </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Initially, startups may be drowning in all kinds of data and numbers. It’s important to discern which of them are important and indicative of growth. Using the wrong (or too many) metrics as signs of growth can lead to enormous waste.</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Noah Kagan even said: “A startup can only focus on one metric. So you have to decide what that is and ignore everything else.”</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Why were the “Key Resources” removed? Ash Maurya argues that in the digital age, new-product development isn’t as resource-demanding as it used to be. On top, some of the key resources can also fall into the “unfair advantage” box.</a:t>
            </a:r>
            <a:endParaRPr lang="en-US" b="0" i="0" dirty="0">
              <a:solidFill>
                <a:srgbClr val="000000"/>
              </a:solidFill>
              <a:effectLst/>
              <a:latin typeface="sofia-pro"/>
            </a:endParaRP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l" rtl="0" fontAlgn="base">
              <a:spcBef>
                <a:spcPts val="0"/>
              </a:spcBef>
              <a:spcAft>
                <a:spcPts val="0"/>
              </a:spcAft>
              <a:buNone/>
            </a:pPr>
            <a:r>
              <a:rPr lang="en-US" sz="1800" b="1" i="0" dirty="0">
                <a:solidFill>
                  <a:srgbClr val="000000"/>
                </a:solidFill>
                <a:effectLst/>
                <a:latin typeface="Arial" panose="020B0604020202020204" pitchFamily="34" charset="0"/>
              </a:rPr>
              <a:t>“Unfair advantage” instead of “Customer Relationships”</a:t>
            </a:r>
            <a:endParaRPr lang="en-US" b="1" i="0" dirty="0">
              <a:solidFill>
                <a:srgbClr val="000000"/>
              </a:solidFill>
              <a:effectLst/>
              <a:latin typeface="sofia-pro"/>
            </a:endParaRPr>
          </a:p>
          <a:p>
            <a:pPr marL="0" indent="0" algn="l" rtl="0" fontAlgn="base">
              <a:spcBef>
                <a:spcPts val="0"/>
              </a:spcBef>
              <a:spcAft>
                <a:spcPts val="0"/>
              </a:spcAft>
              <a:buNone/>
            </a:pPr>
            <a:r>
              <a:rPr lang="en-US" b="1" i="0" dirty="0">
                <a:solidFill>
                  <a:srgbClr val="000000"/>
                </a:solidFill>
                <a:effectLst/>
                <a:latin typeface="sofia-pro"/>
              </a:rPr>
              <a:t> </a:t>
            </a:r>
            <a:endParaRPr lang="en-US" b="1"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An unfair advantage in business is the shield against copycats and plagiarism. It’s the part of the business model that’s so unique and contextual that it’s extremely hard to replicate.</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When Ash Maurya added this box to the lean canvas, he was aware that few startups find their unfair advantage straight away. On day one, this box can be blank. But over time, it should inspire business owners to look for their unfair advantage that makes their solutions hard to copy.</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This box took the place of “Customer Relationships” in the business model canvas. That’s because startups don’t usually strategize their first relationships with clients. Rather, raw interactions emerge through customer interviews, product tests, and feedback.</a:t>
            </a:r>
            <a:endParaRPr lang="en-US" b="0" i="0" dirty="0">
              <a:solidFill>
                <a:srgbClr val="000000"/>
              </a:solidFill>
              <a:effectLst/>
              <a:latin typeface="sofia-pro"/>
            </a:endParaRP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549590" y="646620"/>
          <a:ext cx="7705455" cy="5846255"/>
        </p:xfrm>
        <a:graphic>
          <a:graphicData uri="http://schemas.openxmlformats.org/drawingml/2006/table">
            <a:tbl>
              <a:tblPr firstRow="1" firstCol="1" bandRow="1">
                <a:tableStyleId>{5C22544A-7EE6-4342-B048-85BDC9FD1C3A}</a:tableStyleId>
              </a:tblPr>
              <a:tblGrid>
                <a:gridCol w="2568485"/>
                <a:gridCol w="2568485"/>
                <a:gridCol w="2568485"/>
              </a:tblGrid>
              <a:tr h="247597">
                <a:tc>
                  <a:txBody>
                    <a:bodyPr/>
                    <a:lstStyle/>
                    <a:p>
                      <a:pPr algn="ctr"/>
                      <a:r>
                        <a:rPr lang="en-IN" sz="1400" dirty="0">
                          <a:effectLst/>
                        </a:rPr>
                        <a:t>Aspect</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pPr algn="ctr"/>
                      <a:r>
                        <a:rPr lang="en-IN" sz="1400" dirty="0">
                          <a:effectLst/>
                        </a:rPr>
                        <a:t>B2B Business Model</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pPr algn="ctr"/>
                      <a:r>
                        <a:rPr lang="en-IN" sz="1400" dirty="0">
                          <a:effectLst/>
                        </a:rPr>
                        <a:t>B2C Business Model</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r>
              <a:tr h="1105858">
                <a:tc>
                  <a:txBody>
                    <a:bodyPr/>
                    <a:lstStyle/>
                    <a:p>
                      <a:r>
                        <a:rPr lang="en-IN" sz="1400" dirty="0">
                          <a:effectLst/>
                        </a:rPr>
                        <a:t>Definition</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dirty="0">
                          <a:effectLst/>
                        </a:rPr>
                        <a:t>– B2B businesses sell products or services to other businesses or organizations. – Transactions are typically larger in scale and involve contracts and negotiations.</a:t>
                      </a:r>
                      <a:endParaRPr lang="en-IN" sz="12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dirty="0">
                          <a:effectLst/>
                        </a:rPr>
                        <a:t>– B2C businesses sell products or services directly to individual consumers. – Transactions are often smaller and focus on individual customer needs.</a:t>
                      </a:r>
                      <a:endParaRPr lang="en-IN" sz="12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r>
              <a:tr h="708533">
                <a:tc>
                  <a:txBody>
                    <a:bodyPr/>
                    <a:lstStyle/>
                    <a:p>
                      <a:r>
                        <a:rPr lang="en-IN" sz="1400" dirty="0">
                          <a:effectLst/>
                        </a:rPr>
                        <a:t>Target Audience</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dirty="0">
                          <a:effectLst/>
                        </a:rPr>
                        <a:t>– B2B businesses target other businesses, institutions, or organizations as their customers.</a:t>
                      </a:r>
                      <a:endParaRPr lang="en-IN" sz="12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dirty="0">
                          <a:effectLst/>
                        </a:rPr>
                        <a:t>– B2C businesses target individual consumers as their customers.</a:t>
                      </a:r>
                      <a:endParaRPr lang="en-IN" sz="12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r>
              <a:tr h="1304521">
                <a:tc>
                  <a:txBody>
                    <a:bodyPr/>
                    <a:lstStyle/>
                    <a:p>
                      <a:r>
                        <a:rPr lang="en-IN" sz="1400" dirty="0">
                          <a:effectLst/>
                        </a:rPr>
                        <a:t>Purchase Decision Process</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dirty="0">
                          <a:effectLst/>
                        </a:rPr>
                        <a:t>– B2B purchases often involve a more complex decision-making process, with multiple stakeholders and a longer sales cycle. – Decision criteria may include cost savings, efficiency, scalability, and ROI.</a:t>
                      </a:r>
                      <a:endParaRPr lang="en-IN" sz="12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dirty="0">
                          <a:effectLst/>
                        </a:rPr>
                        <a:t>– B2C purchases tend to have a shorter decision-making process, with individuals making purchasing decisions based on personal preferences, emotions, and immediate needs.</a:t>
                      </a:r>
                      <a:endParaRPr lang="en-IN" sz="12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r>
              <a:tr h="1105858">
                <a:tc>
                  <a:txBody>
                    <a:bodyPr/>
                    <a:lstStyle/>
                    <a:p>
                      <a:r>
                        <a:rPr lang="en-IN" sz="1400" dirty="0">
                          <a:effectLst/>
                        </a:rPr>
                        <a:t>Sales Approach</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a:effectLst/>
                        </a:rPr>
                        <a:t>– B2B sales typically involve direct sales representatives, account managers, and relationship-building. – Sales efforts focus on building long-term partnerships.</a:t>
                      </a:r>
                      <a:endParaRPr lang="en-IN" sz="120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dirty="0">
                          <a:effectLst/>
                        </a:rPr>
                        <a:t>– B2C sales may use various channels, including e-commerce websites, retail stores, advertising, and promotions. – Sales efforts focus on brand awareness and consumer loyalty.</a:t>
                      </a:r>
                      <a:endParaRPr lang="en-IN" sz="12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r>
              <a:tr h="1304521">
                <a:tc>
                  <a:txBody>
                    <a:bodyPr/>
                    <a:lstStyle/>
                    <a:p>
                      <a:r>
                        <a:rPr lang="en-IN" sz="1400" dirty="0">
                          <a:effectLst/>
                        </a:rPr>
                        <a:t>Marketing Strategies</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a:effectLst/>
                        </a:rPr>
                        <a:t>– B2B marketing often involves targeted campaigns, industry-specific content, and trade shows or conferences. – Content focuses on educating and addressing the unique needs of businesses.</a:t>
                      </a:r>
                      <a:endParaRPr lang="en-IN" sz="120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dirty="0">
                          <a:effectLst/>
                        </a:rPr>
                        <a:t>– B2C marketing utilizes mass advertising, social media, influencer marketing, and promotions. – Content focuses on emotional appeal and consumer benefits.</a:t>
                      </a:r>
                      <a:endParaRPr lang="en-IN" sz="12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r>
            </a:tbl>
          </a:graphicData>
        </a:graphic>
      </p:graphicFrame>
      <p:sp>
        <p:nvSpPr>
          <p:cNvPr id="5" name="TextBox 4"/>
          <p:cNvSpPr txBox="1"/>
          <p:nvPr/>
        </p:nvSpPr>
        <p:spPr>
          <a:xfrm>
            <a:off x="275303" y="196645"/>
            <a:ext cx="1179871" cy="923330"/>
          </a:xfrm>
          <a:prstGeom prst="rect">
            <a:avLst/>
          </a:prstGeom>
          <a:noFill/>
        </p:spPr>
        <p:txBody>
          <a:bodyPr wrap="square" rtlCol="0">
            <a:spAutoFit/>
          </a:bodyPr>
          <a:lstStyle/>
          <a:p>
            <a:r>
              <a:rPr lang="en-IN" dirty="0"/>
              <a:t>Types of Business Model</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10" name="Content Placeholder 9"/>
          <p:cNvGraphicFramePr>
            <a:graphicFrameLocks noGrp="1"/>
          </p:cNvGraphicFramePr>
          <p:nvPr>
            <p:ph idx="1"/>
          </p:nvPr>
        </p:nvGraphicFramePr>
        <p:xfrm>
          <a:off x="757084" y="921057"/>
          <a:ext cx="9861756" cy="5351925"/>
        </p:xfrm>
        <a:graphic>
          <a:graphicData uri="http://schemas.openxmlformats.org/drawingml/2006/table">
            <a:tbl>
              <a:tblPr firstRow="1" firstCol="1" bandRow="1">
                <a:tableStyleId>{5C22544A-7EE6-4342-B048-85BDC9FD1C3A}</a:tableStyleId>
              </a:tblPr>
              <a:tblGrid>
                <a:gridCol w="3287252"/>
                <a:gridCol w="3287252"/>
                <a:gridCol w="3287252"/>
              </a:tblGrid>
              <a:tr h="364327">
                <a:tc>
                  <a:txBody>
                    <a:bodyPr/>
                    <a:lstStyle/>
                    <a:p>
                      <a:pPr algn="ctr"/>
                      <a:r>
                        <a:rPr lang="en-IN" sz="1400" dirty="0">
                          <a:effectLst/>
                        </a:rPr>
                        <a:t>Aspect</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pPr algn="ctr"/>
                      <a:r>
                        <a:rPr lang="en-IN" sz="1400" dirty="0">
                          <a:effectLst/>
                        </a:rPr>
                        <a:t>B2B Business Model</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pPr algn="ctr"/>
                      <a:r>
                        <a:rPr lang="en-IN" sz="1400" dirty="0">
                          <a:effectLst/>
                        </a:rPr>
                        <a:t>B2C Business Model</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r>
              <a:tr h="1271105">
                <a:tc>
                  <a:txBody>
                    <a:bodyPr/>
                    <a:lstStyle/>
                    <a:p>
                      <a:r>
                        <a:rPr lang="en-IN" sz="1400" b="1" dirty="0">
                          <a:effectLst/>
                        </a:rPr>
                        <a:t>Product/Service Complexity</a:t>
                      </a:r>
                      <a:endParaRPr lang="en-IN" sz="1400" dirty="0">
                        <a:effectLst/>
                      </a:endParaRPr>
                    </a:p>
                  </a:txBody>
                  <a:tcPr anchor="ctr"/>
                </a:tc>
                <a:tc>
                  <a:txBody>
                    <a:bodyPr/>
                    <a:lstStyle/>
                    <a:p>
                      <a:r>
                        <a:rPr lang="en-US" sz="1200" dirty="0">
                          <a:effectLst/>
                        </a:rPr>
                        <a:t>– B2B products or services may be more complex, specialized, and customized to meet the specific needs of businesses.</a:t>
                      </a:r>
                      <a:endParaRPr lang="en-US" sz="1200" dirty="0">
                        <a:effectLst/>
                      </a:endParaRPr>
                    </a:p>
                  </a:txBody>
                  <a:tcPr anchor="ctr"/>
                </a:tc>
                <a:tc>
                  <a:txBody>
                    <a:bodyPr/>
                    <a:lstStyle/>
                    <a:p>
                      <a:r>
                        <a:rPr lang="en-US" sz="1200" dirty="0">
                          <a:effectLst/>
                        </a:rPr>
                        <a:t>– B2C products or services are often designed for simplicity and mass appeal.</a:t>
                      </a:r>
                      <a:endParaRPr lang="en-US" sz="1200" dirty="0">
                        <a:effectLst/>
                      </a:endParaRPr>
                    </a:p>
                  </a:txBody>
                  <a:tcPr anchor="ctr"/>
                </a:tc>
              </a:tr>
              <a:tr h="945934">
                <a:tc>
                  <a:txBody>
                    <a:bodyPr/>
                    <a:lstStyle/>
                    <a:p>
                      <a:r>
                        <a:rPr lang="en-IN" sz="1400" b="1" dirty="0">
                          <a:effectLst/>
                        </a:rPr>
                        <a:t>Customer Relationship</a:t>
                      </a:r>
                      <a:endParaRPr lang="en-IN" sz="1400" dirty="0">
                        <a:effectLst/>
                      </a:endParaRPr>
                    </a:p>
                  </a:txBody>
                  <a:tcPr anchor="ctr"/>
                </a:tc>
                <a:tc>
                  <a:txBody>
                    <a:bodyPr/>
                    <a:lstStyle/>
                    <a:p>
                      <a:r>
                        <a:rPr lang="en-US" sz="1200">
                          <a:effectLst/>
                        </a:rPr>
                        <a:t>– B2B relationships tend to be long-term, built on trust and ongoing support. – Customer feedback and customization are common.</a:t>
                      </a:r>
                      <a:endParaRPr lang="en-US" sz="1200">
                        <a:effectLst/>
                      </a:endParaRPr>
                    </a:p>
                  </a:txBody>
                  <a:tcPr anchor="ctr"/>
                </a:tc>
                <a:tc>
                  <a:txBody>
                    <a:bodyPr/>
                    <a:lstStyle/>
                    <a:p>
                      <a:r>
                        <a:rPr lang="en-US" sz="1200" dirty="0">
                          <a:effectLst/>
                        </a:rPr>
                        <a:t>– B2C relationships may be shorter-term and transactional, with less ongoing interaction.</a:t>
                      </a:r>
                      <a:endParaRPr lang="en-US" sz="1200" dirty="0">
                        <a:effectLst/>
                      </a:endParaRPr>
                    </a:p>
                  </a:txBody>
                  <a:tcPr anchor="ctr"/>
                </a:tc>
              </a:tr>
              <a:tr h="1499454">
                <a:tc>
                  <a:txBody>
                    <a:bodyPr/>
                    <a:lstStyle/>
                    <a:p>
                      <a:r>
                        <a:rPr lang="en-IN" sz="1400" b="1" dirty="0">
                          <a:effectLst/>
                        </a:rPr>
                        <a:t>Key Differences</a:t>
                      </a:r>
                      <a:endParaRPr lang="en-IN" sz="1400" dirty="0">
                        <a:effectLst/>
                      </a:endParaRPr>
                    </a:p>
                  </a:txBody>
                  <a:tcPr anchor="ctr"/>
                </a:tc>
                <a:tc>
                  <a:txBody>
                    <a:bodyPr/>
                    <a:lstStyle/>
                    <a:p>
                      <a:r>
                        <a:rPr lang="en-US" sz="1200">
                          <a:effectLst/>
                        </a:rPr>
                        <a:t>– B2B transactions are often based on contracts and long-term agreements. – Sales cycles are longer. – B2B marketing focuses on educating and addressing business needs.</a:t>
                      </a:r>
                      <a:endParaRPr lang="en-US" sz="1200">
                        <a:effectLst/>
                      </a:endParaRPr>
                    </a:p>
                  </a:txBody>
                  <a:tcPr anchor="ctr"/>
                </a:tc>
                <a:tc>
                  <a:txBody>
                    <a:bodyPr/>
                    <a:lstStyle/>
                    <a:p>
                      <a:r>
                        <a:rPr lang="en-US" sz="1200" dirty="0">
                          <a:effectLst/>
                        </a:rPr>
                        <a:t>– B2C transactions are typically individual purchases with no long-term commitments. – Sales cycles are shorter. – B2C marketing emphasizes emotional appeal and consumer benefits.</a:t>
                      </a:r>
                      <a:endParaRPr lang="en-US" sz="1200" dirty="0">
                        <a:effectLst/>
                      </a:endParaRPr>
                    </a:p>
                  </a:txBody>
                  <a:tcPr anchor="ctr"/>
                </a:tc>
              </a:tr>
              <a:tr h="1271105">
                <a:tc>
                  <a:txBody>
                    <a:bodyPr/>
                    <a:lstStyle/>
                    <a:p>
                      <a:r>
                        <a:rPr lang="en-US" sz="1400" b="1" dirty="0">
                          <a:effectLst/>
                        </a:rPr>
                        <a:t>When to Use Each Model</a:t>
                      </a:r>
                      <a:endParaRPr lang="en-US" sz="1400" dirty="0">
                        <a:effectLst/>
                      </a:endParaRPr>
                    </a:p>
                  </a:txBody>
                  <a:tcPr anchor="ctr"/>
                </a:tc>
                <a:tc>
                  <a:txBody>
                    <a:bodyPr/>
                    <a:lstStyle/>
                    <a:p>
                      <a:r>
                        <a:rPr lang="en-US" sz="1200" dirty="0">
                          <a:effectLst/>
                        </a:rPr>
                        <a:t>– Use a B2B model when your product or service is tailored to the needs of other businesses or organizations. – Ideal for complex or specialized solutions.</a:t>
                      </a:r>
                      <a:endParaRPr lang="en-US" sz="1200" dirty="0">
                        <a:effectLst/>
                      </a:endParaRPr>
                    </a:p>
                  </a:txBody>
                  <a:tcPr anchor="ctr"/>
                </a:tc>
                <a:tc>
                  <a:txBody>
                    <a:bodyPr/>
                    <a:lstStyle/>
                    <a:p>
                      <a:r>
                        <a:rPr lang="en-US" sz="1200" dirty="0">
                          <a:effectLst/>
                        </a:rPr>
                        <a:t>– Use a B2C model when your product or service is designed for individual consumers. – Suitable for products with mass appeal.</a:t>
                      </a:r>
                      <a:endParaRPr lang="en-US" sz="1200" dirty="0">
                        <a:effectLst/>
                      </a:endParaRPr>
                    </a:p>
                  </a:txBody>
                  <a:tcPr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5000" lnSpcReduction="20000"/>
          </a:bodyPr>
          <a:lstStyle/>
          <a:p>
            <a:pPr marL="0" indent="0" algn="l" fontAlgn="base">
              <a:lnSpc>
                <a:spcPct val="120000"/>
              </a:lnSpc>
              <a:buNone/>
            </a:pPr>
            <a:r>
              <a:rPr lang="en-US" b="1" i="0" dirty="0">
                <a:solidFill>
                  <a:srgbClr val="000000"/>
                </a:solidFill>
                <a:effectLst/>
                <a:latin typeface="Times New Roman" panose="02020603050405020304" pitchFamily="18" charset="0"/>
                <a:cs typeface="Times New Roman" panose="02020603050405020304" pitchFamily="18" charset="0"/>
              </a:rPr>
              <a:t>B2B (Business-to-Business) Examples: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Cisco Systems</a:t>
            </a:r>
            <a:r>
              <a:rPr lang="en-US" b="0" i="0" dirty="0">
                <a:solidFill>
                  <a:srgbClr val="000000"/>
                </a:solidFill>
                <a:effectLst/>
                <a:latin typeface="Times New Roman" panose="02020603050405020304" pitchFamily="18" charset="0"/>
                <a:cs typeface="Times New Roman" panose="02020603050405020304" pitchFamily="18" charset="0"/>
              </a:rPr>
              <a:t>: They provide networking hardware and software solutions primarily to other businesses.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Slack</a:t>
            </a:r>
            <a:r>
              <a:rPr lang="en-US" b="0" i="0" dirty="0">
                <a:solidFill>
                  <a:srgbClr val="000000"/>
                </a:solidFill>
                <a:effectLst/>
                <a:latin typeface="Times New Roman" panose="02020603050405020304" pitchFamily="18" charset="0"/>
                <a:cs typeface="Times New Roman" panose="02020603050405020304" pitchFamily="18" charset="0"/>
              </a:rPr>
              <a:t>: While individuals can use Slack for personal reasons, it’s primarily a collaboration tool for teams and businesses.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Adobe’s Creative Cloud for Enterprises</a:t>
            </a:r>
            <a:r>
              <a:rPr lang="en-US" b="0" i="0" dirty="0">
                <a:solidFill>
                  <a:srgbClr val="000000"/>
                </a:solidFill>
                <a:effectLst/>
                <a:latin typeface="Times New Roman" panose="02020603050405020304" pitchFamily="18" charset="0"/>
                <a:cs typeface="Times New Roman" panose="02020603050405020304" pitchFamily="18" charset="0"/>
              </a:rPr>
              <a:t>: Adobe offers special enterprise-level packages of its Creative Cloud software suite tailored for business needs.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Dropbox Business</a:t>
            </a:r>
            <a:r>
              <a:rPr lang="en-US" b="0" i="0" dirty="0">
                <a:solidFill>
                  <a:srgbClr val="000000"/>
                </a:solidFill>
                <a:effectLst/>
                <a:latin typeface="Times New Roman" panose="02020603050405020304" pitchFamily="18" charset="0"/>
                <a:cs typeface="Times New Roman" panose="02020603050405020304" pitchFamily="18" charset="0"/>
              </a:rPr>
              <a:t>: While Dropbox offers personal cloud storage solutions, its business variant provides enhanced storage and collaboration tools for companies.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Mailchimp</a:t>
            </a:r>
            <a:r>
              <a:rPr lang="en-US" b="0" i="0" dirty="0">
                <a:solidFill>
                  <a:srgbClr val="000000"/>
                </a:solidFill>
                <a:effectLst/>
                <a:latin typeface="Times New Roman" panose="02020603050405020304" pitchFamily="18" charset="0"/>
                <a:cs typeface="Times New Roman" panose="02020603050405020304" pitchFamily="18" charset="0"/>
              </a:rPr>
              <a:t>: Primarily used by businesses for email </a:t>
            </a:r>
            <a:r>
              <a:rPr lang="en-US" b="0" i="0" u="none" strike="noStrike" dirty="0">
                <a:solidFill>
                  <a:srgbClr val="307EB2"/>
                </a:solidFill>
                <a:effectLst/>
                <a:latin typeface="Times New Roman" panose="02020603050405020304" pitchFamily="18" charset="0"/>
                <a:cs typeface="Times New Roman" panose="02020603050405020304" pitchFamily="18" charset="0"/>
                <a:hlinkClick r:id="rId1" tooltip="marketing"/>
              </a:rPr>
              <a:t>marketing</a:t>
            </a:r>
            <a:r>
              <a:rPr lang="en-US" b="0" i="0" dirty="0">
                <a:solidFill>
                  <a:srgbClr val="000000"/>
                </a:solidFill>
                <a:effectLst/>
                <a:latin typeface="Times New Roman" panose="02020603050405020304" pitchFamily="18" charset="0"/>
                <a:cs typeface="Times New Roman" panose="02020603050405020304" pitchFamily="18" charset="0"/>
              </a:rPr>
              <a:t> campaigns and automations.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LinkedIn’s Marketing Solutions</a:t>
            </a:r>
            <a:r>
              <a:rPr lang="en-US" b="0" i="0" dirty="0">
                <a:solidFill>
                  <a:srgbClr val="000000"/>
                </a:solidFill>
                <a:effectLst/>
                <a:latin typeface="Times New Roman" panose="02020603050405020304" pitchFamily="18" charset="0"/>
                <a:cs typeface="Times New Roman" panose="02020603050405020304" pitchFamily="18" charset="0"/>
              </a:rPr>
              <a:t>: LinkedIn offers advertisement and </a:t>
            </a:r>
            <a:r>
              <a:rPr lang="en-US" b="0" i="0" u="none" strike="noStrike" dirty="0">
                <a:solidFill>
                  <a:srgbClr val="307EB2"/>
                </a:solidFill>
                <a:effectLst/>
                <a:latin typeface="Times New Roman" panose="02020603050405020304" pitchFamily="18" charset="0"/>
                <a:cs typeface="Times New Roman" panose="02020603050405020304" pitchFamily="18" charset="0"/>
                <a:hlinkClick r:id="rId1" tooltip="marketing"/>
              </a:rPr>
              <a:t>marketing</a:t>
            </a:r>
            <a:r>
              <a:rPr lang="en-US" b="0" i="0" dirty="0">
                <a:solidFill>
                  <a:srgbClr val="000000"/>
                </a:solidFill>
                <a:effectLst/>
                <a:latin typeface="Times New Roman" panose="02020603050405020304" pitchFamily="18" charset="0"/>
                <a:cs typeface="Times New Roman" panose="02020603050405020304" pitchFamily="18" charset="0"/>
              </a:rPr>
              <a:t> solutions specifically targeting professionals and other businesses.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Boeing</a:t>
            </a:r>
            <a:r>
              <a:rPr lang="en-US" b="0" i="0" dirty="0">
                <a:solidFill>
                  <a:srgbClr val="000000"/>
                </a:solidFill>
                <a:effectLst/>
                <a:latin typeface="Times New Roman" panose="02020603050405020304" pitchFamily="18" charset="0"/>
                <a:cs typeface="Times New Roman" panose="02020603050405020304" pitchFamily="18" charset="0"/>
              </a:rPr>
              <a:t>: They primarily sell airplanes to airlines and governments, not to individual consumers.</a:t>
            </a: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marL="0" indent="0" algn="l" fontAlgn="base">
              <a:lnSpc>
                <a:spcPct val="120000"/>
              </a:lnSpc>
              <a:buNone/>
            </a:pPr>
            <a:r>
              <a:rPr lang="en-US" b="1" i="0" dirty="0">
                <a:solidFill>
                  <a:srgbClr val="000000"/>
                </a:solidFill>
                <a:effectLst/>
                <a:latin typeface="Times New Roman" panose="02020603050405020304" pitchFamily="18" charset="0"/>
                <a:cs typeface="Times New Roman" panose="02020603050405020304" pitchFamily="18" charset="0"/>
              </a:rPr>
              <a:t>B2C (Business-to-Consumer) Examples: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Netflix</a:t>
            </a:r>
            <a:r>
              <a:rPr lang="en-US" b="0" i="0" dirty="0">
                <a:solidFill>
                  <a:srgbClr val="000000"/>
                </a:solidFill>
                <a:effectLst/>
                <a:latin typeface="Times New Roman" panose="02020603050405020304" pitchFamily="18" charset="0"/>
                <a:cs typeface="Times New Roman" panose="02020603050405020304" pitchFamily="18" charset="0"/>
              </a:rPr>
              <a:t>: Directly provides streaming services to individual subscribers.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Coca-Cola</a:t>
            </a:r>
            <a:r>
              <a:rPr lang="en-US" b="0" i="0" dirty="0">
                <a:solidFill>
                  <a:srgbClr val="000000"/>
                </a:solidFill>
                <a:effectLst/>
                <a:latin typeface="Times New Roman" panose="02020603050405020304" pitchFamily="18" charset="0"/>
                <a:cs typeface="Times New Roman" panose="02020603050405020304" pitchFamily="18" charset="0"/>
              </a:rPr>
              <a:t>: While they do sell to distributors and retailers, their primary focus is on the end consumer who drinks their beverage.</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Nike</a:t>
            </a:r>
            <a:r>
              <a:rPr lang="en-US" b="0" i="0" dirty="0">
                <a:solidFill>
                  <a:srgbClr val="000000"/>
                </a:solidFill>
                <a:effectLst/>
                <a:latin typeface="Times New Roman" panose="02020603050405020304" pitchFamily="18" charset="0"/>
                <a:cs typeface="Times New Roman" panose="02020603050405020304" pitchFamily="18" charset="0"/>
              </a:rPr>
              <a:t>: They design and sell footwear, apparel, and equipment directly to consumers, though they also have B2B operations.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Apple’s iTunes</a:t>
            </a:r>
            <a:r>
              <a:rPr lang="en-US" b="0" i="0" dirty="0">
                <a:solidFill>
                  <a:srgbClr val="000000"/>
                </a:solidFill>
                <a:effectLst/>
                <a:latin typeface="Times New Roman" panose="02020603050405020304" pitchFamily="18" charset="0"/>
                <a:cs typeface="Times New Roman" panose="02020603050405020304" pitchFamily="18" charset="0"/>
              </a:rPr>
              <a:t>: While Apple has B2B components, iTunes primarily sells songs and movies to individual consumers.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Amazon Prime</a:t>
            </a:r>
            <a:r>
              <a:rPr lang="en-US" b="0" i="0" dirty="0">
                <a:solidFill>
                  <a:srgbClr val="000000"/>
                </a:solidFill>
                <a:effectLst/>
                <a:latin typeface="Times New Roman" panose="02020603050405020304" pitchFamily="18" charset="0"/>
                <a:cs typeface="Times New Roman" panose="02020603050405020304" pitchFamily="18" charset="0"/>
              </a:rPr>
              <a:t>: The subscription service offers individuals a range of benefits from fast shipping to streaming, although Amazon also has B2B operations.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McDonald’s</a:t>
            </a:r>
            <a:r>
              <a:rPr lang="en-US" b="0" i="0" dirty="0">
                <a:solidFill>
                  <a:srgbClr val="000000"/>
                </a:solidFill>
                <a:effectLst/>
                <a:latin typeface="Times New Roman" panose="02020603050405020304" pitchFamily="18" charset="0"/>
                <a:cs typeface="Times New Roman" panose="02020603050405020304" pitchFamily="18" charset="0"/>
              </a:rPr>
              <a:t>: They primarily serve food directly to individual consumers, though there’s a B2B component in sourcing ingredients and franchise operations.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Spotify</a:t>
            </a:r>
            <a:r>
              <a:rPr lang="en-US" b="0" i="0" dirty="0">
                <a:solidFill>
                  <a:srgbClr val="000000"/>
                </a:solidFill>
                <a:effectLst/>
                <a:latin typeface="Times New Roman" panose="02020603050405020304" pitchFamily="18" charset="0"/>
                <a:cs typeface="Times New Roman" panose="02020603050405020304" pitchFamily="18" charset="0"/>
              </a:rPr>
              <a:t>: Provides music streaming services directly to individual user</a:t>
            </a: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6256"/>
          </a:xfrm>
        </p:spPr>
        <p:txBody>
          <a:bodyPr>
            <a:normAutofit fontScale="90000"/>
          </a:bodyPr>
          <a:lstStyle/>
          <a:p>
            <a:r>
              <a:rPr lang="en-US" b="1" i="0" dirty="0">
                <a:solidFill>
                  <a:srgbClr val="000000"/>
                </a:solidFill>
                <a:effectLst/>
                <a:latin typeface="Times New Roman" panose="02020603050405020304" pitchFamily="18" charset="0"/>
                <a:cs typeface="Times New Roman" panose="02020603050405020304" pitchFamily="18" charset="0"/>
              </a:rPr>
              <a:t>Types of business models and examples</a:t>
            </a:r>
            <a:br>
              <a:rPr lang="en-US" b="0"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1219" y="816077"/>
            <a:ext cx="10515600" cy="4626643"/>
          </a:xfrm>
        </p:spPr>
        <p:txBody>
          <a:bodyPr>
            <a:normAutofit fontScale="25000" lnSpcReduction="20000"/>
          </a:bodyPr>
          <a:lstStyle/>
          <a:p>
            <a:pPr marL="0" indent="0" algn="l">
              <a:buNone/>
            </a:pPr>
            <a:r>
              <a:rPr lang="en-US" sz="9600" b="0" i="0" dirty="0">
                <a:solidFill>
                  <a:srgbClr val="000000"/>
                </a:solidFill>
                <a:effectLst/>
                <a:latin typeface="Times New Roman" panose="02020603050405020304" pitchFamily="18" charset="0"/>
                <a:cs typeface="Times New Roman" panose="02020603050405020304" pitchFamily="18" charset="0"/>
              </a:rPr>
              <a:t>1. Retailer model</a:t>
            </a:r>
            <a:endParaRPr lang="en-US" sz="9600" b="0" i="0" dirty="0">
              <a:solidFill>
                <a:srgbClr val="000000"/>
              </a:solidFill>
              <a:effectLst/>
              <a:latin typeface="Times New Roman" panose="02020603050405020304" pitchFamily="18" charset="0"/>
              <a:cs typeface="Times New Roman" panose="02020603050405020304" pitchFamily="18" charset="0"/>
            </a:endParaRPr>
          </a:p>
          <a:p>
            <a:pPr algn="l"/>
            <a:r>
              <a:rPr lang="en-US" sz="9600" b="0" i="0" dirty="0">
                <a:solidFill>
                  <a:srgbClr val="000000"/>
                </a:solidFill>
                <a:effectLst/>
                <a:latin typeface="Times New Roman" panose="02020603050405020304" pitchFamily="18" charset="0"/>
                <a:cs typeface="Times New Roman" panose="02020603050405020304" pitchFamily="18" charset="0"/>
              </a:rPr>
              <a:t>A retailer is the last link in the supply chain. These businesses purchase goods from manufacturers or distributors and then sell them to customers for a price that will both cover expenses and turn a profit. Retailers may specialize in a particular niche or carry a range of products.</a:t>
            </a:r>
            <a:endParaRPr lang="en-US" sz="9600" b="0" i="0" dirty="0">
              <a:solidFill>
                <a:srgbClr val="000000"/>
              </a:solidFill>
              <a:effectLst/>
              <a:latin typeface="Times New Roman" panose="02020603050405020304" pitchFamily="18" charset="0"/>
              <a:cs typeface="Times New Roman" panose="02020603050405020304" pitchFamily="18" charset="0"/>
            </a:endParaRPr>
          </a:p>
          <a:p>
            <a:pPr algn="l"/>
            <a:r>
              <a:rPr lang="en-US" sz="9600" b="1" i="0" dirty="0">
                <a:solidFill>
                  <a:srgbClr val="000000"/>
                </a:solidFill>
                <a:effectLst/>
                <a:latin typeface="Times New Roman" panose="02020603050405020304" pitchFamily="18" charset="0"/>
                <a:cs typeface="Times New Roman" panose="02020603050405020304" pitchFamily="18" charset="0"/>
              </a:rPr>
              <a:t>Examples:</a:t>
            </a:r>
            <a:r>
              <a:rPr lang="en-US" sz="9600" b="0" i="0" dirty="0">
                <a:solidFill>
                  <a:srgbClr val="000000"/>
                </a:solidFill>
                <a:effectLst/>
                <a:latin typeface="Times New Roman" panose="02020603050405020304" pitchFamily="18" charset="0"/>
                <a:cs typeface="Times New Roman" panose="02020603050405020304" pitchFamily="18" charset="0"/>
              </a:rPr>
              <a:t> Many of the businesses you patronize day to day are probably retailers, from grocery stores to pharmacies to florists.</a:t>
            </a:r>
            <a:endParaRPr lang="en-US" sz="96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9600" b="0" i="0" dirty="0">
                <a:solidFill>
                  <a:srgbClr val="000000"/>
                </a:solidFill>
                <a:effectLst/>
                <a:latin typeface="Times New Roman" panose="02020603050405020304" pitchFamily="18" charset="0"/>
                <a:cs typeface="Times New Roman" panose="02020603050405020304" pitchFamily="18" charset="0"/>
              </a:rPr>
              <a:t>2. Manufacturer model</a:t>
            </a:r>
            <a:endParaRPr lang="en-US" sz="9600" b="0" i="0" dirty="0">
              <a:solidFill>
                <a:srgbClr val="000000"/>
              </a:solidFill>
              <a:effectLst/>
              <a:latin typeface="Times New Roman" panose="02020603050405020304" pitchFamily="18" charset="0"/>
              <a:cs typeface="Times New Roman" panose="02020603050405020304" pitchFamily="18" charset="0"/>
            </a:endParaRPr>
          </a:p>
          <a:p>
            <a:pPr algn="l"/>
            <a:r>
              <a:rPr lang="en-US" sz="9600" b="0" i="0" dirty="0">
                <a:solidFill>
                  <a:srgbClr val="000000"/>
                </a:solidFill>
                <a:effectLst/>
                <a:latin typeface="Times New Roman" panose="02020603050405020304" pitchFamily="18" charset="0"/>
                <a:cs typeface="Times New Roman" panose="02020603050405020304" pitchFamily="18" charset="0"/>
              </a:rPr>
              <a:t>A manufacturer converts raw materials into products. Then, they sell those products to distributors, retailers or directly to consumers.</a:t>
            </a:r>
            <a:endParaRPr lang="en-US" sz="9600" b="0" i="0" dirty="0">
              <a:solidFill>
                <a:srgbClr val="000000"/>
              </a:solidFill>
              <a:effectLst/>
              <a:latin typeface="Times New Roman" panose="02020603050405020304" pitchFamily="18" charset="0"/>
              <a:cs typeface="Times New Roman" panose="02020603050405020304" pitchFamily="18" charset="0"/>
            </a:endParaRPr>
          </a:p>
          <a:p>
            <a:pPr algn="l"/>
            <a:r>
              <a:rPr lang="en-US" sz="9600" b="1" i="0" dirty="0">
                <a:solidFill>
                  <a:srgbClr val="000000"/>
                </a:solidFill>
                <a:effectLst/>
                <a:latin typeface="Times New Roman" panose="02020603050405020304" pitchFamily="18" charset="0"/>
                <a:cs typeface="Times New Roman" panose="02020603050405020304" pitchFamily="18" charset="0"/>
              </a:rPr>
              <a:t>Example:</a:t>
            </a:r>
            <a:r>
              <a:rPr lang="en-US" sz="9600" b="0" i="0" dirty="0">
                <a:solidFill>
                  <a:srgbClr val="000000"/>
                </a:solidFill>
                <a:effectLst/>
                <a:latin typeface="Times New Roman" panose="02020603050405020304" pitchFamily="18" charset="0"/>
                <a:cs typeface="Times New Roman" panose="02020603050405020304" pitchFamily="18" charset="0"/>
              </a:rPr>
              <a:t> Manufacturing businesses build everything from furniture to pharmaceuticals. They can be companies of any size and in almost any industry.</a:t>
            </a:r>
            <a:endParaRPr lang="en-US" sz="96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9600" b="0" i="0" dirty="0">
                <a:solidFill>
                  <a:srgbClr val="000000"/>
                </a:solidFill>
                <a:effectLst/>
                <a:latin typeface="Times New Roman" panose="02020603050405020304" pitchFamily="18" charset="0"/>
                <a:cs typeface="Times New Roman" panose="02020603050405020304" pitchFamily="18" charset="0"/>
              </a:rPr>
              <a:t>3. Fee-for-service model</a:t>
            </a:r>
            <a:endParaRPr lang="en-US" sz="9600" b="0" i="0" dirty="0">
              <a:solidFill>
                <a:srgbClr val="000000"/>
              </a:solidFill>
              <a:effectLst/>
              <a:latin typeface="Times New Roman" panose="02020603050405020304" pitchFamily="18" charset="0"/>
              <a:cs typeface="Times New Roman" panose="02020603050405020304" pitchFamily="18" charset="0"/>
            </a:endParaRPr>
          </a:p>
          <a:p>
            <a:pPr algn="l"/>
            <a:r>
              <a:rPr lang="en-US" sz="9600" b="0" i="0" dirty="0">
                <a:solidFill>
                  <a:srgbClr val="000000"/>
                </a:solidFill>
                <a:effectLst/>
                <a:latin typeface="Times New Roman" panose="02020603050405020304" pitchFamily="18" charset="0"/>
                <a:cs typeface="Times New Roman" panose="02020603050405020304" pitchFamily="18" charset="0"/>
              </a:rPr>
              <a:t> A business charges a set fee for a specific service. A business set up on this model can increase its earnings by doing work for additional clients or by raising its rate</a:t>
            </a:r>
            <a:endParaRPr lang="en-US" sz="9600" b="0" i="0" dirty="0">
              <a:solidFill>
                <a:srgbClr val="000000"/>
              </a:solidFill>
              <a:effectLst/>
              <a:latin typeface="Times New Roman" panose="02020603050405020304" pitchFamily="18" charset="0"/>
              <a:cs typeface="Times New Roman" panose="02020603050405020304" pitchFamily="18" charset="0"/>
            </a:endParaRPr>
          </a:p>
          <a:p>
            <a:pPr algn="l"/>
            <a:r>
              <a:rPr lang="en-US" sz="9600" b="1" i="0" dirty="0">
                <a:solidFill>
                  <a:srgbClr val="000000"/>
                </a:solidFill>
                <a:effectLst/>
                <a:latin typeface="Times New Roman" panose="02020603050405020304" pitchFamily="18" charset="0"/>
                <a:cs typeface="Times New Roman" panose="02020603050405020304" pitchFamily="18" charset="0"/>
              </a:rPr>
              <a:t>Example: </a:t>
            </a:r>
            <a:r>
              <a:rPr lang="en-US" sz="9600" b="0" i="0" dirty="0">
                <a:solidFill>
                  <a:srgbClr val="000000"/>
                </a:solidFill>
                <a:effectLst/>
                <a:latin typeface="Times New Roman" panose="02020603050405020304" pitchFamily="18" charset="0"/>
                <a:cs typeface="Times New Roman" panose="02020603050405020304" pitchFamily="18" charset="0"/>
              </a:rPr>
              <a:t>Hairstylists, accountants and real estate agents all charge fees for their specialized services. They may work independently or be affiliated with their shops/organization.</a:t>
            </a:r>
            <a:endParaRPr lang="en-US" sz="96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p:cNvPicPr>
            <a:picLocks noGrp="1" noChangeAspect="1"/>
          </p:cNvPicPr>
          <p:nvPr>
            <p:ph idx="1"/>
          </p:nvPr>
        </p:nvPicPr>
        <p:blipFill>
          <a:blip r:embed="rId1"/>
          <a:stretch>
            <a:fillRect/>
          </a:stretch>
        </p:blipFill>
        <p:spPr>
          <a:xfrm>
            <a:off x="2192594" y="1825625"/>
            <a:ext cx="8209935" cy="4351338"/>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896" y="114812"/>
            <a:ext cx="10515600" cy="4351338"/>
          </a:xfrm>
        </p:spPr>
        <p:txBody>
          <a:bodyPr>
            <a:normAutofit fontScale="25000" lnSpcReduction="20000"/>
          </a:bodyPr>
          <a:lstStyle/>
          <a:p>
            <a:pPr marL="0" indent="0" algn="l">
              <a:buNone/>
            </a:pPr>
            <a:r>
              <a:rPr lang="en-US" sz="8000" b="0" i="0" dirty="0">
                <a:solidFill>
                  <a:srgbClr val="000000"/>
                </a:solidFill>
                <a:effectLst/>
                <a:latin typeface="Times New Roman" panose="02020603050405020304" pitchFamily="18" charset="0"/>
                <a:cs typeface="Times New Roman" panose="02020603050405020304" pitchFamily="18" charset="0"/>
              </a:rPr>
              <a:t>4. Subscription model</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r>
              <a:rPr lang="en-US" sz="8000" b="0" i="0" dirty="0">
                <a:solidFill>
                  <a:srgbClr val="000000"/>
                </a:solidFill>
                <a:effectLst/>
                <a:latin typeface="Times New Roman" panose="02020603050405020304" pitchFamily="18" charset="0"/>
                <a:cs typeface="Times New Roman" panose="02020603050405020304" pitchFamily="18" charset="0"/>
              </a:rPr>
              <a:t> Essentially, the customer makes a recurring payment for ongoing access to a service or product. A company may directly ship its product in the mail, or you may pay a fee to use its services.</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r>
              <a:rPr lang="en-US" sz="8000" b="1" i="0" dirty="0">
                <a:solidFill>
                  <a:srgbClr val="000000"/>
                </a:solidFill>
                <a:effectLst/>
                <a:latin typeface="Times New Roman" panose="02020603050405020304" pitchFamily="18" charset="0"/>
                <a:cs typeface="Times New Roman" panose="02020603050405020304" pitchFamily="18" charset="0"/>
              </a:rPr>
              <a:t>Example:</a:t>
            </a:r>
            <a:r>
              <a:rPr lang="en-US" sz="8000" b="0" i="0" dirty="0">
                <a:solidFill>
                  <a:srgbClr val="000000"/>
                </a:solidFill>
                <a:effectLst/>
                <a:latin typeface="Times New Roman" panose="02020603050405020304" pitchFamily="18" charset="0"/>
                <a:cs typeface="Times New Roman" panose="02020603050405020304" pitchFamily="18" charset="0"/>
              </a:rPr>
              <a:t> Many local farms offer farm shares or community-supported agriculture subscriptions, where clients get access to fresh produce on an ongoing basis while crops are in season.</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8000" b="0" i="0" dirty="0">
                <a:solidFill>
                  <a:srgbClr val="000000"/>
                </a:solidFill>
                <a:effectLst/>
                <a:latin typeface="Times New Roman" panose="02020603050405020304" pitchFamily="18" charset="0"/>
                <a:cs typeface="Times New Roman" panose="02020603050405020304" pitchFamily="18" charset="0"/>
              </a:rPr>
              <a:t>5. Bundling model</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r>
              <a:rPr lang="en-US" sz="8000" b="0" i="0" dirty="0">
                <a:solidFill>
                  <a:srgbClr val="000000"/>
                </a:solidFill>
                <a:effectLst/>
                <a:latin typeface="Times New Roman" panose="02020603050405020304" pitchFamily="18" charset="0"/>
                <a:cs typeface="Times New Roman" panose="02020603050405020304" pitchFamily="18" charset="0"/>
              </a:rPr>
              <a:t>The bundling business model involves companies selling two or more products together as a single unit, often for a lower price than they would charge selling the products separately.</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r>
              <a:rPr lang="en-US" sz="8000" b="1" i="0" dirty="0">
                <a:solidFill>
                  <a:srgbClr val="000000"/>
                </a:solidFill>
                <a:effectLst/>
                <a:latin typeface="Times New Roman" panose="02020603050405020304" pitchFamily="18" charset="0"/>
                <a:cs typeface="Times New Roman" panose="02020603050405020304" pitchFamily="18" charset="0"/>
              </a:rPr>
              <a:t>Example:</a:t>
            </a:r>
            <a:r>
              <a:rPr lang="en-US" sz="8000" b="0" i="0" dirty="0">
                <a:solidFill>
                  <a:srgbClr val="000000"/>
                </a:solidFill>
                <a:effectLst/>
                <a:latin typeface="Times New Roman" panose="02020603050405020304" pitchFamily="18" charset="0"/>
                <a:cs typeface="Times New Roman" panose="02020603050405020304" pitchFamily="18" charset="0"/>
              </a:rPr>
              <a:t> Many class-based fitness centers and gyms use a type of bundling model, where clients pay fees for a certain number of classes per month. The more classes a client buys, the cheaper each individual class becomes, even though their total spend increases.</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8000" b="0" i="0" dirty="0">
                <a:solidFill>
                  <a:srgbClr val="000000"/>
                </a:solidFill>
                <a:effectLst/>
                <a:latin typeface="Times New Roman" panose="02020603050405020304" pitchFamily="18" charset="0"/>
                <a:cs typeface="Times New Roman" panose="02020603050405020304" pitchFamily="18" charset="0"/>
              </a:rPr>
              <a:t>6. Product-as-a-service model</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r>
              <a:rPr lang="en-US" sz="8000" b="0" i="0" dirty="0">
                <a:solidFill>
                  <a:srgbClr val="000000"/>
                </a:solidFill>
                <a:effectLst/>
                <a:latin typeface="Times New Roman" panose="02020603050405020304" pitchFamily="18" charset="0"/>
                <a:cs typeface="Times New Roman" panose="02020603050405020304" pitchFamily="18" charset="0"/>
              </a:rPr>
              <a:t>Product-as-a-service businesses charge customers to use physical products. They may charge a subscription fee, a per-use or per-mile fee, or a combination of both.</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r>
              <a:rPr lang="en-US" sz="8000" b="1" i="0" dirty="0">
                <a:solidFill>
                  <a:srgbClr val="000000"/>
                </a:solidFill>
                <a:effectLst/>
                <a:latin typeface="Times New Roman" panose="02020603050405020304" pitchFamily="18" charset="0"/>
                <a:cs typeface="Times New Roman" panose="02020603050405020304" pitchFamily="18" charset="0"/>
              </a:rPr>
              <a:t>Example:</a:t>
            </a:r>
            <a:r>
              <a:rPr lang="en-US" sz="8000" b="0" i="0" dirty="0">
                <a:solidFill>
                  <a:srgbClr val="000000"/>
                </a:solidFill>
                <a:effectLst/>
                <a:latin typeface="Times New Roman" panose="02020603050405020304" pitchFamily="18" charset="0"/>
                <a:cs typeface="Times New Roman" panose="02020603050405020304" pitchFamily="18" charset="0"/>
              </a:rPr>
              <a:t> Bike rental companies offer products as a service. Customers might pay an annual membership fee plus a per-mile fee each time they ride, or they might have the option to rent a bike for the day.</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8000" b="0" i="0" dirty="0">
                <a:solidFill>
                  <a:srgbClr val="000000"/>
                </a:solidFill>
                <a:effectLst/>
                <a:latin typeface="Times New Roman" panose="02020603050405020304" pitchFamily="18" charset="0"/>
                <a:cs typeface="Times New Roman" panose="02020603050405020304" pitchFamily="18" charset="0"/>
              </a:rPr>
              <a:t>7. Leasing model</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r>
              <a:rPr lang="en-US" sz="8000" b="0" i="0" dirty="0">
                <a:solidFill>
                  <a:srgbClr val="000000"/>
                </a:solidFill>
                <a:effectLst/>
                <a:latin typeface="Times New Roman" panose="02020603050405020304" pitchFamily="18" charset="0"/>
                <a:cs typeface="Times New Roman" panose="02020603050405020304" pitchFamily="18" charset="0"/>
              </a:rPr>
              <a:t>Under a leasing business model, a company buys a product from a seller. That company then allows another company to use the product they purchased for a recurring fee. Leases usually have longer terms — days or weeks compared to minutes or hours. </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r>
              <a:rPr lang="en-US" sz="8000" b="1" i="0" dirty="0">
                <a:solidFill>
                  <a:srgbClr val="000000"/>
                </a:solidFill>
                <a:effectLst/>
                <a:latin typeface="Times New Roman" panose="02020603050405020304" pitchFamily="18" charset="0"/>
                <a:cs typeface="Times New Roman" panose="02020603050405020304" pitchFamily="18" charset="0"/>
              </a:rPr>
              <a:t>Example:</a:t>
            </a:r>
            <a:r>
              <a:rPr lang="en-US" sz="8000" b="0" i="0" dirty="0">
                <a:solidFill>
                  <a:srgbClr val="000000"/>
                </a:solidFill>
                <a:effectLst/>
                <a:latin typeface="Times New Roman" panose="02020603050405020304" pitchFamily="18" charset="0"/>
                <a:cs typeface="Times New Roman" panose="02020603050405020304" pitchFamily="18" charset="0"/>
              </a:rPr>
              <a:t> A business that rents machinery like backhoes, augers and dozers to individuals for their home construction projects is using a leasing business model.</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555" y="163973"/>
            <a:ext cx="10515600" cy="4351338"/>
          </a:xfrm>
        </p:spPr>
        <p:txBody>
          <a:bodyPr>
            <a:normAutofit fontScale="25000" lnSpcReduction="20000"/>
          </a:bodyPr>
          <a:lstStyle/>
          <a:p>
            <a:pPr marL="0" indent="0" algn="l">
              <a:buNone/>
            </a:pPr>
            <a:r>
              <a:rPr lang="en-US" sz="8000" b="0" i="0" dirty="0">
                <a:solidFill>
                  <a:srgbClr val="000000"/>
                </a:solidFill>
                <a:effectLst/>
                <a:latin typeface="Times New Roman" panose="02020603050405020304" pitchFamily="18" charset="0"/>
                <a:cs typeface="Times New Roman" panose="02020603050405020304" pitchFamily="18" charset="0"/>
              </a:rPr>
              <a:t>8. Franchise model</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r>
              <a:rPr lang="en-US" sz="8000" b="0" i="0" dirty="0">
                <a:solidFill>
                  <a:srgbClr val="000000"/>
                </a:solidFill>
                <a:effectLst/>
                <a:latin typeface="Times New Roman" panose="02020603050405020304" pitchFamily="18" charset="0"/>
                <a:cs typeface="Times New Roman" panose="02020603050405020304" pitchFamily="18" charset="0"/>
              </a:rPr>
              <a:t>A franchise is an established business blueprint that a franchisee purchases and reproduces. The franchiser, or original owner, works with the franchisee to help them with financing, marketing and other business operations to ensure the business functions as it should. In return, the franchisee pays the franchiser a percentage of the profits.</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r>
              <a:rPr lang="en-US" sz="8000" b="1" i="0" dirty="0">
                <a:solidFill>
                  <a:srgbClr val="000000"/>
                </a:solidFill>
                <a:effectLst/>
                <a:latin typeface="Times New Roman" panose="02020603050405020304" pitchFamily="18" charset="0"/>
                <a:cs typeface="Times New Roman" panose="02020603050405020304" pitchFamily="18" charset="0"/>
              </a:rPr>
              <a:t>Example:</a:t>
            </a:r>
            <a:r>
              <a:rPr lang="en-US" sz="8000" b="0" i="0" dirty="0">
                <a:solidFill>
                  <a:srgbClr val="000000"/>
                </a:solidFill>
                <a:effectLst/>
                <a:latin typeface="Times New Roman" panose="02020603050405020304" pitchFamily="18" charset="0"/>
                <a:cs typeface="Times New Roman" panose="02020603050405020304" pitchFamily="18" charset="0"/>
              </a:rPr>
              <a:t> Domino’s, </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8000" b="0" i="0" dirty="0">
                <a:solidFill>
                  <a:srgbClr val="000000"/>
                </a:solidFill>
                <a:effectLst/>
                <a:latin typeface="Times New Roman" panose="02020603050405020304" pitchFamily="18" charset="0"/>
                <a:cs typeface="Times New Roman" panose="02020603050405020304" pitchFamily="18" charset="0"/>
              </a:rPr>
              <a:t>9. Distribution model</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r>
              <a:rPr lang="en-US" sz="8000" b="0" i="0" dirty="0">
                <a:solidFill>
                  <a:srgbClr val="000000"/>
                </a:solidFill>
                <a:effectLst/>
                <a:latin typeface="Times New Roman" panose="02020603050405020304" pitchFamily="18" charset="0"/>
                <a:cs typeface="Times New Roman" panose="02020603050405020304" pitchFamily="18" charset="0"/>
              </a:rPr>
              <a:t>A company operating as a distributor is responsible for taking manufactured goods to the market. To make a profit, distributors buy the product in bulk and sell it to retailers at a higher price.</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r>
              <a:rPr lang="en-US" sz="8000" b="1" i="0" dirty="0">
                <a:solidFill>
                  <a:srgbClr val="000000"/>
                </a:solidFill>
                <a:effectLst/>
                <a:latin typeface="Times New Roman" panose="02020603050405020304" pitchFamily="18" charset="0"/>
                <a:cs typeface="Times New Roman" panose="02020603050405020304" pitchFamily="18" charset="0"/>
              </a:rPr>
              <a:t>Example:</a:t>
            </a:r>
            <a:r>
              <a:rPr lang="en-US" sz="8000" b="0" i="0" dirty="0">
                <a:solidFill>
                  <a:srgbClr val="000000"/>
                </a:solidFill>
                <a:effectLst/>
                <a:latin typeface="Times New Roman" panose="02020603050405020304" pitchFamily="18" charset="0"/>
                <a:cs typeface="Times New Roman" panose="02020603050405020304" pitchFamily="18" charset="0"/>
              </a:rPr>
              <a:t> A chain of beauty salons that buys supplies in bulk and sells some of them to other salons is using a distribution business model</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8000" b="0" i="0" dirty="0">
                <a:solidFill>
                  <a:srgbClr val="000000"/>
                </a:solidFill>
                <a:effectLst/>
                <a:latin typeface="Times New Roman" panose="02020603050405020304" pitchFamily="18" charset="0"/>
                <a:cs typeface="Times New Roman" panose="02020603050405020304" pitchFamily="18" charset="0"/>
              </a:rPr>
              <a:t>10. Freemium model</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r>
              <a:rPr lang="en-US" sz="8000" b="0" i="0" dirty="0">
                <a:solidFill>
                  <a:srgbClr val="000000"/>
                </a:solidFill>
                <a:effectLst/>
                <a:latin typeface="Times New Roman" panose="02020603050405020304" pitchFamily="18" charset="0"/>
                <a:cs typeface="Times New Roman" panose="02020603050405020304" pitchFamily="18" charset="0"/>
              </a:rPr>
              <a:t>In a freemium model, customers can use parts of a product or service for free but must pay for access to more advanced features. This model is common in the software-as-a-service space — Spotify, for instance, has a free ad-supported tier, but subscribers get to listen ad-free.</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r>
              <a:rPr lang="en-US" sz="8000" b="1" i="0" dirty="0">
                <a:solidFill>
                  <a:srgbClr val="000000"/>
                </a:solidFill>
                <a:effectLst/>
                <a:latin typeface="Times New Roman" panose="02020603050405020304" pitchFamily="18" charset="0"/>
                <a:cs typeface="Times New Roman" panose="02020603050405020304" pitchFamily="18" charset="0"/>
              </a:rPr>
              <a:t>Example:</a:t>
            </a:r>
            <a:r>
              <a:rPr lang="en-US" sz="8000" b="0" i="0" dirty="0">
                <a:solidFill>
                  <a:srgbClr val="000000"/>
                </a:solidFill>
                <a:effectLst/>
                <a:latin typeface="Times New Roman" panose="02020603050405020304" pitchFamily="18" charset="0"/>
                <a:cs typeface="Times New Roman" panose="02020603050405020304" pitchFamily="18" charset="0"/>
              </a:rPr>
              <a:t> Some news and internet publishing companies use a freemium model, where some or all content is free but premium content or special features are paywalled.</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8000" b="0" i="0" dirty="0">
                <a:solidFill>
                  <a:srgbClr val="000000"/>
                </a:solidFill>
                <a:effectLst/>
                <a:latin typeface="Times New Roman" panose="02020603050405020304" pitchFamily="18" charset="0"/>
                <a:cs typeface="Times New Roman" panose="02020603050405020304" pitchFamily="18" charset="0"/>
              </a:rPr>
              <a:t>11. Advertising or affiliate marketing model</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r>
              <a:rPr lang="en-US" sz="8000" b="0" i="0" dirty="0">
                <a:solidFill>
                  <a:srgbClr val="000000"/>
                </a:solidFill>
                <a:effectLst/>
                <a:latin typeface="Times New Roman" panose="02020603050405020304" pitchFamily="18" charset="0"/>
                <a:cs typeface="Times New Roman" panose="02020603050405020304" pitchFamily="18" charset="0"/>
              </a:rPr>
              <a:t>With advertising, a business sell its audience’s attention. Advertisers pay for space — whether it’s in the pages of a magazine or on the side of a vehicle — with rates usually determined by the size of the business's audience.</a:t>
            </a:r>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r>
              <a:rPr lang="en-US" sz="8000" b="1" i="0" dirty="0">
                <a:solidFill>
                  <a:srgbClr val="000000"/>
                </a:solidFill>
                <a:effectLst/>
                <a:latin typeface="Times New Roman" panose="02020603050405020304" pitchFamily="18" charset="0"/>
                <a:cs typeface="Times New Roman" panose="02020603050405020304" pitchFamily="18" charset="0"/>
              </a:rPr>
              <a:t>Example: </a:t>
            </a:r>
            <a:r>
              <a:rPr lang="en-US" sz="8000" b="0" i="0" dirty="0">
                <a:solidFill>
                  <a:srgbClr val="000000"/>
                </a:solidFill>
                <a:effectLst/>
                <a:latin typeface="Times New Roman" panose="02020603050405020304" pitchFamily="18" charset="0"/>
                <a:cs typeface="Times New Roman" panose="02020603050405020304" pitchFamily="18" charset="0"/>
              </a:rPr>
              <a:t>A fashion blogger who sells ads on their podcast or website is using an advertising model.</a:t>
            </a:r>
            <a:endParaRPr lang="en-US" sz="8000" dirty="0">
              <a:solidFill>
                <a:srgbClr val="000000"/>
              </a:solidFill>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7690"/>
            <a:ext cx="10515600" cy="4869273"/>
          </a:xfrm>
        </p:spPr>
        <p:txBody>
          <a:bodyPr>
            <a:normAutofit fontScale="55000" lnSpcReduction="20000"/>
          </a:bodyPr>
          <a:lstStyle/>
          <a:p>
            <a:pPr algn="l"/>
            <a:r>
              <a:rPr lang="en-US" b="1" i="0" dirty="0">
                <a:solidFill>
                  <a:srgbClr val="800000"/>
                </a:solidFill>
                <a:effectLst/>
                <a:latin typeface="Times New Roman" panose="02020603050405020304" pitchFamily="18" charset="0"/>
                <a:cs typeface="Times New Roman" panose="02020603050405020304" pitchFamily="18" charset="0"/>
              </a:rPr>
              <a:t>Diversifications in B2B Business Models</a:t>
            </a: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l">
              <a:lnSpc>
                <a:spcPct val="120000"/>
              </a:lnSpc>
              <a:buNone/>
            </a:pPr>
            <a:r>
              <a:rPr lang="en-US" b="0" i="0" dirty="0">
                <a:solidFill>
                  <a:srgbClr val="333333"/>
                </a:solidFill>
                <a:effectLst/>
                <a:latin typeface="Times New Roman" panose="02020603050405020304" pitchFamily="18" charset="0"/>
                <a:cs typeface="Times New Roman" panose="02020603050405020304" pitchFamily="18" charset="0"/>
              </a:rPr>
              <a:t>   As you might have imagined, a model as complex as B2B ought to be divided into several  categories. They are divided into 3 types basically.</a:t>
            </a: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l">
              <a:lnSpc>
                <a:spcPct val="120000"/>
              </a:lnSpc>
              <a:buNone/>
            </a:pPr>
            <a:r>
              <a:rPr lang="en-US" b="1" i="0" dirty="0">
                <a:solidFill>
                  <a:srgbClr val="800000"/>
                </a:solidFill>
                <a:effectLst/>
                <a:latin typeface="Times New Roman" panose="02020603050405020304" pitchFamily="18" charset="0"/>
                <a:cs typeface="Times New Roman" panose="02020603050405020304" pitchFamily="18" charset="0"/>
              </a:rPr>
              <a:t>A) Supplier Centric Model</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b="0" i="0" dirty="0">
                <a:solidFill>
                  <a:srgbClr val="333333"/>
                </a:solidFill>
                <a:effectLst/>
                <a:latin typeface="Times New Roman" panose="02020603050405020304" pitchFamily="18" charset="0"/>
                <a:cs typeface="Times New Roman" panose="02020603050405020304" pitchFamily="18" charset="0"/>
              </a:rPr>
              <a:t>Supplier-centric models form the type of business where a supplier sets up a marketplace and intends to sell his customized solutions to various businesses. Most of them price their solutions according to the needs of the client/buyer.</a:t>
            </a: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l">
              <a:lnSpc>
                <a:spcPct val="120000"/>
              </a:lnSpc>
              <a:buNone/>
            </a:pPr>
            <a:r>
              <a:rPr lang="en-US" b="1" i="0" dirty="0">
                <a:solidFill>
                  <a:srgbClr val="800000"/>
                </a:solidFill>
                <a:effectLst/>
                <a:latin typeface="Times New Roman" panose="02020603050405020304" pitchFamily="18" charset="0"/>
                <a:cs typeface="Times New Roman" panose="02020603050405020304" pitchFamily="18" charset="0"/>
              </a:rPr>
              <a:t>B) Buyer Centric Model</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b="0" i="0" dirty="0">
                <a:solidFill>
                  <a:srgbClr val="333333"/>
                </a:solidFill>
                <a:effectLst/>
                <a:latin typeface="Times New Roman" panose="02020603050405020304" pitchFamily="18" charset="0"/>
                <a:cs typeface="Times New Roman" panose="02020603050405020304" pitchFamily="18" charset="0"/>
              </a:rPr>
              <a:t>This type of business model is most popular among the big corporates who involve in transactions with huge purchasing capacity and high volume purchases. The company here sets up a portal, mostly online to accept quotations from different sellers. The sellers then approach the company with their quotations and the company chooses to go with a seller that they deem profitable after thorough analysis.</a:t>
            </a: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l">
              <a:lnSpc>
                <a:spcPct val="120000"/>
              </a:lnSpc>
              <a:buNone/>
            </a:pPr>
            <a:r>
              <a:rPr lang="en-US" b="1" i="0" dirty="0">
                <a:solidFill>
                  <a:srgbClr val="800000"/>
                </a:solidFill>
                <a:effectLst/>
                <a:latin typeface="Times New Roman" panose="02020603050405020304" pitchFamily="18" charset="0"/>
                <a:cs typeface="Times New Roman" panose="02020603050405020304" pitchFamily="18" charset="0"/>
              </a:rPr>
              <a:t>C) Intermediary Centric Model</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b="0" i="0" dirty="0">
                <a:solidFill>
                  <a:srgbClr val="333333"/>
                </a:solidFill>
                <a:effectLst/>
                <a:latin typeface="Times New Roman" panose="02020603050405020304" pitchFamily="18" charset="0"/>
                <a:cs typeface="Times New Roman" panose="02020603050405020304" pitchFamily="18" charset="0"/>
              </a:rPr>
              <a:t>Intermediaries in the marketplace are the ones who provide a common platform for Buyers and Sellers to come together and interact, interactions in this sector can be in the form of transactions or plain communication. They maintain a database of buyers and sellers and their main goal is to profit from these associations.</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r>
              <a:rPr lang="en-US" b="1" i="0" dirty="0">
                <a:solidFill>
                  <a:srgbClr val="333333"/>
                </a:solidFill>
                <a:effectLst/>
                <a:latin typeface="Times New Roman" panose="02020603050405020304" pitchFamily="18" charset="0"/>
                <a:cs typeface="Times New Roman" panose="02020603050405020304" pitchFamily="18" charset="0"/>
              </a:rPr>
              <a:t>B2B Business Model Example: Apple &amp; Samsung</a:t>
            </a:r>
            <a:endParaRPr lang="en-US" b="0" i="0" dirty="0">
              <a:solidFill>
                <a:srgbClr val="333333"/>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374" y="186814"/>
            <a:ext cx="10515600" cy="5380550"/>
          </a:xfrm>
        </p:spPr>
        <p:txBody>
          <a:bodyPr>
            <a:normAutofit fontScale="25000" lnSpcReduction="20000"/>
          </a:bodyPr>
          <a:lstStyle/>
          <a:p>
            <a:pPr marL="0" indent="0" algn="l">
              <a:lnSpc>
                <a:spcPct val="120000"/>
              </a:lnSpc>
              <a:buNone/>
            </a:pPr>
            <a:r>
              <a:rPr lang="en-US" sz="6000" b="1" i="0" dirty="0">
                <a:solidFill>
                  <a:srgbClr val="800000"/>
                </a:solidFill>
                <a:effectLst/>
                <a:latin typeface="Times New Roman" panose="02020603050405020304" pitchFamily="18" charset="0"/>
                <a:cs typeface="Times New Roman" panose="02020603050405020304" pitchFamily="18" charset="0"/>
              </a:rPr>
              <a:t>Diversifications in B2C Business Models</a:t>
            </a:r>
            <a:endParaRPr lang="en-US" sz="6000"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sz="6000" b="0" i="0" dirty="0">
                <a:solidFill>
                  <a:srgbClr val="333333"/>
                </a:solidFill>
                <a:effectLst/>
                <a:latin typeface="Times New Roman" panose="02020603050405020304" pitchFamily="18" charset="0"/>
                <a:cs typeface="Times New Roman" panose="02020603050405020304" pitchFamily="18" charset="0"/>
              </a:rPr>
              <a:t>Reaching out to consumers and selling products to them is the primary goal of a B2C business model. To accomplish this, B2C has been divided into different categories based on the type of audience and the type of targeting used to reach them.</a:t>
            </a:r>
            <a:endParaRPr lang="en-US" sz="6000" b="0" i="0" dirty="0">
              <a:solidFill>
                <a:srgbClr val="333333"/>
              </a:solidFill>
              <a:effectLst/>
              <a:latin typeface="Times New Roman" panose="02020603050405020304" pitchFamily="18" charset="0"/>
              <a:cs typeface="Times New Roman" panose="02020603050405020304" pitchFamily="18" charset="0"/>
            </a:endParaRPr>
          </a:p>
          <a:p>
            <a:pPr marL="0" indent="0" algn="l">
              <a:lnSpc>
                <a:spcPct val="120000"/>
              </a:lnSpc>
              <a:buNone/>
            </a:pPr>
            <a:r>
              <a:rPr lang="en-US" sz="6000" b="1" i="0" dirty="0">
                <a:solidFill>
                  <a:srgbClr val="800000"/>
                </a:solidFill>
                <a:effectLst/>
                <a:latin typeface="Times New Roman" panose="02020603050405020304" pitchFamily="18" charset="0"/>
                <a:cs typeface="Times New Roman" panose="02020603050405020304" pitchFamily="18" charset="0"/>
              </a:rPr>
              <a:t>A) E-Retail or E-Tailing</a:t>
            </a:r>
            <a:endParaRPr lang="en-US" sz="6000"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sz="6000" b="0" i="0" dirty="0">
                <a:solidFill>
                  <a:srgbClr val="333333"/>
                </a:solidFill>
                <a:effectLst/>
                <a:latin typeface="Times New Roman" panose="02020603050405020304" pitchFamily="18" charset="0"/>
                <a:cs typeface="Times New Roman" panose="02020603050405020304" pitchFamily="18" charset="0"/>
              </a:rPr>
              <a:t>E-Retailing has become the latest trend. Most consumers have an online presence these days and reaching them online is the cheapest and fastest mode. Businesses have realized this and have started setting up websites and marketing campaigns to reach and sell products to netizens.</a:t>
            </a:r>
            <a:endParaRPr lang="en-US" sz="6000" b="0" i="0" dirty="0">
              <a:solidFill>
                <a:srgbClr val="333333"/>
              </a:solidFill>
              <a:effectLst/>
              <a:latin typeface="Times New Roman" panose="02020603050405020304" pitchFamily="18" charset="0"/>
              <a:cs typeface="Times New Roman" panose="02020603050405020304" pitchFamily="18" charset="0"/>
            </a:endParaRPr>
          </a:p>
          <a:p>
            <a:pPr marL="0" indent="0" algn="l">
              <a:lnSpc>
                <a:spcPct val="120000"/>
              </a:lnSpc>
              <a:buNone/>
            </a:pPr>
            <a:r>
              <a:rPr lang="en-US" sz="6000" b="1" i="0" dirty="0">
                <a:solidFill>
                  <a:srgbClr val="800000"/>
                </a:solidFill>
                <a:effectLst/>
                <a:latin typeface="Times New Roman" panose="02020603050405020304" pitchFamily="18" charset="0"/>
                <a:cs typeface="Times New Roman" panose="02020603050405020304" pitchFamily="18" charset="0"/>
              </a:rPr>
              <a:t>B) Brick &amp; Click Retail</a:t>
            </a:r>
            <a:endParaRPr lang="en-US" sz="6000"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sz="6000" b="0" i="0" dirty="0">
                <a:solidFill>
                  <a:srgbClr val="333333"/>
                </a:solidFill>
                <a:effectLst/>
                <a:latin typeface="Times New Roman" panose="02020603050405020304" pitchFamily="18" charset="0"/>
                <a:cs typeface="Times New Roman" panose="02020603050405020304" pitchFamily="18" charset="0"/>
              </a:rPr>
              <a:t>You are all familiar with the typical brick and mortar shops, the kind where you walk in, select your goods, pay at the counter and take your goods.</a:t>
            </a:r>
            <a:endParaRPr lang="en-US" sz="6000"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sz="6000" b="0" i="0" dirty="0">
                <a:solidFill>
                  <a:srgbClr val="333333"/>
                </a:solidFill>
                <a:effectLst/>
                <a:latin typeface="Times New Roman" panose="02020603050405020304" pitchFamily="18" charset="0"/>
                <a:cs typeface="Times New Roman" panose="02020603050405020304" pitchFamily="18" charset="0"/>
              </a:rPr>
              <a:t>Now, these businesses have realized the potential of the Internet and have started reaching out to a wider audience by setting up websites for their shops.</a:t>
            </a:r>
            <a:endParaRPr lang="en-US" sz="6000"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sz="6000" b="0" i="0" dirty="0">
                <a:solidFill>
                  <a:srgbClr val="333333"/>
                </a:solidFill>
                <a:effectLst/>
                <a:latin typeface="Times New Roman" panose="02020603050405020304" pitchFamily="18" charset="0"/>
                <a:cs typeface="Times New Roman" panose="02020603050405020304" pitchFamily="18" charset="0"/>
              </a:rPr>
              <a:t>The best example of Brick and Click retail is TATA-owned electronic showroom chain Croma. They began with a brick-and-mortar shop which spread throughout the country garnering loyal customers for over a decade. Recently they started advertising their products through the croma.com website and now even have a dedicated online shopping portal called tatacliq.com</a:t>
            </a:r>
            <a:endParaRPr lang="en-US" sz="6000" b="0" i="0" dirty="0">
              <a:solidFill>
                <a:srgbClr val="333333"/>
              </a:solidFill>
              <a:effectLst/>
              <a:latin typeface="Times New Roman" panose="02020603050405020304" pitchFamily="18" charset="0"/>
              <a:cs typeface="Times New Roman" panose="02020603050405020304" pitchFamily="18" charset="0"/>
            </a:endParaRPr>
          </a:p>
          <a:p>
            <a:pPr marL="0" indent="0" algn="l">
              <a:lnSpc>
                <a:spcPct val="120000"/>
              </a:lnSpc>
              <a:buNone/>
            </a:pPr>
            <a:r>
              <a:rPr lang="en-US" sz="6000" b="1" i="0" dirty="0">
                <a:solidFill>
                  <a:srgbClr val="800000"/>
                </a:solidFill>
                <a:effectLst/>
                <a:latin typeface="Times New Roman" panose="02020603050405020304" pitchFamily="18" charset="0"/>
                <a:cs typeface="Times New Roman" panose="02020603050405020304" pitchFamily="18" charset="0"/>
              </a:rPr>
              <a:t>C) Virtual Malls</a:t>
            </a:r>
            <a:endParaRPr lang="en-US" sz="6000"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sz="6000" b="0" i="0" dirty="0">
                <a:solidFill>
                  <a:srgbClr val="333333"/>
                </a:solidFill>
                <a:effectLst/>
                <a:latin typeface="Times New Roman" panose="02020603050405020304" pitchFamily="18" charset="0"/>
                <a:cs typeface="Times New Roman" panose="02020603050405020304" pitchFamily="18" charset="0"/>
              </a:rPr>
              <a:t>Visiting a mall is an experience in its own, you get overwhelmed with the abundant choices that they portray, always providing a fair level of competition to all businesses. Now imagine an online version of the same, that is the whole concept of Virtual Malls.</a:t>
            </a:r>
            <a:endParaRPr lang="en-US" sz="6000"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sz="6000" b="0" i="0" dirty="0">
                <a:solidFill>
                  <a:srgbClr val="333333"/>
                </a:solidFill>
                <a:effectLst/>
                <a:latin typeface="Times New Roman" panose="02020603050405020304" pitchFamily="18" charset="0"/>
                <a:cs typeface="Times New Roman" panose="02020603050405020304" pitchFamily="18" charset="0"/>
              </a:rPr>
              <a:t>It is a website hosting several merchants, giving them a space on the web to showcase their products. The website owners charge a nominal fee from sellers to display and sell products.</a:t>
            </a:r>
            <a:endParaRPr lang="en-US" sz="6000"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sz="6000" b="0" i="0" dirty="0">
                <a:solidFill>
                  <a:srgbClr val="333333"/>
                </a:solidFill>
                <a:effectLst/>
                <a:latin typeface="Times New Roman" panose="02020603050405020304" pitchFamily="18" charset="0"/>
                <a:cs typeface="Times New Roman" panose="02020603050405020304" pitchFamily="18" charset="0"/>
              </a:rPr>
              <a:t>These types of malls are better for businesses who want to market their Books, Music, Movies, Software or something along that line.</a:t>
            </a:r>
            <a:endParaRPr lang="en-US" sz="6000" b="0" i="0" dirty="0">
              <a:solidFill>
                <a:srgbClr val="333333"/>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i="0" dirty="0">
                <a:solidFill>
                  <a:srgbClr val="242424"/>
                </a:solidFill>
                <a:effectLst/>
                <a:latin typeface="Times New Roman" panose="02020603050405020304" pitchFamily="18" charset="0"/>
                <a:cs typeface="Times New Roman" panose="02020603050405020304" pitchFamily="18" charset="0"/>
              </a:rPr>
              <a:t>Running Lean</a:t>
            </a:r>
            <a:r>
              <a:rPr lang="en-US" b="0" i="0" dirty="0">
                <a:solidFill>
                  <a:srgbClr val="242424"/>
                </a:solidFill>
                <a:effectLst/>
                <a:latin typeface="Times New Roman" panose="02020603050405020304" pitchFamily="18" charset="0"/>
                <a:cs typeface="Times New Roman" panose="02020603050405020304" pitchFamily="18" charset="0"/>
              </a:rPr>
              <a:t> offers a </a:t>
            </a:r>
            <a:r>
              <a:rPr lang="en-US" b="1" i="0" dirty="0">
                <a:solidFill>
                  <a:srgbClr val="242424"/>
                </a:solidFill>
                <a:effectLst/>
                <a:latin typeface="Times New Roman" panose="02020603050405020304" pitchFamily="18" charset="0"/>
                <a:cs typeface="Times New Roman" panose="02020603050405020304" pitchFamily="18" charset="0"/>
              </a:rPr>
              <a:t>systematic process</a:t>
            </a:r>
            <a:r>
              <a:rPr lang="en-US" b="0" i="0" dirty="0">
                <a:solidFill>
                  <a:srgbClr val="242424"/>
                </a:solidFill>
                <a:effectLst/>
                <a:latin typeface="Times New Roman" panose="02020603050405020304" pitchFamily="18" charset="0"/>
                <a:cs typeface="Times New Roman" panose="02020603050405020304" pitchFamily="18" charset="0"/>
              </a:rPr>
              <a:t> that allows startups</a:t>
            </a:r>
            <a:r>
              <a:rPr lang="en-US" b="1" i="0" dirty="0">
                <a:solidFill>
                  <a:srgbClr val="242424"/>
                </a:solidFill>
                <a:effectLst/>
                <a:latin typeface="Times New Roman" panose="02020603050405020304" pitchFamily="18" charset="0"/>
                <a:cs typeface="Times New Roman" panose="02020603050405020304" pitchFamily="18" charset="0"/>
              </a:rPr>
              <a:t> to iterate from their initial plan (Plan A) to a plan that actually works</a:t>
            </a:r>
            <a:r>
              <a:rPr lang="en-US" b="0" i="0" dirty="0">
                <a:solidFill>
                  <a:srgbClr val="242424"/>
                </a:solidFill>
                <a:effectLst/>
                <a:latin typeface="Times New Roman" panose="02020603050405020304" pitchFamily="18" charset="0"/>
                <a:cs typeface="Times New Roman" panose="02020603050405020304" pitchFamily="18" charset="0"/>
              </a:rPr>
              <a:t>, all while ensuring that resources are utilized effectively.</a:t>
            </a:r>
            <a:endParaRPr lang="en-US" b="0" i="0" dirty="0">
              <a:solidFill>
                <a:srgbClr val="242424"/>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algn="l"/>
            <a:r>
              <a:rPr lang="en-US" b="1" i="0" dirty="0">
                <a:solidFill>
                  <a:srgbClr val="242424"/>
                </a:solidFill>
                <a:effectLst/>
                <a:latin typeface="Times New Roman" panose="02020603050405020304" pitchFamily="18" charset="0"/>
                <a:cs typeface="Times New Roman" panose="02020603050405020304" pitchFamily="18" charset="0"/>
              </a:rPr>
              <a:t>Step 1: Document Your Plan A</a:t>
            </a:r>
            <a:endParaRPr lang="en-US" b="1" i="0" dirty="0">
              <a:solidFill>
                <a:srgbClr val="242424"/>
              </a:solidFill>
              <a:effectLst/>
              <a:latin typeface="Times New Roman" panose="02020603050405020304" pitchFamily="18" charset="0"/>
              <a:cs typeface="Times New Roman" panose="02020603050405020304" pitchFamily="18" charset="0"/>
            </a:endParaRPr>
          </a:p>
          <a:p>
            <a:pPr algn="l"/>
            <a:r>
              <a:rPr lang="en-US" b="0" i="0" dirty="0">
                <a:solidFill>
                  <a:srgbClr val="242424"/>
                </a:solidFill>
                <a:effectLst/>
                <a:latin typeface="Times New Roman" panose="02020603050405020304" pitchFamily="18" charset="0"/>
                <a:cs typeface="Times New Roman" panose="02020603050405020304" pitchFamily="18" charset="0"/>
              </a:rPr>
              <a:t>The first step is to </a:t>
            </a:r>
            <a:r>
              <a:rPr lang="en-US" b="1" i="0" dirty="0">
                <a:solidFill>
                  <a:srgbClr val="242424"/>
                </a:solidFill>
                <a:effectLst/>
                <a:latin typeface="Times New Roman" panose="02020603050405020304" pitchFamily="18" charset="0"/>
                <a:cs typeface="Times New Roman" panose="02020603050405020304" pitchFamily="18" charset="0"/>
              </a:rPr>
              <a:t>document your initial vision</a:t>
            </a:r>
            <a:r>
              <a:rPr lang="en-US" b="0" i="0" dirty="0">
                <a:solidFill>
                  <a:srgbClr val="242424"/>
                </a:solidFill>
                <a:effectLst/>
                <a:latin typeface="Times New Roman" panose="02020603050405020304" pitchFamily="18" charset="0"/>
                <a:cs typeface="Times New Roman" panose="02020603050405020304" pitchFamily="18" charset="0"/>
              </a:rPr>
              <a:t>. As entrepreneurs, we are most passionate about the solution box and what we are naturally good at; however, </a:t>
            </a:r>
            <a:r>
              <a:rPr lang="en-US" b="1" i="0" dirty="0">
                <a:solidFill>
                  <a:srgbClr val="242424"/>
                </a:solidFill>
                <a:effectLst/>
                <a:latin typeface="Times New Roman" panose="02020603050405020304" pitchFamily="18" charset="0"/>
                <a:cs typeface="Times New Roman" panose="02020603050405020304" pitchFamily="18" charset="0"/>
              </a:rPr>
              <a:t>our job isn’t just building the best solution, but owning the entire business model and making all the pieces</a:t>
            </a:r>
            <a:r>
              <a:rPr lang="en-US" b="0" i="0" dirty="0">
                <a:solidFill>
                  <a:srgbClr val="242424"/>
                </a:solidFill>
                <a:effectLst/>
                <a:latin typeface="Times New Roman" panose="02020603050405020304" pitchFamily="18" charset="0"/>
                <a:cs typeface="Times New Roman" panose="02020603050405020304" pitchFamily="18" charset="0"/>
              </a:rPr>
              <a:t>. This can be done using the Lean Canvas, a one-page business model diagram that is fast, concise, and portable, designed to be a quick and evolving document that captures the key elements of your business model.</a:t>
            </a:r>
            <a:endParaRPr lang="en-US" b="0" i="0" dirty="0">
              <a:solidFill>
                <a:srgbClr val="242424"/>
              </a:solidFill>
              <a:effectLst/>
              <a:latin typeface="Times New Roman" panose="02020603050405020304" pitchFamily="18" charset="0"/>
              <a:cs typeface="Times New Roman" panose="02020603050405020304" pitchFamily="18" charset="0"/>
            </a:endParaRPr>
          </a:p>
          <a:p>
            <a:pPr algn="l"/>
            <a:r>
              <a:rPr lang="en-US" b="1" i="0" dirty="0">
                <a:solidFill>
                  <a:srgbClr val="242424"/>
                </a:solidFill>
                <a:effectLst/>
                <a:latin typeface="Times New Roman" panose="02020603050405020304" pitchFamily="18" charset="0"/>
                <a:cs typeface="Times New Roman" panose="02020603050405020304" pitchFamily="18" charset="0"/>
              </a:rPr>
              <a:t>Sketch your initial canvas</a:t>
            </a:r>
            <a:r>
              <a:rPr lang="en-US" b="0" i="0" dirty="0">
                <a:solidFill>
                  <a:srgbClr val="242424"/>
                </a:solidFill>
                <a:effectLst/>
                <a:latin typeface="Times New Roman" panose="02020603050405020304" pitchFamily="18" charset="0"/>
                <a:cs typeface="Times New Roman" panose="02020603050405020304" pitchFamily="18" charset="0"/>
              </a:rPr>
              <a:t> in less than 15 minutes, leaving sections blank as needed. Think in the present and adopt a customer-centric approach.</a:t>
            </a:r>
            <a:endParaRPr lang="en-US" b="0" i="0" dirty="0">
              <a:solidFill>
                <a:srgbClr val="242424"/>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Risk</a:t>
            </a:r>
            <a:endParaRPr lang="en-IN" dirty="0"/>
          </a:p>
        </p:txBody>
      </p:sp>
      <p:sp>
        <p:nvSpPr>
          <p:cNvPr id="3" name="Content Placeholder 2"/>
          <p:cNvSpPr>
            <a:spLocks noGrp="1"/>
          </p:cNvSpPr>
          <p:nvPr>
            <p:ph idx="1"/>
          </p:nvPr>
        </p:nvSpPr>
        <p:spPr/>
        <p:txBody>
          <a:bodyPr/>
          <a:lstStyle/>
          <a:p>
            <a:pPr marL="0" indent="0" algn="just">
              <a:buNone/>
            </a:pPr>
            <a:r>
              <a:rPr lang="en-US" sz="1800" b="0" i="0" u="none" strike="noStrike" baseline="0" dirty="0">
                <a:latin typeface="Times New Roman" panose="02020603050405020304" pitchFamily="18" charset="0"/>
                <a:cs typeface="Times New Roman" panose="02020603050405020304" pitchFamily="18" charset="0"/>
              </a:rPr>
              <a:t>Douglas Hubbard makes a clear distinction between the two in his book, </a:t>
            </a:r>
            <a:r>
              <a:rPr lang="en-US" sz="1800" b="0" i="1" u="none" strike="noStrike" baseline="0" dirty="0">
                <a:latin typeface="Times New Roman" panose="02020603050405020304" pitchFamily="18" charset="0"/>
                <a:cs typeface="Times New Roman" panose="02020603050405020304" pitchFamily="18" charset="0"/>
              </a:rPr>
              <a:t>How to Measure Anything </a:t>
            </a:r>
            <a:r>
              <a:rPr lang="en-US" sz="1800" b="0" i="0" u="none" strike="noStrike" baseline="0" dirty="0">
                <a:latin typeface="Times New Roman" panose="02020603050405020304" pitchFamily="18" charset="0"/>
                <a:cs typeface="Times New Roman" panose="02020603050405020304" pitchFamily="18" charset="0"/>
              </a:rPr>
              <a:t>(Wiley):</a:t>
            </a:r>
            <a:endParaRPr lang="en-US" sz="1800" b="0" i="0" u="none" strike="noStrike" baseline="0" dirty="0">
              <a:latin typeface="Times New Roman" panose="02020603050405020304" pitchFamily="18" charset="0"/>
              <a:cs typeface="Times New Roman" panose="02020603050405020304" pitchFamily="18" charset="0"/>
            </a:endParaRPr>
          </a:p>
          <a:p>
            <a:pPr algn="just"/>
            <a:r>
              <a:rPr lang="en-US" sz="1800" b="0" i="1" u="none" strike="noStrike" baseline="0" dirty="0">
                <a:latin typeface="Times New Roman" panose="02020603050405020304" pitchFamily="18" charset="0"/>
                <a:cs typeface="Times New Roman" panose="02020603050405020304" pitchFamily="18" charset="0"/>
              </a:rPr>
              <a:t>Uncertainty: The lack of compete certainty, that is, the existence of </a:t>
            </a:r>
            <a:r>
              <a:rPr lang="en-IN" sz="1800" b="0" i="1" u="none" strike="noStrike" baseline="0" dirty="0">
                <a:latin typeface="Times New Roman" panose="02020603050405020304" pitchFamily="18" charset="0"/>
                <a:cs typeface="Times New Roman" panose="02020603050405020304" pitchFamily="18" charset="0"/>
              </a:rPr>
              <a:t>more than one possibility.</a:t>
            </a:r>
            <a:endParaRPr lang="en-IN" sz="1800" b="0" i="1" u="none" strike="noStrike" baseline="0" dirty="0">
              <a:latin typeface="Times New Roman" panose="02020603050405020304" pitchFamily="18" charset="0"/>
              <a:cs typeface="Times New Roman" panose="02020603050405020304" pitchFamily="18" charset="0"/>
            </a:endParaRPr>
          </a:p>
          <a:p>
            <a:pPr algn="just"/>
            <a:r>
              <a:rPr lang="en-US" sz="1800" b="0" i="1" u="none" strike="noStrike" baseline="0" dirty="0">
                <a:latin typeface="Times New Roman" panose="02020603050405020304" pitchFamily="18" charset="0"/>
                <a:cs typeface="Times New Roman" panose="02020603050405020304" pitchFamily="18" charset="0"/>
              </a:rPr>
              <a:t>Risk: A state of uncertainty where some of the possibilities involve a loss, catastrophe, or other undesirable outcome.</a:t>
            </a:r>
            <a:endParaRPr lang="en-US" sz="1800" b="0" i="1" u="none" strike="noStrike" baseline="0" dirty="0">
              <a:latin typeface="Times New Roman" panose="02020603050405020304" pitchFamily="18" charset="0"/>
              <a:cs typeface="Times New Roman" panose="02020603050405020304" pitchFamily="18" charset="0"/>
            </a:endParaRP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The good news is that the Lean Canvas automatically captures uncertainties that also are risks—the loss here can be quantified both in terms of opportunity costs and real costs. But not all these risks are equal.</a:t>
            </a:r>
            <a:endParaRPr lang="en-US" sz="1800" b="0" i="0" u="none" strike="noStrike" baseline="0" dirty="0">
              <a:latin typeface="Times New Roman" panose="02020603050405020304" pitchFamily="18" charset="0"/>
              <a:cs typeface="Times New Roman" panose="02020603050405020304" pitchFamily="18" charset="0"/>
            </a:endParaRPr>
          </a:p>
          <a:p>
            <a:pPr marL="0" indent="0" algn="l">
              <a:buNone/>
            </a:pPr>
            <a:r>
              <a:rPr lang="en-US" sz="1800" b="0" i="0" u="none" strike="noStrike" baseline="0" dirty="0">
                <a:latin typeface="Times New Roman" panose="02020603050405020304" pitchFamily="18" charset="0"/>
                <a:cs typeface="Times New Roman" panose="02020603050405020304" pitchFamily="18" charset="0"/>
              </a:rPr>
              <a:t>The way you quantify risk in your business model is by quantifying the probabilities of a specific outcome along with quantifying the associated loss if you’re wrong. This is a key step to prioritizing what’s riskiest on your</a:t>
            </a:r>
            <a:endParaRPr lang="en-US" sz="1800" b="0" i="0" u="none" strike="noStrike" baseline="0" dirty="0">
              <a:latin typeface="Times New Roman" panose="02020603050405020304" pitchFamily="18" charset="0"/>
              <a:cs typeface="Times New Roman" panose="02020603050405020304" pitchFamily="18" charset="0"/>
            </a:endParaRPr>
          </a:p>
          <a:p>
            <a:pPr marL="0" indent="0" algn="l">
              <a:buNone/>
            </a:pPr>
            <a:r>
              <a:rPr lang="en-US" sz="1800" b="0" i="0" u="none" strike="noStrike" baseline="0" dirty="0">
                <a:latin typeface="Times New Roman" panose="02020603050405020304" pitchFamily="18" charset="0"/>
                <a:cs typeface="Times New Roman" panose="02020603050405020304" pitchFamily="18" charset="0"/>
              </a:rPr>
              <a:t>business model and determining where to start.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2330"/>
            <a:ext cx="2898058" cy="3601781"/>
          </a:xfrm>
        </p:spPr>
        <p:txBody>
          <a:bodyPr>
            <a:normAutofit/>
          </a:bodyPr>
          <a:lstStyle/>
          <a:p>
            <a:pPr algn="l"/>
            <a:r>
              <a:rPr lang="en-US" sz="1800" b="0" i="0" u="none" strike="noStrike" baseline="0" dirty="0">
                <a:solidFill>
                  <a:srgbClr val="000000"/>
                </a:solidFill>
                <a:latin typeface="Times New Roman" panose="02020603050405020304" pitchFamily="18" charset="0"/>
                <a:cs typeface="Times New Roman" panose="02020603050405020304" pitchFamily="18" charset="0"/>
              </a:rPr>
              <a:t>Risks in a startup can be divided into three general categories, listed here</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and depicted in Figure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IN" sz="1800" b="1" i="1" u="none" strike="noStrike" baseline="0" dirty="0">
                <a:solidFill>
                  <a:srgbClr val="000000"/>
                </a:solidFill>
                <a:latin typeface="Times New Roman" panose="02020603050405020304" pitchFamily="18" charset="0"/>
                <a:cs typeface="Times New Roman" panose="02020603050405020304" pitchFamily="18" charset="0"/>
              </a:rPr>
              <a:t>Product risk (P)</a:t>
            </a:r>
            <a:endParaRPr lang="en-IN" sz="1800" b="1" i="1" u="none" strike="noStrike" baseline="0" dirty="0">
              <a:solidFill>
                <a:srgbClr val="000000"/>
              </a:solidFill>
              <a:latin typeface="Times New Roman" panose="02020603050405020304" pitchFamily="18" charset="0"/>
              <a:cs typeface="Times New Roman" panose="02020603050405020304" pitchFamily="18" charset="0"/>
            </a:endParaRPr>
          </a:p>
          <a:p>
            <a:pPr marL="0" indent="0" algn="l">
              <a:buNone/>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Getting the product right</a:t>
            </a:r>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IN" sz="1800" b="1" i="1" u="none" strike="noStrike" baseline="0" dirty="0">
                <a:solidFill>
                  <a:srgbClr val="000000"/>
                </a:solidFill>
                <a:latin typeface="Times New Roman" panose="02020603050405020304" pitchFamily="18" charset="0"/>
                <a:cs typeface="Times New Roman" panose="02020603050405020304" pitchFamily="18" charset="0"/>
              </a:rPr>
              <a:t>Customer risk (C)</a:t>
            </a:r>
            <a:endParaRPr lang="en-IN" sz="1800" b="1" i="1" u="none" strike="noStrike" baseline="0" dirty="0">
              <a:solidFill>
                <a:srgbClr val="000000"/>
              </a:solidFill>
              <a:latin typeface="Times New Roman" panose="02020603050405020304" pitchFamily="18" charset="0"/>
              <a:cs typeface="Times New Roman" panose="02020603050405020304" pitchFamily="18" charset="0"/>
            </a:endParaRPr>
          </a:p>
          <a:p>
            <a:pPr marL="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Building a path to customers</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IN" sz="1800" b="1" i="1" u="none" strike="noStrike" baseline="0" dirty="0">
                <a:solidFill>
                  <a:srgbClr val="000000"/>
                </a:solidFill>
                <a:latin typeface="Times New Roman" panose="02020603050405020304" pitchFamily="18" charset="0"/>
                <a:cs typeface="Times New Roman" panose="02020603050405020304" pitchFamily="18" charset="0"/>
              </a:rPr>
              <a:t>Market risk (M)</a:t>
            </a:r>
            <a:endParaRPr lang="en-IN" sz="1800" b="1" i="1" u="none" strike="noStrike" baseline="0" dirty="0">
              <a:solidFill>
                <a:srgbClr val="000000"/>
              </a:solidFill>
              <a:latin typeface="Times New Roman" panose="02020603050405020304" pitchFamily="18" charset="0"/>
              <a:cs typeface="Times New Roman" panose="02020603050405020304" pitchFamily="18" charset="0"/>
            </a:endParaRPr>
          </a:p>
          <a:p>
            <a:pPr marL="0" indent="0" algn="l">
              <a:buNone/>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Building a viable business</a:t>
            </a:r>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IN" sz="1800" b="0" i="0" u="none" strike="noStrike" baseline="0" dirty="0">
              <a:solidFill>
                <a:srgbClr val="110E0D"/>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4367596" y="631441"/>
            <a:ext cx="6986204" cy="5093238"/>
          </a:xfrm>
          <a:prstGeom prst="rect">
            <a:avLst/>
          </a:prstGeom>
        </p:spPr>
      </p:pic>
      <p:sp>
        <p:nvSpPr>
          <p:cNvPr id="6" name="TextBox 5"/>
          <p:cNvSpPr txBox="1"/>
          <p:nvPr/>
        </p:nvSpPr>
        <p:spPr>
          <a:xfrm>
            <a:off x="678426" y="5859616"/>
            <a:ext cx="10835148" cy="645160"/>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Tackling all these risks at once can be overwhelming, which is why you need to prioritize them based on the stage of your product, and tackle them </a:t>
            </a:r>
            <a:r>
              <a:rPr lang="en-IN" sz="1800" b="0" i="0" u="none" strike="noStrike" baseline="0" dirty="0">
                <a:latin typeface="Times New Roman" panose="02020603050405020304" pitchFamily="18" charset="0"/>
                <a:cs typeface="Times New Roman" panose="02020603050405020304" pitchFamily="18" charset="0"/>
              </a:rPr>
              <a:t>systematically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The different categories / types of risks faced by startups</a:t>
            </a:r>
            <a:endParaRPr lang="en-US"/>
          </a:p>
        </p:txBody>
      </p:sp>
      <p:sp>
        <p:nvSpPr>
          <p:cNvPr id="3" name="Content Placeholder 2"/>
          <p:cNvSpPr>
            <a:spLocks noGrp="1"/>
          </p:cNvSpPr>
          <p:nvPr>
            <p:ph idx="1"/>
          </p:nvPr>
        </p:nvSpPr>
        <p:spPr>
          <a:xfrm>
            <a:off x="464820" y="1825625"/>
            <a:ext cx="10888980" cy="4351655"/>
          </a:xfrm>
        </p:spPr>
        <p:txBody>
          <a:bodyPr>
            <a:normAutofit fontScale="60000"/>
          </a:bodyPr>
          <a:p>
            <a:r>
              <a:rPr lang="en-US"/>
              <a:t>Startups face various types of risks that can impact their success and sustainability. Understanding and managing these risks is crucial for the long-term viability of a startup. Here are different categories or types of risks faced by startups:</a:t>
            </a:r>
            <a:endParaRPr lang="en-US"/>
          </a:p>
          <a:p>
            <a:endParaRPr lang="en-US"/>
          </a:p>
          <a:p>
            <a:r>
              <a:rPr lang="en-US"/>
              <a:t>Market Risks:</a:t>
            </a:r>
            <a:endParaRPr lang="en-US"/>
          </a:p>
          <a:p>
            <a:r>
              <a:rPr lang="en-US"/>
              <a:t>Customer Acceptance: The risk that the target market may not accept or adopt the product or service as expected.</a:t>
            </a:r>
            <a:endParaRPr lang="en-US"/>
          </a:p>
          <a:p>
            <a:r>
              <a:rPr lang="en-US"/>
              <a:t>Competitive Landscape: Intense competition can impact market share and profitability.</a:t>
            </a:r>
            <a:endParaRPr lang="en-US"/>
          </a:p>
          <a:p>
            <a:r>
              <a:rPr lang="en-US"/>
              <a:t>Market Size and Growth: The market may be smaller than anticipated, or its growth may not meet expectations.</a:t>
            </a:r>
            <a:endParaRPr lang="en-US"/>
          </a:p>
          <a:p>
            <a:endParaRPr lang="en-US"/>
          </a:p>
          <a:p>
            <a:r>
              <a:rPr lang="en-US"/>
              <a:t>Financial Risks:</a:t>
            </a:r>
            <a:endParaRPr lang="en-US"/>
          </a:p>
          <a:p>
            <a:r>
              <a:rPr lang="en-US"/>
              <a:t>Cash Flow Issues: Insufficient cash flow can lead to operational challenges and even bankruptcy.</a:t>
            </a:r>
            <a:endParaRPr lang="en-US"/>
          </a:p>
          <a:p>
            <a:r>
              <a:rPr lang="en-US"/>
              <a:t>Budget Overruns: Exceeding planned expenditures can strain financial resources.</a:t>
            </a:r>
            <a:endParaRPr lang="en-US"/>
          </a:p>
          <a:p>
            <a:r>
              <a:rPr lang="en-US"/>
              <a:t>Funding Shortfalls: Difficulty in securing funding or investor interest.</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The different categories / types of risks faced by startups</a:t>
            </a:r>
            <a:endParaRPr lang="en-US"/>
          </a:p>
        </p:txBody>
      </p:sp>
      <p:sp>
        <p:nvSpPr>
          <p:cNvPr id="3" name="Content Placeholder 2"/>
          <p:cNvSpPr>
            <a:spLocks noGrp="1"/>
          </p:cNvSpPr>
          <p:nvPr>
            <p:ph idx="1"/>
          </p:nvPr>
        </p:nvSpPr>
        <p:spPr>
          <a:xfrm>
            <a:off x="507365" y="1825625"/>
            <a:ext cx="11270615" cy="4828540"/>
          </a:xfrm>
        </p:spPr>
        <p:txBody>
          <a:bodyPr>
            <a:normAutofit fontScale="50000"/>
          </a:bodyPr>
          <a:p>
            <a:r>
              <a:rPr lang="en-US"/>
              <a:t>Operational Risks:</a:t>
            </a:r>
            <a:endParaRPr lang="en-US"/>
          </a:p>
          <a:p>
            <a:endParaRPr lang="en-US"/>
          </a:p>
          <a:p>
            <a:r>
              <a:rPr lang="en-US"/>
              <a:t>Supply Chain Disruptions: Issues with suppliers or logistics can disrupt operations.</a:t>
            </a:r>
            <a:endParaRPr lang="en-US"/>
          </a:p>
          <a:p>
            <a:r>
              <a:rPr lang="en-US"/>
              <a:t>Technology Failures: Technical glitches or failures can affect product/service delivery.</a:t>
            </a:r>
            <a:endParaRPr lang="en-US"/>
          </a:p>
          <a:p>
            <a:r>
              <a:rPr lang="en-US"/>
              <a:t>Human Resource Challenges: Employee turnover, lack of skilled personnel, or team conflicts.</a:t>
            </a:r>
            <a:endParaRPr lang="en-US"/>
          </a:p>
          <a:p>
            <a:endParaRPr lang="en-US"/>
          </a:p>
          <a:p>
            <a:r>
              <a:rPr lang="en-US"/>
              <a:t>Regulatory and Compliance Risks:</a:t>
            </a:r>
            <a:endParaRPr lang="en-US"/>
          </a:p>
          <a:p>
            <a:r>
              <a:rPr lang="en-US"/>
              <a:t>Legal Compliance: Failure to comply with regulations and laws can lead to fines or legal actions.</a:t>
            </a:r>
            <a:endParaRPr lang="en-US"/>
          </a:p>
          <a:p>
            <a:r>
              <a:rPr lang="en-US"/>
              <a:t>Policy Changes: Changes in government policies can impact the business environment.</a:t>
            </a:r>
            <a:endParaRPr lang="en-US"/>
          </a:p>
          <a:p>
            <a:endParaRPr lang="en-US"/>
          </a:p>
          <a:p>
            <a:r>
              <a:rPr lang="en-US"/>
              <a:t>Strategic Risks:</a:t>
            </a:r>
            <a:endParaRPr lang="en-US"/>
          </a:p>
          <a:p>
            <a:r>
              <a:rPr lang="en-US"/>
              <a:t>Execution Risks: Challenges in implementing business plans and strategies effectively.</a:t>
            </a:r>
            <a:endParaRPr lang="en-US"/>
          </a:p>
          <a:p>
            <a:r>
              <a:rPr lang="en-US"/>
              <a:t>Partnership Risks: Dependence on key partners or collaborations may face challenges.</a:t>
            </a:r>
            <a:endParaRPr lang="en-US"/>
          </a:p>
          <a:p>
            <a:r>
              <a:rPr lang="en-US"/>
              <a:t>Scalability Issues: Difficulty in scaling operations to meet demand.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3D3D3D"/>
                </a:solidFill>
                <a:latin typeface="Quicksand"/>
              </a:rPr>
              <a:t>F</a:t>
            </a:r>
            <a:r>
              <a:rPr lang="en-IN" b="0" i="0" dirty="0">
                <a:solidFill>
                  <a:srgbClr val="3D3D3D"/>
                </a:solidFill>
                <a:effectLst/>
                <a:latin typeface="Quicksand"/>
              </a:rPr>
              <a:t>ashion retail giant </a:t>
            </a:r>
            <a:r>
              <a:rPr lang="en-IN" b="0" i="0" u="none" strike="noStrike" dirty="0">
                <a:solidFill>
                  <a:srgbClr val="0C71C3"/>
                </a:solidFill>
                <a:effectLst/>
                <a:latin typeface="Quicksand"/>
                <a:hlinkClick r:id="rId1"/>
              </a:rPr>
              <a:t>Zara</a:t>
            </a:r>
            <a:r>
              <a:rPr lang="en-IN" b="0" i="0" dirty="0">
                <a:solidFill>
                  <a:srgbClr val="3D3D3D"/>
                </a:solidFill>
                <a:effectLst/>
                <a:latin typeface="Quicksand"/>
              </a:rPr>
              <a:t> </a:t>
            </a:r>
            <a:endParaRPr lang="en-IN" dirty="0"/>
          </a:p>
        </p:txBody>
      </p:sp>
      <p:pic>
        <p:nvPicPr>
          <p:cNvPr id="5" name="Content Placeholder 4"/>
          <p:cNvPicPr>
            <a:picLocks noGrp="1" noChangeAspect="1"/>
          </p:cNvPicPr>
          <p:nvPr>
            <p:ph idx="1"/>
          </p:nvPr>
        </p:nvPicPr>
        <p:blipFill>
          <a:blip r:embed="rId2"/>
          <a:stretch>
            <a:fillRect/>
          </a:stretch>
        </p:blipFill>
        <p:spPr>
          <a:xfrm>
            <a:off x="1307637" y="1892502"/>
            <a:ext cx="1455227" cy="3254022"/>
          </a:xfrm>
        </p:spPr>
      </p:pic>
      <p:sp>
        <p:nvSpPr>
          <p:cNvPr id="7" name="TextBox 6"/>
          <p:cNvSpPr txBox="1"/>
          <p:nvPr/>
        </p:nvSpPr>
        <p:spPr>
          <a:xfrm>
            <a:off x="3500284" y="1892502"/>
            <a:ext cx="6096000" cy="2585323"/>
          </a:xfrm>
          <a:prstGeom prst="rect">
            <a:avLst/>
          </a:prstGeom>
          <a:noFill/>
        </p:spPr>
        <p:txBody>
          <a:bodyPr wrap="square">
            <a:spAutoFit/>
          </a:bodyPr>
          <a:lstStyle/>
          <a:p>
            <a:r>
              <a:rPr lang="en-US" b="0" i="0" dirty="0">
                <a:solidFill>
                  <a:srgbClr val="3D3D3D"/>
                </a:solidFill>
                <a:effectLst/>
                <a:latin typeface="Quicksand"/>
              </a:rPr>
              <a:t>The first block of the Business Canvas Model is about understanding </a:t>
            </a:r>
            <a:r>
              <a:rPr lang="en-US" b="1" i="0" dirty="0">
                <a:solidFill>
                  <a:srgbClr val="3D3D3D"/>
                </a:solidFill>
                <a:effectLst/>
                <a:latin typeface="Quicksand"/>
              </a:rPr>
              <a:t>who</a:t>
            </a:r>
            <a:r>
              <a:rPr lang="en-US" b="0" i="0" dirty="0">
                <a:solidFill>
                  <a:srgbClr val="3D3D3D"/>
                </a:solidFill>
                <a:effectLst/>
                <a:latin typeface="Quicksand"/>
              </a:rPr>
              <a:t> is the most important customer(s) you’re delivering value to. Or, in other words, who are they? What do they do? And why would they buy your product or service?</a:t>
            </a:r>
            <a:endParaRPr lang="en-US" b="0" i="0" dirty="0">
              <a:solidFill>
                <a:srgbClr val="3D3D3D"/>
              </a:solidFill>
              <a:effectLst/>
              <a:latin typeface="Quicksand"/>
            </a:endParaRPr>
          </a:p>
          <a:p>
            <a:endParaRPr lang="en-US" b="0" i="0" dirty="0">
              <a:solidFill>
                <a:srgbClr val="3D3D3D"/>
              </a:solidFill>
              <a:effectLst/>
              <a:latin typeface="Quicksand"/>
            </a:endParaRPr>
          </a:p>
          <a:p>
            <a:r>
              <a:rPr lang="en-US" b="0" i="0" dirty="0">
                <a:solidFill>
                  <a:srgbClr val="3D3D3D"/>
                </a:solidFill>
                <a:effectLst/>
                <a:latin typeface="Quicksand"/>
              </a:rPr>
              <a:t>Buyer personas are fictional depictions of an ideal or hypothetical client. Typically when brainstorming a buyer persona you’d want to define certain characteristics (age, demographic, gender, income, industry, pain points, goals, etc.)</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The different categories / types of risks faced by startups</a:t>
            </a:r>
            <a:endParaRPr lang="en-US"/>
          </a:p>
        </p:txBody>
      </p:sp>
      <p:sp>
        <p:nvSpPr>
          <p:cNvPr id="3" name="Content Placeholder 2"/>
          <p:cNvSpPr>
            <a:spLocks noGrp="1"/>
          </p:cNvSpPr>
          <p:nvPr>
            <p:ph idx="1"/>
          </p:nvPr>
        </p:nvSpPr>
        <p:spPr/>
        <p:txBody>
          <a:bodyPr>
            <a:normAutofit fontScale="60000"/>
          </a:bodyPr>
          <a:p>
            <a:r>
              <a:rPr lang="en-US"/>
              <a:t>Reputation Risks:</a:t>
            </a:r>
            <a:endParaRPr lang="en-US"/>
          </a:p>
          <a:p>
            <a:r>
              <a:rPr lang="en-US"/>
              <a:t>Brand Damage: Negative publicity, customer dissatisfaction, or public perception issues.</a:t>
            </a:r>
            <a:endParaRPr lang="en-US"/>
          </a:p>
          <a:p>
            <a:r>
              <a:rPr lang="en-US"/>
              <a:t>Social Media Risks: Viral negative feedback on social media platforms.</a:t>
            </a:r>
            <a:endParaRPr lang="en-US"/>
          </a:p>
          <a:p>
            <a:endParaRPr lang="en-US"/>
          </a:p>
          <a:p>
            <a:r>
              <a:rPr lang="en-US"/>
              <a:t>Cybersecurity Risks:</a:t>
            </a:r>
            <a:endParaRPr lang="en-US"/>
          </a:p>
          <a:p>
            <a:r>
              <a:rPr lang="en-US"/>
              <a:t>Data Breaches: The risk of unauthorized access to sensitive information.</a:t>
            </a:r>
            <a:endParaRPr lang="en-US"/>
          </a:p>
          <a:p>
            <a:r>
              <a:rPr lang="en-US"/>
              <a:t>Hacking and Fraud: Security threats to digital assets and financial transactions.</a:t>
            </a:r>
            <a:endParaRPr lang="en-US"/>
          </a:p>
          <a:p>
            <a:endParaRPr lang="en-US"/>
          </a:p>
          <a:p>
            <a:r>
              <a:rPr lang="en-US"/>
              <a:t>Environmental and External Risks:</a:t>
            </a:r>
            <a:endParaRPr lang="en-US"/>
          </a:p>
          <a:p>
            <a:r>
              <a:rPr lang="en-US"/>
              <a:t>Economic Downturns: Economic fluctuations affecting consumer spending.</a:t>
            </a:r>
            <a:endParaRPr lang="en-US"/>
          </a:p>
          <a:p>
            <a:r>
              <a:rPr lang="en-US"/>
              <a:t>Natural Disasters: Environmental events disrupting operations.</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The different categories / types of risks faced by startups</a:t>
            </a:r>
            <a:endParaRPr lang="en-US"/>
          </a:p>
        </p:txBody>
      </p:sp>
      <p:sp>
        <p:nvSpPr>
          <p:cNvPr id="3" name="Content Placeholder 2"/>
          <p:cNvSpPr>
            <a:spLocks noGrp="1"/>
          </p:cNvSpPr>
          <p:nvPr>
            <p:ph idx="1"/>
          </p:nvPr>
        </p:nvSpPr>
        <p:spPr>
          <a:xfrm>
            <a:off x="444500" y="1825625"/>
            <a:ext cx="11250930" cy="4351655"/>
          </a:xfrm>
        </p:spPr>
        <p:txBody>
          <a:bodyPr>
            <a:normAutofit fontScale="90000" lnSpcReduction="20000"/>
          </a:bodyPr>
          <a:p>
            <a:r>
              <a:rPr lang="en-US"/>
              <a:t>Intellectual Property Risks:</a:t>
            </a:r>
            <a:endParaRPr lang="en-US"/>
          </a:p>
          <a:p>
            <a:r>
              <a:rPr lang="en-US"/>
              <a:t>Infringement Issues: Legal challenges related to the infringement of patents or copyrights.</a:t>
            </a:r>
            <a:endParaRPr lang="en-US"/>
          </a:p>
          <a:p>
            <a:r>
              <a:rPr lang="en-US"/>
              <a:t>Lack of Protection: Failure to protect intellectual property adequately.</a:t>
            </a:r>
            <a:endParaRPr lang="en-US"/>
          </a:p>
          <a:p>
            <a:endParaRPr lang="en-US"/>
          </a:p>
          <a:p>
            <a:r>
              <a:rPr lang="en-US"/>
              <a:t>Pandemic and Global Risks:</a:t>
            </a:r>
            <a:endParaRPr lang="en-US"/>
          </a:p>
          <a:p>
            <a:r>
              <a:rPr lang="en-US"/>
              <a:t>Health Crises: Events such as pandemics impacting global operations.</a:t>
            </a:r>
            <a:endParaRPr lang="en-US"/>
          </a:p>
          <a:p>
            <a:r>
              <a:rPr lang="en-US"/>
              <a:t>Political Instability: Geopolitical events affecting international business.</a:t>
            </a:r>
            <a:endParaRPr lang="en-US"/>
          </a:p>
          <a:p>
            <a:r>
              <a:rPr lang="en-US"/>
              <a:t>Managing and mitigating these risks involves strategic planning, regular assessment, and agility in responding to changes in the business environment. Startups that proactively address these risks increase their chances of long-term success.</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307"/>
            <a:ext cx="10515600" cy="667262"/>
          </a:xfrm>
        </p:spPr>
        <p:txBody>
          <a:bodyPr>
            <a:normAutofit/>
          </a:bodyPr>
          <a:lstStyle/>
          <a:p>
            <a:r>
              <a:rPr lang="en-IN" sz="2000" b="1" i="0" u="none" strike="noStrike" baseline="0" dirty="0">
                <a:latin typeface="Times New Roman" panose="02020603050405020304" pitchFamily="18" charset="0"/>
                <a:cs typeface="Times New Roman" panose="02020603050405020304" pitchFamily="18" charset="0"/>
              </a:rPr>
              <a:t>Seek External Advice</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995" y="904875"/>
            <a:ext cx="11923395" cy="4351655"/>
          </a:xfrm>
        </p:spPr>
        <p:txBody>
          <a:bodyPr>
            <a:noAutofit/>
          </a:bodyPr>
          <a:lstStyle/>
          <a:p>
            <a:pPr algn="just">
              <a:lnSpc>
                <a:spcPct val="120000"/>
              </a:lnSpc>
            </a:pPr>
            <a:r>
              <a:rPr lang="en-US" sz="2000" b="0" i="0" u="none" strike="noStrike" baseline="0" dirty="0">
                <a:latin typeface="Times New Roman" panose="02020603050405020304" pitchFamily="18" charset="0"/>
                <a:cs typeface="Times New Roman" panose="02020603050405020304" pitchFamily="18" charset="0"/>
              </a:rPr>
              <a:t>effective technique for further calibrating your risks is getting out of the building and validating them with people other than yourself.</a:t>
            </a:r>
            <a:endParaRPr lang="en-US" sz="2000" b="0" i="0" u="none" strike="noStrike" baseline="0" dirty="0">
              <a:latin typeface="Times New Roman" panose="02020603050405020304" pitchFamily="18" charset="0"/>
              <a:cs typeface="Times New Roman" panose="02020603050405020304" pitchFamily="18" charset="0"/>
            </a:endParaRPr>
          </a:p>
          <a:p>
            <a:pPr algn="just">
              <a:lnSpc>
                <a:spcPct val="120000"/>
              </a:lnSpc>
            </a:pPr>
            <a:r>
              <a:rPr lang="en-US" sz="2000" b="0" i="1" u="none" strike="noStrike" baseline="0" dirty="0">
                <a:latin typeface="Times New Roman" panose="02020603050405020304" pitchFamily="18" charset="0"/>
                <a:cs typeface="Times New Roman" panose="02020603050405020304" pitchFamily="18" charset="0"/>
              </a:rPr>
              <a:t>It is imperative that you share your model with at least one other person.</a:t>
            </a:r>
            <a:endParaRPr lang="en-US" sz="2000" b="0" i="1" u="none" strike="noStrike" baseline="0" dirty="0">
              <a:latin typeface="Times New Roman" panose="02020603050405020304" pitchFamily="18" charset="0"/>
              <a:cs typeface="Times New Roman" panose="02020603050405020304" pitchFamily="18" charset="0"/>
            </a:endParaRPr>
          </a:p>
          <a:p>
            <a:pPr algn="just">
              <a:lnSpc>
                <a:spcPct val="120000"/>
              </a:lnSpc>
            </a:pPr>
            <a:r>
              <a:rPr lang="en-US" sz="2000" b="0" i="0" u="none" strike="noStrike" baseline="0" dirty="0">
                <a:latin typeface="Times New Roman" panose="02020603050405020304" pitchFamily="18" charset="0"/>
                <a:cs typeface="Times New Roman" panose="02020603050405020304" pitchFamily="18" charset="0"/>
              </a:rPr>
              <a:t>An early advisor might be a prototypical customer, a potential investor, or another entrepreneur with specific expertise, domain knowledge, or experiential knowledge that applies to you.</a:t>
            </a:r>
            <a:endParaRPr lang="en-US" sz="2000" b="0" i="0" u="none" strike="noStrike" baseline="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b="0" i="0" u="none" strike="noStrike" baseline="0" dirty="0">
                <a:latin typeface="Times New Roman" panose="02020603050405020304" pitchFamily="18" charset="0"/>
                <a:cs typeface="Times New Roman" panose="02020603050405020304" pitchFamily="18" charset="0"/>
              </a:rPr>
              <a:t>Here are some guidelines for running business model interviews:</a:t>
            </a:r>
            <a:endParaRPr lang="en-US" sz="2000" dirty="0">
              <a:latin typeface="Times New Roman" panose="02020603050405020304" pitchFamily="18" charset="0"/>
              <a:cs typeface="Times New Roman" panose="02020603050405020304" pitchFamily="18" charset="0"/>
            </a:endParaRPr>
          </a:p>
          <a:p>
            <a:pPr algn="just">
              <a:lnSpc>
                <a:spcPct val="120000"/>
              </a:lnSpc>
            </a:pPr>
            <a:r>
              <a:rPr lang="en-US" sz="2000" b="0" i="1" u="none" strike="noStrike" baseline="0" dirty="0">
                <a:latin typeface="Times New Roman" panose="02020603050405020304" pitchFamily="18" charset="0"/>
                <a:cs typeface="Times New Roman" panose="02020603050405020304" pitchFamily="18" charset="0"/>
              </a:rPr>
              <a:t>Devote 20% of your time to setup, 80% to conversation.</a:t>
            </a:r>
            <a:endParaRPr lang="en-US" sz="2000" b="0" i="1" u="none" strike="noStrike" baseline="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b="0" i="0" u="none" strike="noStrike" baseline="0" dirty="0">
                <a:latin typeface="Times New Roman" panose="02020603050405020304" pitchFamily="18" charset="0"/>
                <a:cs typeface="Times New Roman" panose="02020603050405020304" pitchFamily="18" charset="0"/>
              </a:rPr>
              <a:t>It’s found that leaving the complete canvas open in front of people always evokes a reaction because people can visualize the entire model and they always have an opinion.</a:t>
            </a: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20000"/>
              </a:lnSpc>
            </a:pPr>
            <a:r>
              <a:rPr lang="en-IN" sz="2000" b="0" i="1" u="none" strike="noStrike" baseline="0" dirty="0">
                <a:latin typeface="Times New Roman" panose="02020603050405020304" pitchFamily="18" charset="0"/>
                <a:cs typeface="Times New Roman" panose="02020603050405020304" pitchFamily="18" charset="0"/>
              </a:rPr>
              <a:t>Ask specific questions.</a:t>
            </a:r>
            <a:endParaRPr lang="en-IN" sz="2000" b="0" i="1" u="none" strike="noStrike" baseline="0" dirty="0">
              <a:latin typeface="Times New Roman" panose="02020603050405020304" pitchFamily="18" charset="0"/>
              <a:cs typeface="Times New Roman" panose="02020603050405020304" pitchFamily="18" charset="0"/>
            </a:endParaRPr>
          </a:p>
          <a:p>
            <a:pPr marL="0" indent="0" algn="l">
              <a:lnSpc>
                <a:spcPct val="120000"/>
              </a:lnSpc>
              <a:buNone/>
            </a:pPr>
            <a:r>
              <a:rPr lang="en-US" sz="2000" b="0" i="0" u="none" strike="noStrike" baseline="0" dirty="0">
                <a:latin typeface="Times New Roman" panose="02020603050405020304" pitchFamily="18" charset="0"/>
                <a:cs typeface="Times New Roman" panose="02020603050405020304" pitchFamily="18" charset="0"/>
              </a:rPr>
              <a:t>I specifically want to know:</a:t>
            </a:r>
            <a:endParaRPr lang="en-US" sz="2000" b="0" i="0" u="none" strike="noStrike" baseline="0" dirty="0">
              <a:latin typeface="Times New Roman" panose="02020603050405020304" pitchFamily="18" charset="0"/>
              <a:cs typeface="Times New Roman" panose="02020603050405020304" pitchFamily="18" charset="0"/>
            </a:endParaRPr>
          </a:p>
          <a:p>
            <a:pPr marL="0" indent="0">
              <a:lnSpc>
                <a:spcPct val="120000"/>
              </a:lnSpc>
              <a:buNone/>
            </a:pPr>
            <a:r>
              <a:rPr lang="en-US" sz="2000" b="0" i="0" u="none" strike="noStrike" baseline="0" dirty="0">
                <a:latin typeface="Times New Roman" panose="02020603050405020304" pitchFamily="18" charset="0"/>
                <a:cs typeface="Times New Roman" panose="02020603050405020304" pitchFamily="18" charset="0"/>
              </a:rPr>
              <a:t>– What do they consider to be the riskiest aspect of this plan? – Have they overcome similar risks? How? – How would they go about testing these risks? – Are there other people I should speak with?</a:t>
            </a:r>
            <a:endParaRPr lang="en-IN" sz="2000" dirty="0">
              <a:latin typeface="Times New Roman" panose="02020603050405020304" pitchFamily="18" charset="0"/>
              <a:cs typeface="Times New Roman" panose="02020603050405020304" pitchFamily="18" charset="0"/>
            </a:endParaRPr>
          </a:p>
          <a:p>
            <a:pPr marL="0" indent="0">
              <a:lnSpc>
                <a:spcPct val="120000"/>
              </a:lnSpc>
              <a:buNone/>
            </a:pPr>
            <a:endParaRPr lang="en-US" sz="2000" b="0" i="0" u="none" strike="noStrike" baseline="0" dirty="0">
              <a:latin typeface="Times New Roman" panose="02020603050405020304" pitchFamily="18" charset="0"/>
              <a:cs typeface="Times New Roman" panose="02020603050405020304" pitchFamily="18" charset="0"/>
            </a:endParaRPr>
          </a:p>
          <a:p>
            <a:pPr marL="0" indent="0" algn="l">
              <a:lnSpc>
                <a:spcPct val="120000"/>
              </a:lnSpc>
              <a:buNone/>
            </a:pPr>
            <a:endParaRPr lang="en-US" sz="2000" b="0" i="0" u="none" strike="noStrike" baseline="0" dirty="0">
              <a:latin typeface="Times New Roman" panose="02020603050405020304" pitchFamily="18" charset="0"/>
              <a:cs typeface="Times New Roman" panose="02020603050405020304" pitchFamily="18" charset="0"/>
            </a:endParaRPr>
          </a:p>
          <a:p>
            <a:pPr marL="0" indent="0" algn="l">
              <a:lnSpc>
                <a:spcPct val="120000"/>
              </a:lnSpc>
              <a:buNone/>
            </a:pPr>
            <a:endParaRPr lang="en-US" sz="2000" b="0" i="0" u="none" strike="noStrike" baseline="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sz="1800" b="0" i="1" u="none" strike="noStrike" baseline="0" dirty="0">
                <a:latin typeface="Times New Roman" panose="02020603050405020304" pitchFamily="18" charset="0"/>
                <a:cs typeface="Times New Roman" panose="02020603050405020304" pitchFamily="18" charset="0"/>
              </a:rPr>
              <a:t>Be wary of the “advisor paradox.”</a:t>
            </a:r>
            <a:endParaRPr lang="en-US" sz="1800" b="0" i="1" u="none" strike="noStrike" baseline="0" dirty="0">
              <a:latin typeface="Times New Roman" panose="02020603050405020304" pitchFamily="18" charset="0"/>
              <a:cs typeface="Times New Roman" panose="02020603050405020304" pitchFamily="18" charset="0"/>
            </a:endParaRP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J</a:t>
            </a:r>
            <a:r>
              <a:rPr lang="en-US" sz="1800" b="0" i="0" u="none" strike="noStrike" baseline="0" dirty="0">
                <a:latin typeface="Times New Roman" panose="02020603050405020304" pitchFamily="18" charset="0"/>
                <a:cs typeface="Times New Roman" panose="02020603050405020304" pitchFamily="18" charset="0"/>
              </a:rPr>
              <a:t>ust as customer interviews aren’t about asking customers what they want, these interviews aren’t about asking advisors </a:t>
            </a:r>
            <a:r>
              <a:rPr lang="en-IN" sz="1800" b="0" i="0" u="none" strike="noStrike" baseline="0" dirty="0">
                <a:latin typeface="Times New Roman" panose="02020603050405020304" pitchFamily="18" charset="0"/>
                <a:cs typeface="Times New Roman" panose="02020603050405020304" pitchFamily="18" charset="0"/>
              </a:rPr>
              <a:t>what to do.</a:t>
            </a:r>
            <a:endParaRPr lang="en-IN" sz="18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The key is not to take this feedback as either “judgment” or “validation,” but rather as a means of </a:t>
            </a:r>
            <a:r>
              <a:rPr lang="en-US" sz="1800" b="0" i="1" u="none" strike="noStrike" baseline="0" dirty="0">
                <a:latin typeface="Times New Roman" panose="02020603050405020304" pitchFamily="18" charset="0"/>
                <a:cs typeface="Times New Roman" panose="02020603050405020304" pitchFamily="18" charset="0"/>
              </a:rPr>
              <a:t>identifying and prioritizing risk</a:t>
            </a:r>
            <a:r>
              <a:rPr lang="en-US" sz="1800" b="0" i="0" u="none" strike="noStrike" baseline="0" dirty="0">
                <a:latin typeface="Times New Roman" panose="02020603050405020304" pitchFamily="18" charset="0"/>
                <a:cs typeface="Times New Roman" panose="02020603050405020304" pitchFamily="18" charset="0"/>
              </a:rPr>
              <a:t>.</a:t>
            </a:r>
            <a:endParaRPr lang="en-US" sz="1800" b="0" i="0" u="none" strike="noStrike" baseline="0" dirty="0">
              <a:latin typeface="Times New Roman" panose="02020603050405020304" pitchFamily="18" charset="0"/>
              <a:cs typeface="Times New Roman" panose="02020603050405020304" pitchFamily="18" charset="0"/>
            </a:endParaRPr>
          </a:p>
          <a:p>
            <a:pPr algn="l"/>
            <a:r>
              <a:rPr lang="en-IN" sz="1800" b="0" i="1" u="none" strike="noStrike" baseline="0" dirty="0">
                <a:latin typeface="Times New Roman" panose="02020603050405020304" pitchFamily="18" charset="0"/>
                <a:cs typeface="Times New Roman" panose="02020603050405020304" pitchFamily="18" charset="0"/>
              </a:rPr>
              <a:t>Recruit visionary advisors.</a:t>
            </a:r>
            <a:endParaRPr lang="en-IN" sz="1800" b="0" i="1" u="none" strike="noStrike" baseline="0" dirty="0">
              <a:latin typeface="Times New Roman" panose="02020603050405020304" pitchFamily="18" charset="0"/>
              <a:cs typeface="Times New Roman" panose="02020603050405020304" pitchFamily="18" charset="0"/>
            </a:endParaRP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Much like early adopters want to help when you nail their problems, visionary advisors will want to help when you present them with interesting problems that trigger their strengths and passion.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714"/>
            <a:ext cx="10242755" cy="391390"/>
          </a:xfrm>
        </p:spPr>
        <p:txBody>
          <a:bodyPr>
            <a:normAutofit fontScale="90000"/>
          </a:bodyPr>
          <a:lstStyle/>
          <a:p>
            <a:r>
              <a:rPr lang="en-IN" sz="2800" b="1" i="0" u="none" strike="noStrike" baseline="0" dirty="0">
                <a:latin typeface="Times New Roman" panose="02020603050405020304" pitchFamily="18" charset="0"/>
                <a:cs typeface="Times New Roman" panose="02020603050405020304" pitchFamily="18" charset="0"/>
              </a:rPr>
              <a:t>Hypothesis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58761"/>
            <a:ext cx="10515600" cy="4898769"/>
          </a:xfrm>
        </p:spPr>
        <p:txBody>
          <a:bodyPr/>
          <a:lstStyle/>
          <a:p>
            <a:pPr marL="0" indent="0" algn="just">
              <a:buNone/>
            </a:pPr>
            <a:r>
              <a:rPr lang="en-US" sz="1800" b="0" i="0" u="none" strike="noStrike" baseline="0" dirty="0">
                <a:latin typeface="Times New Roman" panose="02020603050405020304" pitchFamily="18" charset="0"/>
                <a:cs typeface="Times New Roman" panose="02020603050405020304" pitchFamily="18" charset="0"/>
              </a:rPr>
              <a:t>For the purposes of Testing Business Ideas, we focus on your business hypothesis, </a:t>
            </a:r>
            <a:r>
              <a:rPr lang="en-IN" sz="1800" b="0" i="0" u="none" strike="noStrike" baseline="0" dirty="0">
                <a:latin typeface="Times New Roman" panose="02020603050405020304" pitchFamily="18" charset="0"/>
                <a:cs typeface="Times New Roman" panose="02020603050405020304" pitchFamily="18" charset="0"/>
              </a:rPr>
              <a:t>which is defined as:</a:t>
            </a:r>
            <a:endParaRPr lang="en-IN" sz="18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 an assumption that your value proposition, business model, or strategy builds on.</a:t>
            </a:r>
            <a:endParaRPr lang="en-US" sz="18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 what you need to learn about to understand if your business idea might work.</a:t>
            </a:r>
            <a:endParaRPr lang="en-US" sz="1800" b="0" i="0" u="none" strike="noStrike" baseline="0" dirty="0">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cs typeface="Times New Roman" panose="02020603050405020304" pitchFamily="18" charset="0"/>
              </a:rPr>
              <a:t>When creating hypotheses you believe to be true for your business idea, begin by writing the phrase “We believe that…”</a:t>
            </a:r>
            <a:endParaRPr lang="en-US" sz="1800" b="0" i="0" u="none" strike="noStrike" baseline="0" dirty="0">
              <a:latin typeface="Times New Roman" panose="02020603050405020304" pitchFamily="18" charset="0"/>
              <a:cs typeface="Times New Roman" panose="02020603050405020304" pitchFamily="18" charset="0"/>
            </a:endParaRPr>
          </a:p>
          <a:p>
            <a:pPr algn="l"/>
            <a:r>
              <a:rPr lang="en-US" sz="1800" b="1" i="0" u="none" strike="noStrike" baseline="0" dirty="0">
                <a:latin typeface="Times New Roman" panose="02020603050405020304" pitchFamily="18" charset="0"/>
                <a:cs typeface="Times New Roman" panose="02020603050405020304" pitchFamily="18" charset="0"/>
              </a:rPr>
              <a:t>Characteristics of a good hypothesis</a:t>
            </a:r>
            <a:endParaRPr lang="en-US" sz="1800" b="1" i="0" u="none" strike="noStrike" baseline="0" dirty="0">
              <a:latin typeface="Times New Roman" panose="02020603050405020304" pitchFamily="18" charset="0"/>
              <a:cs typeface="Times New Roman" panose="02020603050405020304" pitchFamily="18" charset="0"/>
            </a:endParaRPr>
          </a:p>
          <a:p>
            <a:pPr marL="0" indent="0" algn="l">
              <a:buNone/>
            </a:pP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380365" y="3084195"/>
            <a:ext cx="10543540" cy="337693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1730477" y="806244"/>
            <a:ext cx="9311149" cy="5761703"/>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609600" y="194187"/>
            <a:ext cx="10353368" cy="6449961"/>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838200" y="365125"/>
            <a:ext cx="10203425" cy="623232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Assumption(Hypothesis) Mapping</a:t>
            </a:r>
            <a:endParaRPr lang="en-IN" dirty="0"/>
          </a:p>
        </p:txBody>
      </p:sp>
      <p:sp>
        <p:nvSpPr>
          <p:cNvPr id="3" name="Content Placeholder 2"/>
          <p:cNvSpPr>
            <a:spLocks noGrp="1"/>
          </p:cNvSpPr>
          <p:nvPr>
            <p:ph idx="1"/>
          </p:nvPr>
        </p:nvSpPr>
        <p:spPr/>
        <p:txBody>
          <a:bodyPr>
            <a:normAutofit/>
          </a:bodyPr>
          <a:lstStyle/>
          <a:p>
            <a:pPr algn="just"/>
            <a:r>
              <a:rPr lang="en-US" sz="1800" b="0" i="1" u="none" strike="noStrike" baseline="0" dirty="0">
                <a:solidFill>
                  <a:srgbClr val="666666"/>
                </a:solidFill>
                <a:latin typeface="Times New Roman" panose="02020603050405020304" pitchFamily="18" charset="0"/>
                <a:cs typeface="Times New Roman" panose="02020603050405020304" pitchFamily="18" charset="0"/>
              </a:rPr>
              <a:t>A team exercise where desirability, </a:t>
            </a:r>
            <a:r>
              <a:rPr lang="en-IN" sz="1800" b="0" i="1" u="none" strike="noStrike" baseline="0" dirty="0">
                <a:solidFill>
                  <a:srgbClr val="666666"/>
                </a:solidFill>
                <a:latin typeface="Times New Roman" panose="02020603050405020304" pitchFamily="18" charset="0"/>
                <a:cs typeface="Times New Roman" panose="02020603050405020304" pitchFamily="18" charset="0"/>
              </a:rPr>
              <a:t>viability, and feasibility hypotheses </a:t>
            </a:r>
            <a:r>
              <a:rPr lang="en-US" sz="1800" b="0" i="1" u="none" strike="noStrike" baseline="0" dirty="0">
                <a:solidFill>
                  <a:srgbClr val="666666"/>
                </a:solidFill>
                <a:latin typeface="Times New Roman" panose="02020603050405020304" pitchFamily="18" charset="0"/>
                <a:cs typeface="Times New Roman" panose="02020603050405020304" pitchFamily="18" charset="0"/>
              </a:rPr>
              <a:t>are made explicit and prioritized in</a:t>
            </a:r>
            <a:endParaRPr lang="en-US" sz="1800" b="0" i="1" u="none" strike="noStrike" baseline="0" dirty="0">
              <a:solidFill>
                <a:srgbClr val="666666"/>
              </a:solidFill>
              <a:latin typeface="Times New Roman" panose="02020603050405020304" pitchFamily="18" charset="0"/>
              <a:cs typeface="Times New Roman" panose="02020603050405020304" pitchFamily="18" charset="0"/>
            </a:endParaRPr>
          </a:p>
          <a:p>
            <a:pPr marL="0" indent="0" algn="just">
              <a:buNone/>
            </a:pPr>
            <a:r>
              <a:rPr lang="en-US" sz="1800" b="0" i="1" u="none" strike="noStrike" baseline="0" dirty="0">
                <a:solidFill>
                  <a:srgbClr val="666666"/>
                </a:solidFill>
                <a:latin typeface="Times New Roman" panose="02020603050405020304" pitchFamily="18" charset="0"/>
                <a:cs typeface="Times New Roman" panose="02020603050405020304" pitchFamily="18" charset="0"/>
              </a:rPr>
              <a:t>terms of importance and evidence.</a:t>
            </a:r>
            <a:endParaRPr lang="en-US" sz="1800" b="0" i="1" u="none" strike="noStrike" baseline="0" dirty="0">
              <a:solidFill>
                <a:srgbClr val="666666"/>
              </a:solidFill>
              <a:latin typeface="Times New Roman" panose="02020603050405020304" pitchFamily="18" charset="0"/>
              <a:cs typeface="Times New Roman" panose="02020603050405020304" pitchFamily="18" charset="0"/>
            </a:endParaRPr>
          </a:p>
          <a:p>
            <a:pPr algn="just"/>
            <a:r>
              <a:rPr lang="en-IN" sz="1800" b="1" i="0" u="none" strike="noStrike" baseline="0" dirty="0">
                <a:latin typeface="Times New Roman" panose="02020603050405020304" pitchFamily="18" charset="0"/>
                <a:cs typeface="Times New Roman" panose="02020603050405020304" pitchFamily="18" charset="0"/>
              </a:rPr>
              <a:t>Core team</a:t>
            </a:r>
            <a:endParaRPr lang="en-IN" sz="1800" b="1" i="0" u="none" strike="noStrike" baseline="0" dirty="0">
              <a:latin typeface="Times New Roman" panose="02020603050405020304" pitchFamily="18" charset="0"/>
              <a:cs typeface="Times New Roman" panose="02020603050405020304" pitchFamily="18" charset="0"/>
            </a:endParaRP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The core team consists of individuals who are going to be dedicated to making this new business endeavor a success. They are cross-functional. This means they have  product, design, and technology skills  needed to ship and learn rapidly in the  market with real customers. At a minimum,  the core team needs to be present when mapping out the assumptions from your </a:t>
            </a:r>
            <a:r>
              <a:rPr lang="en-IN" sz="1800" b="0" i="0" u="none" strike="noStrike" baseline="0" dirty="0">
                <a:latin typeface="Times New Roman" panose="02020603050405020304" pitchFamily="18" charset="0"/>
                <a:cs typeface="Times New Roman" panose="02020603050405020304" pitchFamily="18" charset="0"/>
              </a:rPr>
              <a:t>Business Model Canvas.</a:t>
            </a:r>
            <a:endParaRPr lang="en-IN" sz="1800" b="0" i="0" u="none" strike="noStrike" baseline="0" dirty="0">
              <a:latin typeface="Times New Roman" panose="02020603050405020304" pitchFamily="18" charset="0"/>
              <a:cs typeface="Times New Roman" panose="02020603050405020304" pitchFamily="18" charset="0"/>
            </a:endParaRPr>
          </a:p>
          <a:p>
            <a:pPr algn="just"/>
            <a:r>
              <a:rPr lang="en-IN" sz="1800" b="1" i="0" u="none" strike="noStrike" baseline="0" dirty="0">
                <a:latin typeface="Times New Roman" panose="02020603050405020304" pitchFamily="18" charset="0"/>
                <a:cs typeface="Times New Roman" panose="02020603050405020304" pitchFamily="18" charset="0"/>
              </a:rPr>
              <a:t>Supporting team</a:t>
            </a:r>
            <a:endParaRPr lang="en-IN" sz="1800" b="1" i="0" u="none" strike="noStrike" baseline="0" dirty="0">
              <a:latin typeface="Times New Roman" panose="02020603050405020304" pitchFamily="18" charset="0"/>
              <a:cs typeface="Times New Roman" panose="02020603050405020304" pitchFamily="18" charset="0"/>
            </a:endParaRP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The supporting team consists of individuals who are not necessarily dedicated to the business endeavor but who are needed for it to be a success. People from legal, safety, compliance, marketing, and user research will be required for testing assumptions where the core team lacks the domain </a:t>
            </a:r>
            <a:r>
              <a:rPr lang="en-IN" sz="1800" b="0" i="0" u="none" strike="noStrike" baseline="0" dirty="0">
                <a:latin typeface="Times New Roman" panose="02020603050405020304" pitchFamily="18" charset="0"/>
                <a:cs typeface="Times New Roman" panose="02020603050405020304" pitchFamily="18" charset="0"/>
              </a:rPr>
              <a:t>knowledge and know-how. </a:t>
            </a:r>
            <a:r>
              <a:rPr lang="en-US" sz="1800" b="0" i="0" u="none" strike="noStrike" baseline="0" dirty="0">
                <a:latin typeface="Times New Roman" panose="02020603050405020304" pitchFamily="18" charset="0"/>
                <a:cs typeface="Times New Roman" panose="02020603050405020304" pitchFamily="18" charset="0"/>
              </a:rPr>
              <a:t>Without a strong supporting team, the core members may lack evidence and make uninformed decisions about what’s </a:t>
            </a:r>
            <a:r>
              <a:rPr lang="en-IN" sz="1800" b="0" i="0" u="none" strike="noStrike" baseline="0" dirty="0">
                <a:latin typeface="Times New Roman" panose="02020603050405020304" pitchFamily="18" charset="0"/>
                <a:cs typeface="Times New Roman" panose="02020603050405020304" pitchFamily="18" charset="0"/>
              </a:rPr>
              <a:t>important.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838200" y="275302"/>
            <a:ext cx="10223090" cy="613532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1179872" y="2034577"/>
            <a:ext cx="2004500" cy="3284505"/>
          </a:xfrm>
        </p:spPr>
      </p:pic>
      <p:sp>
        <p:nvSpPr>
          <p:cNvPr id="7" name="TextBox 6"/>
          <p:cNvSpPr txBox="1"/>
          <p:nvPr/>
        </p:nvSpPr>
        <p:spPr>
          <a:xfrm>
            <a:off x="4306529" y="2319168"/>
            <a:ext cx="6096000" cy="2585323"/>
          </a:xfrm>
          <a:prstGeom prst="rect">
            <a:avLst/>
          </a:prstGeom>
          <a:noFill/>
        </p:spPr>
        <p:txBody>
          <a:bodyPr wrap="square">
            <a:spAutoFit/>
          </a:bodyPr>
          <a:lstStyle/>
          <a:p>
            <a:r>
              <a:rPr lang="en-US" b="0" i="0" dirty="0">
                <a:solidFill>
                  <a:srgbClr val="3D3D3D"/>
                </a:solidFill>
                <a:effectLst/>
                <a:latin typeface="Quicksand"/>
              </a:rPr>
              <a:t>The second phase is about figuring out your company’s </a:t>
            </a:r>
            <a:r>
              <a:rPr lang="en-US" b="1" i="0" dirty="0">
                <a:solidFill>
                  <a:srgbClr val="3D3D3D"/>
                </a:solidFill>
                <a:effectLst/>
                <a:latin typeface="Quicksand"/>
              </a:rPr>
              <a:t>value propositions</a:t>
            </a:r>
            <a:r>
              <a:rPr lang="en-US" b="0" i="0" dirty="0">
                <a:solidFill>
                  <a:srgbClr val="3D3D3D"/>
                </a:solidFill>
                <a:effectLst/>
                <a:latin typeface="Quicksand"/>
              </a:rPr>
              <a:t>, and importantly, your </a:t>
            </a:r>
            <a:r>
              <a:rPr lang="en-US" b="1" i="0" dirty="0">
                <a:solidFill>
                  <a:srgbClr val="3D3D3D"/>
                </a:solidFill>
                <a:effectLst/>
                <a:latin typeface="Quicksand"/>
              </a:rPr>
              <a:t>UVP</a:t>
            </a:r>
            <a:r>
              <a:rPr lang="en-US" b="0" i="0" dirty="0">
                <a:solidFill>
                  <a:srgbClr val="3D3D3D"/>
                </a:solidFill>
                <a:effectLst/>
                <a:latin typeface="Quicksand"/>
              </a:rPr>
              <a:t> (unique value proposition). The “what” that makes customers turn to you, over your competitors? Which of their problems are you best at solving?</a:t>
            </a:r>
            <a:endParaRPr lang="en-US" b="0" i="0" dirty="0">
              <a:solidFill>
                <a:srgbClr val="3D3D3D"/>
              </a:solidFill>
              <a:effectLst/>
              <a:latin typeface="Quicksand"/>
            </a:endParaRPr>
          </a:p>
          <a:p>
            <a:r>
              <a:rPr lang="en-US" b="0" i="0" dirty="0">
                <a:solidFill>
                  <a:srgbClr val="3D3D3D"/>
                </a:solidFill>
                <a:effectLst/>
                <a:latin typeface="Quicksand"/>
              </a:rPr>
              <a:t>Zara’s principal value propositions are fairly clear. They offer various ranges of stylish men’s, women’s, and children’s clothing and accessories at an affordable price.</a:t>
            </a:r>
            <a:endParaRPr lang="en-US" b="0" i="0" dirty="0">
              <a:solidFill>
                <a:srgbClr val="3D3D3D"/>
              </a:solidFill>
              <a:effectLst/>
              <a:latin typeface="Quicksand"/>
            </a:endParaRPr>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838200" y="275302"/>
            <a:ext cx="10515600" cy="5970486"/>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993057" y="452284"/>
            <a:ext cx="9960077" cy="6040591"/>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1140542" y="2338710"/>
            <a:ext cx="1879613" cy="2960877"/>
          </a:xfrm>
        </p:spPr>
      </p:pic>
      <p:sp>
        <p:nvSpPr>
          <p:cNvPr id="7" name="TextBox 6"/>
          <p:cNvSpPr txBox="1"/>
          <p:nvPr/>
        </p:nvSpPr>
        <p:spPr>
          <a:xfrm>
            <a:off x="4493342" y="2274838"/>
            <a:ext cx="6096000" cy="2308324"/>
          </a:xfrm>
          <a:prstGeom prst="rect">
            <a:avLst/>
          </a:prstGeom>
          <a:noFill/>
        </p:spPr>
        <p:txBody>
          <a:bodyPr wrap="square">
            <a:spAutoFit/>
          </a:bodyPr>
          <a:lstStyle/>
          <a:p>
            <a:pPr algn="l" fontAlgn="base"/>
            <a:r>
              <a:rPr lang="en-US" b="0" i="0" dirty="0">
                <a:solidFill>
                  <a:srgbClr val="3D3D3D"/>
                </a:solidFill>
                <a:effectLst/>
                <a:latin typeface="Quicksand"/>
              </a:rPr>
              <a:t>The next step is to ask yourself </a:t>
            </a:r>
            <a:r>
              <a:rPr lang="en-US" b="1" i="0" dirty="0">
                <a:solidFill>
                  <a:srgbClr val="3D3D3D"/>
                </a:solidFill>
                <a:effectLst/>
                <a:latin typeface="Quicksand"/>
              </a:rPr>
              <a:t>how </a:t>
            </a:r>
            <a:r>
              <a:rPr lang="en-US" b="0" i="0" dirty="0">
                <a:solidFill>
                  <a:srgbClr val="3D3D3D"/>
                </a:solidFill>
                <a:effectLst/>
                <a:latin typeface="Quicksand"/>
              </a:rPr>
              <a:t>you are reaching your customers, and through </a:t>
            </a:r>
            <a:r>
              <a:rPr lang="en-US" b="1" i="0" dirty="0">
                <a:solidFill>
                  <a:srgbClr val="3D3D3D"/>
                </a:solidFill>
                <a:effectLst/>
                <a:latin typeface="Quicksand"/>
              </a:rPr>
              <a:t>which channels</a:t>
            </a:r>
            <a:r>
              <a:rPr lang="en-US" b="0" i="0" dirty="0">
                <a:solidFill>
                  <a:srgbClr val="3D3D3D"/>
                </a:solidFill>
                <a:effectLst/>
                <a:latin typeface="Quicksand"/>
              </a:rPr>
              <a:t>?</a:t>
            </a:r>
            <a:endParaRPr lang="en-US" b="0" i="0" dirty="0">
              <a:solidFill>
                <a:srgbClr val="3D3D3D"/>
              </a:solidFill>
              <a:effectLst/>
              <a:latin typeface="Quicksand"/>
            </a:endParaRPr>
          </a:p>
          <a:p>
            <a:pPr algn="l" fontAlgn="base"/>
            <a:r>
              <a:rPr lang="en-US" b="0" i="0" dirty="0">
                <a:solidFill>
                  <a:srgbClr val="3D3D3D"/>
                </a:solidFill>
                <a:effectLst/>
                <a:latin typeface="Quicksand"/>
              </a:rPr>
              <a:t>This includes both the channels that customers want to communicate with you as well as how they’ll receive your products or services.</a:t>
            </a:r>
            <a:endParaRPr lang="en-US" b="0" i="0" dirty="0">
              <a:solidFill>
                <a:srgbClr val="3D3D3D"/>
              </a:solidFill>
              <a:effectLst/>
              <a:latin typeface="Quicksand"/>
            </a:endParaRPr>
          </a:p>
          <a:p>
            <a:pPr algn="l" fontAlgn="base"/>
            <a:r>
              <a:rPr lang="en-US" b="0" i="0" dirty="0">
                <a:solidFill>
                  <a:srgbClr val="3D3D3D"/>
                </a:solidFill>
                <a:effectLst/>
                <a:latin typeface="Quicksand"/>
              </a:rPr>
              <a:t>Is it going to be a physical channel? (store, field sales representatives, etc.) Or is it a digital channel? (mobile, web, cloud, etc.).</a:t>
            </a:r>
            <a:endParaRPr lang="en-US" b="0" i="0" dirty="0">
              <a:solidFill>
                <a:srgbClr val="3D3D3D"/>
              </a:solidFill>
              <a:effectLst/>
              <a:latin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838200" y="2026902"/>
            <a:ext cx="2989432" cy="2948220"/>
          </a:xfrm>
        </p:spPr>
      </p:pic>
      <p:sp>
        <p:nvSpPr>
          <p:cNvPr id="7" name="TextBox 6"/>
          <p:cNvSpPr txBox="1"/>
          <p:nvPr/>
        </p:nvSpPr>
        <p:spPr>
          <a:xfrm>
            <a:off x="5083278" y="2320864"/>
            <a:ext cx="6096000" cy="2585323"/>
          </a:xfrm>
          <a:prstGeom prst="rect">
            <a:avLst/>
          </a:prstGeom>
          <a:noFill/>
        </p:spPr>
        <p:txBody>
          <a:bodyPr wrap="square">
            <a:spAutoFit/>
          </a:bodyPr>
          <a:lstStyle/>
          <a:p>
            <a:r>
              <a:rPr lang="en-US" b="0" i="0" dirty="0">
                <a:solidFill>
                  <a:srgbClr val="3D3D3D"/>
                </a:solidFill>
                <a:effectLst/>
                <a:latin typeface="Quicksand"/>
              </a:rPr>
              <a:t>Once you have acquired customers, you will need to think about how you can </a:t>
            </a:r>
            <a:r>
              <a:rPr lang="en-US" b="1" i="0" dirty="0">
                <a:solidFill>
                  <a:srgbClr val="3D3D3D"/>
                </a:solidFill>
                <a:effectLst/>
                <a:latin typeface="Quicksand"/>
              </a:rPr>
              <a:t>build</a:t>
            </a:r>
            <a:r>
              <a:rPr lang="en-US" b="0" i="0" dirty="0">
                <a:solidFill>
                  <a:srgbClr val="3D3D3D"/>
                </a:solidFill>
                <a:effectLst/>
                <a:latin typeface="Quicksand"/>
              </a:rPr>
              <a:t>, </a:t>
            </a:r>
            <a:r>
              <a:rPr lang="en-US" b="1" i="0" dirty="0">
                <a:solidFill>
                  <a:srgbClr val="3D3D3D"/>
                </a:solidFill>
                <a:effectLst/>
                <a:latin typeface="Quicksand"/>
              </a:rPr>
              <a:t>nurture,</a:t>
            </a:r>
            <a:r>
              <a:rPr lang="en-US" b="0" i="0" dirty="0">
                <a:solidFill>
                  <a:srgbClr val="3D3D3D"/>
                </a:solidFill>
                <a:effectLst/>
                <a:latin typeface="Quicksand"/>
              </a:rPr>
              <a:t> and </a:t>
            </a:r>
            <a:r>
              <a:rPr lang="en-US" b="1" i="0" dirty="0">
                <a:solidFill>
                  <a:srgbClr val="3D3D3D"/>
                </a:solidFill>
                <a:effectLst/>
                <a:latin typeface="Quicksand"/>
              </a:rPr>
              <a:t>grow</a:t>
            </a:r>
            <a:r>
              <a:rPr lang="en-US" b="0" i="0" dirty="0">
                <a:solidFill>
                  <a:srgbClr val="3D3D3D"/>
                </a:solidFill>
                <a:effectLst/>
                <a:latin typeface="Quicksand"/>
              </a:rPr>
              <a:t> those relationships.</a:t>
            </a:r>
            <a:endParaRPr lang="en-US" b="0" i="0" dirty="0">
              <a:solidFill>
                <a:srgbClr val="3D3D3D"/>
              </a:solidFill>
              <a:effectLst/>
              <a:latin typeface="Quicksand"/>
            </a:endParaRPr>
          </a:p>
          <a:p>
            <a:pPr algn="l" fontAlgn="base"/>
            <a:r>
              <a:rPr lang="en-US" b="0" i="0" dirty="0">
                <a:solidFill>
                  <a:srgbClr val="3D3D3D"/>
                </a:solidFill>
                <a:effectLst/>
                <a:latin typeface="Quicksand"/>
              </a:rPr>
              <a:t>Zara’s relationship with its customers is threefold, and lies somewhere in the middle of transactional and personal:</a:t>
            </a:r>
            <a:endParaRPr lang="en-US" b="0" i="0" dirty="0">
              <a:solidFill>
                <a:srgbClr val="3D3D3D"/>
              </a:solidFill>
              <a:effectLst/>
              <a:latin typeface="Quicksand"/>
            </a:endParaRPr>
          </a:p>
          <a:p>
            <a:pPr algn="l" fontAlgn="base">
              <a:buFont typeface="+mj-lt"/>
              <a:buAutoNum type="arabicPeriod"/>
            </a:pPr>
            <a:r>
              <a:rPr lang="en-US" b="1" i="0" dirty="0">
                <a:solidFill>
                  <a:srgbClr val="3D3D3D"/>
                </a:solidFill>
                <a:effectLst/>
                <a:latin typeface="Quicksand"/>
              </a:rPr>
              <a:t>Salesperson</a:t>
            </a:r>
            <a:r>
              <a:rPr lang="en-US" b="0" i="0" dirty="0">
                <a:solidFill>
                  <a:srgbClr val="3D3D3D"/>
                </a:solidFill>
                <a:effectLst/>
                <a:latin typeface="Quicksand"/>
              </a:rPr>
              <a:t> at store</a:t>
            </a:r>
            <a:endParaRPr lang="en-US" b="0" i="0" dirty="0">
              <a:solidFill>
                <a:srgbClr val="3D3D3D"/>
              </a:solidFill>
              <a:effectLst/>
              <a:latin typeface="Quicksand"/>
            </a:endParaRPr>
          </a:p>
          <a:p>
            <a:pPr algn="l" fontAlgn="base">
              <a:buFont typeface="+mj-lt"/>
              <a:buAutoNum type="arabicPeriod"/>
            </a:pPr>
            <a:r>
              <a:rPr lang="en-US" b="1" i="0" dirty="0">
                <a:solidFill>
                  <a:srgbClr val="3D3D3D"/>
                </a:solidFill>
                <a:effectLst/>
                <a:latin typeface="Quicksand"/>
              </a:rPr>
              <a:t>Brand</a:t>
            </a:r>
            <a:r>
              <a:rPr lang="en-US" b="0" i="0" dirty="0">
                <a:solidFill>
                  <a:srgbClr val="3D3D3D"/>
                </a:solidFill>
                <a:effectLst/>
                <a:latin typeface="Quicksand"/>
              </a:rPr>
              <a:t> through social media</a:t>
            </a:r>
            <a:endParaRPr lang="en-US" b="0" i="0" dirty="0">
              <a:solidFill>
                <a:srgbClr val="3D3D3D"/>
              </a:solidFill>
              <a:effectLst/>
              <a:latin typeface="Quicksand"/>
            </a:endParaRPr>
          </a:p>
          <a:p>
            <a:pPr algn="l" fontAlgn="base">
              <a:buFont typeface="+mj-lt"/>
              <a:buAutoNum type="arabicPeriod"/>
            </a:pPr>
            <a:r>
              <a:rPr lang="en-US" b="1" i="0" dirty="0">
                <a:solidFill>
                  <a:srgbClr val="3D3D3D"/>
                </a:solidFill>
                <a:effectLst/>
                <a:latin typeface="Quicksand"/>
              </a:rPr>
              <a:t>Sentimental attachment</a:t>
            </a:r>
            <a:r>
              <a:rPr lang="en-US" b="0" i="0" dirty="0">
                <a:solidFill>
                  <a:srgbClr val="3D3D3D"/>
                </a:solidFill>
                <a:effectLst/>
                <a:latin typeface="Quicksand"/>
              </a:rPr>
              <a:t> to a product</a:t>
            </a:r>
            <a:endParaRPr lang="en-US" b="0" i="0" dirty="0">
              <a:solidFill>
                <a:srgbClr val="3D3D3D"/>
              </a:solidFill>
              <a:effectLst/>
              <a:latin typeface="Quicksand"/>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726203" y="2242493"/>
            <a:ext cx="3581710" cy="2191856"/>
          </a:xfrm>
        </p:spPr>
      </p:pic>
      <p:sp>
        <p:nvSpPr>
          <p:cNvPr id="7" name="TextBox 6"/>
          <p:cNvSpPr txBox="1"/>
          <p:nvPr/>
        </p:nvSpPr>
        <p:spPr>
          <a:xfrm>
            <a:off x="5014451" y="2505670"/>
            <a:ext cx="6096000" cy="1477328"/>
          </a:xfrm>
          <a:prstGeom prst="rect">
            <a:avLst/>
          </a:prstGeom>
          <a:noFill/>
        </p:spPr>
        <p:txBody>
          <a:bodyPr wrap="square">
            <a:spAutoFit/>
          </a:bodyPr>
          <a:lstStyle/>
          <a:p>
            <a:r>
              <a:rPr lang="en-US" b="0" i="0" dirty="0">
                <a:solidFill>
                  <a:srgbClr val="3D3D3D"/>
                </a:solidFill>
                <a:effectLst/>
                <a:latin typeface="Quicksand"/>
              </a:rPr>
              <a:t>Now that you’ve described how you are going to create real value for your customers, it’s time to look at how you plan to capture that value.</a:t>
            </a:r>
            <a:endParaRPr lang="en-US" b="0" i="0" dirty="0">
              <a:solidFill>
                <a:srgbClr val="3D3D3D"/>
              </a:solidFill>
              <a:effectLst/>
              <a:latin typeface="Quicksand"/>
            </a:endParaRPr>
          </a:p>
          <a:p>
            <a:r>
              <a:rPr lang="en-US" b="0" i="0" dirty="0">
                <a:solidFill>
                  <a:srgbClr val="3D3D3D"/>
                </a:solidFill>
                <a:effectLst/>
                <a:latin typeface="Quicksand"/>
              </a:rPr>
              <a:t>At Zara, it’s extremely simple. They make their money by selling clothes and accessories either at a store or online.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i="0" dirty="0">
                <a:solidFill>
                  <a:srgbClr val="3D3D3D"/>
                </a:solidFill>
                <a:effectLst/>
                <a:latin typeface="Quicksand"/>
              </a:rPr>
              <a:t>Now it’s time to move over to the left side of the business canvas model and look at what we need, </a:t>
            </a:r>
            <a:r>
              <a:rPr lang="en-US" sz="2800" b="1" i="0" dirty="0">
                <a:solidFill>
                  <a:srgbClr val="3D3D3D"/>
                </a:solidFill>
                <a:effectLst/>
                <a:latin typeface="Quicksand"/>
              </a:rPr>
              <a:t>internally</a:t>
            </a:r>
            <a:r>
              <a:rPr lang="en-US" sz="2800" b="0" i="0" dirty="0">
                <a:solidFill>
                  <a:srgbClr val="3D3D3D"/>
                </a:solidFill>
                <a:effectLst/>
                <a:latin typeface="Quicksand"/>
              </a:rPr>
              <a:t>, to deliver our value propositions.</a:t>
            </a:r>
            <a:endParaRPr lang="en-IN" sz="2800" dirty="0"/>
          </a:p>
        </p:txBody>
      </p:sp>
      <p:pic>
        <p:nvPicPr>
          <p:cNvPr id="5" name="Content Placeholder 4"/>
          <p:cNvPicPr>
            <a:picLocks noGrp="1" noChangeAspect="1"/>
          </p:cNvPicPr>
          <p:nvPr>
            <p:ph idx="1"/>
          </p:nvPr>
        </p:nvPicPr>
        <p:blipFill>
          <a:blip r:embed="rId1"/>
          <a:stretch>
            <a:fillRect/>
          </a:stretch>
        </p:blipFill>
        <p:spPr>
          <a:xfrm>
            <a:off x="1494503" y="2018239"/>
            <a:ext cx="1721071" cy="2485491"/>
          </a:xfrm>
        </p:spPr>
      </p:pic>
      <p:sp>
        <p:nvSpPr>
          <p:cNvPr id="7" name="TextBox 6"/>
          <p:cNvSpPr txBox="1"/>
          <p:nvPr/>
        </p:nvSpPr>
        <p:spPr>
          <a:xfrm>
            <a:off x="4689987" y="2141340"/>
            <a:ext cx="6096000" cy="1754326"/>
          </a:xfrm>
          <a:prstGeom prst="rect">
            <a:avLst/>
          </a:prstGeom>
          <a:noFill/>
        </p:spPr>
        <p:txBody>
          <a:bodyPr wrap="square">
            <a:spAutoFit/>
          </a:bodyPr>
          <a:lstStyle/>
          <a:p>
            <a:pPr algn="l" fontAlgn="base"/>
            <a:r>
              <a:rPr lang="en-US" b="0" i="0" dirty="0">
                <a:solidFill>
                  <a:srgbClr val="3D3D3D"/>
                </a:solidFill>
                <a:effectLst/>
                <a:latin typeface="Quicksand"/>
              </a:rPr>
              <a:t>The </a:t>
            </a:r>
            <a:r>
              <a:rPr lang="en-US" b="1" i="0" dirty="0">
                <a:solidFill>
                  <a:srgbClr val="3D3D3D"/>
                </a:solidFill>
                <a:effectLst/>
                <a:latin typeface="Quicksand"/>
              </a:rPr>
              <a:t>key resources</a:t>
            </a:r>
            <a:r>
              <a:rPr lang="en-US" b="0" i="0" dirty="0">
                <a:solidFill>
                  <a:srgbClr val="3D3D3D"/>
                </a:solidFill>
                <a:effectLst/>
                <a:latin typeface="Quicksand"/>
              </a:rPr>
              <a:t> are all things you need to have, or the assets required to create that value for customers.</a:t>
            </a:r>
            <a:endParaRPr lang="en-US" b="0" i="0" dirty="0">
              <a:solidFill>
                <a:srgbClr val="3D3D3D"/>
              </a:solidFill>
              <a:effectLst/>
              <a:latin typeface="Quicksand"/>
            </a:endParaRPr>
          </a:p>
          <a:p>
            <a:pPr algn="l" fontAlgn="base"/>
            <a:r>
              <a:rPr lang="en-US" b="0" i="0" dirty="0">
                <a:solidFill>
                  <a:srgbClr val="3D3D3D"/>
                </a:solidFill>
                <a:effectLst/>
                <a:latin typeface="Quicksand"/>
              </a:rPr>
              <a:t>This could be anything from </a:t>
            </a:r>
            <a:r>
              <a:rPr lang="en-US" b="1" i="0" dirty="0">
                <a:solidFill>
                  <a:srgbClr val="3D3D3D"/>
                </a:solidFill>
                <a:effectLst/>
                <a:latin typeface="Quicksand"/>
              </a:rPr>
              <a:t>intellectual property</a:t>
            </a:r>
            <a:r>
              <a:rPr lang="en-US" b="0" i="0" dirty="0">
                <a:solidFill>
                  <a:srgbClr val="3D3D3D"/>
                </a:solidFill>
                <a:effectLst/>
                <a:latin typeface="Quicksand"/>
              </a:rPr>
              <a:t> (patents, trademarks, copyrights, etc.) to </a:t>
            </a:r>
            <a:r>
              <a:rPr lang="en-US" b="1" i="0" dirty="0">
                <a:solidFill>
                  <a:srgbClr val="3D3D3D"/>
                </a:solidFill>
                <a:effectLst/>
                <a:latin typeface="Quicksand"/>
              </a:rPr>
              <a:t>physical holdings</a:t>
            </a:r>
            <a:r>
              <a:rPr lang="en-US" b="0" i="0" dirty="0">
                <a:solidFill>
                  <a:srgbClr val="3D3D3D"/>
                </a:solidFill>
                <a:effectLst/>
                <a:latin typeface="Quicksand"/>
              </a:rPr>
              <a:t> (factories, offices, delivery vans, etc.) right down to </a:t>
            </a:r>
            <a:r>
              <a:rPr lang="en-US" b="1" i="0" dirty="0">
                <a:solidFill>
                  <a:srgbClr val="3D3D3D"/>
                </a:solidFill>
                <a:effectLst/>
                <a:latin typeface="Quicksand"/>
              </a:rPr>
              <a:t>finances</a:t>
            </a:r>
            <a:r>
              <a:rPr lang="en-US" b="0" i="0" dirty="0">
                <a:solidFill>
                  <a:srgbClr val="3D3D3D"/>
                </a:solidFill>
                <a:effectLst/>
                <a:latin typeface="Quicksand"/>
              </a:rPr>
              <a:t> (the initial cash flow perhaps needed to start your brand)</a:t>
            </a:r>
            <a:endParaRPr lang="en-US" b="0" i="0" dirty="0">
              <a:solidFill>
                <a:srgbClr val="3D3D3D"/>
              </a:solidFill>
              <a:effectLst/>
              <a:latin typeface="Quicksan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29482</Words>
  <Application>WPS Presentation</Application>
  <PresentationFormat>Widescreen</PresentationFormat>
  <Paragraphs>426</Paragraphs>
  <Slides>51</Slides>
  <Notes>3</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51</vt:i4>
      </vt:variant>
    </vt:vector>
  </HeadingPairs>
  <TitlesOfParts>
    <vt:vector size="77" baseType="lpstr">
      <vt:lpstr>Arial</vt:lpstr>
      <vt:lpstr>SimSun</vt:lpstr>
      <vt:lpstr>Wingdings</vt:lpstr>
      <vt:lpstr>sofia-pro</vt:lpstr>
      <vt:lpstr>Segoe Print</vt:lpstr>
      <vt:lpstr>Quicksand</vt:lpstr>
      <vt:lpstr>Calibri Light</vt:lpstr>
      <vt:lpstr>Calibri</vt:lpstr>
      <vt:lpstr>Microsoft YaHei</vt:lpstr>
      <vt:lpstr>Arial Unicode MS</vt:lpstr>
      <vt:lpstr>inherit</vt:lpstr>
      <vt:lpstr>Times New Roman</vt:lpstr>
      <vt:lpstr>Montserrat</vt:lpstr>
      <vt:lpstr>GothamDisplay</vt:lpstr>
      <vt:lpstr>Gotham</vt:lpstr>
      <vt:lpstr>Open Sans</vt:lpstr>
      <vt:lpstr>source-serif-pro</vt:lpstr>
      <vt:lpstr>sohne</vt:lpstr>
      <vt:lpstr>SabonLTStd-Roman</vt:lpstr>
      <vt:lpstr>SabonLTStd-Italic</vt:lpstr>
      <vt:lpstr>BebasNeue</vt:lpstr>
      <vt:lpstr>MyriadPro-Semibold</vt:lpstr>
      <vt:lpstr>ARSMaquettePro-Bold</vt:lpstr>
      <vt:lpstr>ARSMaquettePro-Regular</vt:lpstr>
      <vt:lpstr>ARSMaquettePro-Italic</vt:lpstr>
      <vt:lpstr>Office Theme</vt:lpstr>
      <vt:lpstr>Business Model Canvas </vt:lpstr>
      <vt:lpstr>PowerPoint 演示文稿</vt:lpstr>
      <vt:lpstr>PowerPoint 演示文稿</vt:lpstr>
      <vt:lpstr>Fashion retail giant Zara </vt:lpstr>
      <vt:lpstr>PowerPoint 演示文稿</vt:lpstr>
      <vt:lpstr>PowerPoint 演示文稿</vt:lpstr>
      <vt:lpstr>PowerPoint 演示文稿</vt:lpstr>
      <vt:lpstr>PowerPoint 演示文稿</vt:lpstr>
      <vt:lpstr>Now it’s time to move over to the left side of the business canvas model and look at what we need, internally, to deliver our value propositions.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Lean Canvas</vt:lpstr>
      <vt:lpstr>Lean Canvas</vt:lpstr>
      <vt:lpstr>PowerPoint 演示文稿</vt:lpstr>
      <vt:lpstr>PowerPoint 演示文稿</vt:lpstr>
      <vt:lpstr>The differences between lean canvas vs business model canvas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Types of business models and examples </vt:lpstr>
      <vt:lpstr>PowerPoint 演示文稿</vt:lpstr>
      <vt:lpstr>PowerPoint 演示文稿</vt:lpstr>
      <vt:lpstr>PowerPoint 演示文稿</vt:lpstr>
      <vt:lpstr>PowerPoint 演示文稿</vt:lpstr>
      <vt:lpstr>PowerPoint 演示文稿</vt:lpstr>
      <vt:lpstr>PowerPoint 演示文稿</vt:lpstr>
      <vt:lpstr>What is Risk</vt:lpstr>
      <vt:lpstr>PowerPoint 演示文稿</vt:lpstr>
      <vt:lpstr>The different categories / types of risks faced by startups</vt:lpstr>
      <vt:lpstr>The different categories / types of risks faced by startups</vt:lpstr>
      <vt:lpstr>The different categories / types of risks faced by startups</vt:lpstr>
      <vt:lpstr>The different categories / types of risks faced by startups</vt:lpstr>
      <vt:lpstr>Seek External Advice</vt:lpstr>
      <vt:lpstr>PowerPoint 演示文稿</vt:lpstr>
      <vt:lpstr>Hypothesis</vt:lpstr>
      <vt:lpstr>PowerPoint 演示文稿</vt:lpstr>
      <vt:lpstr>PowerPoint 演示文稿</vt:lpstr>
      <vt:lpstr>PowerPoint 演示文稿</vt:lpstr>
      <vt:lpstr>Assumption(Hypothesis) Mapping</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bhagat</dc:creator>
  <cp:lastModifiedBy>SAMShaikh</cp:lastModifiedBy>
  <cp:revision>78</cp:revision>
  <dcterms:created xsi:type="dcterms:W3CDTF">2023-10-02T11:11:00Z</dcterms:created>
  <dcterms:modified xsi:type="dcterms:W3CDTF">2023-11-29T11:09:21Z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6A455C4AE18D49708A5E446C4555132B_13</vt:lpwstr>
  </property>
  <property fmtid="{D5CDD505-2E9C-101B-9397-08002B2CF9AE}" pid="3" name="KSOProductBuildVer">
    <vt:lpwstr>1033-12.2.0.13306</vt:lpwstr>
  </property>
</Properties>
</file>