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305" r:id="rId3"/>
    <p:sldId id="294" r:id="rId4"/>
    <p:sldId id="295" r:id="rId5"/>
    <p:sldId id="296" r:id="rId6"/>
    <p:sldId id="297" r:id="rId7"/>
    <p:sldId id="298" r:id="rId8"/>
    <p:sldId id="313" r:id="rId9"/>
    <p:sldId id="312" r:id="rId10"/>
    <p:sldId id="311" r:id="rId11"/>
    <p:sldId id="310" r:id="rId12"/>
    <p:sldId id="309" r:id="rId13"/>
    <p:sldId id="329" r:id="rId14"/>
    <p:sldId id="328" r:id="rId15"/>
    <p:sldId id="327" r:id="rId16"/>
    <p:sldId id="326" r:id="rId17"/>
    <p:sldId id="325" r:id="rId18"/>
    <p:sldId id="330" r:id="rId19"/>
    <p:sldId id="324" r:id="rId20"/>
    <p:sldId id="323" r:id="rId21"/>
    <p:sldId id="322" r:id="rId22"/>
    <p:sldId id="321" r:id="rId23"/>
    <p:sldId id="338" r:id="rId24"/>
    <p:sldId id="345" r:id="rId25"/>
    <p:sldId id="344" r:id="rId26"/>
    <p:sldId id="343" r:id="rId27"/>
    <p:sldId id="342" r:id="rId28"/>
    <p:sldId id="341" r:id="rId29"/>
    <p:sldId id="340" r:id="rId30"/>
    <p:sldId id="395" r:id="rId31"/>
    <p:sldId id="400" r:id="rId32"/>
    <p:sldId id="401" r:id="rId33"/>
    <p:sldId id="402" r:id="rId34"/>
    <p:sldId id="339" r:id="rId35"/>
    <p:sldId id="350" r:id="rId36"/>
    <p:sldId id="349" r:id="rId37"/>
    <p:sldId id="347" r:id="rId38"/>
    <p:sldId id="346" r:id="rId39"/>
    <p:sldId id="351" r:id="rId40"/>
    <p:sldId id="356" r:id="rId41"/>
    <p:sldId id="355" r:id="rId42"/>
    <p:sldId id="354" r:id="rId43"/>
    <p:sldId id="353" r:id="rId44"/>
    <p:sldId id="352" r:id="rId45"/>
    <p:sldId id="357" r:id="rId46"/>
    <p:sldId id="381" r:id="rId47"/>
    <p:sldId id="382" r:id="rId48"/>
    <p:sldId id="383" r:id="rId49"/>
    <p:sldId id="362" r:id="rId50"/>
    <p:sldId id="371" r:id="rId51"/>
    <p:sldId id="367" r:id="rId53"/>
    <p:sldId id="366" r:id="rId54"/>
    <p:sldId id="365" r:id="rId55"/>
    <p:sldId id="364" r:id="rId56"/>
    <p:sldId id="363" r:id="rId57"/>
    <p:sldId id="369" r:id="rId58"/>
    <p:sldId id="368" r:id="rId59"/>
    <p:sldId id="358" r:id="rId60"/>
    <p:sldId id="36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14B479-1689-4879-93E2-79DE97E24448}">
          <p14:sldIdLst>
            <p14:sldId id="305"/>
          </p14:sldIdLst>
        </p14:section>
        <p14:section name="Untitled Section" id="{B4465BED-E692-4762-A736-C26256F3DB50}">
          <p14:sldIdLst>
            <p14:sldId id="294"/>
            <p14:sldId id="295"/>
            <p14:sldId id="296"/>
            <p14:sldId id="297"/>
            <p14:sldId id="298"/>
            <p14:sldId id="313"/>
            <p14:sldId id="312"/>
            <p14:sldId id="311"/>
            <p14:sldId id="310"/>
            <p14:sldId id="309"/>
            <p14:sldId id="329"/>
            <p14:sldId id="328"/>
            <p14:sldId id="327"/>
            <p14:sldId id="326"/>
            <p14:sldId id="325"/>
            <p14:sldId id="330"/>
            <p14:sldId id="324"/>
            <p14:sldId id="323"/>
            <p14:sldId id="322"/>
            <p14:sldId id="321"/>
            <p14:sldId id="338"/>
            <p14:sldId id="345"/>
            <p14:sldId id="344"/>
            <p14:sldId id="343"/>
            <p14:sldId id="342"/>
            <p14:sldId id="341"/>
            <p14:sldId id="340"/>
            <p14:sldId id="395"/>
            <p14:sldId id="400"/>
            <p14:sldId id="401"/>
            <p14:sldId id="402"/>
            <p14:sldId id="339"/>
            <p14:sldId id="350"/>
            <p14:sldId id="349"/>
            <p14:sldId id="347"/>
            <p14:sldId id="346"/>
            <p14:sldId id="351"/>
            <p14:sldId id="356"/>
            <p14:sldId id="355"/>
            <p14:sldId id="354"/>
            <p14:sldId id="353"/>
            <p14:sldId id="352"/>
            <p14:sldId id="357"/>
            <p14:sldId id="381"/>
            <p14:sldId id="382"/>
            <p14:sldId id="383"/>
            <p14:sldId id="362"/>
            <p14:sldId id="371"/>
            <p14:sldId id="367"/>
            <p14:sldId id="366"/>
            <p14:sldId id="365"/>
            <p14:sldId id="364"/>
            <p14:sldId id="363"/>
            <p14:sldId id="369"/>
            <p14:sldId id="368"/>
            <p14:sldId id="358"/>
            <p14:sldId id="36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754" autoAdjust="0"/>
  </p:normalViewPr>
  <p:slideViewPr>
    <p:cSldViewPr snapToGrid="0" showGuides="1">
      <p:cViewPr varScale="1">
        <p:scale>
          <a:sx n="122" d="100"/>
          <a:sy n="122" d="100"/>
        </p:scale>
        <p:origin x="114" y="13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713D-121D-487D-BAF3-68CD89759FE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1B08-64A4-465F-B1EC-F14A794ADA5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CCBB-70FD-467E-B8A7-6FAD80C0C84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CCBB-70FD-467E-B8A7-6FAD80C0C84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CCBB-70FD-467E-B8A7-6FAD80C0C84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744238A-8B79-4239-A359-AF1D46EF819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744238A-8B79-4239-A359-AF1D46EF819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238A-8B79-4239-A359-AF1D46EF819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4238A-8B79-4239-A359-AF1D46EF819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F8ED2-F5F9-4FBF-BF97-107B72F1D03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whatsapp://send/?text=Startup%20Vs%20Small%20Business:%20The%20Real%20Difference%20https:/www.feedough.com/startup-vs-small-business-difference/" TargetMode="External"/><Relationship Id="rId3" Type="http://schemas.openxmlformats.org/officeDocument/2006/relationships/hyperlink" Target="https://www.linkedin.com/shareArticle?mini=true&amp;ro=true&amp;trk=EasySocialShareButtons&amp;title=Startup+Vs+Small+Business:+The+Real+Difference&amp;url=https://www.feedough.com/startup-vs-small-business-difference/" TargetMode="External"/><Relationship Id="rId2" Type="http://schemas.openxmlformats.org/officeDocument/2006/relationships/hyperlink" Target="https://www.feedough.com/startup-vs-small-business-difference/" TargetMode="External"/><Relationship Id="rId1" Type="http://schemas.openxmlformats.org/officeDocument/2006/relationships/hyperlink" Target="https://www.facebook.com/sharer/sharer.php?u=https://www.feedough.com/startup-vs-small-business-difference/&amp;t=Startup+Vs+Small+Business:+The+Real+Difference"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feedough.com/what-is-startup/" TargetMode="External"/><Relationship Id="rId1" Type="http://schemas.openxmlformats.org/officeDocument/2006/relationships/hyperlink" Target="https://www.feedough.com/what-is-an-entrepreneur/"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aulgraham.com/growth.html"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feedough.com/disruptive-innovation/" TargetMode="External"/><Relationship Id="rId1" Type="http://schemas.openxmlformats.org/officeDocument/2006/relationships/hyperlink" Target="https://www.feedough.com/what-is-a-business-model/"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feedough.com/most-successful-small-business-ideas/" TargetMode="External"/><Relationship Id="rId1" Type="http://schemas.openxmlformats.org/officeDocument/2006/relationships/hyperlink" Target="https://www.feedough.com/sole-proprietorshi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feedough.com/what-is-angel-investor/" TargetMode="External"/><Relationship Id="rId1" Type="http://schemas.openxmlformats.org/officeDocument/2006/relationships/hyperlink" Target="https://www.feedough.com/startup-funding-rounds-seed-series-a-b-c-explaine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orporatefinanceinstitute.com/resources/career-map/sell-side/risk-management/what-is-systemic-risk/" TargetMode="External"/><Relationship Id="rId2" Type="http://schemas.openxmlformats.org/officeDocument/2006/relationships/hyperlink" Target="https://corporatefinanceinstitute.com/resources/economics/natural-monopoly/" TargetMode="External"/><Relationship Id="rId1" Type="http://schemas.openxmlformats.org/officeDocument/2006/relationships/hyperlink" Target="https://corporatefinanceinstitute.com/resources/economics/law-of-supply-economics/" TargetMode="Externa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orporatefinanceinstitute.com/resources/management/swot-analysis/" TargetMode="External"/><Relationship Id="rId2" Type="http://schemas.openxmlformats.org/officeDocument/2006/relationships/hyperlink" Target="https://corporatefinanceinstitute.com/resources/management/broad-factors-analysis/" TargetMode="External"/><Relationship Id="rId1" Type="http://schemas.openxmlformats.org/officeDocument/2006/relationships/hyperlink" Target="https://corporatefinanceinstitute.com/resources/management/competitive-forces-model/" TargetMode="Externa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orporatefinanceinstitute.com/course/corporate-business-strategy-course/" TargetMode="External"/><Relationship Id="rId2" Type="http://schemas.openxmlformats.org/officeDocument/2006/relationships/hyperlink" Target="https://www.hbs.edu/faculty/Pages/item.aspx?num=195" TargetMode="External"/><Relationship Id="rId1" Type="http://schemas.openxmlformats.org/officeDocument/2006/relationships/hyperlink" Target="https://corporatefinanceinstitute.com/resources/management/competitive-forces-model/" TargetMode="Externa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corporatefinanceinstitute.com/resources/management/bargaining-power-of-suppliers/" TargetMode="External"/><Relationship Id="rId1" Type="http://schemas.openxmlformats.org/officeDocument/2006/relationships/hyperlink" Target="https://corporatefinanceinstitute.com/resources/management/competitive-advantage/"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corporatefinanceinstitute.com/resources/management/broad-factors-analysi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corporatefinanceinstitute.com/resources/management/swot-analysi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trio.dev/blog/5-engineering-mistakes-that-can-kill-your-startup" TargetMode="External"/><Relationship Id="rId1" Type="http://schemas.openxmlformats.org/officeDocument/2006/relationships/hyperlink" Target="http://theleanstartup.com/principles"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rio.dev/blog/mobile-app-development"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rio.dev/blog/software-development-life-cycle" TargetMode="Externa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rio.dev/blog/top-4-challenges-working-as-a-web-developer" TargetMode="Externa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hyperlink" Target="mailto:info@techtic.com" TargetMode="External"/><Relationship Id="rId2" Type="http://schemas.openxmlformats.org/officeDocument/2006/relationships/hyperlink" Target="https://www.powershow.com/relay.php?pid=9308980&amp;url=http://www.techtic.com/" TargetMode="Externa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77837"/>
          </a:xfrm>
        </p:spPr>
        <p:txBody>
          <a:bodyPr>
            <a:normAutofit fontScale="90000"/>
          </a:bodyPr>
          <a:lstStyle/>
          <a:p>
            <a:r>
              <a:rPr lang="en-IN" sz="3600" dirty="0">
                <a:latin typeface="Times New Roman" panose="02020603050405020304" pitchFamily="18" charset="0"/>
                <a:cs typeface="Times New Roman" panose="02020603050405020304" pitchFamily="18" charset="0"/>
              </a:rPr>
              <a:t> Entrepreneurship Development </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8015" y="1765737"/>
            <a:ext cx="11690130" cy="4895193"/>
          </a:xfrm>
        </p:spPr>
        <p:txBody>
          <a:bodyPr>
            <a:normAutofit fontScale="85000" lnSpcReduction="20000"/>
          </a:bodyPr>
          <a:lstStyle/>
          <a:p>
            <a:r>
              <a:rPr lang="en-IN" b="1" dirty="0"/>
              <a:t>Develop the Solution Demo</a:t>
            </a:r>
            <a:endParaRPr lang="en-IN" b="1" dirty="0"/>
          </a:p>
          <a:p>
            <a:r>
              <a:rPr lang="en-US" dirty="0"/>
              <a:t>Build solution (mockups) demo, how to run solution interviews, GOOTB: Run Solution</a:t>
            </a:r>
            <a:endParaRPr lang="en-US" dirty="0"/>
          </a:p>
          <a:p>
            <a:r>
              <a:rPr lang="en-IN" dirty="0"/>
              <a:t>interviews.</a:t>
            </a:r>
            <a:endParaRPr lang="en-IN" dirty="0"/>
          </a:p>
          <a:p>
            <a:r>
              <a:rPr lang="en-US" dirty="0"/>
              <a:t>Does your solution solve the problem for your customers: The problem-solution test?</a:t>
            </a:r>
            <a:endParaRPr lang="en-US" dirty="0"/>
          </a:p>
          <a:p>
            <a:r>
              <a:rPr lang="en-IN" b="1" dirty="0"/>
              <a:t>Sizing the Opportunity</a:t>
            </a:r>
            <a:endParaRPr lang="en-IN" b="1" dirty="0"/>
          </a:p>
          <a:p>
            <a:r>
              <a:rPr lang="en-US" dirty="0"/>
              <a:t>Differences between a Startup venture and a small business; Industry Analysis</a:t>
            </a:r>
            <a:endParaRPr lang="en-US" dirty="0"/>
          </a:p>
          <a:p>
            <a:r>
              <a:rPr lang="en-US" dirty="0"/>
              <a:t>Understanding what Competition is and its role, Analyze competition</a:t>
            </a:r>
            <a:endParaRPr lang="en-US" dirty="0"/>
          </a:p>
          <a:p>
            <a:r>
              <a:rPr lang="en-US" dirty="0"/>
              <a:t>Case study: Blue Ocean Strategy</a:t>
            </a:r>
            <a:endParaRPr lang="en-US" dirty="0"/>
          </a:p>
          <a:p>
            <a:r>
              <a:rPr lang="en-IN" b="1" dirty="0"/>
              <a:t>Building an MVP</a:t>
            </a:r>
            <a:endParaRPr lang="en-IN" b="1" dirty="0"/>
          </a:p>
          <a:p>
            <a:r>
              <a:rPr lang="en-US" dirty="0"/>
              <a:t>Identify an MVP and build it - I; Document and validate your assumptions</a:t>
            </a:r>
            <a:endParaRPr lang="en-US" dirty="0"/>
          </a:p>
          <a:p>
            <a:r>
              <a:rPr lang="en-US" dirty="0"/>
              <a:t>Build-Measure-Learn feedback loop and the MVP/Javelin Board</a:t>
            </a:r>
            <a:endParaRPr lang="en-US" dirty="0"/>
          </a:p>
          <a:p>
            <a:r>
              <a:rPr lang="en-US" b="1" dirty="0"/>
              <a:t>How to do MVP Interviews</a:t>
            </a:r>
            <a:endParaRPr lang="en-US" b="1" dirty="0"/>
          </a:p>
          <a:p>
            <a:r>
              <a:rPr lang="en-IN" dirty="0"/>
              <a:t>GOOTB: Run MVP interviews</a:t>
            </a:r>
            <a:endParaRPr lang="en-IN" dirty="0"/>
          </a:p>
          <a:p>
            <a:r>
              <a:rPr lang="en-US" dirty="0"/>
              <a:t>Is there a market for your product --The product-market fit test</a:t>
            </a:r>
            <a:endParaRPr lang="en-IN"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828"/>
            <a:ext cx="10515600" cy="1111470"/>
          </a:xfrm>
        </p:spPr>
        <p:txBody>
          <a:bodyPr>
            <a:normAutofit fontScale="90000"/>
          </a:bodyPr>
          <a:lstStyle/>
          <a:p>
            <a:br>
              <a:rPr lang="en-US" b="1" dirty="0" smtClean="0"/>
            </a:br>
            <a:r>
              <a:rPr lang="en-US" b="1" dirty="0" smtClean="0"/>
              <a:t>Does </a:t>
            </a:r>
            <a:r>
              <a:rPr lang="en-US" b="1" dirty="0"/>
              <a:t>your solution solve the problem for your customers?</a:t>
            </a:r>
            <a:br>
              <a:rPr lang="en-IN" dirty="0"/>
            </a:br>
            <a:endParaRPr lang="en-IN" dirty="0"/>
          </a:p>
        </p:txBody>
      </p:sp>
      <p:sp>
        <p:nvSpPr>
          <p:cNvPr id="3" name="Content Placeholder 2"/>
          <p:cNvSpPr>
            <a:spLocks noGrp="1"/>
          </p:cNvSpPr>
          <p:nvPr>
            <p:ph idx="1"/>
          </p:nvPr>
        </p:nvSpPr>
        <p:spPr>
          <a:xfrm>
            <a:off x="838200" y="1064172"/>
            <a:ext cx="10899228" cy="5667704"/>
          </a:xfrm>
        </p:spPr>
        <p:txBody>
          <a:bodyPr/>
          <a:lstStyle/>
          <a:p>
            <a:pPr marL="0" indent="0">
              <a:buNone/>
            </a:pPr>
            <a:r>
              <a:rPr lang="en-US" dirty="0"/>
              <a:t>To determine whether your solution effectively solves the problem for your customers, you need to conduct thorough customer validation and gather feedback. This is a critical step in the development and success of any product or service. Here's how to assess whether your solution addresses your customers' needs:</a:t>
            </a:r>
            <a:endParaRPr lang="en-IN" dirty="0"/>
          </a:p>
          <a:p>
            <a:r>
              <a:rPr lang="en-US" dirty="0">
                <a:solidFill>
                  <a:srgbClr val="FF0000"/>
                </a:solidFill>
              </a:rPr>
              <a:t>Conduct Customer Interviews</a:t>
            </a:r>
            <a:r>
              <a:rPr lang="en-US" dirty="0"/>
              <a:t>: Engage with your target audience through customer interviews. Ask open-ended questions to understand their pain points, challenges, and needs. These interviews help you gather insights into the specific problems your customers are facing.</a:t>
            </a:r>
            <a:endParaRPr lang="en-IN" dirty="0"/>
          </a:p>
          <a:p>
            <a:r>
              <a:rPr lang="en-US" dirty="0">
                <a:solidFill>
                  <a:srgbClr val="FF0000"/>
                </a:solidFill>
              </a:rPr>
              <a:t>Introduce Your Solution</a:t>
            </a:r>
            <a:r>
              <a:rPr lang="en-US" dirty="0"/>
              <a:t>: After identifying their pain points, present your solution and explain how it can address the issues they've mentioned. Be clear and concise about the key features and benefits of your solution.</a:t>
            </a:r>
            <a:endParaRPr lang="en-IN" dirty="0"/>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2923"/>
          </a:xfrm>
        </p:spPr>
        <p:txBody>
          <a:bodyPr>
            <a:normAutofit fontScale="90000"/>
          </a:bodyPr>
          <a:lstStyle/>
          <a:p>
            <a:endParaRPr lang="en-IN" dirty="0"/>
          </a:p>
        </p:txBody>
      </p:sp>
      <p:sp>
        <p:nvSpPr>
          <p:cNvPr id="3" name="Content Placeholder 2"/>
          <p:cNvSpPr>
            <a:spLocks noGrp="1"/>
          </p:cNvSpPr>
          <p:nvPr>
            <p:ph idx="1"/>
          </p:nvPr>
        </p:nvSpPr>
        <p:spPr>
          <a:xfrm>
            <a:off x="838200" y="938048"/>
            <a:ext cx="10883462" cy="5636173"/>
          </a:xfrm>
        </p:spPr>
        <p:txBody>
          <a:bodyPr>
            <a:normAutofit/>
          </a:bodyPr>
          <a:lstStyle/>
          <a:p>
            <a:r>
              <a:rPr lang="en-US" dirty="0">
                <a:solidFill>
                  <a:srgbClr val="FF0000"/>
                </a:solidFill>
              </a:rPr>
              <a:t>Gather Feedback</a:t>
            </a:r>
            <a:r>
              <a:rPr lang="en-US" dirty="0"/>
              <a:t>: Encourage customers to provide honest and detailed feedback about your solution. Ask for their opinions, concerns, and suggestions for improvement. Be prepared to receive both positive and negative feedback.</a:t>
            </a:r>
            <a:endParaRPr lang="en-IN" dirty="0"/>
          </a:p>
          <a:p>
            <a:r>
              <a:rPr lang="en-US" dirty="0">
                <a:solidFill>
                  <a:srgbClr val="FF0000"/>
                </a:solidFill>
              </a:rPr>
              <a:t>Observe User Behavior</a:t>
            </a:r>
            <a:r>
              <a:rPr lang="en-US" dirty="0"/>
              <a:t>: If your solution is already in use, analyze user behavior and engagement. Metrics like user adoption rates, retention, and user satisfaction surveys can provide valuable insights into whether your solution is solving the problem.</a:t>
            </a:r>
            <a:endParaRPr lang="en-IN" dirty="0"/>
          </a:p>
          <a:p>
            <a:r>
              <a:rPr lang="en-US" dirty="0">
                <a:solidFill>
                  <a:srgbClr val="FF0000"/>
                </a:solidFill>
              </a:rPr>
              <a:t>Iterate and Improve</a:t>
            </a:r>
            <a:r>
              <a:rPr lang="en-US" dirty="0"/>
              <a:t>: Use the feedback and data you collect to make iterative improvements to your solution. Address identified pain points, enhance features, and refine your product or service based on user input.</a:t>
            </a:r>
            <a:endParaRPr lang="en-IN" dirty="0"/>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Validate </a:t>
            </a:r>
            <a:r>
              <a:rPr lang="en-US" dirty="0">
                <a:solidFill>
                  <a:srgbClr val="FF0000"/>
                </a:solidFill>
              </a:rPr>
              <a:t>Through Testing</a:t>
            </a:r>
            <a:r>
              <a:rPr lang="en-US" dirty="0"/>
              <a:t>: Implement A/B testing, split testing, or other methods to compare the performance of your solution with variations. These tests can help confirm whether your solution is more effective at addressing the problem than alternatives</a:t>
            </a:r>
            <a:r>
              <a:rPr lang="en-US" dirty="0" smtClean="0"/>
              <a:t>.</a:t>
            </a:r>
            <a:r>
              <a:rPr lang="en-US" dirty="0"/>
              <a:t> </a:t>
            </a:r>
            <a:endParaRPr lang="en-IN" dirty="0"/>
          </a:p>
          <a:p>
            <a:r>
              <a:rPr lang="en-US" dirty="0">
                <a:solidFill>
                  <a:srgbClr val="FF0000"/>
                </a:solidFill>
              </a:rPr>
              <a:t>Measure Success Metrics</a:t>
            </a:r>
            <a:r>
              <a:rPr lang="en-US" dirty="0"/>
              <a:t>: Define key performance indicators (KPIs) that will determine the success of your solution. These metrics may include user engagement, conversion rates, user satisfaction, and revenue. Regularly monitor these metrics to evaluate your solution's </a:t>
            </a:r>
            <a:r>
              <a:rPr lang="en-US" dirty="0" smtClean="0"/>
              <a:t>impact.</a:t>
            </a:r>
            <a:endParaRPr lang="en-US" dirty="0" smtClean="0"/>
          </a:p>
          <a:p>
            <a:r>
              <a:rPr lang="en-US" dirty="0" smtClean="0">
                <a:solidFill>
                  <a:srgbClr val="FF0000"/>
                </a:solidFill>
              </a:rPr>
              <a:t>Pilot </a:t>
            </a:r>
            <a:r>
              <a:rPr lang="en-US" dirty="0">
                <a:solidFill>
                  <a:srgbClr val="FF0000"/>
                </a:solidFill>
              </a:rPr>
              <a:t>Testing</a:t>
            </a:r>
            <a:r>
              <a:rPr lang="en-US" dirty="0"/>
              <a:t>: If possible, offer your solution as a limited release or pilot program to a subset of your target audience. Collect feedback and data during this phase to make necessary improvements before a full launch.</a:t>
            </a:r>
            <a:endParaRPr lang="en-IN" dirty="0"/>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solidFill>
                  <a:srgbClr val="FF0000"/>
                </a:solidFill>
              </a:rPr>
              <a:t>Seek Validation from Independent Sources</a:t>
            </a:r>
            <a:r>
              <a:rPr lang="en-US" dirty="0"/>
              <a:t>: Consider third-party assessments, reviews, or endorsements. Independent validation can provide added credibility and assurance to potential customers.</a:t>
            </a:r>
            <a:endParaRPr lang="en-IN" dirty="0"/>
          </a:p>
          <a:p>
            <a:r>
              <a:rPr lang="en-US" dirty="0" smtClean="0">
                <a:solidFill>
                  <a:srgbClr val="FF0000"/>
                </a:solidFill>
              </a:rPr>
              <a:t>Continuous </a:t>
            </a:r>
            <a:r>
              <a:rPr lang="en-US" dirty="0">
                <a:solidFill>
                  <a:srgbClr val="FF0000"/>
                </a:solidFill>
              </a:rPr>
              <a:t>Feedback Loop</a:t>
            </a:r>
            <a:r>
              <a:rPr lang="en-US" dirty="0"/>
              <a:t>: Maintain an ongoing feedback loop with your customer base. Stay engaged with them and seek feedback as you make updates and enhancements to your solution.</a:t>
            </a:r>
            <a:endParaRPr lang="en-IN" dirty="0"/>
          </a:p>
          <a:p>
            <a:r>
              <a:rPr lang="en-US" dirty="0" smtClean="0">
                <a:solidFill>
                  <a:srgbClr val="FF0000"/>
                </a:solidFill>
              </a:rPr>
              <a:t>Adapt </a:t>
            </a:r>
            <a:r>
              <a:rPr lang="en-US" dirty="0">
                <a:solidFill>
                  <a:srgbClr val="FF0000"/>
                </a:solidFill>
              </a:rPr>
              <a:t>and Pivot if Necessary</a:t>
            </a:r>
            <a:r>
              <a:rPr lang="en-US" dirty="0"/>
              <a:t>: If your solution consistently fails to address your customers' problems or if the feedback suggests a fundamental issue, be open to pivoting or making significant changes to your offering.</a:t>
            </a: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20675"/>
          </a:xfrm>
        </p:spPr>
        <p:txBody>
          <a:bodyPr>
            <a:normAutofit fontScale="90000"/>
          </a:bodyPr>
          <a:lstStyle/>
          <a:p>
            <a:br>
              <a:rPr lang="en-US" b="1" dirty="0" smtClean="0"/>
            </a:br>
            <a:r>
              <a:rPr lang="en-US" b="1" dirty="0" smtClean="0"/>
              <a:t>The </a:t>
            </a:r>
            <a:r>
              <a:rPr lang="en-US" b="1" dirty="0"/>
              <a:t>problem solution test</a:t>
            </a:r>
            <a:br>
              <a:rPr lang="en-IN" dirty="0"/>
            </a:br>
            <a:endParaRPr lang="en-IN" dirty="0"/>
          </a:p>
        </p:txBody>
      </p:sp>
      <p:sp>
        <p:nvSpPr>
          <p:cNvPr id="3" name="Content Placeholder 2"/>
          <p:cNvSpPr>
            <a:spLocks noGrp="1"/>
          </p:cNvSpPr>
          <p:nvPr>
            <p:ph idx="1"/>
          </p:nvPr>
        </p:nvSpPr>
        <p:spPr>
          <a:xfrm>
            <a:off x="307429" y="748862"/>
            <a:ext cx="11571888" cy="5927835"/>
          </a:xfrm>
        </p:spPr>
        <p:txBody>
          <a:bodyPr>
            <a:normAutofit fontScale="85000" lnSpcReduction="10000"/>
          </a:bodyPr>
          <a:lstStyle/>
          <a:p>
            <a:pPr marL="0" indent="0">
              <a:buNone/>
            </a:pPr>
            <a:r>
              <a:rPr lang="en-US" dirty="0"/>
              <a:t>Testing your problem solution is a critical part of the entrepreneurial process. To effectively test your problem solution, you'll want to follow these steps:</a:t>
            </a:r>
            <a:endParaRPr lang="en-IN" sz="3600" dirty="0"/>
          </a:p>
          <a:p>
            <a:pPr marL="0" indent="0">
              <a:buNone/>
            </a:pPr>
            <a:r>
              <a:rPr lang="en-US" dirty="0"/>
              <a:t>1. </a:t>
            </a:r>
            <a:r>
              <a:rPr lang="en-US" dirty="0">
                <a:solidFill>
                  <a:srgbClr val="FF0000"/>
                </a:solidFill>
              </a:rPr>
              <a:t>Define Success Metrics</a:t>
            </a:r>
            <a:r>
              <a:rPr lang="en-US" dirty="0"/>
              <a:t>:</a:t>
            </a:r>
            <a:endParaRPr lang="en-IN" sz="3600" dirty="0"/>
          </a:p>
          <a:p>
            <a:pPr lvl="0"/>
            <a:r>
              <a:rPr lang="en-US" dirty="0"/>
              <a:t>Clearly outline the key performance indicators (KPIs) that will determine the success of your solution. These metrics may include user engagement, conversion rates, user satisfaction, revenue, or any other relevant criteria.</a:t>
            </a:r>
            <a:endParaRPr lang="en-IN" sz="2400" dirty="0"/>
          </a:p>
          <a:p>
            <a:r>
              <a:rPr lang="en-US" dirty="0"/>
              <a:t>2. </a:t>
            </a:r>
            <a:r>
              <a:rPr lang="en-US" dirty="0">
                <a:solidFill>
                  <a:srgbClr val="FF0000"/>
                </a:solidFill>
              </a:rPr>
              <a:t>Create a Testing Plan</a:t>
            </a:r>
            <a:r>
              <a:rPr lang="en-US" dirty="0"/>
              <a:t>:</a:t>
            </a:r>
            <a:endParaRPr lang="en-IN" sz="3600" dirty="0"/>
          </a:p>
          <a:p>
            <a:pPr lvl="0"/>
            <a:r>
              <a:rPr lang="en-US" dirty="0"/>
              <a:t>Develop a structured plan that outlines how you intend to test your problem solution. Identify the target audience, testing methods, and a timeline for the testing phase.</a:t>
            </a:r>
            <a:endParaRPr lang="en-IN" sz="2400" dirty="0"/>
          </a:p>
          <a:p>
            <a:r>
              <a:rPr lang="en-US" dirty="0"/>
              <a:t>3. </a:t>
            </a:r>
            <a:r>
              <a:rPr lang="en-US" dirty="0">
                <a:solidFill>
                  <a:srgbClr val="FF0000"/>
                </a:solidFill>
              </a:rPr>
              <a:t>Choose Testing Methods</a:t>
            </a:r>
            <a:r>
              <a:rPr lang="en-US" dirty="0"/>
              <a:t>:</a:t>
            </a:r>
            <a:endParaRPr lang="en-IN" sz="3600" dirty="0"/>
          </a:p>
          <a:p>
            <a:pPr marL="0" lvl="0" indent="0">
              <a:buNone/>
            </a:pPr>
            <a:r>
              <a:rPr lang="en-US" dirty="0"/>
              <a:t>There are various methods to test your problem solution. Here are a few common approaches:</a:t>
            </a:r>
            <a:endParaRPr lang="en-IN" sz="2400" dirty="0"/>
          </a:p>
          <a:p>
            <a:pPr lvl="1"/>
            <a:r>
              <a:rPr lang="en-US" dirty="0"/>
              <a:t>User Testing: Have potential users interact with your solution and gather feedback on their experiences.</a:t>
            </a:r>
            <a:endParaRPr lang="en-IN" sz="2000" dirty="0"/>
          </a:p>
          <a:p>
            <a:pPr lvl="1"/>
            <a:r>
              <a:rPr lang="en-US" dirty="0"/>
              <a:t>A/B Testing: Compare different variations of your solution to see which one performs better.</a:t>
            </a:r>
            <a:endParaRPr lang="en-IN" sz="2000" dirty="0"/>
          </a:p>
          <a:p>
            <a:pPr lvl="1"/>
            <a:r>
              <a:rPr lang="en-US" dirty="0"/>
              <a:t>Surveys and Questionnaires: Collect user opinions and preferences through surveys.</a:t>
            </a:r>
            <a:endParaRPr lang="en-IN" sz="2000" dirty="0"/>
          </a:p>
          <a:p>
            <a:pPr lvl="1"/>
            <a:r>
              <a:rPr lang="en-US" dirty="0"/>
              <a:t>Focus Groups: Conduct group discussions with potential users to gain insights.</a:t>
            </a:r>
            <a:endParaRPr lang="en-IN" sz="2000" dirty="0"/>
          </a:p>
          <a:p>
            <a:pPr lvl="1"/>
            <a:r>
              <a:rPr lang="en-US" dirty="0"/>
              <a:t>Prototype Testing: Test early versions of your solution to identify design and usability issues</a:t>
            </a:r>
            <a:r>
              <a:rPr lang="en-US" dirty="0" smtClean="0"/>
              <a:t>.</a:t>
            </a: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fontScale="90000"/>
          </a:bodyPr>
          <a:lstStyle/>
          <a:p>
            <a:r>
              <a:rPr lang="en-US" b="1" dirty="0"/>
              <a:t>The problem solution test</a:t>
            </a:r>
            <a:endParaRPr lang="en-IN" dirty="0"/>
          </a:p>
        </p:txBody>
      </p:sp>
      <p:sp>
        <p:nvSpPr>
          <p:cNvPr id="3" name="Content Placeholder 2"/>
          <p:cNvSpPr>
            <a:spLocks noGrp="1"/>
          </p:cNvSpPr>
          <p:nvPr>
            <p:ph idx="1"/>
          </p:nvPr>
        </p:nvSpPr>
        <p:spPr>
          <a:xfrm>
            <a:off x="838200" y="1150883"/>
            <a:ext cx="10804634" cy="5446986"/>
          </a:xfrm>
        </p:spPr>
        <p:txBody>
          <a:bodyPr>
            <a:normAutofit fontScale="85000" lnSpcReduction="20000"/>
          </a:bodyPr>
          <a:lstStyle/>
          <a:p>
            <a:r>
              <a:rPr lang="en-US" dirty="0"/>
              <a:t>4. </a:t>
            </a:r>
            <a:r>
              <a:rPr lang="en-US" dirty="0">
                <a:solidFill>
                  <a:srgbClr val="FF0000"/>
                </a:solidFill>
              </a:rPr>
              <a:t>Conduct User Interviews</a:t>
            </a:r>
            <a:r>
              <a:rPr lang="en-US" dirty="0"/>
              <a:t>:</a:t>
            </a:r>
            <a:endParaRPr lang="en-IN" sz="3600" dirty="0"/>
          </a:p>
          <a:p>
            <a:pPr marL="0" lvl="0" indent="0">
              <a:buNone/>
            </a:pPr>
            <a:r>
              <a:rPr lang="en-US" dirty="0"/>
              <a:t>Interview potential users to understand their pain points and gather their input on your solution. Ask for their feedback and suggestions for improvement.</a:t>
            </a:r>
            <a:endParaRPr lang="en-IN" sz="2400" dirty="0"/>
          </a:p>
          <a:p>
            <a:r>
              <a:rPr lang="en-US" dirty="0"/>
              <a:t>5. </a:t>
            </a:r>
            <a:r>
              <a:rPr lang="en-US" dirty="0">
                <a:solidFill>
                  <a:srgbClr val="FF0000"/>
                </a:solidFill>
              </a:rPr>
              <a:t>Run A/B Tests</a:t>
            </a:r>
            <a:r>
              <a:rPr lang="en-US" dirty="0"/>
              <a:t>:</a:t>
            </a:r>
            <a:endParaRPr lang="en-IN" sz="3600" dirty="0"/>
          </a:p>
          <a:p>
            <a:pPr marL="0" lvl="0" indent="0">
              <a:buNone/>
            </a:pPr>
            <a:r>
              <a:rPr lang="en-US" dirty="0"/>
              <a:t>If applicable, perform A/B tests to compare different versions or features of your solution to see which one resonates best with users.</a:t>
            </a:r>
            <a:endParaRPr lang="en-IN" sz="2400" dirty="0"/>
          </a:p>
          <a:p>
            <a:r>
              <a:rPr lang="en-US" dirty="0"/>
              <a:t>6. </a:t>
            </a:r>
            <a:r>
              <a:rPr lang="en-US" dirty="0">
                <a:solidFill>
                  <a:srgbClr val="FF0000"/>
                </a:solidFill>
              </a:rPr>
              <a:t>Collect Feedback</a:t>
            </a:r>
            <a:r>
              <a:rPr lang="en-US" dirty="0"/>
              <a:t>:</a:t>
            </a:r>
            <a:endParaRPr lang="en-IN" sz="3600" dirty="0"/>
          </a:p>
          <a:p>
            <a:pPr marL="0" indent="0">
              <a:buNone/>
            </a:pPr>
            <a:r>
              <a:rPr lang="en-US" dirty="0"/>
              <a:t>Encourage users to provide feedback through various channels, such as email, in-app feedback forms, or surveys. Analyze this feedback to identify areas for improvement.</a:t>
            </a:r>
            <a:endParaRPr lang="en-IN" sz="2400" dirty="0"/>
          </a:p>
          <a:p>
            <a:r>
              <a:rPr lang="en-US" dirty="0"/>
              <a:t>7. </a:t>
            </a:r>
            <a:r>
              <a:rPr lang="en-US" dirty="0">
                <a:solidFill>
                  <a:srgbClr val="FF0000"/>
                </a:solidFill>
              </a:rPr>
              <a:t>Monitor Analytics</a:t>
            </a:r>
            <a:r>
              <a:rPr lang="en-US" dirty="0"/>
              <a:t>:</a:t>
            </a:r>
            <a:endParaRPr lang="en-IN" sz="3600" dirty="0"/>
          </a:p>
          <a:p>
            <a:pPr marL="0" lvl="0" indent="0">
              <a:buNone/>
            </a:pPr>
            <a:r>
              <a:rPr lang="en-US" dirty="0"/>
              <a:t>Implement analytics tools to track user behavior and engagement with your solution. Analyze the data to gain insights into how users are using your product and where they might be encountering issues.</a:t>
            </a:r>
            <a:endParaRPr lang="en-IN" sz="2400" dirty="0"/>
          </a:p>
          <a:p>
            <a:r>
              <a:rPr lang="en-US" dirty="0"/>
              <a:t>8. </a:t>
            </a:r>
            <a:r>
              <a:rPr lang="en-US" dirty="0">
                <a:solidFill>
                  <a:srgbClr val="FF0000"/>
                </a:solidFill>
              </a:rPr>
              <a:t>Iteration and Improvement</a:t>
            </a:r>
            <a:r>
              <a:rPr lang="en-US" dirty="0"/>
              <a:t>:</a:t>
            </a:r>
            <a:endParaRPr lang="en-IN" sz="3600" dirty="0"/>
          </a:p>
          <a:p>
            <a:pPr marL="0" lvl="0" indent="0">
              <a:buNone/>
            </a:pPr>
            <a:r>
              <a:rPr lang="en-US" dirty="0"/>
              <a:t>Based on the feedback and data you collect, make iterative improvements to your solution. Focus on resolving identified pain points and enhancing user satisfaction.</a:t>
            </a:r>
            <a:endParaRPr lang="en-IN" sz="2400" dirty="0"/>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041"/>
          </a:xfrm>
        </p:spPr>
        <p:txBody>
          <a:bodyPr>
            <a:normAutofit fontScale="90000"/>
          </a:bodyPr>
          <a:lstStyle/>
          <a:p>
            <a:r>
              <a:rPr lang="en-US" b="1" dirty="0"/>
              <a:t>The problem solution test</a:t>
            </a:r>
            <a:endParaRPr lang="en-IN" dirty="0"/>
          </a:p>
        </p:txBody>
      </p:sp>
      <p:sp>
        <p:nvSpPr>
          <p:cNvPr id="3" name="Content Placeholder 2"/>
          <p:cNvSpPr>
            <a:spLocks noGrp="1"/>
          </p:cNvSpPr>
          <p:nvPr>
            <p:ph idx="1"/>
          </p:nvPr>
        </p:nvSpPr>
        <p:spPr>
          <a:xfrm>
            <a:off x="838200" y="1135116"/>
            <a:ext cx="10836166" cy="5360277"/>
          </a:xfrm>
        </p:spPr>
        <p:txBody>
          <a:bodyPr>
            <a:normAutofit fontScale="77500" lnSpcReduction="20000"/>
          </a:bodyPr>
          <a:lstStyle/>
          <a:p>
            <a:pPr marL="0" indent="0">
              <a:buNone/>
            </a:pPr>
            <a:r>
              <a:rPr lang="en-US" dirty="0"/>
              <a:t>9. </a:t>
            </a:r>
            <a:r>
              <a:rPr lang="en-US" dirty="0">
                <a:solidFill>
                  <a:srgbClr val="FF0000"/>
                </a:solidFill>
              </a:rPr>
              <a:t>Validate the Market</a:t>
            </a:r>
            <a:r>
              <a:rPr lang="en-US" dirty="0"/>
              <a:t>:</a:t>
            </a:r>
            <a:endParaRPr lang="en-IN" sz="3600" dirty="0"/>
          </a:p>
          <a:p>
            <a:pPr marL="0" lvl="0" indent="0">
              <a:buNone/>
            </a:pPr>
            <a:r>
              <a:rPr lang="en-US" dirty="0"/>
              <a:t>Test your solution in the market to see if it addresses a real need and if users are willing to pay for it. Consider offering your solution as a limited release or in a closed beta to validate demand.</a:t>
            </a:r>
            <a:endParaRPr lang="en-IN" sz="2400" dirty="0"/>
          </a:p>
          <a:p>
            <a:pPr marL="0" indent="0">
              <a:buNone/>
            </a:pPr>
            <a:r>
              <a:rPr lang="en-US" dirty="0"/>
              <a:t>10. </a:t>
            </a:r>
            <a:r>
              <a:rPr lang="en-US" dirty="0">
                <a:solidFill>
                  <a:srgbClr val="FF0000"/>
                </a:solidFill>
              </a:rPr>
              <a:t>Monitor Competition</a:t>
            </a:r>
            <a:r>
              <a:rPr lang="en-US" dirty="0"/>
              <a:t>:</a:t>
            </a:r>
            <a:endParaRPr lang="en-IN" sz="3600" dirty="0"/>
          </a:p>
          <a:p>
            <a:pPr marL="0" lvl="0" indent="0">
              <a:buNone/>
            </a:pPr>
            <a:r>
              <a:rPr lang="en-US" dirty="0"/>
              <a:t>Keep an eye on your competitors and how they are addressing similar problems. Use this information to refine your solution and maintain a competitive edge.</a:t>
            </a:r>
            <a:endParaRPr lang="en-IN" sz="2400" dirty="0"/>
          </a:p>
          <a:p>
            <a:pPr marL="0" indent="0">
              <a:buNone/>
            </a:pPr>
            <a:r>
              <a:rPr lang="en-US" dirty="0"/>
              <a:t>11. </a:t>
            </a:r>
            <a:r>
              <a:rPr lang="en-US" dirty="0">
                <a:solidFill>
                  <a:srgbClr val="FF0000"/>
                </a:solidFill>
              </a:rPr>
              <a:t>Pivot if Necessary</a:t>
            </a:r>
            <a:r>
              <a:rPr lang="en-US" dirty="0"/>
              <a:t>:</a:t>
            </a:r>
            <a:endParaRPr lang="en-IN" sz="3600" dirty="0"/>
          </a:p>
          <a:p>
            <a:pPr marL="0" lvl="0" indent="0">
              <a:buNone/>
            </a:pPr>
            <a:r>
              <a:rPr lang="en-US" dirty="0"/>
              <a:t>If testing reveals that your initial problem solution is not gaining traction or satisfying users, be open to pivoting. Adjust your solution based on the feedback and market dynamics.</a:t>
            </a:r>
            <a:endParaRPr lang="en-IN" sz="2400" dirty="0"/>
          </a:p>
          <a:p>
            <a:pPr marL="0" indent="0">
              <a:buNone/>
            </a:pPr>
            <a:r>
              <a:rPr lang="en-US" dirty="0"/>
              <a:t>12. </a:t>
            </a:r>
            <a:r>
              <a:rPr lang="en-US" dirty="0">
                <a:solidFill>
                  <a:srgbClr val="FF0000"/>
                </a:solidFill>
              </a:rPr>
              <a:t>Scale and Expand</a:t>
            </a:r>
            <a:r>
              <a:rPr lang="en-US" dirty="0"/>
              <a:t>:</a:t>
            </a:r>
            <a:endParaRPr lang="en-IN" sz="3600" dirty="0"/>
          </a:p>
          <a:p>
            <a:pPr marL="0" indent="0">
              <a:buNone/>
            </a:pPr>
            <a:r>
              <a:rPr lang="en-US" dirty="0"/>
              <a:t>Once your problem solution has been tested and refined, develop a strategy for scaling and expanding your business. Seek additional funding and marketing efforts to reach a wider audience.</a:t>
            </a:r>
            <a:endParaRPr lang="en-IN" sz="2400" dirty="0"/>
          </a:p>
          <a:p>
            <a:pPr marL="0" indent="0">
              <a:buNone/>
            </a:pPr>
            <a:r>
              <a:rPr lang="en-US" dirty="0"/>
              <a:t>The testing phase is an ongoing process in entrepreneurship. Regularly assess your solution and be ready to adapt to changing circumstances and user needs. Ultimately, the success of your problem solution depends on your ability to listen to feedback, iterate, and consistently deliver value to your target audience.</a:t>
            </a:r>
            <a:endParaRPr lang="en-IN" sz="3600" dirty="0"/>
          </a:p>
          <a:p>
            <a:pPr marL="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Sizing the opportunity in entrepreneurship</a:t>
            </a:r>
            <a:endParaRPr lang="en-IN" dirty="0"/>
          </a:p>
        </p:txBody>
      </p:sp>
      <p:pic>
        <p:nvPicPr>
          <p:cNvPr id="4" name="Content Placeholder 3" descr="IMG_258"/>
          <p:cNvPicPr>
            <a:picLocks noGrp="1"/>
          </p:cNvPicPr>
          <p:nvPr>
            <p:ph idx="1"/>
          </p:nvPr>
        </p:nvPicPr>
        <p:blipFill>
          <a:blip r:embed="rId1"/>
          <a:stretch>
            <a:fillRect/>
          </a:stretch>
        </p:blipFill>
        <p:spPr>
          <a:xfrm>
            <a:off x="1651000" y="2096294"/>
            <a:ext cx="8890000" cy="38100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b="1" dirty="0"/>
              <a:t>Sizing the opportunity in entrepreneurship</a:t>
            </a:r>
            <a:endParaRPr lang="en-IN" dirty="0"/>
          </a:p>
        </p:txBody>
      </p:sp>
      <p:sp>
        <p:nvSpPr>
          <p:cNvPr id="3" name="Content Placeholder 2"/>
          <p:cNvSpPr>
            <a:spLocks noGrp="1"/>
          </p:cNvSpPr>
          <p:nvPr>
            <p:ph idx="1"/>
          </p:nvPr>
        </p:nvSpPr>
        <p:spPr>
          <a:xfrm>
            <a:off x="838200" y="1001110"/>
            <a:ext cx="10515600" cy="5175853"/>
          </a:xfrm>
        </p:spPr>
        <p:txBody>
          <a:bodyPr>
            <a:normAutofit lnSpcReduction="10000"/>
          </a:bodyPr>
          <a:lstStyle/>
          <a:p>
            <a:r>
              <a:rPr lang="en-US" dirty="0"/>
              <a:t>Sizing the opportunity in entrepreneurship involves evaluating the potential market for your business idea to determine its attractiveness, profitability, and feasibility. This is a critical step in the business planning process. Here's how to go about it</a:t>
            </a:r>
            <a:r>
              <a:rPr lang="en-US" dirty="0" smtClean="0"/>
              <a:t>:</a:t>
            </a:r>
            <a:endParaRPr lang="en-US" dirty="0" smtClean="0"/>
          </a:p>
          <a:p>
            <a:pPr marL="0" indent="0">
              <a:buNone/>
            </a:pPr>
            <a:r>
              <a:rPr lang="en-US" dirty="0"/>
              <a:t>1. </a:t>
            </a:r>
            <a:r>
              <a:rPr lang="en-US" dirty="0">
                <a:solidFill>
                  <a:srgbClr val="FF0000"/>
                </a:solidFill>
              </a:rPr>
              <a:t>Market Research</a:t>
            </a:r>
            <a:r>
              <a:rPr lang="en-US" dirty="0"/>
              <a:t>:</a:t>
            </a:r>
            <a:endParaRPr lang="en-IN" dirty="0"/>
          </a:p>
          <a:p>
            <a:pPr lvl="0"/>
            <a:r>
              <a:rPr lang="en-US" dirty="0"/>
              <a:t>Start with comprehensive market research. Gather data on the industry, target market, and the specific problem or need your business aims to address. Use both primary (surveys, interviews) and secondary (industry reports, market data) research methods.</a:t>
            </a:r>
            <a:endParaRPr lang="en-IN" dirty="0"/>
          </a:p>
          <a:p>
            <a:pPr marL="0" indent="0">
              <a:buNone/>
            </a:pPr>
            <a:r>
              <a:rPr lang="en-US" dirty="0"/>
              <a:t>2. </a:t>
            </a:r>
            <a:r>
              <a:rPr lang="en-US" dirty="0">
                <a:solidFill>
                  <a:srgbClr val="FF0000"/>
                </a:solidFill>
              </a:rPr>
              <a:t>Define Your Target Audience</a:t>
            </a:r>
            <a:r>
              <a:rPr lang="en-US" dirty="0"/>
              <a:t>:</a:t>
            </a:r>
            <a:endParaRPr lang="en-IN" dirty="0"/>
          </a:p>
          <a:p>
            <a:pPr lvl="0"/>
            <a:r>
              <a:rPr lang="en-US" dirty="0"/>
              <a:t>Identify your ideal customers. Create detailed customer personas to understand their demographics, behaviors, preferences, and pain points.</a:t>
            </a:r>
            <a:endParaRPr lang="en-IN" dirty="0"/>
          </a:p>
          <a:p>
            <a:endParaRPr lang="en-IN" dirty="0"/>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103"/>
          </a:xfrm>
        </p:spPr>
        <p:txBody>
          <a:bodyPr>
            <a:normAutofit fontScale="90000"/>
          </a:bodyPr>
          <a:lstStyle/>
          <a:p>
            <a:endParaRPr lang="en-IN" dirty="0"/>
          </a:p>
        </p:txBody>
      </p:sp>
      <p:sp>
        <p:nvSpPr>
          <p:cNvPr id="3" name="Content Placeholder 2"/>
          <p:cNvSpPr>
            <a:spLocks noGrp="1"/>
          </p:cNvSpPr>
          <p:nvPr>
            <p:ph idx="1"/>
          </p:nvPr>
        </p:nvSpPr>
        <p:spPr>
          <a:xfrm>
            <a:off x="717331" y="1143000"/>
            <a:ext cx="10636469" cy="5033963"/>
          </a:xfrm>
        </p:spPr>
        <p:txBody>
          <a:bodyPr>
            <a:normAutofit fontScale="92500" lnSpcReduction="20000"/>
          </a:bodyPr>
          <a:lstStyle/>
          <a:p>
            <a:pPr marL="0" indent="0">
              <a:buNone/>
            </a:pPr>
            <a:r>
              <a:rPr lang="en-US" dirty="0" smtClean="0"/>
              <a:t>3</a:t>
            </a:r>
            <a:r>
              <a:rPr lang="en-US" dirty="0"/>
              <a:t>. </a:t>
            </a:r>
            <a:r>
              <a:rPr lang="en-US" dirty="0">
                <a:solidFill>
                  <a:srgbClr val="FF0000"/>
                </a:solidFill>
              </a:rPr>
              <a:t>Market Size and Growth</a:t>
            </a:r>
            <a:r>
              <a:rPr lang="en-US" dirty="0"/>
              <a:t>:</a:t>
            </a:r>
            <a:endParaRPr lang="en-IN" dirty="0"/>
          </a:p>
          <a:p>
            <a:pPr lvl="0"/>
            <a:r>
              <a:rPr lang="en-US" dirty="0"/>
              <a:t>Estimate the total addressable market (TAM), which is the maximum potential market for your product or service. Then, narrow it down to your serviceable, or obtainable, market (SAM) and your target market (SOM). Research market growth trends to understand if your target market is expanding.</a:t>
            </a:r>
            <a:endParaRPr lang="en-IN" dirty="0"/>
          </a:p>
          <a:p>
            <a:pPr marL="0" indent="0">
              <a:buNone/>
            </a:pPr>
            <a:r>
              <a:rPr lang="en-US" dirty="0"/>
              <a:t>4. </a:t>
            </a:r>
            <a:r>
              <a:rPr lang="en-US" dirty="0">
                <a:solidFill>
                  <a:srgbClr val="FF0000"/>
                </a:solidFill>
              </a:rPr>
              <a:t>Competitive Analysis</a:t>
            </a:r>
            <a:r>
              <a:rPr lang="en-US" dirty="0"/>
              <a:t>:</a:t>
            </a:r>
            <a:endParaRPr lang="en-IN" dirty="0"/>
          </a:p>
          <a:p>
            <a:r>
              <a:rPr lang="en-US" dirty="0"/>
              <a:t>Analyze the competition in your target market. Identify key players, their market share, strengths, weaknesses, and their strategies. Determine where your business fits in this competitive landscape.</a:t>
            </a:r>
            <a:endParaRPr lang="en-IN" dirty="0"/>
          </a:p>
          <a:p>
            <a:pPr marL="0" indent="0">
              <a:buNone/>
            </a:pPr>
            <a:r>
              <a:rPr lang="en-US" dirty="0"/>
              <a:t>5. </a:t>
            </a:r>
            <a:r>
              <a:rPr lang="en-US" dirty="0">
                <a:solidFill>
                  <a:srgbClr val="FF0000"/>
                </a:solidFill>
              </a:rPr>
              <a:t>Market Trends</a:t>
            </a:r>
            <a:r>
              <a:rPr lang="en-US" dirty="0"/>
              <a:t>:</a:t>
            </a:r>
            <a:endParaRPr lang="en-IN" dirty="0"/>
          </a:p>
          <a:p>
            <a:pPr lvl="0"/>
            <a:r>
              <a:rPr lang="en-US" dirty="0"/>
              <a:t>Explore current and future trends in the industry. Are there emerging technologies, consumer preferences, or regulatory changes that may affect your opportunity</a:t>
            </a:r>
            <a:r>
              <a:rPr lang="en-US" dirty="0" smtClean="0"/>
              <a:t>?</a:t>
            </a:r>
            <a:endParaRPr lang="en-IN" dirty="0"/>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35" y="166370"/>
            <a:ext cx="11251565" cy="912495"/>
          </a:xfrm>
        </p:spPr>
        <p:txBody>
          <a:bodyPr/>
          <a:lstStyle/>
          <a:p>
            <a:pPr algn="ctr"/>
            <a:r>
              <a:rPr lang="en-IN" altLang="en-US" dirty="0" smtClean="0"/>
              <a:t>Validation</a:t>
            </a:r>
            <a:endParaRPr lang="en-IN" altLang="en-US" dirty="0"/>
          </a:p>
        </p:txBody>
      </p:sp>
      <p:sp>
        <p:nvSpPr>
          <p:cNvPr id="3" name="Content Placeholder 2"/>
          <p:cNvSpPr>
            <a:spLocks noGrp="1"/>
          </p:cNvSpPr>
          <p:nvPr>
            <p:ph idx="1"/>
          </p:nvPr>
        </p:nvSpPr>
        <p:spPr>
          <a:xfrm>
            <a:off x="1119116" y="1077792"/>
            <a:ext cx="10234684" cy="5617845"/>
          </a:xfrm>
        </p:spPr>
        <p:txBody>
          <a:bodyPr>
            <a:normAutofit fontScale="97500"/>
          </a:bodyPr>
          <a:lstStyle/>
          <a:p>
            <a:pPr marL="0" indent="0">
              <a:buNone/>
            </a:pPr>
            <a:r>
              <a:rPr lang="en-US" sz="2400" b="1" dirty="0"/>
              <a:t>D</a:t>
            </a:r>
            <a:r>
              <a:rPr lang="en-US" sz="2400" b="1" dirty="0" smtClean="0"/>
              <a:t>evelop </a:t>
            </a:r>
            <a:r>
              <a:rPr lang="en-US" sz="2400" b="1" dirty="0"/>
              <a:t>the solution demo - build solutions Mockups demo as a part of validation entrepreneurship </a:t>
            </a:r>
            <a:r>
              <a:rPr lang="en-US" sz="2400" b="1" dirty="0" smtClean="0"/>
              <a:t>development</a:t>
            </a:r>
            <a:endParaRPr lang="en-US" sz="2400" b="1" dirty="0" smtClean="0"/>
          </a:p>
          <a:p>
            <a:pPr marL="0" indent="0">
              <a:buNone/>
            </a:pPr>
            <a:endParaRPr lang="en-IN" sz="2400" dirty="0"/>
          </a:p>
          <a:p>
            <a:pPr algn="just"/>
            <a:r>
              <a:rPr lang="en-US" sz="2400" dirty="0"/>
              <a:t>Creating a solutions mockup demo is an essential part of validating entrepreneurship development. </a:t>
            </a:r>
            <a:endParaRPr lang="en-US" sz="2400" dirty="0" smtClean="0"/>
          </a:p>
          <a:p>
            <a:pPr algn="just"/>
            <a:r>
              <a:rPr lang="en-US" sz="2400" dirty="0"/>
              <a:t>This process helps you visualize and communicate your business concept effectively to potential stakeholders, partners, and investors</a:t>
            </a:r>
            <a:endParaRPr lang="en-US" sz="2400" dirty="0" smtClean="0"/>
          </a:p>
          <a:p>
            <a:pPr algn="just"/>
            <a:endParaRPr lang="en-IN" altLang="en-US" sz="2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8330"/>
          </a:xfrm>
        </p:spPr>
        <p:txBody>
          <a:bodyPr>
            <a:normAutofit fontScale="90000"/>
          </a:bodyPr>
          <a:lstStyle/>
          <a:p>
            <a:endParaRPr lang="en-IN" dirty="0"/>
          </a:p>
        </p:txBody>
      </p:sp>
      <p:sp>
        <p:nvSpPr>
          <p:cNvPr id="3" name="Content Placeholder 2"/>
          <p:cNvSpPr>
            <a:spLocks noGrp="1"/>
          </p:cNvSpPr>
          <p:nvPr>
            <p:ph idx="1"/>
          </p:nvPr>
        </p:nvSpPr>
        <p:spPr>
          <a:xfrm>
            <a:off x="838200" y="938048"/>
            <a:ext cx="10741572" cy="5675586"/>
          </a:xfrm>
        </p:spPr>
        <p:txBody>
          <a:bodyPr>
            <a:normAutofit fontScale="70000" lnSpcReduction="20000"/>
          </a:bodyPr>
          <a:lstStyle/>
          <a:p>
            <a:pPr marL="0" indent="0">
              <a:buNone/>
            </a:pPr>
            <a:r>
              <a:rPr lang="en-US" dirty="0"/>
              <a:t>6. </a:t>
            </a:r>
            <a:r>
              <a:rPr lang="en-US" dirty="0">
                <a:solidFill>
                  <a:srgbClr val="FF0000"/>
                </a:solidFill>
              </a:rPr>
              <a:t>Customer Segmentation</a:t>
            </a:r>
            <a:r>
              <a:rPr lang="en-US" dirty="0"/>
              <a:t>:</a:t>
            </a:r>
            <a:endParaRPr lang="en-IN" dirty="0"/>
          </a:p>
          <a:p>
            <a:r>
              <a:rPr lang="en-US" dirty="0"/>
              <a:t>Break down your target market into segments with similar characteristics and needs. Determine which segments are most likely to adopt your solution.</a:t>
            </a:r>
            <a:endParaRPr lang="en-IN" dirty="0"/>
          </a:p>
          <a:p>
            <a:pPr marL="0" indent="0">
              <a:buNone/>
            </a:pPr>
            <a:r>
              <a:rPr lang="en-US" dirty="0"/>
              <a:t>7. </a:t>
            </a:r>
            <a:r>
              <a:rPr lang="en-US" dirty="0">
                <a:solidFill>
                  <a:srgbClr val="FF0000"/>
                </a:solidFill>
              </a:rPr>
              <a:t>Customer Validation</a:t>
            </a:r>
            <a:r>
              <a:rPr lang="en-US" dirty="0"/>
              <a:t>:</a:t>
            </a:r>
            <a:endParaRPr lang="en-IN" dirty="0"/>
          </a:p>
          <a:p>
            <a:pPr lvl="0"/>
            <a:r>
              <a:rPr lang="en-US" dirty="0"/>
              <a:t>Conduct surveys, interviews, or pilot studies to validate that there is a real demand for your product or service. Get feedback from potential customers to understand their pain points and whether your solution addresses them.</a:t>
            </a:r>
            <a:endParaRPr lang="en-IN" dirty="0"/>
          </a:p>
          <a:p>
            <a:pPr marL="0" indent="0">
              <a:buNone/>
            </a:pPr>
            <a:r>
              <a:rPr lang="en-US" dirty="0"/>
              <a:t>8. </a:t>
            </a:r>
            <a:r>
              <a:rPr lang="en-US" dirty="0">
                <a:solidFill>
                  <a:srgbClr val="FF0000"/>
                </a:solidFill>
              </a:rPr>
              <a:t>Pricing Strategy</a:t>
            </a:r>
            <a:r>
              <a:rPr lang="en-US" dirty="0"/>
              <a:t>:</a:t>
            </a:r>
            <a:endParaRPr lang="en-IN" dirty="0"/>
          </a:p>
          <a:p>
            <a:pPr lvl="0"/>
            <a:r>
              <a:rPr lang="en-US" dirty="0"/>
              <a:t>Determine the optimal pricing strategy for your product or service. This should be based on a combination of production costs, competitor pricing, and what your target market is willing to pay.</a:t>
            </a:r>
            <a:endParaRPr lang="en-IN" dirty="0"/>
          </a:p>
          <a:p>
            <a:pPr marL="0" indent="0">
              <a:buNone/>
            </a:pPr>
            <a:r>
              <a:rPr lang="en-US" dirty="0"/>
              <a:t>9. </a:t>
            </a:r>
            <a:r>
              <a:rPr lang="en-US" dirty="0">
                <a:solidFill>
                  <a:srgbClr val="FF0000"/>
                </a:solidFill>
              </a:rPr>
              <a:t>Sales and Distribution Channels</a:t>
            </a:r>
            <a:r>
              <a:rPr lang="en-US" dirty="0"/>
              <a:t>:</a:t>
            </a:r>
            <a:endParaRPr lang="en-IN" dirty="0"/>
          </a:p>
          <a:p>
            <a:r>
              <a:rPr lang="en-US" dirty="0"/>
              <a:t>Plan how you will reach your target customers. Identify the most effective sales and distribution channels for your business, whether it's direct sales, online sales, retail partnerships, or other methods.</a:t>
            </a:r>
            <a:endParaRPr lang="en-IN" dirty="0"/>
          </a:p>
          <a:p>
            <a:pPr marL="0" indent="0">
              <a:buNone/>
            </a:pPr>
            <a:r>
              <a:rPr lang="en-US" dirty="0"/>
              <a:t>10. </a:t>
            </a:r>
            <a:r>
              <a:rPr lang="en-US" dirty="0">
                <a:solidFill>
                  <a:srgbClr val="FF0000"/>
                </a:solidFill>
              </a:rPr>
              <a:t>Financial Projections</a:t>
            </a:r>
            <a:r>
              <a:rPr lang="en-US" dirty="0"/>
              <a:t>:</a:t>
            </a:r>
            <a:endParaRPr lang="en-IN" dirty="0"/>
          </a:p>
          <a:p>
            <a:r>
              <a:rPr lang="en-US" dirty="0"/>
              <a:t>Develop financial projections based on your market research. Estimate revenue, expenses, and profitability over the short-term and long-term. Include factors like seasonality, customer acquisition costs, and customer lifetime value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4323"/>
          </a:xfrm>
        </p:spPr>
        <p:txBody>
          <a:bodyPr>
            <a:normAutofit fontScale="90000"/>
          </a:bodyPr>
          <a:lstStyle/>
          <a:p>
            <a:endParaRPr lang="en-IN" dirty="0"/>
          </a:p>
        </p:txBody>
      </p:sp>
      <p:sp>
        <p:nvSpPr>
          <p:cNvPr id="3" name="Content Placeholder 2"/>
          <p:cNvSpPr>
            <a:spLocks noGrp="1"/>
          </p:cNvSpPr>
          <p:nvPr>
            <p:ph idx="1"/>
          </p:nvPr>
        </p:nvSpPr>
        <p:spPr>
          <a:xfrm>
            <a:off x="838200" y="835572"/>
            <a:ext cx="10515600" cy="5341391"/>
          </a:xfrm>
        </p:spPr>
        <p:txBody>
          <a:bodyPr>
            <a:normAutofit fontScale="77500" lnSpcReduction="20000"/>
          </a:bodyPr>
          <a:lstStyle/>
          <a:p>
            <a:r>
              <a:rPr lang="en-US" dirty="0"/>
              <a:t>11. </a:t>
            </a:r>
            <a:r>
              <a:rPr lang="en-US" dirty="0">
                <a:solidFill>
                  <a:srgbClr val="FF0000"/>
                </a:solidFill>
              </a:rPr>
              <a:t>Risk Assessment</a:t>
            </a:r>
            <a:r>
              <a:rPr lang="en-US" dirty="0"/>
              <a:t>:</a:t>
            </a:r>
            <a:endParaRPr lang="en-IN" dirty="0"/>
          </a:p>
          <a:p>
            <a:pPr lvl="0"/>
            <a:r>
              <a:rPr lang="en-US" dirty="0"/>
              <a:t>Identify potential risks and challenges associated with your business opportunity. Evaluate how these risks might affect the size and viability of the opportunity.</a:t>
            </a:r>
            <a:endParaRPr lang="en-IN" dirty="0"/>
          </a:p>
          <a:p>
            <a:r>
              <a:rPr lang="en-US" dirty="0"/>
              <a:t>12. </a:t>
            </a:r>
            <a:r>
              <a:rPr lang="en-US" dirty="0">
                <a:solidFill>
                  <a:srgbClr val="FF0000"/>
                </a:solidFill>
              </a:rPr>
              <a:t>Business Model Validation</a:t>
            </a:r>
            <a:r>
              <a:rPr lang="en-US" dirty="0"/>
              <a:t>:</a:t>
            </a:r>
            <a:endParaRPr lang="en-IN" dirty="0"/>
          </a:p>
          <a:p>
            <a:pPr lvl="0"/>
            <a:r>
              <a:rPr lang="en-US" dirty="0"/>
              <a:t>Validate your business model by testing your value proposition, pricing, and distribution strategy through real-world experiments or pilot programs.</a:t>
            </a:r>
            <a:endParaRPr lang="en-IN" dirty="0"/>
          </a:p>
          <a:p>
            <a:r>
              <a:rPr lang="en-US" dirty="0"/>
              <a:t>13. </a:t>
            </a:r>
            <a:r>
              <a:rPr lang="en-US" dirty="0">
                <a:solidFill>
                  <a:srgbClr val="FF0000"/>
                </a:solidFill>
              </a:rPr>
              <a:t>Pivot or Iterate</a:t>
            </a:r>
            <a:r>
              <a:rPr lang="en-US" dirty="0"/>
              <a:t>:</a:t>
            </a:r>
            <a:endParaRPr lang="en-IN" dirty="0"/>
          </a:p>
          <a:p>
            <a:pPr lvl="0"/>
            <a:r>
              <a:rPr lang="en-US" dirty="0"/>
              <a:t>Be prepared to pivot or iterate your business idea based on the insights gathered during your opportunity sizing process. Your initial idea may evolve as you gain a deeper understanding of the market.</a:t>
            </a:r>
            <a:endParaRPr lang="en-IN" dirty="0"/>
          </a:p>
          <a:p>
            <a:r>
              <a:rPr lang="en-US" dirty="0"/>
              <a:t>14. </a:t>
            </a:r>
            <a:r>
              <a:rPr lang="en-US" dirty="0">
                <a:solidFill>
                  <a:srgbClr val="FF0000"/>
                </a:solidFill>
              </a:rPr>
              <a:t>Document Your Findings</a:t>
            </a:r>
            <a:r>
              <a:rPr lang="en-US" dirty="0"/>
              <a:t>:</a:t>
            </a:r>
            <a:endParaRPr lang="en-IN" dirty="0"/>
          </a:p>
          <a:p>
            <a:pPr lvl="0"/>
            <a:r>
              <a:rPr lang="en-US" dirty="0"/>
              <a:t>Document all your findings and market analysis in a well-structured business plan. This will be valuable not only for your own decision-making but also for attracting investors and stakeholders.</a:t>
            </a:r>
            <a:endParaRPr lang="en-IN" dirty="0"/>
          </a:p>
          <a:p>
            <a:r>
              <a:rPr lang="en-US" dirty="0"/>
              <a:t>Sizing the opportunity in entrepreneurship is a dynamic and ongoing process. It involves continuous monitoring of market dynamics, customer needs, and industry trends. A well-researched and properly sized opportunity will increase your chances of building a successful and sustainable business.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Startup Vs Small Business</a:t>
            </a:r>
            <a:endParaRPr lang="en-IN" dirty="0"/>
          </a:p>
        </p:txBody>
      </p:sp>
      <p:pic>
        <p:nvPicPr>
          <p:cNvPr id="4" name="Content Placeholder 3" descr="IMG_256"/>
          <p:cNvPicPr>
            <a:picLocks noGrp="1"/>
          </p:cNvPicPr>
          <p:nvPr>
            <p:ph idx="1"/>
          </p:nvPr>
        </p:nvPicPr>
        <p:blipFill>
          <a:blip r:embed="rId1"/>
          <a:stretch>
            <a:fillRect/>
          </a:stretch>
        </p:blipFill>
        <p:spPr>
          <a:xfrm>
            <a:off x="1032641" y="1825625"/>
            <a:ext cx="10152993" cy="4519996"/>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u="sng" dirty="0">
                <a:hlinkClick r:id="rId1" tooltip="Share on Facebook"/>
              </a:rPr>
              <a:t>Facebook</a:t>
            </a:r>
            <a:endParaRPr lang="en-IN" dirty="0"/>
          </a:p>
          <a:p>
            <a:pPr lvl="0"/>
            <a:r>
              <a:rPr lang="en-US" u="sng" dirty="0">
                <a:hlinkClick r:id="rId2" tooltip="Share on Twitter"/>
              </a:rPr>
              <a:t>Twitter</a:t>
            </a:r>
            <a:endParaRPr lang="en-IN" dirty="0"/>
          </a:p>
          <a:p>
            <a:pPr lvl="0"/>
            <a:r>
              <a:rPr lang="en-US" u="sng" dirty="0">
                <a:hlinkClick r:id="rId3" tooltip="Share on LinkedIn"/>
              </a:rPr>
              <a:t>LinkedIn</a:t>
            </a:r>
            <a:endParaRPr lang="en-IN" dirty="0"/>
          </a:p>
          <a:p>
            <a:pPr lvl="0"/>
            <a:r>
              <a:rPr lang="en-US" u="sng" dirty="0">
                <a:hlinkClick r:id="rId2" tooltip="Share on Pinterest"/>
              </a:rPr>
              <a:t>Pinterest</a:t>
            </a:r>
            <a:endParaRPr lang="en-IN" dirty="0"/>
          </a:p>
          <a:p>
            <a:pPr lvl="0"/>
            <a:r>
              <a:rPr lang="en-US" u="sng" dirty="0">
                <a:hlinkClick r:id="rId4" tooltip="Share on WhatsApp"/>
              </a:rPr>
              <a:t>WhatsApp</a:t>
            </a:r>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startup is a new buzzword in the corporate world. Almost every </a:t>
            </a:r>
            <a:r>
              <a:rPr lang="en-US" dirty="0">
                <a:hlinkClick r:id="rId1"/>
              </a:rPr>
              <a:t>entrepreneur</a:t>
            </a:r>
            <a:r>
              <a:rPr lang="en-US" dirty="0"/>
              <a:t> who starts a new business calls his/her venture a startup.</a:t>
            </a:r>
            <a:endParaRPr lang="en-IN" dirty="0"/>
          </a:p>
          <a:p>
            <a:r>
              <a:rPr lang="en-US" dirty="0"/>
              <a:t>But not every business is a startup.</a:t>
            </a:r>
            <a:endParaRPr lang="en-IN" dirty="0"/>
          </a:p>
          <a:p>
            <a:r>
              <a:rPr lang="en-US" dirty="0"/>
              <a:t>Many entrepreneurs realize later that their business was nothing but a small business from the very start.</a:t>
            </a:r>
            <a:endParaRPr lang="en-IN" dirty="0"/>
          </a:p>
          <a:p>
            <a:r>
              <a:rPr lang="en-US" dirty="0"/>
              <a:t>This creates a confusion of </a:t>
            </a:r>
            <a:r>
              <a:rPr lang="en-US" dirty="0">
                <a:hlinkClick r:id="rId2"/>
              </a:rPr>
              <a:t>what exactly is a startup</a:t>
            </a:r>
            <a:r>
              <a:rPr lang="en-US" dirty="0"/>
              <a:t> and how is it different from a small business.</a:t>
            </a:r>
            <a:endParaRPr lang="en-IN" dirty="0"/>
          </a:p>
          <a:p>
            <a:pPr marL="0" indent="0">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a:t>
            </a:r>
            <a:r>
              <a:rPr lang="en-US" b="1" dirty="0" smtClean="0"/>
              <a:t>Startup</a:t>
            </a:r>
            <a:endParaRPr lang="en-IN" dirty="0"/>
          </a:p>
        </p:txBody>
      </p:sp>
      <p:sp>
        <p:nvSpPr>
          <p:cNvPr id="3" name="Content Placeholder 2"/>
          <p:cNvSpPr>
            <a:spLocks noGrp="1"/>
          </p:cNvSpPr>
          <p:nvPr>
            <p:ph idx="1"/>
          </p:nvPr>
        </p:nvSpPr>
        <p:spPr>
          <a:xfrm>
            <a:off x="838199" y="1387366"/>
            <a:ext cx="10749455" cy="5328744"/>
          </a:xfrm>
        </p:spPr>
        <p:txBody>
          <a:bodyPr>
            <a:normAutofit/>
          </a:bodyPr>
          <a:lstStyle/>
          <a:p>
            <a:pPr marL="0" indent="0">
              <a:buNone/>
            </a:pPr>
            <a:r>
              <a:rPr lang="en-US" dirty="0"/>
              <a:t>A startup is a business structure powered by disruptive innovation, created to solve a problem by delivering a new product or service under conditions of extreme uncertainty. For example – Headspace, </a:t>
            </a:r>
            <a:r>
              <a:rPr lang="en-US" dirty="0" err="1"/>
              <a:t>Duolingo</a:t>
            </a:r>
            <a:r>
              <a:rPr lang="en-US" dirty="0"/>
              <a:t>, etc.</a:t>
            </a:r>
            <a:endParaRPr lang="en-IN" dirty="0"/>
          </a:p>
          <a:p>
            <a:pPr marL="0" indent="0">
              <a:buNone/>
            </a:pPr>
            <a:r>
              <a:rPr lang="en-US" dirty="0"/>
              <a:t>Precisely, it’s a business structure that has the following characteristics </a:t>
            </a:r>
            <a:endParaRPr lang="en-US" dirty="0" smtClean="0"/>
          </a:p>
          <a:p>
            <a:r>
              <a:rPr lang="en-US" dirty="0" smtClean="0"/>
              <a:t>Growth: Startup is a business structure designed to grow fast. According to </a:t>
            </a:r>
            <a:r>
              <a:rPr lang="en-US" u="sng" dirty="0" smtClean="0">
                <a:hlinkClick r:id="rId1"/>
              </a:rPr>
              <a:t>Paul Graham</a:t>
            </a:r>
            <a:r>
              <a:rPr lang="en-US" dirty="0" smtClean="0"/>
              <a:t>, founder of Y </a:t>
            </a:r>
            <a:r>
              <a:rPr lang="en-US" dirty="0" err="1" smtClean="0"/>
              <a:t>Combinator</a:t>
            </a:r>
            <a:r>
              <a:rPr lang="en-US" i="1" dirty="0" smtClean="0"/>
              <a:t>,</a:t>
            </a:r>
            <a:r>
              <a:rPr lang="en-US" dirty="0" smtClean="0"/>
              <a:t> “A startup is a company designed to grow fast. Being newly founded does not in itself make a company a startup. Nor is it necessary for a startup to work on technology, or take venture funding, or have some sort of “exit.” The only essential thing is growth. Everything else we associate with startups follows from growth.”</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9765"/>
          </a:xfrm>
        </p:spPr>
        <p:txBody>
          <a:bodyPr/>
          <a:lstStyle/>
          <a:p>
            <a:endParaRPr lang="en-IN" dirty="0"/>
          </a:p>
        </p:txBody>
      </p:sp>
      <p:sp>
        <p:nvSpPr>
          <p:cNvPr id="3" name="Content Placeholder 2"/>
          <p:cNvSpPr>
            <a:spLocks noGrp="1"/>
          </p:cNvSpPr>
          <p:nvPr>
            <p:ph idx="1"/>
          </p:nvPr>
        </p:nvSpPr>
        <p:spPr>
          <a:xfrm>
            <a:off x="838200" y="1347952"/>
            <a:ext cx="10515600" cy="5171089"/>
          </a:xfrm>
        </p:spPr>
        <p:txBody>
          <a:bodyPr>
            <a:normAutofit/>
          </a:bodyPr>
          <a:lstStyle/>
          <a:p>
            <a:pPr lvl="0"/>
            <a:r>
              <a:rPr lang="en-US" dirty="0">
                <a:solidFill>
                  <a:srgbClr val="FF0000"/>
                </a:solidFill>
              </a:rPr>
              <a:t>Business Model</a:t>
            </a:r>
            <a:r>
              <a:rPr lang="en-US" dirty="0"/>
              <a:t>: Startups are known to have unconventional </a:t>
            </a:r>
            <a:r>
              <a:rPr lang="en-US" dirty="0">
                <a:hlinkClick r:id="rId1"/>
              </a:rPr>
              <a:t>business models</a:t>
            </a:r>
            <a:r>
              <a:rPr lang="en-US" dirty="0"/>
              <a:t>. This is because they venture into an untapped market or fulfil repressed demands of the market.</a:t>
            </a:r>
            <a:endParaRPr lang="en-IN" dirty="0"/>
          </a:p>
          <a:p>
            <a:pPr lvl="0"/>
            <a:r>
              <a:rPr lang="en-US" dirty="0">
                <a:solidFill>
                  <a:srgbClr val="FF0000"/>
                </a:solidFill>
              </a:rPr>
              <a:t>Innovation</a:t>
            </a:r>
            <a:r>
              <a:rPr lang="en-US" dirty="0"/>
              <a:t>: The mark of a true startup is </a:t>
            </a:r>
            <a:r>
              <a:rPr lang="en-US" dirty="0">
                <a:hlinkClick r:id="rId2"/>
              </a:rPr>
              <a:t>disruptive innovation</a:t>
            </a:r>
            <a:r>
              <a:rPr lang="en-US" dirty="0"/>
              <a:t>. Startups create new offerings or innovate the existing ones. They might also disrupt the way an offering reaches to the consumer and develop a new market for themselves.</a:t>
            </a:r>
            <a:endParaRPr lang="en-IN" dirty="0"/>
          </a:p>
          <a:p>
            <a:r>
              <a:rPr lang="en-US" dirty="0">
                <a:solidFill>
                  <a:srgbClr val="FF0000"/>
                </a:solidFill>
              </a:rPr>
              <a:t>Uncertain Environment</a:t>
            </a:r>
            <a:r>
              <a:rPr lang="en-US" dirty="0"/>
              <a:t>: Startups operate in a highly uncertain environment. The possibility of failure always hangs around an entrepreneur’s neck</a:t>
            </a:r>
            <a:r>
              <a:rPr lang="en-US" dirty="0" smtClean="0"/>
              <a:t>.</a:t>
            </a:r>
            <a:r>
              <a:rPr lang="en-US" dirty="0"/>
              <a:t> </a:t>
            </a:r>
            <a:endParaRPr lang="en-US" dirty="0" smtClean="0"/>
          </a:p>
          <a:p>
            <a:pPr marL="0" indent="0">
              <a:buNone/>
            </a:pPr>
            <a:r>
              <a:rPr lang="en-US" dirty="0" smtClean="0"/>
              <a:t>Any </a:t>
            </a:r>
            <a:r>
              <a:rPr lang="en-US" dirty="0"/>
              <a:t>business structure that does not possess these four characteristics is not a startup.</a:t>
            </a:r>
            <a:endParaRPr lang="en-IN" dirty="0"/>
          </a:p>
          <a:p>
            <a:pPr lvl="0"/>
            <a:endParaRPr lang="en-IN" dirty="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8689"/>
          </a:xfrm>
        </p:spPr>
        <p:txBody>
          <a:bodyPr>
            <a:normAutofit fontScale="90000"/>
          </a:bodyPr>
          <a:lstStyle/>
          <a:p>
            <a:br>
              <a:rPr lang="en-US" b="1" dirty="0" smtClean="0"/>
            </a:br>
            <a:r>
              <a:rPr lang="en-US" b="1" dirty="0" smtClean="0"/>
              <a:t>What </a:t>
            </a:r>
            <a:r>
              <a:rPr lang="en-US" b="1" dirty="0"/>
              <a:t>is a Small </a:t>
            </a:r>
            <a:r>
              <a:rPr lang="en-US" b="1" dirty="0" smtClean="0"/>
              <a:t>Business</a:t>
            </a:r>
            <a:br>
              <a:rPr lang="en-IN" b="1" dirty="0"/>
            </a:br>
            <a:endParaRPr lang="en-IN" dirty="0"/>
          </a:p>
        </p:txBody>
      </p:sp>
      <p:sp>
        <p:nvSpPr>
          <p:cNvPr id="3" name="Content Placeholder 2"/>
          <p:cNvSpPr>
            <a:spLocks noGrp="1"/>
          </p:cNvSpPr>
          <p:nvPr>
            <p:ph idx="1"/>
          </p:nvPr>
        </p:nvSpPr>
        <p:spPr>
          <a:xfrm>
            <a:off x="838199" y="1072054"/>
            <a:ext cx="10828283" cy="5423339"/>
          </a:xfrm>
        </p:spPr>
        <p:txBody>
          <a:bodyPr/>
          <a:lstStyle/>
          <a:p>
            <a:pPr marL="0" indent="0">
              <a:buNone/>
            </a:pPr>
            <a:r>
              <a:rPr lang="en-US" dirty="0"/>
              <a:t>A small business is a privately owned corporation, partnership, or </a:t>
            </a:r>
            <a:r>
              <a:rPr lang="en-US" u="sng" dirty="0">
                <a:hlinkClick r:id="rId1"/>
              </a:rPr>
              <a:t>sole proprietorship</a:t>
            </a:r>
            <a:r>
              <a:rPr lang="en-US" dirty="0"/>
              <a:t> that requires less capital, less workforce, and little to no machinery. These businesses operate on a small scale to serve a local community and generate less annual revenue than a large corporation. For example, local grocery stores, hair salons, car garages, cafes, </a:t>
            </a:r>
            <a:r>
              <a:rPr lang="en-US" dirty="0" err="1"/>
              <a:t>etc</a:t>
            </a:r>
            <a:endParaRPr lang="en-IN" dirty="0"/>
          </a:p>
          <a:p>
            <a:pPr marL="0" indent="0">
              <a:buNone/>
            </a:pPr>
            <a:r>
              <a:rPr lang="en-US" dirty="0"/>
              <a:t>Usually, a </a:t>
            </a:r>
            <a:r>
              <a:rPr lang="en-US" u="sng" dirty="0">
                <a:hlinkClick r:id="rId2"/>
              </a:rPr>
              <a:t>small business possesses</a:t>
            </a:r>
            <a:r>
              <a:rPr lang="en-US" dirty="0"/>
              <a:t> the following characteristics –</a:t>
            </a:r>
            <a:endParaRPr lang="en-IN" dirty="0"/>
          </a:p>
          <a:p>
            <a:pPr lvl="0"/>
            <a:r>
              <a:rPr lang="en-US" dirty="0">
                <a:solidFill>
                  <a:srgbClr val="FF0000"/>
                </a:solidFill>
              </a:rPr>
              <a:t>Limited Investment</a:t>
            </a:r>
            <a:r>
              <a:rPr lang="en-US" dirty="0"/>
              <a:t>: Owners or a small group of individuals supply most of the capital requirements of the business. Since the scale of operations is small, the capital requirement is less</a:t>
            </a:r>
            <a:r>
              <a:rPr lang="en-US" dirty="0" smtClean="0"/>
              <a:t>.</a:t>
            </a:r>
            <a:endParaRPr lang="en-US" dirty="0" smtClean="0"/>
          </a:p>
          <a:p>
            <a:r>
              <a:rPr lang="en-US" dirty="0">
                <a:solidFill>
                  <a:srgbClr val="FF0000"/>
                </a:solidFill>
              </a:rPr>
              <a:t>Labor-Intensive</a:t>
            </a:r>
            <a:r>
              <a:rPr lang="en-US" dirty="0"/>
              <a:t>: Small businesses usually don’t require heavy or sophisticated machinery. It uses more </a:t>
            </a:r>
            <a:r>
              <a:rPr lang="en-US" dirty="0" smtClean="0"/>
              <a:t>labor-intensive </a:t>
            </a:r>
            <a:r>
              <a:rPr lang="en-US" dirty="0"/>
              <a:t>techniques.</a:t>
            </a:r>
            <a:endParaRPr lang="en-IN" dirty="0"/>
          </a:p>
          <a:p>
            <a:pPr marL="0" lvl="0" indent="0">
              <a:buNone/>
            </a:pPr>
            <a:endParaRPr lang="en-IN" dirty="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dirty="0">
                <a:solidFill>
                  <a:srgbClr val="FF0000"/>
                </a:solidFill>
              </a:rPr>
              <a:t>Less Number of Employees</a:t>
            </a:r>
            <a:r>
              <a:rPr lang="en-US" dirty="0"/>
              <a:t>: Small businesses employ a smaller number of employees as compared to large corporations. This is mainly due to their small scale of operations.</a:t>
            </a:r>
            <a:endParaRPr lang="en-IN" dirty="0"/>
          </a:p>
          <a:p>
            <a:pPr lvl="0"/>
            <a:r>
              <a:rPr lang="en-US" dirty="0">
                <a:solidFill>
                  <a:srgbClr val="FF0000"/>
                </a:solidFill>
              </a:rPr>
              <a:t>Local Area of Operations</a:t>
            </a:r>
            <a:r>
              <a:rPr lang="en-US" dirty="0"/>
              <a:t>: Businesses like groceries shop, bakeries, or hair salons are all small businesses. They operate locally and remain there for longer periods of time (years or maybe decades), this helps the businesses to build a strong relationship with local customers.</a:t>
            </a:r>
            <a:endParaRPr lang="en-IN" dirty="0"/>
          </a:p>
          <a:p>
            <a:pPr lvl="0"/>
            <a:r>
              <a:rPr lang="en-US" dirty="0">
                <a:solidFill>
                  <a:srgbClr val="FF0000"/>
                </a:solidFill>
              </a:rPr>
              <a:t>Management</a:t>
            </a:r>
            <a:r>
              <a:rPr lang="en-US" dirty="0"/>
              <a:t>: In most cases, the owner is also the manager of the business, which helps in quick decision making.</a:t>
            </a:r>
            <a:endParaRPr lang="en-IN"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2140"/>
          </a:xfrm>
        </p:spPr>
        <p:txBody>
          <a:bodyPr>
            <a:normAutofit fontScale="90000"/>
          </a:bodyPr>
          <a:p>
            <a:r>
              <a:rPr lang="en-US"/>
              <a:t>The challenges of new startup</a:t>
            </a:r>
            <a:endParaRPr lang="en-US"/>
          </a:p>
        </p:txBody>
      </p:sp>
      <p:sp>
        <p:nvSpPr>
          <p:cNvPr id="3" name="Content Placeholder 2"/>
          <p:cNvSpPr>
            <a:spLocks noGrp="1"/>
          </p:cNvSpPr>
          <p:nvPr>
            <p:ph idx="1"/>
          </p:nvPr>
        </p:nvSpPr>
        <p:spPr>
          <a:xfrm>
            <a:off x="334645" y="1252855"/>
            <a:ext cx="11687810" cy="5304155"/>
          </a:xfrm>
        </p:spPr>
        <p:txBody>
          <a:bodyPr>
            <a:normAutofit fontScale="45000"/>
          </a:bodyPr>
          <a:p>
            <a:r>
              <a:rPr lang="en-US"/>
              <a:t>Starting a new business, while exciting, comes with a set of challenges that entrepreneurs must navigate. Here are some common challenges faced by new startups:</a:t>
            </a:r>
            <a:endParaRPr lang="en-US"/>
          </a:p>
          <a:p>
            <a:endParaRPr lang="en-US"/>
          </a:p>
          <a:p>
            <a:r>
              <a:rPr lang="en-US"/>
              <a:t>Limited Resources:</a:t>
            </a:r>
            <a:endParaRPr lang="en-US"/>
          </a:p>
          <a:p>
            <a:r>
              <a:rPr lang="en-US"/>
              <a:t>Financial Constraints: Limited funding can restrict operations and growth.</a:t>
            </a:r>
            <a:endParaRPr lang="en-US"/>
          </a:p>
          <a:p>
            <a:r>
              <a:rPr lang="en-US"/>
              <a:t>Personnel: A small team may face challenges in managing various aspects of the business.</a:t>
            </a:r>
            <a:endParaRPr lang="en-US"/>
          </a:p>
          <a:p>
            <a:endParaRPr lang="en-US"/>
          </a:p>
          <a:p>
            <a:r>
              <a:rPr lang="en-US"/>
              <a:t>Market Competition:</a:t>
            </a:r>
            <a:endParaRPr lang="en-US"/>
          </a:p>
          <a:p>
            <a:r>
              <a:rPr lang="en-US"/>
              <a:t>Established Competitors: Competing with established businesses in the market.</a:t>
            </a:r>
            <a:endParaRPr lang="en-US"/>
          </a:p>
          <a:p>
            <a:r>
              <a:rPr lang="en-US"/>
              <a:t>Differentiation: Standing out in a crowded market and differentiating the product or service.</a:t>
            </a:r>
            <a:endParaRPr lang="en-US"/>
          </a:p>
          <a:p>
            <a:endParaRPr lang="en-US"/>
          </a:p>
          <a:p>
            <a:r>
              <a:rPr lang="en-US"/>
              <a:t>Uncertain Market Demand:</a:t>
            </a:r>
            <a:endParaRPr lang="en-US"/>
          </a:p>
          <a:p>
            <a:r>
              <a:rPr lang="en-US"/>
              <a:t>Market Validation: Determining whether there's a demand for the product or service.</a:t>
            </a:r>
            <a:endParaRPr lang="en-US"/>
          </a:p>
          <a:p>
            <a:r>
              <a:rPr lang="en-US"/>
              <a:t>Pivoting: Adjusting business models based on customer feedback and market response.</a:t>
            </a:r>
            <a:endParaRPr lang="en-US"/>
          </a:p>
          <a:p>
            <a:endParaRPr lang="en-US"/>
          </a:p>
          <a:p>
            <a:r>
              <a:rPr lang="en-US"/>
              <a:t>Regulatory Compliance:</a:t>
            </a:r>
            <a:endParaRPr lang="en-US"/>
          </a:p>
          <a:p>
            <a:r>
              <a:rPr lang="en-US"/>
              <a:t>Navigating Regulations: Complying with industry-specific regulations and legal requirements.</a:t>
            </a:r>
            <a:endParaRPr lang="en-US"/>
          </a:p>
          <a:p>
            <a:r>
              <a:rPr lang="en-US"/>
              <a:t>Licenses and Permits: Obtaining necessary licenses and permits for operation.</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75" y="129540"/>
            <a:ext cx="11223625" cy="619760"/>
          </a:xfrm>
        </p:spPr>
        <p:txBody>
          <a:bodyPr>
            <a:normAutofit fontScale="90000"/>
          </a:bodyPr>
          <a:lstStyle/>
          <a:p>
            <a:r>
              <a:rPr lang="en-US" dirty="0" smtClean="0"/>
              <a:t>Step-by-Step </a:t>
            </a:r>
            <a:r>
              <a:rPr lang="en-US" dirty="0"/>
              <a:t>guide to developing a mockup demo </a:t>
            </a:r>
            <a:endParaRPr lang="en-IN" altLang="en-US" dirty="0"/>
          </a:p>
        </p:txBody>
      </p:sp>
      <p:sp>
        <p:nvSpPr>
          <p:cNvPr id="3" name="Content Placeholder 2"/>
          <p:cNvSpPr>
            <a:spLocks noGrp="1"/>
          </p:cNvSpPr>
          <p:nvPr>
            <p:ph idx="1"/>
          </p:nvPr>
        </p:nvSpPr>
        <p:spPr>
          <a:xfrm>
            <a:off x="838200" y="1132764"/>
            <a:ext cx="10515600" cy="5044199"/>
          </a:xfrm>
        </p:spPr>
        <p:txBody>
          <a:bodyPr>
            <a:normAutofit fontScale="92500" lnSpcReduction="20000"/>
          </a:bodyPr>
          <a:lstStyle/>
          <a:p>
            <a:pPr marL="0" indent="0">
              <a:buNone/>
            </a:pPr>
            <a:r>
              <a:rPr lang="en-US" sz="2400" dirty="0"/>
              <a:t>1. Define Your Problem Statement:</a:t>
            </a:r>
            <a:endParaRPr lang="en-IN" sz="2400" dirty="0"/>
          </a:p>
          <a:p>
            <a:pPr marL="0" indent="0">
              <a:buNone/>
            </a:pPr>
            <a:r>
              <a:rPr lang="en-US" sz="2400" dirty="0"/>
              <a:t>Clearly articulate the problem your solution aims to address.</a:t>
            </a:r>
            <a:endParaRPr lang="en-IN" sz="2400" dirty="0"/>
          </a:p>
          <a:p>
            <a:pPr marL="0" indent="0">
              <a:buNone/>
            </a:pPr>
            <a:r>
              <a:rPr lang="en-US" sz="2400" dirty="0"/>
              <a:t>Understand your target audience and their pain points</a:t>
            </a:r>
            <a:r>
              <a:rPr lang="en-US" sz="2400" dirty="0" smtClean="0"/>
              <a:t>.</a:t>
            </a:r>
            <a:endParaRPr lang="en-US" sz="2400" dirty="0" smtClean="0"/>
          </a:p>
          <a:p>
            <a:pPr marL="0" indent="0">
              <a:buNone/>
            </a:pPr>
            <a:r>
              <a:rPr lang="en-US" sz="2400" dirty="0"/>
              <a:t>2. Research and Ideation:</a:t>
            </a:r>
            <a:endParaRPr lang="en-IN" sz="2400" dirty="0"/>
          </a:p>
          <a:p>
            <a:pPr marL="0" indent="0">
              <a:buNone/>
            </a:pPr>
            <a:r>
              <a:rPr lang="en-US" sz="2400" dirty="0"/>
              <a:t>Research your target market to gather insights and understand the competition.</a:t>
            </a:r>
            <a:endParaRPr lang="en-IN" sz="2400" dirty="0"/>
          </a:p>
          <a:p>
            <a:pPr marL="0" indent="0">
              <a:buNone/>
            </a:pPr>
            <a:r>
              <a:rPr lang="en-US" sz="2400" dirty="0"/>
              <a:t>Brainstorm potential solutions and features that address the </a:t>
            </a:r>
            <a:r>
              <a:rPr lang="en-US" sz="2400" dirty="0" smtClean="0"/>
              <a:t>problem</a:t>
            </a:r>
            <a:endParaRPr lang="en-US" sz="2400" dirty="0" smtClean="0"/>
          </a:p>
          <a:p>
            <a:pPr marL="0" indent="0">
              <a:buNone/>
            </a:pPr>
            <a:r>
              <a:rPr lang="en-US" sz="2400" dirty="0"/>
              <a:t>3. Create a Value Proposition:</a:t>
            </a:r>
            <a:endParaRPr lang="en-IN" sz="2400" dirty="0"/>
          </a:p>
          <a:p>
            <a:pPr marL="0" indent="0">
              <a:buNone/>
            </a:pPr>
            <a:r>
              <a:rPr lang="en-US" sz="2400" dirty="0"/>
              <a:t>Define a compelling value proposition that highlights the unique benefits of your solution.</a:t>
            </a:r>
            <a:endParaRPr lang="en-IN" sz="2400" dirty="0"/>
          </a:p>
          <a:p>
            <a:pPr marL="0" indent="0">
              <a:buNone/>
            </a:pPr>
            <a:r>
              <a:rPr lang="en-US" sz="2400" dirty="0"/>
              <a:t>4. Sketch Your Solution:</a:t>
            </a:r>
            <a:endParaRPr lang="en-IN" sz="2400" dirty="0"/>
          </a:p>
          <a:p>
            <a:pPr marL="0" indent="0">
              <a:buNone/>
            </a:pPr>
            <a:r>
              <a:rPr lang="en-US" sz="2400" dirty="0"/>
              <a:t>Start with rough sketches on paper to visualize the user interface and user experience.</a:t>
            </a:r>
            <a:endParaRPr lang="en-IN" sz="2400" dirty="0"/>
          </a:p>
          <a:p>
            <a:pPr marL="0" indent="0">
              <a:buNone/>
            </a:pPr>
            <a:r>
              <a:rPr lang="en-US" sz="2400" dirty="0"/>
              <a:t>Focus on key screens and functionalities.</a:t>
            </a:r>
            <a:endParaRPr lang="en-IN" sz="2400" dirty="0"/>
          </a:p>
          <a:p>
            <a:pPr marL="0" indent="0">
              <a:buNone/>
            </a:pPr>
            <a:r>
              <a:rPr lang="en-US" sz="2400" dirty="0"/>
              <a:t>5. Choose the Right Tools:</a:t>
            </a:r>
            <a:endParaRPr lang="en-IN" sz="2400" dirty="0"/>
          </a:p>
          <a:p>
            <a:pPr marL="0" indent="0">
              <a:buNone/>
            </a:pPr>
            <a:r>
              <a:rPr lang="en-US" sz="2400" dirty="0"/>
              <a:t>Select design and mockup tools such as </a:t>
            </a:r>
            <a:r>
              <a:rPr lang="en-US" sz="2400" dirty="0" err="1"/>
              <a:t>Figma</a:t>
            </a:r>
            <a:r>
              <a:rPr lang="en-US" sz="2400" dirty="0"/>
              <a:t>, Sketch, Adobe XD, or even pen and paper.</a:t>
            </a:r>
            <a:endParaRPr lang="en-IN" sz="2400" dirty="0"/>
          </a:p>
          <a:p>
            <a:pPr marL="0" indent="0">
              <a:buNone/>
            </a:pPr>
            <a:endParaRPr lang="en-IN" sz="2400" dirty="0"/>
          </a:p>
          <a:p>
            <a:pPr marL="0" indent="0" algn="just">
              <a:buNone/>
            </a:pP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2140"/>
          </a:xfrm>
        </p:spPr>
        <p:txBody>
          <a:bodyPr>
            <a:normAutofit fontScale="90000"/>
          </a:bodyPr>
          <a:p>
            <a:r>
              <a:rPr lang="en-US"/>
              <a:t>The challenges of new startup</a:t>
            </a:r>
            <a:endParaRPr lang="en-US"/>
          </a:p>
        </p:txBody>
      </p:sp>
      <p:sp>
        <p:nvSpPr>
          <p:cNvPr id="3" name="Content Placeholder 2"/>
          <p:cNvSpPr>
            <a:spLocks noGrp="1"/>
          </p:cNvSpPr>
          <p:nvPr>
            <p:ph idx="1"/>
          </p:nvPr>
        </p:nvSpPr>
        <p:spPr>
          <a:xfrm>
            <a:off x="334645" y="1252855"/>
            <a:ext cx="11687810" cy="5304155"/>
          </a:xfrm>
        </p:spPr>
        <p:txBody>
          <a:bodyPr>
            <a:normAutofit fontScale="35000"/>
          </a:bodyPr>
          <a:p>
            <a:pPr marL="0" indent="0">
              <a:buNone/>
            </a:pPr>
            <a:r>
              <a:rPr lang="en-US"/>
              <a:t>Building a Customer Base:</a:t>
            </a:r>
            <a:endParaRPr lang="en-US"/>
          </a:p>
          <a:p>
            <a:r>
              <a:rPr lang="en-US"/>
              <a:t>Customer Acquisition: Attracting and retaining the first set of customers.</a:t>
            </a:r>
            <a:endParaRPr lang="en-US"/>
          </a:p>
          <a:p>
            <a:r>
              <a:rPr lang="en-US"/>
              <a:t>Marketing: Developing effective marketing strategies on a limited budget.</a:t>
            </a:r>
            <a:endParaRPr lang="en-US"/>
          </a:p>
          <a:p>
            <a:endParaRPr lang="en-US"/>
          </a:p>
          <a:p>
            <a:r>
              <a:rPr lang="en-US"/>
              <a:t>Talent Acquisition and Retention:</a:t>
            </a:r>
            <a:endParaRPr lang="en-US"/>
          </a:p>
          <a:p>
            <a:r>
              <a:rPr lang="en-US"/>
              <a:t>Hiring Challenges: Attracting skilled and committed team members.</a:t>
            </a:r>
            <a:endParaRPr lang="en-US"/>
          </a:p>
          <a:p>
            <a:r>
              <a:rPr lang="en-US"/>
              <a:t>Employee Retention: Retaining talent in the face of competition.</a:t>
            </a:r>
            <a:endParaRPr lang="en-US"/>
          </a:p>
          <a:p>
            <a:endParaRPr lang="en-US"/>
          </a:p>
          <a:p>
            <a:r>
              <a:rPr lang="en-US"/>
              <a:t>Scaling Operations:</a:t>
            </a:r>
            <a:endParaRPr lang="en-US"/>
          </a:p>
          <a:p>
            <a:r>
              <a:rPr lang="en-US"/>
              <a:t>Scaling Efficiently: Managing growth without compromising quality.</a:t>
            </a:r>
            <a:endParaRPr lang="en-US"/>
          </a:p>
          <a:p>
            <a:r>
              <a:rPr lang="en-US"/>
              <a:t>Infrastructure: Ensuring the infrastructure can support increased demand.</a:t>
            </a:r>
            <a:endParaRPr lang="en-US"/>
          </a:p>
          <a:p>
            <a:endParaRPr lang="en-US"/>
          </a:p>
          <a:p>
            <a:r>
              <a:rPr lang="en-US"/>
              <a:t>Cash Flow Management:</a:t>
            </a:r>
            <a:endParaRPr lang="en-US"/>
          </a:p>
          <a:p>
            <a:r>
              <a:rPr lang="en-US"/>
              <a:t>Financial Planning: Balancing income and expenses for sustained operations.</a:t>
            </a:r>
            <a:endParaRPr lang="en-US"/>
          </a:p>
          <a:p>
            <a:r>
              <a:rPr lang="en-US"/>
              <a:t>Invoice Payment: Dealing with delayed payments from clients.</a:t>
            </a:r>
            <a:endParaRPr lang="en-US"/>
          </a:p>
          <a:p>
            <a:endParaRPr lang="en-US"/>
          </a:p>
          <a:p>
            <a:r>
              <a:rPr lang="en-US"/>
              <a:t>Technology Challenges:</a:t>
            </a:r>
            <a:endParaRPr lang="en-US"/>
          </a:p>
          <a:p>
            <a:r>
              <a:rPr lang="en-US"/>
              <a:t>Adopting Technology: Keeping up with the latest technology trends.</a:t>
            </a:r>
            <a:endParaRPr lang="en-US"/>
          </a:p>
          <a:p>
            <a:r>
              <a:rPr lang="en-US"/>
              <a:t>Cybersecurity: Protecting sensitive data from cyber threats.</a:t>
            </a:r>
            <a:endParaRPr lang="en-US"/>
          </a:p>
          <a:p>
            <a:endParaRPr lang="en-US"/>
          </a:p>
          <a:p>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2140"/>
          </a:xfrm>
        </p:spPr>
        <p:txBody>
          <a:bodyPr>
            <a:normAutofit fontScale="90000"/>
          </a:bodyPr>
          <a:p>
            <a:r>
              <a:rPr lang="en-US"/>
              <a:t>The challenges of new startup</a:t>
            </a:r>
            <a:endParaRPr lang="en-US"/>
          </a:p>
        </p:txBody>
      </p:sp>
      <p:sp>
        <p:nvSpPr>
          <p:cNvPr id="3" name="Content Placeholder 2"/>
          <p:cNvSpPr>
            <a:spLocks noGrp="1"/>
          </p:cNvSpPr>
          <p:nvPr>
            <p:ph idx="1"/>
          </p:nvPr>
        </p:nvSpPr>
        <p:spPr>
          <a:xfrm>
            <a:off x="334645" y="1252855"/>
            <a:ext cx="11687810" cy="5304155"/>
          </a:xfrm>
        </p:spPr>
        <p:txBody>
          <a:bodyPr>
            <a:normAutofit fontScale="35000"/>
          </a:bodyPr>
          <a:p>
            <a:r>
              <a:rPr lang="en-US"/>
              <a:t>Adaptability:</a:t>
            </a:r>
            <a:endParaRPr lang="en-US"/>
          </a:p>
          <a:p>
            <a:r>
              <a:rPr lang="en-US"/>
              <a:t>Market Changes: Adapting to changes in market trends and consumer behavior.</a:t>
            </a:r>
            <a:endParaRPr lang="en-US"/>
          </a:p>
          <a:p>
            <a:r>
              <a:rPr lang="en-US"/>
              <a:t>Pivoting Strategy: Being open to adjusting the business model based on feedback and trends.</a:t>
            </a:r>
            <a:endParaRPr lang="en-US"/>
          </a:p>
          <a:p>
            <a:endParaRPr lang="en-US"/>
          </a:p>
          <a:p>
            <a:r>
              <a:rPr lang="en-US"/>
              <a:t>Building Brand Awareness:</a:t>
            </a:r>
            <a:endParaRPr lang="en-US"/>
          </a:p>
          <a:p>
            <a:r>
              <a:rPr lang="en-US"/>
              <a:t>Marketing Effectiveness: Establishing and promoting the brand in the market.</a:t>
            </a:r>
            <a:endParaRPr lang="en-US"/>
          </a:p>
          <a:p>
            <a:r>
              <a:rPr lang="en-US"/>
              <a:t>Brand Trust: Gaining the trust of customers in a competitive landscape.</a:t>
            </a:r>
            <a:endParaRPr lang="en-US"/>
          </a:p>
          <a:p>
            <a:endParaRPr lang="en-US"/>
          </a:p>
          <a:p>
            <a:r>
              <a:rPr lang="en-US"/>
              <a:t>Time Management:</a:t>
            </a:r>
            <a:endParaRPr lang="en-US"/>
          </a:p>
          <a:p>
            <a:r>
              <a:rPr lang="en-US"/>
              <a:t>Prioritization: Juggling multiple responsibilities and tasks.</a:t>
            </a:r>
            <a:endParaRPr lang="en-US"/>
          </a:p>
          <a:p>
            <a:r>
              <a:rPr lang="en-US"/>
              <a:t>Meeting Deadlines: Delivering products or services on time.</a:t>
            </a:r>
            <a:endParaRPr lang="en-US"/>
          </a:p>
          <a:p>
            <a:endParaRPr lang="en-US"/>
          </a:p>
          <a:p>
            <a:r>
              <a:rPr lang="en-US"/>
              <a:t>Legal Issues:</a:t>
            </a:r>
            <a:endParaRPr lang="en-US"/>
          </a:p>
          <a:p>
            <a:r>
              <a:rPr lang="en-US"/>
              <a:t>Intellectual Property: Protecting intellectual property through patents, trademarks, etc.</a:t>
            </a:r>
            <a:endParaRPr lang="en-US"/>
          </a:p>
          <a:p>
            <a:r>
              <a:rPr lang="en-US"/>
              <a:t>Contracts and Agreements: Ensuring legal agreements are clear and enforceable.</a:t>
            </a:r>
            <a:endParaRPr lang="en-US"/>
          </a:p>
          <a:p>
            <a:endParaRPr lang="en-US"/>
          </a:p>
          <a:p>
            <a:r>
              <a:rPr lang="en-US"/>
              <a:t>Customer Feedback:</a:t>
            </a:r>
            <a:endParaRPr lang="en-US"/>
          </a:p>
          <a:p>
            <a:r>
              <a:rPr lang="en-US"/>
              <a:t>Handling Feedback: Responding to both positive and negative customer feedback.</a:t>
            </a:r>
            <a:endParaRPr lang="en-US"/>
          </a:p>
          <a:p>
            <a:r>
              <a:rPr lang="en-US"/>
              <a:t>Iterative Improvement: Continuously improving the product or service based on customer input.</a:t>
            </a:r>
            <a:endParaRPr lang="en-US"/>
          </a:p>
          <a:p>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2140"/>
          </a:xfrm>
        </p:spPr>
        <p:txBody>
          <a:bodyPr>
            <a:normAutofit fontScale="90000"/>
          </a:bodyPr>
          <a:p>
            <a:r>
              <a:rPr lang="en-US"/>
              <a:t>The challenges of new startup</a:t>
            </a:r>
            <a:endParaRPr lang="en-US"/>
          </a:p>
        </p:txBody>
      </p:sp>
      <p:sp>
        <p:nvSpPr>
          <p:cNvPr id="3" name="Content Placeholder 2"/>
          <p:cNvSpPr>
            <a:spLocks noGrp="1"/>
          </p:cNvSpPr>
          <p:nvPr>
            <p:ph idx="1"/>
          </p:nvPr>
        </p:nvSpPr>
        <p:spPr>
          <a:xfrm>
            <a:off x="334645" y="1252855"/>
            <a:ext cx="11687810" cy="5304155"/>
          </a:xfrm>
        </p:spPr>
        <p:txBody>
          <a:bodyPr>
            <a:normAutofit/>
          </a:bodyPr>
          <a:p>
            <a:pPr marL="0" indent="0">
              <a:buNone/>
            </a:pPr>
            <a:endParaRPr lang="en-US"/>
          </a:p>
          <a:p>
            <a:r>
              <a:rPr lang="en-US"/>
              <a:t>Mental and Emotional Strain:</a:t>
            </a:r>
            <a:endParaRPr lang="en-US"/>
          </a:p>
          <a:p>
            <a:endParaRPr lang="en-US"/>
          </a:p>
          <a:p>
            <a:r>
              <a:rPr lang="en-US"/>
              <a:t>Stress and Pressure: Managing the stress and pressure that comes with entrepreneurship.</a:t>
            </a:r>
            <a:endParaRPr lang="en-US"/>
          </a:p>
          <a:p>
            <a:r>
              <a:rPr lang="en-US"/>
              <a:t>Work-Life Balance: Balancing work commitments with personal life.</a:t>
            </a:r>
            <a:endParaRPr lang="en-US"/>
          </a:p>
          <a:p>
            <a:r>
              <a:rPr lang="en-US"/>
              <a:t>Navigating these challenges requires resilience, strategic planning, and a willingness to adapt. Successful startups often find creative solutions and learn from both successes and setbacks.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109"/>
          </a:xfrm>
        </p:spPr>
        <p:txBody>
          <a:bodyPr/>
          <a:lstStyle/>
          <a:p>
            <a:endParaRPr lang="en-IN" dirty="0"/>
          </a:p>
        </p:txBody>
      </p:sp>
      <p:graphicFrame>
        <p:nvGraphicFramePr>
          <p:cNvPr id="4" name="Content Placeholder 3"/>
          <p:cNvGraphicFramePr>
            <a:graphicFrameLocks noGrp="1"/>
          </p:cNvGraphicFramePr>
          <p:nvPr>
            <p:ph idx="1"/>
          </p:nvPr>
        </p:nvGraphicFramePr>
        <p:xfrm>
          <a:off x="164122" y="83130"/>
          <a:ext cx="11910647" cy="6868653"/>
        </p:xfrm>
        <a:graphic>
          <a:graphicData uri="http://schemas.openxmlformats.org/drawingml/2006/table">
            <a:tbl>
              <a:tblPr firstRow="1" firstCol="1" bandRow="1">
                <a:tableStyleId>{5C22544A-7EE6-4342-B048-85BDC9FD1C3A}</a:tableStyleId>
              </a:tblPr>
              <a:tblGrid>
                <a:gridCol w="6052973"/>
                <a:gridCol w="5857674"/>
              </a:tblGrid>
              <a:tr h="334503">
                <a:tc>
                  <a:txBody>
                    <a:bodyPr/>
                    <a:lstStyle/>
                    <a:p>
                      <a:pPr algn="ctr">
                        <a:spcAft>
                          <a:spcPts val="0"/>
                        </a:spcAft>
                      </a:pPr>
                      <a:r>
                        <a:rPr lang="en-US" sz="1200" dirty="0">
                          <a:effectLst/>
                        </a:rPr>
                        <a:t>Startup</a:t>
                      </a:r>
                      <a:endParaRPr lang="en-IN" sz="1000" dirty="0">
                        <a:effectLst/>
                        <a:latin typeface="Calibri" panose="020F0502020204030204" charset="0"/>
                        <a:ea typeface="SimSun" panose="02010600030101010101" pitchFamily="2" charset="-122"/>
                        <a:cs typeface="Times New Roman" panose="02020603050405020304" pitchFamily="18" charset="0"/>
                      </a:endParaRPr>
                    </a:p>
                  </a:txBody>
                  <a:tcPr marL="66675" marR="66675" marT="66675" marB="66675" anchor="ctr"/>
                </a:tc>
                <a:tc>
                  <a:txBody>
                    <a:bodyPr/>
                    <a:lstStyle/>
                    <a:p>
                      <a:pPr algn="ctr">
                        <a:spcAft>
                          <a:spcPts val="0"/>
                        </a:spcAft>
                      </a:pPr>
                      <a:r>
                        <a:rPr lang="en-US" sz="1200" dirty="0">
                          <a:effectLst/>
                        </a:rPr>
                        <a:t>Small Business</a:t>
                      </a:r>
                      <a:endParaRPr lang="en-IN" sz="1000" dirty="0">
                        <a:effectLst/>
                        <a:latin typeface="Calibri" panose="020F0502020204030204" charset="0"/>
                        <a:ea typeface="SimSun" panose="02010600030101010101" pitchFamily="2" charset="-122"/>
                        <a:cs typeface="Times New Roman" panose="02020603050405020304" pitchFamily="18" charset="0"/>
                      </a:endParaRPr>
                    </a:p>
                  </a:txBody>
                  <a:tcPr marL="66675" marR="66675" marT="66675" marB="66675" anchor="ctr"/>
                </a:tc>
              </a:tr>
              <a:tr h="635049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Intent :</a:t>
                      </a:r>
                      <a:endParaRPr lang="en-IN" sz="1400" b="1" kern="1200" dirty="0" smtClean="0">
                        <a:solidFill>
                          <a:srgbClr val="FF0000"/>
                        </a:solidFill>
                        <a:effectLst/>
                        <a:latin typeface="+mn-lt"/>
                        <a:ea typeface="+mn-ea"/>
                        <a:cs typeface="+mn-cs"/>
                      </a:endParaRPr>
                    </a:p>
                    <a:p>
                      <a:pPr>
                        <a:spcAft>
                          <a:spcPts val="0"/>
                        </a:spcAft>
                      </a:pPr>
                      <a:r>
                        <a:rPr lang="en-US" sz="1400" dirty="0" smtClean="0">
                          <a:effectLst/>
                        </a:rPr>
                        <a:t>The </a:t>
                      </a:r>
                      <a:r>
                        <a:rPr lang="en-US" sz="1400" dirty="0">
                          <a:effectLst/>
                        </a:rPr>
                        <a:t>intention behind a startup is to disrupt the market with a scalable and impactful business model</a:t>
                      </a:r>
                      <a:r>
                        <a:rPr lang="en-US" sz="1400" dirty="0" smtClean="0">
                          <a:effectLst/>
                        </a:rPr>
                        <a:t>.</a:t>
                      </a:r>
                      <a:endParaRPr lang="en-US" sz="1400" dirty="0" smtClean="0">
                        <a:effectLst/>
                      </a:endParaRPr>
                    </a:p>
                    <a:p>
                      <a:pPr>
                        <a:spcAft>
                          <a:spcPts val="0"/>
                        </a:spcAft>
                      </a:pPr>
                      <a:endParaRPr lang="en-US" sz="1400" dirty="0" smtClean="0">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Innovation :</a:t>
                      </a:r>
                      <a:endParaRPr lang="en-US" sz="1400" dirty="0" smtClean="0">
                        <a:solidFill>
                          <a:srgbClr val="FF0000"/>
                        </a:solidFill>
                        <a:effectLst/>
                      </a:endParaRPr>
                    </a:p>
                    <a:p>
                      <a:pPr>
                        <a:spcAft>
                          <a:spcPts val="0"/>
                        </a:spcAft>
                      </a:pPr>
                      <a:r>
                        <a:rPr lang="en-US" sz="1400" b="1" kern="1200" dirty="0" smtClean="0">
                          <a:solidFill>
                            <a:schemeClr val="lt1"/>
                          </a:solidFill>
                          <a:effectLst/>
                          <a:latin typeface="+mn-lt"/>
                          <a:ea typeface="+mn-ea"/>
                          <a:cs typeface="+mn-cs"/>
                        </a:rPr>
                        <a:t>Innovation is an essential part of startups as they always create a new unique offering or innovate an existing one.</a:t>
                      </a:r>
                      <a:endParaRPr lang="en-US" sz="1400" b="1" kern="1200" dirty="0" smtClean="0">
                        <a:solidFill>
                          <a:schemeClr val="lt1"/>
                        </a:solidFill>
                        <a:effectLst/>
                        <a:latin typeface="+mn-lt"/>
                        <a:ea typeface="+mn-ea"/>
                        <a:cs typeface="+mn-cs"/>
                      </a:endParaRPr>
                    </a:p>
                    <a:p>
                      <a:pPr>
                        <a:spcAft>
                          <a:spcPts val="0"/>
                        </a:spcAft>
                      </a:pPr>
                      <a:endParaRPr lang="en-US" sz="1400" b="1" kern="1200" dirty="0" smtClean="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Business Model :</a:t>
                      </a:r>
                      <a:endParaRPr lang="en-IN" sz="1400" b="1" kern="1200" dirty="0" smtClean="0">
                        <a:solidFill>
                          <a:srgbClr val="FF0000"/>
                        </a:solidFill>
                        <a:effectLst/>
                        <a:latin typeface="+mn-lt"/>
                        <a:ea typeface="+mn-ea"/>
                        <a:cs typeface="+mn-cs"/>
                      </a:endParaRPr>
                    </a:p>
                    <a:p>
                      <a:pPr>
                        <a:spcAft>
                          <a:spcPts val="0"/>
                        </a:spcAft>
                      </a:pPr>
                      <a:r>
                        <a:rPr lang="en-US" sz="1400" b="1" kern="1200" dirty="0" smtClean="0">
                          <a:solidFill>
                            <a:schemeClr val="lt1"/>
                          </a:solidFill>
                          <a:effectLst/>
                          <a:latin typeface="+mn-lt"/>
                          <a:ea typeface="+mn-ea"/>
                          <a:cs typeface="+mn-cs"/>
                        </a:rPr>
                        <a:t>Startups usually have unconventional business models that are new to the market. This puts a startup in a high-risk position.</a:t>
                      </a:r>
                      <a:endParaRPr lang="en-US" sz="1400" b="1" kern="1200" dirty="0" smtClean="0">
                        <a:solidFill>
                          <a:schemeClr val="lt1"/>
                        </a:solidFill>
                        <a:effectLst/>
                        <a:latin typeface="+mn-lt"/>
                        <a:ea typeface="+mn-ea"/>
                        <a:cs typeface="+mn-cs"/>
                      </a:endParaRPr>
                    </a:p>
                    <a:p>
                      <a:pPr>
                        <a:spcAft>
                          <a:spcPts val="0"/>
                        </a:spcAft>
                      </a:pPr>
                      <a:endParaRPr lang="en-US" sz="1400" b="1" kern="1200" dirty="0" smtClean="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Growth Rate :</a:t>
                      </a:r>
                      <a:endParaRPr lang="en-US" sz="1400" b="1" kern="1200" dirty="0" smtClean="0">
                        <a:solidFill>
                          <a:srgbClr val="FF0000"/>
                        </a:solidFill>
                        <a:effectLst/>
                        <a:latin typeface="+mn-lt"/>
                        <a:ea typeface="+mn-ea"/>
                        <a:cs typeface="+mn-cs"/>
                      </a:endParaRPr>
                    </a:p>
                    <a:p>
                      <a:pPr>
                        <a:spcAft>
                          <a:spcPts val="0"/>
                        </a:spcAft>
                      </a:pPr>
                      <a:r>
                        <a:rPr lang="en-US" sz="1400" b="1" kern="1200" dirty="0" smtClean="0">
                          <a:solidFill>
                            <a:schemeClr val="lt1"/>
                          </a:solidFill>
                          <a:effectLst/>
                          <a:latin typeface="+mn-lt"/>
                          <a:ea typeface="+mn-ea"/>
                          <a:cs typeface="+mn-cs"/>
                        </a:rPr>
                        <a:t>Startups witness an exponential growth which is without any </a:t>
                      </a:r>
                      <a:r>
                        <a:rPr lang="en-US" sz="1400" b="1" kern="1200" dirty="0" err="1" smtClean="0">
                          <a:solidFill>
                            <a:schemeClr val="lt1"/>
                          </a:solidFill>
                          <a:effectLst/>
                          <a:latin typeface="+mn-lt"/>
                          <a:ea typeface="+mn-ea"/>
                          <a:cs typeface="+mn-cs"/>
                        </a:rPr>
                        <a:t>limits.The</a:t>
                      </a:r>
                      <a:r>
                        <a:rPr lang="en-US" sz="1400" b="1" kern="1200" dirty="0" smtClean="0">
                          <a:solidFill>
                            <a:schemeClr val="lt1"/>
                          </a:solidFill>
                          <a:effectLst/>
                          <a:latin typeface="+mn-lt"/>
                          <a:ea typeface="+mn-ea"/>
                          <a:cs typeface="+mn-cs"/>
                        </a:rPr>
                        <a:t> biggest example is Facebook. After its launch, it grew exponentially throughout the world.</a:t>
                      </a:r>
                      <a:endParaRPr lang="en-US" sz="1400" b="1" kern="1200" dirty="0" smtClean="0">
                        <a:solidFill>
                          <a:schemeClr val="lt1"/>
                        </a:solidFill>
                        <a:effectLst/>
                        <a:latin typeface="+mn-lt"/>
                        <a:ea typeface="+mn-ea"/>
                        <a:cs typeface="+mn-cs"/>
                      </a:endParaRPr>
                    </a:p>
                    <a:p>
                      <a:pPr>
                        <a:spcAft>
                          <a:spcPts val="0"/>
                        </a:spcAft>
                      </a:pPr>
                      <a:endParaRPr lang="en-US" sz="1400" b="1" kern="1200" dirty="0" smtClean="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Source of Funding</a:t>
                      </a:r>
                      <a:r>
                        <a:rPr lang="en-IN" sz="1400" b="1" kern="1200" baseline="0" dirty="0" smtClean="0">
                          <a:solidFill>
                            <a:srgbClr val="FF0000"/>
                          </a:solidFill>
                          <a:effectLst/>
                          <a:latin typeface="+mn-lt"/>
                          <a:ea typeface="+mn-ea"/>
                          <a:cs typeface="+mn-cs"/>
                        </a:rPr>
                        <a:t> :</a:t>
                      </a:r>
                      <a:endParaRPr lang="en-US" sz="1400" b="1" kern="1200" dirty="0" smtClean="0">
                        <a:solidFill>
                          <a:srgbClr val="FF0000"/>
                        </a:solidFill>
                        <a:effectLst/>
                        <a:latin typeface="+mn-lt"/>
                        <a:ea typeface="+mn-ea"/>
                        <a:cs typeface="+mn-cs"/>
                      </a:endParaRPr>
                    </a:p>
                    <a:p>
                      <a:pPr>
                        <a:spcAft>
                          <a:spcPts val="0"/>
                        </a:spcAft>
                      </a:pPr>
                      <a:r>
                        <a:rPr lang="en-US" sz="1400" b="1" kern="1200" dirty="0" smtClean="0">
                          <a:solidFill>
                            <a:schemeClr val="lt1"/>
                          </a:solidFill>
                          <a:effectLst/>
                          <a:latin typeface="+mn-lt"/>
                          <a:ea typeface="+mn-ea"/>
                          <a:cs typeface="+mn-cs"/>
                        </a:rPr>
                        <a:t>Startups go through </a:t>
                      </a:r>
                      <a:r>
                        <a:rPr lang="en-US" sz="1400" b="1" u="none" kern="1200" dirty="0" smtClean="0">
                          <a:solidFill>
                            <a:srgbClr val="4472C4"/>
                          </a:solidFill>
                          <a:effectLst/>
                          <a:latin typeface="+mn-lt"/>
                          <a:ea typeface="+mn-ea"/>
                          <a:cs typeface="+mn-cs"/>
                          <a:hlinkClick r:id="rId1"/>
                        </a:rPr>
                        <a:t>various rounds of equity funding</a:t>
                      </a:r>
                      <a:r>
                        <a:rPr lang="en-US" sz="1400" b="1" kern="1200" dirty="0" smtClean="0">
                          <a:solidFill>
                            <a:schemeClr val="bg1"/>
                          </a:solidFill>
                          <a:effectLst/>
                          <a:latin typeface="+mn-lt"/>
                          <a:ea typeface="+mn-ea"/>
                          <a:cs typeface="+mn-cs"/>
                        </a:rPr>
                        <a:t>. Their sources are </a:t>
                      </a:r>
                      <a:r>
                        <a:rPr lang="en-US" sz="1400" b="1" u="sng" kern="1200" dirty="0" smtClean="0">
                          <a:solidFill>
                            <a:schemeClr val="bg1">
                              <a:lumMod val="95000"/>
                            </a:schemeClr>
                          </a:solidFill>
                          <a:effectLst/>
                          <a:latin typeface="+mn-lt"/>
                          <a:ea typeface="+mn-ea"/>
                          <a:cs typeface="+mn-cs"/>
                          <a:hlinkClick r:id="rId2"/>
                        </a:rPr>
                        <a:t>angel investors</a:t>
                      </a:r>
                      <a:r>
                        <a:rPr lang="en-US" sz="1400" b="1" kern="1200" dirty="0" smtClean="0">
                          <a:solidFill>
                            <a:schemeClr val="bg1"/>
                          </a:solidFill>
                          <a:effectLst/>
                          <a:latin typeface="+mn-lt"/>
                          <a:ea typeface="+mn-ea"/>
                          <a:cs typeface="+mn-cs"/>
                        </a:rPr>
                        <a:t>, venture capitalists, corporates, etc.</a:t>
                      </a:r>
                      <a:endParaRPr lang="en-US" sz="1400" b="1" kern="1200" dirty="0" smtClean="0">
                        <a:solidFill>
                          <a:schemeClr val="bg1"/>
                        </a:solidFill>
                        <a:effectLst/>
                        <a:latin typeface="+mn-lt"/>
                        <a:ea typeface="+mn-ea"/>
                        <a:cs typeface="+mn-cs"/>
                      </a:endParaRPr>
                    </a:p>
                    <a:p>
                      <a:pPr>
                        <a:spcAft>
                          <a:spcPts val="0"/>
                        </a:spcAft>
                      </a:pPr>
                      <a:endParaRPr lang="en-US" sz="1400" b="1" kern="1200" dirty="0" smtClean="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Revenue :</a:t>
                      </a:r>
                      <a:endParaRPr lang="en-US" sz="1400" b="1" kern="1200" dirty="0" smtClean="0">
                        <a:solidFill>
                          <a:srgbClr val="FF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chemeClr val="lt1"/>
                          </a:solidFill>
                          <a:effectLst/>
                          <a:latin typeface="+mn-lt"/>
                          <a:ea typeface="+mn-ea"/>
                          <a:cs typeface="+mn-cs"/>
                        </a:rPr>
                        <a:t>A startup takes years to plan, collect funds, build a product, and execute. Therefore, it generates revenue in the later years.</a:t>
                      </a:r>
                      <a:endParaRPr lang="en-US" sz="1400" b="1" kern="1200" dirty="0" smtClean="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400" b="1" kern="1200" dirty="0" smtClean="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Technology :</a:t>
                      </a:r>
                      <a:endParaRPr lang="en-US" sz="1400" b="1" kern="1200" dirty="0" smtClean="0">
                        <a:solidFill>
                          <a:srgbClr val="FF0000"/>
                        </a:solidFill>
                        <a:effectLst/>
                        <a:latin typeface="+mn-lt"/>
                        <a:ea typeface="+mn-ea"/>
                        <a:cs typeface="+mn-cs"/>
                      </a:endParaRPr>
                    </a:p>
                    <a:p>
                      <a:pPr>
                        <a:spcAft>
                          <a:spcPts val="0"/>
                        </a:spcAft>
                      </a:pPr>
                      <a:r>
                        <a:rPr lang="en-US" sz="1400" b="1" kern="1200" dirty="0" smtClean="0">
                          <a:solidFill>
                            <a:schemeClr val="lt1"/>
                          </a:solidFill>
                          <a:effectLst/>
                          <a:latin typeface="+mn-lt"/>
                          <a:ea typeface="+mn-ea"/>
                          <a:cs typeface="+mn-cs"/>
                        </a:rPr>
                        <a:t>Startups are often tech-oriented. Usually, startups use technology to disrupt the market.</a:t>
                      </a:r>
                      <a:endParaRPr lang="en-US" sz="1400" b="1" kern="1200" dirty="0" smtClean="0">
                        <a:solidFill>
                          <a:schemeClr val="lt1"/>
                        </a:solidFill>
                        <a:effectLst/>
                        <a:latin typeface="+mn-lt"/>
                        <a:ea typeface="+mn-ea"/>
                        <a:cs typeface="+mn-cs"/>
                      </a:endParaRPr>
                    </a:p>
                    <a:p>
                      <a:pPr>
                        <a:spcAft>
                          <a:spcPts val="0"/>
                        </a:spcAft>
                      </a:pP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66675" marR="66675" marT="66675" marB="66675"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Intent :</a:t>
                      </a:r>
                      <a:endParaRPr lang="en-IN" sz="1400" b="1" kern="1200" dirty="0" smtClean="0">
                        <a:solidFill>
                          <a:srgbClr val="FF0000"/>
                        </a:solidFill>
                        <a:effectLst/>
                        <a:latin typeface="+mn-lt"/>
                        <a:ea typeface="+mn-ea"/>
                        <a:cs typeface="+mn-cs"/>
                      </a:endParaRPr>
                    </a:p>
                    <a:p>
                      <a:pPr lvl="0">
                        <a:spcAft>
                          <a:spcPts val="0"/>
                        </a:spcAft>
                      </a:pPr>
                      <a:r>
                        <a:rPr lang="en-US" sz="1400" dirty="0" smtClean="0">
                          <a:effectLst/>
                        </a:rPr>
                        <a:t>The </a:t>
                      </a:r>
                      <a:r>
                        <a:rPr lang="en-US" sz="1400" dirty="0">
                          <a:effectLst/>
                        </a:rPr>
                        <a:t>sole intention of a small business’ owner is to be her/his own boss and secure a place in the local market</a:t>
                      </a:r>
                      <a:r>
                        <a:rPr lang="en-US" sz="1400" dirty="0" smtClean="0">
                          <a:effectLst/>
                        </a:rPr>
                        <a:t>.</a:t>
                      </a:r>
                      <a:endParaRPr lang="en-US" sz="1400" dirty="0" smtClean="0">
                        <a:effectLst/>
                      </a:endParaRPr>
                    </a:p>
                    <a:p>
                      <a:pPr lvl="0">
                        <a:spcAft>
                          <a:spcPts val="0"/>
                        </a:spcAft>
                      </a:pPr>
                      <a:endParaRPr lang="en-US" sz="1400" dirty="0" smtClean="0">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Innovation :</a:t>
                      </a:r>
                      <a:endParaRPr lang="en-US" sz="1400" dirty="0" smtClean="0">
                        <a:solidFill>
                          <a:srgbClr val="FF0000"/>
                        </a:solidFill>
                        <a:effectLst/>
                      </a:endParaRPr>
                    </a:p>
                    <a:p>
                      <a:pPr>
                        <a:spcAft>
                          <a:spcPts val="0"/>
                        </a:spcAft>
                      </a:pPr>
                      <a:r>
                        <a:rPr lang="en-US" sz="1400" kern="1200" dirty="0" smtClean="0">
                          <a:solidFill>
                            <a:schemeClr val="dk1"/>
                          </a:solidFill>
                          <a:effectLst/>
                          <a:latin typeface="+mn-lt"/>
                          <a:ea typeface="+mn-ea"/>
                          <a:cs typeface="+mn-cs"/>
                        </a:rPr>
                        <a:t>Small businesses deal in offerings that already exist in the market.</a:t>
                      </a:r>
                      <a:endParaRPr lang="en-US" sz="1400" kern="1200" dirty="0" smtClean="0">
                        <a:solidFill>
                          <a:schemeClr val="dk1"/>
                        </a:solidFill>
                        <a:effectLst/>
                        <a:latin typeface="+mn-lt"/>
                        <a:ea typeface="+mn-ea"/>
                        <a:cs typeface="+mn-cs"/>
                      </a:endParaRPr>
                    </a:p>
                    <a:p>
                      <a:pPr>
                        <a:spcAft>
                          <a:spcPts val="0"/>
                        </a:spcAft>
                      </a:pPr>
                      <a:endParaRPr lang="en-US" sz="1400" dirty="0" smtClean="0">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Business Model :</a:t>
                      </a:r>
                      <a:endParaRPr lang="en-IN" sz="1400" b="1" kern="1200" dirty="0" smtClean="0">
                        <a:solidFill>
                          <a:srgbClr val="FF0000"/>
                        </a:solidFill>
                        <a:effectLst/>
                        <a:latin typeface="+mn-lt"/>
                        <a:ea typeface="+mn-ea"/>
                        <a:cs typeface="+mn-cs"/>
                      </a:endParaRPr>
                    </a:p>
                    <a:p>
                      <a:pPr>
                        <a:spcAft>
                          <a:spcPts val="0"/>
                        </a:spcAft>
                      </a:pPr>
                      <a:r>
                        <a:rPr lang="en-US" sz="1400" kern="1200" dirty="0" smtClean="0">
                          <a:solidFill>
                            <a:schemeClr val="dk1"/>
                          </a:solidFill>
                          <a:effectLst/>
                          <a:latin typeface="+mn-lt"/>
                          <a:ea typeface="+mn-ea"/>
                          <a:cs typeface="+mn-cs"/>
                        </a:rPr>
                        <a:t>Small businesses adopt a tried and tested business model which creates a less risky situation.</a:t>
                      </a:r>
                      <a:endParaRPr lang="en-US" sz="1400" kern="1200" dirty="0" smtClean="0">
                        <a:solidFill>
                          <a:schemeClr val="dk1"/>
                        </a:solidFill>
                        <a:effectLst/>
                        <a:latin typeface="+mn-lt"/>
                        <a:ea typeface="+mn-ea"/>
                        <a:cs typeface="+mn-cs"/>
                      </a:endParaRPr>
                    </a:p>
                    <a:p>
                      <a:pPr>
                        <a:spcAft>
                          <a:spcPts val="0"/>
                        </a:spcAft>
                      </a:pPr>
                      <a:endParaRPr lang="en-US" sz="1400" kern="120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Growth Rate :</a:t>
                      </a:r>
                      <a:endParaRPr lang="en-US" sz="1400" b="1" kern="1200" dirty="0" smtClean="0">
                        <a:solidFill>
                          <a:srgbClr val="FF0000"/>
                        </a:solidFill>
                        <a:effectLst/>
                        <a:latin typeface="+mn-lt"/>
                        <a:ea typeface="+mn-ea"/>
                        <a:cs typeface="+mn-cs"/>
                      </a:endParaRPr>
                    </a:p>
                    <a:p>
                      <a:pPr>
                        <a:spcAft>
                          <a:spcPts val="0"/>
                        </a:spcAft>
                      </a:pPr>
                      <a:r>
                        <a:rPr lang="en-US" sz="1400" kern="1200" dirty="0" smtClean="0">
                          <a:solidFill>
                            <a:schemeClr val="dk1"/>
                          </a:solidFill>
                          <a:effectLst/>
                          <a:latin typeface="+mn-lt"/>
                          <a:ea typeface="+mn-ea"/>
                          <a:cs typeface="+mn-cs"/>
                        </a:rPr>
                        <a:t>Small businesses grow slowly and steadily. Their purpose is to maintain a steady income; therefore, the growth rate stops after reaching a certain level of income.</a:t>
                      </a:r>
                      <a:endParaRPr lang="en-US" sz="1400" kern="1200" dirty="0" smtClean="0">
                        <a:solidFill>
                          <a:schemeClr val="dk1"/>
                        </a:solidFill>
                        <a:effectLst/>
                        <a:latin typeface="+mn-lt"/>
                        <a:ea typeface="+mn-ea"/>
                        <a:cs typeface="+mn-cs"/>
                      </a:endParaRPr>
                    </a:p>
                    <a:p>
                      <a:pPr>
                        <a:spcAft>
                          <a:spcPts val="0"/>
                        </a:spcAft>
                      </a:pPr>
                      <a:endParaRPr lang="en-US" sz="1400" kern="120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Source of Funding</a:t>
                      </a:r>
                      <a:r>
                        <a:rPr lang="en-IN" sz="1400" b="1" kern="1200" baseline="0" dirty="0" smtClean="0">
                          <a:solidFill>
                            <a:srgbClr val="FF0000"/>
                          </a:solidFill>
                          <a:effectLst/>
                          <a:latin typeface="+mn-lt"/>
                          <a:ea typeface="+mn-ea"/>
                          <a:cs typeface="+mn-cs"/>
                        </a:rPr>
                        <a:t> :</a:t>
                      </a:r>
                      <a:endParaRPr lang="en-US" sz="1400" b="1" kern="1200" dirty="0" smtClean="0">
                        <a:solidFill>
                          <a:srgbClr val="FF0000"/>
                        </a:solidFill>
                        <a:effectLst/>
                        <a:latin typeface="+mn-lt"/>
                        <a:ea typeface="+mn-ea"/>
                        <a:cs typeface="+mn-cs"/>
                      </a:endParaRPr>
                    </a:p>
                    <a:p>
                      <a:pPr>
                        <a:spcAft>
                          <a:spcPts val="0"/>
                        </a:spcAft>
                      </a:pPr>
                      <a:r>
                        <a:rPr lang="en-US" sz="1400" kern="1200" dirty="0" smtClean="0">
                          <a:solidFill>
                            <a:schemeClr val="dk1"/>
                          </a:solidFill>
                          <a:effectLst/>
                          <a:latin typeface="+mn-lt"/>
                          <a:ea typeface="+mn-ea"/>
                          <a:cs typeface="+mn-cs"/>
                        </a:rPr>
                        <a:t>Small businesses acquire funds only in the initial stages of the business. Once established, they are either revenue financed or take business loans. They don’t go through various rounds of equity funding like startups.</a:t>
                      </a:r>
                      <a:endParaRPr lang="en-US" sz="1400" kern="1200" dirty="0" smtClean="0">
                        <a:solidFill>
                          <a:schemeClr val="dk1"/>
                        </a:solidFill>
                        <a:effectLst/>
                        <a:latin typeface="+mn-lt"/>
                        <a:ea typeface="+mn-ea"/>
                        <a:cs typeface="+mn-cs"/>
                      </a:endParaRPr>
                    </a:p>
                    <a:p>
                      <a:pPr>
                        <a:spcAft>
                          <a:spcPts val="0"/>
                        </a:spcAft>
                      </a:pPr>
                      <a:endParaRPr lang="en-US" sz="1400" kern="120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Revenue :</a:t>
                      </a:r>
                      <a:endParaRPr lang="en-US" sz="1400" b="1" kern="1200" dirty="0" smtClean="0">
                        <a:solidFill>
                          <a:srgbClr val="FF0000"/>
                        </a:solidFill>
                        <a:effectLst/>
                        <a:latin typeface="+mn-lt"/>
                        <a:ea typeface="+mn-ea"/>
                        <a:cs typeface="+mn-cs"/>
                      </a:endParaRPr>
                    </a:p>
                    <a:p>
                      <a:pPr>
                        <a:spcAft>
                          <a:spcPts val="0"/>
                        </a:spcAft>
                      </a:pPr>
                      <a:r>
                        <a:rPr lang="en-US" sz="1400" kern="1200" dirty="0" smtClean="0">
                          <a:solidFill>
                            <a:schemeClr val="dk1"/>
                          </a:solidFill>
                          <a:effectLst/>
                          <a:latin typeface="+mn-lt"/>
                          <a:ea typeface="+mn-ea"/>
                          <a:cs typeface="+mn-cs"/>
                        </a:rPr>
                        <a:t>Small businesses make profits from the start since they operate on tried and tested business models, and provide offerings that already have a market.</a:t>
                      </a:r>
                      <a:endParaRPr lang="en-US" sz="1400" kern="1200" dirty="0" smtClean="0">
                        <a:solidFill>
                          <a:schemeClr val="dk1"/>
                        </a:solidFill>
                        <a:effectLst/>
                        <a:latin typeface="+mn-lt"/>
                        <a:ea typeface="+mn-ea"/>
                        <a:cs typeface="+mn-cs"/>
                      </a:endParaRPr>
                    </a:p>
                    <a:p>
                      <a:pPr>
                        <a:spcAft>
                          <a:spcPts val="0"/>
                        </a:spcAft>
                      </a:pPr>
                      <a:endParaRPr lang="en-US" sz="1400" kern="120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smtClean="0">
                          <a:solidFill>
                            <a:srgbClr val="FF0000"/>
                          </a:solidFill>
                          <a:effectLst/>
                          <a:latin typeface="+mn-lt"/>
                          <a:ea typeface="+mn-ea"/>
                          <a:cs typeface="+mn-cs"/>
                        </a:rPr>
                        <a:t>Technology :</a:t>
                      </a:r>
                      <a:endParaRPr lang="en-US" sz="1400" b="1" kern="1200" dirty="0" smtClean="0">
                        <a:solidFill>
                          <a:srgbClr val="FF0000"/>
                        </a:solidFill>
                        <a:effectLst/>
                        <a:latin typeface="+mn-lt"/>
                        <a:ea typeface="+mn-ea"/>
                        <a:cs typeface="+mn-cs"/>
                      </a:endParaRPr>
                    </a:p>
                    <a:p>
                      <a:pPr>
                        <a:spcAft>
                          <a:spcPts val="0"/>
                        </a:spcAft>
                      </a:pPr>
                      <a:r>
                        <a:rPr lang="en-US" sz="1400" kern="1200" dirty="0" smtClean="0">
                          <a:solidFill>
                            <a:schemeClr val="dk1"/>
                          </a:solidFill>
                          <a:effectLst/>
                          <a:latin typeface="+mn-lt"/>
                          <a:ea typeface="+mn-ea"/>
                          <a:cs typeface="+mn-cs"/>
                        </a:rPr>
                        <a:t>Small businesses use traditional methods or minimum use of technology. The technology used in these businesses tends to be simple.</a:t>
                      </a:r>
                      <a:endParaRPr lang="en-IN" sz="1400" kern="1200" dirty="0" smtClean="0">
                        <a:solidFill>
                          <a:schemeClr val="dk1"/>
                        </a:solidFill>
                        <a:effectLst/>
                        <a:latin typeface="+mn-lt"/>
                        <a:ea typeface="+mn-ea"/>
                        <a:cs typeface="+mn-cs"/>
                      </a:endParaRPr>
                    </a:p>
                    <a:p>
                      <a:pPr>
                        <a:spcAft>
                          <a:spcPts val="0"/>
                        </a:spcAft>
                      </a:pPr>
                      <a:endParaRPr lang="en-IN" sz="1400" kern="1200" dirty="0" smtClean="0">
                        <a:solidFill>
                          <a:schemeClr val="dk1"/>
                        </a:solidFill>
                        <a:effectLst/>
                        <a:latin typeface="+mn-lt"/>
                        <a:ea typeface="+mn-ea"/>
                        <a:cs typeface="+mn-cs"/>
                      </a:endParaRPr>
                    </a:p>
                    <a:p>
                      <a:pPr>
                        <a:spcAft>
                          <a:spcPts val="0"/>
                        </a:spcAft>
                      </a:pP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66675" marR="66675" marT="66675" marB="6667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3306"/>
          </a:xfrm>
        </p:spPr>
        <p:txBody>
          <a:bodyPr>
            <a:normAutofit fontScale="90000"/>
          </a:bodyPr>
          <a:lstStyle/>
          <a:p>
            <a:br>
              <a:rPr lang="en-US" b="1" dirty="0" smtClean="0"/>
            </a:br>
            <a:r>
              <a:rPr lang="en-US" b="1" dirty="0" smtClean="0"/>
              <a:t>Differences </a:t>
            </a:r>
            <a:r>
              <a:rPr lang="en-US" b="1" dirty="0"/>
              <a:t>Between Startups And Small </a:t>
            </a:r>
            <a:r>
              <a:rPr lang="en-US" b="1" dirty="0" smtClean="0"/>
              <a:t>Businesses</a:t>
            </a:r>
            <a:br>
              <a:rPr lang="en-IN" b="1" dirty="0"/>
            </a:br>
            <a:endParaRPr lang="en-IN" dirty="0"/>
          </a:p>
        </p:txBody>
      </p:sp>
      <p:sp>
        <p:nvSpPr>
          <p:cNvPr id="3" name="Content Placeholder 2"/>
          <p:cNvSpPr>
            <a:spLocks noGrp="1"/>
          </p:cNvSpPr>
          <p:nvPr>
            <p:ph idx="1"/>
          </p:nvPr>
        </p:nvSpPr>
        <p:spPr>
          <a:xfrm>
            <a:off x="838200" y="1000368"/>
            <a:ext cx="10515600" cy="5455139"/>
          </a:xfrm>
        </p:spPr>
        <p:txBody>
          <a:bodyPr>
            <a:normAutofit fontScale="70000" lnSpcReduction="20000"/>
          </a:bodyPr>
          <a:lstStyle/>
          <a:p>
            <a:pPr lvl="0"/>
            <a:r>
              <a:rPr lang="en-US" b="1" dirty="0"/>
              <a:t>Scale and Growth</a:t>
            </a:r>
            <a:r>
              <a:rPr lang="en-US" dirty="0"/>
              <a:t>: Startups are typically focused on rapid growth and scaling their operations, aiming to disrupt existing markets or create new ones. Small businesses, on the other hand, are often focused on maintaining a stable and sustainable operation.</a:t>
            </a:r>
            <a:endParaRPr lang="en-IN" dirty="0"/>
          </a:p>
          <a:p>
            <a:pPr lvl="0"/>
            <a:r>
              <a:rPr lang="en-US" b="1" dirty="0"/>
              <a:t>Innovation and Disruption</a:t>
            </a:r>
            <a:r>
              <a:rPr lang="en-US" dirty="0"/>
              <a:t>: Startups are driven by innovative ideas and disruptive technologies, aiming to solve a unique problem or address an unmet need in the market. Small businesses often offer established products or services in a specific niche.</a:t>
            </a:r>
            <a:endParaRPr lang="en-IN" dirty="0"/>
          </a:p>
          <a:p>
            <a:pPr lvl="0"/>
            <a:r>
              <a:rPr lang="en-US" b="1" dirty="0"/>
              <a:t>Funding and Investment</a:t>
            </a:r>
            <a:r>
              <a:rPr lang="en-US" dirty="0"/>
              <a:t>: Startups often seek external funding from investors or venture capitalists to fuel their growth. Small businesses are often self-funded or rely on traditional financing methods like loans or personal savings.</a:t>
            </a:r>
            <a:endParaRPr lang="en-IN" dirty="0"/>
          </a:p>
          <a:p>
            <a:pPr lvl="0"/>
            <a:r>
              <a:rPr lang="en-US" b="1" dirty="0"/>
              <a:t>Risk and Uncertainty</a:t>
            </a:r>
            <a:r>
              <a:rPr lang="en-US" dirty="0"/>
              <a:t>: Startups operate in a highly uncertain environment, taking risks to pursue ambitious goals. Small businesses, while still facing risks, often have a more stable and predictable business model.</a:t>
            </a:r>
            <a:endParaRPr lang="en-IN" dirty="0"/>
          </a:p>
          <a:p>
            <a:pPr lvl="0"/>
            <a:r>
              <a:rPr lang="en-US" b="1" dirty="0"/>
              <a:t>Scalability and Replicability</a:t>
            </a:r>
            <a:r>
              <a:rPr lang="en-US" dirty="0"/>
              <a:t>: Startups aim to create scalable business models that can be replicated and expanded rapidly. Small businesses may focus on serving a specific local market and may not have plans for extensive scalability.</a:t>
            </a:r>
            <a:endParaRPr lang="en-IN" dirty="0"/>
          </a:p>
          <a:p>
            <a:pPr lvl="0"/>
            <a:r>
              <a:rPr lang="en-US" b="1" dirty="0"/>
              <a:t>Time Horizon</a:t>
            </a:r>
            <a:r>
              <a:rPr lang="en-US" dirty="0"/>
              <a:t>: Startups are typically built with a long-term vision and the goal of eventually becoming a large company or being acquired. Small businesses often have a more immediate focus on generating consistent profits and sustaining their operations.</a:t>
            </a:r>
            <a:endParaRPr lang="en-IN" dirty="0"/>
          </a:p>
          <a:p>
            <a:pPr lvl="0"/>
            <a:r>
              <a:rPr lang="en-US" b="1" dirty="0" smtClean="0"/>
              <a:t>Organizational </a:t>
            </a:r>
            <a:r>
              <a:rPr lang="en-US" b="1" dirty="0"/>
              <a:t>Structure</a:t>
            </a:r>
            <a:r>
              <a:rPr lang="en-US" dirty="0"/>
              <a:t>: Startups are often lean and agile, with a focus on experimentation and rapid decision-making. Small businesses tend to have a more defined </a:t>
            </a:r>
            <a:r>
              <a:rPr lang="en-US" dirty="0" err="1"/>
              <a:t>organisational</a:t>
            </a:r>
            <a:r>
              <a:rPr lang="en-US" dirty="0"/>
              <a:t> structure and may be more traditional in their operations.</a:t>
            </a:r>
            <a:endParaRPr lang="en-IN" dirty="0"/>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an Entrepreneur and a Small Business Owner</a:t>
            </a:r>
            <a:endParaRPr lang="en-IN" dirty="0"/>
          </a:p>
        </p:txBody>
      </p:sp>
      <p:sp>
        <p:nvSpPr>
          <p:cNvPr id="3" name="Content Placeholder 2"/>
          <p:cNvSpPr>
            <a:spLocks noGrp="1"/>
          </p:cNvSpPr>
          <p:nvPr>
            <p:ph idx="1"/>
          </p:nvPr>
        </p:nvSpPr>
        <p:spPr/>
        <p:txBody>
          <a:bodyPr/>
          <a:lstStyle/>
          <a:p>
            <a:pPr lvl="0"/>
            <a:r>
              <a:rPr lang="en-US" dirty="0"/>
              <a:t>Entrepreneurs tend to take big risks, have big-picture visions, and want to make a difference.</a:t>
            </a:r>
            <a:endParaRPr lang="en-IN" dirty="0"/>
          </a:p>
          <a:p>
            <a:pPr lvl="0"/>
            <a:r>
              <a:rPr lang="en-US" dirty="0"/>
              <a:t>Small business owners are often happy filling a need locally and supporting themselves.</a:t>
            </a:r>
            <a:endParaRPr lang="en-IN" dirty="0"/>
          </a:p>
          <a:p>
            <a:pPr lvl="0"/>
            <a:r>
              <a:rPr lang="en-US" dirty="0"/>
              <a:t>We need both in the world to meet the needs of our communities.</a:t>
            </a:r>
            <a:endParaRPr lang="en-IN" dirty="0"/>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4660"/>
          </a:xfrm>
        </p:spPr>
        <p:txBody>
          <a:bodyPr/>
          <a:lstStyle/>
          <a:p>
            <a:r>
              <a:rPr lang="en-US" b="1" dirty="0"/>
              <a:t>Industry analysis</a:t>
            </a:r>
            <a:endParaRPr lang="en-IN" dirty="0"/>
          </a:p>
        </p:txBody>
      </p:sp>
      <p:sp>
        <p:nvSpPr>
          <p:cNvPr id="3" name="Content Placeholder 2"/>
          <p:cNvSpPr>
            <a:spLocks noGrp="1"/>
          </p:cNvSpPr>
          <p:nvPr>
            <p:ph idx="1"/>
          </p:nvPr>
        </p:nvSpPr>
        <p:spPr>
          <a:xfrm>
            <a:off x="838200" y="1211384"/>
            <a:ext cx="10515600" cy="5236307"/>
          </a:xfrm>
        </p:spPr>
        <p:txBody>
          <a:bodyPr>
            <a:normAutofit fontScale="92500" lnSpcReduction="10000"/>
          </a:bodyPr>
          <a:lstStyle/>
          <a:p>
            <a:r>
              <a:rPr lang="en-US" dirty="0"/>
              <a:t>Industry analysis is a market assessment tool used by businesses and analysts to understand the competitive dynamics of an industry. It helps them get a sense of what is happening in an industry, e.g., </a:t>
            </a:r>
            <a:r>
              <a:rPr lang="en-US" dirty="0">
                <a:hlinkClick r:id="rId1"/>
              </a:rPr>
              <a:t>demand-supply statistics</a:t>
            </a:r>
            <a:r>
              <a:rPr lang="en-US" dirty="0"/>
              <a:t>, degree of competition within the industry, </a:t>
            </a:r>
            <a:r>
              <a:rPr lang="en-US" dirty="0">
                <a:hlinkClick r:id="rId2"/>
              </a:rPr>
              <a:t>state of competition</a:t>
            </a:r>
            <a:r>
              <a:rPr lang="en-US" dirty="0"/>
              <a:t> of the industry with other emerging industries, future prospects of the industry taking into account technological changes, credit system within the industry, and the influence of </a:t>
            </a:r>
            <a:r>
              <a:rPr lang="en-US" dirty="0">
                <a:hlinkClick r:id="rId3"/>
              </a:rPr>
              <a:t>external factors</a:t>
            </a:r>
            <a:r>
              <a:rPr lang="en-US" dirty="0"/>
              <a:t> on the industry.</a:t>
            </a:r>
            <a:endParaRPr lang="en-IN" dirty="0"/>
          </a:p>
          <a:p>
            <a:r>
              <a:rPr lang="en-US" dirty="0"/>
              <a:t>Industry analysis, for an entrepreneur or a company, is a method that helps to understand a company’s position relative to other participants in the industry. It helps them to identify both the opportunities and threats coming their way and gives them a strong idea of the present and future scenario of the industry. The key to surviving in this ever-changing business environment is to understand the differences between yourself and your competitors in the industry and use it to your full advantage.</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industry analysis</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a:t>There are three commonly used and important methods of performing industry analysis. The three methods are</a:t>
            </a:r>
            <a:r>
              <a:rPr lang="en-US" dirty="0" smtClean="0"/>
              <a:t>:</a:t>
            </a:r>
            <a:endParaRPr lang="en-US" dirty="0" smtClean="0"/>
          </a:p>
          <a:p>
            <a:pPr marL="0" indent="0">
              <a:buNone/>
            </a:pPr>
            <a:endParaRPr lang="en-IN" dirty="0"/>
          </a:p>
          <a:p>
            <a:pPr lvl="0"/>
            <a:r>
              <a:rPr lang="en-US" dirty="0">
                <a:hlinkClick r:id="rId1"/>
              </a:rPr>
              <a:t>Competitive Forces Model (Porter’s 5 Forces)</a:t>
            </a:r>
            <a:endParaRPr lang="en-IN" dirty="0"/>
          </a:p>
          <a:p>
            <a:pPr lvl="0"/>
            <a:r>
              <a:rPr lang="en-US" dirty="0">
                <a:hlinkClick r:id="rId2"/>
              </a:rPr>
              <a:t>Broad Factors Analysis (PEST Analysis)</a:t>
            </a:r>
            <a:endParaRPr lang="en-IN" dirty="0"/>
          </a:p>
          <a:p>
            <a:pPr lvl="0"/>
            <a:r>
              <a:rPr lang="en-US" dirty="0">
                <a:hlinkClick r:id="rId3"/>
              </a:rPr>
              <a:t>SWOT Analysis</a:t>
            </a:r>
            <a:endParaRPr lang="en-IN" dirty="0"/>
          </a:p>
          <a:p>
            <a:pPr marL="0" indent="0">
              <a:buNone/>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t>1 Competitive Forces Model (Porter’s 5 Forces)</a:t>
            </a:r>
            <a:endParaRPr lang="en-IN" dirty="0"/>
          </a:p>
        </p:txBody>
      </p:sp>
      <p:sp>
        <p:nvSpPr>
          <p:cNvPr id="3" name="Content Placeholder 2"/>
          <p:cNvSpPr>
            <a:spLocks noGrp="1"/>
          </p:cNvSpPr>
          <p:nvPr>
            <p:ph idx="1"/>
          </p:nvPr>
        </p:nvSpPr>
        <p:spPr>
          <a:xfrm>
            <a:off x="838200" y="1101969"/>
            <a:ext cx="10515600" cy="5314462"/>
          </a:xfrm>
        </p:spPr>
        <p:txBody>
          <a:bodyPr/>
          <a:lstStyle/>
          <a:p>
            <a:endParaRPr lang="en-US" dirty="0" smtClean="0"/>
          </a:p>
          <a:p>
            <a:r>
              <a:rPr lang="en-US" dirty="0" smtClean="0"/>
              <a:t>One </a:t>
            </a:r>
            <a:r>
              <a:rPr lang="en-US" dirty="0"/>
              <a:t>of the most famous models ever developed for industry analysis, famously known as </a:t>
            </a:r>
            <a:r>
              <a:rPr lang="en-US" dirty="0">
                <a:hlinkClick r:id="rId1"/>
              </a:rPr>
              <a:t>Porter’s 5 Forces</a:t>
            </a:r>
            <a:r>
              <a:rPr lang="en-US" dirty="0"/>
              <a:t>, was introduced by Michael Porter in his 1980 book “</a:t>
            </a:r>
            <a:r>
              <a:rPr lang="en-US" dirty="0">
                <a:hlinkClick r:id="rId2"/>
              </a:rPr>
              <a:t>Competitive Strategy: Techniques for Analyzing Industries and Competitors</a:t>
            </a:r>
            <a:r>
              <a:rPr lang="en-US" dirty="0" smtClean="0">
                <a:hlinkClick r:id="rId2"/>
              </a:rPr>
              <a:t>.</a:t>
            </a:r>
            <a:r>
              <a:rPr lang="en-US" dirty="0" smtClean="0"/>
              <a:t>”</a:t>
            </a:r>
            <a:endParaRPr lang="en-US" dirty="0" smtClean="0"/>
          </a:p>
          <a:p>
            <a:endParaRPr lang="en-US" dirty="0"/>
          </a:p>
          <a:p>
            <a:endParaRPr lang="en-IN" dirty="0"/>
          </a:p>
          <a:p>
            <a:r>
              <a:rPr lang="en-US" dirty="0"/>
              <a:t>According to Porter, analysis of the five forces gives an accurate impression of the industry and makes analysis easier. In our </a:t>
            </a:r>
            <a:r>
              <a:rPr lang="en-US" dirty="0">
                <a:hlinkClick r:id="rId3"/>
              </a:rPr>
              <a:t>Corporate &amp; Business Strategy course</a:t>
            </a:r>
            <a:r>
              <a:rPr lang="en-US" dirty="0"/>
              <a:t>, we cover these five forces and an additional force — power of complementary good/service providers.</a:t>
            </a:r>
            <a:endParaRPr lang="en-IN" dirty="0"/>
          </a:p>
          <a:p>
            <a:pPr marL="0" indent="0">
              <a:buNone/>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8260"/>
          </a:xfrm>
        </p:spPr>
        <p:txBody>
          <a:bodyPr>
            <a:normAutofit fontScale="90000"/>
          </a:bodyPr>
          <a:lstStyle/>
          <a:p>
            <a:endParaRPr lang="en-IN" dirty="0"/>
          </a:p>
        </p:txBody>
      </p:sp>
      <p:pic>
        <p:nvPicPr>
          <p:cNvPr id="4" name="Content Placeholder 3" descr="IMG_257"/>
          <p:cNvPicPr>
            <a:picLocks noGrp="1"/>
          </p:cNvPicPr>
          <p:nvPr>
            <p:ph idx="1"/>
          </p:nvPr>
        </p:nvPicPr>
        <p:blipFill>
          <a:blip r:embed="rId1"/>
          <a:stretch>
            <a:fillRect/>
          </a:stretch>
        </p:blipFill>
        <p:spPr>
          <a:xfrm>
            <a:off x="414214" y="164123"/>
            <a:ext cx="10939585" cy="6275754"/>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594"/>
            <a:ext cx="10515600" cy="646386"/>
          </a:xfrm>
        </p:spPr>
        <p:txBody>
          <a:bodyPr>
            <a:normAutofit fontScale="90000"/>
          </a:bodyPr>
          <a:lstStyle/>
          <a:p>
            <a:r>
              <a:rPr lang="en-US" dirty="0"/>
              <a:t>Step-by-Step guide to developing a mockup demo </a:t>
            </a:r>
            <a:endParaRPr lang="en-IN" altLang="en-US" dirty="0"/>
          </a:p>
        </p:txBody>
      </p:sp>
      <p:sp>
        <p:nvSpPr>
          <p:cNvPr id="3" name="Content Placeholder 2"/>
          <p:cNvSpPr>
            <a:spLocks noGrp="1"/>
          </p:cNvSpPr>
          <p:nvPr>
            <p:ph idx="1"/>
          </p:nvPr>
        </p:nvSpPr>
        <p:spPr>
          <a:xfrm>
            <a:off x="354724" y="740980"/>
            <a:ext cx="11587655" cy="5809946"/>
          </a:xfrm>
        </p:spPr>
        <p:txBody>
          <a:bodyPr>
            <a:normAutofit fontScale="77500" lnSpcReduction="20000"/>
          </a:bodyPr>
          <a:lstStyle/>
          <a:p>
            <a:pPr marL="0" indent="0">
              <a:buNone/>
            </a:pPr>
            <a:r>
              <a:rPr lang="en-US" sz="2400" dirty="0"/>
              <a:t>6. Create Wireframes:</a:t>
            </a:r>
            <a:endParaRPr lang="en-IN" sz="2400" dirty="0"/>
          </a:p>
          <a:p>
            <a:pPr marL="0" indent="0">
              <a:buNone/>
            </a:pPr>
            <a:r>
              <a:rPr lang="en-US" sz="2400" dirty="0"/>
              <a:t>Develop wireframes that represent the layout and structure of your solution.</a:t>
            </a:r>
            <a:endParaRPr lang="en-IN" sz="2400" dirty="0"/>
          </a:p>
          <a:p>
            <a:pPr marL="0" indent="0">
              <a:buNone/>
            </a:pPr>
            <a:r>
              <a:rPr lang="en-US" sz="2400" dirty="0"/>
              <a:t>Ensure that wireframes are easy to understand and navigate.</a:t>
            </a:r>
            <a:endParaRPr lang="en-IN" sz="2400" dirty="0"/>
          </a:p>
          <a:p>
            <a:pPr marL="0" indent="0">
              <a:buNone/>
            </a:pPr>
            <a:r>
              <a:rPr lang="en-US" sz="2400" dirty="0"/>
              <a:t>7. Design High-Fidelity Mockups:</a:t>
            </a:r>
            <a:endParaRPr lang="en-IN" sz="2400" dirty="0"/>
          </a:p>
          <a:p>
            <a:pPr marL="0" indent="0">
              <a:buNone/>
            </a:pPr>
            <a:r>
              <a:rPr lang="en-US" sz="2400" dirty="0"/>
              <a:t>Once wireframes are approved, move on to designing high-fidelity mockups.</a:t>
            </a:r>
            <a:endParaRPr lang="en-IN" sz="2400" dirty="0"/>
          </a:p>
          <a:p>
            <a:pPr marL="0" indent="0">
              <a:buNone/>
            </a:pPr>
            <a:r>
              <a:rPr lang="en-US" sz="2400" dirty="0"/>
              <a:t>Pay attention to colors, typography, and detailed design elements.</a:t>
            </a:r>
            <a:endParaRPr lang="en-IN" sz="2400" dirty="0"/>
          </a:p>
          <a:p>
            <a:pPr marL="0" indent="0">
              <a:buNone/>
            </a:pPr>
            <a:r>
              <a:rPr lang="en-US" sz="2400" dirty="0"/>
              <a:t>8. Prototype Your Solution:</a:t>
            </a:r>
            <a:endParaRPr lang="en-IN" sz="2400" dirty="0"/>
          </a:p>
          <a:p>
            <a:pPr marL="0" indent="0">
              <a:buNone/>
            </a:pPr>
            <a:r>
              <a:rPr lang="en-US" sz="2400" dirty="0"/>
              <a:t>Use your high-fidelity mockups to create interactive prototypes.</a:t>
            </a:r>
            <a:endParaRPr lang="en-IN" sz="2400" dirty="0"/>
          </a:p>
          <a:p>
            <a:pPr marL="0" indent="0">
              <a:buNone/>
            </a:pPr>
            <a:r>
              <a:rPr lang="en-US" sz="2400" dirty="0"/>
              <a:t>Prototypes help users navigate your solution as if it were a real product.</a:t>
            </a:r>
            <a:endParaRPr lang="en-IN" sz="2400" dirty="0"/>
          </a:p>
          <a:p>
            <a:pPr marL="0" indent="0">
              <a:buNone/>
            </a:pPr>
            <a:r>
              <a:rPr lang="en-US" sz="2400" dirty="0"/>
              <a:t>9. Test Your Mockup:</a:t>
            </a:r>
            <a:endParaRPr lang="en-IN" sz="2400" dirty="0"/>
          </a:p>
          <a:p>
            <a:pPr marL="0" indent="0">
              <a:buNone/>
            </a:pPr>
            <a:r>
              <a:rPr lang="en-US" sz="2400" dirty="0"/>
              <a:t>Conduct usability testing with potential users to gather feedback.</a:t>
            </a:r>
            <a:endParaRPr lang="en-IN" sz="2400" dirty="0"/>
          </a:p>
          <a:p>
            <a:pPr marL="0" indent="0">
              <a:buNone/>
            </a:pPr>
            <a:r>
              <a:rPr lang="en-US" sz="2400" dirty="0"/>
              <a:t>Make improvements based on user feedback.</a:t>
            </a:r>
            <a:endParaRPr lang="en-IN" sz="2400" dirty="0"/>
          </a:p>
          <a:p>
            <a:pPr marL="0" indent="0">
              <a:buNone/>
            </a:pPr>
            <a:r>
              <a:rPr lang="en-US" sz="2400" dirty="0"/>
              <a:t>10. Create a Pitch Presentation:</a:t>
            </a:r>
            <a:endParaRPr lang="en-IN" sz="2400" dirty="0"/>
          </a:p>
          <a:p>
            <a:pPr marL="0" indent="0">
              <a:buNone/>
            </a:pPr>
            <a:r>
              <a:rPr lang="en-US" sz="2400" dirty="0"/>
              <a:t>Develop a compelling pitch presentation that explains your solution.</a:t>
            </a:r>
            <a:endParaRPr lang="en-IN" sz="2400" dirty="0"/>
          </a:p>
          <a:p>
            <a:pPr marL="0" indent="0">
              <a:buNone/>
            </a:pPr>
            <a:r>
              <a:rPr lang="en-US" sz="2400" dirty="0"/>
              <a:t>Include mockup images, user scenarios, and market research.</a:t>
            </a:r>
            <a:endParaRPr lang="en-IN" sz="2400" dirty="0"/>
          </a:p>
          <a:p>
            <a:pPr marL="0" indent="0">
              <a:buNone/>
            </a:pPr>
            <a:r>
              <a:rPr lang="en-US" sz="2400" dirty="0"/>
              <a:t>11. Build a Landing Page or Website:</a:t>
            </a:r>
            <a:endParaRPr lang="en-IN" sz="2400" dirty="0"/>
          </a:p>
          <a:p>
            <a:pPr marL="0" indent="0">
              <a:buNone/>
            </a:pPr>
            <a:r>
              <a:rPr lang="en-US" sz="2400" dirty="0"/>
              <a:t>Develop a simple landing page or website that showcases your mockup and provides information about your solution.</a:t>
            </a:r>
            <a:endParaRPr lang="en-IN" sz="2400" dirty="0"/>
          </a:p>
          <a:p>
            <a:pPr marL="0" indent="0" algn="just">
              <a:buNone/>
            </a:pP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515" y="234462"/>
            <a:ext cx="11134969" cy="6447692"/>
          </a:xfrm>
        </p:spPr>
        <p:txBody>
          <a:bodyPr>
            <a:normAutofit fontScale="62500" lnSpcReduction="20000"/>
          </a:bodyPr>
          <a:lstStyle/>
          <a:p>
            <a:pPr marL="0" indent="0">
              <a:buNone/>
            </a:pPr>
            <a:r>
              <a:rPr lang="en-US" b="1" dirty="0"/>
              <a:t>1. Intensity of industry rivalry</a:t>
            </a:r>
            <a:endParaRPr lang="en-IN" b="1" dirty="0"/>
          </a:p>
          <a:p>
            <a:pPr marL="0" indent="0">
              <a:buNone/>
            </a:pPr>
            <a:r>
              <a:rPr lang="en-US" dirty="0"/>
              <a:t>The number of participants in the </a:t>
            </a:r>
            <a:r>
              <a:rPr lang="en-US" dirty="0" smtClean="0"/>
              <a:t>industry </a:t>
            </a:r>
            <a:r>
              <a:rPr lang="en-US" dirty="0"/>
              <a:t>and their respective market shares are a direct representation of the competitiveness of the industry. These are directly affected by all the factors mentioned above. Lack of differentiation in products tends to add to the intensity of competition. High exit costs such as high fixed assets, government restrictions, labor unions, etc. also make the competitors fight the battle a little harder.</a:t>
            </a:r>
            <a:endParaRPr lang="en-IN" dirty="0"/>
          </a:p>
          <a:p>
            <a:pPr marL="0" indent="0">
              <a:buNone/>
            </a:pPr>
            <a:r>
              <a:rPr lang="en-US" b="1" dirty="0"/>
              <a:t>2. Threat of potential entrants</a:t>
            </a:r>
            <a:endParaRPr lang="en-IN" b="1" dirty="0"/>
          </a:p>
          <a:p>
            <a:pPr marL="0" indent="0">
              <a:buNone/>
            </a:pPr>
            <a:r>
              <a:rPr lang="en-US" dirty="0"/>
              <a:t>This indicates the ease with which new firms can enter the market of a particular industry. If it is easy to enter an industry, companies face the constant risk of new competitors. If the entry is difficult, whichever company enjoys little </a:t>
            </a:r>
            <a:r>
              <a:rPr lang="en-US" dirty="0">
                <a:hlinkClick r:id="rId1"/>
              </a:rPr>
              <a:t>competitive advantage</a:t>
            </a:r>
            <a:r>
              <a:rPr lang="en-US" dirty="0"/>
              <a:t> reaps the benefits for a longer period. Also, under difficult entry circumstances, companies face a constant set of competitors.</a:t>
            </a:r>
            <a:endParaRPr lang="en-IN" dirty="0"/>
          </a:p>
          <a:p>
            <a:pPr marL="0" indent="0">
              <a:buNone/>
            </a:pPr>
            <a:r>
              <a:rPr lang="en-US" b="1" dirty="0"/>
              <a:t>3. Bargaining power of suppliers</a:t>
            </a:r>
            <a:endParaRPr lang="en-IN" b="1" dirty="0"/>
          </a:p>
          <a:p>
            <a:pPr marL="0" indent="0">
              <a:buNone/>
            </a:pPr>
            <a:r>
              <a:rPr lang="en-US" dirty="0"/>
              <a:t>This refers to the </a:t>
            </a:r>
            <a:r>
              <a:rPr lang="en-US" dirty="0">
                <a:hlinkClick r:id="rId2"/>
              </a:rPr>
              <a:t>bargaining power of suppliers</a:t>
            </a:r>
            <a:r>
              <a:rPr lang="en-US" dirty="0"/>
              <a:t>. If the industry relies on a small number of suppliers, they enjoy a considerable amount of bargaining power. This can particularly affect small businesses because it directly influences the quality and the price of the final product.</a:t>
            </a:r>
            <a:endParaRPr lang="en-IN" dirty="0"/>
          </a:p>
          <a:p>
            <a:pPr marL="0" indent="0">
              <a:buNone/>
            </a:pPr>
            <a:r>
              <a:rPr lang="en-US" b="1" dirty="0"/>
              <a:t>4. Bargaining power of buyers</a:t>
            </a:r>
            <a:endParaRPr lang="en-IN" b="1" dirty="0"/>
          </a:p>
          <a:p>
            <a:pPr marL="0" indent="0">
              <a:buNone/>
            </a:pPr>
            <a:r>
              <a:rPr lang="en-US" dirty="0"/>
              <a:t>The complete opposite happens when the bargaining power lies with the customers. If consumers/buyers enjoy market power, they are in a position to negotiate lower prices, better quality, or additional services and discounts. This is the case in an industry with more competitors but with a single buyer constituting a large share of the industry’s sales.</a:t>
            </a:r>
            <a:endParaRPr lang="en-IN" dirty="0"/>
          </a:p>
          <a:p>
            <a:pPr marL="0" indent="0">
              <a:buNone/>
            </a:pPr>
            <a:r>
              <a:rPr lang="en-US" b="1" dirty="0"/>
              <a:t>5. Threat of substitute goods/services</a:t>
            </a:r>
            <a:endParaRPr lang="en-IN" b="1" dirty="0"/>
          </a:p>
          <a:p>
            <a:pPr marL="0" indent="0">
              <a:buNone/>
            </a:pPr>
            <a:r>
              <a:rPr lang="en-US" dirty="0"/>
              <a:t>The industry is always competing with another industry producing a similar substitute product. Hence, all firms in an industry have potential competitors from other industries. This takes a toll on their profitability because they are unable to charge exorbitant prices. Substitutes can take two forms – products with the same function/quality but lesser price, or products of the same price but of better quality or providing more utility.</a:t>
            </a:r>
            <a:endParaRPr lang="en-IN" dirty="0"/>
          </a:p>
          <a:p>
            <a:pPr marL="0" indent="0">
              <a:buNone/>
            </a:pP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3737"/>
          </a:xfrm>
        </p:spPr>
        <p:txBody>
          <a:bodyPr/>
          <a:lstStyle/>
          <a:p>
            <a:r>
              <a:rPr lang="en-US" dirty="0"/>
              <a:t>Broad Factors Analysis (PEST Analysis)</a:t>
            </a:r>
            <a:endParaRPr lang="en-IN" dirty="0"/>
          </a:p>
        </p:txBody>
      </p:sp>
      <p:sp>
        <p:nvSpPr>
          <p:cNvPr id="3" name="Content Placeholder 2"/>
          <p:cNvSpPr>
            <a:spLocks noGrp="1"/>
          </p:cNvSpPr>
          <p:nvPr>
            <p:ph idx="1"/>
          </p:nvPr>
        </p:nvSpPr>
        <p:spPr>
          <a:xfrm>
            <a:off x="838200" y="1383323"/>
            <a:ext cx="10515600" cy="4793640"/>
          </a:xfrm>
        </p:spPr>
        <p:txBody>
          <a:bodyPr/>
          <a:lstStyle/>
          <a:p>
            <a:pPr marL="0" indent="0">
              <a:buNone/>
            </a:pPr>
            <a:r>
              <a:rPr lang="en-US" dirty="0">
                <a:hlinkClick r:id="rId1"/>
              </a:rPr>
              <a:t>Broad Factors Analysis</a:t>
            </a:r>
            <a:r>
              <a:rPr lang="en-US" dirty="0"/>
              <a:t>, also commonly called the PEST Analysis stands for Political, Economic, Social and Technological.  PEST analysis is a useful framework for analyzing the external environment.</a:t>
            </a:r>
            <a:endParaRPr lang="en-IN" dirty="0"/>
          </a:p>
          <a:p>
            <a:endParaRPr lang="en-IN" dirty="0"/>
          </a:p>
        </p:txBody>
      </p:sp>
      <p:pic>
        <p:nvPicPr>
          <p:cNvPr id="4" name="Picture 3" descr="IMG_258"/>
          <p:cNvPicPr/>
          <p:nvPr/>
        </p:nvPicPr>
        <p:blipFill>
          <a:blip r:embed="rId2"/>
          <a:stretch>
            <a:fillRect/>
          </a:stretch>
        </p:blipFill>
        <p:spPr>
          <a:xfrm>
            <a:off x="445476" y="2555631"/>
            <a:ext cx="11629293" cy="4087446"/>
          </a:xfrm>
          <a:prstGeom prst="rect">
            <a:avLst/>
          </a:prstGeom>
          <a:noFill/>
          <a:ln w="9525">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Factors Analysis (PEST Analysis)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To use PEST as a form of industry analysis, an analyst will analyze each of the 4 components of the model.  These </a:t>
            </a:r>
            <a:r>
              <a:rPr lang="en-US" dirty="0" err="1" smtClean="0"/>
              <a:t>componentsinclude</a:t>
            </a:r>
            <a:r>
              <a:rPr lang="en-US" dirty="0"/>
              <a:t>:</a:t>
            </a:r>
            <a:endParaRPr lang="en-IN" dirty="0"/>
          </a:p>
          <a:p>
            <a:pPr marL="0" indent="0">
              <a:buNone/>
            </a:pPr>
            <a:r>
              <a:rPr lang="en-US" b="1" dirty="0"/>
              <a:t>1. Political</a:t>
            </a:r>
            <a:endParaRPr lang="en-IN" b="1" dirty="0"/>
          </a:p>
          <a:p>
            <a:pPr marL="0" indent="0">
              <a:buNone/>
            </a:pPr>
            <a:r>
              <a:rPr lang="en-US" dirty="0"/>
              <a:t>Political factors that impact an industry include specific policies and regulations related to things like taxes, environmental regulation, tariffs, trade policies, labor laws, ease of doing business, and overall political stability.</a:t>
            </a:r>
            <a:endParaRPr lang="en-IN" dirty="0"/>
          </a:p>
          <a:p>
            <a:pPr marL="0" indent="0">
              <a:buNone/>
            </a:pPr>
            <a:r>
              <a:rPr lang="en-US" b="1" dirty="0"/>
              <a:t>2. Economic</a:t>
            </a:r>
            <a:endParaRPr lang="en-IN" b="1" dirty="0"/>
          </a:p>
          <a:p>
            <a:pPr marL="0" indent="0">
              <a:buNone/>
            </a:pPr>
            <a:r>
              <a:rPr lang="en-US" dirty="0"/>
              <a:t>The economic forces that have an impact include inflation, exchange rates (FX), interest rates, GDP growth rates, conditions in the capital markets (ability to access capital), etc.</a:t>
            </a:r>
            <a:endParaRPr lang="en-IN" dirty="0"/>
          </a:p>
          <a:p>
            <a:pPr marL="0" indent="0">
              <a:buNone/>
            </a:pPr>
            <a:r>
              <a:rPr lang="en-US" b="1" dirty="0"/>
              <a:t>3. Social</a:t>
            </a:r>
            <a:endParaRPr lang="en-IN" b="1" dirty="0"/>
          </a:p>
          <a:p>
            <a:pPr marL="0" indent="0">
              <a:buNone/>
            </a:pPr>
            <a:r>
              <a:rPr lang="en-US" dirty="0"/>
              <a:t>The social impact on an industry refers to trends among people and includes things such as population growth, demographics (age, gender, etc.), and trends in behavior such as health, fashion, and social movements.</a:t>
            </a:r>
            <a:endParaRPr lang="en-IN" dirty="0"/>
          </a:p>
          <a:p>
            <a:pPr marL="0" indent="0">
              <a:buNone/>
            </a:pPr>
            <a:r>
              <a:rPr lang="en-US" b="1" dirty="0"/>
              <a:t>4. Technological</a:t>
            </a:r>
            <a:endParaRPr lang="en-IN" b="1" dirty="0"/>
          </a:p>
          <a:p>
            <a:pPr marL="0" indent="0">
              <a:buNone/>
            </a:pPr>
            <a:r>
              <a:rPr lang="en-US" dirty="0"/>
              <a:t>The technological aspect of PEST analysis incorporates factors such as advancements and developments that change the way a business operates and the ways in which people live their lives (e.g., the advent of the internet).</a:t>
            </a:r>
            <a:endParaRPr lang="en-IN" dirty="0"/>
          </a:p>
          <a:p>
            <a:pPr marL="0" indent="0">
              <a:buNone/>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7090"/>
          </a:xfrm>
        </p:spPr>
        <p:txBody>
          <a:bodyPr>
            <a:normAutofit fontScale="90000"/>
          </a:bodyPr>
          <a:lstStyle/>
          <a:p>
            <a:r>
              <a:rPr lang="en-US" dirty="0"/>
              <a:t>Broad Factors Analysis (PEST Analysis)</a:t>
            </a:r>
            <a:endParaRPr lang="en-IN" dirty="0"/>
          </a:p>
        </p:txBody>
      </p:sp>
      <p:sp>
        <p:nvSpPr>
          <p:cNvPr id="3" name="Content Placeholder 2"/>
          <p:cNvSpPr>
            <a:spLocks noGrp="1"/>
          </p:cNvSpPr>
          <p:nvPr>
            <p:ph idx="1"/>
          </p:nvPr>
        </p:nvSpPr>
        <p:spPr>
          <a:xfrm>
            <a:off x="838200" y="1031631"/>
            <a:ext cx="10515600" cy="5145332"/>
          </a:xfrm>
        </p:spPr>
        <p:txBody>
          <a:bodyPr/>
          <a:lstStyle/>
          <a:p>
            <a:pPr marL="0" indent="0">
              <a:buNone/>
            </a:pPr>
            <a:r>
              <a:rPr lang="en-US" u="sng" dirty="0" smtClean="0">
                <a:hlinkClick r:id="rId1"/>
              </a:rPr>
              <a:t>SWOT </a:t>
            </a:r>
            <a:r>
              <a:rPr lang="en-US" u="sng" dirty="0">
                <a:hlinkClick r:id="rId1"/>
              </a:rPr>
              <a:t>Analysis</a:t>
            </a:r>
            <a:r>
              <a:rPr lang="en-US" dirty="0"/>
              <a:t> stands for Strengths, Weaknesses, Opportunities, and Threats.  It can be a great way of summarizing various industry forces and determining their implications for the business in question.</a:t>
            </a:r>
            <a:endParaRPr lang="en-IN" dirty="0"/>
          </a:p>
          <a:p>
            <a:pPr marL="0" indent="0">
              <a:buNone/>
            </a:pPr>
            <a:endParaRPr lang="en-IN" dirty="0"/>
          </a:p>
        </p:txBody>
      </p:sp>
      <p:pic>
        <p:nvPicPr>
          <p:cNvPr id="4" name="Picture 3" descr="IMG_259"/>
          <p:cNvPicPr/>
          <p:nvPr/>
        </p:nvPicPr>
        <p:blipFill>
          <a:blip r:embed="rId2"/>
          <a:stretch>
            <a:fillRect/>
          </a:stretch>
        </p:blipFill>
        <p:spPr>
          <a:xfrm>
            <a:off x="3097823" y="2333746"/>
            <a:ext cx="5715000" cy="4410075"/>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Industry Analysis</a:t>
            </a:r>
            <a:endParaRPr lang="en-IN" dirty="0"/>
          </a:p>
        </p:txBody>
      </p:sp>
      <p:sp>
        <p:nvSpPr>
          <p:cNvPr id="3" name="Content Placeholder 2"/>
          <p:cNvSpPr>
            <a:spLocks noGrp="1"/>
          </p:cNvSpPr>
          <p:nvPr>
            <p:ph idx="1"/>
          </p:nvPr>
        </p:nvSpPr>
        <p:spPr/>
        <p:txBody>
          <a:bodyPr>
            <a:normAutofit fontScale="52500" lnSpcReduction="20000"/>
          </a:bodyPr>
          <a:lstStyle/>
          <a:p>
            <a:pPr marL="0" indent="0">
              <a:buNone/>
            </a:pPr>
            <a:r>
              <a:rPr lang="en-US" b="1" dirty="0"/>
              <a:t>1. Internal</a:t>
            </a:r>
            <a:endParaRPr lang="en-IN" b="1" dirty="0"/>
          </a:p>
          <a:p>
            <a:pPr marL="0" indent="0">
              <a:buNone/>
            </a:pPr>
            <a:r>
              <a:rPr lang="en-US" b="1" dirty="0"/>
              <a:t>Internal factors that already exist and have contributed to the current position and </a:t>
            </a:r>
            <a:r>
              <a:rPr lang="en-US" b="1" i="1" dirty="0"/>
              <a:t>may</a:t>
            </a:r>
            <a:r>
              <a:rPr lang="en-US" b="1" dirty="0"/>
              <a:t> continue to exist.</a:t>
            </a:r>
            <a:endParaRPr lang="en-IN" b="1" dirty="0"/>
          </a:p>
          <a:p>
            <a:pPr marL="0" indent="0">
              <a:buNone/>
            </a:pPr>
            <a:r>
              <a:rPr lang="en-US" b="1" dirty="0"/>
              <a:t>2. External</a:t>
            </a:r>
            <a:endParaRPr lang="en-IN" b="1" dirty="0"/>
          </a:p>
          <a:p>
            <a:pPr marL="0" indent="0">
              <a:buNone/>
            </a:pPr>
            <a:r>
              <a:rPr lang="en-US" b="1" dirty="0"/>
              <a:t>External factors are usually contingent events. Assess their importance based on the likelihood of them happening and their potential impact on the company. Also, consider whether management has the intention and ability to take advantage of the opportunity/avoid the threat.</a:t>
            </a:r>
            <a:endParaRPr lang="en-IN" b="1" dirty="0"/>
          </a:p>
          <a:p>
            <a:pPr marL="0" indent="0">
              <a:buNone/>
            </a:pPr>
            <a:r>
              <a:rPr lang="en-US" b="1" dirty="0"/>
              <a:t>Importance of Industry Analysis</a:t>
            </a:r>
            <a:endParaRPr lang="en-IN" b="1" dirty="0"/>
          </a:p>
          <a:p>
            <a:r>
              <a:rPr lang="en-US" b="1" dirty="0"/>
              <a:t>Industry analysis, as a form of market assessment, is crucial because it helps a business understand market conditions. It helps them forecast demand and supply and, consequently, financial returns from the business. It indicates the competitiveness of the industry and costs associated with entering and exiting the industry. It is very important when planning a small business. Analysis helps to identify which stage an industry is currently in; whether it is still growing and there is scope to reap benefits or has reached its saturation point.</a:t>
            </a:r>
            <a:endParaRPr lang="en-IN" b="1" dirty="0"/>
          </a:p>
          <a:p>
            <a:r>
              <a:rPr lang="en-US" b="1" dirty="0"/>
              <a:t>With a very detailed study of the industry, entrepreneurs can get a stronghold on the operations of the industry and may discover untapped opportunities. It is also important to understand that industry analysis is somewhat subjective and does not always guarantee success. It may happen that incorrect interpretation of data leads entrepreneurs to a wrong path or into making wrong decisions. Hence, it becomes important to collect data carefully.</a:t>
            </a:r>
            <a:endParaRPr lang="en-IN" b="1" dirty="0"/>
          </a:p>
          <a:p>
            <a:pPr marL="0" indent="0">
              <a:buNone/>
            </a:pPr>
            <a:endParaRPr lang="en-IN"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 competition </a:t>
            </a:r>
            <a:r>
              <a:rPr lang="en-US">
                <a:sym typeface="+mn-ea"/>
              </a:rPr>
              <a:t>analysis</a:t>
            </a:r>
            <a:endParaRPr lang="en-US"/>
          </a:p>
        </p:txBody>
      </p:sp>
      <p:sp>
        <p:nvSpPr>
          <p:cNvPr id="3" name="Content Placeholder 2"/>
          <p:cNvSpPr>
            <a:spLocks noGrp="1"/>
          </p:cNvSpPr>
          <p:nvPr>
            <p:ph idx="1"/>
          </p:nvPr>
        </p:nvSpPr>
        <p:spPr/>
        <p:txBody>
          <a:bodyPr>
            <a:normAutofit fontScale="45000"/>
          </a:bodyPr>
          <a:p>
            <a:r>
              <a:rPr lang="en-US"/>
              <a:t>understanding competition and analyzing competitors is a fundamental aspect of industry analysis. A thorough understanding of your competition and their role in the market is essential for making informed business decisions, identifying opportunities, and developing effective strategies. Here's how to analyze competition in your industry:</a:t>
            </a:r>
            <a:endParaRPr lang="en-US"/>
          </a:p>
          <a:p>
            <a:r>
              <a:rPr lang="en-US"/>
              <a:t>1. Identify Competitors:</a:t>
            </a:r>
            <a:endParaRPr lang="en-US"/>
          </a:p>
          <a:p>
            <a:r>
              <a:rPr lang="en-US"/>
              <a:t>Begin by identifying who your direct and indirect competitors are. Direct competitors offer similar products or services to the same target audience, while indirect competitors may serve the same needs but in a different way.</a:t>
            </a:r>
            <a:endParaRPr lang="en-US"/>
          </a:p>
          <a:p>
            <a:r>
              <a:rPr lang="en-US"/>
              <a:t>2. Competitor Profile:</a:t>
            </a:r>
            <a:endParaRPr lang="en-US"/>
          </a:p>
          <a:p>
            <a:r>
              <a:rPr lang="en-US"/>
              <a:t>Create detailed profiles for each of your competitors. Include information such as their size, market share, geographic reach, customer base, and key products or services.</a:t>
            </a:r>
            <a:endParaRPr lang="en-US"/>
          </a:p>
          <a:p>
            <a:r>
              <a:rPr lang="en-US"/>
              <a:t>3. Strengths and Weaknesses:</a:t>
            </a:r>
            <a:endParaRPr lang="en-US"/>
          </a:p>
          <a:p>
            <a:r>
              <a:rPr lang="en-US"/>
              <a:t>Analyze the strengths and weaknesses of each competitor. This could include factors like brand reputation, technology, pricing, distribution, customer service, and marketing strategies.</a:t>
            </a:r>
            <a:endParaRPr lang="en-US"/>
          </a:p>
          <a:p>
            <a:r>
              <a:rPr lang="en-US"/>
              <a:t>4. Competitive Positioning:</a:t>
            </a:r>
            <a:endParaRPr lang="en-US"/>
          </a:p>
          <a:p>
            <a:r>
              <a:rPr lang="en-US"/>
              <a:t>Determine how each competitor positions itself in the market. Are they known for quality, innovation, cost leadership, or some other distinctive factor?</a:t>
            </a:r>
            <a:endParaRPr lang="en-US"/>
          </a:p>
          <a:p>
            <a:r>
              <a:rPr lang="en-US"/>
              <a:t>5. Market Share:</a:t>
            </a:r>
            <a:endParaRPr lang="en-US"/>
          </a:p>
          <a:p>
            <a:r>
              <a:rPr lang="en-US"/>
              <a:t>Estimate the market share held by each competitor. This helps you understand the relative influence and dominance of each player.</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 competition analysis</a:t>
            </a:r>
            <a:endParaRPr lang="en-US"/>
          </a:p>
        </p:txBody>
      </p:sp>
      <p:sp>
        <p:nvSpPr>
          <p:cNvPr id="3" name="Content Placeholder 2"/>
          <p:cNvSpPr>
            <a:spLocks noGrp="1"/>
          </p:cNvSpPr>
          <p:nvPr>
            <p:ph idx="1"/>
          </p:nvPr>
        </p:nvSpPr>
        <p:spPr/>
        <p:txBody>
          <a:bodyPr>
            <a:normAutofit fontScale="50000"/>
          </a:bodyPr>
          <a:p>
            <a:r>
              <a:rPr lang="en-US">
                <a:sym typeface="+mn-ea"/>
              </a:rPr>
              <a:t>6. Pricing Strategy:</a:t>
            </a:r>
            <a:endParaRPr lang="en-US"/>
          </a:p>
          <a:p>
            <a:r>
              <a:rPr lang="en-US">
                <a:sym typeface="+mn-ea"/>
              </a:rPr>
              <a:t>Analyze the pricing strategies of your competitors. Are they pricing higher, lower, or at similar levels to your offerings? Understand the rationale behind their pricing.</a:t>
            </a:r>
            <a:endParaRPr lang="en-US"/>
          </a:p>
          <a:p>
            <a:r>
              <a:rPr lang="en-US">
                <a:sym typeface="+mn-ea"/>
              </a:rPr>
              <a:t>7. Product and Service Offering:</a:t>
            </a:r>
            <a:endParaRPr lang="en-US"/>
          </a:p>
          <a:p>
            <a:r>
              <a:rPr lang="en-US">
                <a:sym typeface="+mn-ea"/>
              </a:rPr>
              <a:t>Evaluate the range of products or services offered by your competitors. Identify any unique features or offerings that set them apart.</a:t>
            </a:r>
            <a:endParaRPr lang="en-US"/>
          </a:p>
          <a:p>
            <a:r>
              <a:rPr lang="en-US">
                <a:sym typeface="+mn-ea"/>
              </a:rPr>
              <a:t>8. Customer Base:</a:t>
            </a:r>
            <a:endParaRPr lang="en-US"/>
          </a:p>
          <a:p>
            <a:r>
              <a:rPr lang="en-US">
                <a:sym typeface="+mn-ea"/>
              </a:rPr>
              <a:t>Examine the customer base of each competitor. Do they target a specific demographic or market segment? Understanding their customer profile can help you identify gaps in the market.</a:t>
            </a:r>
            <a:endParaRPr lang="en-US"/>
          </a:p>
          <a:p>
            <a:r>
              <a:rPr lang="en-US">
                <a:sym typeface="+mn-ea"/>
              </a:rPr>
              <a:t>9. Marketing and Branding:</a:t>
            </a:r>
            <a:endParaRPr lang="en-US"/>
          </a:p>
          <a:p>
            <a:r>
              <a:rPr lang="en-US">
                <a:sym typeface="+mn-ea"/>
              </a:rPr>
              <a:t>Study the marketing and branding strategies of your competitors. Analyze their advertising channels, messaging, and brand reputation.</a:t>
            </a:r>
            <a:endParaRPr lang="en-US"/>
          </a:p>
          <a:p>
            <a:r>
              <a:rPr lang="en-US">
                <a:sym typeface="+mn-ea"/>
              </a:rPr>
              <a:t>10. Distribution Channels:</a:t>
            </a:r>
            <a:endParaRPr lang="en-US"/>
          </a:p>
          <a:p>
            <a:r>
              <a:rPr lang="en-US">
                <a:sym typeface="+mn-ea"/>
              </a:rPr>
              <a:t>Understand the distribution channels your competitors use to reach their customers. This may include direct sales, e-commerce, retail partnerships, or other methods.</a:t>
            </a:r>
            <a:endParaRPr lang="en-US"/>
          </a:p>
          <a:p>
            <a:endParaRPr lang="en-US"/>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 competition analysis</a:t>
            </a:r>
            <a:endParaRPr lang="en-US"/>
          </a:p>
        </p:txBody>
      </p:sp>
      <p:sp>
        <p:nvSpPr>
          <p:cNvPr id="3" name="Content Placeholder 2"/>
          <p:cNvSpPr>
            <a:spLocks noGrp="1"/>
          </p:cNvSpPr>
          <p:nvPr>
            <p:ph idx="1"/>
          </p:nvPr>
        </p:nvSpPr>
        <p:spPr>
          <a:xfrm>
            <a:off x="838200" y="1328420"/>
            <a:ext cx="10515600" cy="5013960"/>
          </a:xfrm>
        </p:spPr>
        <p:txBody>
          <a:bodyPr>
            <a:normAutofit fontScale="40000"/>
          </a:bodyPr>
          <a:p>
            <a:r>
              <a:rPr lang="en-US">
                <a:sym typeface="+mn-ea"/>
              </a:rPr>
              <a:t>11. Financial Health:</a:t>
            </a:r>
            <a:endParaRPr lang="en-US"/>
          </a:p>
          <a:p>
            <a:r>
              <a:rPr lang="en-US">
                <a:sym typeface="+mn-ea"/>
              </a:rPr>
              <a:t>Review the financial health of your competitors, if possible. This includes factors like revenue, profitability, and growth trends.</a:t>
            </a:r>
            <a:endParaRPr lang="en-US"/>
          </a:p>
          <a:p>
            <a:r>
              <a:rPr lang="en-US">
                <a:sym typeface="+mn-ea"/>
              </a:rPr>
              <a:t>12. SWOT Analysis:</a:t>
            </a:r>
            <a:endParaRPr lang="en-US"/>
          </a:p>
          <a:p>
            <a:r>
              <a:rPr lang="en-US">
                <a:sym typeface="+mn-ea"/>
              </a:rPr>
              <a:t>Conduct a SWOT analysis for each competitor, highlighting their strengths, weaknesses, opportunities, and threats. This can provide a clear understanding of their competitive position.</a:t>
            </a:r>
            <a:endParaRPr lang="en-US"/>
          </a:p>
          <a:p>
            <a:r>
              <a:rPr lang="en-US">
                <a:sym typeface="+mn-ea"/>
              </a:rPr>
              <a:t>13. Customer Feedback:</a:t>
            </a:r>
            <a:endParaRPr lang="en-US"/>
          </a:p>
          <a:p>
            <a:r>
              <a:rPr lang="en-US">
                <a:sym typeface="+mn-ea"/>
              </a:rPr>
              <a:t>Gather feedback from customers of your competitors. This can provide insights into customer satisfaction, pain points, and areas where competitors may be falling short.</a:t>
            </a:r>
            <a:endParaRPr lang="en-US"/>
          </a:p>
          <a:p>
            <a:r>
              <a:rPr lang="en-US">
                <a:sym typeface="+mn-ea"/>
              </a:rPr>
              <a:t>14. Market Response:</a:t>
            </a:r>
            <a:endParaRPr lang="en-US"/>
          </a:p>
          <a:p>
            <a:r>
              <a:rPr lang="en-US">
                <a:sym typeface="+mn-ea"/>
              </a:rPr>
              <a:t>Monitor how competitors respond to market changes, trends, and emerging threats. This can reveal their adaptability and strategic agility.</a:t>
            </a:r>
            <a:endParaRPr lang="en-US"/>
          </a:p>
          <a:p>
            <a:r>
              <a:rPr lang="en-US">
                <a:sym typeface="+mn-ea"/>
              </a:rPr>
              <a:t>15. Competitive Advantage:</a:t>
            </a:r>
            <a:endParaRPr lang="en-US"/>
          </a:p>
          <a:p>
            <a:r>
              <a:rPr lang="en-US">
                <a:sym typeface="+mn-ea"/>
              </a:rPr>
              <a:t>Assess whether your business can gain a competitive advantage over your competitors. Look for opportunities to differentiate, innovate, or reduce costs to gain a competitive edge.</a:t>
            </a:r>
            <a:endParaRPr lang="en-US"/>
          </a:p>
          <a:p>
            <a:r>
              <a:rPr lang="en-US">
                <a:sym typeface="+mn-ea"/>
              </a:rPr>
              <a:t>16. Develop a Competitive Strategy:</a:t>
            </a:r>
            <a:endParaRPr lang="en-US"/>
          </a:p>
          <a:p>
            <a:r>
              <a:rPr lang="en-US">
                <a:sym typeface="+mn-ea"/>
              </a:rPr>
              <a:t>Based on your analysis, formulate a competitive strategy that addresses your competitors' strengths and weaknesses and positions your business effectively in the market.</a:t>
            </a:r>
            <a:endParaRPr lang="en-US"/>
          </a:p>
          <a:p>
            <a:r>
              <a:rPr lang="en-US">
                <a:sym typeface="+mn-ea"/>
              </a:rPr>
              <a:t>Analyzing competition is an ongoing process as the market evolves. Regularly monitoring your competitors and adapting your strategies accordingly can help your business thrive in a competitive landscape. Understanding your competition is not just about identifying threats but also recognizing opportunities to excel and capture market share.</a:t>
            </a:r>
            <a:endParaRPr lang="en-US"/>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5921"/>
          </a:xfrm>
        </p:spPr>
        <p:txBody>
          <a:bodyPr/>
          <a:lstStyle/>
          <a:p>
            <a:r>
              <a:rPr lang="en-US" dirty="0"/>
              <a:t>What Is an MVP?</a:t>
            </a:r>
            <a:endParaRPr lang="en-IN" dirty="0"/>
          </a:p>
        </p:txBody>
      </p:sp>
      <p:sp>
        <p:nvSpPr>
          <p:cNvPr id="3" name="Content Placeholder 2"/>
          <p:cNvSpPr>
            <a:spLocks noGrp="1"/>
          </p:cNvSpPr>
          <p:nvPr>
            <p:ph idx="1"/>
          </p:nvPr>
        </p:nvSpPr>
        <p:spPr>
          <a:xfrm>
            <a:off x="742462" y="1141046"/>
            <a:ext cx="10611338" cy="5035917"/>
          </a:xfrm>
        </p:spPr>
        <p:txBody>
          <a:bodyPr>
            <a:normAutofit fontScale="85000" lnSpcReduction="20000"/>
          </a:bodyPr>
          <a:lstStyle/>
          <a:p>
            <a:pPr marL="0" indent="0">
              <a:buNone/>
            </a:pPr>
            <a:r>
              <a:rPr lang="en-US" b="1" dirty="0"/>
              <a:t>MVP, or Minimum Viable Product, is a beta, or a test, version of your product or service. </a:t>
            </a:r>
            <a:endParaRPr lang="en-IN" dirty="0"/>
          </a:p>
          <a:p>
            <a:r>
              <a:rPr lang="en-US" dirty="0"/>
              <a:t>When you decide to create customer-oriented software it's crucial to understand what the final users actually need.</a:t>
            </a:r>
            <a:endParaRPr lang="en-IN" dirty="0"/>
          </a:p>
          <a:p>
            <a:r>
              <a:rPr lang="en-US" dirty="0"/>
              <a:t>In this sense, to make sure you have the necessary information and understanding of what your customer wants you’ll need to test your project– and this is where MVP comes in.</a:t>
            </a:r>
            <a:endParaRPr lang="en-IN" dirty="0"/>
          </a:p>
          <a:p>
            <a:r>
              <a:rPr lang="en-US" dirty="0"/>
              <a:t>The term </a:t>
            </a:r>
            <a:r>
              <a:rPr lang="en-US" b="1" dirty="0"/>
              <a:t>MVP (Minimum Viable Product) </a:t>
            </a:r>
            <a:r>
              <a:rPr lang="en-US" dirty="0"/>
              <a:t>is a part of </a:t>
            </a:r>
            <a:r>
              <a:rPr lang="en-US" u="sng" dirty="0">
                <a:hlinkClick r:id="rId1"/>
              </a:rPr>
              <a:t>Lean Startup methodology</a:t>
            </a:r>
            <a:r>
              <a:rPr lang="en-US" dirty="0"/>
              <a:t>, that aims to reduce waste, optimize business processes, and make startup smarter, not harder. </a:t>
            </a:r>
            <a:endParaRPr lang="en-IN" dirty="0"/>
          </a:p>
          <a:p>
            <a:pPr marL="0" indent="0">
              <a:buNone/>
            </a:pPr>
            <a:r>
              <a:rPr lang="en-US" b="1" dirty="0" smtClean="0"/>
              <a:t>MVP </a:t>
            </a:r>
            <a:r>
              <a:rPr lang="en-US" b="1" dirty="0"/>
              <a:t>is a perfect example of this methodology as it helps to reduce the cost and time waste of product launch while learning and optimizing the product in the process of development. </a:t>
            </a:r>
            <a:endParaRPr lang="en-IN" dirty="0"/>
          </a:p>
          <a:p>
            <a:r>
              <a:rPr lang="en-US" dirty="0"/>
              <a:t>When you build an MVP, it helps you to know the balance between the company’s offer and customer’s needs. Through several cycles of testing, this will help you to </a:t>
            </a:r>
            <a:r>
              <a:rPr lang="en-US" u="sng" dirty="0">
                <a:hlinkClick r:id="rId2"/>
              </a:rPr>
              <a:t>minimize errors</a:t>
            </a:r>
            <a:r>
              <a:rPr lang="en-US" dirty="0"/>
              <a:t> and optimize your ideas during the development process.</a:t>
            </a:r>
            <a:endParaRPr lang="en-IN"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ttam\Desktop\mvp development process.png"/>
          <p:cNvPicPr>
            <a:picLocks noChangeAspect="1" noChangeArrowheads="1"/>
          </p:cNvPicPr>
          <p:nvPr/>
        </p:nvPicPr>
        <p:blipFill>
          <a:blip r:embed="rId1">
            <a:lum bright="5000"/>
          </a:blip>
          <a:srcRect/>
          <a:stretch>
            <a:fillRect/>
          </a:stretch>
        </p:blipFill>
        <p:spPr bwMode="auto">
          <a:xfrm>
            <a:off x="1524000" y="358"/>
            <a:ext cx="9144000" cy="685764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179"/>
            <a:ext cx="10515600" cy="599091"/>
          </a:xfrm>
        </p:spPr>
        <p:txBody>
          <a:bodyPr>
            <a:normAutofit/>
          </a:bodyPr>
          <a:lstStyle/>
          <a:p>
            <a:r>
              <a:rPr lang="en-US" sz="3200" dirty="0"/>
              <a:t>Step-by-Step guide to developing a mockup demo </a:t>
            </a:r>
            <a:endParaRPr lang="en-IN" altLang="en-US" sz="32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6028" y="725214"/>
            <a:ext cx="10817772" cy="5833241"/>
          </a:xfrm>
        </p:spPr>
        <p:txBody>
          <a:bodyPr>
            <a:normAutofit fontScale="92500" lnSpcReduction="10000"/>
          </a:bodyPr>
          <a:lstStyle/>
          <a:p>
            <a:pPr marL="0" indent="0">
              <a:buNone/>
            </a:pPr>
            <a:r>
              <a:rPr lang="en-US" sz="2000" dirty="0"/>
              <a:t>12. Validate Your Solution:</a:t>
            </a:r>
            <a:endParaRPr lang="en-IN" sz="2000" dirty="0"/>
          </a:p>
          <a:p>
            <a:r>
              <a:rPr lang="en-US" sz="2000" dirty="0"/>
              <a:t>Share your mockup demo with potential users, partners, and investors.</a:t>
            </a:r>
            <a:endParaRPr lang="en-IN" sz="2000" dirty="0"/>
          </a:p>
          <a:p>
            <a:r>
              <a:rPr lang="en-US" sz="2000" dirty="0"/>
              <a:t>Gather feedback, analyze the response, and make necessary adjustments.</a:t>
            </a:r>
            <a:endParaRPr lang="en-IN" sz="2000" dirty="0"/>
          </a:p>
          <a:p>
            <a:pPr marL="0" indent="0">
              <a:buNone/>
            </a:pPr>
            <a:r>
              <a:rPr lang="en-US" sz="2000" dirty="0"/>
              <a:t>13. Iterate and Refine:</a:t>
            </a:r>
            <a:endParaRPr lang="en-IN" sz="2000" dirty="0"/>
          </a:p>
          <a:p>
            <a:r>
              <a:rPr lang="en-US" sz="2000" dirty="0"/>
              <a:t>Use feedback to iterate and refine your mockup demo.</a:t>
            </a:r>
            <a:endParaRPr lang="en-IN" sz="2000" dirty="0"/>
          </a:p>
          <a:p>
            <a:r>
              <a:rPr lang="en-US" sz="2000" dirty="0"/>
              <a:t>Continue testing and improving your solution's mockup until you are confident in its viability.</a:t>
            </a:r>
            <a:endParaRPr lang="en-IN" sz="2000" dirty="0"/>
          </a:p>
          <a:p>
            <a:pPr marL="0" indent="0">
              <a:buNone/>
            </a:pPr>
            <a:r>
              <a:rPr lang="en-US" sz="2000" dirty="0"/>
              <a:t>14. Document the Process:</a:t>
            </a:r>
            <a:endParaRPr lang="en-IN" sz="2000" dirty="0"/>
          </a:p>
          <a:p>
            <a:r>
              <a:rPr lang="en-US" sz="2000" dirty="0"/>
              <a:t>Keep detailed records of the development process, user feedback, and changes made.</a:t>
            </a:r>
            <a:endParaRPr lang="en-IN" sz="2000" dirty="0"/>
          </a:p>
          <a:p>
            <a:pPr marL="0" indent="0">
              <a:buNone/>
            </a:pPr>
            <a:r>
              <a:rPr lang="en-US" sz="2000" dirty="0"/>
              <a:t>15. Develop a Business Plan:</a:t>
            </a:r>
            <a:endParaRPr lang="en-IN" sz="2000" dirty="0"/>
          </a:p>
          <a:p>
            <a:r>
              <a:rPr lang="en-US" sz="2000" dirty="0"/>
              <a:t>Use the validated mockup demo as a foundation for your business plan.</a:t>
            </a:r>
            <a:endParaRPr lang="en-IN" sz="2000" dirty="0"/>
          </a:p>
          <a:p>
            <a:r>
              <a:rPr lang="en-US" sz="2000" dirty="0"/>
              <a:t>Include details on how you plan to develop the actual product and scale your business.</a:t>
            </a:r>
            <a:endParaRPr lang="en-IN" sz="2000" dirty="0"/>
          </a:p>
          <a:p>
            <a:pPr marL="0" indent="0">
              <a:buNone/>
            </a:pPr>
            <a:r>
              <a:rPr lang="en-US" sz="2000" dirty="0"/>
              <a:t>16. Seek Funding and Partnerships:</a:t>
            </a:r>
            <a:endParaRPr lang="en-IN" sz="2000" dirty="0"/>
          </a:p>
          <a:p>
            <a:r>
              <a:rPr lang="en-US" sz="2000" dirty="0"/>
              <a:t>With a validated mockup demo and a solid business plan, approach potential investors, accelerators, and strategic partners.</a:t>
            </a:r>
            <a:endParaRPr lang="en-IN" sz="2000" dirty="0"/>
          </a:p>
          <a:p>
            <a:pPr marL="0" indent="0">
              <a:buNone/>
            </a:pPr>
            <a:r>
              <a:rPr lang="en-US" sz="2000" dirty="0"/>
              <a:t>17. Maintain Engagement:</a:t>
            </a:r>
            <a:endParaRPr lang="en-IN" sz="2000" dirty="0"/>
          </a:p>
          <a:p>
            <a:r>
              <a:rPr lang="en-US" sz="2000" dirty="0"/>
              <a:t>Continue engaging with your target audience and gathering feedback even after securing funding or partnerships.</a:t>
            </a:r>
            <a:endParaRPr lang="en-IN" sz="2000" dirty="0"/>
          </a:p>
          <a:p>
            <a:pPr marL="0" indent="0" algn="just">
              <a:buNone/>
            </a:pP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492" y="208817"/>
            <a:ext cx="10515600" cy="783737"/>
          </a:xfrm>
        </p:spPr>
        <p:txBody>
          <a:bodyPr/>
          <a:lstStyle/>
          <a:p>
            <a:endParaRPr lang="en-IN" dirty="0"/>
          </a:p>
        </p:txBody>
      </p:sp>
      <p:pic>
        <p:nvPicPr>
          <p:cNvPr id="4" name="Content Placeholder 3" descr="IMG_257"/>
          <p:cNvPicPr>
            <a:picLocks noGrp="1"/>
          </p:cNvPicPr>
          <p:nvPr>
            <p:ph idx="1"/>
          </p:nvPr>
        </p:nvPicPr>
        <p:blipFill>
          <a:blip r:embed="rId1"/>
          <a:stretch>
            <a:fillRect/>
          </a:stretch>
        </p:blipFill>
        <p:spPr>
          <a:xfrm>
            <a:off x="468923" y="1078523"/>
            <a:ext cx="10980615" cy="5056553"/>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9706"/>
          </a:xfrm>
        </p:spPr>
        <p:txBody>
          <a:bodyPr/>
          <a:lstStyle/>
          <a:p>
            <a:r>
              <a:rPr lang="en-US" dirty="0"/>
              <a:t>What Are the Main Benefits of an MVP?</a:t>
            </a:r>
            <a:endParaRPr lang="en-IN" dirty="0"/>
          </a:p>
        </p:txBody>
      </p:sp>
      <p:sp>
        <p:nvSpPr>
          <p:cNvPr id="3" name="Content Placeholder 2"/>
          <p:cNvSpPr>
            <a:spLocks noGrp="1"/>
          </p:cNvSpPr>
          <p:nvPr>
            <p:ph idx="1"/>
          </p:nvPr>
        </p:nvSpPr>
        <p:spPr>
          <a:xfrm>
            <a:off x="838200" y="1109785"/>
            <a:ext cx="10869246" cy="5431692"/>
          </a:xfrm>
        </p:spPr>
        <p:txBody>
          <a:bodyPr>
            <a:normAutofit fontScale="92500" lnSpcReduction="20000"/>
          </a:bodyPr>
          <a:lstStyle/>
          <a:p>
            <a:r>
              <a:rPr lang="en-US" dirty="0"/>
              <a:t>The process of building an MVP drives a lot of benefits for companies in the process of software and application development.</a:t>
            </a:r>
            <a:endParaRPr lang="en-IN" dirty="0"/>
          </a:p>
          <a:p>
            <a:r>
              <a:rPr lang="en-US" b="1" dirty="0"/>
              <a:t>Without developing an MVP you might face a larger initial investment in software development and a higher risk when it comes to releasing your product into the market. </a:t>
            </a:r>
            <a:endParaRPr lang="en-IN" dirty="0"/>
          </a:p>
          <a:p>
            <a:r>
              <a:rPr lang="en-US" b="1" dirty="0"/>
              <a:t>MVP serves as a trial round</a:t>
            </a:r>
            <a:r>
              <a:rPr lang="en-US" dirty="0"/>
              <a:t> that allows you to see your idea in action and make the necessary adjustments to make it more appealing and valuable to the user. If you launch your app, with a lot of features, it’ll be much harder to adjust in the future.</a:t>
            </a:r>
            <a:endParaRPr lang="en-IN" dirty="0"/>
          </a:p>
          <a:p>
            <a:r>
              <a:rPr lang="en-US" dirty="0"/>
              <a:t>Also, the </a:t>
            </a:r>
            <a:r>
              <a:rPr lang="en-US" b="1" dirty="0"/>
              <a:t>cost of building an MVP is much lower than a final version development</a:t>
            </a:r>
            <a:r>
              <a:rPr lang="en-US" dirty="0"/>
              <a:t>, due to step-by-step development. Furthermore, when your app starts to bring some profit, you can reinvest it into the development of additional features.</a:t>
            </a:r>
            <a:endParaRPr lang="en-IN" dirty="0"/>
          </a:p>
          <a:p>
            <a:r>
              <a:rPr lang="en-US" dirty="0"/>
              <a:t>At last, </a:t>
            </a:r>
            <a:r>
              <a:rPr lang="en-US" b="1" dirty="0"/>
              <a:t>building an MVP can also work to attract investors</a:t>
            </a:r>
            <a:r>
              <a:rPr lang="en-US" dirty="0"/>
              <a:t>. With a functioning product, you will have more chances to gather funds and attention from VCs or angel investors. </a:t>
            </a:r>
            <a:endParaRPr lang="en-IN"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183"/>
          </a:xfrm>
        </p:spPr>
        <p:txBody>
          <a:bodyPr/>
          <a:lstStyle/>
          <a:p>
            <a:r>
              <a:rPr lang="en-US" dirty="0"/>
              <a:t>How To build an MVP: 5 Key Steps</a:t>
            </a:r>
            <a:endParaRPr lang="en-IN" dirty="0"/>
          </a:p>
        </p:txBody>
      </p:sp>
      <p:sp>
        <p:nvSpPr>
          <p:cNvPr id="3" name="Content Placeholder 2"/>
          <p:cNvSpPr>
            <a:spLocks noGrp="1"/>
          </p:cNvSpPr>
          <p:nvPr>
            <p:ph idx="1"/>
          </p:nvPr>
        </p:nvSpPr>
        <p:spPr>
          <a:xfrm>
            <a:off x="838200" y="1172308"/>
            <a:ext cx="10515600" cy="5400430"/>
          </a:xfrm>
        </p:spPr>
        <p:txBody>
          <a:bodyPr/>
          <a:lstStyle/>
          <a:p>
            <a:pPr lvl="0"/>
            <a:endParaRPr lang="en-US" dirty="0" smtClean="0"/>
          </a:p>
          <a:p>
            <a:pPr lvl="0"/>
            <a:r>
              <a:rPr lang="en-US" dirty="0" smtClean="0"/>
              <a:t>Market </a:t>
            </a:r>
            <a:r>
              <a:rPr lang="en-US" dirty="0"/>
              <a:t>research</a:t>
            </a:r>
            <a:endParaRPr lang="en-IN" dirty="0"/>
          </a:p>
          <a:p>
            <a:pPr lvl="0"/>
            <a:r>
              <a:rPr lang="en-US" dirty="0"/>
              <a:t>Goal and main user identification</a:t>
            </a:r>
            <a:endParaRPr lang="en-IN" dirty="0"/>
          </a:p>
          <a:p>
            <a:pPr lvl="0"/>
            <a:r>
              <a:rPr lang="en-US" dirty="0"/>
              <a:t>Choosing features that are most relevant for the user</a:t>
            </a:r>
            <a:endParaRPr lang="en-IN" dirty="0"/>
          </a:p>
          <a:p>
            <a:pPr lvl="0"/>
            <a:r>
              <a:rPr lang="en-US" dirty="0"/>
              <a:t>Develop the MVP</a:t>
            </a:r>
            <a:endParaRPr lang="en-IN" dirty="0"/>
          </a:p>
          <a:p>
            <a:pPr lvl="0"/>
            <a:r>
              <a:rPr lang="en-US" dirty="0"/>
              <a:t>Receiving the feedback and analyzing results</a:t>
            </a:r>
            <a:endParaRPr lang="en-IN" dirty="0"/>
          </a:p>
          <a:p>
            <a:pPr marL="0" indent="0">
              <a:buNone/>
            </a:pP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506"/>
          </a:xfrm>
        </p:spPr>
        <p:txBody>
          <a:bodyPr>
            <a:normAutofit fontScale="90000"/>
          </a:bodyPr>
          <a:lstStyle/>
          <a:p>
            <a:r>
              <a:rPr lang="en-US" dirty="0"/>
              <a:t>How To build an MVP: 5 Key Steps</a:t>
            </a:r>
            <a:endParaRPr lang="en-IN" dirty="0"/>
          </a:p>
        </p:txBody>
      </p:sp>
      <p:pic>
        <p:nvPicPr>
          <p:cNvPr id="4" name="Content Placeholder 3" descr="IMG_258"/>
          <p:cNvPicPr>
            <a:picLocks noGrp="1"/>
          </p:cNvPicPr>
          <p:nvPr>
            <p:ph idx="1"/>
          </p:nvPr>
        </p:nvPicPr>
        <p:blipFill>
          <a:blip r:embed="rId1"/>
          <a:stretch>
            <a:fillRect/>
          </a:stretch>
        </p:blipFill>
        <p:spPr>
          <a:xfrm>
            <a:off x="660400" y="1164493"/>
            <a:ext cx="10871200" cy="5291016"/>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046"/>
            <a:ext cx="10515600" cy="656492"/>
          </a:xfrm>
        </p:spPr>
        <p:txBody>
          <a:bodyPr>
            <a:normAutofit fontScale="90000"/>
          </a:bodyPr>
          <a:lstStyle/>
          <a:p>
            <a:r>
              <a:rPr lang="en-US" dirty="0" smtClean="0"/>
              <a:t>How To build an MVP: 5 Key Steps</a:t>
            </a:r>
            <a:endParaRPr lang="en-IN" dirty="0"/>
          </a:p>
        </p:txBody>
      </p:sp>
      <p:sp>
        <p:nvSpPr>
          <p:cNvPr id="3" name="Content Placeholder 2"/>
          <p:cNvSpPr>
            <a:spLocks noGrp="1"/>
          </p:cNvSpPr>
          <p:nvPr>
            <p:ph idx="1"/>
          </p:nvPr>
        </p:nvSpPr>
        <p:spPr>
          <a:xfrm>
            <a:off x="838200" y="781538"/>
            <a:ext cx="10515600" cy="5720862"/>
          </a:xfrm>
        </p:spPr>
        <p:txBody>
          <a:bodyPr>
            <a:normAutofit fontScale="55000" lnSpcReduction="20000"/>
          </a:bodyPr>
          <a:lstStyle/>
          <a:p>
            <a:pPr marL="0" indent="0">
              <a:buNone/>
            </a:pPr>
            <a:r>
              <a:rPr lang="en-US" b="1" dirty="0"/>
              <a:t>1. Market research</a:t>
            </a:r>
            <a:endParaRPr lang="en-IN" b="1" dirty="0"/>
          </a:p>
          <a:p>
            <a:pPr marL="0" indent="0">
              <a:buNone/>
            </a:pPr>
            <a:r>
              <a:rPr lang="en-US" b="1" dirty="0"/>
              <a:t>No matter how innovative and interesting your idea maybe, you need to do market research to assess demand and competitors to avoid significant financial and time losses. </a:t>
            </a:r>
            <a:endParaRPr lang="en-IN" dirty="0"/>
          </a:p>
          <a:p>
            <a:pPr marL="0" indent="0">
              <a:buNone/>
            </a:pPr>
            <a:r>
              <a:rPr lang="en-US" dirty="0"/>
              <a:t>Familiarize yourself with your target audience before you get to the product development stage.</a:t>
            </a:r>
            <a:endParaRPr lang="en-IN" dirty="0"/>
          </a:p>
          <a:p>
            <a:pPr marL="0" indent="0">
              <a:buNone/>
            </a:pPr>
            <a:r>
              <a:rPr lang="en-US" dirty="0"/>
              <a:t>Market research helps you to identify your ideal customers, what makes your idea unique and viable, what problems it may solve, and how to make your product meet your customer’s needs, before your even start to build an MVP.</a:t>
            </a:r>
            <a:endParaRPr lang="en-IN" dirty="0"/>
          </a:p>
          <a:p>
            <a:pPr marL="0" indent="0">
              <a:buNone/>
            </a:pPr>
            <a:r>
              <a:rPr lang="en-US" dirty="0"/>
              <a:t>Keep in mind that the key to successfully building an MVP is showing your target audience the value that your product will provide. </a:t>
            </a:r>
            <a:endParaRPr lang="en-IN" dirty="0"/>
          </a:p>
          <a:p>
            <a:pPr marL="0" indent="0">
              <a:buNone/>
            </a:pPr>
            <a:r>
              <a:rPr lang="en-US" b="1" dirty="0"/>
              <a:t>So during market research, it's crucial to decide how the user can benefit and how can you introduce the value to the customers. </a:t>
            </a:r>
            <a:r>
              <a:rPr lang="en-US" dirty="0"/>
              <a:t> </a:t>
            </a:r>
            <a:endParaRPr lang="en-IN" dirty="0"/>
          </a:p>
          <a:p>
            <a:pPr marL="0" indent="0">
              <a:buNone/>
            </a:pPr>
            <a:r>
              <a:rPr lang="en-US" b="1" dirty="0"/>
              <a:t>2. Goal and main user identification</a:t>
            </a:r>
            <a:endParaRPr lang="en-IN" b="1" dirty="0"/>
          </a:p>
          <a:p>
            <a:pPr marL="0" indent="0">
              <a:buNone/>
            </a:pPr>
            <a:r>
              <a:rPr lang="en-US" b="1" dirty="0"/>
              <a:t>Establishing clear and specific metrics that will measure the launch success. </a:t>
            </a:r>
            <a:endParaRPr lang="en-IN" dirty="0"/>
          </a:p>
          <a:p>
            <a:pPr marL="0" indent="0">
              <a:buNone/>
            </a:pPr>
            <a:r>
              <a:rPr lang="en-US" dirty="0"/>
              <a:t>If you are </a:t>
            </a:r>
            <a:r>
              <a:rPr lang="en-US" u="sng" dirty="0">
                <a:hlinkClick r:id="rId1"/>
              </a:rPr>
              <a:t>developing an app</a:t>
            </a:r>
            <a:r>
              <a:rPr lang="en-US" dirty="0"/>
              <a:t>, you can measure:</a:t>
            </a:r>
            <a:endParaRPr lang="en-IN" dirty="0"/>
          </a:p>
          <a:p>
            <a:pPr marL="0" lvl="0" indent="0">
              <a:buNone/>
            </a:pPr>
            <a:r>
              <a:rPr lang="en-US" dirty="0"/>
              <a:t>The number of downloads in a certain period of time</a:t>
            </a:r>
            <a:endParaRPr lang="en-IN" dirty="0"/>
          </a:p>
          <a:p>
            <a:pPr marL="0" lvl="0" indent="0">
              <a:buNone/>
            </a:pPr>
            <a:r>
              <a:rPr lang="en-US" dirty="0"/>
              <a:t>A total number of downloads</a:t>
            </a:r>
            <a:endParaRPr lang="en-IN" dirty="0"/>
          </a:p>
          <a:p>
            <a:pPr marL="0" lvl="0" indent="0">
              <a:buNone/>
            </a:pPr>
            <a:r>
              <a:rPr lang="en-US" dirty="0"/>
              <a:t>Review and feedback score</a:t>
            </a:r>
            <a:endParaRPr lang="en-IN" dirty="0"/>
          </a:p>
          <a:p>
            <a:pPr marL="0" lvl="0" indent="0">
              <a:buNone/>
            </a:pPr>
            <a:r>
              <a:rPr lang="en-US" dirty="0"/>
              <a:t>The time that users spend on the app</a:t>
            </a:r>
            <a:endParaRPr lang="en-IN" dirty="0"/>
          </a:p>
          <a:p>
            <a:pPr marL="0" lvl="0" indent="0">
              <a:buNone/>
            </a:pPr>
            <a:r>
              <a:rPr lang="en-US" dirty="0"/>
              <a:t>Anything else that helps you see if your MVP is meeting your customer’s needs or if it needs adjustment</a:t>
            </a:r>
            <a:endParaRPr lang="en-IN" dirty="0"/>
          </a:p>
          <a:p>
            <a:pPr marL="0" indent="0">
              <a:buNone/>
            </a:pPr>
            <a:r>
              <a:rPr lang="en-US" b="1" dirty="0"/>
              <a:t>Facts and statistics can provide you with a realistic viewpoint and helps identify clear goals and what success would look like.</a:t>
            </a:r>
            <a:r>
              <a:rPr lang="en-US" dirty="0"/>
              <a:t> </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US" dirty="0"/>
              <a:t>How To build an MVP: 5 Key Steps</a:t>
            </a:r>
            <a:endParaRPr lang="en-IN" dirty="0"/>
          </a:p>
        </p:txBody>
      </p:sp>
      <p:sp>
        <p:nvSpPr>
          <p:cNvPr id="3" name="Content Placeholder 2"/>
          <p:cNvSpPr>
            <a:spLocks noGrp="1"/>
          </p:cNvSpPr>
          <p:nvPr>
            <p:ph idx="1"/>
          </p:nvPr>
        </p:nvSpPr>
        <p:spPr>
          <a:xfrm>
            <a:off x="838200" y="1125416"/>
            <a:ext cx="10515600" cy="5051547"/>
          </a:xfrm>
        </p:spPr>
        <p:txBody>
          <a:bodyPr>
            <a:normAutofit fontScale="70000" lnSpcReduction="20000"/>
          </a:bodyPr>
          <a:lstStyle/>
          <a:p>
            <a:pPr marL="0" indent="0">
              <a:buNone/>
            </a:pPr>
            <a:r>
              <a:rPr lang="en-US" b="1" dirty="0"/>
              <a:t>3. Choosing features that are most relevant for the user</a:t>
            </a:r>
            <a:endParaRPr lang="en-IN" b="1" dirty="0"/>
          </a:p>
          <a:p>
            <a:pPr marL="0" indent="0">
              <a:buNone/>
            </a:pPr>
            <a:r>
              <a:rPr lang="en-US" b="1" dirty="0"/>
              <a:t>Once you get a clear idea of what value you are bringing to users, your business goals, and how you combine these two points, it’s time to decide what your product will actually look like. </a:t>
            </a:r>
            <a:endParaRPr lang="en-IN" dirty="0"/>
          </a:p>
          <a:p>
            <a:pPr marL="0" indent="0">
              <a:buNone/>
            </a:pPr>
            <a:r>
              <a:rPr lang="en-US" dirty="0"/>
              <a:t>Think like the final user - mapping customer journeys provides you with information based on user behavior and helps you identify the sequence of actions that will solve the user's problem. </a:t>
            </a:r>
            <a:endParaRPr lang="en-IN" dirty="0"/>
          </a:p>
          <a:p>
            <a:pPr marL="0" indent="0">
              <a:buNone/>
            </a:pPr>
            <a:r>
              <a:rPr lang="en-US" b="1" dirty="0"/>
              <a:t>User journeys also include thoughts, feelings, and decisions that result in the user taking action. Journeys are a visual representation of the customer’s relationship with your product. </a:t>
            </a:r>
            <a:endParaRPr lang="en-IN" dirty="0"/>
          </a:p>
          <a:p>
            <a:pPr marL="0" indent="0">
              <a:buNone/>
            </a:pPr>
            <a:r>
              <a:rPr lang="en-US" dirty="0"/>
              <a:t>Remember to take into consideration what your users are thinking and feeling while using your product as it will considerably affect their decision-making process. You can also use this information to redirect them from one feature to another within the product. </a:t>
            </a:r>
            <a:endParaRPr lang="en-IN" dirty="0"/>
          </a:p>
          <a:p>
            <a:pPr marL="0" indent="0">
              <a:buNone/>
            </a:pPr>
            <a:r>
              <a:rPr lang="en-US" dirty="0"/>
              <a:t>To understand your user's journey answer the questions that identify users and their personality, decision-making process, the final goal, and a series of actions that users need to take to meet this goal. </a:t>
            </a:r>
            <a:endParaRPr lang="en-IN" dirty="0"/>
          </a:p>
          <a:p>
            <a:pPr marL="0" indent="0">
              <a:buNone/>
            </a:pPr>
            <a:r>
              <a:rPr lang="en-US" b="1" dirty="0"/>
              <a:t>If you define several types of potential customers, focus on the one that you can most quickly provide the most value. That will save you time when you analyze the test results. </a:t>
            </a:r>
            <a:endParaRPr lang="en-IN" dirty="0"/>
          </a:p>
          <a:p>
            <a:pPr marL="0" indent="0">
              <a:buNone/>
            </a:pPr>
            <a:r>
              <a:rPr lang="en-US" dirty="0"/>
              <a:t>At this </a:t>
            </a:r>
            <a:r>
              <a:rPr lang="en-US" u="sng" dirty="0">
                <a:hlinkClick r:id="rId1"/>
              </a:rPr>
              <a:t>stage of the development process</a:t>
            </a:r>
            <a:r>
              <a:rPr lang="en-US" dirty="0"/>
              <a:t>, you need to define which features will be included in MVP and which will not. Focus on a smaller number that provides the most benefit to the user as the core of your product. </a:t>
            </a:r>
            <a:r>
              <a:rPr lang="en-US" b="1" dirty="0"/>
              <a:t>These features have to solve the exact problems that you’ve identified earlier in your market in customer research. </a:t>
            </a:r>
            <a:endParaRPr lang="en-IN" dirty="0"/>
          </a:p>
          <a:p>
            <a:pPr marL="0" indent="0">
              <a:buNone/>
            </a:pPr>
            <a:endParaRPr lang="en-IN" dirty="0"/>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060"/>
          </a:xfrm>
        </p:spPr>
        <p:txBody>
          <a:bodyPr>
            <a:normAutofit fontScale="90000"/>
          </a:bodyPr>
          <a:lstStyle/>
          <a:p>
            <a:r>
              <a:rPr lang="en-US" dirty="0"/>
              <a:t>How To build an MVP: 5 Key Steps</a:t>
            </a:r>
            <a:endParaRPr lang="en-IN" dirty="0"/>
          </a:p>
        </p:txBody>
      </p:sp>
      <p:sp>
        <p:nvSpPr>
          <p:cNvPr id="3" name="Content Placeholder 2"/>
          <p:cNvSpPr>
            <a:spLocks noGrp="1"/>
          </p:cNvSpPr>
          <p:nvPr>
            <p:ph idx="1"/>
          </p:nvPr>
        </p:nvSpPr>
        <p:spPr>
          <a:xfrm>
            <a:off x="838200" y="1211384"/>
            <a:ext cx="10515600" cy="5087815"/>
          </a:xfrm>
        </p:spPr>
        <p:txBody>
          <a:bodyPr>
            <a:noAutofit/>
          </a:bodyPr>
          <a:lstStyle/>
          <a:p>
            <a:pPr marL="0" indent="0">
              <a:buNone/>
            </a:pPr>
            <a:r>
              <a:rPr lang="en-US" sz="1600" b="1" dirty="0"/>
              <a:t>4. Develop the MVP</a:t>
            </a:r>
            <a:endParaRPr lang="en-IN" sz="1600" b="1" dirty="0"/>
          </a:p>
          <a:p>
            <a:pPr marL="0" indent="0">
              <a:buNone/>
            </a:pPr>
            <a:r>
              <a:rPr lang="en-US" sz="1600" b="1" dirty="0"/>
              <a:t>Now that you have all the necessary information it’s time to actually build an MVP. </a:t>
            </a:r>
            <a:endParaRPr lang="en-IN" sz="1600" dirty="0"/>
          </a:p>
          <a:p>
            <a:pPr marL="0" indent="0">
              <a:buNone/>
            </a:pPr>
            <a:r>
              <a:rPr lang="en-US" sz="1600" dirty="0"/>
              <a:t>The prototype should be user-friendly and engaging since it’s a representation of the final product you are looking to develop and by no means can it fall behind in quality standards. </a:t>
            </a:r>
            <a:endParaRPr lang="en-IN" sz="1600" dirty="0"/>
          </a:p>
          <a:p>
            <a:pPr marL="0" indent="0">
              <a:buNone/>
            </a:pPr>
            <a:r>
              <a:rPr lang="en-US" sz="1600" b="1" dirty="0"/>
              <a:t>Focus on the main features that will deliver the solution for users as fast as possible.</a:t>
            </a:r>
            <a:endParaRPr lang="en-IN" sz="1600" dirty="0"/>
          </a:p>
          <a:p>
            <a:pPr marL="0" indent="0">
              <a:buNone/>
            </a:pPr>
            <a:r>
              <a:rPr lang="en-US" sz="1600" dirty="0"/>
              <a:t>Once your prototype is released you can consider which feature will be the priority for developing the final version of the product. </a:t>
            </a:r>
            <a:endParaRPr lang="en-IN" sz="1600" dirty="0"/>
          </a:p>
          <a:p>
            <a:pPr marL="0" indent="0">
              <a:buNone/>
            </a:pPr>
            <a:r>
              <a:rPr lang="en-US" sz="1600" b="1" dirty="0"/>
              <a:t>5. Receiving feedback and analyzing results</a:t>
            </a:r>
            <a:endParaRPr lang="en-IN" sz="1600" b="1" dirty="0"/>
          </a:p>
          <a:p>
            <a:pPr marL="0" indent="0">
              <a:buNone/>
            </a:pPr>
            <a:r>
              <a:rPr lang="en-US" sz="1600" b="1" dirty="0"/>
              <a:t>I believe that measuring the results is the most important part of the MVP development process. This is the real test for the viability of your product and it will determine the future direction in final product development. </a:t>
            </a:r>
            <a:endParaRPr lang="en-IN" sz="1600" dirty="0"/>
          </a:p>
          <a:p>
            <a:pPr marL="0" indent="0">
              <a:buNone/>
            </a:pPr>
            <a:r>
              <a:rPr lang="en-US" sz="1600" dirty="0"/>
              <a:t>Listen carefully to what the users have to say. Even though you cannot satisfy every user in the market, user feedback can give you a very precise idea of the improvement of the features. </a:t>
            </a:r>
            <a:endParaRPr lang="en-IN" sz="1600" dirty="0"/>
          </a:p>
          <a:p>
            <a:pPr marL="0" indent="0">
              <a:buNone/>
            </a:pPr>
            <a:r>
              <a:rPr lang="en-US" sz="1600" dirty="0"/>
              <a:t>Modifying and tweaking are part of the development process of your product and you need to be prepared to </a:t>
            </a:r>
            <a:r>
              <a:rPr lang="en-US" sz="1600" u="sng" dirty="0">
                <a:hlinkClick r:id="rId1"/>
              </a:rPr>
              <a:t>adjust your product to the market needs</a:t>
            </a:r>
            <a:r>
              <a:rPr lang="en-US" sz="1600" dirty="0"/>
              <a:t>. </a:t>
            </a:r>
            <a:endParaRPr lang="en-IN" sz="1600" dirty="0"/>
          </a:p>
          <a:p>
            <a:pPr marL="0" indent="0">
              <a:buNone/>
            </a:pPr>
            <a:r>
              <a:rPr lang="en-US" sz="1600" b="1" dirty="0"/>
              <a:t>You may need to run tests with adjustments several times before you are ready to develop the final product. </a:t>
            </a:r>
            <a:endParaRPr lang="en-IN" sz="1600" dirty="0"/>
          </a:p>
          <a:p>
            <a:pPr marL="0" indent="0">
              <a:buNone/>
            </a:pPr>
            <a:r>
              <a:rPr lang="en-US" sz="1600" dirty="0"/>
              <a:t>Adjusting and optimizing MVP for tests may seem like an unnecessary step but it gives you an opportunity to adapt the product perfectly to customer needs which can result in higher engagement and profit when the final version is released. </a:t>
            </a:r>
            <a:endParaRPr lang="en-IN" sz="1600" dirty="0"/>
          </a:p>
          <a:p>
            <a:pPr marL="0" indent="0">
              <a:buNone/>
            </a:pPr>
            <a:endParaRPr lang="en-IN" sz="1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803672"/>
            <a:ext cx="9144000" cy="18752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5"/>
          </a:p>
        </p:txBody>
      </p:sp>
      <p:sp>
        <p:nvSpPr>
          <p:cNvPr id="4" name="object 4"/>
          <p:cNvSpPr/>
          <p:nvPr/>
        </p:nvSpPr>
        <p:spPr>
          <a:xfrm>
            <a:off x="9943255" y="245043"/>
            <a:ext cx="453154" cy="486325"/>
          </a:xfrm>
          <a:prstGeom prst="rect">
            <a:avLst/>
          </a:prstGeom>
          <a:blipFill>
            <a:blip r:embed="rId1" cstate="print"/>
            <a:stretch>
              <a:fillRect/>
            </a:stretch>
          </a:blipFill>
        </p:spPr>
        <p:txBody>
          <a:bodyPr wrap="square" lIns="0" tIns="0" rIns="0" bIns="0" rtlCol="0"/>
          <a:lstStyle/>
          <a:p>
            <a:endParaRPr sz="1265"/>
          </a:p>
        </p:txBody>
      </p:sp>
      <p:sp>
        <p:nvSpPr>
          <p:cNvPr id="5" name="TextBox 4"/>
          <p:cNvSpPr txBox="1"/>
          <p:nvPr/>
        </p:nvSpPr>
        <p:spPr>
          <a:xfrm>
            <a:off x="1528465" y="857250"/>
            <a:ext cx="9144000" cy="1845313"/>
          </a:xfrm>
          <a:prstGeom prst="rect">
            <a:avLst/>
          </a:prstGeom>
          <a:noFill/>
        </p:spPr>
        <p:txBody>
          <a:bodyPr wrap="square" rtlCol="0">
            <a:spAutoFit/>
          </a:bodyPr>
          <a:lstStyle/>
          <a:p>
            <a:pPr algn="ctr"/>
            <a:r>
              <a:rPr lang="en-US" sz="3795" dirty="0">
                <a:latin typeface="Helvetica-Bold" pitchFamily="34" charset="0"/>
              </a:rPr>
              <a:t>MVP Development </a:t>
            </a:r>
            <a:endParaRPr lang="en-US" sz="3795" dirty="0">
              <a:latin typeface="Helvetica-Bold" pitchFamily="34" charset="0"/>
            </a:endParaRPr>
          </a:p>
          <a:p>
            <a:pPr algn="ctr"/>
            <a:r>
              <a:rPr lang="en-US" sz="3795" dirty="0">
                <a:latin typeface="Helvetica-Bold" pitchFamily="34" charset="0"/>
              </a:rPr>
              <a:t>is the </a:t>
            </a:r>
            <a:endParaRPr lang="en-US" sz="3795" dirty="0">
              <a:latin typeface="Helvetica-Bold" pitchFamily="34" charset="0"/>
            </a:endParaRPr>
          </a:p>
          <a:p>
            <a:pPr algn="ctr"/>
            <a:r>
              <a:rPr lang="en-US" sz="3795" dirty="0">
                <a:latin typeface="Helvetica-Bold" pitchFamily="34" charset="0"/>
              </a:rPr>
              <a:t>Best Process for Idea Validation</a:t>
            </a:r>
            <a:endParaRPr lang="en-US" sz="3795" dirty="0">
              <a:latin typeface="Helvetica-Bold" pitchFamily="34" charset="0"/>
            </a:endParaRPr>
          </a:p>
        </p:txBody>
      </p:sp>
      <p:pic>
        <p:nvPicPr>
          <p:cNvPr id="7" name="Picture 6" descr="IMG_260"/>
          <p:cNvPicPr/>
          <p:nvPr/>
        </p:nvPicPr>
        <p:blipFill>
          <a:blip r:embed="rId2"/>
          <a:stretch>
            <a:fillRect/>
          </a:stretch>
        </p:blipFill>
        <p:spPr>
          <a:xfrm>
            <a:off x="2839915" y="2948354"/>
            <a:ext cx="5715000" cy="3352800"/>
          </a:xfrm>
          <a:prstGeom prst="rect">
            <a:avLst/>
          </a:prstGeom>
          <a:noFill/>
          <a:ln w="9525">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943255" y="245043"/>
            <a:ext cx="453154" cy="486325"/>
          </a:xfrm>
          <a:prstGeom prst="rect">
            <a:avLst/>
          </a:prstGeom>
          <a:blipFill>
            <a:blip r:embed="rId1" cstate="print"/>
            <a:stretch>
              <a:fillRect/>
            </a:stretch>
          </a:blipFill>
        </p:spPr>
        <p:txBody>
          <a:bodyPr wrap="square" lIns="0" tIns="0" rIns="0" bIns="0" rtlCol="0"/>
          <a:lstStyle/>
          <a:p>
            <a:endParaRPr sz="1265"/>
          </a:p>
        </p:txBody>
      </p:sp>
      <p:sp>
        <p:nvSpPr>
          <p:cNvPr id="6" name="object 6"/>
          <p:cNvSpPr txBox="1"/>
          <p:nvPr/>
        </p:nvSpPr>
        <p:spPr>
          <a:xfrm>
            <a:off x="4560094" y="6256344"/>
            <a:ext cx="3065562" cy="237531"/>
          </a:xfrm>
          <a:prstGeom prst="rect">
            <a:avLst/>
          </a:prstGeom>
        </p:spPr>
        <p:txBody>
          <a:bodyPr vert="horz" wrap="square" lIns="0" tIns="20985" rIns="0" bIns="0" rtlCol="0">
            <a:spAutoFit/>
          </a:bodyPr>
          <a:lstStyle/>
          <a:p>
            <a:pPr marL="8890">
              <a:spcBef>
                <a:spcPts val="165"/>
              </a:spcBef>
            </a:pPr>
            <a:r>
              <a:rPr sz="1405" u="sng" spc="67" dirty="0">
                <a:uFill>
                  <a:solidFill>
                    <a:srgbClr val="000000"/>
                  </a:solidFill>
                </a:uFill>
                <a:latin typeface="Calibri" panose="020F0502020204030204"/>
                <a:cs typeface="Calibri" panose="020F0502020204030204"/>
                <a:hlinkClick r:id="rId2"/>
              </a:rPr>
              <a:t>www.techtic.com</a:t>
            </a:r>
            <a:r>
              <a:rPr sz="1405" spc="67" dirty="0">
                <a:latin typeface="Calibri" panose="020F0502020204030204"/>
                <a:cs typeface="Calibri" panose="020F0502020204030204"/>
                <a:hlinkClick r:id="rId2"/>
              </a:rPr>
              <a:t> </a:t>
            </a:r>
            <a:r>
              <a:rPr sz="1405" spc="127" dirty="0">
                <a:latin typeface="Calibri" panose="020F0502020204030204"/>
                <a:cs typeface="Calibri" panose="020F0502020204030204"/>
              </a:rPr>
              <a:t>|</a:t>
            </a:r>
            <a:r>
              <a:rPr sz="1405" dirty="0">
                <a:latin typeface="Calibri" panose="020F0502020204030204"/>
                <a:cs typeface="Calibri" panose="020F0502020204030204"/>
              </a:rPr>
              <a:t> </a:t>
            </a:r>
            <a:r>
              <a:rPr sz="1405" u="sng" spc="70" dirty="0">
                <a:uFill>
                  <a:solidFill>
                    <a:srgbClr val="000000"/>
                  </a:solidFill>
                </a:uFill>
                <a:latin typeface="Calibri" panose="020F0502020204030204"/>
                <a:cs typeface="Calibri" panose="020F0502020204030204"/>
                <a:hlinkClick r:id="rId3"/>
              </a:rPr>
              <a:t>info@techtic.com</a:t>
            </a:r>
            <a:endParaRPr sz="1405">
              <a:latin typeface="Calibri" panose="020F0502020204030204"/>
              <a:cs typeface="Calibri" panose="020F0502020204030204"/>
            </a:endParaRPr>
          </a:p>
        </p:txBody>
      </p:sp>
      <p:sp>
        <p:nvSpPr>
          <p:cNvPr id="9" name="object 3"/>
          <p:cNvSpPr txBox="1"/>
          <p:nvPr/>
        </p:nvSpPr>
        <p:spPr>
          <a:xfrm>
            <a:off x="1903512" y="1333454"/>
            <a:ext cx="8304609" cy="4681640"/>
          </a:xfrm>
          <a:prstGeom prst="rect">
            <a:avLst/>
          </a:prstGeom>
        </p:spPr>
        <p:txBody>
          <a:bodyPr vert="horz" wrap="square" lIns="0" tIns="8483" rIns="0" bIns="0" rtlCol="0">
            <a:spAutoFit/>
          </a:bodyPr>
          <a:lstStyle/>
          <a:p>
            <a:pPr marL="361950" indent="-361950">
              <a:buFont typeface="+mj-lt"/>
              <a:buAutoNum type="arabicPeriod"/>
            </a:pPr>
            <a:r>
              <a:rPr lang="en-US" sz="1900" dirty="0">
                <a:latin typeface="Calibri" panose="020F0502020204030204" charset="0"/>
                <a:cs typeface="Calibri" panose="020F0502020204030204" charset="0"/>
              </a:rPr>
              <a:t>MVP should be focused on a single buyer persona. It works well when intended to solve the problems of one individual. You should always avoid building for multiple audiences.</a:t>
            </a:r>
            <a:endParaRPr lang="en-US" sz="1900" dirty="0">
              <a:latin typeface="Calibri" panose="020F0502020204030204" charset="0"/>
              <a:cs typeface="Calibri" panose="020F0502020204030204" charset="0"/>
            </a:endParaRPr>
          </a:p>
          <a:p>
            <a:pPr marL="361950" indent="-361950">
              <a:buFont typeface="+mj-lt"/>
              <a:buAutoNum type="arabicPeriod"/>
            </a:pPr>
            <a:endParaRPr lang="en-US" sz="1900" dirty="0">
              <a:latin typeface="Calibri" panose="020F0502020204030204" charset="0"/>
              <a:cs typeface="Calibri" panose="020F0502020204030204" charset="0"/>
            </a:endParaRPr>
          </a:p>
          <a:p>
            <a:pPr marL="361950" indent="-361950">
              <a:buFont typeface="+mj-lt"/>
              <a:buAutoNum type="arabicPeriod"/>
            </a:pPr>
            <a:r>
              <a:rPr lang="en-US" sz="1900" dirty="0">
                <a:latin typeface="Calibri" panose="020F0502020204030204" charset="0"/>
                <a:cs typeface="Calibri" panose="020F0502020204030204" charset="0"/>
              </a:rPr>
              <a:t>It should be easy to build and facilitate a faster launch.</a:t>
            </a:r>
            <a:endParaRPr lang="en-US" sz="1900" dirty="0">
              <a:latin typeface="Calibri" panose="020F0502020204030204" charset="0"/>
              <a:cs typeface="Calibri" panose="020F0502020204030204" charset="0"/>
            </a:endParaRPr>
          </a:p>
          <a:p>
            <a:pPr marL="361950" indent="-361950">
              <a:buFont typeface="+mj-lt"/>
              <a:buAutoNum type="arabicPeriod"/>
            </a:pPr>
            <a:endParaRPr lang="en-US" sz="1900" dirty="0">
              <a:latin typeface="Calibri" panose="020F0502020204030204" charset="0"/>
              <a:cs typeface="Calibri" panose="020F0502020204030204" charset="0"/>
            </a:endParaRPr>
          </a:p>
          <a:p>
            <a:pPr marL="361950" indent="-361950">
              <a:buFont typeface="+mj-lt"/>
              <a:buAutoNum type="arabicPeriod"/>
            </a:pPr>
            <a:r>
              <a:rPr lang="en-US" sz="1900" dirty="0">
                <a:latin typeface="Calibri" panose="020F0502020204030204" charset="0"/>
                <a:cs typeface="Calibri" panose="020F0502020204030204" charset="0"/>
              </a:rPr>
              <a:t>Despite building the MVP for a single individual, you should take into consideration several feedback. It is quite likely that diverse reviews can resolve most of the issues.</a:t>
            </a:r>
            <a:endParaRPr lang="en-US" sz="1900" dirty="0">
              <a:latin typeface="Calibri" panose="020F0502020204030204" charset="0"/>
              <a:cs typeface="Calibri" panose="020F0502020204030204" charset="0"/>
            </a:endParaRPr>
          </a:p>
          <a:p>
            <a:pPr marL="361950" indent="-361950"/>
            <a:r>
              <a:rPr lang="en-US" sz="1900" dirty="0">
                <a:latin typeface="Calibri" panose="020F0502020204030204" charset="0"/>
                <a:cs typeface="Calibri" panose="020F0502020204030204" charset="0"/>
              </a:rPr>
              <a:t>       </a:t>
            </a:r>
            <a:endParaRPr lang="en-US" sz="1900" dirty="0">
              <a:latin typeface="Calibri" panose="020F0502020204030204" charset="0"/>
              <a:cs typeface="Calibri" panose="020F0502020204030204" charset="0"/>
            </a:endParaRPr>
          </a:p>
          <a:p>
            <a:pPr marL="361950" indent="-361950"/>
            <a:r>
              <a:rPr lang="en-US" sz="1900" dirty="0">
                <a:latin typeface="Calibri" panose="020F0502020204030204" charset="0"/>
                <a:cs typeface="Calibri" panose="020F0502020204030204" charset="0"/>
              </a:rPr>
              <a:t>Take the feedback more seriously if the reviewer fits into the target audience of your product.</a:t>
            </a:r>
            <a:endParaRPr lang="en-US" sz="1900" dirty="0">
              <a:latin typeface="Calibri" panose="020F0502020204030204" charset="0"/>
              <a:cs typeface="Calibri" panose="020F0502020204030204" charset="0"/>
            </a:endParaRPr>
          </a:p>
          <a:p>
            <a:pPr marL="361950" indent="-361950">
              <a:buFont typeface="+mj-lt"/>
              <a:buAutoNum type="arabicPeriod"/>
            </a:pPr>
            <a:endParaRPr lang="en-US" sz="1900" dirty="0">
              <a:latin typeface="Calibri" panose="020F0502020204030204" charset="0"/>
              <a:cs typeface="Calibri" panose="020F0502020204030204" charset="0"/>
            </a:endParaRPr>
          </a:p>
          <a:p>
            <a:pPr marL="361950" indent="-361950">
              <a:buFont typeface="+mj-lt"/>
              <a:buAutoNum type="arabicPeriod"/>
            </a:pPr>
            <a:r>
              <a:rPr lang="en-US" sz="1900" dirty="0">
                <a:latin typeface="Calibri" panose="020F0502020204030204" charset="0"/>
                <a:cs typeface="Calibri" panose="020F0502020204030204" charset="0"/>
              </a:rPr>
              <a:t>The minimalism of MVP does not imply that you expect more by putting in less efforts. It should highlight the problems that can be solved with the app and how it can do so.</a:t>
            </a:r>
            <a:endParaRPr lang="en-US" sz="1900" dirty="0">
              <a:latin typeface="Calibri" panose="020F0502020204030204" charset="0"/>
              <a:cs typeface="Calibri" panose="020F0502020204030204" charset="0"/>
            </a:endParaRPr>
          </a:p>
        </p:txBody>
      </p:sp>
      <p:sp>
        <p:nvSpPr>
          <p:cNvPr id="11" name="TextBox 10"/>
          <p:cNvSpPr txBox="1"/>
          <p:nvPr/>
        </p:nvSpPr>
        <p:spPr>
          <a:xfrm>
            <a:off x="1666876" y="204894"/>
            <a:ext cx="8233171" cy="546100"/>
          </a:xfrm>
          <a:prstGeom prst="rect">
            <a:avLst/>
          </a:prstGeom>
          <a:noFill/>
        </p:spPr>
        <p:txBody>
          <a:bodyPr wrap="square" rtlCol="0">
            <a:spAutoFit/>
          </a:bodyPr>
          <a:lstStyle/>
          <a:p>
            <a:pPr algn="ctr"/>
            <a:r>
              <a:rPr lang="en-US" sz="2955" dirty="0">
                <a:latin typeface="Times New Roman" panose="02020603050405020304" pitchFamily="18" charset="0"/>
                <a:cs typeface="Times New Roman" panose="02020603050405020304" pitchFamily="18" charset="0"/>
              </a:rPr>
              <a:t>Features of MVP</a:t>
            </a:r>
            <a:endParaRPr lang="en-US" sz="295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80" y="325712"/>
            <a:ext cx="10515600" cy="1325563"/>
          </a:xfrm>
        </p:spPr>
        <p:txBody>
          <a:bodyPr>
            <a:normAutofit/>
          </a:bodyPr>
          <a:lstStyle/>
          <a:p>
            <a:r>
              <a:rPr lang="en-US" dirty="0"/>
              <a:t>Step-by-Step guide to developing a mockup demo </a:t>
            </a:r>
            <a:endParaRPr lang="en-IN" altLang="en-US" dirty="0"/>
          </a:p>
        </p:txBody>
      </p:sp>
      <p:sp>
        <p:nvSpPr>
          <p:cNvPr id="3" name="Content Placeholder 2"/>
          <p:cNvSpPr>
            <a:spLocks noGrp="1"/>
          </p:cNvSpPr>
          <p:nvPr>
            <p:ph idx="1"/>
          </p:nvPr>
        </p:nvSpPr>
        <p:spPr/>
        <p:txBody>
          <a:bodyPr>
            <a:normAutofit/>
          </a:bodyPr>
          <a:lstStyle/>
          <a:p>
            <a:pPr algn="just"/>
            <a:r>
              <a:rPr lang="en-IN" altLang="en-US" sz="2200" dirty="0">
                <a:latin typeface="Times New Roman" panose="02020603050405020304" pitchFamily="18" charset="0"/>
                <a:cs typeface="Times New Roman" panose="02020603050405020304" pitchFamily="18" charset="0"/>
              </a:rPr>
              <a:t>Natural causes: Human beings have little control over natural calamities like flood, earthquake, lightning, heavy rains, famine etc.</a:t>
            </a:r>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Human causes: include such unexpected events like dishonesty, carelessness or negligence of employees, stoppage of work due to power failure, strikes, riots, managements inefficiency etc.</a:t>
            </a:r>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Economic causes: include uncertainties relating to demand for goods, competition, price , collection of dues from customers, changes of technology or method of production etc.</a:t>
            </a:r>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Other causes: These are unforeseen events like political disturbances (JK), mechanical failure such as the bursting of boiler, fluctuations in exchange rates, etc., which leads to the responsibility of business risk.</a:t>
            </a: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9503"/>
          </a:xfrm>
        </p:spPr>
        <p:txBody>
          <a:bodyPr>
            <a:normAutofit fontScale="90000"/>
          </a:bodyPr>
          <a:lstStyle/>
          <a:p>
            <a:r>
              <a:rPr lang="en-US" b="1" dirty="0" smtClean="0"/>
              <a:t>Run </a:t>
            </a:r>
            <a:r>
              <a:rPr lang="en-US" b="1" dirty="0"/>
              <a:t>solution interviews</a:t>
            </a:r>
            <a:br>
              <a:rPr lang="en-IN" sz="2400" dirty="0"/>
            </a:br>
            <a:endParaRPr lang="en-IN" dirty="0"/>
          </a:p>
        </p:txBody>
      </p:sp>
      <p:sp>
        <p:nvSpPr>
          <p:cNvPr id="3" name="Content Placeholder 2"/>
          <p:cNvSpPr>
            <a:spLocks noGrp="1"/>
          </p:cNvSpPr>
          <p:nvPr>
            <p:ph idx="1"/>
          </p:nvPr>
        </p:nvSpPr>
        <p:spPr>
          <a:xfrm>
            <a:off x="838200" y="662152"/>
            <a:ext cx="10883462" cy="5888420"/>
          </a:xfrm>
        </p:spPr>
        <p:txBody>
          <a:bodyPr>
            <a:normAutofit fontScale="72500" lnSpcReduction="20000"/>
          </a:bodyPr>
          <a:lstStyle/>
          <a:p>
            <a:pPr marL="0" indent="0">
              <a:buNone/>
            </a:pPr>
            <a:r>
              <a:rPr lang="en-US" dirty="0" smtClean="0"/>
              <a:t>Running </a:t>
            </a:r>
            <a:r>
              <a:rPr lang="en-US" dirty="0"/>
              <a:t>solution interviews is a key step in validating your business idea or product concept. These interviews involve discussing your proposed solution with potential customers or users to gather feedback, insights, and validate whether your solution addresses their needs and pain points. Here's how to conduct solution interviews effectively:</a:t>
            </a:r>
            <a:endParaRPr lang="en-IN" sz="3600" dirty="0"/>
          </a:p>
          <a:p>
            <a:pPr marL="0" indent="0">
              <a:buNone/>
            </a:pPr>
            <a:r>
              <a:rPr lang="en-US" dirty="0"/>
              <a:t>1. Identify Your Target Audience:</a:t>
            </a:r>
            <a:endParaRPr lang="en-IN" sz="3600" dirty="0"/>
          </a:p>
          <a:p>
            <a:pPr marL="0" lvl="0" indent="0">
              <a:buNone/>
            </a:pPr>
            <a:r>
              <a:rPr lang="en-US" dirty="0"/>
              <a:t>Define the specific segment of potential customers or users that you want to target. Understand their demographics, behaviors, and preferences.</a:t>
            </a:r>
            <a:endParaRPr lang="en-IN" sz="2400" dirty="0"/>
          </a:p>
          <a:p>
            <a:pPr marL="0" indent="0">
              <a:buNone/>
            </a:pPr>
            <a:r>
              <a:rPr lang="en-US" dirty="0"/>
              <a:t>2. Create an Interview Plan:</a:t>
            </a:r>
            <a:endParaRPr lang="en-IN" sz="3600" dirty="0"/>
          </a:p>
          <a:p>
            <a:pPr marL="0" lvl="0" indent="0">
              <a:buNone/>
            </a:pPr>
            <a:r>
              <a:rPr lang="en-US" dirty="0"/>
              <a:t>Develop a structured plan for your interviews, including objectives, a list of participants, questions, and a timeline.</a:t>
            </a:r>
            <a:endParaRPr lang="en-IN" sz="2400" dirty="0"/>
          </a:p>
          <a:p>
            <a:pPr marL="0" indent="0">
              <a:buNone/>
            </a:pPr>
            <a:r>
              <a:rPr lang="en-US" dirty="0"/>
              <a:t>3. Develop an Interview Script:</a:t>
            </a:r>
            <a:endParaRPr lang="en-IN" sz="3600" dirty="0"/>
          </a:p>
          <a:p>
            <a:pPr marL="0" indent="0">
              <a:buNone/>
            </a:pPr>
            <a:r>
              <a:rPr lang="en-US" dirty="0"/>
              <a:t>Create a set of open-ended questions to guide your interviews. These questions should encourage participants to express their thoughts, needs, and experiences related to the problem your solution aims to solve.</a:t>
            </a:r>
            <a:endParaRPr lang="en-IN" sz="2400" dirty="0"/>
          </a:p>
          <a:p>
            <a:pPr marL="0" indent="0">
              <a:buNone/>
            </a:pPr>
            <a:r>
              <a:rPr lang="en-US" dirty="0"/>
              <a:t>4. Find Participants:</a:t>
            </a:r>
            <a:endParaRPr lang="en-IN" sz="3600" dirty="0"/>
          </a:p>
          <a:p>
            <a:pPr marL="0" lvl="0" indent="0">
              <a:buNone/>
            </a:pPr>
            <a:r>
              <a:rPr lang="en-US" dirty="0"/>
              <a:t>Reach out to individuals who match your target audience. You can find participants through personal contacts, social media, online forums, or by attending relevant events.</a:t>
            </a:r>
            <a:endParaRPr lang="en-IN" sz="2400" dirty="0"/>
          </a:p>
          <a:p>
            <a:pPr marL="0" indent="0">
              <a:buNone/>
            </a:pPr>
            <a:r>
              <a:rPr lang="en-US" dirty="0"/>
              <a:t>5. Conduct the Interviews:</a:t>
            </a:r>
            <a:endParaRPr lang="en-IN" sz="3600" dirty="0"/>
          </a:p>
          <a:p>
            <a:pPr marL="0" lvl="0" indent="0">
              <a:buNone/>
            </a:pPr>
            <a:r>
              <a:rPr lang="en-US" dirty="0"/>
              <a:t>Schedule interviews with participants, either in person, over the phone, or via video conferencing, based on your convenience and the participants' availability.</a:t>
            </a:r>
            <a:endParaRPr lang="en-IN" sz="24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1978"/>
          </a:xfrm>
        </p:spPr>
        <p:txBody>
          <a:bodyPr>
            <a:normAutofit fontScale="90000"/>
          </a:bodyPr>
          <a:lstStyle/>
          <a:p>
            <a:endParaRPr lang="en-IN" dirty="0"/>
          </a:p>
        </p:txBody>
      </p:sp>
      <p:sp>
        <p:nvSpPr>
          <p:cNvPr id="3" name="Content Placeholder 2"/>
          <p:cNvSpPr>
            <a:spLocks noGrp="1"/>
          </p:cNvSpPr>
          <p:nvPr>
            <p:ph idx="1"/>
          </p:nvPr>
        </p:nvSpPr>
        <p:spPr>
          <a:xfrm>
            <a:off x="838200" y="1087821"/>
            <a:ext cx="10515600" cy="5423338"/>
          </a:xfrm>
        </p:spPr>
        <p:txBody>
          <a:bodyPr>
            <a:normAutofit fontScale="70000" lnSpcReduction="20000"/>
          </a:bodyPr>
          <a:lstStyle/>
          <a:p>
            <a:pPr marL="0" indent="0">
              <a:buNone/>
            </a:pPr>
            <a:r>
              <a:rPr lang="en-US" dirty="0">
                <a:solidFill>
                  <a:schemeClr val="tx1"/>
                </a:solidFill>
              </a:rPr>
              <a:t>6. Introduce Your Solution:</a:t>
            </a:r>
            <a:endParaRPr lang="en-IN" sz="3600" dirty="0">
              <a:solidFill>
                <a:schemeClr val="tx1"/>
              </a:solidFill>
            </a:endParaRPr>
          </a:p>
          <a:p>
            <a:r>
              <a:rPr lang="en-US" dirty="0">
                <a:solidFill>
                  <a:schemeClr val="tx1"/>
                </a:solidFill>
              </a:rPr>
              <a:t>Present your solution and explain how it can address the problems or challenges they've described. Be concise and clear about your solution's key features and benefits.</a:t>
            </a:r>
            <a:endParaRPr lang="en-IN" sz="2400" dirty="0">
              <a:solidFill>
                <a:schemeClr val="tx1"/>
              </a:solidFill>
            </a:endParaRPr>
          </a:p>
          <a:p>
            <a:pPr marL="0" lvl="0" indent="0">
              <a:buNone/>
            </a:pPr>
            <a:r>
              <a:rPr lang="en-US" dirty="0" smtClean="0">
                <a:solidFill>
                  <a:schemeClr val="tx1"/>
                </a:solidFill>
              </a:rPr>
              <a:t>7</a:t>
            </a:r>
            <a:r>
              <a:rPr lang="en-US" dirty="0">
                <a:solidFill>
                  <a:schemeClr val="tx1"/>
                </a:solidFill>
              </a:rPr>
              <a:t>. Ask for Feedback </a:t>
            </a:r>
            <a:endParaRPr lang="en-US" dirty="0" smtClean="0">
              <a:solidFill>
                <a:schemeClr val="tx1"/>
              </a:solidFill>
            </a:endParaRPr>
          </a:p>
          <a:p>
            <a:pPr marL="0" lvl="0" indent="0">
              <a:buNone/>
            </a:pPr>
            <a:r>
              <a:rPr lang="en-US" dirty="0" smtClean="0">
                <a:solidFill>
                  <a:schemeClr val="tx1"/>
                </a:solidFill>
              </a:rPr>
              <a:t>Encourage </a:t>
            </a:r>
            <a:r>
              <a:rPr lang="en-US" dirty="0">
                <a:solidFill>
                  <a:schemeClr val="tx1"/>
                </a:solidFill>
              </a:rPr>
              <a:t>participants to provide honest and detailed feedback on your solution. Pose questions like:</a:t>
            </a:r>
            <a:endParaRPr lang="en-IN" sz="2400" dirty="0">
              <a:solidFill>
                <a:schemeClr val="tx1"/>
              </a:solidFill>
            </a:endParaRPr>
          </a:p>
          <a:p>
            <a:pPr lvl="1"/>
            <a:r>
              <a:rPr lang="en-US" dirty="0">
                <a:solidFill>
                  <a:schemeClr val="tx1"/>
                </a:solidFill>
              </a:rPr>
              <a:t>"What are your thoughts on our solution's approach to addressing this problem?"</a:t>
            </a:r>
            <a:endParaRPr lang="en-IN" sz="2000" dirty="0">
              <a:solidFill>
                <a:schemeClr val="tx1"/>
              </a:solidFill>
            </a:endParaRPr>
          </a:p>
          <a:p>
            <a:pPr lvl="1"/>
            <a:r>
              <a:rPr lang="en-US" dirty="0">
                <a:solidFill>
                  <a:schemeClr val="tx1"/>
                </a:solidFill>
              </a:rPr>
              <a:t>"Do you see any potential issues or limitations with our solution?"</a:t>
            </a:r>
            <a:endParaRPr lang="en-IN" sz="2000" dirty="0">
              <a:solidFill>
                <a:schemeClr val="tx1"/>
              </a:solidFill>
            </a:endParaRPr>
          </a:p>
          <a:p>
            <a:pPr lvl="1"/>
            <a:r>
              <a:rPr lang="en-US" dirty="0">
                <a:solidFill>
                  <a:schemeClr val="tx1"/>
                </a:solidFill>
              </a:rPr>
              <a:t>"How does our solution compare to your current alternatives?"</a:t>
            </a:r>
            <a:endParaRPr lang="en-IN" sz="2000" dirty="0">
              <a:solidFill>
                <a:schemeClr val="tx1"/>
              </a:solidFill>
            </a:endParaRPr>
          </a:p>
          <a:p>
            <a:pPr marL="0" indent="0">
              <a:buNone/>
            </a:pPr>
            <a:r>
              <a:rPr lang="en-US" dirty="0">
                <a:solidFill>
                  <a:schemeClr val="tx1"/>
                </a:solidFill>
              </a:rPr>
              <a:t>8. Record and Analyze Responses</a:t>
            </a:r>
            <a:r>
              <a:rPr lang="en-US" dirty="0" smtClean="0">
                <a:solidFill>
                  <a:schemeClr val="tx1"/>
                </a:solidFill>
              </a:rPr>
              <a:t>:</a:t>
            </a:r>
            <a:endParaRPr lang="en-IN" sz="3600" dirty="0">
              <a:solidFill>
                <a:schemeClr val="tx1"/>
              </a:solidFill>
            </a:endParaRPr>
          </a:p>
          <a:p>
            <a:pPr marL="0" lvl="0" indent="0">
              <a:buNone/>
            </a:pPr>
            <a:r>
              <a:rPr lang="en-US" dirty="0" smtClean="0">
                <a:solidFill>
                  <a:schemeClr val="tx1"/>
                </a:solidFill>
              </a:rPr>
              <a:t>Document </a:t>
            </a:r>
            <a:r>
              <a:rPr lang="en-US" dirty="0">
                <a:solidFill>
                  <a:schemeClr val="tx1"/>
                </a:solidFill>
              </a:rPr>
              <a:t>participants' responses and feedback during the interviews. Look for common themes, recurring pain points, and suggestions for improvement.</a:t>
            </a:r>
            <a:endParaRPr lang="en-IN" sz="2400" dirty="0">
              <a:solidFill>
                <a:schemeClr val="tx1"/>
              </a:solidFill>
            </a:endParaRPr>
          </a:p>
          <a:p>
            <a:pPr marL="0" indent="0">
              <a:buNone/>
            </a:pPr>
            <a:r>
              <a:rPr lang="en-US" dirty="0">
                <a:solidFill>
                  <a:schemeClr val="tx1"/>
                </a:solidFill>
              </a:rPr>
              <a:t>9. Maintain Objectivity:</a:t>
            </a:r>
            <a:endParaRPr lang="en-IN" sz="3600" dirty="0">
              <a:solidFill>
                <a:schemeClr val="tx1"/>
              </a:solidFill>
            </a:endParaRPr>
          </a:p>
          <a:p>
            <a:r>
              <a:rPr lang="en-US" dirty="0">
                <a:solidFill>
                  <a:schemeClr val="tx1"/>
                </a:solidFill>
              </a:rPr>
              <a:t>Be objective and avoid leading participants toward favorable responses. You want to uncover their genuine thoughts and feelings.</a:t>
            </a:r>
            <a:endParaRPr lang="en-IN" sz="2400" dirty="0">
              <a:solidFill>
                <a:schemeClr val="tx1"/>
              </a:solidFill>
            </a:endParaRPr>
          </a:p>
          <a:p>
            <a:pPr marL="0" indent="0">
              <a:buNone/>
            </a:pPr>
            <a:r>
              <a:rPr lang="en-US" dirty="0">
                <a:solidFill>
                  <a:schemeClr val="tx1"/>
                </a:solidFill>
              </a:rPr>
              <a:t>10. Iterate and Improve:</a:t>
            </a:r>
            <a:endParaRPr lang="en-IN" sz="3600" dirty="0">
              <a:solidFill>
                <a:schemeClr val="tx1"/>
              </a:solidFill>
            </a:endParaRPr>
          </a:p>
          <a:p>
            <a:pPr lvl="0"/>
            <a:r>
              <a:rPr lang="en-US" dirty="0">
                <a:solidFill>
                  <a:schemeClr val="tx1"/>
                </a:solidFill>
              </a:rPr>
              <a:t>Use the feedback to make iterative improvements to your solution. Address identified pain points, incorporate valuable suggestions, and refine your solution based on user input.</a:t>
            </a:r>
            <a:endParaRPr lang="en-IN" sz="2400" dirty="0">
              <a:solidFill>
                <a:schemeClr val="tx1"/>
              </a:solidFill>
            </a:endParaRPr>
          </a:p>
          <a:p>
            <a:pPr marL="0" indent="0">
              <a:buNone/>
            </a:pPr>
            <a:endParaRPr lang="en-IN"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041"/>
          </a:xfrm>
        </p:spPr>
        <p:txBody>
          <a:bodyPr>
            <a:normAutofit fontScale="90000"/>
          </a:bodyPr>
          <a:lstStyle/>
          <a:p>
            <a:endParaRPr lang="en-IN" dirty="0"/>
          </a:p>
        </p:txBody>
      </p:sp>
      <p:sp>
        <p:nvSpPr>
          <p:cNvPr id="3" name="Content Placeholder 2"/>
          <p:cNvSpPr>
            <a:spLocks noGrp="1"/>
          </p:cNvSpPr>
          <p:nvPr>
            <p:ph idx="1"/>
          </p:nvPr>
        </p:nvSpPr>
        <p:spPr>
          <a:xfrm>
            <a:off x="838199" y="1008992"/>
            <a:ext cx="10702159" cy="5557345"/>
          </a:xfrm>
        </p:spPr>
        <p:txBody>
          <a:bodyPr>
            <a:normAutofit fontScale="92500" lnSpcReduction="10000"/>
          </a:bodyPr>
          <a:lstStyle/>
          <a:p>
            <a:pPr marL="0" indent="0">
              <a:buNone/>
            </a:pPr>
            <a:r>
              <a:rPr lang="en-US" dirty="0">
                <a:solidFill>
                  <a:schemeClr val="tx1"/>
                </a:solidFill>
              </a:rPr>
              <a:t>11. Validate Your Solution</a:t>
            </a:r>
            <a:r>
              <a:rPr lang="en-US" dirty="0" smtClean="0">
                <a:solidFill>
                  <a:schemeClr val="tx1"/>
                </a:solidFill>
              </a:rPr>
              <a:t>:</a:t>
            </a:r>
            <a:endParaRPr lang="en-US" dirty="0" smtClean="0">
              <a:solidFill>
                <a:schemeClr val="tx1"/>
              </a:solidFill>
            </a:endParaRPr>
          </a:p>
          <a:p>
            <a:pPr lvl="0"/>
            <a:r>
              <a:rPr lang="en-US" dirty="0" smtClean="0">
                <a:solidFill>
                  <a:schemeClr val="tx1"/>
                </a:solidFill>
              </a:rPr>
              <a:t>After </a:t>
            </a:r>
            <a:r>
              <a:rPr lang="en-US" dirty="0">
                <a:solidFill>
                  <a:schemeClr val="tx1"/>
                </a:solidFill>
              </a:rPr>
              <a:t>making improvements, revisit participants or new interviewees and ask if the changes effectively address their concerns and needs.</a:t>
            </a:r>
            <a:endParaRPr lang="en-IN" sz="2400" dirty="0">
              <a:solidFill>
                <a:schemeClr val="tx1"/>
              </a:solidFill>
            </a:endParaRPr>
          </a:p>
          <a:p>
            <a:pPr marL="0" indent="0">
              <a:buNone/>
            </a:pPr>
            <a:r>
              <a:rPr lang="en-US" dirty="0">
                <a:solidFill>
                  <a:schemeClr val="tx1"/>
                </a:solidFill>
              </a:rPr>
              <a:t>12. Maintain an Ongoing Feedback Loop:</a:t>
            </a:r>
            <a:endParaRPr lang="en-IN" sz="3600" dirty="0">
              <a:solidFill>
                <a:schemeClr val="tx1"/>
              </a:solidFill>
            </a:endParaRPr>
          </a:p>
          <a:p>
            <a:pPr marL="0" lvl="0" indent="0">
              <a:buNone/>
            </a:pPr>
            <a:r>
              <a:rPr lang="en-US" dirty="0">
                <a:solidFill>
                  <a:schemeClr val="tx1"/>
                </a:solidFill>
              </a:rPr>
              <a:t>Continue to engage with potential and existing customers to ensure your solution continues to meet their evolving needs and expectations.</a:t>
            </a:r>
            <a:endParaRPr lang="en-IN" sz="2400" dirty="0">
              <a:solidFill>
                <a:schemeClr val="tx1"/>
              </a:solidFill>
            </a:endParaRPr>
          </a:p>
          <a:p>
            <a:pPr marL="0" indent="0">
              <a:buNone/>
            </a:pPr>
            <a:r>
              <a:rPr lang="en-US" dirty="0">
                <a:solidFill>
                  <a:schemeClr val="tx1"/>
                </a:solidFill>
              </a:rPr>
              <a:t>13. Make Data-Driven Decisions:</a:t>
            </a:r>
            <a:endParaRPr lang="en-IN" sz="3600" dirty="0">
              <a:solidFill>
                <a:schemeClr val="tx1"/>
              </a:solidFill>
            </a:endParaRPr>
          </a:p>
          <a:p>
            <a:pPr marL="0" lvl="0" indent="0">
              <a:buNone/>
            </a:pPr>
            <a:r>
              <a:rPr lang="en-US" dirty="0" smtClean="0">
                <a:solidFill>
                  <a:schemeClr val="tx1"/>
                </a:solidFill>
              </a:rPr>
              <a:t>  Use </a:t>
            </a:r>
            <a:r>
              <a:rPr lang="en-US" dirty="0">
                <a:solidFill>
                  <a:schemeClr val="tx1"/>
                </a:solidFill>
              </a:rPr>
              <a:t>the insights gained from solution interviews to make informed decisions about your </a:t>
            </a:r>
            <a:r>
              <a:rPr lang="en-US" dirty="0" smtClean="0">
                <a:solidFill>
                  <a:schemeClr val="tx1"/>
                </a:solidFill>
              </a:rPr>
              <a:t>      product </a:t>
            </a:r>
            <a:r>
              <a:rPr lang="en-US" dirty="0">
                <a:solidFill>
                  <a:schemeClr val="tx1"/>
                </a:solidFill>
              </a:rPr>
              <a:t>or service, pricing, marketing, and overall strategy.</a:t>
            </a:r>
            <a:endParaRPr lang="en-IN" sz="2400" dirty="0">
              <a:solidFill>
                <a:schemeClr val="tx1"/>
              </a:solidFill>
            </a:endParaRPr>
          </a:p>
          <a:p>
            <a:pPr marL="0" indent="0">
              <a:buNone/>
            </a:pPr>
            <a:r>
              <a:rPr lang="en-US" dirty="0" smtClean="0">
                <a:solidFill>
                  <a:schemeClr val="tx1"/>
                </a:solidFill>
              </a:rPr>
              <a:t> Solution </a:t>
            </a:r>
            <a:r>
              <a:rPr lang="en-US" dirty="0">
                <a:solidFill>
                  <a:schemeClr val="tx1"/>
                </a:solidFill>
              </a:rPr>
              <a:t>interviews are a crucial part of the customer development process, allowing you to validate your solution and make necessary adjustments to increase its chances of success in the market. Listening to your potential customers and iterating based on their feedback is a key principle in entrepreneurial success.</a:t>
            </a:r>
            <a:endParaRPr lang="en-IN" sz="3600" dirty="0">
              <a:solidFill>
                <a:schemeClr val="tx1"/>
              </a:solidFill>
            </a:endParaRPr>
          </a:p>
          <a:p>
            <a:pPr marL="0" indent="0">
              <a:buNone/>
            </a:pPr>
            <a:endParaRPr lang="en-IN" sz="36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45874</Words>
  <Application>WPS Presentation</Application>
  <PresentationFormat>Widescreen</PresentationFormat>
  <Paragraphs>630</Paragraphs>
  <Slides>58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58</vt:i4>
      </vt:variant>
    </vt:vector>
  </HeadingPairs>
  <TitlesOfParts>
    <vt:vector size="70" baseType="lpstr">
      <vt:lpstr>Arial</vt:lpstr>
      <vt:lpstr>SimSun</vt:lpstr>
      <vt:lpstr>Wingdings</vt:lpstr>
      <vt:lpstr>Times New Roman</vt:lpstr>
      <vt:lpstr>Calibri</vt:lpstr>
      <vt:lpstr>Microsoft YaHei</vt:lpstr>
      <vt:lpstr>Arial Unicode MS</vt:lpstr>
      <vt:lpstr>Calibri Light</vt:lpstr>
      <vt:lpstr>Helvetica-Bold</vt:lpstr>
      <vt:lpstr>Segoe Print</vt:lpstr>
      <vt:lpstr>Calibri</vt:lpstr>
      <vt:lpstr>Office Theme</vt:lpstr>
      <vt:lpstr> Entrepreneurship Development </vt:lpstr>
      <vt:lpstr>Validation</vt:lpstr>
      <vt:lpstr>Step-by-Step guide to developing a mockup demo </vt:lpstr>
      <vt:lpstr>Step-by-Step guide to developing a mockup demo </vt:lpstr>
      <vt:lpstr>Step-by-Step guide to developing a mockup demo </vt:lpstr>
      <vt:lpstr>Step-by-Step guide to developing a mockup demo </vt:lpstr>
      <vt:lpstr>Run solution interviews </vt:lpstr>
      <vt:lpstr>PowerPoint 演示文稿</vt:lpstr>
      <vt:lpstr>PowerPoint 演示文稿</vt:lpstr>
      <vt:lpstr> Does your solution solve the problem for your customers? </vt:lpstr>
      <vt:lpstr>PowerPoint 演示文稿</vt:lpstr>
      <vt:lpstr>PowerPoint 演示文稿</vt:lpstr>
      <vt:lpstr>PowerPoint 演示文稿</vt:lpstr>
      <vt:lpstr> The problem solution test </vt:lpstr>
      <vt:lpstr>The problem solution test</vt:lpstr>
      <vt:lpstr>The problem solution test</vt:lpstr>
      <vt:lpstr>Sizing the opportunity in entrepreneurship</vt:lpstr>
      <vt:lpstr>Sizing the opportunity in entrepreneurship</vt:lpstr>
      <vt:lpstr>PowerPoint 演示文稿</vt:lpstr>
      <vt:lpstr>PowerPoint 演示文稿</vt:lpstr>
      <vt:lpstr>PowerPoint 演示文稿</vt:lpstr>
      <vt:lpstr>Startup Vs Small Business</vt:lpstr>
      <vt:lpstr>PowerPoint 演示文稿</vt:lpstr>
      <vt:lpstr>PowerPoint 演示文稿</vt:lpstr>
      <vt:lpstr>What is a Startup</vt:lpstr>
      <vt:lpstr>PowerPoint 演示文稿</vt:lpstr>
      <vt:lpstr> What is a Small Business </vt:lpstr>
      <vt:lpstr>PowerPoint 演示文稿</vt:lpstr>
      <vt:lpstr>The challenges of new startup</vt:lpstr>
      <vt:lpstr>The challenges of new startup</vt:lpstr>
      <vt:lpstr>The challenges of new startup</vt:lpstr>
      <vt:lpstr>The challenges of new startup</vt:lpstr>
      <vt:lpstr>PowerPoint 演示文稿</vt:lpstr>
      <vt:lpstr> Differences Between Startups And Small Businesses </vt:lpstr>
      <vt:lpstr>Difference Between an Entrepreneur and a Small Business Owner</vt:lpstr>
      <vt:lpstr>Industry analysis</vt:lpstr>
      <vt:lpstr>Types of industry analysis </vt:lpstr>
      <vt:lpstr>1 Competitive Forces Model (Porter’s 5 Forces)</vt:lpstr>
      <vt:lpstr>PowerPoint 演示文稿</vt:lpstr>
      <vt:lpstr>PowerPoint 演示文稿</vt:lpstr>
      <vt:lpstr>Broad Factors Analysis (PEST Analysis)</vt:lpstr>
      <vt:lpstr>Broad Factors Analysis (PEST Analysis)</vt:lpstr>
      <vt:lpstr>Broad Factors Analysis (PEST Analysis)</vt:lpstr>
      <vt:lpstr>Industry Analysis</vt:lpstr>
      <vt:lpstr> competition analysis</vt:lpstr>
      <vt:lpstr> competition analysis</vt:lpstr>
      <vt:lpstr> competition analysis</vt:lpstr>
      <vt:lpstr>What Is an MVP?</vt:lpstr>
      <vt:lpstr>PowerPoint 演示文稿</vt:lpstr>
      <vt:lpstr>PowerPoint 演示文稿</vt:lpstr>
      <vt:lpstr>What Are the Main Benefits of an MVP?</vt:lpstr>
      <vt:lpstr>How To build an MVP: 5 Key Steps</vt:lpstr>
      <vt:lpstr>How To build an MVP: 5 Key Steps</vt:lpstr>
      <vt:lpstr>How To build an MVP: 5 Key Steps</vt:lpstr>
      <vt:lpstr>How To build an MVP: 5 Key Steps</vt:lpstr>
      <vt:lpstr>How To build an MVP: 5 Key Steps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dc:title>
  <dc:creator>Aniket Patil</dc:creator>
  <cp:lastModifiedBy>SAMShaikh</cp:lastModifiedBy>
  <cp:revision>140</cp:revision>
  <dcterms:created xsi:type="dcterms:W3CDTF">2019-08-20T05:08:00Z</dcterms:created>
  <dcterms:modified xsi:type="dcterms:W3CDTF">2023-11-29T11:10:29Z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D5F16D20A70C4F19906B47FB023C8D98_13</vt:lpwstr>
  </property>
  <property fmtid="{D5CDD505-2E9C-101B-9397-08002B2CF9AE}" pid="3" name="KSOProductBuildVer">
    <vt:lpwstr>1033-12.2.0.13306</vt:lpwstr>
  </property>
</Properties>
</file>