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009ED6"/>
    <a:srgbClr val="6A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364" autoAdjust="0"/>
  </p:normalViewPr>
  <p:slideViewPr>
    <p:cSldViewPr snapToGrid="0">
      <p:cViewPr varScale="1">
        <p:scale>
          <a:sx n="78" d="100"/>
          <a:sy n="78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FD6E-970C-4FB0-BCC5-3D446D46B3D8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29F93-531B-42D3-93A7-0E8971F90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4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29F93-531B-42D3-93A7-0E8971F90CD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02BF-BDE0-D4E4-85C0-00B8F221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617C-372B-1E5F-2D39-9E791F49D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2072-F769-ACBA-77F0-6094EB72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13D7-B0E8-6C00-CE34-912B9D19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6D9C-B312-12AD-5A9C-E3935ED4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343B-8054-F146-8F1B-1C75D904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736E-A56D-ADC5-C401-C30B7AFE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9391-61A0-7B78-01A1-AC03E08E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EC31-363E-3361-BCB4-E2C8D121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E1A3-3384-313A-C017-1E9A0AF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0A933-A429-9376-6182-604CCC41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580B-6C84-9C38-B3F8-BBABC06B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A9EC-F7FE-428A-C270-431513A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DDDD-6922-E138-AB65-2A03953C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1C95-DEC5-015B-BB72-CF319C3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F036-BACA-F3B9-FF4F-CAEB325E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C7D5-E2CA-948A-96ED-A3E8A270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860C-BC34-D6D2-7F09-3867E99D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B06C-2498-E79C-E53E-D09B6BBB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7E49-164D-0263-6A09-1D9DFCE9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40C8-A28E-ABC6-E583-41F8FE87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0F8A-3CC5-6D14-CD9A-6A8FA291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F032-3518-4105-3F9A-7961F588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4D97-CFA1-A291-7432-53AE7EEA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55AA-1B40-C891-8827-E07A3C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00D2-12E9-260D-D0C2-E701CC7D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5FBC-C60B-ED66-C812-59485109D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71E8-A5B8-1848-60A2-5301CE456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4198-3353-D863-398D-ADAC0FD1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F62F-6891-7793-2EBC-3C8264F7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E255-C39E-D8F6-DEBD-DE46E3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2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B3B1-9793-EBC8-E44B-3B23040E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DB0-C5B4-84E4-5536-6ED3C6C0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3B4F5-5A04-EA95-D874-33A80FF4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FD72C-8145-5289-250C-DC2389A6A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DED99-49E7-1CB1-F790-E3043F511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7156F-568A-E567-0274-C93359A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833AD-17EB-09C3-4EC8-23CFEFD2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6A1D6-2CE9-74A1-8F9F-ADF0884F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901C-21DB-E162-CA7D-2F9F4901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0ADC9-2745-61E0-64CA-0556CDC8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5BFA9-7CAF-EAFE-4110-C3973701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5D8CA-E98A-25F5-015C-5061EB73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30D94-EA06-E534-7E62-CE2E77A1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128E8-58E4-2F24-8750-A3E244B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DDF02-AD3A-5099-7F54-8374384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5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2BE-D228-5B77-FC77-8CF9B08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7762-0A95-87C2-9F2C-C0093AE7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03779-230A-C27F-9EEA-5DE5E343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3E97C-A064-40E2-C1A9-5E08C7E8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C9B3-A5CF-8DA3-D06C-E0074D32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5ED8-C962-D784-7C3D-C345909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8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2BCD-098C-32DC-74A0-A0DB1129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6595-A7C3-5565-30A1-98F6A86B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73259-BB80-6FE8-460F-08D09AF2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F1BF-595A-0B46-727C-2F19E7D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6920-B7D9-2D96-03C8-D2110BF5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9D98-0404-D6A8-9AB3-48CC090A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2DF0C-D3BC-7B64-CCB3-F39E7916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51383-16D8-B423-17BB-EEC98242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830E-4D97-85E1-82F0-CA70BE71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0179-388C-407D-847A-FDC544BCB36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CE53-A5AA-6F7A-BE4A-14B8C613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8B55-4327-CCFE-D00F-8C0FD9894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9060-4B19-4EBE-B451-223CBCF46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>
            <a:extLst>
              <a:ext uri="{FF2B5EF4-FFF2-40B4-BE49-F238E27FC236}">
                <a16:creationId xmlns:a16="http://schemas.microsoft.com/office/drawing/2014/main" id="{EEE536AF-6F8C-F9FE-DEA6-1197E2BE0B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6ED43189-0FEE-2600-F193-70B94B0E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0"/>
            <a:ext cx="457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6D556-29E5-CC99-4A24-B57B519713BC}"/>
              </a:ext>
            </a:extLst>
          </p:cNvPr>
          <p:cNvSpPr txBox="1"/>
          <p:nvPr/>
        </p:nvSpPr>
        <p:spPr>
          <a:xfrm>
            <a:off x="665922" y="982174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6A310A"/>
                </a:solidFill>
              </a:rPr>
              <a:t>MaidMatch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23AA47-EB01-D47A-7A31-27F0C02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3551761"/>
            <a:ext cx="10108095" cy="267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Kiran Patil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Mayuresh</a:t>
            </a:r>
            <a:r>
              <a:rPr lang="en-US" sz="2000" dirty="0"/>
              <a:t> </a:t>
            </a:r>
            <a:r>
              <a:rPr lang="en-US" sz="2000" dirty="0" err="1"/>
              <a:t>Murudkar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5FB4E-624B-E2D8-1889-243907C84625}"/>
              </a:ext>
            </a:extLst>
          </p:cNvPr>
          <p:cNvSpPr txBox="1"/>
          <p:nvPr/>
        </p:nvSpPr>
        <p:spPr>
          <a:xfrm>
            <a:off x="667632" y="1963683"/>
            <a:ext cx="610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Connecting You with Reliable and Skilled Domestic Workers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4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>
            <a:extLst>
              <a:ext uri="{FF2B5EF4-FFF2-40B4-BE49-F238E27FC236}">
                <a16:creationId xmlns:a16="http://schemas.microsoft.com/office/drawing/2014/main" id="{F2E49B80-DE4F-167E-473E-FF4FAC49A6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E4D9A-0F7B-14D6-DED8-DF0850CFA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91800"/>
              </p:ext>
            </p:extLst>
          </p:nvPr>
        </p:nvGraphicFramePr>
        <p:xfrm>
          <a:off x="716775" y="507792"/>
          <a:ext cx="10813585" cy="589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75">
                  <a:extLst>
                    <a:ext uri="{9D8B030D-6E8A-4147-A177-3AD203B41FA5}">
                      <a16:colId xmlns:a16="http://schemas.microsoft.com/office/drawing/2014/main" val="3640083314"/>
                    </a:ext>
                  </a:extLst>
                </a:gridCol>
                <a:gridCol w="1647630">
                  <a:extLst>
                    <a:ext uri="{9D8B030D-6E8A-4147-A177-3AD203B41FA5}">
                      <a16:colId xmlns:a16="http://schemas.microsoft.com/office/drawing/2014/main" val="3054332105"/>
                    </a:ext>
                  </a:extLst>
                </a:gridCol>
                <a:gridCol w="2118381">
                  <a:extLst>
                    <a:ext uri="{9D8B030D-6E8A-4147-A177-3AD203B41FA5}">
                      <a16:colId xmlns:a16="http://schemas.microsoft.com/office/drawing/2014/main" val="1242816017"/>
                    </a:ext>
                  </a:extLst>
                </a:gridCol>
                <a:gridCol w="1972673">
                  <a:extLst>
                    <a:ext uri="{9D8B030D-6E8A-4147-A177-3AD203B41FA5}">
                      <a16:colId xmlns:a16="http://schemas.microsoft.com/office/drawing/2014/main" val="613758239"/>
                    </a:ext>
                  </a:extLst>
                </a:gridCol>
                <a:gridCol w="1726089">
                  <a:extLst>
                    <a:ext uri="{9D8B030D-6E8A-4147-A177-3AD203B41FA5}">
                      <a16:colId xmlns:a16="http://schemas.microsoft.com/office/drawing/2014/main" val="3405924072"/>
                    </a:ext>
                  </a:extLst>
                </a:gridCol>
                <a:gridCol w="1894837">
                  <a:extLst>
                    <a:ext uri="{9D8B030D-6E8A-4147-A177-3AD203B41FA5}">
                      <a16:colId xmlns:a16="http://schemas.microsoft.com/office/drawing/2014/main" val="2085331245"/>
                    </a:ext>
                  </a:extLst>
                </a:gridCol>
              </a:tblGrid>
              <a:tr h="328831">
                <a:tc>
                  <a:txBody>
                    <a:bodyPr/>
                    <a:lstStyle/>
                    <a:p>
                      <a:r>
                        <a:rPr lang="en-US" sz="1800" dirty="0"/>
                        <a:t>Revenue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76625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6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Period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Monthly Subscription Revenue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Monthly Transaction Revenue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Monthly Revenue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Yearly Revenue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66760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1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92753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784852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 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74851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75173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r>
                        <a:rPr lang="en-US" sz="1200" dirty="0"/>
                        <a:t>A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Break Even Analysis if we met the target of 10000 users per year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98900"/>
                  </a:ext>
                </a:extLst>
              </a:tr>
              <a:tr h="206566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Expense for the first year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462096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Expenses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cost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95756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Running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for 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year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72006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expense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22867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2870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for 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year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200000*12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240000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86153"/>
                  </a:ext>
                </a:extLst>
              </a:tr>
              <a:tr h="32883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Difference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575573"/>
                  </a:ext>
                </a:extLst>
              </a:tr>
              <a:tr h="56716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Since difference is positive , Break even will happen in  first year only if full target is met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2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>
            <a:extLst>
              <a:ext uri="{FF2B5EF4-FFF2-40B4-BE49-F238E27FC236}">
                <a16:creationId xmlns:a16="http://schemas.microsoft.com/office/drawing/2014/main" id="{76D99F05-DD5D-7199-E66F-C202A04A51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82594-49B6-5CAF-4C23-A4BDDAA8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6A310A"/>
                </a:solidFill>
                <a:latin typeface="+mn-lt"/>
                <a:ea typeface="+mn-ea"/>
                <a:cs typeface="+mn-cs"/>
              </a:rPr>
              <a:t>Problem statement </a:t>
            </a:r>
            <a:endParaRPr lang="en-IN" sz="4000" dirty="0">
              <a:solidFill>
                <a:srgbClr val="6A310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610E-4698-E32D-7F96-44A8619C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"Despite the increasing demand for domestic help and household services, there exists a prevalent problem in efficiently and reliably finding qualified maids. </a:t>
            </a:r>
          </a:p>
          <a:p>
            <a:pPr algn="just"/>
            <a:r>
              <a:rPr lang="en-US" dirty="0"/>
              <a:t>This issue is characterized by a lack of standardized vetting processes, leading to concerns about trustworthiness, reliability, and the overall quality of services provided.</a:t>
            </a:r>
          </a:p>
          <a:p>
            <a:pPr algn="just"/>
            <a:r>
              <a:rPr lang="en-US" dirty="0"/>
              <a:t>The absence of a streamlined platform or method for connecting households with skilled and trustworthy domestic workers contributes to a persistent challenge in establishing secure and satisfactory arrangements for both service seekers and providers.</a:t>
            </a:r>
          </a:p>
          <a:p>
            <a:pPr algn="just"/>
            <a:r>
              <a:rPr lang="en-US" dirty="0"/>
              <a:t>Addressing this problem requires a comprehensive solution that addresses the vetting process, communication barriers, and overall transparency in the domestic service industry."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90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">
            <a:extLst>
              <a:ext uri="{FF2B5EF4-FFF2-40B4-BE49-F238E27FC236}">
                <a16:creationId xmlns:a16="http://schemas.microsoft.com/office/drawing/2014/main" id="{7EFDD3B0-70C7-61D1-8014-2E94DACBB3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231D9-CDE6-11C0-EDDD-1ED76589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6A310A"/>
                </a:solidFill>
                <a:latin typeface="+mn-lt"/>
                <a:ea typeface="+mn-ea"/>
                <a:cs typeface="+mn-cs"/>
              </a:rPr>
              <a:t>MaidMatch - Connecting You with Reliable and Skilled Domestic Workers</a:t>
            </a:r>
            <a:endParaRPr lang="en-IN" sz="4000" dirty="0">
              <a:solidFill>
                <a:srgbClr val="6A310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36CF-0C2E-3BC6-85F3-19839EA5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Welcome to </a:t>
            </a:r>
            <a:r>
              <a:rPr lang="en-IN" dirty="0" err="1"/>
              <a:t>MaidMatch</a:t>
            </a:r>
            <a:r>
              <a:rPr lang="en-IN" dirty="0"/>
              <a:t>, the </a:t>
            </a:r>
            <a:r>
              <a:rPr lang="en-US" dirty="0"/>
              <a:t>revolutionary platform that simplifies the process of hiring reliable domestic workers and maids.</a:t>
            </a:r>
          </a:p>
          <a:p>
            <a:endParaRPr lang="en-US" sz="6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Say goodbye to the hassle of finding trustworthy help.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600" dirty="0"/>
          </a:p>
          <a:p>
            <a:r>
              <a:rPr lang="en-US" dirty="0" err="1"/>
              <a:t>MaidMatch</a:t>
            </a:r>
            <a:r>
              <a:rPr lang="en-US" dirty="0"/>
              <a:t> not only provides a reliable solution for households but also empowers skilled individuals in the domestic service sector.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227F2635-4E9F-C71E-0675-CF773765A6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AC77-BD57-6ABB-6650-63553E2C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6A310A"/>
                </a:solidFill>
                <a:latin typeface="+mn-lt"/>
                <a:ea typeface="+mn-ea"/>
                <a:cs typeface="+mn-cs"/>
              </a:rPr>
              <a:t>Financial Projections</a:t>
            </a:r>
            <a:endParaRPr lang="en-IN" sz="4000" dirty="0">
              <a:solidFill>
                <a:srgbClr val="6A310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BC1F-DDDC-9886-FA11-31674CC2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 simplified example of the financial projections, considering revenue streams, expenses, and growth assumptions over a three-year period</a:t>
            </a:r>
          </a:p>
          <a:p>
            <a:r>
              <a:rPr lang="en-IN" dirty="0"/>
              <a:t>User Growth </a:t>
            </a:r>
          </a:p>
          <a:p>
            <a:r>
              <a:rPr lang="en-IN" dirty="0"/>
              <a:t>Revenue Model</a:t>
            </a:r>
          </a:p>
          <a:p>
            <a:r>
              <a:rPr lang="en-IN" dirty="0"/>
              <a:t>Subscription Fee</a:t>
            </a:r>
          </a:p>
          <a:p>
            <a:r>
              <a:rPr lang="en-IN" dirty="0"/>
              <a:t>Transaction Fee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3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74C81BA1-0391-D990-AFDD-C2C90B0151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E42C-792C-0CD2-DBE1-11601D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4050C3-96E2-F316-4044-532C1C811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80383"/>
              </p:ext>
            </p:extLst>
          </p:nvPr>
        </p:nvGraphicFramePr>
        <p:xfrm>
          <a:off x="961958" y="1400783"/>
          <a:ext cx="10515600" cy="4812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765">
                  <a:extLst>
                    <a:ext uri="{9D8B030D-6E8A-4147-A177-3AD203B41FA5}">
                      <a16:colId xmlns:a16="http://schemas.microsoft.com/office/drawing/2014/main" val="448537218"/>
                    </a:ext>
                  </a:extLst>
                </a:gridCol>
                <a:gridCol w="2616741">
                  <a:extLst>
                    <a:ext uri="{9D8B030D-6E8A-4147-A177-3AD203B41FA5}">
                      <a16:colId xmlns:a16="http://schemas.microsoft.com/office/drawing/2014/main" val="1804024741"/>
                    </a:ext>
                  </a:extLst>
                </a:gridCol>
                <a:gridCol w="2217906">
                  <a:extLst>
                    <a:ext uri="{9D8B030D-6E8A-4147-A177-3AD203B41FA5}">
                      <a16:colId xmlns:a16="http://schemas.microsoft.com/office/drawing/2014/main" val="1446228113"/>
                    </a:ext>
                  </a:extLst>
                </a:gridCol>
                <a:gridCol w="2558375">
                  <a:extLst>
                    <a:ext uri="{9D8B030D-6E8A-4147-A177-3AD203B41FA5}">
                      <a16:colId xmlns:a16="http://schemas.microsoft.com/office/drawing/2014/main" val="354823894"/>
                    </a:ext>
                  </a:extLst>
                </a:gridCol>
                <a:gridCol w="1895813">
                  <a:extLst>
                    <a:ext uri="{9D8B030D-6E8A-4147-A177-3AD203B41FA5}">
                      <a16:colId xmlns:a16="http://schemas.microsoft.com/office/drawing/2014/main" val="1197897156"/>
                    </a:ext>
                  </a:extLst>
                </a:gridCol>
              </a:tblGrid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26944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1. 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Technology Development and Maintenance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41224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73650"/>
                  </a:ext>
                </a:extLst>
              </a:tr>
              <a:tr h="233869">
                <a:tc>
                  <a:txBody>
                    <a:bodyPr/>
                    <a:lstStyle/>
                    <a:p>
                      <a:r>
                        <a:rPr lang="en-US" sz="1200" dirty="0"/>
                        <a:t>1. A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Development year 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90487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37195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Website/App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Hiring developers, designers, and UX/UI experts for the initial platform creation.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22295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Procuring and setting up servers to host the platform.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06586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and Quality Assurance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Conducting extensive testing to ensure the platform's functionality, security, and user experience.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33429"/>
                  </a:ext>
                </a:extLst>
              </a:tr>
              <a:tr h="60846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App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Developing mobile applications for iOS and Android platforms, if part of the strategy.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86061"/>
                  </a:ext>
                </a:extLst>
              </a:tr>
              <a:tr h="3647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8,50,000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7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12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F2DDA-F820-2891-F2AB-5D8E4C0B7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46017"/>
              </p:ext>
            </p:extLst>
          </p:nvPr>
        </p:nvGraphicFramePr>
        <p:xfrm>
          <a:off x="838200" y="1138136"/>
          <a:ext cx="10515600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765">
                  <a:extLst>
                    <a:ext uri="{9D8B030D-6E8A-4147-A177-3AD203B41FA5}">
                      <a16:colId xmlns:a16="http://schemas.microsoft.com/office/drawing/2014/main" val="448537218"/>
                    </a:ext>
                  </a:extLst>
                </a:gridCol>
                <a:gridCol w="2616741">
                  <a:extLst>
                    <a:ext uri="{9D8B030D-6E8A-4147-A177-3AD203B41FA5}">
                      <a16:colId xmlns:a16="http://schemas.microsoft.com/office/drawing/2014/main" val="1804024741"/>
                    </a:ext>
                  </a:extLst>
                </a:gridCol>
                <a:gridCol w="2217906">
                  <a:extLst>
                    <a:ext uri="{9D8B030D-6E8A-4147-A177-3AD203B41FA5}">
                      <a16:colId xmlns:a16="http://schemas.microsoft.com/office/drawing/2014/main" val="1446228113"/>
                    </a:ext>
                  </a:extLst>
                </a:gridCol>
                <a:gridCol w="2558375">
                  <a:extLst>
                    <a:ext uri="{9D8B030D-6E8A-4147-A177-3AD203B41FA5}">
                      <a16:colId xmlns:a16="http://schemas.microsoft.com/office/drawing/2014/main" val="354823894"/>
                    </a:ext>
                  </a:extLst>
                </a:gridCol>
                <a:gridCol w="1895813">
                  <a:extLst>
                    <a:ext uri="{9D8B030D-6E8A-4147-A177-3AD203B41FA5}">
                      <a16:colId xmlns:a16="http://schemas.microsoft.com/office/drawing/2014/main" val="1197897156"/>
                    </a:ext>
                  </a:extLst>
                </a:gridCol>
              </a:tblGrid>
              <a:tr h="233869">
                <a:tc>
                  <a:txBody>
                    <a:bodyPr/>
                    <a:lstStyle/>
                    <a:p>
                      <a:r>
                        <a:rPr lang="en-US" sz="1200" dirty="0"/>
                        <a:t>1. 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Ongoing Maintenance year 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90487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Maintenance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maintenance and updates to ensure server performance and security.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22295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 Fixes and Software Updates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Addressing any bugs or glitches and releasing regular updates to enhance features..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06586"/>
                  </a:ext>
                </a:extLst>
              </a:tr>
              <a:tr h="3854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Support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Implementing and maintaining a customer support system, including hiring support staff if necessary.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3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Upgrades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Investing in technology upgrades to stay current with industry standards and user expectations.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8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14,00,000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1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1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>
            <a:extLst>
              <a:ext uri="{FF2B5EF4-FFF2-40B4-BE49-F238E27FC236}">
                <a16:creationId xmlns:a16="http://schemas.microsoft.com/office/drawing/2014/main" id="{75D0437B-91F6-F987-8780-3AF5F8DF28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CFF9C1-B5D4-BE5B-F8B1-74B223FB1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53510"/>
              </p:ext>
            </p:extLst>
          </p:nvPr>
        </p:nvGraphicFramePr>
        <p:xfrm>
          <a:off x="838200" y="812476"/>
          <a:ext cx="10550235" cy="529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057">
                  <a:extLst>
                    <a:ext uri="{9D8B030D-6E8A-4147-A177-3AD203B41FA5}">
                      <a16:colId xmlns:a16="http://schemas.microsoft.com/office/drawing/2014/main" val="448537218"/>
                    </a:ext>
                  </a:extLst>
                </a:gridCol>
                <a:gridCol w="2632296">
                  <a:extLst>
                    <a:ext uri="{9D8B030D-6E8A-4147-A177-3AD203B41FA5}">
                      <a16:colId xmlns:a16="http://schemas.microsoft.com/office/drawing/2014/main" val="1804024741"/>
                    </a:ext>
                  </a:extLst>
                </a:gridCol>
                <a:gridCol w="2231090">
                  <a:extLst>
                    <a:ext uri="{9D8B030D-6E8A-4147-A177-3AD203B41FA5}">
                      <a16:colId xmlns:a16="http://schemas.microsoft.com/office/drawing/2014/main" val="1446228113"/>
                    </a:ext>
                  </a:extLst>
                </a:gridCol>
                <a:gridCol w="2857364">
                  <a:extLst>
                    <a:ext uri="{9D8B030D-6E8A-4147-A177-3AD203B41FA5}">
                      <a16:colId xmlns:a16="http://schemas.microsoft.com/office/drawing/2014/main" val="354823894"/>
                    </a:ext>
                  </a:extLst>
                </a:gridCol>
                <a:gridCol w="1595428">
                  <a:extLst>
                    <a:ext uri="{9D8B030D-6E8A-4147-A177-3AD203B41FA5}">
                      <a16:colId xmlns:a16="http://schemas.microsoft.com/office/drawing/2014/main" val="1197897156"/>
                    </a:ext>
                  </a:extLst>
                </a:gridCol>
              </a:tblGrid>
              <a:tr h="56457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 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User Acquisition and 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41224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73650"/>
                  </a:ext>
                </a:extLst>
              </a:tr>
              <a:tr h="405436">
                <a:tc>
                  <a:txBody>
                    <a:bodyPr/>
                    <a:lstStyle/>
                    <a:p>
                      <a:r>
                        <a:rPr lang="en-US" sz="1200" dirty="0"/>
                        <a:t>2. A 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Launch and Establish: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Building Maiden Presence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90487"/>
                  </a:ext>
                </a:extLst>
              </a:tr>
              <a:tr h="4457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Advertising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Initiate targeted digital advertising campaigns on social media platform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22295"/>
                  </a:ext>
                </a:extLst>
              </a:tr>
              <a:tr h="4457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Influencer Collaborations and Content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Partner with influencers, create content, optimize for SE.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06586"/>
                  </a:ext>
                </a:extLst>
              </a:tr>
              <a:tr h="460067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Launch Events and Partnerships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Organize events, webinars, and build partnerships for community Eng.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33429"/>
                  </a:ext>
                </a:extLst>
              </a:tr>
              <a:tr h="29629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7,00,000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78361"/>
                  </a:ext>
                </a:extLst>
              </a:tr>
              <a:tr h="3552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2.B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Amplify and Diversify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Scaling Maiden Impact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90932"/>
                  </a:ext>
                </a:extLst>
              </a:tr>
              <a:tr h="57238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Scaling Digital Advertising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 budget for larger audience reach and user acquisition.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07637"/>
                  </a:ext>
                </a:extLst>
              </a:tr>
              <a:tr h="4457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Diversified Influencer Marketing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Expand influencer collaborations, diversify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53629"/>
                  </a:ext>
                </a:extLst>
              </a:tr>
              <a:tr h="62676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Promotions and Analytics Tools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 promotions, invest in analytics for data-driven optimization.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85153"/>
                  </a:ext>
                </a:extLst>
              </a:tr>
              <a:tr h="27684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1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2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>
            <a:extLst>
              <a:ext uri="{FF2B5EF4-FFF2-40B4-BE49-F238E27FC236}">
                <a16:creationId xmlns:a16="http://schemas.microsoft.com/office/drawing/2014/main" id="{D85A4FB9-4B15-80F9-F26C-37A7887EA9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98F21-AEC6-19A6-7E3F-4C16CEED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29128"/>
              </p:ext>
            </p:extLst>
          </p:nvPr>
        </p:nvGraphicFramePr>
        <p:xfrm>
          <a:off x="838199" y="1037064"/>
          <a:ext cx="10837127" cy="527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205">
                  <a:extLst>
                    <a:ext uri="{9D8B030D-6E8A-4147-A177-3AD203B41FA5}">
                      <a16:colId xmlns:a16="http://schemas.microsoft.com/office/drawing/2014/main" val="448537218"/>
                    </a:ext>
                  </a:extLst>
                </a:gridCol>
                <a:gridCol w="2533040">
                  <a:extLst>
                    <a:ext uri="{9D8B030D-6E8A-4147-A177-3AD203B41FA5}">
                      <a16:colId xmlns:a16="http://schemas.microsoft.com/office/drawing/2014/main" val="1804024741"/>
                    </a:ext>
                  </a:extLst>
                </a:gridCol>
                <a:gridCol w="5051502">
                  <a:extLst>
                    <a:ext uri="{9D8B030D-6E8A-4147-A177-3AD203B41FA5}">
                      <a16:colId xmlns:a16="http://schemas.microsoft.com/office/drawing/2014/main" val="354823894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1197897156"/>
                    </a:ext>
                  </a:extLst>
                </a:gridCol>
              </a:tblGrid>
              <a:tr h="5475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3. 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Administrative and Operational Costs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41224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73650"/>
                  </a:ext>
                </a:extLst>
              </a:tr>
              <a:tr h="446048">
                <a:tc>
                  <a:txBody>
                    <a:bodyPr/>
                    <a:lstStyle/>
                    <a:p>
                      <a:r>
                        <a:rPr lang="en-US" sz="1400" dirty="0"/>
                        <a:t>3 A 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 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expenses, office space, utilities, operational costs.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90487"/>
                  </a:ext>
                </a:extLst>
              </a:tr>
              <a:tr h="32338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22295"/>
                  </a:ext>
                </a:extLst>
              </a:tr>
              <a:tr h="12420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B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Scaling operations to accommodate the growing user base.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81712"/>
                  </a:ext>
                </a:extLst>
              </a:tr>
              <a:tr h="26767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954"/>
                  </a:ext>
                </a:extLst>
              </a:tr>
              <a:tr h="26767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6,00,000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36872"/>
                  </a:ext>
                </a:extLst>
              </a:tr>
              <a:tr h="26767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83252"/>
                  </a:ext>
                </a:extLst>
              </a:tr>
              <a:tr h="4104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4. 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Legal and Compliance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11996"/>
                  </a:ext>
                </a:extLst>
              </a:tr>
              <a:tr h="34390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33429"/>
                  </a:ext>
                </a:extLst>
              </a:tr>
              <a:tr h="331512">
                <a:tc>
                  <a:txBody>
                    <a:bodyPr/>
                    <a:lstStyle/>
                    <a:p>
                      <a:r>
                        <a:rPr lang="en-US" sz="1400" dirty="0"/>
                        <a:t>4 A 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 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Legal consultations, compliance costs, and regulatory expenses.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53629"/>
                  </a:ext>
                </a:extLst>
              </a:tr>
              <a:tr h="35558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85153"/>
                  </a:ext>
                </a:extLst>
              </a:tr>
              <a:tr h="31173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B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2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Ongoing legal support and compliance adjustments.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16226"/>
                  </a:ext>
                </a:extLst>
              </a:tr>
              <a:tr h="31173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23622"/>
                  </a:ext>
                </a:extLst>
              </a:tr>
              <a:tr h="31173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3,00,0000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9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3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>
            <a:extLst>
              <a:ext uri="{FF2B5EF4-FFF2-40B4-BE49-F238E27FC236}">
                <a16:creationId xmlns:a16="http://schemas.microsoft.com/office/drawing/2014/main" id="{BB0E8704-AACE-63DB-8F23-8151BE5234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828695-EBB1-71C3-8D11-C82E5B1C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97180"/>
              </p:ext>
            </p:extLst>
          </p:nvPr>
        </p:nvGraphicFramePr>
        <p:xfrm>
          <a:off x="771913" y="793587"/>
          <a:ext cx="10568877" cy="5424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116">
                  <a:extLst>
                    <a:ext uri="{9D8B030D-6E8A-4147-A177-3AD203B41FA5}">
                      <a16:colId xmlns:a16="http://schemas.microsoft.com/office/drawing/2014/main" val="3093309941"/>
                    </a:ext>
                  </a:extLst>
                </a:gridCol>
                <a:gridCol w="3459113">
                  <a:extLst>
                    <a:ext uri="{9D8B030D-6E8A-4147-A177-3AD203B41FA5}">
                      <a16:colId xmlns:a16="http://schemas.microsoft.com/office/drawing/2014/main" val="3610377910"/>
                    </a:ext>
                  </a:extLst>
                </a:gridCol>
                <a:gridCol w="4680648">
                  <a:extLst>
                    <a:ext uri="{9D8B030D-6E8A-4147-A177-3AD203B41FA5}">
                      <a16:colId xmlns:a16="http://schemas.microsoft.com/office/drawing/2014/main" val="610905049"/>
                    </a:ext>
                  </a:extLst>
                </a:gridCol>
              </a:tblGrid>
              <a:tr h="370040"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Amout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68850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58580"/>
                  </a:ext>
                </a:extLst>
              </a:tr>
              <a:tr h="54958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Capital Required for set 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918508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Capital Required for initial running up to six months till revenue starts getting generated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360298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r>
                        <a:rPr lang="en-US" dirty="0"/>
                        <a:t>Capital required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750535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97360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r>
                        <a:rPr lang="en-US" dirty="0"/>
                        <a:t>Capital Arrangement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417706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18759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2100000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lakhs from each of us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36145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711521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Capital Arrangement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2100000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074937"/>
                  </a:ext>
                </a:extLst>
              </a:tr>
              <a:tr h="37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97287"/>
                  </a:ext>
                </a:extLst>
              </a:tr>
              <a:tr h="3700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Since Capital Required&lt;Capital arrangement , Hence OK.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23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6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725</Words>
  <Application>Microsoft Office PowerPoint</Application>
  <PresentationFormat>Widescreen</PresentationFormat>
  <Paragraphs>170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Problem statement </vt:lpstr>
      <vt:lpstr>MaidMatch - Connecting You with Reliable and Skilled Domestic Workers</vt:lpstr>
      <vt:lpstr>Financial Projections</vt:lpstr>
      <vt:lpstr>Cost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2023-11-26T05:05:03Z</dcterms:created>
  <dcterms:modified xsi:type="dcterms:W3CDTF">2023-11-27T14:52:17Z</dcterms:modified>
</cp:coreProperties>
</file>