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7"/>
  </p:notesMasterIdLst>
  <p:handoutMasterIdLst>
    <p:handoutMasterId r:id="rId48"/>
  </p:handoutMasterIdLst>
  <p:sldIdLst>
    <p:sldId id="296" r:id="rId2"/>
    <p:sldId id="442" r:id="rId3"/>
    <p:sldId id="368" r:id="rId4"/>
    <p:sldId id="436" r:id="rId5"/>
    <p:sldId id="370" r:id="rId6"/>
    <p:sldId id="371" r:id="rId7"/>
    <p:sldId id="372" r:id="rId8"/>
    <p:sldId id="373" r:id="rId9"/>
    <p:sldId id="374" r:id="rId10"/>
    <p:sldId id="376" r:id="rId11"/>
    <p:sldId id="377" r:id="rId12"/>
    <p:sldId id="378" r:id="rId13"/>
    <p:sldId id="379" r:id="rId14"/>
    <p:sldId id="380" r:id="rId15"/>
    <p:sldId id="434" r:id="rId16"/>
    <p:sldId id="383" r:id="rId17"/>
    <p:sldId id="385" r:id="rId18"/>
    <p:sldId id="384" r:id="rId19"/>
    <p:sldId id="386" r:id="rId20"/>
    <p:sldId id="437" r:id="rId21"/>
    <p:sldId id="391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24" r:id="rId35"/>
    <p:sldId id="425" r:id="rId36"/>
    <p:sldId id="426" r:id="rId37"/>
    <p:sldId id="427" r:id="rId38"/>
    <p:sldId id="429" r:id="rId39"/>
    <p:sldId id="430" r:id="rId40"/>
    <p:sldId id="443" r:id="rId41"/>
    <p:sldId id="444" r:id="rId42"/>
    <p:sldId id="438" r:id="rId43"/>
    <p:sldId id="439" r:id="rId44"/>
    <p:sldId id="441" r:id="rId45"/>
    <p:sldId id="433" r:id="rId4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  <a:srgbClr val="FFCCCC"/>
    <a:srgbClr val="009900"/>
    <a:srgbClr val="003300"/>
    <a:srgbClr val="0070C0"/>
    <a:srgbClr val="6633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96250" autoAdjust="0"/>
  </p:normalViewPr>
  <p:slideViewPr>
    <p:cSldViewPr>
      <p:cViewPr varScale="1">
        <p:scale>
          <a:sx n="65" d="100"/>
          <a:sy n="65" d="100"/>
        </p:scale>
        <p:origin x="16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5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3A1BF8-4ECC-4AFF-BA36-F8BA8F1ED424}" type="datetimeFigureOut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A2DE06-4DEF-4CD8-BF8D-9AE629521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0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FB3FAE2-04C6-4B31-9816-4B8B633FD3BC}" type="datetimeFigureOut">
              <a:rPr lang="en-US"/>
              <a:pPr>
                <a:defRPr/>
              </a:pPr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EE67DF-3ECA-46AF-97F7-A84CE5C2E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EE67DF-3ECA-46AF-97F7-A84CE5C2EB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ctrTitle"/>
          </p:nvPr>
        </p:nvSpPr>
        <p:spPr>
          <a:xfrm>
            <a:off x="785786" y="505766"/>
            <a:ext cx="7329541" cy="990600"/>
          </a:xfrm>
        </p:spPr>
        <p:txBody>
          <a:bodyPr anchor="t"/>
          <a:lstStyle>
            <a:lvl1pPr algn="ctr"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A35F79-5E55-482A-8CF1-E2F0FDC2026A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7118-24C0-4B71-BEF0-7626D262A3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E564A-DB00-435E-8E77-A8A9E5B827DF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17002-6A82-447F-AD2E-862CAADC93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F1BDE-0D48-4322-AC27-F13F478B6D9E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3452-6C3E-43D6-825D-A2D75AB7E3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57188" y="142875"/>
            <a:ext cx="8286750" cy="500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 userDrawn="1"/>
        </p:nvSpPr>
        <p:spPr>
          <a:xfrm>
            <a:off x="285750" y="1071563"/>
            <a:ext cx="8429625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 userDrawn="1"/>
        </p:nvSpPr>
        <p:spPr>
          <a:xfrm>
            <a:off x="214313" y="6072188"/>
            <a:ext cx="85725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151730"/>
            <a:ext cx="8229600" cy="500066"/>
          </a:xfrm>
        </p:spPr>
        <p:txBody>
          <a:bodyPr/>
          <a:lstStyle>
            <a:lvl1pPr algn="ctr">
              <a:defRPr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321232" y="920132"/>
            <a:ext cx="8537048" cy="5937868"/>
          </a:xfrm>
        </p:spPr>
        <p:txBody>
          <a:bodyPr/>
          <a:lstStyle>
            <a:lvl1pPr>
              <a:buClr>
                <a:srgbClr val="0070C0"/>
              </a:buClr>
              <a:defRPr sz="2000" baseline="0"/>
            </a:lvl1pPr>
            <a:lvl2pPr>
              <a:buClr>
                <a:srgbClr val="0070C0"/>
              </a:buClr>
              <a:buFont typeface="Wingdings 3" pitchFamily="18" charset="2"/>
              <a:buChar char="&quot;"/>
              <a:defRPr sz="1900" baseline="0"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Wingdings 3" pitchFamily="18" charset="2"/>
              <a:buChar char=""/>
              <a:defRPr sz="1800" baseline="0"/>
            </a:lvl3pPr>
            <a:lvl4pPr>
              <a:buClr>
                <a:srgbClr val="0070C0"/>
              </a:buClr>
              <a:defRPr sz="1700" baseline="0"/>
            </a:lvl4pPr>
            <a:lvl5pPr>
              <a:buClr>
                <a:srgbClr val="0070C0"/>
              </a:buClr>
              <a:defRPr sz="15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913" y="6437313"/>
            <a:ext cx="22891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FD2C-8B2B-4FA8-B8D1-F027C1894874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2888" y="6437313"/>
            <a:ext cx="3505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6888" y="6437313"/>
            <a:ext cx="1981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888A-68E1-4E2F-9E06-A790AC9CF5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381-3D49-4C86-A3D1-F31381D9042D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0772-CE57-4510-A5F3-B70A135CB5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666BF-0A17-4E22-B2F0-D70FC338535D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EB5F-238E-4CF2-AEDE-2DD2371F11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A46DE-E630-44D0-A32C-A06A2FCF84A9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FEB8-612C-4A8B-B611-837A821BE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ED43E-49FF-48B7-8AC2-54E1CE47F034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7C5-041C-4578-9E7F-F49F6ED54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278FE-EB64-49C7-9A73-9BB1732D2DFD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073D-3F01-44DD-9137-C9500109C7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E1A74-EB3E-4344-B41C-47F5EE1DDABA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532E-D584-4A15-889B-5D901B70E5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54ACD-E84F-454E-BF79-5F2DA2D5E795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C295-324D-4C00-AD8C-0F4311A74F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27663C3-1931-451B-9ABA-B581D2D5E2FB}" type="datetime1">
              <a:rPr lang="de-DE" smtClean="0"/>
              <a:pPr>
                <a:defRPr/>
              </a:pPr>
              <a:t>29.11.2023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847679-8C1B-4C51-8B99-D5AA6BCD2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1" r:id="rId4"/>
    <p:sldLayoutId id="2147483790" r:id="rId5"/>
    <p:sldLayoutId id="2147483795" r:id="rId6"/>
    <p:sldLayoutId id="2147483796" r:id="rId7"/>
    <p:sldLayoutId id="2147483797" r:id="rId8"/>
    <p:sldLayoutId id="2147483798" r:id="rId9"/>
    <p:sldLayoutId id="2147483789" r:id="rId10"/>
    <p:sldLayoutId id="214748379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611560" y="2852936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611560" y="2564904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Frequent Pattern Mining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 err="1">
                <a:solidFill>
                  <a:schemeClr val="tx1"/>
                </a:solidFill>
              </a:rPr>
              <a:t>Apriori</a:t>
            </a:r>
            <a:r>
              <a:rPr lang="en-US" sz="2900" b="1" dirty="0">
                <a:solidFill>
                  <a:schemeClr val="tx1"/>
                </a:solidFill>
              </a:rPr>
              <a:t>: Concepts and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 algn="just">
              <a:buClr>
                <a:srgbClr val="0070C0"/>
              </a:buClr>
              <a:buFont typeface="Wingdings 3" pitchFamily="18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0070C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downward closure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property of frequent patterns</a:t>
            </a:r>
            <a:r>
              <a:rPr lang="en-US" altLang="zh-CN" sz="2400" dirty="0"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Any subset of a frequent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itemset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must be frequent</a:t>
            </a: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If {Milk, Bread, Juice} is frequent, so is {Milk, Bread}</a:t>
            </a: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i.e., every transaction having {Milk, Bread, Juice} also contains {Milk, Bread}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Clr>
                <a:srgbClr val="0070C0"/>
              </a:buClr>
            </a:pPr>
            <a:endParaRPr lang="en-US" altLang="zh-CN" sz="2400" dirty="0"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algn="just">
              <a:buClr>
                <a:srgbClr val="0070C0"/>
              </a:buClr>
            </a:pP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pruning principle: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there is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which is infrequent, its superset should not be generated/tested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 err="1">
                <a:solidFill>
                  <a:schemeClr val="tx1"/>
                </a:solidFill>
              </a:rPr>
              <a:t>Apriori</a:t>
            </a:r>
            <a:r>
              <a:rPr lang="en-US" sz="2900" b="1" dirty="0">
                <a:solidFill>
                  <a:schemeClr val="tx1"/>
                </a:solidFill>
              </a:rPr>
              <a:t>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Initially, scan DB once to get frequent 1-itemset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length (k+1)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length k frequent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candidates against DB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Terminate when no frequent or candidate set can be generated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Apriori: Example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79388" y="993775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895475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234156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5346700" y="11858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301625" y="33512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2728913" y="2954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6016625" y="300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5127625" y="3875088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5108575" y="337343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nd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7861300" y="2732088"/>
            <a:ext cx="627063" cy="765175"/>
          </a:xfrm>
          <a:prstGeom prst="curvedLeftArrow">
            <a:avLst>
              <a:gd name="adj1" fmla="val 24405"/>
              <a:gd name="adj2" fmla="val 4881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4" name="Line 14"/>
          <p:cNvSpPr>
            <a:spLocks noChangeShapeType="1"/>
          </p:cNvSpPr>
          <p:nvPr/>
        </p:nvSpPr>
        <p:spPr bwMode="auto">
          <a:xfrm>
            <a:off x="2535238" y="5921375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5" name="Text Box 15"/>
          <p:cNvSpPr txBox="1">
            <a:spLocks noChangeArrowheads="1"/>
          </p:cNvSpPr>
          <p:nvPr/>
        </p:nvSpPr>
        <p:spPr bwMode="auto">
          <a:xfrm>
            <a:off x="698500" y="5424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6" name="Text Box 16"/>
          <p:cNvSpPr txBox="1">
            <a:spLocks noChangeArrowheads="1"/>
          </p:cNvSpPr>
          <p:nvPr/>
        </p:nvSpPr>
        <p:spPr bwMode="auto">
          <a:xfrm>
            <a:off x="4114800" y="54133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7" name="Text Box 17"/>
          <p:cNvSpPr txBox="1">
            <a:spLocks noChangeArrowheads="1"/>
          </p:cNvSpPr>
          <p:nvPr/>
        </p:nvSpPr>
        <p:spPr bwMode="auto">
          <a:xfrm>
            <a:off x="2708275" y="5503863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  <a:r>
              <a:rPr lang="en-US" sz="2400" baseline="30000">
                <a:latin typeface="Times New Roman" pitchFamily="18" charset="0"/>
              </a:rPr>
              <a:t>rd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8" name="AutoShape 18"/>
          <p:cNvSpPr>
            <a:spLocks noChangeArrowheads="1"/>
          </p:cNvSpPr>
          <p:nvPr/>
        </p:nvSpPr>
        <p:spPr bwMode="auto">
          <a:xfrm>
            <a:off x="234950" y="4686300"/>
            <a:ext cx="193675" cy="765175"/>
          </a:xfrm>
          <a:prstGeom prst="curvedRightArrow">
            <a:avLst>
              <a:gd name="adj1" fmla="val 79016"/>
              <a:gd name="adj2" fmla="val 158033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5334000" y="2060575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2667000" y="427037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97112"/>
              </p:ext>
            </p:extLst>
          </p:nvPr>
        </p:nvGraphicFramePr>
        <p:xfrm>
          <a:off x="152400" y="1450975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 I3, I4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 I3,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 I2, I3,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20120"/>
              </p:ext>
            </p:extLst>
          </p:nvPr>
        </p:nvGraphicFramePr>
        <p:xfrm>
          <a:off x="3429000" y="84137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{I4}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{I5}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66811"/>
              </p:ext>
            </p:extLst>
          </p:nvPr>
        </p:nvGraphicFramePr>
        <p:xfrm>
          <a:off x="5943600" y="993775"/>
          <a:ext cx="1752600" cy="155416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{I5}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23215"/>
              </p:ext>
            </p:extLst>
          </p:nvPr>
        </p:nvGraphicFramePr>
        <p:xfrm>
          <a:off x="6553200" y="3203575"/>
          <a:ext cx="1143000" cy="217646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I2}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I3}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I5}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 I5}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13687"/>
              </p:ext>
            </p:extLst>
          </p:nvPr>
        </p:nvGraphicFramePr>
        <p:xfrm>
          <a:off x="3200400" y="3051175"/>
          <a:ext cx="1752600" cy="200501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I2}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I3}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I5}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 I5}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88614"/>
              </p:ext>
            </p:extLst>
          </p:nvPr>
        </p:nvGraphicFramePr>
        <p:xfrm>
          <a:off x="762000" y="3484563"/>
          <a:ext cx="1752600" cy="14319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I3}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 I5}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4691"/>
              </p:ext>
            </p:extLst>
          </p:nvPr>
        </p:nvGraphicFramePr>
        <p:xfrm>
          <a:off x="1143000" y="5489575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I3, I5}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3578"/>
              </p:ext>
            </p:extLst>
          </p:nvPr>
        </p:nvGraphicFramePr>
        <p:xfrm>
          <a:off x="4572000" y="5489575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1450975" y="6334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Sup</a:t>
            </a:r>
            <a:r>
              <a:rPr lang="en-US" sz="2000" b="1" baseline="-25000">
                <a:solidFill>
                  <a:srgbClr val="CC3300"/>
                </a:solidFill>
                <a:latin typeface="Tahoma" pitchFamily="34" charset="0"/>
              </a:rPr>
              <a:t>min</a:t>
            </a: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3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065" grpId="0" animBg="1"/>
      <p:bldP spid="173066" grpId="0"/>
      <p:bldP spid="173067" grpId="0"/>
      <p:bldP spid="173068" grpId="0"/>
      <p:bldP spid="173069" grpId="0"/>
      <p:bldP spid="173070" grpId="0"/>
      <p:bldP spid="173071" grpId="0" animBg="1"/>
      <p:bldP spid="173072" grpId="0"/>
      <p:bldP spid="173073" grpId="0" animBg="1"/>
      <p:bldP spid="173074" grpId="0" animBg="1"/>
      <p:bldP spid="173075" grpId="0"/>
      <p:bldP spid="173076" grpId="0"/>
      <p:bldP spid="173077" grpId="0"/>
      <p:bldP spid="173078" grpId="0" animBg="1"/>
      <p:bldP spid="173079" grpId="0" animBg="1"/>
      <p:bldP spid="1730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 dirty="0" err="1">
                <a:solidFill>
                  <a:schemeClr val="tx1"/>
                </a:solidFill>
              </a:rPr>
              <a:t>Apriori</a:t>
            </a:r>
            <a:r>
              <a:rPr lang="en-US" sz="2900" b="1" dirty="0">
                <a:solidFill>
                  <a:schemeClr val="tx1"/>
                </a:solidFill>
              </a:rPr>
              <a:t> Algorithm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 3" pitchFamily="18" charset="2"/>
              <a:buNone/>
            </a:pPr>
            <a:r>
              <a:rPr lang="en-US" sz="2000" i="1"/>
              <a:t>C</a:t>
            </a:r>
            <a:r>
              <a:rPr lang="en-US" sz="2000" i="1" baseline="-25000"/>
              <a:t>k</a:t>
            </a:r>
            <a:r>
              <a:rPr lang="en-US" sz="200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sz="20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/>
              <a:t>L</a:t>
            </a:r>
            <a:r>
              <a:rPr lang="en-US" sz="2000" i="1" baseline="-25000"/>
              <a:t>1</a:t>
            </a:r>
            <a:r>
              <a:rPr lang="en-US" sz="200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>
                <a:solidFill>
                  <a:srgbClr val="0070C0"/>
                </a:solidFill>
              </a:rPr>
              <a:t>for</a:t>
            </a:r>
            <a:r>
              <a:rPr lang="en-US" sz="2000" b="1"/>
              <a:t> </a:t>
            </a:r>
            <a:r>
              <a:rPr lang="en-US" sz="2000"/>
              <a:t>(</a:t>
            </a:r>
            <a:r>
              <a:rPr lang="en-US" sz="2000" i="1"/>
              <a:t>k</a:t>
            </a:r>
            <a:r>
              <a:rPr lang="en-US" sz="2000"/>
              <a:t> = 1; </a:t>
            </a: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 !=</a:t>
            </a:r>
            <a:r>
              <a:rPr lang="en-US" sz="2000">
                <a:sym typeface="Symbol" pitchFamily="18" charset="2"/>
              </a:rPr>
              <a:t></a:t>
            </a:r>
            <a:r>
              <a:rPr lang="en-US" sz="2000"/>
              <a:t>; </a:t>
            </a:r>
            <a:r>
              <a:rPr lang="en-US" sz="2000" i="1"/>
              <a:t>k</a:t>
            </a:r>
            <a:r>
              <a:rPr lang="en-US" sz="2000"/>
              <a:t>++) </a:t>
            </a:r>
            <a:r>
              <a:rPr lang="en-US" sz="2000" b="1">
                <a:solidFill>
                  <a:srgbClr val="0070C0"/>
                </a:solidFill>
              </a:rPr>
              <a:t>do 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/>
              <a:t>    </a:t>
            </a:r>
            <a:r>
              <a:rPr lang="en-US" sz="2000" i="1"/>
              <a:t>C</a:t>
            </a:r>
            <a:r>
              <a:rPr lang="en-US" sz="2000" i="1" baseline="-25000"/>
              <a:t>k+1</a:t>
            </a:r>
            <a:r>
              <a:rPr lang="en-US" sz="2000"/>
              <a:t> = candidates generated from </a:t>
            </a: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/>
              <a:t>    </a:t>
            </a:r>
            <a:r>
              <a:rPr lang="en-US" sz="2000" b="1">
                <a:solidFill>
                  <a:srgbClr val="0070C0"/>
                </a:solidFill>
              </a:rPr>
              <a:t>for each</a:t>
            </a:r>
            <a:r>
              <a:rPr lang="en-US" sz="2000"/>
              <a:t> transaction </a:t>
            </a:r>
            <a:r>
              <a:rPr lang="en-US" sz="2000" i="1"/>
              <a:t>t</a:t>
            </a:r>
            <a:r>
              <a:rPr lang="en-US" sz="2000"/>
              <a:t> in database </a:t>
            </a:r>
            <a:r>
              <a:rPr lang="en-US" sz="2000" b="1">
                <a:solidFill>
                  <a:srgbClr val="0070C0"/>
                </a:solidFill>
              </a:rPr>
              <a:t>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/>
              <a:t>  </a:t>
            </a:r>
            <a:r>
              <a:rPr lang="en-US" sz="2000" i="1">
                <a:solidFill>
                  <a:schemeClr val="tx1"/>
                </a:solidFill>
              </a:rPr>
              <a:t>increment the count of all candidates in C</a:t>
            </a:r>
            <a:r>
              <a:rPr lang="en-US" sz="2000" i="1" baseline="-25000">
                <a:solidFill>
                  <a:schemeClr val="tx1"/>
                </a:solidFill>
              </a:rPr>
              <a:t>k+1</a:t>
            </a:r>
            <a:r>
              <a:rPr lang="en-US" sz="2000" i="1">
                <a:solidFill>
                  <a:schemeClr val="tx1"/>
                </a:solidFill>
              </a:rPr>
              <a:t> that are contained in 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/>
              <a:t>    </a:t>
            </a:r>
            <a:r>
              <a:rPr lang="en-US" sz="2000" i="1"/>
              <a:t>L</a:t>
            </a:r>
            <a:r>
              <a:rPr lang="en-US" sz="2000" i="1" baseline="-25000"/>
              <a:t>k+1</a:t>
            </a:r>
            <a:r>
              <a:rPr lang="en-US" sz="2000"/>
              <a:t>  = candidates in </a:t>
            </a:r>
            <a:r>
              <a:rPr lang="en-US" sz="2000" i="1"/>
              <a:t>C</a:t>
            </a:r>
            <a:r>
              <a:rPr lang="en-US" sz="2000" i="1" baseline="-25000"/>
              <a:t>k+1</a:t>
            </a:r>
            <a:r>
              <a:rPr lang="en-US" sz="200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/>
              <a:t>   </a:t>
            </a:r>
            <a:r>
              <a:rPr lang="en-US" sz="2000" b="1">
                <a:solidFill>
                  <a:srgbClr val="F83F24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>
                <a:solidFill>
                  <a:srgbClr val="0070C0"/>
                </a:solidFill>
              </a:rPr>
              <a:t>return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</a:t>
            </a:r>
            <a:r>
              <a:rPr lang="en-US" sz="2000" i="1" baseline="-25000"/>
              <a:t>k</a:t>
            </a:r>
            <a:r>
              <a:rPr lang="en-US" sz="2000"/>
              <a:t> </a:t>
            </a:r>
            <a:r>
              <a:rPr lang="en-US" sz="2000" i="1"/>
              <a:t>L</a:t>
            </a:r>
            <a:r>
              <a:rPr lang="en-US" sz="2000" i="1" baseline="-25000"/>
              <a:t>k</a:t>
            </a:r>
            <a:r>
              <a:rPr lang="en-US" sz="2000"/>
              <a:t>;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</a:pPr>
            <a:r>
              <a:rPr lang="en-US" sz="2000" dirty="0"/>
              <a:t>How to generate candidates?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ea typeface="宋体"/>
                <a:cs typeface="宋体"/>
              </a:rPr>
              <a:t>Step 1: self-joining </a:t>
            </a:r>
            <a:r>
              <a:rPr lang="en-US" sz="1900" dirty="0" err="1">
                <a:solidFill>
                  <a:schemeClr val="tx1"/>
                </a:solidFill>
                <a:ea typeface="宋体"/>
                <a:cs typeface="宋体"/>
              </a:rPr>
              <a:t>L</a:t>
            </a:r>
            <a:r>
              <a:rPr lang="en-US" sz="1900" baseline="-25000" dirty="0" err="1">
                <a:solidFill>
                  <a:schemeClr val="tx1"/>
                </a:solidFill>
                <a:ea typeface="宋体"/>
                <a:cs typeface="宋体"/>
              </a:rPr>
              <a:t>k</a:t>
            </a:r>
            <a:endParaRPr lang="en-US" altLang="zh-CN" sz="1900" baseline="-25000" dirty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  <a:ea typeface="宋体"/>
                <a:cs typeface="宋体"/>
              </a:rPr>
              <a:t>Step 2: pruning</a:t>
            </a:r>
            <a:endParaRPr lang="en-US" altLang="zh-CN" sz="1900" dirty="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altLang="zh-CN" sz="1800" b="1" i="1" dirty="0">
              <a:solidFill>
                <a:srgbClr val="660066"/>
              </a:solidFill>
              <a:ea typeface="宋体"/>
              <a:cs typeface="宋体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660066"/>
                </a:solidFill>
              </a:rPr>
              <a:t>Join </a:t>
            </a:r>
            <a:r>
              <a:rPr lang="en-US" sz="2000" dirty="0" err="1">
                <a:solidFill>
                  <a:srgbClr val="660066"/>
                </a:solidFill>
              </a:rPr>
              <a:t>L</a:t>
            </a:r>
            <a:r>
              <a:rPr lang="en-US" sz="2000" baseline="-25000" dirty="0" err="1">
                <a:solidFill>
                  <a:srgbClr val="660066"/>
                </a:solidFill>
              </a:rPr>
              <a:t>k</a:t>
            </a:r>
            <a:r>
              <a:rPr lang="en-US" sz="2000" dirty="0">
                <a:solidFill>
                  <a:srgbClr val="660066"/>
                </a:solidFill>
              </a:rPr>
              <a:t> p with </a:t>
            </a:r>
            <a:r>
              <a:rPr lang="en-US" sz="2000" dirty="0" err="1">
                <a:solidFill>
                  <a:srgbClr val="660066"/>
                </a:solidFill>
              </a:rPr>
              <a:t>L</a:t>
            </a:r>
            <a:r>
              <a:rPr lang="en-US" sz="2000" baseline="-25000" dirty="0" err="1">
                <a:solidFill>
                  <a:srgbClr val="660066"/>
                </a:solidFill>
              </a:rPr>
              <a:t>k</a:t>
            </a:r>
            <a:r>
              <a:rPr lang="en-US" sz="2000" baseline="-25000" dirty="0">
                <a:solidFill>
                  <a:srgbClr val="660066"/>
                </a:solidFill>
              </a:rPr>
              <a:t> </a:t>
            </a:r>
            <a:r>
              <a:rPr lang="en-US" sz="2000" dirty="0">
                <a:solidFill>
                  <a:srgbClr val="660066"/>
                </a:solidFill>
              </a:rPr>
              <a:t>q, as follows: </a:t>
            </a:r>
          </a:p>
          <a:p>
            <a:pPr marL="0" indent="0">
              <a:buNone/>
            </a:pPr>
            <a:r>
              <a:rPr lang="en-US" sz="2000" b="1" dirty="0"/>
              <a:t>insert</a:t>
            </a:r>
            <a:r>
              <a:rPr lang="en-US" sz="2000" dirty="0"/>
              <a:t> into C</a:t>
            </a:r>
            <a:r>
              <a:rPr lang="en-US" sz="2000" baseline="-25000" dirty="0"/>
              <a:t>k+1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{</a:t>
            </a:r>
            <a:r>
              <a:rPr lang="en-US" sz="2000" dirty="0" err="1"/>
              <a:t>p.item</a:t>
            </a:r>
            <a:r>
              <a:rPr lang="en-US" sz="2000" baseline="-25000" dirty="0" err="1"/>
              <a:t>i</a:t>
            </a:r>
            <a:r>
              <a:rPr lang="en-US" sz="2000" dirty="0"/>
              <a:t>}</a:t>
            </a:r>
            <a:r>
              <a:rPr lang="en-US" sz="2000" baseline="-25000" dirty="0"/>
              <a:t>{1,..,k-1}</a:t>
            </a:r>
            <a:r>
              <a:rPr lang="en-US" sz="2000" dirty="0"/>
              <a:t>, </a:t>
            </a:r>
            <a:r>
              <a:rPr lang="en-US" sz="2000" dirty="0" err="1"/>
              <a:t>p.item</a:t>
            </a:r>
            <a:r>
              <a:rPr lang="en-US" sz="2000" baseline="-25000" dirty="0" err="1"/>
              <a:t>k</a:t>
            </a:r>
            <a:r>
              <a:rPr lang="en-US" sz="2000" dirty="0"/>
              <a:t>, </a:t>
            </a:r>
            <a:r>
              <a:rPr lang="en-US" sz="2000" dirty="0" err="1"/>
              <a:t>q.item</a:t>
            </a:r>
            <a:r>
              <a:rPr lang="en-US" sz="2000" baseline="-25000" dirty="0" err="1"/>
              <a:t>k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L</a:t>
            </a:r>
            <a:r>
              <a:rPr lang="en-US" sz="2000" baseline="-25000" dirty="0" err="1"/>
              <a:t>k</a:t>
            </a:r>
            <a:r>
              <a:rPr lang="en-US" sz="2000" dirty="0"/>
              <a:t> p, </a:t>
            </a:r>
            <a:r>
              <a:rPr lang="en-US" sz="2000" dirty="0" err="1"/>
              <a:t>L</a:t>
            </a:r>
            <a:r>
              <a:rPr lang="en-US" sz="2000" baseline="-25000" dirty="0" err="1"/>
              <a:t>k</a:t>
            </a:r>
            <a:r>
              <a:rPr lang="en-US" sz="2000" dirty="0"/>
              <a:t> q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 {</a:t>
            </a:r>
            <a:r>
              <a:rPr lang="en-US" sz="2000" dirty="0" err="1"/>
              <a:t>p.item</a:t>
            </a:r>
            <a:r>
              <a:rPr lang="en-US" sz="2000" baseline="-25000" dirty="0" err="1"/>
              <a:t>i</a:t>
            </a:r>
            <a:r>
              <a:rPr lang="en-US" sz="2000" dirty="0"/>
              <a:t>}</a:t>
            </a:r>
            <a:r>
              <a:rPr lang="en-US" sz="2000" baseline="-25000" dirty="0"/>
              <a:t>{1,..k-1} = </a:t>
            </a:r>
            <a:r>
              <a:rPr lang="en-US" sz="2000" dirty="0"/>
              <a:t>{</a:t>
            </a:r>
            <a:r>
              <a:rPr lang="en-US" sz="2000" dirty="0" err="1"/>
              <a:t>q.item</a:t>
            </a:r>
            <a:r>
              <a:rPr lang="en-US" sz="2000" baseline="-25000" dirty="0" err="1"/>
              <a:t>i</a:t>
            </a:r>
            <a:r>
              <a:rPr lang="en-US" sz="2000" dirty="0"/>
              <a:t>}</a:t>
            </a:r>
            <a:r>
              <a:rPr lang="en-US" sz="2000" baseline="-25000" dirty="0"/>
              <a:t> {1,..k-1} </a:t>
            </a:r>
            <a:r>
              <a:rPr lang="en-US" sz="2000" dirty="0"/>
              <a:t>and </a:t>
            </a:r>
            <a:r>
              <a:rPr lang="en-US" sz="2000" dirty="0" err="1"/>
              <a:t>p.item</a:t>
            </a:r>
            <a:r>
              <a:rPr lang="en-US" sz="2000" baseline="-25000" dirty="0" err="1"/>
              <a:t>k</a:t>
            </a:r>
            <a:r>
              <a:rPr lang="en-US" sz="2000" dirty="0"/>
              <a:t> &lt; </a:t>
            </a:r>
            <a:r>
              <a:rPr lang="en-US" sz="2000" dirty="0" err="1"/>
              <a:t>q.item</a:t>
            </a:r>
            <a:r>
              <a:rPr lang="en-US" sz="2000" baseline="-25000" dirty="0" err="1"/>
              <a:t>k</a:t>
            </a:r>
            <a:endParaRPr lang="en-US" sz="2000" baseline="-25000" dirty="0"/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dirty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Example of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100" dirty="0">
                <a:ea typeface="宋体"/>
                <a:cs typeface="宋体"/>
              </a:rPr>
              <a:t>Suppose we have the following frequent 3-itemsets and we would like to generate the 4-itemsets candidates </a:t>
            </a:r>
          </a:p>
          <a:p>
            <a:pPr>
              <a:buClr>
                <a:srgbClr val="0070C0"/>
              </a:buClr>
            </a:pPr>
            <a:endParaRPr lang="en-US" altLang="zh-CN" sz="2100" dirty="0"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altLang="zh-CN" sz="19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L3={{I1, I2, I3} , {I1, I2, I4}, {I1, I3, I4}, {I1, I3, I5}, {I2,I3,I4}}</a:t>
            </a:r>
            <a:r>
              <a:rPr lang="en-US" altLang="zh-CN" sz="21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endParaRPr lang="en-US" altLang="zh-CN" sz="2100" dirty="0">
              <a:solidFill>
                <a:schemeClr val="tx1"/>
              </a:solidFill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altLang="zh-CN" sz="21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Self-joining: L3*L3 gives:</a:t>
            </a:r>
          </a:p>
          <a:p>
            <a:pPr marL="274638" lvl="3" indent="0">
              <a:spcBef>
                <a:spcPts val="600"/>
              </a:spcBef>
              <a:buClr>
                <a:srgbClr val="0070C0"/>
              </a:buClr>
              <a:buNone/>
            </a:pPr>
            <a:r>
              <a:rPr lang="en-US" sz="2100" dirty="0">
                <a:solidFill>
                  <a:srgbClr val="660066"/>
                </a:solidFill>
                <a:ea typeface="宋体"/>
                <a:cs typeface="宋体"/>
              </a:rPr>
              <a:t> {I1,I2,I3,I4} </a:t>
            </a:r>
            <a:r>
              <a:rPr lang="en-US" sz="2100" dirty="0">
                <a:ea typeface="宋体"/>
                <a:cs typeface="宋体"/>
              </a:rPr>
              <a:t>from  {I1, I2, I3} , {I1, I2, I4}, and {I2,I3,I4}</a:t>
            </a:r>
          </a:p>
          <a:p>
            <a:pPr marL="274638" lvl="3" indent="0">
              <a:spcBef>
                <a:spcPts val="600"/>
              </a:spcBef>
              <a:buClr>
                <a:srgbClr val="0070C0"/>
              </a:buClr>
              <a:buNone/>
            </a:pPr>
            <a:r>
              <a:rPr lang="en-US" sz="2100" dirty="0">
                <a:ea typeface="宋体"/>
                <a:cs typeface="宋体"/>
              </a:rPr>
              <a:t> </a:t>
            </a:r>
            <a:r>
              <a:rPr lang="en-US" sz="2100" dirty="0">
                <a:solidFill>
                  <a:srgbClr val="660066"/>
                </a:solidFill>
                <a:ea typeface="宋体"/>
                <a:cs typeface="宋体"/>
              </a:rPr>
              <a:t>{I1,I3,I4,I5} </a:t>
            </a:r>
            <a:r>
              <a:rPr lang="en-US" sz="2100" dirty="0">
                <a:ea typeface="宋体"/>
                <a:cs typeface="宋体"/>
              </a:rPr>
              <a:t>from {I1, I3, I4} and {I1, I3, I5}</a:t>
            </a:r>
          </a:p>
          <a:p>
            <a:pPr marL="274638" lvl="3" indent="0">
              <a:spcBef>
                <a:spcPts val="600"/>
              </a:spcBef>
              <a:buClr>
                <a:srgbClr val="0070C0"/>
              </a:buClr>
              <a:buNone/>
            </a:pPr>
            <a:endParaRPr lang="en-US" sz="2100" dirty="0">
              <a:solidFill>
                <a:schemeClr val="tx1"/>
              </a:solidFill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 Pruning: </a:t>
            </a:r>
            <a:r>
              <a:rPr lang="en-US" sz="2100" dirty="0">
                <a:solidFill>
                  <a:srgbClr val="FF0000"/>
                </a:solidFill>
                <a:ea typeface="宋体"/>
                <a:cs typeface="宋体"/>
              </a:rPr>
              <a:t>{I1,I3,I4,I5} 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is removed because {I1,I4,I5} is not in L3</a:t>
            </a: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endParaRPr lang="en-US" sz="2100" dirty="0">
              <a:solidFill>
                <a:schemeClr val="tx1"/>
              </a:solidFill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100" b="1" dirty="0">
                <a:solidFill>
                  <a:schemeClr val="tx1"/>
                </a:solidFill>
                <a:ea typeface="宋体"/>
                <a:cs typeface="宋体"/>
              </a:rPr>
              <a:t>C4 = </a:t>
            </a:r>
            <a:r>
              <a:rPr lang="en-US" sz="2100" b="1" dirty="0">
                <a:ea typeface="宋体"/>
                <a:cs typeface="宋体"/>
              </a:rPr>
              <a:t> </a:t>
            </a:r>
            <a:r>
              <a:rPr lang="en-US" sz="2100" b="1" dirty="0">
                <a:solidFill>
                  <a:schemeClr val="tx1"/>
                </a:solidFill>
                <a:ea typeface="宋体"/>
                <a:cs typeface="宋体"/>
              </a:rPr>
              <a:t>{I1,I2,I3,I4} 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sz="2100" dirty="0"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dirty="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1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 Generating Association Rules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Once the frequent </a:t>
            </a:r>
            <a:r>
              <a:rPr lang="en-US" sz="2000" dirty="0" err="1">
                <a:latin typeface="Century Gothic" pitchFamily="34" charset="0"/>
              </a:rPr>
              <a:t>itemsets</a:t>
            </a:r>
            <a:r>
              <a:rPr lang="en-US" sz="2000" dirty="0">
                <a:latin typeface="Century Gothic" pitchFamily="34" charset="0"/>
              </a:rPr>
              <a:t> have been found, it is straightforward to generate </a:t>
            </a: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strong</a:t>
            </a:r>
            <a:r>
              <a:rPr lang="en-US" sz="2000" dirty="0">
                <a:latin typeface="Century Gothic" pitchFamily="34" charset="0"/>
              </a:rPr>
              <a:t> association rules that satisfy:  </a:t>
            </a:r>
            <a:endParaRPr lang="en-US" sz="2100" dirty="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 b="1" dirty="0">
              <a:solidFill>
                <a:srgbClr val="660066"/>
              </a:solidFill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support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confidence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Relation between support and confidence: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</a:t>
            </a:r>
            <a:r>
              <a:rPr lang="en-US" sz="1900" b="1" dirty="0" err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(A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</a:t>
            </a:r>
            <a:endParaRPr lang="en-US" sz="1900" dirty="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Confidence(A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B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 = P(B|A)=  </a:t>
            </a: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  </a:t>
            </a:r>
            <a:r>
              <a:rPr lang="en-US" sz="1900" b="1" dirty="0" err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(A)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 err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(A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)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is the number of transactions containing the </a:t>
            </a:r>
            <a:r>
              <a:rPr lang="en-US" sz="1900" dirty="0" err="1">
                <a:latin typeface="Century Gothic" pitchFamily="34" charset="0"/>
                <a:ea typeface="宋体"/>
                <a:cs typeface="宋体"/>
              </a:rPr>
              <a:t>itemsets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A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 B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 err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(A)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is the number of transactions containing the </a:t>
            </a:r>
            <a:r>
              <a:rPr lang="en-US" sz="1900" dirty="0" err="1">
                <a:latin typeface="Century Gothic" pitchFamily="34" charset="0"/>
                <a:ea typeface="宋体"/>
                <a:cs typeface="宋体"/>
              </a:rPr>
              <a:t>itemset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A.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  <a:latin typeface="Century Gothic" pitchFamily="34" charset="0"/>
            </a:endParaRPr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>
            <a:off x="4092575" y="4373563"/>
            <a:ext cx="345757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Generating Association Rules</a:t>
            </a:r>
          </a:p>
        </p:txBody>
      </p:sp>
      <p:sp>
        <p:nvSpPr>
          <p:cNvPr id="30722" name="Content Placeholder 2"/>
          <p:cNvSpPr>
            <a:spLocks/>
          </p:cNvSpPr>
          <p:nvPr/>
        </p:nvSpPr>
        <p:spPr bwMode="auto">
          <a:xfrm>
            <a:off x="374650" y="1341438"/>
            <a:ext cx="87693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For each frequent </a:t>
            </a:r>
            <a:r>
              <a:rPr lang="en-US" sz="2000" dirty="0" err="1">
                <a:latin typeface="Century Gothic" pitchFamily="34" charset="0"/>
              </a:rPr>
              <a:t>itemset</a:t>
            </a: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dirty="0">
                <a:latin typeface="Century Gothic" pitchFamily="34" charset="0"/>
              </a:rPr>
              <a:t>, generate all non empty subsets of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i="1" dirty="0">
                <a:latin typeface="Century Gothic" pitchFamily="34" charset="0"/>
              </a:rPr>
              <a:t>For </a:t>
            </a:r>
            <a:r>
              <a:rPr lang="en-US" sz="2000" dirty="0">
                <a:latin typeface="Century Gothic" pitchFamily="34" charset="0"/>
              </a:rPr>
              <a:t>every non empty subset</a:t>
            </a:r>
            <a:r>
              <a:rPr lang="en-US" sz="2000" i="1" dirty="0">
                <a:latin typeface="Century Gothic" pitchFamily="34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S</a:t>
            </a: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dirty="0">
                <a:latin typeface="Century Gothic" pitchFamily="34" charset="0"/>
              </a:rPr>
              <a:t>of</a:t>
            </a: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i="1" dirty="0">
                <a:latin typeface="Century Gothic" pitchFamily="34" charset="0"/>
              </a:rPr>
              <a:t>, </a:t>
            </a:r>
            <a:r>
              <a:rPr lang="en-US" sz="2000" dirty="0">
                <a:latin typeface="Century Gothic" pitchFamily="34" charset="0"/>
              </a:rPr>
              <a:t>output the rule</a:t>
            </a:r>
            <a:r>
              <a:rPr lang="en-US" sz="2000" i="1" dirty="0">
                <a:latin typeface="Century Gothic" pitchFamily="34" charset="0"/>
              </a:rPr>
              <a:t>:</a:t>
            </a: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</a:pPr>
            <a:r>
              <a:rPr lang="en-US" sz="2000" b="1" i="1" dirty="0">
                <a:solidFill>
                  <a:srgbClr val="660066"/>
                </a:solidFill>
                <a:latin typeface="Century Gothic" pitchFamily="34" charset="0"/>
              </a:rPr>
              <a:t>			</a:t>
            </a: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</a:pPr>
            <a:r>
              <a:rPr lang="en-US" sz="2000" b="1" i="1" dirty="0">
                <a:solidFill>
                  <a:srgbClr val="660066"/>
                </a:solidFill>
                <a:latin typeface="Century Gothic" pitchFamily="34" charset="0"/>
              </a:rPr>
              <a:t>			       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S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  <a:sym typeface="Symbol" pitchFamily="18" charset="2"/>
              </a:rPr>
              <a:t>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(L-S)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     	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 		 </a:t>
            </a:r>
            <a:r>
              <a:rPr lang="en-US" sz="2000" dirty="0">
                <a:latin typeface="Century Gothic" pitchFamily="34" charset="0"/>
              </a:rPr>
              <a:t>If (</a:t>
            </a:r>
            <a:r>
              <a:rPr lang="en-US" sz="2000" dirty="0" err="1">
                <a:latin typeface="Century Gothic" pitchFamily="34" charset="0"/>
              </a:rPr>
              <a:t>support_count</a:t>
            </a:r>
            <a:r>
              <a:rPr lang="en-US" sz="2000" dirty="0">
                <a:latin typeface="Century Gothic" pitchFamily="34" charset="0"/>
              </a:rPr>
              <a:t>(L)/</a:t>
            </a:r>
            <a:r>
              <a:rPr lang="en-US" sz="2000" dirty="0" err="1">
                <a:latin typeface="Century Gothic" pitchFamily="34" charset="0"/>
              </a:rPr>
              <a:t>support_count</a:t>
            </a:r>
            <a:r>
              <a:rPr lang="en-US" sz="2000" dirty="0">
                <a:latin typeface="Century Gothic" pitchFamily="34" charset="0"/>
              </a:rPr>
              <a:t>(S)) &gt;= </a:t>
            </a:r>
            <a:r>
              <a:rPr lang="en-US" sz="2000" dirty="0" err="1">
                <a:latin typeface="Century Gothic" pitchFamily="34" charset="0"/>
              </a:rPr>
              <a:t>min_conf</a:t>
            </a: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dirty="0">
              <a:solidFill>
                <a:srgbClr val="660066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>
            <p:ph idx="4294967295"/>
          </p:nvPr>
        </p:nvGraphicFramePr>
        <p:xfrm>
          <a:off x="5652120" y="1052736"/>
          <a:ext cx="3024188" cy="33528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5650" y="4652963"/>
            <a:ext cx="4321175" cy="3603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722313" y="3246438"/>
            <a:ext cx="4319587" cy="6492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74650" y="765175"/>
            <a:ext cx="520541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Suppose the frequent </a:t>
            </a:r>
            <a:r>
              <a:rPr lang="en-US" sz="1900" dirty="0" err="1">
                <a:latin typeface="Century Gothic" pitchFamily="34" charset="0"/>
                <a:ea typeface="宋体"/>
                <a:cs typeface="宋体"/>
              </a:rPr>
              <a:t>Itemset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L={I1,I2,I5}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Subsets of L are: 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{I1,I2},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 {I1,I5},{I2,I5},{I1},{I2},{I5}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Association rules :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I2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I5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       confidence = 2/4= 50%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I2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I1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 dirty="0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confidence=2/6=33%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 dirty="0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confidence=2/7=29%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I5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I2</a:t>
            </a:r>
            <a:r>
              <a:rPr lang="en-GB" dirty="0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dirty="0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 dirty="0">
                <a:solidFill>
                  <a:srgbClr val="660066"/>
                </a:solidFill>
                <a:latin typeface="Century Gothic" pitchFamily="34" charset="0"/>
              </a:rPr>
              <a:t>      If the minimum confidence =70%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  <a:latin typeface="Century Gothic" pitchFamily="34" charset="0"/>
            </a:endParaRPr>
          </a:p>
        </p:txBody>
      </p:sp>
      <p:sp>
        <p:nvSpPr>
          <p:cNvPr id="31784" name="Text Box 66"/>
          <p:cNvSpPr txBox="1">
            <a:spLocks noChangeArrowheads="1"/>
          </p:cNvSpPr>
          <p:nvPr/>
        </p:nvSpPr>
        <p:spPr bwMode="auto">
          <a:xfrm>
            <a:off x="5724128" y="692696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Transactional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553744"/>
            <a:ext cx="18002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797152"/>
            <a:ext cx="19797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Improving the Efficiency of </a:t>
            </a:r>
            <a:r>
              <a:rPr lang="en-US" sz="2900" b="1" dirty="0" err="1">
                <a:solidFill>
                  <a:schemeClr val="tx1"/>
                </a:solidFill>
              </a:rPr>
              <a:t>Apriori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Major computational challenges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100" dirty="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Huge number of candidates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Multiple scans of transaction database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Tedious workload of support counting for candidates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Improving </a:t>
            </a:r>
            <a:r>
              <a:rPr lang="en-US" sz="2000" b="1" dirty="0" err="1">
                <a:solidFill>
                  <a:srgbClr val="0070C0"/>
                </a:solidFill>
                <a:latin typeface="Century Gothic" pitchFamily="34" charset="0"/>
              </a:rPr>
              <a:t>Apriori</a:t>
            </a: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: general ideas</a:t>
            </a:r>
            <a:r>
              <a:rPr lang="en-US" sz="2000" dirty="0">
                <a:latin typeface="Century Gothic" pitchFamily="34" charset="0"/>
              </a:rPr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Hash-based technique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Transaction reduction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Partitioning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95536" y="116632"/>
            <a:ext cx="8229600" cy="500063"/>
          </a:xfrm>
        </p:spPr>
        <p:txBody>
          <a:bodyPr/>
          <a:lstStyle/>
          <a:p>
            <a:pPr algn="ctr"/>
            <a:r>
              <a:rPr lang="en-US" sz="2800" b="1" dirty="0" smtClean="0"/>
              <a:t>Agenda</a:t>
            </a:r>
            <a:endParaRPr lang="en-US" sz="29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532586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</a:rPr>
              <a:t>Frequent </a:t>
            </a:r>
            <a:r>
              <a:rPr lang="en-US" sz="2400" b="1" dirty="0" smtClean="0">
                <a:solidFill>
                  <a:srgbClr val="0070C0"/>
                </a:solidFill>
              </a:rPr>
              <a:t>Pattern : </a:t>
            </a:r>
            <a:r>
              <a:rPr lang="en-US" sz="2400" b="1" dirty="0">
                <a:solidFill>
                  <a:srgbClr val="0070C0"/>
                </a:solidFill>
              </a:rPr>
              <a:t>market basket </a:t>
            </a:r>
            <a:r>
              <a:rPr lang="en-US" sz="2400" b="1" dirty="0" smtClean="0">
                <a:solidFill>
                  <a:srgbClr val="0070C0"/>
                </a:solidFill>
              </a:rPr>
              <a:t>analysis</a:t>
            </a:r>
          </a:p>
          <a:p>
            <a:pPr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</a:rPr>
              <a:t>Association Rules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400" b="1" dirty="0" err="1">
                <a:solidFill>
                  <a:srgbClr val="0070C0"/>
                </a:solidFill>
              </a:rPr>
              <a:t>Apriori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Algorithm</a:t>
            </a:r>
          </a:p>
          <a:p>
            <a:pPr>
              <a:buClr>
                <a:srgbClr val="0070C0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FP-growth: FP-tree</a:t>
            </a:r>
          </a:p>
          <a:p>
            <a:pPr>
              <a:buClr>
                <a:srgbClr val="0070C0"/>
              </a:buClr>
            </a:pPr>
            <a:r>
              <a:rPr lang="en-US" sz="2400" b="1" dirty="0">
                <a:solidFill>
                  <a:srgbClr val="0070C0"/>
                </a:solidFill>
              </a:rPr>
              <a:t>FP Mining with Vertical Data </a:t>
            </a:r>
            <a:r>
              <a:rPr lang="en-US" sz="2400" b="1" dirty="0" smtClean="0">
                <a:solidFill>
                  <a:srgbClr val="0070C0"/>
                </a:solidFill>
              </a:rPr>
              <a:t>Format</a:t>
            </a:r>
          </a:p>
          <a:p>
            <a:pPr>
              <a:buClr>
                <a:srgbClr val="0070C0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Lift : Correlation </a:t>
            </a:r>
            <a:r>
              <a:rPr lang="en-US" sz="2400" b="1" dirty="0">
                <a:solidFill>
                  <a:srgbClr val="0070C0"/>
                </a:solidFill>
              </a:rPr>
              <a:t>measure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endParaRPr lang="en-US" sz="2000" b="1" dirty="0" smtClean="0"/>
          </a:p>
          <a:p>
            <a:pPr>
              <a:buClr>
                <a:srgbClr val="0070C0"/>
              </a:buClr>
            </a:pPr>
            <a:endParaRPr lang="en-US" sz="1900" dirty="0"/>
          </a:p>
          <a:p>
            <a:pPr marL="274638" lvl="1" indent="0">
              <a:buClr>
                <a:srgbClr val="0070C0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232" y="920132"/>
            <a:ext cx="8537048" cy="5937868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database has five transactions. Let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min sup D 60% and min conf D 80%.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all frequent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 all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strong association rules.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34563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FP-growth: Frequent Pattern-Growth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Adopts a divide and conquer strategy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Compress the database representing frequent items into a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frequent –pattern tree</a:t>
            </a:r>
            <a:r>
              <a:rPr lang="en-US" sz="2000">
                <a:latin typeface="Century Gothic" pitchFamily="34" charset="0"/>
              </a:rPr>
              <a:t> or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FP-tree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Retains the itemset association information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Divid the compressed database into a set of conditional databases, each associated with one frequent item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Mine each such databases separately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Example: FP-growth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431958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The first scan of data is the same as Apriori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Derive the set of frequent 1-itemsets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Let min-sup=2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Generate a set of ordered items 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/>
        </p:nvGraphicFramePr>
        <p:xfrm>
          <a:off x="5781675" y="1452563"/>
          <a:ext cx="3024188" cy="33553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950" name="Text Box 66"/>
          <p:cNvSpPr txBox="1">
            <a:spLocks noChangeArrowheads="1"/>
          </p:cNvSpPr>
          <p:nvPr/>
        </p:nvSpPr>
        <p:spPr bwMode="auto">
          <a:xfrm>
            <a:off x="5880100" y="857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1285" name="Group 85"/>
          <p:cNvGraphicFramePr>
            <a:graphicFrameLocks noGrp="1"/>
          </p:cNvGraphicFramePr>
          <p:nvPr/>
        </p:nvGraphicFramePr>
        <p:xfrm>
          <a:off x="1116013" y="3644900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993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3993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2264" name="Group 40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87" name="Oval 63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8" name="Text Box 64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2400" name="Text Box 176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 </a:t>
            </a:r>
            <a:r>
              <a:rPr lang="en-US" b="1" dirty="0"/>
              <a:t>Order the items T100: {I2,I1,I5}</a:t>
            </a:r>
          </a:p>
          <a:p>
            <a:r>
              <a:rPr lang="en-US" b="1" dirty="0">
                <a:solidFill>
                  <a:srgbClr val="0070C0"/>
                </a:solidFill>
              </a:rPr>
              <a:t>2- </a:t>
            </a:r>
            <a:r>
              <a:rPr lang="en-US" b="1" dirty="0"/>
              <a:t>Construct the first branch: </a:t>
            </a:r>
          </a:p>
          <a:p>
            <a:r>
              <a:rPr lang="en-US" b="1" dirty="0"/>
              <a:t>&lt;I2:1&gt;, &lt;I1:1&gt;,&lt;I5:1&gt;</a:t>
            </a:r>
          </a:p>
        </p:txBody>
      </p:sp>
      <p:sp>
        <p:nvSpPr>
          <p:cNvPr id="52401" name="Rectangle 177"/>
          <p:cNvSpPr>
            <a:spLocks noChangeArrowheads="1"/>
          </p:cNvSpPr>
          <p:nvPr/>
        </p:nvSpPr>
        <p:spPr bwMode="auto">
          <a:xfrm>
            <a:off x="1620838" y="1328738"/>
            <a:ext cx="1787525" cy="3286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402" name="Group 178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440" name="Oval 216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1" name="Text Box 217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52443" name="AutoShape 219"/>
          <p:cNvCxnSpPr>
            <a:cxnSpLocks noChangeShapeType="1"/>
            <a:stCxn id="52287" idx="3"/>
            <a:endCxn id="52440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4" name="Oval 220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5" name="Text Box 221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52446" name="AutoShape 222"/>
          <p:cNvCxnSpPr>
            <a:cxnSpLocks noChangeShapeType="1"/>
            <a:stCxn id="52440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7" name="Oval 223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8" name="Text Box 224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52449" name="AutoShape 225"/>
          <p:cNvCxnSpPr>
            <a:cxnSpLocks noChangeShapeType="1"/>
            <a:stCxn id="52444" idx="3"/>
            <a:endCxn id="52447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7" grpId="0" animBg="1"/>
      <p:bldP spid="52288" grpId="0"/>
      <p:bldP spid="52400" grpId="0" build="allAtOnce"/>
      <p:bldP spid="52401" grpId="0" animBg="1"/>
      <p:bldP spid="52440" grpId="0" animBg="1"/>
      <p:bldP spid="52441" grpId="0"/>
      <p:bldP spid="52444" grpId="0" animBg="1"/>
      <p:bldP spid="52445" grpId="0"/>
      <p:bldP spid="52447" grpId="0" animBg="1"/>
      <p:bldP spid="524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0962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0963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3253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987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0989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65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T200: {I2,I4}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second branch: </a:t>
            </a:r>
          </a:p>
          <a:p>
            <a:r>
              <a:rPr lang="en-US" b="1"/>
              <a:t>&lt;I2:1&gt;, &lt;I4:1&gt;</a:t>
            </a:r>
          </a:p>
        </p:txBody>
      </p:sp>
      <p:sp>
        <p:nvSpPr>
          <p:cNvPr id="40991" name="Rectangle 32"/>
          <p:cNvSpPr>
            <a:spLocks noChangeArrowheads="1"/>
          </p:cNvSpPr>
          <p:nvPr/>
        </p:nvSpPr>
        <p:spPr bwMode="auto">
          <a:xfrm>
            <a:off x="1619250" y="1646238"/>
            <a:ext cx="1787525" cy="3381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29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41031" name="AutoShape 72"/>
          <p:cNvCxnSpPr>
            <a:cxnSpLocks noChangeShapeType="1"/>
            <a:stCxn id="40987" idx="3"/>
            <a:endCxn id="41029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2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1034" name="AutoShape 75"/>
          <p:cNvCxnSpPr>
            <a:cxnSpLocks noChangeShapeType="1"/>
            <a:stCxn id="41029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5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6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1037" name="AutoShape 78"/>
          <p:cNvCxnSpPr>
            <a:cxnSpLocks noChangeShapeType="1"/>
            <a:stCxn id="41032" idx="3"/>
            <a:endCxn id="41035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27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3329" name="AutoShape 81"/>
          <p:cNvCxnSpPr>
            <a:cxnSpLocks noChangeShapeType="1"/>
            <a:stCxn id="41029" idx="5"/>
            <a:endCxn id="53327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31" name="Oval 83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Text Box 84"/>
          <p:cNvSpPr txBox="1">
            <a:spLocks noChangeArrowheads="1"/>
          </p:cNvSpPr>
          <p:nvPr/>
        </p:nvSpPr>
        <p:spPr bwMode="auto">
          <a:xfrm>
            <a:off x="4294188" y="41370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9" grpId="0"/>
      <p:bldP spid="53327" grpId="0" animBg="1"/>
      <p:bldP spid="53328" grpId="0"/>
      <p:bldP spid="53331" grpId="0" animBg="1"/>
      <p:bldP spid="53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1986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1987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4277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011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2013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T300: {I2,I3}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third branch: </a:t>
            </a:r>
          </a:p>
          <a:p>
            <a:r>
              <a:rPr lang="en-US" b="1"/>
              <a:t>&lt;I2:2&gt;, &lt;I3:1&gt;</a:t>
            </a:r>
          </a:p>
        </p:txBody>
      </p:sp>
      <p:sp>
        <p:nvSpPr>
          <p:cNvPr id="42015" name="Rectangle 32"/>
          <p:cNvSpPr>
            <a:spLocks noChangeArrowheads="1"/>
          </p:cNvSpPr>
          <p:nvPr/>
        </p:nvSpPr>
        <p:spPr bwMode="auto">
          <a:xfrm>
            <a:off x="1631950" y="1998663"/>
            <a:ext cx="1787525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5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53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43481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I2:2</a:t>
            </a:r>
          </a:p>
        </p:txBody>
      </p:sp>
      <p:cxnSp>
        <p:nvCxnSpPr>
          <p:cNvPr id="42055" name="AutoShape 72"/>
          <p:cNvCxnSpPr>
            <a:cxnSpLocks noChangeShapeType="1"/>
            <a:stCxn id="42011" idx="3"/>
            <a:endCxn id="42053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6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2058" name="AutoShape 75"/>
          <p:cNvCxnSpPr>
            <a:cxnSpLocks noChangeShapeType="1"/>
            <a:stCxn id="42053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9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2061" name="AutoShape 78"/>
          <p:cNvCxnSpPr>
            <a:cxnSpLocks noChangeShapeType="1"/>
            <a:stCxn id="42056" idx="3"/>
            <a:endCxn id="42059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62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2064" name="AutoShape 81"/>
          <p:cNvCxnSpPr>
            <a:cxnSpLocks noChangeShapeType="1"/>
            <a:stCxn id="42053" idx="5"/>
            <a:endCxn id="42062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6" name="Oval 84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4358" name="AutoShape 86"/>
          <p:cNvCxnSpPr>
            <a:cxnSpLocks noChangeShapeType="1"/>
            <a:stCxn id="42053" idx="4"/>
            <a:endCxn id="54356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43418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3" grpId="0"/>
      <p:bldP spid="54356" grpId="0" animBg="1"/>
      <p:bldP spid="54357" grpId="0"/>
      <p:bldP spid="543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3011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5301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35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3037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{I2,I1,I4}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fourth branch: </a:t>
            </a:r>
          </a:p>
          <a:p>
            <a:r>
              <a:rPr lang="en-US" b="1"/>
              <a:t>&lt;I2:3&gt;, &lt;I1:1&gt;,&lt;I4:1&gt;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3419475" y="1320800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29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77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78" name="AutoShape 72"/>
          <p:cNvCxnSpPr>
            <a:cxnSpLocks noChangeShapeType="1"/>
            <a:stCxn id="43035" idx="3"/>
            <a:endCxn id="43077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79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3081" name="AutoShape 75"/>
          <p:cNvCxnSpPr>
            <a:cxnSpLocks noChangeShapeType="1"/>
            <a:stCxn id="43077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2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3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3084" name="AutoShape 78"/>
          <p:cNvCxnSpPr>
            <a:cxnSpLocks noChangeShapeType="1"/>
            <a:stCxn id="43079" idx="3"/>
            <a:endCxn id="43082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5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3087" name="AutoShape 81"/>
          <p:cNvCxnSpPr>
            <a:cxnSpLocks noChangeShapeType="1"/>
            <a:stCxn id="43077" idx="5"/>
            <a:endCxn id="43085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8" name="Oval 82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Text Box 83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3090" name="AutoShape 84"/>
          <p:cNvCxnSpPr>
            <a:cxnSpLocks noChangeShapeType="1"/>
            <a:stCxn id="43077" idx="4"/>
            <a:endCxn id="43088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1" name="Text Box 85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I2:3</a:t>
            </a:r>
          </a:p>
        </p:txBody>
      </p:sp>
      <p:sp>
        <p:nvSpPr>
          <p:cNvPr id="55382" name="Oval 86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Text Box 87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5384" name="AutoShape 88"/>
          <p:cNvCxnSpPr>
            <a:cxnSpLocks noChangeShapeType="1"/>
            <a:stCxn id="43079" idx="5"/>
            <a:endCxn id="55382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5" name="Text Box 89"/>
          <p:cNvSpPr txBox="1">
            <a:spLocks noChangeArrowheads="1"/>
          </p:cNvSpPr>
          <p:nvPr/>
        </p:nvSpPr>
        <p:spPr bwMode="auto">
          <a:xfrm>
            <a:off x="3563938" y="4862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55386" name="Text Box 90"/>
          <p:cNvSpPr txBox="1">
            <a:spLocks noChangeArrowheads="1"/>
          </p:cNvSpPr>
          <p:nvPr/>
        </p:nvSpPr>
        <p:spPr bwMode="auto">
          <a:xfrm>
            <a:off x="4367213" y="41433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0" grpId="0"/>
      <p:bldP spid="55381" grpId="0"/>
      <p:bldP spid="55382" grpId="0" animBg="1"/>
      <p:bldP spid="55383" grpId="0"/>
      <p:bldP spid="55385" grpId="0"/>
      <p:bldP spid="553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4034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4035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59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4061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{I1,I3}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fifth branch: </a:t>
            </a:r>
          </a:p>
          <a:p>
            <a:r>
              <a:rPr lang="en-US" b="1"/>
              <a:t>&lt;I1:1&gt;, &lt;I3:1&gt;</a:t>
            </a:r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3419475" y="1655763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53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101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102" name="AutoShape 71"/>
          <p:cNvCxnSpPr>
            <a:cxnSpLocks noChangeShapeType="1"/>
            <a:stCxn id="44059" idx="3"/>
            <a:endCxn id="44101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3" name="Oval 72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cxnSp>
        <p:nvCxnSpPr>
          <p:cNvPr id="44105" name="AutoShape 74"/>
          <p:cNvCxnSpPr>
            <a:cxnSpLocks noChangeShapeType="1"/>
            <a:stCxn id="44101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6" name="Oval 75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7" name="Text Box 76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4108" name="AutoShape 77"/>
          <p:cNvCxnSpPr>
            <a:cxnSpLocks noChangeShapeType="1"/>
            <a:stCxn id="44103" idx="3"/>
            <a:endCxn id="44106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9" name="Oval 78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0" name="Text Box 79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1" name="AutoShape 80"/>
          <p:cNvCxnSpPr>
            <a:cxnSpLocks noChangeShapeType="1"/>
            <a:stCxn id="44101" idx="5"/>
            <a:endCxn id="44109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2" name="Oval 81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3" name="Text Box 82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4114" name="AutoShape 83"/>
          <p:cNvCxnSpPr>
            <a:cxnSpLocks noChangeShapeType="1"/>
            <a:stCxn id="44101" idx="4"/>
            <a:endCxn id="44112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I2:4</a:t>
            </a:r>
          </a:p>
        </p:txBody>
      </p:sp>
      <p:sp>
        <p:nvSpPr>
          <p:cNvPr id="44116" name="Oval 85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Text Box 86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8" name="AutoShape 87"/>
          <p:cNvCxnSpPr>
            <a:cxnSpLocks noChangeShapeType="1"/>
            <a:stCxn id="44103" idx="5"/>
            <a:endCxn id="44116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10" name="Oval 90"/>
          <p:cNvSpPr>
            <a:spLocks noChangeArrowheads="1"/>
          </p:cNvSpPr>
          <p:nvPr/>
        </p:nvSpPr>
        <p:spPr bwMode="auto">
          <a:xfrm>
            <a:off x="7461250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1" name="Text Box 91"/>
          <p:cNvSpPr txBox="1">
            <a:spLocks noChangeArrowheads="1"/>
          </p:cNvSpPr>
          <p:nvPr/>
        </p:nvSpPr>
        <p:spPr bwMode="auto">
          <a:xfrm>
            <a:off x="7885113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sp>
        <p:nvSpPr>
          <p:cNvPr id="56412" name="Oval 92"/>
          <p:cNvSpPr>
            <a:spLocks noChangeArrowheads="1"/>
          </p:cNvSpPr>
          <p:nvPr/>
        </p:nvSpPr>
        <p:spPr bwMode="auto">
          <a:xfrm>
            <a:off x="7820025" y="5360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8243888" y="51577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6414" name="AutoShape 94"/>
          <p:cNvCxnSpPr>
            <a:cxnSpLocks noChangeShapeType="1"/>
            <a:stCxn id="44059" idx="5"/>
            <a:endCxn id="56410" idx="1"/>
          </p:cNvCxnSpPr>
          <p:nvPr/>
        </p:nvCxnSpPr>
        <p:spPr bwMode="auto">
          <a:xfrm>
            <a:off x="6175375" y="4013200"/>
            <a:ext cx="135890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5" name="AutoShape 95"/>
          <p:cNvCxnSpPr>
            <a:cxnSpLocks noChangeShapeType="1"/>
            <a:stCxn id="56410" idx="5"/>
            <a:endCxn id="56412" idx="0"/>
          </p:cNvCxnSpPr>
          <p:nvPr/>
        </p:nvCxnSpPr>
        <p:spPr bwMode="auto">
          <a:xfrm>
            <a:off x="7891463" y="4525963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0" grpId="0" animBg="1"/>
      <p:bldP spid="56411" grpId="0"/>
      <p:bldP spid="56412" grpId="0" animBg="1"/>
      <p:bldP spid="564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505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505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7349" name="Group 5"/>
          <p:cNvGraphicFramePr>
            <a:graphicFrameLocks noGrp="1"/>
          </p:cNvGraphicFramePr>
          <p:nvPr/>
        </p:nvGraphicFramePr>
        <p:xfrm>
          <a:off x="179388" y="32845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83" name="Oval 28"/>
          <p:cNvSpPr>
            <a:spLocks noChangeArrowheads="1"/>
          </p:cNvSpPr>
          <p:nvPr/>
        </p:nvSpPr>
        <p:spPr bwMode="auto">
          <a:xfrm>
            <a:off x="5673725" y="2759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6229350" y="27082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graphicFrame>
        <p:nvGraphicFramePr>
          <p:cNvPr id="57377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22" name="Oval 70"/>
          <p:cNvSpPr>
            <a:spLocks noChangeArrowheads="1"/>
          </p:cNvSpPr>
          <p:nvPr/>
        </p:nvSpPr>
        <p:spPr bwMode="auto">
          <a:xfrm>
            <a:off x="4787900" y="32845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123" name="AutoShape 71"/>
          <p:cNvCxnSpPr>
            <a:cxnSpLocks noChangeShapeType="1"/>
            <a:stCxn id="45083" idx="3"/>
            <a:endCxn id="45122" idx="7"/>
          </p:cNvCxnSpPr>
          <p:nvPr/>
        </p:nvCxnSpPr>
        <p:spPr bwMode="auto">
          <a:xfrm flipH="1">
            <a:off x="5218113" y="30051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4" name="Oval 72"/>
          <p:cNvSpPr>
            <a:spLocks noChangeArrowheads="1"/>
          </p:cNvSpPr>
          <p:nvPr/>
        </p:nvSpPr>
        <p:spPr bwMode="auto">
          <a:xfrm>
            <a:off x="3995738" y="40052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Text Box 73"/>
          <p:cNvSpPr txBox="1">
            <a:spLocks noChangeArrowheads="1"/>
          </p:cNvSpPr>
          <p:nvPr/>
        </p:nvSpPr>
        <p:spPr bwMode="auto">
          <a:xfrm>
            <a:off x="3492500" y="3860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5126" name="AutoShape 74"/>
          <p:cNvCxnSpPr>
            <a:cxnSpLocks noChangeShapeType="1"/>
            <a:stCxn id="45122" idx="3"/>
          </p:cNvCxnSpPr>
          <p:nvPr/>
        </p:nvCxnSpPr>
        <p:spPr bwMode="auto">
          <a:xfrm flipH="1">
            <a:off x="4356100" y="35306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7" name="Oval 75"/>
          <p:cNvSpPr>
            <a:spLocks noChangeArrowheads="1"/>
          </p:cNvSpPr>
          <p:nvPr/>
        </p:nvSpPr>
        <p:spPr bwMode="auto">
          <a:xfrm>
            <a:off x="3276600" y="4725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Text Box 76"/>
          <p:cNvSpPr txBox="1">
            <a:spLocks noChangeArrowheads="1"/>
          </p:cNvSpPr>
          <p:nvPr/>
        </p:nvSpPr>
        <p:spPr bwMode="auto">
          <a:xfrm>
            <a:off x="2771775" y="45815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29" name="AutoShape 77"/>
          <p:cNvCxnSpPr>
            <a:cxnSpLocks noChangeShapeType="1"/>
            <a:stCxn id="45124" idx="3"/>
            <a:endCxn id="45127" idx="0"/>
          </p:cNvCxnSpPr>
          <p:nvPr/>
        </p:nvCxnSpPr>
        <p:spPr bwMode="auto">
          <a:xfrm flipH="1">
            <a:off x="3529013" y="42513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0" name="Oval 78"/>
          <p:cNvSpPr>
            <a:spLocks noChangeArrowheads="1"/>
          </p:cNvSpPr>
          <p:nvPr/>
        </p:nvSpPr>
        <p:spPr bwMode="auto">
          <a:xfrm>
            <a:off x="6391275" y="40036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1" name="Text Box 79"/>
          <p:cNvSpPr txBox="1">
            <a:spLocks noChangeArrowheads="1"/>
          </p:cNvSpPr>
          <p:nvPr/>
        </p:nvSpPr>
        <p:spPr bwMode="auto">
          <a:xfrm>
            <a:off x="6815138" y="38004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2" name="AutoShape 80"/>
          <p:cNvCxnSpPr>
            <a:cxnSpLocks noChangeShapeType="1"/>
            <a:stCxn id="45122" idx="5"/>
            <a:endCxn id="45130" idx="1"/>
          </p:cNvCxnSpPr>
          <p:nvPr/>
        </p:nvCxnSpPr>
        <p:spPr bwMode="auto">
          <a:xfrm>
            <a:off x="5218113" y="35306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3" name="Oval 81"/>
          <p:cNvSpPr>
            <a:spLocks noChangeArrowheads="1"/>
          </p:cNvSpPr>
          <p:nvPr/>
        </p:nvSpPr>
        <p:spPr bwMode="auto">
          <a:xfrm>
            <a:off x="5013325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Text Box 82"/>
          <p:cNvSpPr txBox="1">
            <a:spLocks noChangeArrowheads="1"/>
          </p:cNvSpPr>
          <p:nvPr/>
        </p:nvSpPr>
        <p:spPr bwMode="auto">
          <a:xfrm>
            <a:off x="5437188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35" name="AutoShape 83"/>
          <p:cNvCxnSpPr>
            <a:cxnSpLocks noChangeShapeType="1"/>
            <a:stCxn id="45122" idx="4"/>
            <a:endCxn id="45133" idx="0"/>
          </p:cNvCxnSpPr>
          <p:nvPr/>
        </p:nvCxnSpPr>
        <p:spPr bwMode="auto">
          <a:xfrm>
            <a:off x="5040313" y="35734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6" name="Text Box 84"/>
          <p:cNvSpPr txBox="1">
            <a:spLocks noChangeArrowheads="1"/>
          </p:cNvSpPr>
          <p:nvPr/>
        </p:nvSpPr>
        <p:spPr bwMode="auto">
          <a:xfrm>
            <a:off x="4295775" y="31416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5137" name="Oval 85"/>
          <p:cNvSpPr>
            <a:spLocks noChangeArrowheads="1"/>
          </p:cNvSpPr>
          <p:nvPr/>
        </p:nvSpPr>
        <p:spPr bwMode="auto">
          <a:xfrm>
            <a:off x="4364038" y="48561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8" name="Text Box 86"/>
          <p:cNvSpPr txBox="1">
            <a:spLocks noChangeArrowheads="1"/>
          </p:cNvSpPr>
          <p:nvPr/>
        </p:nvSpPr>
        <p:spPr bwMode="auto">
          <a:xfrm>
            <a:off x="4799013" y="49212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9" name="AutoShape 87"/>
          <p:cNvCxnSpPr>
            <a:cxnSpLocks noChangeShapeType="1"/>
            <a:stCxn id="45124" idx="5"/>
            <a:endCxn id="45137" idx="0"/>
          </p:cNvCxnSpPr>
          <p:nvPr/>
        </p:nvCxnSpPr>
        <p:spPr bwMode="auto">
          <a:xfrm>
            <a:off x="4425950" y="42513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0" name="Oval 88"/>
          <p:cNvSpPr>
            <a:spLocks noChangeArrowheads="1"/>
          </p:cNvSpPr>
          <p:nvPr/>
        </p:nvSpPr>
        <p:spPr bwMode="auto">
          <a:xfrm>
            <a:off x="7389813" y="32718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Text Box 89"/>
          <p:cNvSpPr txBox="1">
            <a:spLocks noChangeArrowheads="1"/>
          </p:cNvSpPr>
          <p:nvPr/>
        </p:nvSpPr>
        <p:spPr bwMode="auto">
          <a:xfrm>
            <a:off x="7813675" y="30686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5142" name="Oval 90"/>
          <p:cNvSpPr>
            <a:spLocks noChangeArrowheads="1"/>
          </p:cNvSpPr>
          <p:nvPr/>
        </p:nvSpPr>
        <p:spPr bwMode="auto">
          <a:xfrm>
            <a:off x="7748588" y="43529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3" name="Text Box 91"/>
          <p:cNvSpPr txBox="1">
            <a:spLocks noChangeArrowheads="1"/>
          </p:cNvSpPr>
          <p:nvPr/>
        </p:nvSpPr>
        <p:spPr bwMode="auto">
          <a:xfrm>
            <a:off x="8172450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44" name="AutoShape 92"/>
          <p:cNvCxnSpPr>
            <a:cxnSpLocks noChangeShapeType="1"/>
            <a:stCxn id="45083" idx="5"/>
            <a:endCxn id="45140" idx="1"/>
          </p:cNvCxnSpPr>
          <p:nvPr/>
        </p:nvCxnSpPr>
        <p:spPr bwMode="auto">
          <a:xfrm>
            <a:off x="6103938" y="30051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45" name="AutoShape 93"/>
          <p:cNvCxnSpPr>
            <a:cxnSpLocks noChangeShapeType="1"/>
            <a:stCxn id="45140" idx="5"/>
            <a:endCxn id="45142" idx="0"/>
          </p:cNvCxnSpPr>
          <p:nvPr/>
        </p:nvCxnSpPr>
        <p:spPr bwMode="auto">
          <a:xfrm>
            <a:off x="7820025" y="35179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6" name="Oval 94"/>
          <p:cNvSpPr>
            <a:spLocks noChangeArrowheads="1"/>
          </p:cNvSpPr>
          <p:nvPr/>
        </p:nvSpPr>
        <p:spPr bwMode="auto">
          <a:xfrm>
            <a:off x="3500438" y="55768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7" name="Text Box 95"/>
          <p:cNvSpPr txBox="1">
            <a:spLocks noChangeArrowheads="1"/>
          </p:cNvSpPr>
          <p:nvPr/>
        </p:nvSpPr>
        <p:spPr bwMode="auto">
          <a:xfrm>
            <a:off x="3924300" y="5373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5148" name="Oval 96"/>
          <p:cNvSpPr>
            <a:spLocks noChangeArrowheads="1"/>
          </p:cNvSpPr>
          <p:nvPr/>
        </p:nvSpPr>
        <p:spPr bwMode="auto">
          <a:xfrm>
            <a:off x="2708275" y="63690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9" name="Text Box 97"/>
          <p:cNvSpPr txBox="1">
            <a:spLocks noChangeArrowheads="1"/>
          </p:cNvSpPr>
          <p:nvPr/>
        </p:nvSpPr>
        <p:spPr bwMode="auto">
          <a:xfrm>
            <a:off x="3203575" y="62372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50" name="AutoShape 98"/>
          <p:cNvCxnSpPr>
            <a:cxnSpLocks noChangeShapeType="1"/>
            <a:stCxn id="45124" idx="4"/>
            <a:endCxn id="45146" idx="0"/>
          </p:cNvCxnSpPr>
          <p:nvPr/>
        </p:nvCxnSpPr>
        <p:spPr bwMode="auto">
          <a:xfrm flipH="1">
            <a:off x="3752850" y="42941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51" name="AutoShape 99"/>
          <p:cNvCxnSpPr>
            <a:cxnSpLocks noChangeShapeType="1"/>
            <a:stCxn id="45146" idx="3"/>
            <a:endCxn id="45148" idx="0"/>
          </p:cNvCxnSpPr>
          <p:nvPr/>
        </p:nvCxnSpPr>
        <p:spPr bwMode="auto">
          <a:xfrm flipH="1">
            <a:off x="2960688" y="58229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5362575" y="5084763"/>
            <a:ext cx="37814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A50021"/>
                </a:solidFill>
                <a:latin typeface="Century Gothic" pitchFamily="34" charset="0"/>
              </a:rPr>
              <a:t>      When a branch of a transaction is added, the count for each node along a common prefix is incremented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6082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8373" name="Group 5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106" name="Oval 28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9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6108" name="Oval 6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09" name="AutoShape 68"/>
          <p:cNvCxnSpPr>
            <a:cxnSpLocks noChangeShapeType="1"/>
            <a:stCxn id="46106" idx="3"/>
            <a:endCxn id="46108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0" name="Oval 6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7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6112" name="AutoShape 71"/>
          <p:cNvCxnSpPr>
            <a:cxnSpLocks noChangeShapeType="1"/>
            <a:stCxn id="46108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3" name="Oval 7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7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15" name="AutoShape 74"/>
          <p:cNvCxnSpPr>
            <a:cxnSpLocks noChangeShapeType="1"/>
            <a:stCxn id="46110" idx="3"/>
            <a:endCxn id="46113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6" name="Oval 7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Text Box 7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18" name="AutoShape 77"/>
          <p:cNvCxnSpPr>
            <a:cxnSpLocks noChangeShapeType="1"/>
            <a:stCxn id="46108" idx="5"/>
            <a:endCxn id="46116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9" name="Oval 7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7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21" name="AutoShape 80"/>
          <p:cNvCxnSpPr>
            <a:cxnSpLocks noChangeShapeType="1"/>
            <a:stCxn id="46108" idx="4"/>
            <a:endCxn id="46119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2" name="Text Box 8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6123" name="Oval 8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Text Box 8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25" name="AutoShape 84"/>
          <p:cNvCxnSpPr>
            <a:cxnSpLocks noChangeShapeType="1"/>
            <a:stCxn id="46110" idx="5"/>
            <a:endCxn id="46123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6" name="Oval 8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8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6128" name="Oval 8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8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30" name="AutoShape 89"/>
          <p:cNvCxnSpPr>
            <a:cxnSpLocks noChangeShapeType="1"/>
            <a:stCxn id="46106" idx="5"/>
            <a:endCxn id="46126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1" name="AutoShape 90"/>
          <p:cNvCxnSpPr>
            <a:cxnSpLocks noChangeShapeType="1"/>
            <a:stCxn id="46126" idx="5"/>
            <a:endCxn id="46128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32" name="Oval 9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Text Box 9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6134" name="Oval 9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Text Box 9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36" name="AutoShape 95"/>
          <p:cNvCxnSpPr>
            <a:cxnSpLocks noChangeShapeType="1"/>
            <a:stCxn id="46110" idx="4"/>
            <a:endCxn id="46132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7" name="AutoShape 96"/>
          <p:cNvCxnSpPr>
            <a:cxnSpLocks noChangeShapeType="1"/>
            <a:stCxn id="46132" idx="3"/>
            <a:endCxn id="46134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6" name="AutoShape 98"/>
          <p:cNvCxnSpPr>
            <a:cxnSpLocks noChangeShapeType="1"/>
            <a:endCxn id="46113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31750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7" name="AutoShape 99"/>
          <p:cNvCxnSpPr>
            <a:cxnSpLocks noChangeShapeType="1"/>
            <a:stCxn id="46113" idx="4"/>
            <a:endCxn id="46134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31750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8" name="AutoShape 100"/>
          <p:cNvCxnSpPr>
            <a:cxnSpLocks noChangeShapeType="1"/>
            <a:endCxn id="46123" idx="4"/>
          </p:cNvCxnSpPr>
          <p:nvPr/>
        </p:nvCxnSpPr>
        <p:spPr bwMode="auto">
          <a:xfrm>
            <a:off x="2051050" y="2968625"/>
            <a:ext cx="2565400" cy="169863"/>
          </a:xfrm>
          <a:prstGeom prst="curvedConnector4">
            <a:avLst>
              <a:gd name="adj1" fmla="val 45051"/>
              <a:gd name="adj2" fmla="val 234579"/>
            </a:avLst>
          </a:prstGeom>
          <a:noFill/>
          <a:ln w="31750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9" name="AutoShape 101"/>
          <p:cNvCxnSpPr>
            <a:cxnSpLocks noChangeShapeType="1"/>
            <a:stCxn id="46123" idx="4"/>
            <a:endCxn id="46116" idx="4"/>
          </p:cNvCxnSpPr>
          <p:nvPr/>
        </p:nvCxnSpPr>
        <p:spPr bwMode="auto">
          <a:xfrm rot="5400000" flipH="1" flipV="1">
            <a:off x="5203825" y="1698625"/>
            <a:ext cx="852488" cy="2027238"/>
          </a:xfrm>
          <a:prstGeom prst="curvedConnector3">
            <a:avLst>
              <a:gd name="adj1" fmla="val -26815"/>
            </a:avLst>
          </a:prstGeom>
          <a:noFill/>
          <a:ln w="349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1" name="AutoShape 103"/>
          <p:cNvCxnSpPr>
            <a:cxnSpLocks noChangeShapeType="1"/>
            <a:endCxn id="46132" idx="0"/>
          </p:cNvCxnSpPr>
          <p:nvPr/>
        </p:nvCxnSpPr>
        <p:spPr bwMode="auto">
          <a:xfrm>
            <a:off x="2051050" y="2633663"/>
            <a:ext cx="1701800" cy="936625"/>
          </a:xfrm>
          <a:prstGeom prst="curvedConnector2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2" name="AutoShape 104"/>
          <p:cNvCxnSpPr>
            <a:cxnSpLocks noChangeShapeType="1"/>
            <a:stCxn id="46119" idx="5"/>
            <a:endCxn id="46128" idx="3"/>
          </p:cNvCxnSpPr>
          <p:nvPr/>
        </p:nvCxnSpPr>
        <p:spPr bwMode="auto">
          <a:xfrm rot="16200000" flipH="1">
            <a:off x="6596063" y="1366838"/>
            <a:ext cx="73025" cy="2378075"/>
          </a:xfrm>
          <a:prstGeom prst="curvedConnector3">
            <a:avLst>
              <a:gd name="adj1" fmla="val 471741"/>
            </a:avLst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3" name="AutoShape 105"/>
          <p:cNvCxnSpPr>
            <a:cxnSpLocks noChangeShapeType="1"/>
            <a:stCxn id="46132" idx="5"/>
            <a:endCxn id="46119" idx="5"/>
          </p:cNvCxnSpPr>
          <p:nvPr/>
        </p:nvCxnSpPr>
        <p:spPr bwMode="auto">
          <a:xfrm rot="5400000" flipH="1" flipV="1">
            <a:off x="4038600" y="2411413"/>
            <a:ext cx="1296987" cy="1512888"/>
          </a:xfrm>
          <a:prstGeom prst="curvedConnector3">
            <a:avLst>
              <a:gd name="adj1" fmla="val -20931"/>
            </a:avLst>
          </a:prstGeom>
          <a:noFill/>
          <a:ln w="317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6" name="AutoShape 108"/>
          <p:cNvCxnSpPr>
            <a:cxnSpLocks noChangeShapeType="1"/>
            <a:endCxn id="46110" idx="1"/>
          </p:cNvCxnSpPr>
          <p:nvPr/>
        </p:nvCxnSpPr>
        <p:spPr bwMode="auto">
          <a:xfrm flipV="1">
            <a:off x="2051050" y="2041525"/>
            <a:ext cx="2017713" cy="255588"/>
          </a:xfrm>
          <a:prstGeom prst="curvedConnector4">
            <a:avLst>
              <a:gd name="adj1" fmla="val 48153"/>
              <a:gd name="adj2" fmla="val 206213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7" name="AutoShape 109"/>
          <p:cNvCxnSpPr>
            <a:cxnSpLocks noChangeShapeType="1"/>
            <a:stCxn id="46110" idx="6"/>
            <a:endCxn id="46126" idx="2"/>
          </p:cNvCxnSpPr>
          <p:nvPr/>
        </p:nvCxnSpPr>
        <p:spPr bwMode="auto">
          <a:xfrm flipV="1">
            <a:off x="4498975" y="1409700"/>
            <a:ext cx="2890838" cy="733425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9" name="AutoShape 111"/>
          <p:cNvCxnSpPr>
            <a:cxnSpLocks noChangeShapeType="1"/>
          </p:cNvCxnSpPr>
          <p:nvPr/>
        </p:nvCxnSpPr>
        <p:spPr bwMode="auto">
          <a:xfrm flipV="1">
            <a:off x="2051050" y="1338263"/>
            <a:ext cx="2809875" cy="6238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684213" y="5373688"/>
            <a:ext cx="7921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     The problem of mining frequent patterns in databases is transformed to that </a:t>
            </a:r>
            <a:r>
              <a:rPr lang="en-US" sz="2000" b="1" dirty="0">
                <a:solidFill>
                  <a:srgbClr val="FF0000"/>
                </a:solidFill>
                <a:latin typeface="Century Gothic" pitchFamily="34" charset="0"/>
              </a:rPr>
              <a:t>of mining the FP-tree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95536" y="116632"/>
            <a:ext cx="8229600" cy="500063"/>
          </a:xfrm>
        </p:spPr>
        <p:txBody>
          <a:bodyPr/>
          <a:lstStyle/>
          <a:p>
            <a:pPr algn="ctr"/>
            <a:r>
              <a:rPr lang="en-US" sz="2800" b="1" dirty="0"/>
              <a:t>Basic Concepts</a:t>
            </a:r>
            <a:endParaRPr lang="en-US" sz="29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532586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Frequent Pattern:</a:t>
            </a:r>
            <a:r>
              <a:rPr lang="en-US" sz="2000" dirty="0"/>
              <a:t> a pattern (a set of items, subsequences, substructures, etc.) that occurs frequently in a data set  </a:t>
            </a:r>
          </a:p>
          <a:p>
            <a:pPr>
              <a:buClr>
                <a:srgbClr val="0070C0"/>
              </a:buClr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Goal: </a:t>
            </a:r>
            <a:r>
              <a:rPr lang="en-US" sz="2000" dirty="0"/>
              <a:t> finding inherent regularities in data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What products were often purchased together?— Milk and Bread?!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What are the subsequent purchases after buying a PC?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What kinds of DNA are sensitive to this new drug?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Can we automatically classify Web documents?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/>
          </a:p>
          <a:p>
            <a:pPr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Applications: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000" dirty="0"/>
              <a:t>A typical example of frequent </a:t>
            </a:r>
            <a:r>
              <a:rPr lang="en-US" sz="2000" dirty="0" err="1"/>
              <a:t>itemset</a:t>
            </a:r>
            <a:r>
              <a:rPr lang="en-US" sz="2000" dirty="0"/>
              <a:t> mining is </a:t>
            </a:r>
            <a:r>
              <a:rPr lang="en-US" sz="2000" b="1" dirty="0"/>
              <a:t>market basket analysis.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000" dirty="0">
                <a:solidFill>
                  <a:schemeClr val="tx1"/>
                </a:solidFill>
              </a:rPr>
              <a:t>cross-marketing, catalog design, sale campaign analysis, Web log (click stream) analysis, and DNA sequence analysis.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68275" y="4724400"/>
            <a:ext cx="73437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CC3300"/>
                </a:solidFill>
                <a:latin typeface="Century Gothic" pitchFamily="34" charset="0"/>
              </a:rPr>
              <a:t>-Occurrences of I5: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&lt;I2,I1,I5&gt; and &lt;I2,I1,I3,I5&gt;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009900"/>
                </a:solidFill>
                <a:latin typeface="Century Gothic" pitchFamily="34" charset="0"/>
              </a:rPr>
              <a:t>-Two prefix Paths</a:t>
            </a:r>
            <a:r>
              <a:rPr lang="en-US" sz="1900" b="1"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&lt;I2, I1: 1&gt; and &lt;I2,I1,I3: 1&gt;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000066"/>
                </a:solidFill>
                <a:latin typeface="Century Gothic" pitchFamily="34" charset="0"/>
              </a:rPr>
              <a:t>-Conditional FP tree contains only</a:t>
            </a:r>
            <a:r>
              <a:rPr lang="en-US" sz="1900" b="1"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 &lt;I2: 2, I1: 2&gt;, I3 is not considered because its support count of 1 is less than the minimum support count.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</a:rPr>
              <a:t>-Frequent patterns</a:t>
            </a:r>
            <a:r>
              <a:rPr lang="en-US" sz="1900">
                <a:latin typeface="Century Gothic" pitchFamily="34" charset="0"/>
              </a:rPr>
              <a:t> {I2,I5:2}, {I1,I5:2},{I2,I1,I5:2}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</a:t>
            </a:r>
          </a:p>
        </p:txBody>
      </p:sp>
      <p:sp>
        <p:nvSpPr>
          <p:cNvPr id="47107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9464" name="Group 72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131" name="Oval 95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96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7133" name="Oval 9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34" name="AutoShape 98"/>
          <p:cNvCxnSpPr>
            <a:cxnSpLocks noChangeShapeType="1"/>
            <a:stCxn id="47131" idx="3"/>
            <a:endCxn id="47133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5" name="Oval 9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10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7137" name="AutoShape 101"/>
          <p:cNvCxnSpPr>
            <a:cxnSpLocks noChangeShapeType="1"/>
            <a:stCxn id="47133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8" name="Oval 10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Text Box 10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40" name="AutoShape 104"/>
          <p:cNvCxnSpPr>
            <a:cxnSpLocks noChangeShapeType="1"/>
            <a:stCxn id="47135" idx="3"/>
            <a:endCxn id="47138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1" name="Oval 10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10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43" name="AutoShape 107"/>
          <p:cNvCxnSpPr>
            <a:cxnSpLocks noChangeShapeType="1"/>
            <a:stCxn id="47133" idx="5"/>
            <a:endCxn id="47141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Oval 10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10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46" name="AutoShape 110"/>
          <p:cNvCxnSpPr>
            <a:cxnSpLocks noChangeShapeType="1"/>
            <a:stCxn id="47133" idx="4"/>
            <a:endCxn id="47144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7" name="Text Box 11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7148" name="Oval 11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11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50" name="AutoShape 114"/>
          <p:cNvCxnSpPr>
            <a:cxnSpLocks noChangeShapeType="1"/>
            <a:stCxn id="47135" idx="5"/>
            <a:endCxn id="47148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1" name="Oval 11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Text Box 11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7153" name="Oval 11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11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55" name="AutoShape 119"/>
          <p:cNvCxnSpPr>
            <a:cxnSpLocks noChangeShapeType="1"/>
            <a:stCxn id="47131" idx="5"/>
            <a:endCxn id="47151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56" name="AutoShape 120"/>
          <p:cNvCxnSpPr>
            <a:cxnSpLocks noChangeShapeType="1"/>
            <a:stCxn id="47151" idx="5"/>
            <a:endCxn id="47153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7" name="Oval 12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Text Box 12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7159" name="Oval 12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Text Box 12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61" name="AutoShape 125"/>
          <p:cNvCxnSpPr>
            <a:cxnSpLocks noChangeShapeType="1"/>
            <a:stCxn id="47135" idx="4"/>
            <a:endCxn id="47157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2" name="AutoShape 126"/>
          <p:cNvCxnSpPr>
            <a:cxnSpLocks noChangeShapeType="1"/>
            <a:stCxn id="47157" idx="3"/>
            <a:endCxn id="47159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3" name="AutoShape 127"/>
          <p:cNvCxnSpPr>
            <a:cxnSpLocks noChangeShapeType="1"/>
            <a:endCxn id="47138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64" name="AutoShape 128"/>
          <p:cNvCxnSpPr>
            <a:cxnSpLocks noChangeShapeType="1"/>
            <a:stCxn id="47138" idx="4"/>
            <a:endCxn id="47159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8130" name="Group 64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8157" name="Oval 56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8" name="Group 63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8159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8160" name="Group 62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8192" name="Rectangle 6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8193" name="Rectangle 7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8194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8195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8196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8197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1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8199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2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8201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8203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4" name="Line 18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5" name="Line 19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6" name="Line 20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7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8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9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0" name="Line 24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1" name="Line 25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2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3" name="Line 27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61" name="Oval 28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Text Box 29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8163" name="Oval 30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8164" name="AutoShape 31"/>
              <p:cNvCxnSpPr>
                <a:cxnSpLocks noChangeShapeType="1"/>
                <a:stCxn id="48161" idx="3"/>
                <a:endCxn id="48163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5" name="Oval 32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Text Box 33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8167" name="AutoShape 34"/>
              <p:cNvCxnSpPr>
                <a:cxnSpLocks noChangeShapeType="1"/>
                <a:stCxn id="48163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8" name="Oval 35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Text Box 36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70" name="AutoShape 37"/>
              <p:cNvCxnSpPr>
                <a:cxnSpLocks noChangeShapeType="1"/>
                <a:stCxn id="48165" idx="3"/>
                <a:endCxn id="48168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1" name="Oval 38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Text Box 39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73" name="AutoShape 40"/>
              <p:cNvCxnSpPr>
                <a:cxnSpLocks noChangeShapeType="1"/>
                <a:stCxn id="48163" idx="5"/>
                <a:endCxn id="48171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4" name="Oval 41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Text Box 42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76" name="AutoShape 43"/>
              <p:cNvCxnSpPr>
                <a:cxnSpLocks noChangeShapeType="1"/>
                <a:stCxn id="48163" idx="4"/>
                <a:endCxn id="48174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7" name="Text Box 44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8178" name="Oval 45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Text Box 46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80" name="AutoShape 47"/>
              <p:cNvCxnSpPr>
                <a:cxnSpLocks noChangeShapeType="1"/>
                <a:stCxn id="48165" idx="5"/>
                <a:endCxn id="48178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1" name="Oval 48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Text Box 49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8183" name="Oval 50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Text Box 51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85" name="AutoShape 52"/>
              <p:cNvCxnSpPr>
                <a:cxnSpLocks noChangeShapeType="1"/>
                <a:stCxn id="48161" idx="5"/>
                <a:endCxn id="48181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86" name="AutoShape 53"/>
              <p:cNvCxnSpPr>
                <a:cxnSpLocks noChangeShapeType="1"/>
                <a:stCxn id="48181" idx="5"/>
                <a:endCxn id="48183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7" name="Oval 54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Text Box 55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8189" name="Text Box 57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90" name="AutoShape 58"/>
              <p:cNvCxnSpPr>
                <a:cxnSpLocks noChangeShapeType="1"/>
                <a:stCxn id="48165" idx="4"/>
                <a:endCxn id="48187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91" name="AutoShape 59"/>
              <p:cNvCxnSpPr>
                <a:cxnSpLocks noChangeShapeType="1"/>
                <a:stCxn id="48187" idx="3"/>
                <a:endCxn id="48157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48215" name="Group 87"/>
          <p:cNvGraphicFramePr>
            <a:graphicFrameLocks noGrp="1"/>
          </p:cNvGraphicFramePr>
          <p:nvPr/>
        </p:nvGraphicFramePr>
        <p:xfrm>
          <a:off x="252413" y="4365625"/>
          <a:ext cx="8423275" cy="167767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},{I2,I1,I3: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 {I1: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&lt;I1:2&gt;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9154" name="Group 3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9181" name="Oval 4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2" name="Group 5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9183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9184" name="Group 7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9216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9217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92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9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9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9221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9223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9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9227" name="Rectangle 19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8" name="Line 20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9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0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1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2" name="Line 24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3" name="Line 25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4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5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6" name="Line 28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7" name="Line 29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85" name="Oval 30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Text Box 31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9187" name="Oval 32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9188" name="AutoShape 33"/>
              <p:cNvCxnSpPr>
                <a:cxnSpLocks noChangeShapeType="1"/>
                <a:stCxn id="49185" idx="3"/>
                <a:endCxn id="49187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89" name="Oval 34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0" name="Text Box 35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9191" name="AutoShape 36"/>
              <p:cNvCxnSpPr>
                <a:cxnSpLocks noChangeShapeType="1"/>
                <a:stCxn id="49187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2" name="Oval 37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Text Box 38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194" name="AutoShape 39"/>
              <p:cNvCxnSpPr>
                <a:cxnSpLocks noChangeShapeType="1"/>
                <a:stCxn id="49189" idx="3"/>
                <a:endCxn id="49192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5" name="Oval 40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Text Box 41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197" name="AutoShape 42"/>
              <p:cNvCxnSpPr>
                <a:cxnSpLocks noChangeShapeType="1"/>
                <a:stCxn id="49187" idx="5"/>
                <a:endCxn id="49195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8" name="Oval 43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Text Box 44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0" name="AutoShape 45"/>
              <p:cNvCxnSpPr>
                <a:cxnSpLocks noChangeShapeType="1"/>
                <a:stCxn id="49187" idx="4"/>
                <a:endCxn id="49198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1" name="Text Box 46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9202" name="Oval 47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Text Box 48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204" name="AutoShape 49"/>
              <p:cNvCxnSpPr>
                <a:cxnSpLocks noChangeShapeType="1"/>
                <a:stCxn id="49189" idx="5"/>
                <a:endCxn id="49202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5" name="Oval 50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Text Box 51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9207" name="Oval 52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Text Box 53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9" name="AutoShape 54"/>
              <p:cNvCxnSpPr>
                <a:cxnSpLocks noChangeShapeType="1"/>
                <a:stCxn id="49185" idx="5"/>
                <a:endCxn id="49205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0" name="AutoShape 55"/>
              <p:cNvCxnSpPr>
                <a:cxnSpLocks noChangeShapeType="1"/>
                <a:stCxn id="49205" idx="5"/>
                <a:endCxn id="49207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11" name="Oval 56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Text Box 57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9213" name="Text Box 58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214" name="AutoShape 59"/>
              <p:cNvCxnSpPr>
                <a:cxnSpLocks noChangeShapeType="1"/>
                <a:stCxn id="49189" idx="4"/>
                <a:endCxn id="49211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5" name="AutoShape 60"/>
              <p:cNvCxnSpPr>
                <a:cxnSpLocks noChangeShapeType="1"/>
                <a:stCxn id="49211" idx="3"/>
                <a:endCxn id="49181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62577" name="Group 113"/>
          <p:cNvGraphicFramePr>
            <a:graphicFrameLocks noGrp="1"/>
          </p:cNvGraphicFramePr>
          <p:nvPr/>
        </p:nvGraphicFramePr>
        <p:xfrm>
          <a:off x="252413" y="4365625"/>
          <a:ext cx="8496300" cy="1677670"/>
        </p:xfrm>
        <a:graphic>
          <a:graphicData uri="http://schemas.openxmlformats.org/drawingml/2006/table">
            <a:tbl>
              <a:tblPr/>
              <a:tblGrid>
                <a:gridCol w="113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Frequent Patterns Generated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{I2,I5:2}, {I1,I5:2},{I2,I1,I5:2}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&lt;I1:2&gt;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{I2,I3:4},{I1,I3:4},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{I2,I1,I3:2}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{I2,I1:4}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FP-growth properties</a:t>
            </a:r>
          </a:p>
        </p:txBody>
      </p:sp>
      <p:sp>
        <p:nvSpPr>
          <p:cNvPr id="50178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FP-growth transforms the problem of finding long frequent patterns to searching for shorter once recursively  and  concatenating the suffix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It uses the least frequent suffix offering a good selectivity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It reduces the search cost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 dirty="0">
                <a:solidFill>
                  <a:srgbClr val="FF0000"/>
                </a:solidFill>
                <a:latin typeface="Century Gothic" pitchFamily="34" charset="0"/>
              </a:rPr>
              <a:t>If the tree does not fit into main memory, partition the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Efficient and scalable for mining both long and short frequent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98425" y="152400"/>
            <a:ext cx="8577263" cy="500063"/>
          </a:xfrm>
        </p:spPr>
        <p:txBody>
          <a:bodyPr/>
          <a:lstStyle/>
          <a:p>
            <a:r>
              <a:rPr lang="en-US" sz="2700" dirty="0"/>
              <a:t>FP Mining with Vertical Data Format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 err="1">
                <a:solidFill>
                  <a:srgbClr val="0070C0"/>
                </a:solidFill>
              </a:rPr>
              <a:t>Apriori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FP-growth</a:t>
            </a:r>
            <a:r>
              <a:rPr lang="en-US" dirty="0"/>
              <a:t> use </a:t>
            </a:r>
            <a:r>
              <a:rPr lang="en-US" b="1" dirty="0">
                <a:solidFill>
                  <a:srgbClr val="FF0000"/>
                </a:solidFill>
              </a:rPr>
              <a:t>horizontal data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Alternatively data can also be</a:t>
            </a:r>
          </a:p>
          <a:p>
            <a:pPr>
              <a:buNone/>
            </a:pPr>
            <a:r>
              <a:rPr lang="en-US" dirty="0"/>
              <a:t>    represented in </a:t>
            </a:r>
            <a:r>
              <a:rPr lang="en-US" b="1" dirty="0">
                <a:solidFill>
                  <a:srgbClr val="FF0000"/>
                </a:solidFill>
              </a:rPr>
              <a:t>vertical format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4788024" y="1340768"/>
          <a:ext cx="3071834" cy="3352800"/>
        </p:xfrm>
        <a:graphic>
          <a:graphicData uri="http://schemas.openxmlformats.org/drawingml/2006/table">
            <a:tbl>
              <a:tblPr/>
              <a:tblGrid>
                <a:gridCol w="82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2286" name="Group 62"/>
          <p:cNvGraphicFramePr>
            <a:graphicFrameLocks noGrp="1"/>
          </p:cNvGraphicFramePr>
          <p:nvPr/>
        </p:nvGraphicFramePr>
        <p:xfrm>
          <a:off x="2098674" y="4797152"/>
          <a:ext cx="6001717" cy="2011680"/>
        </p:xfrm>
        <a:graphic>
          <a:graphicData uri="http://schemas.openxmlformats.org/drawingml/2006/table">
            <a:tbl>
              <a:tblPr/>
              <a:tblGrid>
                <a:gridCol w="161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dirty="0"/>
              <a:t>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/>
              <a:t>Transform the horizontally formatted data to the vertical format by scanning the database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support count of an </a:t>
            </a:r>
            <a:r>
              <a:rPr lang="en-US" dirty="0" err="1"/>
              <a:t>itemset</a:t>
            </a:r>
            <a:r>
              <a:rPr lang="en-US" dirty="0"/>
              <a:t> is simply </a:t>
            </a:r>
            <a:r>
              <a:rPr lang="en-US" b="1" dirty="0">
                <a:solidFill>
                  <a:srgbClr val="FF0000"/>
                </a:solidFill>
              </a:rPr>
              <a:t>the length of the </a:t>
            </a:r>
            <a:r>
              <a:rPr lang="en-US" b="1" dirty="0" err="1">
                <a:solidFill>
                  <a:srgbClr val="FF0000"/>
                </a:solidFill>
              </a:rPr>
              <a:t>TID</a:t>
            </a:r>
            <a:r>
              <a:rPr lang="en-US" dirty="0" err="1"/>
              <a:t>_set</a:t>
            </a:r>
            <a:r>
              <a:rPr lang="en-US" dirty="0"/>
              <a:t> of the </a:t>
            </a:r>
            <a:r>
              <a:rPr lang="en-US" dirty="0" err="1"/>
              <a:t>itemset</a:t>
            </a:r>
            <a:endParaRPr lang="en-US" dirty="0"/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395536" y="1844824"/>
          <a:ext cx="3071834" cy="3352800"/>
        </p:xfrm>
        <a:graphic>
          <a:graphicData uri="http://schemas.openxmlformats.org/drawingml/2006/table">
            <a:tbl>
              <a:tblPr/>
              <a:tblGrid>
                <a:gridCol w="82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00438" y="3429000"/>
            <a:ext cx="711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4355976" y="2563813"/>
          <a:ext cx="4589462" cy="2255520"/>
        </p:xfrm>
        <a:graphic>
          <a:graphicData uri="http://schemas.openxmlformats.org/drawingml/2006/table">
            <a:tbl>
              <a:tblPr/>
              <a:tblGrid>
                <a:gridCol w="86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dirty="0"/>
              <a:t>Example …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428875"/>
            <a:ext cx="8537575" cy="1214438"/>
          </a:xfrm>
        </p:spPr>
        <p:txBody>
          <a:bodyPr/>
          <a:lstStyle/>
          <a:p>
            <a:endParaRPr lang="en-US"/>
          </a:p>
          <a:p>
            <a:r>
              <a:rPr lang="en-US"/>
              <a:t>The frequent k-itemsets can be used to construct the candidate (k+1)-itemsets based on the Apriori property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167640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98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1-itemsets in vertical format</a:t>
            </a:r>
          </a:p>
        </p:txBody>
      </p:sp>
      <p:sp>
        <p:nvSpPr>
          <p:cNvPr id="54299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  <p:sp>
        <p:nvSpPr>
          <p:cNvPr id="54300" name="TextBox 11"/>
          <p:cNvSpPr txBox="1">
            <a:spLocks noChangeArrowheads="1"/>
          </p:cNvSpPr>
          <p:nvPr/>
        </p:nvSpPr>
        <p:spPr bwMode="auto">
          <a:xfrm>
            <a:off x="2286000" y="3714750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2-itemsets in vertical format</a:t>
            </a:r>
          </a:p>
        </p:txBody>
      </p:sp>
      <p:sp>
        <p:nvSpPr>
          <p:cNvPr id="54301" name="Rectangle 32"/>
          <p:cNvSpPr>
            <a:spLocks noChangeArrowheads="1"/>
          </p:cNvSpPr>
          <p:nvPr/>
        </p:nvSpPr>
        <p:spPr bwMode="auto">
          <a:xfrm>
            <a:off x="2133600" y="5000625"/>
            <a:ext cx="428625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2133600" y="6357938"/>
            <a:ext cx="4295775" cy="293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Group 62"/>
          <p:cNvGraphicFramePr>
            <a:graphicFrameLocks noGrp="1"/>
          </p:cNvGraphicFramePr>
          <p:nvPr/>
        </p:nvGraphicFramePr>
        <p:xfrm>
          <a:off x="2143125" y="4144963"/>
          <a:ext cx="4286280" cy="249936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/>
      <p:bldP spid="54301" grpId="0" animBg="1"/>
      <p:bldP spid="543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dirty="0"/>
              <a:t>Example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143125"/>
            <a:ext cx="8537575" cy="42148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process repeats, with k incremented by 1 each time, until no frequent items or no candidate </a:t>
            </a:r>
            <a:r>
              <a:rPr lang="en-US" dirty="0" err="1"/>
              <a:t>itemsets</a:t>
            </a:r>
            <a:r>
              <a:rPr lang="en-US" dirty="0"/>
              <a:t> can be  found</a:t>
            </a:r>
          </a:p>
          <a:p>
            <a:r>
              <a:rPr lang="en-US" b="1" dirty="0">
                <a:solidFill>
                  <a:srgbClr val="0070C0"/>
                </a:solidFill>
              </a:rPr>
              <a:t>Properties of mining with vertical data format</a:t>
            </a:r>
            <a:endParaRPr lang="en-US" dirty="0"/>
          </a:p>
          <a:p>
            <a:pPr lvl="1"/>
            <a:r>
              <a:rPr lang="en-US" dirty="0"/>
              <a:t>Take the advantage of the </a:t>
            </a:r>
            <a:r>
              <a:rPr lang="en-US" dirty="0" err="1"/>
              <a:t>Apriori</a:t>
            </a:r>
            <a:r>
              <a:rPr lang="en-US" dirty="0"/>
              <a:t> property in the generation of candidate (k+1)-itemset from k-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No need to scan the database to find the support of (k+1) </a:t>
            </a:r>
            <a:r>
              <a:rPr lang="en-US" dirty="0" err="1"/>
              <a:t>itemsets</a:t>
            </a:r>
            <a:r>
              <a:rPr lang="en-US" dirty="0"/>
              <a:t>, for k&gt;=1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TID_set</a:t>
            </a:r>
            <a:r>
              <a:rPr lang="en-US" dirty="0"/>
              <a:t> of each k-itemset carries the complete information required for counting such support</a:t>
            </a:r>
          </a:p>
          <a:p>
            <a:pPr lvl="1"/>
            <a:r>
              <a:rPr lang="en-US" dirty="0"/>
              <a:t>The TID-sets can be quite long, hence expensive to manipulate</a:t>
            </a:r>
          </a:p>
          <a:p>
            <a:endParaRPr lang="en-US" dirty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853440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3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3-itemsets in vertical format</a:t>
            </a: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Strong Rules Are Not Necessarily Interesting 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/>
              <a:t>Whether a rule is interesting or not can be assessed either subjectively or objectively </a:t>
            </a:r>
          </a:p>
          <a:p>
            <a:r>
              <a:rPr lang="en-US" dirty="0"/>
              <a:t>Objective interestingness measures can be used as one step toward the goal of finding interesting rules for the user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Example of a misleading “strong” association rule</a:t>
            </a:r>
          </a:p>
          <a:p>
            <a:pPr lvl="1"/>
            <a:r>
              <a:rPr lang="en-US" dirty="0"/>
              <a:t>Analyze transactions of </a:t>
            </a:r>
            <a:r>
              <a:rPr lang="en-US" dirty="0" err="1"/>
              <a:t>AllElectronics</a:t>
            </a:r>
            <a:r>
              <a:rPr lang="en-US" dirty="0"/>
              <a:t> data about computer games and videos</a:t>
            </a:r>
          </a:p>
          <a:p>
            <a:pPr lvl="1"/>
            <a:r>
              <a:rPr lang="en-US" dirty="0"/>
              <a:t>Of the </a:t>
            </a:r>
            <a:r>
              <a:rPr lang="en-US" b="1" dirty="0">
                <a:solidFill>
                  <a:srgbClr val="660066"/>
                </a:solidFill>
              </a:rPr>
              <a:t>10,000 </a:t>
            </a:r>
            <a:r>
              <a:rPr lang="en-US" dirty="0"/>
              <a:t>transactions analyzed</a:t>
            </a:r>
          </a:p>
          <a:p>
            <a:pPr lvl="2"/>
            <a:r>
              <a:rPr lang="en-US" b="1" dirty="0">
                <a:solidFill>
                  <a:srgbClr val="660066"/>
                </a:solidFill>
              </a:rPr>
              <a:t>6,000 </a:t>
            </a:r>
            <a:r>
              <a:rPr lang="en-US" dirty="0"/>
              <a:t>of the transactions include </a:t>
            </a:r>
            <a:r>
              <a:rPr lang="en-US" b="1" dirty="0">
                <a:solidFill>
                  <a:srgbClr val="660066"/>
                </a:solidFill>
              </a:rPr>
              <a:t>computer games</a:t>
            </a:r>
          </a:p>
          <a:p>
            <a:pPr lvl="2"/>
            <a:r>
              <a:rPr lang="en-US" b="1" dirty="0">
                <a:solidFill>
                  <a:srgbClr val="660066"/>
                </a:solidFill>
              </a:rPr>
              <a:t>7,500 </a:t>
            </a:r>
            <a:r>
              <a:rPr lang="en-US" dirty="0"/>
              <a:t>of the transactions include </a:t>
            </a:r>
            <a:r>
              <a:rPr lang="en-US" b="1" dirty="0">
                <a:solidFill>
                  <a:srgbClr val="660066"/>
                </a:solidFill>
              </a:rPr>
              <a:t>videos</a:t>
            </a:r>
          </a:p>
          <a:p>
            <a:pPr lvl="2"/>
            <a:r>
              <a:rPr lang="en-US" b="1" dirty="0">
                <a:solidFill>
                  <a:srgbClr val="660066"/>
                </a:solidFill>
              </a:rPr>
              <a:t>4,000 </a:t>
            </a:r>
            <a:r>
              <a:rPr lang="en-US" dirty="0"/>
              <a:t>of the transactions include </a:t>
            </a:r>
            <a:r>
              <a:rPr lang="en-US" b="1" dirty="0">
                <a:solidFill>
                  <a:srgbClr val="660066"/>
                </a:solidFill>
              </a:rPr>
              <a:t>both</a:t>
            </a:r>
          </a:p>
          <a:p>
            <a:pPr lvl="1"/>
            <a:r>
              <a:rPr lang="en-US" dirty="0"/>
              <a:t>Suppose that </a:t>
            </a:r>
            <a:r>
              <a:rPr lang="en-US" dirty="0" err="1"/>
              <a:t>min_sup</a:t>
            </a:r>
            <a:r>
              <a:rPr lang="en-US" dirty="0"/>
              <a:t>=30% and </a:t>
            </a:r>
            <a:r>
              <a:rPr lang="en-US" dirty="0" err="1"/>
              <a:t>min_confidence</a:t>
            </a:r>
            <a:r>
              <a:rPr lang="en-US" dirty="0"/>
              <a:t>=60%</a:t>
            </a:r>
          </a:p>
          <a:p>
            <a:pPr lvl="1"/>
            <a:r>
              <a:rPr lang="en-US" dirty="0"/>
              <a:t>The following association rule is discovered:</a:t>
            </a:r>
          </a:p>
          <a:p>
            <a:pPr lvl="1"/>
            <a:endParaRPr lang="en-US" dirty="0"/>
          </a:p>
          <a:p>
            <a:pPr lvl="1">
              <a:buFont typeface="Wingdings 3" pitchFamily="18" charset="2"/>
              <a:buNone/>
            </a:pPr>
            <a:r>
              <a:rPr lang="en-US" sz="1600" b="1" dirty="0">
                <a:solidFill>
                  <a:srgbClr val="000066"/>
                </a:solidFill>
              </a:rPr>
              <a:t>Buys(X, “computer games”) 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dirty="0">
                <a:solidFill>
                  <a:srgbClr val="000066"/>
                </a:solidFill>
              </a:rPr>
              <a:t> “videos”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)[support =40%, confidence=66%]</a:t>
            </a:r>
            <a:endParaRPr lang="en-US" sz="16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Strong Rules Are Not Necessarily Interesting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sz="1600" b="1" dirty="0">
              <a:solidFill>
                <a:srgbClr val="000066"/>
              </a:solidFill>
            </a:endParaRPr>
          </a:p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r>
              <a:rPr lang="en-US" sz="1600" b="1" dirty="0">
                <a:solidFill>
                  <a:srgbClr val="000066"/>
                </a:solidFill>
              </a:rPr>
              <a:t>  Buys(X, “computer games”) 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dirty="0">
                <a:solidFill>
                  <a:srgbClr val="000066"/>
                </a:solidFill>
              </a:rPr>
              <a:t> “videos”</a:t>
            </a:r>
            <a:r>
              <a:rPr lang="en-US" sz="1600" b="1" dirty="0">
                <a:solidFill>
                  <a:srgbClr val="000066"/>
                </a:solidFill>
                <a:sym typeface="Symbol" pitchFamily="18" charset="2"/>
              </a:rPr>
              <a:t>)[support 40%, confidence=66%]</a:t>
            </a:r>
            <a:endParaRPr lang="en-US" sz="1600" b="1" dirty="0">
              <a:solidFill>
                <a:srgbClr val="000066"/>
              </a:solidFill>
            </a:endParaRPr>
          </a:p>
          <a:p>
            <a:pPr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This rule is strong but it is misleading</a:t>
            </a:r>
          </a:p>
          <a:p>
            <a:r>
              <a:rPr lang="en-US" dirty="0"/>
              <a:t>The probability of </a:t>
            </a:r>
            <a:r>
              <a:rPr lang="en-US" dirty="0" smtClean="0"/>
              <a:t>purchasing </a:t>
            </a:r>
            <a:r>
              <a:rPr lang="en-US" dirty="0"/>
              <a:t>videos is </a:t>
            </a:r>
            <a:r>
              <a:rPr lang="en-US" sz="1800" b="1" dirty="0">
                <a:solidFill>
                  <a:srgbClr val="660066"/>
                </a:solidFill>
              </a:rPr>
              <a:t>75%</a:t>
            </a:r>
            <a:r>
              <a:rPr lang="en-US" dirty="0"/>
              <a:t> which is even larger than </a:t>
            </a:r>
            <a:r>
              <a:rPr lang="en-US" sz="1800" b="1" dirty="0">
                <a:solidFill>
                  <a:srgbClr val="660066"/>
                </a:solidFill>
              </a:rPr>
              <a:t>66% </a:t>
            </a:r>
          </a:p>
          <a:p>
            <a:r>
              <a:rPr lang="en-US" dirty="0"/>
              <a:t>In fact computer games and videos are negatively associated because the purchase of one of these items actually decreases the likelihood of purchasing the other</a:t>
            </a:r>
          </a:p>
          <a:p>
            <a:r>
              <a:rPr lang="en-US" dirty="0"/>
              <a:t>The confidence of a rule </a:t>
            </a:r>
            <a:r>
              <a:rPr lang="en-US" sz="1800" b="1" dirty="0">
                <a:solidFill>
                  <a:srgbClr val="660066"/>
                </a:solidFill>
              </a:rPr>
              <a:t>A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 B </a:t>
            </a:r>
            <a:r>
              <a:rPr lang="en-US" dirty="0">
                <a:sym typeface="Symbol" pitchFamily="18" charset="2"/>
              </a:rPr>
              <a:t>can be deceiving</a:t>
            </a:r>
          </a:p>
          <a:p>
            <a:pPr>
              <a:buFont typeface="Wingdings 3" pitchFamily="18" charset="2"/>
              <a:buChar char="&quot;"/>
            </a:pPr>
            <a:r>
              <a:rPr lang="en-US" sz="2100" dirty="0">
                <a:sym typeface="Symbol" pitchFamily="18" charset="2"/>
              </a:rPr>
              <a:t>It is only an estimate of the conditional probability of </a:t>
            </a:r>
            <a:r>
              <a:rPr lang="en-US" sz="2100" dirty="0" err="1">
                <a:sym typeface="Symbol" pitchFamily="18" charset="2"/>
              </a:rPr>
              <a:t>itemset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B </a:t>
            </a:r>
            <a:r>
              <a:rPr lang="en-US" sz="2100" dirty="0">
                <a:sym typeface="Symbol" pitchFamily="18" charset="2"/>
              </a:rPr>
              <a:t>given </a:t>
            </a:r>
            <a:r>
              <a:rPr lang="en-US" sz="2100" dirty="0" err="1">
                <a:sym typeface="Symbol" pitchFamily="18" charset="2"/>
              </a:rPr>
              <a:t>itemset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A</a:t>
            </a:r>
            <a:r>
              <a:rPr lang="en-US" sz="2100" dirty="0">
                <a:sym typeface="Symbol" pitchFamily="18" charset="2"/>
              </a:rPr>
              <a:t>.</a:t>
            </a:r>
          </a:p>
          <a:p>
            <a:pPr marL="273050" lvl="1"/>
            <a:r>
              <a:rPr lang="en-US" dirty="0">
                <a:sym typeface="Symbol" pitchFamily="18" charset="2"/>
              </a:rPr>
              <a:t>It does not measure the real strength of the correlation implication between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sz="1800" b="1" dirty="0">
                <a:solidFill>
                  <a:srgbClr val="660066"/>
                </a:solidFill>
                <a:sym typeface="Symbol" pitchFamily="18" charset="2"/>
              </a:rPr>
              <a:t>B</a:t>
            </a:r>
          </a:p>
          <a:p>
            <a:r>
              <a:rPr lang="en-US" dirty="0">
                <a:sym typeface="Symbol" pitchFamily="18" charset="2"/>
              </a:rPr>
              <a:t>Need to use </a:t>
            </a:r>
            <a:r>
              <a:rPr lang="en-US" b="1" dirty="0">
                <a:solidFill>
                  <a:srgbClr val="0070C0"/>
                </a:solidFill>
                <a:sym typeface="Symbol" pitchFamily="18" charset="2"/>
              </a:rPr>
              <a:t>Correlation Analysis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-27384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55776" y="486916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1 Market basket analysis.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5373216"/>
            <a:ext cx="8352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First proposed by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Agrawal,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Imielinski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Swami [AIS93]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 the context of frequent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and association rule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mining (</a:t>
            </a:r>
            <a:r>
              <a:rPr lang="en-IN" sz="2000" dirty="0"/>
              <a:t>Cited by </a:t>
            </a:r>
            <a:r>
              <a:rPr lang="en-IN" sz="2000" dirty="0" smtClean="0"/>
              <a:t>25688)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From Association to Correlation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836712"/>
            <a:ext cx="8535292" cy="338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234541"/>
            <a:ext cx="8535292" cy="26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/>
              <a:t>From Association to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549275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Lift</a:t>
            </a:r>
            <a:r>
              <a:rPr lang="en-US" dirty="0"/>
              <a:t>, a simple correlation measure</a:t>
            </a:r>
          </a:p>
          <a:p>
            <a:endParaRPr lang="en-US" dirty="0"/>
          </a:p>
          <a:p>
            <a:r>
              <a:rPr lang="en-US" dirty="0"/>
              <a:t>The occurrence of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b="1" dirty="0">
                <a:solidFill>
                  <a:srgbClr val="660066"/>
                </a:solidFill>
              </a:rPr>
              <a:t>A</a:t>
            </a:r>
            <a:r>
              <a:rPr lang="en-US" dirty="0"/>
              <a:t> is independent of the occurrence of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b="1" dirty="0">
                <a:solidFill>
                  <a:srgbClr val="660066"/>
                </a:solidFill>
              </a:rPr>
              <a:t>B</a:t>
            </a:r>
            <a:r>
              <a:rPr lang="en-US" dirty="0"/>
              <a:t> if </a:t>
            </a:r>
            <a:r>
              <a:rPr lang="en-US" b="1" dirty="0">
                <a:solidFill>
                  <a:srgbClr val="660066"/>
                </a:solidFill>
              </a:rPr>
              <a:t>P(A</a:t>
            </a:r>
            <a:r>
              <a:rPr lang="en-US" b="1" dirty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dirty="0">
                <a:solidFill>
                  <a:srgbClr val="660066"/>
                </a:solidFill>
              </a:rPr>
              <a:t>)=P(A)P(B)</a:t>
            </a:r>
            <a:r>
              <a:rPr lang="en-US" dirty="0"/>
              <a:t>, otherwise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b="1" dirty="0">
                <a:solidFill>
                  <a:srgbClr val="660066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660066"/>
                </a:solidFill>
              </a:rPr>
              <a:t>B</a:t>
            </a:r>
            <a:r>
              <a:rPr lang="en-US" dirty="0"/>
              <a:t> are dependent and correlated as events</a:t>
            </a:r>
          </a:p>
          <a:p>
            <a:endParaRPr lang="en-US" dirty="0"/>
          </a:p>
          <a:p>
            <a:r>
              <a:rPr lang="en-US" dirty="0"/>
              <a:t>The lift between the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b="1" dirty="0">
                <a:solidFill>
                  <a:srgbClr val="660066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660066"/>
                </a:solidFill>
              </a:rPr>
              <a:t>B</a:t>
            </a:r>
            <a:r>
              <a:rPr lang="en-US" dirty="0"/>
              <a:t> is given by</a:t>
            </a:r>
          </a:p>
          <a:p>
            <a:pPr algn="ctr"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en-US" b="1" dirty="0">
                <a:solidFill>
                  <a:srgbClr val="660066"/>
                </a:solidFill>
              </a:rPr>
              <a:t>Lift(A,B)=P(A</a:t>
            </a:r>
            <a:r>
              <a:rPr lang="en-US" b="1" dirty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dirty="0">
                <a:solidFill>
                  <a:srgbClr val="660066"/>
                </a:solidFill>
              </a:rPr>
              <a:t>)/P(A)P(B)</a:t>
            </a:r>
          </a:p>
          <a:p>
            <a:pPr algn="ctr"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</a:endParaRPr>
          </a:p>
          <a:p>
            <a:pPr marL="273050" lvl="1"/>
            <a:r>
              <a:rPr lang="en-US" dirty="0"/>
              <a:t>If &gt; 1, then A and B are positively correlated (the occurrence of one implies the occurrence of the other) </a:t>
            </a:r>
          </a:p>
          <a:p>
            <a:pPr marL="273050" lvl="1"/>
            <a:r>
              <a:rPr lang="en-US" dirty="0"/>
              <a:t>If &lt;1, then A and B are negatively correlated</a:t>
            </a:r>
          </a:p>
          <a:p>
            <a:pPr marL="273050" lvl="1"/>
            <a:r>
              <a:rPr lang="en-US" dirty="0"/>
              <a:t>If =1, then A and B are independent</a:t>
            </a:r>
          </a:p>
          <a:p>
            <a:pPr marL="273050" lvl="1"/>
            <a:endParaRPr lang="en-US" dirty="0"/>
          </a:p>
          <a:p>
            <a:r>
              <a:rPr lang="en-US" b="1" dirty="0">
                <a:solidFill>
                  <a:srgbClr val="660066"/>
                </a:solidFill>
              </a:rPr>
              <a:t>Example: P({game, video})=0.4/(0.60 </a:t>
            </a:r>
            <a:r>
              <a:rPr lang="en-US" b="1" dirty="0">
                <a:solidFill>
                  <a:srgbClr val="660066"/>
                </a:solidFill>
                <a:sym typeface="Symbol" pitchFamily="18" charset="2"/>
              </a:rPr>
              <a:t> 0.75</a:t>
            </a:r>
            <a:r>
              <a:rPr lang="en-US" b="1" dirty="0">
                <a:solidFill>
                  <a:srgbClr val="660066"/>
                </a:solidFill>
              </a:rPr>
              <a:t>)=0.89</a:t>
            </a:r>
          </a:p>
        </p:txBody>
      </p:sp>
    </p:spTree>
    <p:extLst>
      <p:ext uri="{BB962C8B-B14F-4D97-AF65-F5344CB8AC3E}">
        <p14:creationId xmlns:p14="http://schemas.microsoft.com/office/powerpoint/2010/main" val="14383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820472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84976" cy="633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Basic Concepts: </a:t>
            </a:r>
            <a:r>
              <a:rPr lang="en-GB" sz="2000" dirty="0"/>
              <a:t>association rules, support-confident framework, closed and max patterns</a:t>
            </a:r>
          </a:p>
          <a:p>
            <a:pPr eaLnBrk="1" hangingPunct="1">
              <a:buClr>
                <a:srgbClr val="0070C0"/>
              </a:buClr>
            </a:pPr>
            <a:endParaRPr lang="en-GB" sz="2000" dirty="0"/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Scalable frequent pattern mining methods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 err="1">
                <a:solidFill>
                  <a:schemeClr val="tx1"/>
                </a:solidFill>
              </a:rPr>
              <a:t>Apriori</a:t>
            </a:r>
            <a:r>
              <a:rPr lang="en-US" sz="1900" dirty="0">
                <a:solidFill>
                  <a:schemeClr val="tx1"/>
                </a:solidFill>
              </a:rPr>
              <a:t> (Candidate generation &amp; test)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000" b="1" dirty="0"/>
              <a:t>Pattern-Growth Approach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dirty="0" err="1">
                <a:solidFill>
                  <a:schemeClr val="tx1"/>
                </a:solidFill>
              </a:rPr>
              <a:t>FPgrowth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Vertical format approach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GB" sz="1800" b="1" dirty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Interesting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Correlation analysis</a:t>
            </a:r>
            <a:endParaRPr lang="en-GB" sz="1800" b="1" dirty="0">
              <a:solidFill>
                <a:srgbClr val="0070C0"/>
              </a:solidFill>
            </a:endParaRPr>
          </a:p>
        </p:txBody>
      </p:sp>
      <p:sp>
        <p:nvSpPr>
          <p:cNvPr id="89093" name="Title 1"/>
          <p:cNvSpPr>
            <a:spLocks/>
          </p:cNvSpPr>
          <p:nvPr/>
        </p:nvSpPr>
        <p:spPr bwMode="auto">
          <a:xfrm>
            <a:off x="323850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>
                <a:latin typeface="Century Gothic" pitchFamily="34" charset="0"/>
              </a:rPr>
              <a:t>Summary</a:t>
            </a:r>
            <a:endParaRPr lang="en-US" sz="29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Frequent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7175" y="793750"/>
            <a:ext cx="4897313" cy="577850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 marL="342900" lvl="0" indent="-342900" algn="just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= {x</a:t>
            </a:r>
            <a:r>
              <a:rPr lang="en-US" sz="24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kern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kern="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all the rules </a:t>
            </a:r>
            <a:r>
              <a:rPr lang="en-US" sz="24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sz="24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minimum support and confidence</a:t>
            </a:r>
            <a:endParaRPr lang="en-US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742950" lvl="1" indent="-285750" algn="just" eaLnBrk="1" hangingPunct="1"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support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kern="0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probability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that a transaction contains X  Y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confidence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c,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kern="0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conditional probability</a:t>
            </a:r>
            <a:r>
              <a:rPr lang="en-US" sz="24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that a transaction having X also contains </a:t>
            </a:r>
            <a:r>
              <a:rPr lang="en-US" sz="24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</a:p>
          <a:p>
            <a:pPr algn="just">
              <a:buClr>
                <a:srgbClr val="0070C0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buClr>
                <a:srgbClr val="0070C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itemset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 is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frequent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X’s support is no less than a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minsup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threshold</a:t>
            </a:r>
          </a:p>
          <a:p>
            <a:pPr>
              <a:buClr>
                <a:srgbClr val="0070C0"/>
              </a:buClr>
            </a:pPr>
            <a:endParaRPr lang="en-US" sz="2000" dirty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endParaRPr lang="en-US" sz="2000" dirty="0"/>
          </a:p>
          <a:p>
            <a:pPr eaLnBrk="1" hangingPunct="1"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</a:pPr>
            <a:endParaRPr lang="en-US" sz="2000" dirty="0"/>
          </a:p>
          <a:p>
            <a:pPr>
              <a:buClr>
                <a:srgbClr val="0070C0"/>
              </a:buClr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" y="3408363"/>
            <a:ext cx="3886200" cy="2730500"/>
            <a:chOff x="76200" y="3408363"/>
            <a:chExt cx="3886200" cy="2730500"/>
          </a:xfrm>
        </p:grpSpPr>
        <p:sp>
          <p:nvSpPr>
            <p:cNvPr id="18435" name="Oval 6"/>
            <p:cNvSpPr>
              <a:spLocks noChangeArrowheads="1"/>
            </p:cNvSpPr>
            <p:nvPr/>
          </p:nvSpPr>
          <p:spPr bwMode="auto">
            <a:xfrm>
              <a:off x="381000" y="4041775"/>
              <a:ext cx="1905000" cy="1371600"/>
            </a:xfrm>
            <a:prstGeom prst="ellipse">
              <a:avLst/>
            </a:prstGeom>
            <a:solidFill>
              <a:srgbClr val="CC99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  <p:sp>
          <p:nvSpPr>
            <p:cNvPr id="18436" name="Oval 7"/>
            <p:cNvSpPr>
              <a:spLocks noChangeArrowheads="1"/>
            </p:cNvSpPr>
            <p:nvPr/>
          </p:nvSpPr>
          <p:spPr bwMode="auto">
            <a:xfrm>
              <a:off x="1371600" y="4041775"/>
              <a:ext cx="1905000" cy="1524000"/>
            </a:xfrm>
            <a:prstGeom prst="ellipse">
              <a:avLst/>
            </a:prstGeom>
            <a:solidFill>
              <a:srgbClr val="339966">
                <a:alpha val="50195"/>
              </a:srgbClr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 flipH="1">
              <a:off x="685800" y="4727575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 flipV="1">
              <a:off x="2971800" y="4194175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 flipH="1" flipV="1">
              <a:off x="2057400" y="3813175"/>
              <a:ext cx="0" cy="9144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Text Box 11"/>
            <p:cNvSpPr txBox="1">
              <a:spLocks noChangeArrowheads="1"/>
            </p:cNvSpPr>
            <p:nvPr/>
          </p:nvSpPr>
          <p:spPr bwMode="auto">
            <a:xfrm>
              <a:off x="2700338" y="3573463"/>
              <a:ext cx="1219200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rgbClr val="000066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rgbClr val="000066"/>
                  </a:solidFill>
                  <a:latin typeface="Times New Roman" pitchFamily="18" charset="0"/>
                </a:rPr>
                <a:t>buys Milk</a:t>
              </a:r>
              <a:endParaRPr lang="en-US" b="1" u="sng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18441" name="Text Box 12"/>
            <p:cNvSpPr txBox="1">
              <a:spLocks noChangeArrowheads="1"/>
            </p:cNvSpPr>
            <p:nvPr/>
          </p:nvSpPr>
          <p:spPr bwMode="auto">
            <a:xfrm>
              <a:off x="1539875" y="3408363"/>
              <a:ext cx="1042988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00990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009900"/>
                  </a:solidFill>
                  <a:latin typeface="Times New Roman" pitchFamily="18" charset="0"/>
                </a:rPr>
                <a:t>buys both</a:t>
              </a:r>
              <a:endParaRPr lang="en-US" b="1" u="sng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8442" name="Text Box 13"/>
            <p:cNvSpPr txBox="1">
              <a:spLocks noChangeArrowheads="1"/>
            </p:cNvSpPr>
            <p:nvPr/>
          </p:nvSpPr>
          <p:spPr bwMode="auto">
            <a:xfrm>
              <a:off x="381000" y="5413375"/>
              <a:ext cx="1178015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buys Bread</a:t>
              </a:r>
              <a:endParaRPr lang="en-US" b="1" u="sng" dirty="0">
                <a:latin typeface="Times New Roman" pitchFamily="18" charset="0"/>
              </a:endParaRPr>
            </a:p>
          </p:txBody>
        </p:sp>
        <p:sp>
          <p:nvSpPr>
            <p:cNvPr id="18443" name="Rectangle 14"/>
            <p:cNvSpPr>
              <a:spLocks noChangeArrowheads="1"/>
            </p:cNvSpPr>
            <p:nvPr/>
          </p:nvSpPr>
          <p:spPr bwMode="auto">
            <a:xfrm>
              <a:off x="76200" y="3508375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06261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Milk, Bread, Cookies, Juice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Milk, Juice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Milk,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Bread, Cookies, Coffee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16375" y="404813"/>
            <a:ext cx="5076825" cy="6453187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</a:pPr>
            <a:r>
              <a:rPr lang="en-US" sz="2000" dirty="0"/>
              <a:t>Find all the rules </a:t>
            </a:r>
            <a:r>
              <a:rPr lang="en-US" sz="2000" i="1" dirty="0"/>
              <a:t>X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i="1" dirty="0">
                <a:sym typeface="Wingdings" pitchFamily="2" charset="2"/>
              </a:rPr>
              <a:t>Y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/>
              <a:t>with minimum support and confidence</a:t>
            </a:r>
            <a:r>
              <a:rPr lang="en-US" sz="2000" dirty="0">
                <a:sym typeface="Symbol" pitchFamily="18" charset="2"/>
              </a:rPr>
              <a:t>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0070C0"/>
                </a:solidFill>
              </a:rPr>
              <a:t>support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, s, probability that a</a:t>
            </a:r>
            <a:r>
              <a:rPr lang="en-US" sz="1900" dirty="0">
                <a:sym typeface="Symbol" pitchFamily="18" charset="2"/>
              </a:rPr>
              <a:t>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transaction contains X  Y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0070C0"/>
                </a:solidFill>
              </a:rPr>
              <a:t>confidence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>
                <a:solidFill>
                  <a:schemeClr val="tx1"/>
                </a:solidFill>
                <a:sym typeface="Symbol" pitchFamily="18" charset="2"/>
              </a:rPr>
              <a:t>c, conditional probability that a transaction having X also contains Y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i="1" dirty="0"/>
          </a:p>
          <a:p>
            <a:pPr eaLnBrk="1" hangingPunct="1">
              <a:buFont typeface="Wingdings 3" pitchFamily="18" charset="2"/>
              <a:buNone/>
            </a:pPr>
            <a:r>
              <a:rPr lang="en-US" sz="2000" i="1" dirty="0"/>
              <a:t>Let  Milk </a:t>
            </a:r>
            <a:r>
              <a:rPr lang="en-US" sz="2000" i="1" dirty="0">
                <a:sym typeface="Wingdings" pitchFamily="2" charset="2"/>
              </a:rPr>
              <a:t> Juice and Bread  Juice</a:t>
            </a:r>
            <a:endParaRPr lang="en-US" sz="2000" i="1" dirty="0"/>
          </a:p>
          <a:p>
            <a:pPr>
              <a:buClr>
                <a:srgbClr val="0070C0"/>
              </a:buClr>
            </a:pPr>
            <a:r>
              <a:rPr lang="en-US" sz="2000" dirty="0"/>
              <a:t>The support of Milk</a:t>
            </a:r>
            <a:r>
              <a:rPr lang="en-US" sz="2000" dirty="0">
                <a:sym typeface="Wingdings" pitchFamily="2" charset="2"/>
              </a:rPr>
              <a:t> Juice = 50% </a:t>
            </a:r>
            <a:r>
              <a:rPr lang="en-US" sz="1600" b="1" dirty="0">
                <a:solidFill>
                  <a:srgbClr val="FF0000"/>
                </a:solidFill>
                <a:sym typeface="Wingdings" pitchFamily="2" charset="2"/>
              </a:rPr>
              <a:t>(2/4)</a:t>
            </a:r>
          </a:p>
          <a:p>
            <a:pPr>
              <a:buClr>
                <a:srgbClr val="0070C0"/>
              </a:buClr>
            </a:pPr>
            <a:r>
              <a:rPr lang="en-US" sz="2000" dirty="0">
                <a:sym typeface="Wingdings" pitchFamily="2" charset="2"/>
              </a:rPr>
              <a:t>The Conf of Milk  Juice = 66.7% </a:t>
            </a:r>
            <a:r>
              <a:rPr lang="en-US" sz="1600" b="1" dirty="0">
                <a:solidFill>
                  <a:srgbClr val="FF0000"/>
                </a:solidFill>
                <a:sym typeface="Wingdings" pitchFamily="2" charset="2"/>
              </a:rPr>
              <a:t>(2/3)</a:t>
            </a:r>
          </a:p>
          <a:p>
            <a:pPr>
              <a:buClr>
                <a:srgbClr val="0070C0"/>
              </a:buClr>
            </a:pPr>
            <a:r>
              <a:rPr lang="en-US" sz="2000" dirty="0"/>
              <a:t>The support of Bread </a:t>
            </a:r>
            <a:r>
              <a:rPr lang="en-US" sz="2000" dirty="0">
                <a:sym typeface="Wingdings" pitchFamily="2" charset="2"/>
              </a:rPr>
              <a:t> Juice = 25%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?</a:t>
            </a:r>
          </a:p>
          <a:p>
            <a:pPr>
              <a:buClr>
                <a:srgbClr val="0070C0"/>
              </a:buClr>
            </a:pPr>
            <a:r>
              <a:rPr lang="en-US" sz="2000" dirty="0">
                <a:sym typeface="Wingdings" pitchFamily="2" charset="2"/>
              </a:rPr>
              <a:t>The Conf of Bread  Juice = 50%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?</a:t>
            </a:r>
          </a:p>
          <a:p>
            <a:pPr>
              <a:buClr>
                <a:srgbClr val="0070C0"/>
              </a:buClr>
            </a:pPr>
            <a:endParaRPr lang="en-US" sz="19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 dirty="0"/>
              <a:t>Rules that satisfy both </a:t>
            </a:r>
            <a:r>
              <a:rPr lang="en-US" sz="2000" dirty="0" err="1"/>
              <a:t>minsup</a:t>
            </a:r>
            <a:r>
              <a:rPr lang="en-US" sz="2000" dirty="0"/>
              <a:t> and </a:t>
            </a:r>
            <a:r>
              <a:rPr lang="en-US" sz="2000" dirty="0" err="1"/>
              <a:t>minconf</a:t>
            </a:r>
            <a:r>
              <a:rPr lang="en-US" sz="2000" dirty="0"/>
              <a:t> are called </a:t>
            </a:r>
            <a:r>
              <a:rPr lang="en-US" sz="2000" b="1" dirty="0">
                <a:solidFill>
                  <a:srgbClr val="0070C0"/>
                </a:solidFill>
              </a:rPr>
              <a:t>strong rules</a:t>
            </a:r>
          </a:p>
          <a:p>
            <a:pPr lvl="1">
              <a:buClr>
                <a:srgbClr val="0070C0"/>
              </a:buClr>
              <a:buFont typeface="Wingdings 3" pitchFamily="18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Group 44"/>
          <p:cNvGraphicFramePr>
            <a:graphicFrameLocks noGrp="1"/>
          </p:cNvGraphicFramePr>
          <p:nvPr/>
        </p:nvGraphicFramePr>
        <p:xfrm>
          <a:off x="76200" y="1222375"/>
          <a:ext cx="3886200" cy="206261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Milk, Bread, Cookies, Juice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Milk, Juice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Milk,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Bread, Cookies, Coffee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6200" y="3408363"/>
            <a:ext cx="3886200" cy="2730500"/>
            <a:chOff x="76200" y="3408363"/>
            <a:chExt cx="3886200" cy="2730500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381000" y="4041775"/>
              <a:ext cx="1905000" cy="1371600"/>
            </a:xfrm>
            <a:prstGeom prst="ellipse">
              <a:avLst/>
            </a:prstGeom>
            <a:solidFill>
              <a:srgbClr val="CC99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371600" y="4041775"/>
              <a:ext cx="1905000" cy="1524000"/>
            </a:xfrm>
            <a:prstGeom prst="ellipse">
              <a:avLst/>
            </a:prstGeom>
            <a:solidFill>
              <a:srgbClr val="339966">
                <a:alpha val="50195"/>
              </a:srgbClr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685800" y="4727575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2971800" y="4194175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2057400" y="3813175"/>
              <a:ext cx="0" cy="9144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700338" y="3573463"/>
              <a:ext cx="1219200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rgbClr val="000066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rgbClr val="000066"/>
                  </a:solidFill>
                  <a:latin typeface="Times New Roman" pitchFamily="18" charset="0"/>
                </a:rPr>
                <a:t>buys Milk</a:t>
              </a:r>
              <a:endParaRPr lang="en-US" b="1" u="sng" dirty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539875" y="3408363"/>
              <a:ext cx="1042988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00990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009900"/>
                  </a:solidFill>
                  <a:latin typeface="Times New Roman" pitchFamily="18" charset="0"/>
                </a:rPr>
                <a:t>buys both</a:t>
              </a:r>
              <a:endParaRPr lang="en-US" b="1" u="sng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81000" y="5413375"/>
              <a:ext cx="1178015" cy="63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buys Bread</a:t>
              </a:r>
              <a:endParaRPr lang="en-US" b="1" u="sng" dirty="0">
                <a:latin typeface="Times New Roman" pitchFamily="18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76200" y="3508375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A long pattern contains a combinatorial number of sub-patterns, e.g., </a:t>
            </a:r>
            <a:r>
              <a:rPr lang="en-US" sz="2000" b="1">
                <a:solidFill>
                  <a:srgbClr val="660066"/>
                </a:solidFill>
              </a:rPr>
              <a:t>{a</a:t>
            </a:r>
            <a:r>
              <a:rPr lang="en-US" sz="2000" b="1" baseline="-25000">
                <a:solidFill>
                  <a:srgbClr val="660066"/>
                </a:solidFill>
              </a:rPr>
              <a:t>1</a:t>
            </a:r>
            <a:r>
              <a:rPr lang="en-US" sz="2000" b="1">
                <a:solidFill>
                  <a:srgbClr val="660066"/>
                </a:solidFill>
              </a:rPr>
              <a:t>, …, a</a:t>
            </a:r>
            <a:r>
              <a:rPr lang="en-US" sz="2000" b="1" baseline="-25000">
                <a:solidFill>
                  <a:srgbClr val="660066"/>
                </a:solidFill>
              </a:rPr>
              <a:t>100</a:t>
            </a:r>
            <a:r>
              <a:rPr lang="en-US" sz="2000" b="1">
                <a:solidFill>
                  <a:srgbClr val="660066"/>
                </a:solidFill>
              </a:rPr>
              <a:t>}</a:t>
            </a:r>
            <a:r>
              <a:rPr lang="en-US" sz="2000"/>
              <a:t> </a:t>
            </a:r>
            <a:r>
              <a:rPr lang="en-US" sz="2000">
                <a:sym typeface="Wingdings" pitchFamily="2" charset="2"/>
              </a:rPr>
              <a:t>contains</a:t>
            </a:r>
            <a:r>
              <a:rPr lang="en-US" sz="2000"/>
              <a:t> (</a:t>
            </a:r>
            <a:r>
              <a:rPr lang="en-US" sz="2000" baseline="-25000"/>
              <a:t>100</a:t>
            </a:r>
            <a:r>
              <a:rPr lang="en-US" sz="2000" baseline="30000"/>
              <a:t>1</a:t>
            </a:r>
            <a:r>
              <a:rPr lang="en-US" sz="2000"/>
              <a:t>) + (</a:t>
            </a:r>
            <a:r>
              <a:rPr lang="en-US" sz="2000" baseline="-25000"/>
              <a:t>100</a:t>
            </a:r>
            <a:r>
              <a:rPr lang="en-US" sz="2000" baseline="30000"/>
              <a:t>2</a:t>
            </a:r>
            <a:r>
              <a:rPr lang="en-US" sz="2000"/>
              <a:t>) + … + (</a:t>
            </a:r>
            <a:r>
              <a:rPr lang="en-US" sz="2000" baseline="-25000"/>
              <a:t>1</a:t>
            </a:r>
            <a:r>
              <a:rPr lang="en-US" sz="2000" baseline="30000"/>
              <a:t>1</a:t>
            </a:r>
            <a:r>
              <a:rPr lang="en-US" sz="2000" baseline="-25000"/>
              <a:t>0</a:t>
            </a:r>
            <a:r>
              <a:rPr lang="en-US" sz="2000" baseline="30000"/>
              <a:t>0</a:t>
            </a:r>
            <a:r>
              <a:rPr lang="en-US" sz="2000" baseline="-25000"/>
              <a:t>0</a:t>
            </a:r>
            <a:r>
              <a:rPr lang="en-US" sz="2000" baseline="30000"/>
              <a:t>0</a:t>
            </a:r>
            <a:r>
              <a:rPr lang="en-US" sz="2000"/>
              <a:t>) = 2</a:t>
            </a:r>
            <a:r>
              <a:rPr lang="en-US" sz="2000" baseline="30000"/>
              <a:t>100 </a:t>
            </a:r>
            <a:r>
              <a:rPr lang="en-US" sz="2000"/>
              <a:t>– 1 = </a:t>
            </a:r>
            <a:r>
              <a:rPr lang="en-US" sz="2000" b="1">
                <a:solidFill>
                  <a:srgbClr val="660066"/>
                </a:solidFill>
              </a:rPr>
              <a:t>1.27*10</a:t>
            </a:r>
            <a:r>
              <a:rPr lang="en-US" sz="2000" b="1" baseline="30000">
                <a:solidFill>
                  <a:srgbClr val="660066"/>
                </a:solidFill>
              </a:rPr>
              <a:t>30 </a:t>
            </a:r>
            <a:r>
              <a:rPr lang="en-US" sz="2000" b="1">
                <a:solidFill>
                  <a:srgbClr val="660066"/>
                </a:solidFill>
              </a:rPr>
              <a:t>sub-patterns!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>
              <a:solidFill>
                <a:srgbClr val="660066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/>
              <a:t>Solution: </a:t>
            </a:r>
            <a:r>
              <a:rPr lang="en-US" sz="2000" i="1"/>
              <a:t>Mine </a:t>
            </a:r>
            <a:r>
              <a:rPr lang="en-US" sz="2000" b="1">
                <a:solidFill>
                  <a:srgbClr val="0070C0"/>
                </a:solidFill>
              </a:rPr>
              <a:t>closed patterns</a:t>
            </a:r>
            <a:r>
              <a:rPr lang="en-US" sz="2000" i="1"/>
              <a:t> and </a:t>
            </a:r>
            <a:r>
              <a:rPr lang="en-US" sz="2000" b="1">
                <a:solidFill>
                  <a:srgbClr val="0070C0"/>
                </a:solidFill>
              </a:rPr>
              <a:t>max-patterns</a:t>
            </a:r>
            <a:r>
              <a:rPr lang="en-US" sz="2000" i="1"/>
              <a:t> instead</a:t>
            </a:r>
          </a:p>
          <a:p>
            <a:pPr>
              <a:buClr>
                <a:srgbClr val="0070C0"/>
              </a:buClr>
            </a:pPr>
            <a:endParaRPr lang="en-US" sz="2000" i="1"/>
          </a:p>
          <a:p>
            <a:pPr>
              <a:buClr>
                <a:srgbClr val="0070C0"/>
              </a:buClr>
            </a:pPr>
            <a:r>
              <a:rPr lang="en-US" sz="2000"/>
              <a:t>An itemset X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is </a:t>
            </a:r>
            <a:r>
              <a:rPr lang="en-US" sz="2000" b="1">
                <a:solidFill>
                  <a:srgbClr val="0070C0"/>
                </a:solidFill>
              </a:rPr>
              <a:t>closed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if X is </a:t>
            </a:r>
            <a:r>
              <a:rPr lang="en-US" sz="2000" i="1"/>
              <a:t>frequent</a:t>
            </a:r>
            <a:r>
              <a:rPr lang="en-US" sz="2000"/>
              <a:t> and there exists </a:t>
            </a:r>
            <a:r>
              <a:rPr lang="en-US" sz="2000" i="1"/>
              <a:t>no super-pattern</a:t>
            </a:r>
            <a:r>
              <a:rPr lang="en-US" sz="2000"/>
              <a:t> Y </a:t>
            </a:r>
            <a:r>
              <a:rPr lang="he-IL" sz="2000"/>
              <a:t>כ</a:t>
            </a:r>
            <a:r>
              <a:rPr lang="en-US" sz="2000"/>
              <a:t> X, </a:t>
            </a:r>
            <a:r>
              <a:rPr lang="en-US" sz="2000" i="1"/>
              <a:t>with the same support</a:t>
            </a:r>
            <a:r>
              <a:rPr lang="en-US" sz="2000"/>
              <a:t> as X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An itemset X is a </a:t>
            </a:r>
            <a:r>
              <a:rPr lang="en-US" sz="2000" b="1">
                <a:solidFill>
                  <a:srgbClr val="0070C0"/>
                </a:solidFill>
              </a:rPr>
              <a:t>max-pattern</a:t>
            </a:r>
            <a:r>
              <a:rPr lang="en-US" sz="2000"/>
              <a:t> if X is frequent and there exists no frequent super-pattern Y </a:t>
            </a:r>
            <a:r>
              <a:rPr lang="he-IL" sz="2000"/>
              <a:t>כ</a:t>
            </a:r>
            <a:r>
              <a:rPr lang="en-US" sz="2000"/>
              <a:t> X</a:t>
            </a:r>
          </a:p>
          <a:p>
            <a:pPr>
              <a:buClr>
                <a:srgbClr val="0070C0"/>
              </a:buClr>
            </a:pPr>
            <a:endParaRPr lang="en-US" sz="2000"/>
          </a:p>
          <a:p>
            <a:pPr>
              <a:buClr>
                <a:srgbClr val="0070C0"/>
              </a:buClr>
            </a:pPr>
            <a:r>
              <a:rPr lang="en-US" sz="2000"/>
              <a:t>Closed pattern is a lossless compression of freq.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>
                <a:solidFill>
                  <a:schemeClr val="tx1"/>
                </a:solidFill>
              </a:rPr>
              <a:t>Reducing the number of patterns and rules</a:t>
            </a:r>
            <a:endParaRPr lang="en-US" sz="1900" i="1"/>
          </a:p>
          <a:p>
            <a:pPr>
              <a:buClr>
                <a:srgbClr val="0070C0"/>
              </a:buClr>
            </a:pPr>
            <a:endParaRPr lang="en-US"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r>
              <a:rPr lang="en-US" sz="2000" b="1" dirty="0">
                <a:solidFill>
                  <a:srgbClr val="0070C0"/>
                </a:solidFill>
              </a:rPr>
              <a:t>Example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dirty="0"/>
              <a:t>DB = {&lt;a</a:t>
            </a:r>
            <a:r>
              <a:rPr lang="en-US" sz="2000" baseline="-25000" dirty="0"/>
              <a:t>1</a:t>
            </a:r>
            <a:r>
              <a:rPr lang="en-US" sz="2000" dirty="0"/>
              <a:t>, …, a</a:t>
            </a:r>
            <a:r>
              <a:rPr lang="en-US" sz="2000" baseline="-25000" dirty="0"/>
              <a:t>100</a:t>
            </a:r>
            <a:r>
              <a:rPr lang="en-US" sz="2000" dirty="0"/>
              <a:t>&gt;, &lt; a</a:t>
            </a:r>
            <a:r>
              <a:rPr lang="en-US" sz="2000" baseline="-25000" dirty="0"/>
              <a:t>1</a:t>
            </a:r>
            <a:r>
              <a:rPr lang="en-US" sz="2000" dirty="0"/>
              <a:t>, …, a</a:t>
            </a:r>
            <a:r>
              <a:rPr lang="en-US" sz="2000" baseline="-25000" dirty="0"/>
              <a:t>50</a:t>
            </a:r>
            <a:r>
              <a:rPr lang="en-US" sz="2000" dirty="0"/>
              <a:t>&gt;} </a:t>
            </a:r>
            <a:endParaRPr lang="en-US" sz="2000" dirty="0">
              <a:sym typeface="Wingdings" pitchFamily="2" charset="2"/>
            </a:endParaRPr>
          </a:p>
          <a:p>
            <a:pPr>
              <a:buClr>
                <a:srgbClr val="0070C0"/>
              </a:buClr>
            </a:pPr>
            <a:r>
              <a:rPr lang="en-US" sz="2000" dirty="0" err="1"/>
              <a:t>Min_sup</a:t>
            </a:r>
            <a:r>
              <a:rPr lang="en-US" sz="2000" dirty="0"/>
              <a:t>=1</a:t>
            </a:r>
          </a:p>
          <a:p>
            <a:pPr>
              <a:buClr>
                <a:srgbClr val="0070C0"/>
              </a:buClr>
            </a:pPr>
            <a:endParaRPr lang="en-US" sz="2000" dirty="0"/>
          </a:p>
          <a:p>
            <a:pPr>
              <a:buClr>
                <a:srgbClr val="0070C0"/>
              </a:buClr>
            </a:pPr>
            <a:r>
              <a:rPr lang="en-US" sz="2000" dirty="0"/>
              <a:t>What is the set of </a:t>
            </a:r>
            <a:r>
              <a:rPr lang="en-US" sz="2000" b="1" dirty="0">
                <a:solidFill>
                  <a:srgbClr val="FF0000"/>
                </a:solidFill>
              </a:rPr>
              <a:t>closed </a:t>
            </a:r>
            <a:r>
              <a:rPr lang="en-US" sz="2000" b="1" dirty="0" err="1">
                <a:solidFill>
                  <a:srgbClr val="FF0000"/>
                </a:solidFill>
              </a:rPr>
              <a:t>itemset</a:t>
            </a:r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&lt; a1, …, a50&gt;: 2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dirty="0"/>
              <a:t>What is the set of </a:t>
            </a:r>
            <a:r>
              <a:rPr lang="en-US" sz="2000" b="1" dirty="0">
                <a:solidFill>
                  <a:srgbClr val="FF0000"/>
                </a:solidFill>
              </a:rPr>
              <a:t>max-pattern?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endParaRPr lang="en-US" sz="19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1900" dirty="0"/>
          </a:p>
          <a:p>
            <a:pPr>
              <a:buClr>
                <a:srgbClr val="0070C0"/>
              </a:buClr>
            </a:pPr>
            <a:endParaRPr lang="en-US" sz="2400" dirty="0"/>
          </a:p>
          <a:p>
            <a:pPr>
              <a:buClr>
                <a:srgbClr val="0070C0"/>
              </a:buClr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>
                <a:solidFill>
                  <a:schemeClr val="tx1"/>
                </a:solidFill>
              </a:rPr>
              <a:t>Computational Complexity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640638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/>
          </a:p>
          <a:p>
            <a:pPr>
              <a:buClr>
                <a:srgbClr val="0070C0"/>
              </a:buClr>
            </a:pPr>
            <a:endParaRPr lang="en-US" sz="2000" dirty="0"/>
          </a:p>
          <a:p>
            <a:pPr>
              <a:buClr>
                <a:srgbClr val="0070C0"/>
              </a:buClr>
            </a:pPr>
            <a:endParaRPr lang="en-US" sz="2000" dirty="0"/>
          </a:p>
          <a:p>
            <a:pPr>
              <a:buClr>
                <a:srgbClr val="0070C0"/>
              </a:buClr>
            </a:pPr>
            <a:endParaRPr lang="en-US" sz="2000" dirty="0"/>
          </a:p>
          <a:p>
            <a:pPr algn="just">
              <a:buClr>
                <a:srgbClr val="0070C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zh-CN" sz="2400" dirty="0">
                <a:latin typeface="Times New Roman" pitchFamily="18" charset="0"/>
                <a:ea typeface="宋体"/>
                <a:cs typeface="Times New Roman" pitchFamily="18" charset="0"/>
              </a:rPr>
              <a:t>many </a:t>
            </a:r>
            <a:r>
              <a:rPr lang="en-US" altLang="zh-CN" sz="2400" dirty="0" err="1">
                <a:latin typeface="Times New Roman" pitchFamily="18" charset="0"/>
                <a:ea typeface="宋体"/>
                <a:cs typeface="Times New Roman" pitchFamily="18" charset="0"/>
              </a:rPr>
              <a:t>itemsets</a:t>
            </a:r>
            <a:r>
              <a:rPr lang="en-US" altLang="zh-CN" sz="2400" dirty="0">
                <a:latin typeface="Times New Roman" pitchFamily="18" charset="0"/>
                <a:ea typeface="宋体"/>
                <a:cs typeface="Times New Roman" pitchFamily="18" charset="0"/>
              </a:rPr>
              <a:t> are potentially to be generated in the worst case?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The number of frequent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itemsets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to be generated is sensitive to the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minsup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threshold</a:t>
            </a: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When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minsup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is low, there exist potentially an exponential number of frequent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itemsets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lvl="1" algn="just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The worst case: MN where M: # distinct items, and N: max length of transactions</a:t>
            </a:r>
          </a:p>
          <a:p>
            <a:pPr>
              <a:buClr>
                <a:srgbClr val="0070C0"/>
              </a:buClr>
            </a:pPr>
            <a:endParaRPr lang="en-US" altLang="zh-CN" sz="2000" dirty="0"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790</TotalTime>
  <Words>3272</Words>
  <Application>Microsoft Office PowerPoint</Application>
  <PresentationFormat>On-screen Show (4:3)</PresentationFormat>
  <Paragraphs>1029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宋体</vt:lpstr>
      <vt:lpstr>Arial</vt:lpstr>
      <vt:lpstr>Calibri</vt:lpstr>
      <vt:lpstr>Century Gothic</vt:lpstr>
      <vt:lpstr>Gill Sans MT</vt:lpstr>
      <vt:lpstr>华文新魏</vt:lpstr>
      <vt:lpstr>Symbol</vt:lpstr>
      <vt:lpstr>Tahoma</vt:lpstr>
      <vt:lpstr>Times New Roman</vt:lpstr>
      <vt:lpstr>Wingdings</vt:lpstr>
      <vt:lpstr>Wingdings 3</vt:lpstr>
      <vt:lpstr>Origin</vt:lpstr>
      <vt:lpstr>PowerPoint Presentation</vt:lpstr>
      <vt:lpstr>Agenda</vt:lpstr>
      <vt:lpstr>Basic Concepts</vt:lpstr>
      <vt:lpstr>PowerPoint Presentation</vt:lpstr>
      <vt:lpstr>Frequent Patterns</vt:lpstr>
      <vt:lpstr>Association Rules</vt:lpstr>
      <vt:lpstr>Closed Patterns and Max-Patterns</vt:lpstr>
      <vt:lpstr>Closed Patterns and Max-Patterns</vt:lpstr>
      <vt:lpstr>Computational Complexity</vt:lpstr>
      <vt:lpstr>Apriori: Concepts and Principle</vt:lpstr>
      <vt:lpstr>Apriori Principle</vt:lpstr>
      <vt:lpstr>Apriori: Example</vt:lpstr>
      <vt:lpstr>Apriori Algorithm</vt:lpstr>
      <vt:lpstr>Candidate Generation</vt:lpstr>
      <vt:lpstr>Example of Candidate Generation</vt:lpstr>
      <vt:lpstr> Generating Association Rules</vt:lpstr>
      <vt:lpstr>Generating Association Rules</vt:lpstr>
      <vt:lpstr>Example</vt:lpstr>
      <vt:lpstr>Improving the Efficiency of Apriori</vt:lpstr>
      <vt:lpstr>Exercises</vt:lpstr>
      <vt:lpstr>FP-growth: Frequent Pattern-Growth</vt:lpstr>
      <vt:lpstr>Example: FP-growth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FP-growth properties</vt:lpstr>
      <vt:lpstr>FP Mining with Vertical Data Format</vt:lpstr>
      <vt:lpstr>Example</vt:lpstr>
      <vt:lpstr>Example …</vt:lpstr>
      <vt:lpstr>Example …</vt:lpstr>
      <vt:lpstr>Strong Rules Are Not Necessarily Interesting </vt:lpstr>
      <vt:lpstr>Strong Rules Are Not Necessarily Interesting </vt:lpstr>
      <vt:lpstr>From Association to Correlation Analysis</vt:lpstr>
      <vt:lpstr>From Association to Correlation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</dc:title>
  <dc:creator>Kacimi Mouna (A)</dc:creator>
  <cp:lastModifiedBy>admin</cp:lastModifiedBy>
  <cp:revision>1344</cp:revision>
  <dcterms:created xsi:type="dcterms:W3CDTF">2009-09-02T06:17:24Z</dcterms:created>
  <dcterms:modified xsi:type="dcterms:W3CDTF">2023-11-29T03:25:22Z</dcterms:modified>
</cp:coreProperties>
</file>