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344" r:id="rId6"/>
    <p:sldId id="346" r:id="rId7"/>
    <p:sldId id="345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A994-63DF-4371-BA0E-3290A5D98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CBE7D-2336-4A8E-A557-6239BEE82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9D77-58C4-414C-999D-EE4AB17E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4390-6547-436B-8027-11EE6575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4D6B-A221-4FFA-B36B-A3CD5624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hcSlideMaster.Title SlideHeader" descr="Classification: Public">
            <a:extLst>
              <a:ext uri="{FF2B5EF4-FFF2-40B4-BE49-F238E27FC236}">
                <a16:creationId xmlns:a16="http://schemas.microsoft.com/office/drawing/2014/main" id="{A5F6B8D3-CD1A-4A77-874E-E9D04A7DFBCA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77939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03FD-327B-4D12-A970-6E6AC19F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4716B-43E3-4C1F-8631-AB5DECF0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4B4-E5E1-407E-9212-1E88103D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74BF-B9BB-4A67-B366-6C92B5D5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B975-9207-4A9F-88B9-FD361171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hcSlideMaster.Title and Vertical TextHeader" descr="Classification: Public">
            <a:extLst>
              <a:ext uri="{FF2B5EF4-FFF2-40B4-BE49-F238E27FC236}">
                <a16:creationId xmlns:a16="http://schemas.microsoft.com/office/drawing/2014/main" id="{7ABF763B-F2DF-48CE-B9A6-F562B983AA2E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5561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3D9CA-7F5C-4F66-82BC-C7C1FC6B4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886E0-D583-4DDB-A5CF-B34BCBC32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B7F58-020A-46B2-B32A-ABD37E98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54B6-AC68-499D-B1CB-6D62B3E4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008A-07E0-4A2B-A5FA-EECC54E2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hcSlideMaster.Vertical Title and TextHeader" descr="Classification: Public">
            <a:extLst>
              <a:ext uri="{FF2B5EF4-FFF2-40B4-BE49-F238E27FC236}">
                <a16:creationId xmlns:a16="http://schemas.microsoft.com/office/drawing/2014/main" id="{778B4070-401F-4C19-BEC2-6D9FA76ED26C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8862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Sl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26E45-BAE8-1228-8CE6-403AAC87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FD9B-4AE9-9F4C-8531-3CD957D4670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0EE844-C0E7-9C77-C505-58259B253F4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813" y="2144743"/>
            <a:ext cx="3292825" cy="1978763"/>
          </a:xfrm>
          <a:prstGeom prst="rect">
            <a:avLst/>
          </a:prstGeom>
          <a:solidFill>
            <a:srgbClr val="C7C8CA"/>
          </a:solidFill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132017A-4CEB-DE2E-8EA8-667B427F565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87348" y="2144743"/>
            <a:ext cx="3292825" cy="1978763"/>
          </a:xfrm>
          <a:prstGeom prst="rect">
            <a:avLst/>
          </a:prstGeom>
          <a:solidFill>
            <a:srgbClr val="C7C8CA"/>
          </a:solidFill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FDF2FF20-020D-7AEA-8271-9A98E7FC4E2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813" y="4267345"/>
            <a:ext cx="3292825" cy="1978763"/>
          </a:xfrm>
          <a:prstGeom prst="rect">
            <a:avLst/>
          </a:prstGeom>
          <a:solidFill>
            <a:srgbClr val="C7C8CA"/>
          </a:solidFill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9549538E-ACD9-F91C-B8F5-5AA6CB6FAD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87348" y="4267345"/>
            <a:ext cx="3292825" cy="1978763"/>
          </a:xfrm>
          <a:prstGeom prst="rect">
            <a:avLst/>
          </a:prstGeom>
          <a:solidFill>
            <a:srgbClr val="C7C8CA"/>
          </a:solidFill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C1AFB33-C07D-C813-D568-C5FCAF142D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437" y="244347"/>
            <a:ext cx="10515600" cy="98091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as set on</a:t>
            </a:r>
            <a:br>
              <a:rPr lang="en-GB" dirty="0"/>
            </a:br>
            <a:r>
              <a:rPr lang="en-GB" dirty="0"/>
              <a:t>two lines maximum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588CD5E-851B-2DB8-D265-A424A851E5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7" y="1329525"/>
            <a:ext cx="10414000" cy="720197"/>
          </a:xfrm>
          <a:prstGeom prst="rect">
            <a:avLst/>
          </a:prstGeom>
        </p:spPr>
        <p:txBody>
          <a:bodyPr wrap="square" lIns="9000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>
                <a:srgbClr val="EF4130"/>
              </a:buClr>
              <a:buNone/>
              <a:defRPr sz="2550">
                <a:solidFill>
                  <a:srgbClr val="EE31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9875" indent="0"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46087" indent="0">
              <a:buClr>
                <a:schemeClr val="bg1">
                  <a:lumMod val="50000"/>
                </a:schemeClr>
              </a:buClr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Subhead goes here like this </a:t>
            </a:r>
            <a:br>
              <a:rPr lang="en-GB" dirty="0"/>
            </a:br>
            <a:r>
              <a:rPr lang="en-GB" dirty="0"/>
              <a:t>on two lines maximum 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A01326-42D3-E813-1B87-0125102A1C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15883" y="2144743"/>
            <a:ext cx="4214563" cy="2487861"/>
          </a:xfrm>
          <a:prstGeom prst="rect">
            <a:avLst/>
          </a:prstGeom>
        </p:spPr>
        <p:txBody>
          <a:bodyPr wrap="square" lIns="90000">
            <a:spAutoFit/>
          </a:bodyPr>
          <a:lstStyle>
            <a:lvl1pPr marL="134938" marR="0" indent="-13176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F4130"/>
              </a:buClr>
              <a:buSzTx/>
              <a:buFont typeface="Arial" panose="020B0604020202020204" pitchFamily="34" charset="0"/>
              <a:buChar char="•"/>
              <a:tabLst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14325" marR="0" indent="-18097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46088" indent="-131763">
              <a:lnSpc>
                <a:spcPct val="80000"/>
              </a:lnSpc>
              <a:buClr>
                <a:srgbClr val="C7C8CA"/>
              </a:buClr>
              <a:tabLst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Insert text</a:t>
            </a:r>
          </a:p>
          <a:p>
            <a:pPr marL="134938" marR="0" lvl="0" indent="-1317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413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Insert text</a:t>
            </a:r>
          </a:p>
          <a:p>
            <a:pPr marL="134938" marR="0" lvl="0" indent="-1317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413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Insert text </a:t>
            </a:r>
          </a:p>
          <a:p>
            <a:pPr lvl="1"/>
            <a:r>
              <a:rPr lang="en-GB" dirty="0"/>
              <a:t>Insert text</a:t>
            </a:r>
          </a:p>
          <a:p>
            <a:pPr marL="314325" marR="0" lvl="1" indent="-1793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Insert text</a:t>
            </a:r>
          </a:p>
          <a:p>
            <a:pPr marL="314325" marR="0" lvl="1" indent="-1793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Insert text</a:t>
            </a:r>
          </a:p>
          <a:p>
            <a:pPr lvl="2"/>
            <a:r>
              <a:rPr lang="en-GB" dirty="0"/>
              <a:t>Insert text</a:t>
            </a:r>
          </a:p>
          <a:p>
            <a:pPr lvl="2"/>
            <a:r>
              <a:rPr lang="en-GB" dirty="0"/>
              <a:t>Insert Text</a:t>
            </a:r>
          </a:p>
          <a:p>
            <a:pPr lvl="2"/>
            <a:r>
              <a:rPr lang="en-GB" dirty="0"/>
              <a:t>Insert Text</a:t>
            </a:r>
          </a:p>
        </p:txBody>
      </p:sp>
      <p:sp>
        <p:nvSpPr>
          <p:cNvPr id="2" name="hcSlideMaster487.7_Content Slide Layout 2Header" descr="Classification: Public">
            <a:extLst>
              <a:ext uri="{FF2B5EF4-FFF2-40B4-BE49-F238E27FC236}">
                <a16:creationId xmlns:a16="http://schemas.microsoft.com/office/drawing/2014/main" id="{3DCFFF48-8B7A-46F8-8539-9EB0E0637085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  <p:sp>
        <p:nvSpPr>
          <p:cNvPr id="3" name="hcSlideMaster.7_Content Slide Layout 2Header" descr="Classification: Public">
            <a:extLst>
              <a:ext uri="{FF2B5EF4-FFF2-40B4-BE49-F238E27FC236}">
                <a16:creationId xmlns:a16="http://schemas.microsoft.com/office/drawing/2014/main" id="{6873C906-96BC-4B21-A711-4C5FC8EDB63C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50352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7FB99-17B0-1083-4349-61C7ECEB1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989" r="3606" b="11992"/>
          <a:stretch/>
        </p:blipFill>
        <p:spPr>
          <a:xfrm>
            <a:off x="5705669" y="3088892"/>
            <a:ext cx="6237516" cy="3321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7C827-6883-E88A-29BD-55F9F12C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746" y="2084429"/>
            <a:ext cx="4495800" cy="842411"/>
          </a:xfrm>
        </p:spPr>
        <p:txBody>
          <a:bodyPr/>
          <a:lstStyle>
            <a:lvl1pPr>
              <a:defRPr sz="5400" b="1">
                <a:solidFill>
                  <a:srgbClr val="EE3124"/>
                </a:solidFill>
              </a:defRPr>
            </a:lvl1pPr>
          </a:lstStyle>
          <a:p>
            <a:r>
              <a:rPr lang="en-GB" dirty="0"/>
              <a:t>Thank you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E1CC8-B71C-3FF9-6AD8-F23D75723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7FD9B-4AE9-9F4C-8531-3CD957D467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B3E41-B608-1091-B34A-1F34DCFC08D2}"/>
              </a:ext>
            </a:extLst>
          </p:cNvPr>
          <p:cNvSpPr txBox="1"/>
          <p:nvPr userDrawn="1"/>
        </p:nvSpPr>
        <p:spPr>
          <a:xfrm>
            <a:off x="8610600" y="6490900"/>
            <a:ext cx="3378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Conserving Resources, Preserving the Future.</a:t>
            </a:r>
          </a:p>
        </p:txBody>
      </p:sp>
      <p:sp>
        <p:nvSpPr>
          <p:cNvPr id="6" name="hcSlideMaster.Thank you SlideHeader" descr="Classification: Public">
            <a:extLst>
              <a:ext uri="{FF2B5EF4-FFF2-40B4-BE49-F238E27FC236}">
                <a16:creationId xmlns:a16="http://schemas.microsoft.com/office/drawing/2014/main" id="{8C8A4890-8553-43DA-A57C-ABBCFB3234EB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69700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82A4-FB51-4F9A-9365-396A0533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1899-63C1-4E40-890D-FCAAA6A4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9403-A21D-4AC3-9071-77E18833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E422-4BEB-44B7-993A-4FD293A7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381F-EF12-4D45-AFBD-976584F1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hcSlideMaster.Title and ContentHeader" descr="Classification: Public">
            <a:extLst>
              <a:ext uri="{FF2B5EF4-FFF2-40B4-BE49-F238E27FC236}">
                <a16:creationId xmlns:a16="http://schemas.microsoft.com/office/drawing/2014/main" id="{6A0CDC22-F0B0-4322-B2DE-74084E1C1F29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96520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5F9A-25E9-44B6-9F95-8E89467D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FCA2-8224-4F33-8CE6-B20DF2A7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C405-D757-4375-8332-EE45F4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4E57-DFA2-46E7-9D06-E6AE943E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3B05-A832-41ED-8005-78D602CB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hcSlideMaster.Section HeaderHeader" descr="Classification: Public">
            <a:extLst>
              <a:ext uri="{FF2B5EF4-FFF2-40B4-BE49-F238E27FC236}">
                <a16:creationId xmlns:a16="http://schemas.microsoft.com/office/drawing/2014/main" id="{D4668E22-BA86-4B34-88ED-5D023FA78577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2751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819F-7638-44D6-9F56-CCED6486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3B7E-BD11-4C64-B486-CEA7445B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E2137-37E8-475B-8A26-AAFC782B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E6C12-FBA5-42F9-9068-42F2C513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FBB1D-DB9A-4ADA-8CD6-483F60FD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E14E9-1FB0-4A3B-A355-6FB84183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hcSlideMaster.Two ContentHeader" descr="Classification: Public">
            <a:extLst>
              <a:ext uri="{FF2B5EF4-FFF2-40B4-BE49-F238E27FC236}">
                <a16:creationId xmlns:a16="http://schemas.microsoft.com/office/drawing/2014/main" id="{EC2F8B45-DF13-4627-BD14-7E6D9BB2FDAB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3496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366A-D667-479F-8D1A-32D1912D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346D-D00D-4FCD-BCDA-D0C5390C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CB2E5-0677-4617-8130-F082DD6D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6558E-EA3E-4BC3-8091-CC577757D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83318-7CC1-4FA6-9894-6BF2C7054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AAE6D-149E-4F25-9D1F-B0C7B2B9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9E761-F447-47F8-A603-AC656F5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89AFE-2F4B-42BE-80E6-687D7F09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hcSlideMaster.ComparisonHeader" descr="Classification: Public">
            <a:extLst>
              <a:ext uri="{FF2B5EF4-FFF2-40B4-BE49-F238E27FC236}">
                <a16:creationId xmlns:a16="http://schemas.microsoft.com/office/drawing/2014/main" id="{ADED91F6-1D8F-4C2A-842E-A1D929017B49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409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7827-1FCB-4728-A864-4D649768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0347F-A1A8-4F05-8A96-EA90BFD1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D3C8A-A9C8-4C54-AD28-3C4EF55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406A7-AF76-441C-A657-3D45D8E5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hcSlideMaster.Title OnlyHeader" descr="Classification: Public">
            <a:extLst>
              <a:ext uri="{FF2B5EF4-FFF2-40B4-BE49-F238E27FC236}">
                <a16:creationId xmlns:a16="http://schemas.microsoft.com/office/drawing/2014/main" id="{231D010A-0C92-41FE-84A7-5D8205AD3137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2053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91C0A-0C53-49F2-AB62-069D64C1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BEBC6-0255-4004-8CEE-6D33D33B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46D41-8EFA-4BA6-ACE2-6B0F5312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hcSlideMaster.BlankHeader" descr="Classification: Public">
            <a:extLst>
              <a:ext uri="{FF2B5EF4-FFF2-40B4-BE49-F238E27FC236}">
                <a16:creationId xmlns:a16="http://schemas.microsoft.com/office/drawing/2014/main" id="{0D8F9C63-0848-47CF-930D-43C55154AC2A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64477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DFFF-3E99-464C-B17A-EF8D69B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4F3E-48B8-4EF1-AE57-71324592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8A1B9-16DB-4BC9-A857-6ED2EF497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6DE19-D495-425D-9B0B-005B8639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35E01-388C-47FE-AB35-FDB069A2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96BA3-5919-4AD0-8C92-2C387A40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hcSlideMaster.Content with CaptionHeader" descr="Classification: Public">
            <a:extLst>
              <a:ext uri="{FF2B5EF4-FFF2-40B4-BE49-F238E27FC236}">
                <a16:creationId xmlns:a16="http://schemas.microsoft.com/office/drawing/2014/main" id="{7F625A88-6AA9-4CC8-93A3-A5AFA240A2D1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1859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7482-EF14-48E8-B455-8ADF15E7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8FDB6-C5F3-4652-B57D-B8A7E13D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857C5-BC20-48CB-901E-50E6DBD5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89BD4-7BA4-431D-8D5C-F3DA8619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C357B-179D-45AA-B66A-C1712757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ECD81-63C4-46A2-9E2C-02267642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hcSlideMaster.Picture with CaptionHeader" descr="Classification: Public">
            <a:extLst>
              <a:ext uri="{FF2B5EF4-FFF2-40B4-BE49-F238E27FC236}">
                <a16:creationId xmlns:a16="http://schemas.microsoft.com/office/drawing/2014/main" id="{FF3C80A6-34E1-417E-A927-A620F6F1BD6B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IN" sz="1200" b="0" i="0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80862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A7DEC-3E17-4374-AA22-A6F3FB9C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A7D3-7310-40C3-877A-6A2B7785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7733-CD64-46AD-9588-10F00C65A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8D80-AC29-4E23-B2A3-5701A8BCA18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411E-1CE8-47FA-ACBA-79C415350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F445-7B36-401B-87F8-E9D867C6B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1374-C9EC-408A-A9CF-A07A23BA2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FD9B-4AE9-9F4C-8531-3CD957D46700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41816" y="2305885"/>
            <a:ext cx="10515600" cy="537712"/>
          </a:xfrm>
        </p:spPr>
        <p:txBody>
          <a:bodyPr/>
          <a:lstStyle/>
          <a:p>
            <a:pPr algn="ctr"/>
            <a:r>
              <a:rPr lang="en-US" dirty="0"/>
              <a:t>Thermax Campus 23-24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17359" r="11044" b="17301"/>
          <a:stretch/>
        </p:blipFill>
        <p:spPr>
          <a:xfrm>
            <a:off x="4601028" y="159657"/>
            <a:ext cx="2820558" cy="2305885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6" b="46146"/>
          <a:stretch/>
        </p:blipFill>
        <p:spPr bwMode="auto">
          <a:xfrm>
            <a:off x="29028" y="3178708"/>
            <a:ext cx="12165971" cy="326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FD9B-4AE9-9F4C-8531-3CD957D46700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587989" y="281786"/>
            <a:ext cx="7394575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8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200" b="1" dirty="0">
                <a:solidFill>
                  <a:schemeClr val="tx1">
                    <a:lumMod val="50000"/>
                  </a:schemeClr>
                </a:solidFill>
                <a:cs typeface="Helvetica" panose="020B0604020202020204" pitchFamily="34" charset="0"/>
              </a:rPr>
              <a:t>What does it mean to </a:t>
            </a:r>
            <a:r>
              <a:rPr lang="en-GB" sz="3200" b="1" dirty="0">
                <a:solidFill>
                  <a:srgbClr val="ED3237"/>
                </a:solidFill>
                <a:cs typeface="Helvetica" panose="020B0604020202020204" pitchFamily="34" charset="0"/>
              </a:rPr>
              <a:t>You</a:t>
            </a:r>
            <a:r>
              <a:rPr lang="en-GB" sz="3200" b="1" dirty="0">
                <a:solidFill>
                  <a:schemeClr val="tx1">
                    <a:lumMod val="50000"/>
                  </a:schemeClr>
                </a:solidFill>
                <a:cs typeface="Helvetica" panose="020B0604020202020204" pitchFamily="34" charset="0"/>
              </a:rPr>
              <a:t>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17359" r="11044" b="17301"/>
          <a:stretch/>
        </p:blipFill>
        <p:spPr>
          <a:xfrm>
            <a:off x="0" y="1886"/>
            <a:ext cx="1442846" cy="117956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58056" y="2555050"/>
            <a:ext cx="7891905" cy="1076434"/>
            <a:chOff x="1808113" y="2816306"/>
            <a:chExt cx="7891905" cy="1076434"/>
          </a:xfrm>
        </p:grpSpPr>
        <p:sp>
          <p:nvSpPr>
            <p:cNvPr id="13" name="Rounded Rectangle 12"/>
            <p:cNvSpPr/>
            <p:nvPr/>
          </p:nvSpPr>
          <p:spPr>
            <a:xfrm>
              <a:off x="2777705" y="2854728"/>
              <a:ext cx="6827578" cy="103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9430" y="2946545"/>
              <a:ext cx="660058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defRPr sz="25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defRPr>
              </a:lvl1pPr>
            </a:lstStyle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Be at the fore front </a:t>
              </a:r>
              <a:r>
                <a:rPr lang="en-US" i="0" dirty="0"/>
                <a:t>of cutting edge solution in Energy &amp; Environment 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808113" y="2816306"/>
              <a:ext cx="1062718" cy="1076433"/>
              <a:chOff x="728576" y="3139379"/>
              <a:chExt cx="1306330" cy="130633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/>
              <p:cNvSpPr/>
              <p:nvPr/>
            </p:nvSpPr>
            <p:spPr>
              <a:xfrm>
                <a:off x="728576" y="3139379"/>
                <a:ext cx="1306330" cy="1306330"/>
              </a:xfrm>
              <a:prstGeom prst="ellipse">
                <a:avLst/>
              </a:prstGeom>
              <a:gradFill flip="none" rotWithShape="1">
                <a:gsLst>
                  <a:gs pos="446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126" y="3237658"/>
                <a:ext cx="977796" cy="97593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2236284" y="5198807"/>
            <a:ext cx="7903393" cy="1010818"/>
            <a:chOff x="1786341" y="5460063"/>
            <a:chExt cx="7903393" cy="1010818"/>
          </a:xfrm>
        </p:grpSpPr>
        <p:sp>
          <p:nvSpPr>
            <p:cNvPr id="19" name="Rounded Rectangle 18"/>
            <p:cNvSpPr/>
            <p:nvPr/>
          </p:nvSpPr>
          <p:spPr>
            <a:xfrm>
              <a:off x="2777705" y="5460063"/>
              <a:ext cx="6827578" cy="987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799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3719" y="5486400"/>
              <a:ext cx="64960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defRPr sz="25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defRPr>
              </a:lvl1pPr>
            </a:lstStyle>
            <a:p>
              <a:r>
                <a:rPr lang="en-US" dirty="0"/>
                <a:t>Be a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part of ever evolving progressive            Organization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786341" y="5472742"/>
              <a:ext cx="1084490" cy="998139"/>
            </a:xfrm>
            <a:prstGeom prst="ellipse">
              <a:avLst/>
            </a:prstGeom>
            <a:gradFill flip="none" rotWithShape="1">
              <a:gsLst>
                <a:gs pos="446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01"/>
            <a:stretch/>
          </p:blipFill>
          <p:spPr>
            <a:xfrm>
              <a:off x="1913145" y="5521136"/>
              <a:ext cx="889427" cy="84337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265094" y="1339812"/>
            <a:ext cx="7790131" cy="1042807"/>
            <a:chOff x="1815151" y="1601068"/>
            <a:chExt cx="7790131" cy="1042807"/>
          </a:xfrm>
        </p:grpSpPr>
        <p:sp>
          <p:nvSpPr>
            <p:cNvPr id="24" name="Rounded Rectangle 23"/>
            <p:cNvSpPr/>
            <p:nvPr/>
          </p:nvSpPr>
          <p:spPr>
            <a:xfrm>
              <a:off x="2729195" y="1601068"/>
              <a:ext cx="6876087" cy="10428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15151" y="1633442"/>
              <a:ext cx="7561340" cy="998140"/>
              <a:chOff x="1815151" y="1633442"/>
              <a:chExt cx="7561340" cy="99814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024357" y="1674789"/>
                <a:ext cx="6352134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800" b="1" i="1" dirty="0">
                    <a:solidFill>
                      <a:schemeClr val="accent5">
                        <a:lumMod val="75000"/>
                      </a:schemeClr>
                    </a:solidFill>
                    <a:latin typeface="Calibri" pitchFamily="34" charset="0"/>
                  </a:rPr>
                  <a:t>Exposure</a:t>
                </a:r>
                <a:r>
                  <a:rPr 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 to wide range of industrial processes &amp; applications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15151" y="1633442"/>
                <a:ext cx="1077451" cy="998139"/>
              </a:xfrm>
              <a:prstGeom prst="ellipse">
                <a:avLst/>
              </a:prstGeom>
              <a:gradFill flip="none" rotWithShape="1">
                <a:gsLst>
                  <a:gs pos="446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pic>
            <p:nvPicPr>
              <p:cNvPr id="28" name="Picture 2" descr="D:\E Drive Backup\Anuja\Thermax\references\settings-0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1163" y="1709340"/>
                <a:ext cx="891623" cy="9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2236284" y="3842740"/>
            <a:ext cx="7796418" cy="1079254"/>
            <a:chOff x="1786341" y="4103996"/>
            <a:chExt cx="7796418" cy="1079254"/>
          </a:xfrm>
        </p:grpSpPr>
        <p:sp>
          <p:nvSpPr>
            <p:cNvPr id="30" name="Rounded Rectangle 29"/>
            <p:cNvSpPr/>
            <p:nvPr/>
          </p:nvSpPr>
          <p:spPr>
            <a:xfrm>
              <a:off x="2802572" y="4103996"/>
              <a:ext cx="6778750" cy="10636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86744" y="4166530"/>
              <a:ext cx="649601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defRPr sz="25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defRPr>
              </a:lvl1pPr>
            </a:lstStyle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Develop</a:t>
              </a:r>
              <a:r>
                <a:rPr lang="en-US" dirty="0"/>
                <a:t>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Expertise </a:t>
              </a:r>
              <a:r>
                <a:rPr lang="en-US" i="0" dirty="0"/>
                <a:t>across all business functions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786341" y="4185111"/>
              <a:ext cx="1084490" cy="998139"/>
            </a:xfrm>
            <a:prstGeom prst="ellipse">
              <a:avLst/>
            </a:prstGeom>
            <a:gradFill flip="none" rotWithShape="1">
              <a:gsLst>
                <a:gs pos="446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33" name="Picture 2" descr="D:\E Drive Backup\Anuja\Thermax\references\presentation_r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595" y="4373604"/>
              <a:ext cx="627865" cy="63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6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FD9B-4AE9-9F4C-8531-3CD957D46700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17359" r="11044" b="17301"/>
          <a:stretch/>
        </p:blipFill>
        <p:spPr>
          <a:xfrm>
            <a:off x="0" y="1886"/>
            <a:ext cx="1442846" cy="1179567"/>
          </a:xfrm>
          <a:prstGeom prst="rect">
            <a:avLst/>
          </a:prstGeom>
        </p:spPr>
      </p:pic>
      <p:sp>
        <p:nvSpPr>
          <p:cNvPr id="35" name="Title 3"/>
          <p:cNvSpPr>
            <a:spLocks noGrp="1"/>
          </p:cNvSpPr>
          <p:nvPr>
            <p:ph type="title"/>
          </p:nvPr>
        </p:nvSpPr>
        <p:spPr>
          <a:xfrm>
            <a:off x="1544446" y="505749"/>
            <a:ext cx="10515600" cy="488468"/>
          </a:xfrm>
        </p:spPr>
        <p:txBody>
          <a:bodyPr/>
          <a:lstStyle/>
          <a:p>
            <a:r>
              <a:rPr lang="en-US" sz="3200" dirty="0"/>
              <a:t>Career Progression Plan</a:t>
            </a:r>
            <a:endParaRPr lang="en-IN" sz="3200" dirty="0"/>
          </a:p>
        </p:txBody>
      </p:sp>
      <p:pic>
        <p:nvPicPr>
          <p:cNvPr id="1027" name="Graphic 1" descr="image001">
            <a:extLst>
              <a:ext uri="{FF2B5EF4-FFF2-40B4-BE49-F238E27FC236}">
                <a16:creationId xmlns:a16="http://schemas.microsoft.com/office/drawing/2014/main" id="{ABC61522-A2A7-48A6-92FF-EF40C57B2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46" y="994217"/>
            <a:ext cx="9478204" cy="515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3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DC853-D232-59EC-EA28-CA465FF01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7FD9B-4AE9-9F4C-8531-3CD957D4670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17359" r="11044" b="17301"/>
          <a:stretch/>
        </p:blipFill>
        <p:spPr>
          <a:xfrm>
            <a:off x="0" y="1886"/>
            <a:ext cx="1442846" cy="1179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0" y="2312128"/>
            <a:ext cx="770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Thank you</a:t>
            </a:r>
            <a:endParaRPr lang="en-IN" sz="7200" b="1" dirty="0"/>
          </a:p>
        </p:txBody>
      </p:sp>
      <p:pic>
        <p:nvPicPr>
          <p:cNvPr id="6" name="Picture 2" descr="E:\Tamilselvan\CL0071 ( Thermax )\GDP-01428 (Marketing Toolkit)\T-01428B (Brand Manual Theme Design)\Source\Rev_14_08.06.2022\PPT\New folder\Thermax Logo 0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8917" y="300258"/>
            <a:ext cx="620086" cy="767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56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itus xmlns="http://schemas.titus.com/TitusProperties/">
  <TitusGUID xmlns="">f00619e2-0f1f-465c-8c8d-ad0d459c8aa4</TitusGUID>
  <TitusMetadata xmlns="">eyJucyI6Imh0dHA6XC9cL3d3dy50aXR1cy5jb21cL25zXC9UVExUSVRVUyIsInByb3BzIjpbeyJuIjoiQ2xhc3NpZmljYXRpb24iLCJ2YWxzIjpbeyJ2YWx1ZSI6IlB1YmxpYyJ9XX1dfQ==</TitusMetadata>
</titu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4516C2E79504F90E15A737692795E" ma:contentTypeVersion="13" ma:contentTypeDescription="Create a new document." ma:contentTypeScope="" ma:versionID="65acf81f46d53d3f56befcda56d8fb3c">
  <xsd:schema xmlns:xsd="http://www.w3.org/2001/XMLSchema" xmlns:xs="http://www.w3.org/2001/XMLSchema" xmlns:p="http://schemas.microsoft.com/office/2006/metadata/properties" xmlns:ns3="27c10e48-dc09-40d0-8526-2e33838f6973" xmlns:ns4="174e2df2-ce2f-4364-a09c-97c23c52e3f8" targetNamespace="http://schemas.microsoft.com/office/2006/metadata/properties" ma:root="true" ma:fieldsID="04231453ff59a848235f717412f5dbd5" ns3:_="" ns4:_="">
    <xsd:import namespace="27c10e48-dc09-40d0-8526-2e33838f6973"/>
    <xsd:import namespace="174e2df2-ce2f-4364-a09c-97c23c52e3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10e48-dc09-40d0-8526-2e33838f6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e2df2-ce2f-4364-a09c-97c23c52e3f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c10e48-dc09-40d0-8526-2e33838f6973" xsi:nil="true"/>
  </documentManagement>
</p:properties>
</file>

<file path=customXml/itemProps1.xml><?xml version="1.0" encoding="utf-8"?>
<ds:datastoreItem xmlns:ds="http://schemas.openxmlformats.org/officeDocument/2006/customXml" ds:itemID="{FE73CBAE-99A0-4C54-8367-F13DEEB7F6C6}">
  <ds:schemaRefs>
    <ds:schemaRef ds:uri="http://schemas.titus.com/TitusProperties/"/>
  </ds:schemaRefs>
</ds:datastoreItem>
</file>

<file path=customXml/itemProps2.xml><?xml version="1.0" encoding="utf-8"?>
<ds:datastoreItem xmlns:ds="http://schemas.openxmlformats.org/officeDocument/2006/customXml" ds:itemID="{19ED7876-1FC7-4F46-86E1-D6F950A0F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c10e48-dc09-40d0-8526-2e33838f6973"/>
    <ds:schemaRef ds:uri="174e2df2-ce2f-4364-a09c-97c23c52e3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49FE12-EEC9-478F-8BC8-063A5AAB567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A38ABE4-B38A-4D1A-B058-3A5E5B740D66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174e2df2-ce2f-4364-a09c-97c23c52e3f8"/>
    <ds:schemaRef ds:uri="27c10e48-dc09-40d0-8526-2e33838f697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Microsoft Sans Serif</vt:lpstr>
      <vt:lpstr>Office Theme</vt:lpstr>
      <vt:lpstr>Thermax Campus 23-24</vt:lpstr>
      <vt:lpstr>PowerPoint Presentation</vt:lpstr>
      <vt:lpstr>Career Progression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Thermax Campus 23-24</dc:title>
  <dc:creator>Priya Chitte</dc:creator>
  <cp:lastModifiedBy>Priya Chitte</cp:lastModifiedBy>
  <cp:revision>1</cp:revision>
  <dcterms:created xsi:type="dcterms:W3CDTF">2023-09-15T05:09:05Z</dcterms:created>
  <dcterms:modified xsi:type="dcterms:W3CDTF">2023-09-15T05:09:38Z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f00619e2-0f1f-465c-8c8d-ad0d459c8aa4</vt:lpwstr>
  </property>
  <property fmtid="{D5CDD505-2E9C-101B-9397-08002B2CF9AE}" pid="3" name="OriginalClassifier">
    <vt:lpwstr>Priya.Chitte</vt:lpwstr>
  </property>
  <property fmtid="{D5CDD505-2E9C-101B-9397-08002B2CF9AE}" pid="4" name="Group">
    <vt:lpwstr>CN=TMXAAD_SSO_Users,OU=Infra Access Groups,OU=Common_Groups,DC=Thermaxdomain,DC=com;CN=VPN_WFH_Euladox_Users,OU=VPN_WFH,OU=VPN USER GROUP,DC=Thermaxdomain,DC=com;CN=VPN_App_Newgen,OU=VPN_WFH,OU=VPN USER GROUP,DC=Thermaxdomain,DC=com;CN=ALL_VPN_USER_APPS-T</vt:lpwstr>
  </property>
  <property fmtid="{D5CDD505-2E9C-101B-9397-08002B2CF9AE}" pid="5" name="Classification">
    <vt:lpwstr>Public</vt:lpwstr>
  </property>
  <property fmtid="{D5CDD505-2E9C-101B-9397-08002B2CF9AE}" pid="6" name="ContentTypeId">
    <vt:lpwstr>0x010100DE14516C2E79504F90E15A737692795E</vt:lpwstr>
  </property>
</Properties>
</file>