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8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8288000" cy="10287000"/>
  <p:notesSz cx="6858000" cy="9144000"/>
  <p:embeddedFontLst>
    <p:embeddedFont>
      <p:font typeface="Calibri" panose="020F0502020204030204" pitchFamily="34" charset="0"/>
      <p:regular r:id="rId28"/>
      <p:bold r:id="rId29"/>
      <p:italic r:id="rId30"/>
      <p:boldItalic r:id="rId31"/>
    </p:embeddedFont>
    <p:embeddedFont>
      <p:font typeface="DM Sans" pitchFamily="2" charset="0"/>
      <p:regular r:id="rId32"/>
      <p:bold r:id="rId33"/>
      <p:italic r:id="rId34"/>
      <p:boldItalic r:id="rId35"/>
    </p:embeddedFont>
    <p:embeddedFont>
      <p:font typeface="DM Sans Bold" charset="0"/>
      <p:regular r:id="rId36"/>
    </p:embeddedFont>
    <p:embeddedFont>
      <p:font typeface="Oswald" panose="00000500000000000000" pitchFamily="2" charset="0"/>
      <p:regular r:id="rId37"/>
      <p:bold r:id="rId38"/>
    </p:embeddedFont>
    <p:embeddedFont>
      <p:font typeface="Oswald Bold" panose="00000800000000000000" charset="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1070"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3301835A-3BB8-21C6-86A1-74327B42148D}"/>
              </a:ext>
            </a:extLst>
          </p:cNvPr>
          <p:cNvSpPr/>
          <p:nvPr/>
        </p:nvSpPr>
        <p:spPr>
          <a:xfrm rot="7659121">
            <a:off x="14263860" y="5421303"/>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3">
            <a:extLst>
              <a:ext uri="{FF2B5EF4-FFF2-40B4-BE49-F238E27FC236}">
                <a16:creationId xmlns:a16="http://schemas.microsoft.com/office/drawing/2014/main" id="{9B91945E-1AE8-610C-87B9-266A6C69619D}"/>
              </a:ext>
            </a:extLst>
          </p:cNvPr>
          <p:cNvSpPr/>
          <p:nvPr/>
        </p:nvSpPr>
        <p:spPr>
          <a:xfrm>
            <a:off x="-3733800" y="-4320808"/>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grpSp>
        <p:nvGrpSpPr>
          <p:cNvPr id="5" name="Group 4">
            <a:extLst>
              <a:ext uri="{FF2B5EF4-FFF2-40B4-BE49-F238E27FC236}">
                <a16:creationId xmlns:a16="http://schemas.microsoft.com/office/drawing/2014/main" id="{2FE7D611-8125-F3BB-D1B1-0A6DC07DEBC4}"/>
              </a:ext>
            </a:extLst>
          </p:cNvPr>
          <p:cNvGrpSpPr/>
          <p:nvPr/>
        </p:nvGrpSpPr>
        <p:grpSpPr>
          <a:xfrm>
            <a:off x="3428998" y="2733674"/>
            <a:ext cx="11430003" cy="5229227"/>
            <a:chOff x="-82335" y="-88537"/>
            <a:chExt cx="2207319" cy="1364058"/>
          </a:xfrm>
        </p:grpSpPr>
        <p:sp>
          <p:nvSpPr>
            <p:cNvPr id="6" name="Freeform 5">
              <a:extLst>
                <a:ext uri="{FF2B5EF4-FFF2-40B4-BE49-F238E27FC236}">
                  <a16:creationId xmlns:a16="http://schemas.microsoft.com/office/drawing/2014/main" id="{BFFF26D8-AFCB-1035-70BB-7FF83DF7EDB4}"/>
                </a:ext>
              </a:extLst>
            </p:cNvPr>
            <p:cNvSpPr/>
            <p:nvPr/>
          </p:nvSpPr>
          <p:spPr>
            <a:xfrm>
              <a:off x="-82335" y="-88537"/>
              <a:ext cx="2207319" cy="1364058"/>
            </a:xfrm>
            <a:custGeom>
              <a:avLst/>
              <a:gdLst/>
              <a:ahLst/>
              <a:cxnLst/>
              <a:rect l="l" t="t" r="r" b="b"/>
              <a:pathLst>
                <a:path w="1895495" h="946000">
                  <a:moveTo>
                    <a:pt x="0" y="0"/>
                  </a:moveTo>
                  <a:lnTo>
                    <a:pt x="1895495" y="0"/>
                  </a:lnTo>
                  <a:lnTo>
                    <a:pt x="1895495" y="946000"/>
                  </a:lnTo>
                  <a:lnTo>
                    <a:pt x="0" y="946000"/>
                  </a:lnTo>
                  <a:close/>
                </a:path>
              </a:pathLst>
            </a:custGeom>
            <a:solidFill>
              <a:srgbClr val="000000">
                <a:alpha val="0"/>
              </a:srgbClr>
            </a:solidFill>
            <a:ln w="38100">
              <a:solidFill>
                <a:srgbClr val="000000"/>
              </a:solidFill>
            </a:ln>
          </p:spPr>
          <p:txBody>
            <a:bodyPr/>
            <a:lstStyle/>
            <a:p>
              <a:r>
                <a:rPr lang="en-US" sz="4800" b="1" dirty="0">
                  <a:solidFill>
                    <a:schemeClr val="tx1">
                      <a:lumMod val="65000"/>
                      <a:lumOff val="35000"/>
                    </a:schemeClr>
                  </a:solidFill>
                  <a:latin typeface="DM Sans Bold" charset="0"/>
                </a:rPr>
                <a:t> </a:t>
              </a:r>
            </a:p>
            <a:p>
              <a:r>
                <a:rPr lang="en-US" sz="4800" b="1" dirty="0">
                  <a:solidFill>
                    <a:schemeClr val="tx1">
                      <a:lumMod val="65000"/>
                      <a:lumOff val="35000"/>
                    </a:schemeClr>
                  </a:solidFill>
                  <a:latin typeface="DM Sans Bold" charset="0"/>
                </a:rPr>
                <a:t> </a:t>
              </a:r>
              <a:r>
                <a:rPr lang="en-US" sz="4800" b="1" dirty="0">
                  <a:solidFill>
                    <a:schemeClr val="bg1">
                      <a:lumMod val="50000"/>
                    </a:schemeClr>
                  </a:solidFill>
                  <a:latin typeface="DM Sans Bold" charset="0"/>
                </a:rPr>
                <a:t>Name:</a:t>
              </a:r>
              <a:r>
                <a:rPr lang="en-US" sz="4800" b="1" dirty="0">
                  <a:solidFill>
                    <a:schemeClr val="tx1">
                      <a:lumMod val="65000"/>
                      <a:lumOff val="35000"/>
                    </a:schemeClr>
                  </a:solidFill>
                  <a:latin typeface="DM Sans Bold" charset="0"/>
                </a:rPr>
                <a:t> </a:t>
              </a:r>
              <a:r>
                <a:rPr lang="en-US" sz="4800" dirty="0">
                  <a:latin typeface="DM Sans Bold" charset="0"/>
                </a:rPr>
                <a:t>Soham Shailendra Chaudhari</a:t>
              </a:r>
            </a:p>
            <a:p>
              <a:endParaRPr lang="en-US" sz="4800" dirty="0">
                <a:solidFill>
                  <a:schemeClr val="tx1">
                    <a:lumMod val="65000"/>
                    <a:lumOff val="35000"/>
                  </a:schemeClr>
                </a:solidFill>
                <a:latin typeface="DM Sans Bold" charset="0"/>
              </a:endParaRPr>
            </a:p>
            <a:p>
              <a:r>
                <a:rPr lang="en-US" sz="4800" b="1" dirty="0">
                  <a:solidFill>
                    <a:schemeClr val="tx1">
                      <a:lumMod val="65000"/>
                      <a:lumOff val="35000"/>
                    </a:schemeClr>
                  </a:solidFill>
                  <a:latin typeface="DM Sans Bold" charset="0"/>
                </a:rPr>
                <a:t> </a:t>
              </a:r>
              <a:r>
                <a:rPr lang="en-US" sz="4800" b="1" dirty="0">
                  <a:solidFill>
                    <a:schemeClr val="bg1">
                      <a:lumMod val="50000"/>
                    </a:schemeClr>
                  </a:solidFill>
                  <a:latin typeface="DM Sans Bold" charset="0"/>
                </a:rPr>
                <a:t>College:</a:t>
              </a:r>
              <a:r>
                <a:rPr lang="en-US" sz="4800" b="1" dirty="0">
                  <a:solidFill>
                    <a:schemeClr val="tx1">
                      <a:lumMod val="65000"/>
                      <a:lumOff val="35000"/>
                    </a:schemeClr>
                  </a:solidFill>
                  <a:latin typeface="DM Sans Bold" charset="0"/>
                </a:rPr>
                <a:t> </a:t>
              </a:r>
              <a:r>
                <a:rPr lang="en-US" sz="4800" dirty="0">
                  <a:latin typeface="DM Sans Bold" charset="0"/>
                </a:rPr>
                <a:t>VJTI, Mumbai</a:t>
              </a:r>
            </a:p>
            <a:p>
              <a:endParaRPr lang="en-US" sz="4800" dirty="0">
                <a:solidFill>
                  <a:schemeClr val="tx1">
                    <a:lumMod val="65000"/>
                    <a:lumOff val="35000"/>
                  </a:schemeClr>
                </a:solidFill>
                <a:latin typeface="DM Sans Bold" charset="0"/>
              </a:endParaRPr>
            </a:p>
            <a:p>
              <a:r>
                <a:rPr lang="en-US" sz="4800" b="1" dirty="0">
                  <a:solidFill>
                    <a:schemeClr val="tx1">
                      <a:lumMod val="65000"/>
                      <a:lumOff val="35000"/>
                    </a:schemeClr>
                  </a:solidFill>
                  <a:latin typeface="DM Sans Bold" charset="0"/>
                </a:rPr>
                <a:t> </a:t>
              </a:r>
              <a:r>
                <a:rPr lang="en-US" sz="4800" b="1" dirty="0">
                  <a:solidFill>
                    <a:schemeClr val="bg1">
                      <a:lumMod val="50000"/>
                    </a:schemeClr>
                  </a:solidFill>
                  <a:latin typeface="DM Sans Bold" charset="0"/>
                </a:rPr>
                <a:t>Duration: </a:t>
              </a:r>
              <a:r>
                <a:rPr lang="en-US" sz="4800" dirty="0">
                  <a:latin typeface="DM Sans Bold" charset="0"/>
                </a:rPr>
                <a:t>5th June - 5th August</a:t>
              </a:r>
              <a:endParaRPr lang="en-IN" sz="4800" dirty="0">
                <a:latin typeface="DM Sans Bold" charset="0"/>
              </a:endParaRPr>
            </a:p>
          </p:txBody>
        </p:sp>
        <p:sp>
          <p:nvSpPr>
            <p:cNvPr id="7" name="TextBox 6">
              <a:extLst>
                <a:ext uri="{FF2B5EF4-FFF2-40B4-BE49-F238E27FC236}">
                  <a16:creationId xmlns:a16="http://schemas.microsoft.com/office/drawing/2014/main" id="{D719571D-C15B-08F0-959B-8DEE37F3DA5B}"/>
                </a:ext>
              </a:extLst>
            </p:cNvPr>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9" name="TextBox 8">
            <a:extLst>
              <a:ext uri="{FF2B5EF4-FFF2-40B4-BE49-F238E27FC236}">
                <a16:creationId xmlns:a16="http://schemas.microsoft.com/office/drawing/2014/main" id="{B626770C-2185-6436-4357-71CDB202A65E}"/>
              </a:ext>
            </a:extLst>
          </p:cNvPr>
          <p:cNvSpPr txBox="1"/>
          <p:nvPr/>
        </p:nvSpPr>
        <p:spPr>
          <a:xfrm>
            <a:off x="3848098" y="1769485"/>
            <a:ext cx="10591802" cy="830997"/>
          </a:xfrm>
          <a:prstGeom prst="rect">
            <a:avLst/>
          </a:prstGeom>
          <a:noFill/>
        </p:spPr>
        <p:txBody>
          <a:bodyPr wrap="square" rtlCol="0">
            <a:spAutoFit/>
          </a:bodyPr>
          <a:lstStyle/>
          <a:p>
            <a:r>
              <a:rPr lang="en-US" sz="4800" dirty="0">
                <a:latin typeface="DM Sans Bold" charset="0"/>
              </a:rPr>
              <a:t>Internship at HDFC BANK, Mumbai</a:t>
            </a:r>
            <a:endParaRPr lang="en-IN" sz="4800" dirty="0">
              <a:latin typeface="DM Sans Bold" charset="0"/>
            </a:endParaRPr>
          </a:p>
        </p:txBody>
      </p:sp>
    </p:spTree>
    <p:extLst>
      <p:ext uri="{BB962C8B-B14F-4D97-AF65-F5344CB8AC3E}">
        <p14:creationId xmlns:p14="http://schemas.microsoft.com/office/powerpoint/2010/main" val="1816624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85030" y="1028700"/>
            <a:ext cx="16928748" cy="8138645"/>
          </a:xfrm>
          <a:custGeom>
            <a:avLst/>
            <a:gdLst/>
            <a:ahLst/>
            <a:cxnLst/>
            <a:rect l="l" t="t" r="r" b="b"/>
            <a:pathLst>
              <a:path w="16928748" h="8138645">
                <a:moveTo>
                  <a:pt x="0" y="0"/>
                </a:moveTo>
                <a:lnTo>
                  <a:pt x="16928748" y="0"/>
                </a:lnTo>
                <a:lnTo>
                  <a:pt x="16928748" y="8138645"/>
                </a:lnTo>
                <a:lnTo>
                  <a:pt x="0" y="8138645"/>
                </a:lnTo>
                <a:lnTo>
                  <a:pt x="0" y="0"/>
                </a:lnTo>
                <a:close/>
              </a:path>
            </a:pathLst>
          </a:custGeom>
          <a:blipFill>
            <a:blip r:embed="rId2"/>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753048"/>
            <a:ext cx="16230600" cy="2773765"/>
          </a:xfrm>
          <a:prstGeom prst="rect">
            <a:avLst/>
          </a:prstGeom>
        </p:spPr>
        <p:txBody>
          <a:bodyPr lIns="0" tIns="0" rIns="0" bIns="0" rtlCol="0" anchor="t">
            <a:spAutoFit/>
          </a:bodyPr>
          <a:lstStyle/>
          <a:p>
            <a:pPr marL="776825" lvl="1" indent="-388413">
              <a:lnSpc>
                <a:spcPts val="5577"/>
              </a:lnSpc>
              <a:buFont typeface="Arial"/>
              <a:buChar char="•"/>
            </a:pPr>
            <a:r>
              <a:rPr lang="en-US" sz="3598" spc="352">
                <a:solidFill>
                  <a:srgbClr val="040506"/>
                </a:solidFill>
                <a:latin typeface="DM Sans"/>
              </a:rPr>
              <a:t>Once ADLS gets created we can upload our dataset inside the ADLS.</a:t>
            </a:r>
          </a:p>
          <a:p>
            <a:pPr marL="776825" lvl="1" indent="-388413" algn="l">
              <a:lnSpc>
                <a:spcPts val="5577"/>
              </a:lnSpc>
              <a:buFont typeface="Arial"/>
              <a:buChar char="•"/>
            </a:pPr>
            <a:r>
              <a:rPr lang="en-US" sz="3598" spc="352">
                <a:solidFill>
                  <a:srgbClr val="040506"/>
                </a:solidFill>
                <a:latin typeface="DM Sans"/>
              </a:rPr>
              <a:t>Further we can create Data Asset inside Azure ML Studio to use this data in Designer Pipeline.</a:t>
            </a:r>
          </a:p>
        </p:txBody>
      </p:sp>
      <p:sp>
        <p:nvSpPr>
          <p:cNvPr id="3" name="Freeform 3"/>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552450"/>
            <a:ext cx="16230600" cy="857250"/>
          </a:xfrm>
          <a:prstGeom prst="rect">
            <a:avLst/>
          </a:prstGeom>
        </p:spPr>
        <p:txBody>
          <a:bodyPr lIns="0" tIns="0" rIns="0" bIns="0" rtlCol="0" anchor="t">
            <a:spAutoFit/>
          </a:bodyPr>
          <a:lstStyle/>
          <a:p>
            <a:pPr>
              <a:lnSpc>
                <a:spcPts val="6900"/>
              </a:lnSpc>
            </a:pPr>
            <a:r>
              <a:rPr lang="en-US" sz="5000" spc="490">
                <a:solidFill>
                  <a:srgbClr val="231F20"/>
                </a:solidFill>
                <a:latin typeface="Oswald Bold"/>
              </a:rPr>
              <a:t>2. CREATE THE DATA ASSET</a:t>
            </a:r>
          </a:p>
        </p:txBody>
      </p:sp>
      <p:sp>
        <p:nvSpPr>
          <p:cNvPr id="4" name="TextBox 4"/>
          <p:cNvSpPr txBox="1"/>
          <p:nvPr/>
        </p:nvSpPr>
        <p:spPr>
          <a:xfrm>
            <a:off x="1028700" y="2095948"/>
            <a:ext cx="16230600" cy="4375448"/>
          </a:xfrm>
          <a:prstGeom prst="rect">
            <a:avLst/>
          </a:prstGeom>
        </p:spPr>
        <p:txBody>
          <a:bodyPr lIns="0" tIns="0" rIns="0" bIns="0" rtlCol="0" anchor="t">
            <a:spAutoFit/>
          </a:bodyPr>
          <a:lstStyle/>
          <a:p>
            <a:pPr marL="776825" lvl="1" indent="-388413">
              <a:lnSpc>
                <a:spcPts val="4965"/>
              </a:lnSpc>
              <a:buFont typeface="Arial"/>
              <a:buChar char="•"/>
            </a:pPr>
            <a:r>
              <a:rPr lang="en-US" sz="3598" spc="352">
                <a:solidFill>
                  <a:srgbClr val="040506"/>
                </a:solidFill>
                <a:latin typeface="DM Sans"/>
              </a:rPr>
              <a:t>To use the dataset in ADLS we must create the data asset in Azure ML Studio so that we can use that dataset or file for training or testing purposes.</a:t>
            </a:r>
          </a:p>
          <a:p>
            <a:pPr marL="776825" lvl="1" indent="-388413">
              <a:lnSpc>
                <a:spcPts val="4965"/>
              </a:lnSpc>
              <a:buFont typeface="Arial"/>
              <a:buChar char="•"/>
            </a:pPr>
            <a:r>
              <a:rPr lang="en-US" sz="3598" spc="352">
                <a:solidFill>
                  <a:srgbClr val="040506"/>
                </a:solidFill>
                <a:latin typeface="DM Sans"/>
              </a:rPr>
              <a:t>Changes made inside ADLS get reflected inside the data asset created.</a:t>
            </a:r>
          </a:p>
          <a:p>
            <a:pPr marL="776825" lvl="1" indent="-388413" algn="l">
              <a:lnSpc>
                <a:spcPts val="4965"/>
              </a:lnSpc>
              <a:buFont typeface="Arial"/>
              <a:buChar char="•"/>
            </a:pPr>
            <a:r>
              <a:rPr lang="en-US" sz="3598" spc="352">
                <a:solidFill>
                  <a:srgbClr val="040506"/>
                </a:solidFill>
                <a:latin typeface="DM Sans"/>
              </a:rPr>
              <a:t>While creating the data asset, select the ADLS path where the data file is present and Click on Review and Create.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552450"/>
            <a:ext cx="16230600" cy="857250"/>
          </a:xfrm>
          <a:prstGeom prst="rect">
            <a:avLst/>
          </a:prstGeom>
        </p:spPr>
        <p:txBody>
          <a:bodyPr lIns="0" tIns="0" rIns="0" bIns="0" rtlCol="0" anchor="t">
            <a:spAutoFit/>
          </a:bodyPr>
          <a:lstStyle/>
          <a:p>
            <a:pPr>
              <a:lnSpc>
                <a:spcPts val="6900"/>
              </a:lnSpc>
            </a:pPr>
            <a:r>
              <a:rPr lang="en-US" sz="5000" spc="490">
                <a:solidFill>
                  <a:srgbClr val="231F20"/>
                </a:solidFill>
                <a:latin typeface="Oswald Bold"/>
              </a:rPr>
              <a:t>3. CREATE DESIGNER MODEL</a:t>
            </a:r>
          </a:p>
        </p:txBody>
      </p:sp>
      <p:sp>
        <p:nvSpPr>
          <p:cNvPr id="4" name="TextBox 4"/>
          <p:cNvSpPr txBox="1"/>
          <p:nvPr/>
        </p:nvSpPr>
        <p:spPr>
          <a:xfrm>
            <a:off x="1028700" y="2019748"/>
            <a:ext cx="16230600" cy="5079973"/>
          </a:xfrm>
          <a:prstGeom prst="rect">
            <a:avLst/>
          </a:prstGeom>
        </p:spPr>
        <p:txBody>
          <a:bodyPr lIns="0" tIns="0" rIns="0" bIns="0" rtlCol="0" anchor="t">
            <a:spAutoFit/>
          </a:bodyPr>
          <a:lstStyle/>
          <a:p>
            <a:pPr marL="776825" lvl="1" indent="-388413">
              <a:lnSpc>
                <a:spcPts val="5792"/>
              </a:lnSpc>
              <a:buFont typeface="Arial"/>
              <a:buChar char="•"/>
            </a:pPr>
            <a:r>
              <a:rPr lang="en-US" sz="3598" spc="352">
                <a:solidFill>
                  <a:srgbClr val="040506"/>
                </a:solidFill>
                <a:latin typeface="DM Sans"/>
              </a:rPr>
              <a:t>Azure ML Designer tool is a no-code platform.</a:t>
            </a:r>
          </a:p>
          <a:p>
            <a:pPr marL="776825" lvl="1" indent="-388413">
              <a:lnSpc>
                <a:spcPts val="5792"/>
              </a:lnSpc>
              <a:buFont typeface="Arial"/>
              <a:buChar char="•"/>
            </a:pPr>
            <a:r>
              <a:rPr lang="en-US" sz="3598" spc="352">
                <a:solidFill>
                  <a:srgbClr val="040506"/>
                </a:solidFill>
                <a:latin typeface="DM Sans"/>
              </a:rPr>
              <a:t>To create a model inside the designer tool we can drag and drop different components required to build our model.</a:t>
            </a:r>
          </a:p>
          <a:p>
            <a:pPr marL="776825" lvl="1" indent="-388413">
              <a:lnSpc>
                <a:spcPts val="5792"/>
              </a:lnSpc>
              <a:buFont typeface="Arial"/>
              <a:buChar char="•"/>
            </a:pPr>
            <a:r>
              <a:rPr lang="en-US" sz="3598" spc="352">
                <a:solidFill>
                  <a:srgbClr val="040506"/>
                </a:solidFill>
                <a:latin typeface="DM Sans"/>
              </a:rPr>
              <a:t>To run the designer pipeline we require the Compute Cluster.</a:t>
            </a:r>
          </a:p>
          <a:p>
            <a:pPr marL="776825" lvl="1" indent="-388413" algn="l">
              <a:lnSpc>
                <a:spcPts val="5792"/>
              </a:lnSpc>
              <a:buFont typeface="Arial"/>
              <a:buChar char="•"/>
            </a:pPr>
            <a:r>
              <a:rPr lang="en-US" sz="3598" spc="352">
                <a:solidFill>
                  <a:srgbClr val="040506"/>
                </a:solidFill>
                <a:latin typeface="DM Sans"/>
              </a:rPr>
              <a:t>Once we SUBMIT the pipeline the Job gets created where we can evaluate our model.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521654" y="135213"/>
            <a:ext cx="7342488" cy="10151787"/>
          </a:xfrm>
          <a:custGeom>
            <a:avLst/>
            <a:gdLst/>
            <a:ahLst/>
            <a:cxnLst/>
            <a:rect l="l" t="t" r="r" b="b"/>
            <a:pathLst>
              <a:path w="7342488" h="10151787">
                <a:moveTo>
                  <a:pt x="0" y="0"/>
                </a:moveTo>
                <a:lnTo>
                  <a:pt x="7342488" y="0"/>
                </a:lnTo>
                <a:lnTo>
                  <a:pt x="7342488" y="10151787"/>
                </a:lnTo>
                <a:lnTo>
                  <a:pt x="0" y="10151787"/>
                </a:lnTo>
                <a:lnTo>
                  <a:pt x="0" y="0"/>
                </a:lnTo>
                <a:close/>
              </a:path>
            </a:pathLst>
          </a:custGeom>
          <a:blipFill>
            <a:blip r:embed="rId4"/>
            <a:stretch>
              <a:fillRect/>
            </a:stretch>
          </a:blipFill>
        </p:spPr>
      </p:sp>
      <p:sp>
        <p:nvSpPr>
          <p:cNvPr id="4" name="Freeform 4"/>
          <p:cNvSpPr/>
          <p:nvPr/>
        </p:nvSpPr>
        <p:spPr>
          <a:xfrm>
            <a:off x="13998965" y="-229290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95021" y="5932628"/>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321536" y="1624057"/>
            <a:ext cx="13644929" cy="8216320"/>
          </a:xfrm>
          <a:custGeom>
            <a:avLst/>
            <a:gdLst/>
            <a:ahLst/>
            <a:cxnLst/>
            <a:rect l="l" t="t" r="r" b="b"/>
            <a:pathLst>
              <a:path w="13644929" h="8216320">
                <a:moveTo>
                  <a:pt x="0" y="0"/>
                </a:moveTo>
                <a:lnTo>
                  <a:pt x="13644928" y="0"/>
                </a:lnTo>
                <a:lnTo>
                  <a:pt x="13644928" y="8216320"/>
                </a:lnTo>
                <a:lnTo>
                  <a:pt x="0" y="8216320"/>
                </a:lnTo>
                <a:lnTo>
                  <a:pt x="0" y="0"/>
                </a:lnTo>
                <a:close/>
              </a:path>
            </a:pathLst>
          </a:custGeom>
          <a:blipFill>
            <a:blip r:embed="rId4"/>
            <a:stretch>
              <a:fillRect t="-9177" r="-18949" b="-4577"/>
            </a:stretch>
          </a:blipFill>
        </p:spPr>
      </p:sp>
      <p:sp>
        <p:nvSpPr>
          <p:cNvPr id="4" name="TextBox 4"/>
          <p:cNvSpPr txBox="1"/>
          <p:nvPr/>
        </p:nvSpPr>
        <p:spPr>
          <a:xfrm>
            <a:off x="1028700" y="552450"/>
            <a:ext cx="16230600" cy="857250"/>
          </a:xfrm>
          <a:prstGeom prst="rect">
            <a:avLst/>
          </a:prstGeom>
        </p:spPr>
        <p:txBody>
          <a:bodyPr lIns="0" tIns="0" rIns="0" bIns="0" rtlCol="0" anchor="t">
            <a:spAutoFit/>
          </a:bodyPr>
          <a:lstStyle/>
          <a:p>
            <a:pPr>
              <a:lnSpc>
                <a:spcPts val="6900"/>
              </a:lnSpc>
            </a:pPr>
            <a:r>
              <a:rPr lang="en-US" sz="5000" spc="490">
                <a:solidFill>
                  <a:srgbClr val="231F20"/>
                </a:solidFill>
                <a:latin typeface="Oswald Bold"/>
              </a:rPr>
              <a:t>4. EVALUATE JOB</a:t>
            </a:r>
          </a:p>
        </p:txBody>
      </p:sp>
      <p:sp>
        <p:nvSpPr>
          <p:cNvPr id="5" name="Freeform 5"/>
          <p:cNvSpPr/>
          <p:nvPr/>
        </p:nvSpPr>
        <p:spPr>
          <a:xfrm>
            <a:off x="14152602" y="-390774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552450"/>
            <a:ext cx="16230600" cy="857250"/>
          </a:xfrm>
          <a:prstGeom prst="rect">
            <a:avLst/>
          </a:prstGeom>
        </p:spPr>
        <p:txBody>
          <a:bodyPr lIns="0" tIns="0" rIns="0" bIns="0" rtlCol="0" anchor="t">
            <a:spAutoFit/>
          </a:bodyPr>
          <a:lstStyle/>
          <a:p>
            <a:pPr>
              <a:lnSpc>
                <a:spcPts val="6900"/>
              </a:lnSpc>
            </a:pPr>
            <a:r>
              <a:rPr lang="en-US" sz="5000" spc="490">
                <a:solidFill>
                  <a:srgbClr val="231F20"/>
                </a:solidFill>
                <a:latin typeface="Oswald Bold"/>
              </a:rPr>
              <a:t>5. REGISTER MODEL</a:t>
            </a:r>
          </a:p>
        </p:txBody>
      </p:sp>
      <p:sp>
        <p:nvSpPr>
          <p:cNvPr id="4" name="TextBox 4"/>
          <p:cNvSpPr txBox="1"/>
          <p:nvPr/>
        </p:nvSpPr>
        <p:spPr>
          <a:xfrm>
            <a:off x="1028700" y="2019748"/>
            <a:ext cx="16230600" cy="4346548"/>
          </a:xfrm>
          <a:prstGeom prst="rect">
            <a:avLst/>
          </a:prstGeom>
        </p:spPr>
        <p:txBody>
          <a:bodyPr lIns="0" tIns="0" rIns="0" bIns="0" rtlCol="0" anchor="t">
            <a:spAutoFit/>
          </a:bodyPr>
          <a:lstStyle/>
          <a:p>
            <a:pPr marL="776825" lvl="1" indent="-388413">
              <a:lnSpc>
                <a:spcPts val="5792"/>
              </a:lnSpc>
              <a:buFont typeface="Arial"/>
              <a:buChar char="•"/>
            </a:pPr>
            <a:r>
              <a:rPr lang="en-US" sz="3598" spc="352">
                <a:solidFill>
                  <a:srgbClr val="040506"/>
                </a:solidFill>
                <a:latin typeface="DM Sans"/>
              </a:rPr>
              <a:t>Once the Job gets executed successfully and we are satisfied with the results obtained from the job, we can register the model.</a:t>
            </a:r>
          </a:p>
          <a:p>
            <a:pPr marL="776825" lvl="1" indent="-388413" algn="l">
              <a:lnSpc>
                <a:spcPts val="5792"/>
              </a:lnSpc>
              <a:buFont typeface="Arial"/>
              <a:buChar char="•"/>
            </a:pPr>
            <a:r>
              <a:rPr lang="en-US" sz="3598" spc="352">
                <a:solidFill>
                  <a:srgbClr val="040506"/>
                </a:solidFill>
                <a:latin typeface="DM Sans"/>
              </a:rPr>
              <a:t>After registration check for score.py and conda_env.yaml files and download them because we will be using them for Batch-Deployment.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286628" y="0"/>
            <a:ext cx="9714743" cy="10287000"/>
          </a:xfrm>
          <a:custGeom>
            <a:avLst/>
            <a:gdLst/>
            <a:ahLst/>
            <a:cxnLst/>
            <a:rect l="l" t="t" r="r" b="b"/>
            <a:pathLst>
              <a:path w="9714743" h="10287000">
                <a:moveTo>
                  <a:pt x="0" y="0"/>
                </a:moveTo>
                <a:lnTo>
                  <a:pt x="9714744" y="0"/>
                </a:lnTo>
                <a:lnTo>
                  <a:pt x="9714744" y="10287000"/>
                </a:lnTo>
                <a:lnTo>
                  <a:pt x="0" y="10287000"/>
                </a:lnTo>
                <a:lnTo>
                  <a:pt x="0" y="0"/>
                </a:lnTo>
                <a:close/>
              </a:path>
            </a:pathLst>
          </a:custGeom>
          <a:blipFill>
            <a:blip r:embed="rId2"/>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552450"/>
            <a:ext cx="16230600" cy="857250"/>
          </a:xfrm>
          <a:prstGeom prst="rect">
            <a:avLst/>
          </a:prstGeom>
        </p:spPr>
        <p:txBody>
          <a:bodyPr lIns="0" tIns="0" rIns="0" bIns="0" rtlCol="0" anchor="t">
            <a:spAutoFit/>
          </a:bodyPr>
          <a:lstStyle/>
          <a:p>
            <a:pPr>
              <a:lnSpc>
                <a:spcPts val="6900"/>
              </a:lnSpc>
            </a:pPr>
            <a:r>
              <a:rPr lang="en-US" sz="5000" spc="490">
                <a:solidFill>
                  <a:srgbClr val="231F20"/>
                </a:solidFill>
                <a:latin typeface="Oswald Bold"/>
              </a:rPr>
              <a:t>6. CREATE ENVIRONMENT FOR DEPLOYMENT</a:t>
            </a:r>
          </a:p>
        </p:txBody>
      </p:sp>
      <p:sp>
        <p:nvSpPr>
          <p:cNvPr id="4" name="TextBox 4"/>
          <p:cNvSpPr txBox="1"/>
          <p:nvPr/>
        </p:nvSpPr>
        <p:spPr>
          <a:xfrm>
            <a:off x="1028700" y="2019748"/>
            <a:ext cx="16230600" cy="2879698"/>
          </a:xfrm>
          <a:prstGeom prst="rect">
            <a:avLst/>
          </a:prstGeom>
        </p:spPr>
        <p:txBody>
          <a:bodyPr lIns="0" tIns="0" rIns="0" bIns="0" rtlCol="0" anchor="t">
            <a:spAutoFit/>
          </a:bodyPr>
          <a:lstStyle/>
          <a:p>
            <a:pPr marL="776825" lvl="1" indent="-388413">
              <a:lnSpc>
                <a:spcPts val="5792"/>
              </a:lnSpc>
              <a:buFont typeface="Arial"/>
              <a:buChar char="•"/>
            </a:pPr>
            <a:r>
              <a:rPr lang="en-US" sz="3598" spc="352">
                <a:solidFill>
                  <a:srgbClr val="040506"/>
                </a:solidFill>
                <a:latin typeface="DM Sans"/>
              </a:rPr>
              <a:t>Environment is required for deployment, we can create this by using conda_env.yaml file.</a:t>
            </a:r>
          </a:p>
          <a:p>
            <a:pPr marL="776825" lvl="1" indent="-388413" algn="l">
              <a:lnSpc>
                <a:spcPts val="5792"/>
              </a:lnSpc>
              <a:buFont typeface="Arial"/>
              <a:buChar char="•"/>
            </a:pPr>
            <a:r>
              <a:rPr lang="en-US" sz="3598" spc="352">
                <a:solidFill>
                  <a:srgbClr val="040506"/>
                </a:solidFill>
                <a:latin typeface="DM Sans"/>
              </a:rPr>
              <a:t>Click on Environment tab and create new environment, and copy-paste the conda_env.yaml file code in the .yaml file.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552450"/>
            <a:ext cx="16230600" cy="857250"/>
          </a:xfrm>
          <a:prstGeom prst="rect">
            <a:avLst/>
          </a:prstGeom>
        </p:spPr>
        <p:txBody>
          <a:bodyPr lIns="0" tIns="0" rIns="0" bIns="0" rtlCol="0" anchor="t">
            <a:spAutoFit/>
          </a:bodyPr>
          <a:lstStyle/>
          <a:p>
            <a:pPr>
              <a:lnSpc>
                <a:spcPts val="6900"/>
              </a:lnSpc>
            </a:pPr>
            <a:r>
              <a:rPr lang="en-US" sz="5000" spc="490">
                <a:solidFill>
                  <a:srgbClr val="231F20"/>
                </a:solidFill>
                <a:latin typeface="Oswald Bold"/>
              </a:rPr>
              <a:t>7. DEPLOYMENT TO BATCH ENDPOINT</a:t>
            </a:r>
          </a:p>
        </p:txBody>
      </p:sp>
      <p:sp>
        <p:nvSpPr>
          <p:cNvPr id="4" name="TextBox 4"/>
          <p:cNvSpPr txBox="1"/>
          <p:nvPr/>
        </p:nvSpPr>
        <p:spPr>
          <a:xfrm>
            <a:off x="1028700" y="1857823"/>
            <a:ext cx="16230600" cy="6821119"/>
          </a:xfrm>
          <a:prstGeom prst="rect">
            <a:avLst/>
          </a:prstGeom>
        </p:spPr>
        <p:txBody>
          <a:bodyPr lIns="0" tIns="0" rIns="0" bIns="0" rtlCol="0" anchor="t">
            <a:spAutoFit/>
          </a:bodyPr>
          <a:lstStyle/>
          <a:p>
            <a:pPr marL="776825" lvl="1" indent="-388413">
              <a:lnSpc>
                <a:spcPts val="5433"/>
              </a:lnSpc>
              <a:buFont typeface="Arial"/>
              <a:buChar char="•"/>
            </a:pPr>
            <a:r>
              <a:rPr lang="en-US" sz="3598" spc="352">
                <a:solidFill>
                  <a:srgbClr val="040506"/>
                </a:solidFill>
                <a:latin typeface="DM Sans"/>
              </a:rPr>
              <a:t>Create a data asset folder and pass the data in batches inside that folder.</a:t>
            </a:r>
          </a:p>
          <a:p>
            <a:pPr marL="776825" lvl="1" indent="-388413">
              <a:lnSpc>
                <a:spcPts val="5433"/>
              </a:lnSpc>
              <a:buFont typeface="Arial"/>
              <a:buChar char="•"/>
            </a:pPr>
            <a:r>
              <a:rPr lang="en-US" sz="3598" spc="352">
                <a:solidFill>
                  <a:srgbClr val="040506"/>
                </a:solidFill>
                <a:latin typeface="DM Sans"/>
              </a:rPr>
              <a:t>Deploy the registered model to the batch endpoint and once the deployment is successful create the Job inside the batch deployment.</a:t>
            </a:r>
          </a:p>
          <a:p>
            <a:pPr marL="776825" lvl="1" indent="-388413">
              <a:lnSpc>
                <a:spcPts val="5433"/>
              </a:lnSpc>
              <a:buFont typeface="Arial"/>
              <a:buChar char="•"/>
            </a:pPr>
            <a:r>
              <a:rPr lang="en-US" sz="3598" spc="352">
                <a:solidFill>
                  <a:srgbClr val="040506"/>
                </a:solidFill>
                <a:latin typeface="DM Sans"/>
              </a:rPr>
              <a:t>Use the score.py and Environment created in the previous steps.</a:t>
            </a:r>
          </a:p>
          <a:p>
            <a:pPr marL="776825" lvl="1" indent="-388413">
              <a:lnSpc>
                <a:spcPts val="5433"/>
              </a:lnSpc>
              <a:buFont typeface="Arial"/>
              <a:buChar char="•"/>
            </a:pPr>
            <a:r>
              <a:rPr lang="en-US" sz="3598" spc="352">
                <a:solidFill>
                  <a:srgbClr val="040506"/>
                </a:solidFill>
                <a:latin typeface="DM Sans"/>
              </a:rPr>
              <a:t>Create a batch deployment Job and use the data asset in which the data is present in batches.</a:t>
            </a:r>
          </a:p>
          <a:p>
            <a:pPr marL="776825" lvl="1" indent="-388413" algn="l">
              <a:lnSpc>
                <a:spcPts val="5433"/>
              </a:lnSpc>
              <a:buFont typeface="Arial"/>
              <a:buChar char="•"/>
            </a:pPr>
            <a:r>
              <a:rPr lang="en-US" sz="3598" spc="352">
                <a:solidFill>
                  <a:srgbClr val="040506"/>
                </a:solidFill>
                <a:latin typeface="DM Sans"/>
              </a:rPr>
              <a:t>The output of this job will be stored in predictions.csv.</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4236347" y="3202251"/>
            <a:ext cx="9815307" cy="4898602"/>
            <a:chOff x="0" y="0"/>
            <a:chExt cx="1895495" cy="946000"/>
          </a:xfrm>
        </p:grpSpPr>
        <p:sp>
          <p:nvSpPr>
            <p:cNvPr id="5" name="Freeform 5"/>
            <p:cNvSpPr/>
            <p:nvPr/>
          </p:nvSpPr>
          <p:spPr>
            <a:xfrm>
              <a:off x="0" y="0"/>
              <a:ext cx="1895495" cy="946000"/>
            </a:xfrm>
            <a:custGeom>
              <a:avLst/>
              <a:gdLst/>
              <a:ahLst/>
              <a:cxnLst/>
              <a:rect l="l" t="t" r="r" b="b"/>
              <a:pathLst>
                <a:path w="1895495" h="946000">
                  <a:moveTo>
                    <a:pt x="0" y="0"/>
                  </a:moveTo>
                  <a:lnTo>
                    <a:pt x="1895495" y="0"/>
                  </a:lnTo>
                  <a:lnTo>
                    <a:pt x="1895495" y="946000"/>
                  </a:lnTo>
                  <a:lnTo>
                    <a:pt x="0" y="946000"/>
                  </a:lnTo>
                  <a:close/>
                </a:path>
              </a:pathLst>
            </a:custGeom>
            <a:solidFill>
              <a:srgbClr val="000000">
                <a:alpha val="0"/>
              </a:srgbClr>
            </a:solidFill>
            <a:ln w="38100">
              <a:solidFill>
                <a:srgbClr val="000000"/>
              </a:solidFill>
            </a:ln>
          </p:spPr>
        </p:sp>
        <p:sp>
          <p:nvSpPr>
            <p:cNvPr id="6" name="TextBox 6"/>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7" name="TextBox 7"/>
          <p:cNvSpPr txBox="1"/>
          <p:nvPr/>
        </p:nvSpPr>
        <p:spPr>
          <a:xfrm>
            <a:off x="4236347" y="3238084"/>
            <a:ext cx="9815307" cy="4767519"/>
          </a:xfrm>
          <a:prstGeom prst="rect">
            <a:avLst/>
          </a:prstGeom>
        </p:spPr>
        <p:txBody>
          <a:bodyPr lIns="0" tIns="0" rIns="0" bIns="0" rtlCol="0" anchor="t">
            <a:spAutoFit/>
          </a:bodyPr>
          <a:lstStyle/>
          <a:p>
            <a:pPr algn="ctr">
              <a:lnSpc>
                <a:spcPts val="9472"/>
              </a:lnSpc>
            </a:pPr>
            <a:r>
              <a:rPr lang="en-US" sz="6863" spc="672" dirty="0">
                <a:solidFill>
                  <a:srgbClr val="231F20"/>
                </a:solidFill>
                <a:latin typeface="Oswald"/>
              </a:rPr>
              <a:t>MODEL DEPLOYMENT</a:t>
            </a:r>
          </a:p>
          <a:p>
            <a:pPr algn="ctr">
              <a:lnSpc>
                <a:spcPts val="9472"/>
              </a:lnSpc>
            </a:pPr>
            <a:r>
              <a:rPr lang="en-US" sz="6863" spc="672" dirty="0">
                <a:solidFill>
                  <a:srgbClr val="231F20"/>
                </a:solidFill>
                <a:latin typeface="Oswald"/>
              </a:rPr>
              <a:t>USING </a:t>
            </a:r>
          </a:p>
          <a:p>
            <a:pPr algn="ctr">
              <a:lnSpc>
                <a:spcPts val="9472"/>
              </a:lnSpc>
            </a:pPr>
            <a:r>
              <a:rPr lang="en-US" sz="6863" spc="672" dirty="0">
                <a:solidFill>
                  <a:srgbClr val="231F20"/>
                </a:solidFill>
                <a:latin typeface="Oswald Bold"/>
              </a:rPr>
              <a:t>AZURE ML DESIGNER TOOL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552450"/>
            <a:ext cx="16230600" cy="857250"/>
          </a:xfrm>
          <a:prstGeom prst="rect">
            <a:avLst/>
          </a:prstGeom>
        </p:spPr>
        <p:txBody>
          <a:bodyPr lIns="0" tIns="0" rIns="0" bIns="0" rtlCol="0" anchor="t">
            <a:spAutoFit/>
          </a:bodyPr>
          <a:lstStyle/>
          <a:p>
            <a:pPr>
              <a:lnSpc>
                <a:spcPts val="6900"/>
              </a:lnSpc>
            </a:pPr>
            <a:r>
              <a:rPr lang="en-US" sz="5000" spc="490">
                <a:solidFill>
                  <a:srgbClr val="231F20"/>
                </a:solidFill>
                <a:latin typeface="Oswald Bold"/>
              </a:rPr>
              <a:t>8. DEPLOYMENT TO REAL-TIME ENDPOINT</a:t>
            </a:r>
          </a:p>
        </p:txBody>
      </p:sp>
      <p:sp>
        <p:nvSpPr>
          <p:cNvPr id="4" name="TextBox 4"/>
          <p:cNvSpPr txBox="1"/>
          <p:nvPr/>
        </p:nvSpPr>
        <p:spPr>
          <a:xfrm>
            <a:off x="1028700" y="1695898"/>
            <a:ext cx="16230600" cy="7095800"/>
          </a:xfrm>
          <a:prstGeom prst="rect">
            <a:avLst/>
          </a:prstGeom>
        </p:spPr>
        <p:txBody>
          <a:bodyPr lIns="0" tIns="0" rIns="0" bIns="0" rtlCol="0" anchor="t">
            <a:spAutoFit/>
          </a:bodyPr>
          <a:lstStyle/>
          <a:p>
            <a:pPr marL="776825" lvl="1" indent="-388413">
              <a:lnSpc>
                <a:spcPts val="5145"/>
              </a:lnSpc>
              <a:buFont typeface="Arial"/>
              <a:buChar char="•"/>
            </a:pPr>
            <a:r>
              <a:rPr lang="en-US" sz="3598" spc="352">
                <a:solidFill>
                  <a:srgbClr val="040506"/>
                </a:solidFill>
                <a:latin typeface="DM Sans"/>
              </a:rPr>
              <a:t>We can deploy the model to a real-time endpoint with the help of custom score.py.</a:t>
            </a:r>
          </a:p>
          <a:p>
            <a:pPr marL="776825" lvl="1" indent="-388413">
              <a:lnSpc>
                <a:spcPts val="5145"/>
              </a:lnSpc>
              <a:buFont typeface="Arial"/>
              <a:buChar char="•"/>
            </a:pPr>
            <a:r>
              <a:rPr lang="en-US" sz="3598" spc="352">
                <a:solidFill>
                  <a:srgbClr val="040506"/>
                </a:solidFill>
                <a:latin typeface="DM Sans"/>
              </a:rPr>
              <a:t>But rather creating score.py, we can create inference pipeline with the help of Job.</a:t>
            </a:r>
          </a:p>
          <a:p>
            <a:pPr marL="776825" lvl="1" indent="-388413">
              <a:lnSpc>
                <a:spcPts val="5145"/>
              </a:lnSpc>
              <a:buFont typeface="Arial"/>
              <a:buChar char="•"/>
            </a:pPr>
            <a:r>
              <a:rPr lang="en-US" sz="3598" spc="352">
                <a:solidFill>
                  <a:srgbClr val="040506"/>
                </a:solidFill>
                <a:latin typeface="DM Sans"/>
              </a:rPr>
              <a:t>Then after successful submission of that pipeline we can deploy that pipeline. </a:t>
            </a:r>
          </a:p>
          <a:p>
            <a:pPr marL="776825" lvl="1" indent="-388413">
              <a:lnSpc>
                <a:spcPts val="5145"/>
              </a:lnSpc>
              <a:buFont typeface="Arial"/>
              <a:buChar char="•"/>
            </a:pPr>
            <a:r>
              <a:rPr lang="en-US" sz="3598" spc="352">
                <a:solidFill>
                  <a:srgbClr val="040506"/>
                </a:solidFill>
                <a:latin typeface="DM Sans"/>
              </a:rPr>
              <a:t>When we deploy this pipeline it registers the model and deploy the pipeline to Real-time endpoint. Hence we can deploy the model without writing any scoring code.</a:t>
            </a:r>
          </a:p>
          <a:p>
            <a:pPr marL="776825" lvl="1" indent="-388413" algn="l">
              <a:lnSpc>
                <a:spcPts val="5145"/>
              </a:lnSpc>
              <a:buFont typeface="Arial"/>
              <a:buChar char="•"/>
            </a:pPr>
            <a:r>
              <a:rPr lang="en-US" sz="3598" spc="352">
                <a:solidFill>
                  <a:srgbClr val="040506"/>
                </a:solidFill>
                <a:latin typeface="DM Sans"/>
              </a:rPr>
              <a:t>Once deployment state becomes Healthy we can </a:t>
            </a:r>
            <a:r>
              <a:rPr lang="en-US" sz="3598" spc="352">
                <a:solidFill>
                  <a:srgbClr val="040506"/>
                </a:solidFill>
                <a:latin typeface="DM Sans Bold"/>
              </a:rPr>
              <a:t>consume </a:t>
            </a:r>
            <a:r>
              <a:rPr lang="en-US" sz="3598" spc="352">
                <a:solidFill>
                  <a:srgbClr val="040506"/>
                </a:solidFill>
                <a:latin typeface="DM Sans"/>
              </a:rPr>
              <a:t>this model.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40506"/>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692300" y="3255918"/>
            <a:ext cx="12057353" cy="3464825"/>
          </a:xfrm>
          <a:prstGeom prst="rect">
            <a:avLst/>
          </a:prstGeom>
        </p:spPr>
        <p:txBody>
          <a:bodyPr lIns="0" tIns="0" rIns="0" bIns="0" rtlCol="0" anchor="t">
            <a:spAutoFit/>
          </a:bodyPr>
          <a:lstStyle/>
          <a:p>
            <a:pPr>
              <a:lnSpc>
                <a:spcPts val="13937"/>
              </a:lnSpc>
            </a:pPr>
            <a:r>
              <a:rPr lang="en-US" sz="10099" spc="989">
                <a:solidFill>
                  <a:srgbClr val="FFFFFF"/>
                </a:solidFill>
                <a:latin typeface="Oswald Bold"/>
              </a:rPr>
              <a:t>LIMITATIONS &amp; BENEFITS</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552450"/>
            <a:ext cx="16230600" cy="857250"/>
          </a:xfrm>
          <a:prstGeom prst="rect">
            <a:avLst/>
          </a:prstGeom>
        </p:spPr>
        <p:txBody>
          <a:bodyPr lIns="0" tIns="0" rIns="0" bIns="0" rtlCol="0" anchor="t">
            <a:spAutoFit/>
          </a:bodyPr>
          <a:lstStyle/>
          <a:p>
            <a:pPr>
              <a:lnSpc>
                <a:spcPts val="6900"/>
              </a:lnSpc>
            </a:pPr>
            <a:r>
              <a:rPr lang="en-US" sz="5000" spc="490">
                <a:solidFill>
                  <a:srgbClr val="231F20"/>
                </a:solidFill>
                <a:latin typeface="Oswald Bold"/>
              </a:rPr>
              <a:t>LIMITATIONS</a:t>
            </a:r>
          </a:p>
        </p:txBody>
      </p:sp>
      <p:sp>
        <p:nvSpPr>
          <p:cNvPr id="4" name="TextBox 4"/>
          <p:cNvSpPr txBox="1"/>
          <p:nvPr/>
        </p:nvSpPr>
        <p:spPr>
          <a:xfrm>
            <a:off x="1028700" y="1791148"/>
            <a:ext cx="16230600" cy="7100370"/>
          </a:xfrm>
          <a:prstGeom prst="rect">
            <a:avLst/>
          </a:prstGeom>
        </p:spPr>
        <p:txBody>
          <a:bodyPr lIns="0" tIns="0" rIns="0" bIns="0" rtlCol="0" anchor="t">
            <a:spAutoFit/>
          </a:bodyPr>
          <a:lstStyle/>
          <a:p>
            <a:pPr>
              <a:lnSpc>
                <a:spcPts val="5109"/>
              </a:lnSpc>
            </a:pPr>
            <a:r>
              <a:rPr lang="en-US" sz="3598" spc="352">
                <a:solidFill>
                  <a:srgbClr val="040506"/>
                </a:solidFill>
                <a:latin typeface="DM Sans Bold"/>
              </a:rPr>
              <a:t>Library Installation</a:t>
            </a:r>
          </a:p>
          <a:p>
            <a:pPr marL="776825" lvl="1" indent="-388413">
              <a:lnSpc>
                <a:spcPts val="5109"/>
              </a:lnSpc>
              <a:buFont typeface="Arial"/>
              <a:buChar char="•"/>
            </a:pPr>
            <a:r>
              <a:rPr lang="en-US" sz="3598" spc="352">
                <a:solidFill>
                  <a:srgbClr val="040506"/>
                </a:solidFill>
                <a:latin typeface="DM Sans"/>
              </a:rPr>
              <a:t>In Jupyter Notebook we can install libraries with the help of the pip install command but inside the designer tool, we cannot directly execute the pip install command and install any library.</a:t>
            </a:r>
          </a:p>
          <a:p>
            <a:pPr marL="776825" lvl="1" indent="-388413" algn="l">
              <a:lnSpc>
                <a:spcPts val="5109"/>
              </a:lnSpc>
              <a:buFont typeface="Arial"/>
              <a:buChar char="•"/>
            </a:pPr>
            <a:r>
              <a:rPr lang="en-US" sz="3598" spc="352">
                <a:solidFill>
                  <a:srgbClr val="040506"/>
                </a:solidFill>
                <a:latin typeface="DM Sans"/>
              </a:rPr>
              <a:t>Solution: Download the .whl file of the library required, then extract the required packages from that file, Zip all required packages, upload the zipped file inside data assets of the Azure ML Studio, and Use the zipped data asset as a component in designer tool and then we can execute the python script with all necessary libraries.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79578" y="75318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248870"/>
            <a:ext cx="16230600" cy="8832776"/>
          </a:xfrm>
          <a:prstGeom prst="rect">
            <a:avLst/>
          </a:prstGeom>
        </p:spPr>
        <p:txBody>
          <a:bodyPr lIns="0" tIns="0" rIns="0" bIns="0" rtlCol="0" anchor="t">
            <a:spAutoFit/>
          </a:bodyPr>
          <a:lstStyle/>
          <a:p>
            <a:pPr>
              <a:lnSpc>
                <a:spcPts val="4683"/>
              </a:lnSpc>
            </a:pPr>
            <a:r>
              <a:rPr lang="en-US" sz="3298" spc="323">
                <a:solidFill>
                  <a:srgbClr val="040506"/>
                </a:solidFill>
                <a:latin typeface="DM Sans Bold"/>
              </a:rPr>
              <a:t>Deploy again after modification</a:t>
            </a:r>
          </a:p>
          <a:p>
            <a:pPr marL="712057" lvl="1" indent="-356029">
              <a:lnSpc>
                <a:spcPts val="4683"/>
              </a:lnSpc>
              <a:buFont typeface="Arial"/>
              <a:buChar char="•"/>
            </a:pPr>
            <a:r>
              <a:rPr lang="en-US" sz="3298" spc="323">
                <a:solidFill>
                  <a:srgbClr val="040506"/>
                </a:solidFill>
                <a:latin typeface="DM Sans"/>
              </a:rPr>
              <a:t>Solutions</a:t>
            </a:r>
          </a:p>
          <a:p>
            <a:pPr marL="712057" lvl="1" indent="-356029">
              <a:lnSpc>
                <a:spcPts val="4683"/>
              </a:lnSpc>
              <a:buFont typeface="Arial"/>
              <a:buChar char="•"/>
            </a:pPr>
            <a:r>
              <a:rPr lang="en-US" sz="3298" spc="323">
                <a:solidFill>
                  <a:srgbClr val="040506"/>
                </a:solidFill>
                <a:latin typeface="DM Sans"/>
              </a:rPr>
              <a:t>We can automate this process with the help of Azure Notebooks, by writing all the code for model training, registering, and deployment, and then we can execute all cells to deploy the model. (We can use MLFlow/AutoML libraries to automate the process.)</a:t>
            </a:r>
          </a:p>
          <a:p>
            <a:pPr marL="712057" lvl="1" indent="-356029" algn="l">
              <a:lnSpc>
                <a:spcPts val="4683"/>
              </a:lnSpc>
              <a:buFont typeface="Arial"/>
              <a:buChar char="•"/>
            </a:pPr>
            <a:r>
              <a:rPr lang="en-US" sz="3298" spc="323">
                <a:solidFill>
                  <a:srgbClr val="040506"/>
                </a:solidFill>
                <a:latin typeface="DM Sans"/>
              </a:rPr>
              <a:t>We can use Azure DevOps Pipelines to build and deploy the model. In Azure DevOps for every single commit on the main branch, the pipeline gets executed automatically and deploys the model. Although building the pipeline in Azure DevOps is more difficult than inside Azure ML Studio but once the pipeline is built then one can monitor the commits, check for modifications, and automate the complete process. (Limitation: Need to follow some folder structure.)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552450"/>
            <a:ext cx="16230600" cy="857250"/>
          </a:xfrm>
          <a:prstGeom prst="rect">
            <a:avLst/>
          </a:prstGeom>
        </p:spPr>
        <p:txBody>
          <a:bodyPr lIns="0" tIns="0" rIns="0" bIns="0" rtlCol="0" anchor="t">
            <a:spAutoFit/>
          </a:bodyPr>
          <a:lstStyle/>
          <a:p>
            <a:pPr>
              <a:lnSpc>
                <a:spcPts val="6900"/>
              </a:lnSpc>
            </a:pPr>
            <a:r>
              <a:rPr lang="en-US" sz="5000" spc="490">
                <a:solidFill>
                  <a:srgbClr val="231F20"/>
                </a:solidFill>
                <a:latin typeface="Oswald Bold"/>
              </a:rPr>
              <a:t>BENEFITS</a:t>
            </a:r>
          </a:p>
        </p:txBody>
      </p:sp>
      <p:sp>
        <p:nvSpPr>
          <p:cNvPr id="4" name="TextBox 4"/>
          <p:cNvSpPr txBox="1"/>
          <p:nvPr/>
        </p:nvSpPr>
        <p:spPr>
          <a:xfrm>
            <a:off x="1028700" y="1791148"/>
            <a:ext cx="16230600" cy="6452670"/>
          </a:xfrm>
          <a:prstGeom prst="rect">
            <a:avLst/>
          </a:prstGeom>
        </p:spPr>
        <p:txBody>
          <a:bodyPr lIns="0" tIns="0" rIns="0" bIns="0" rtlCol="0" anchor="t">
            <a:spAutoFit/>
          </a:bodyPr>
          <a:lstStyle/>
          <a:p>
            <a:pPr>
              <a:lnSpc>
                <a:spcPts val="5109"/>
              </a:lnSpc>
            </a:pPr>
            <a:r>
              <a:rPr lang="en-US" sz="3598" spc="352">
                <a:solidFill>
                  <a:srgbClr val="040506"/>
                </a:solidFill>
                <a:latin typeface="DM Sans Bold"/>
              </a:rPr>
              <a:t>No-Code Platform</a:t>
            </a:r>
          </a:p>
          <a:p>
            <a:pPr marL="776825" lvl="1" indent="-388413">
              <a:lnSpc>
                <a:spcPts val="5109"/>
              </a:lnSpc>
              <a:buFont typeface="Arial"/>
              <a:buChar char="•"/>
            </a:pPr>
            <a:r>
              <a:rPr lang="en-US" sz="3598" spc="352">
                <a:solidFill>
                  <a:srgbClr val="040506"/>
                </a:solidFill>
                <a:latin typeface="DM Sans"/>
              </a:rPr>
              <a:t>We can perform almost every operation inside our Azure ML Designer tool which is needed for model training.</a:t>
            </a:r>
          </a:p>
          <a:p>
            <a:pPr>
              <a:lnSpc>
                <a:spcPts val="5109"/>
              </a:lnSpc>
            </a:pPr>
            <a:endParaRPr lang="en-US" sz="3598" spc="352">
              <a:solidFill>
                <a:srgbClr val="040506"/>
              </a:solidFill>
              <a:latin typeface="DM Sans"/>
            </a:endParaRPr>
          </a:p>
          <a:p>
            <a:pPr>
              <a:lnSpc>
                <a:spcPts val="5109"/>
              </a:lnSpc>
            </a:pPr>
            <a:r>
              <a:rPr lang="en-US" sz="3598" spc="352">
                <a:solidFill>
                  <a:srgbClr val="040506"/>
                </a:solidFill>
                <a:latin typeface="DM Sans Bold"/>
              </a:rPr>
              <a:t>ADLS</a:t>
            </a:r>
          </a:p>
          <a:p>
            <a:pPr marL="776825" lvl="1" indent="-388413">
              <a:lnSpc>
                <a:spcPts val="5109"/>
              </a:lnSpc>
              <a:buFont typeface="Arial"/>
              <a:buChar char="•"/>
            </a:pPr>
            <a:r>
              <a:rPr lang="en-US" sz="3598" spc="352">
                <a:solidFill>
                  <a:srgbClr val="040506"/>
                </a:solidFill>
                <a:latin typeface="DM Sans"/>
              </a:rPr>
              <a:t>Can use external Azure Data Lake Storage to store large dataset and use it inside Azure Designer.</a:t>
            </a:r>
          </a:p>
          <a:p>
            <a:pPr marL="776825" lvl="1" indent="-388413">
              <a:lnSpc>
                <a:spcPts val="5109"/>
              </a:lnSpc>
              <a:buFont typeface="Arial"/>
              <a:buChar char="•"/>
            </a:pPr>
            <a:r>
              <a:rPr lang="en-US" sz="3598" spc="352">
                <a:solidFill>
                  <a:srgbClr val="040506"/>
                </a:solidFill>
                <a:latin typeface="DM Sans"/>
              </a:rPr>
              <a:t>Modifications in data present inside ADLS will automatically modify the data present inside Azure ML Data asset.</a:t>
            </a:r>
          </a:p>
          <a:p>
            <a:pPr marL="776825" lvl="1" indent="-388413" algn="l">
              <a:lnSpc>
                <a:spcPts val="5109"/>
              </a:lnSpc>
              <a:buFont typeface="Arial"/>
              <a:buChar char="•"/>
            </a:pPr>
            <a:r>
              <a:rPr lang="en-US" sz="3598" spc="352">
                <a:solidFill>
                  <a:srgbClr val="040506"/>
                </a:solidFill>
                <a:latin typeface="DM Sans"/>
              </a:rPr>
              <a:t>No need to store the files on our local machine.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219648"/>
            <a:ext cx="16230600" cy="6452670"/>
          </a:xfrm>
          <a:prstGeom prst="rect">
            <a:avLst/>
          </a:prstGeom>
        </p:spPr>
        <p:txBody>
          <a:bodyPr lIns="0" tIns="0" rIns="0" bIns="0" rtlCol="0" anchor="t">
            <a:spAutoFit/>
          </a:bodyPr>
          <a:lstStyle/>
          <a:p>
            <a:pPr>
              <a:lnSpc>
                <a:spcPts val="5109"/>
              </a:lnSpc>
            </a:pPr>
            <a:r>
              <a:rPr lang="en-US" sz="3598" spc="352">
                <a:solidFill>
                  <a:srgbClr val="040506"/>
                </a:solidFill>
                <a:latin typeface="DM Sans Bold"/>
              </a:rPr>
              <a:t>Batch-Deployment</a:t>
            </a:r>
          </a:p>
          <a:p>
            <a:pPr marL="776825" lvl="1" indent="-388413">
              <a:lnSpc>
                <a:spcPts val="5109"/>
              </a:lnSpc>
              <a:buFont typeface="Arial"/>
              <a:buChar char="•"/>
            </a:pPr>
            <a:r>
              <a:rPr lang="en-US" sz="3598" spc="352">
                <a:solidFill>
                  <a:srgbClr val="040506"/>
                </a:solidFill>
                <a:latin typeface="DM Sans"/>
              </a:rPr>
              <a:t>If the test data size is very large then we can divide the data into batches, pass the data inside the folder in Azure ML Data Asset and further we can create Batch Deployment Job to get output as a .csv file.</a:t>
            </a:r>
          </a:p>
          <a:p>
            <a:pPr>
              <a:lnSpc>
                <a:spcPts val="5109"/>
              </a:lnSpc>
            </a:pPr>
            <a:endParaRPr lang="en-US" sz="3598" spc="352">
              <a:solidFill>
                <a:srgbClr val="040506"/>
              </a:solidFill>
              <a:latin typeface="DM Sans"/>
            </a:endParaRPr>
          </a:p>
          <a:p>
            <a:pPr>
              <a:lnSpc>
                <a:spcPts val="5109"/>
              </a:lnSpc>
            </a:pPr>
            <a:r>
              <a:rPr lang="en-US" sz="3598" spc="352">
                <a:solidFill>
                  <a:srgbClr val="040506"/>
                </a:solidFill>
                <a:latin typeface="DM Sans Bold"/>
              </a:rPr>
              <a:t>Inference Pipeline</a:t>
            </a:r>
          </a:p>
          <a:p>
            <a:pPr marL="776825" lvl="1" indent="-388413" algn="l">
              <a:lnSpc>
                <a:spcPts val="5109"/>
              </a:lnSpc>
              <a:buFont typeface="Arial"/>
              <a:buChar char="•"/>
            </a:pPr>
            <a:r>
              <a:rPr lang="en-US" sz="3598" spc="352">
                <a:solidFill>
                  <a:srgbClr val="040506"/>
                </a:solidFill>
                <a:latin typeface="DM Sans"/>
              </a:rPr>
              <a:t>Rathar than creating score.py file for custom deployment to real-time endpoint one can create an inference pipeline for easy deployment to the real-time endpoint.</a:t>
            </a:r>
          </a:p>
        </p:txBody>
      </p:sp>
      <p:sp>
        <p:nvSpPr>
          <p:cNvPr id="3" name="Freeform 3"/>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275983" y="3819545"/>
            <a:ext cx="8097687" cy="1594138"/>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THANK YOU!</a:t>
            </a: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019320" y="2901697"/>
            <a:ext cx="1400485" cy="6493178"/>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75124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879278"/>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661501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827233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6607430" y="3304562"/>
            <a:ext cx="5790503" cy="595714"/>
          </a:xfrm>
          <a:prstGeom prst="rect">
            <a:avLst/>
          </a:prstGeom>
        </p:spPr>
        <p:txBody>
          <a:bodyPr lIns="0" tIns="0" rIns="0" bIns="0" rtlCol="0" anchor="t">
            <a:spAutoFit/>
          </a:bodyPr>
          <a:lstStyle/>
          <a:p>
            <a:pPr>
              <a:lnSpc>
                <a:spcPts val="4863"/>
              </a:lnSpc>
            </a:pPr>
            <a:r>
              <a:rPr lang="en-US" sz="3524" spc="345" dirty="0">
                <a:solidFill>
                  <a:srgbClr val="231F20"/>
                </a:solidFill>
                <a:latin typeface="DM Sans Bold"/>
              </a:rPr>
              <a:t>PROBLEM STATEMENT</a:t>
            </a:r>
          </a:p>
        </p:txBody>
      </p:sp>
      <p:sp>
        <p:nvSpPr>
          <p:cNvPr id="13" name="TextBox 13"/>
          <p:cNvSpPr txBox="1"/>
          <p:nvPr/>
        </p:nvSpPr>
        <p:spPr>
          <a:xfrm>
            <a:off x="6607430" y="4955754"/>
            <a:ext cx="6076629" cy="595714"/>
          </a:xfrm>
          <a:prstGeom prst="rect">
            <a:avLst/>
          </a:prstGeom>
        </p:spPr>
        <p:txBody>
          <a:bodyPr lIns="0" tIns="0" rIns="0" bIns="0" rtlCol="0" anchor="t">
            <a:spAutoFit/>
          </a:bodyPr>
          <a:lstStyle/>
          <a:p>
            <a:pPr>
              <a:lnSpc>
                <a:spcPts val="4863"/>
              </a:lnSpc>
            </a:pPr>
            <a:r>
              <a:rPr lang="en-US" sz="3524" spc="345">
                <a:solidFill>
                  <a:srgbClr val="231F20"/>
                </a:solidFill>
                <a:latin typeface="DM Sans Bold"/>
              </a:rPr>
              <a:t>OBJECTIVES</a:t>
            </a:r>
          </a:p>
        </p:txBody>
      </p:sp>
      <p:sp>
        <p:nvSpPr>
          <p:cNvPr id="14" name="TextBox 14"/>
          <p:cNvSpPr txBox="1"/>
          <p:nvPr/>
        </p:nvSpPr>
        <p:spPr>
          <a:xfrm>
            <a:off x="6607430" y="6638120"/>
            <a:ext cx="7152846" cy="595714"/>
          </a:xfrm>
          <a:prstGeom prst="rect">
            <a:avLst/>
          </a:prstGeom>
        </p:spPr>
        <p:txBody>
          <a:bodyPr lIns="0" tIns="0" rIns="0" bIns="0" rtlCol="0" anchor="t">
            <a:spAutoFit/>
          </a:bodyPr>
          <a:lstStyle/>
          <a:p>
            <a:pPr marL="0" lvl="0" indent="0" algn="l">
              <a:lnSpc>
                <a:spcPts val="4863"/>
              </a:lnSpc>
              <a:spcBef>
                <a:spcPct val="0"/>
              </a:spcBef>
            </a:pPr>
            <a:r>
              <a:rPr lang="en-US" sz="3524" spc="345">
                <a:solidFill>
                  <a:srgbClr val="231F20"/>
                </a:solidFill>
                <a:latin typeface="DM Sans Bold"/>
              </a:rPr>
              <a:t>SOLUTION METHODOLOGY</a:t>
            </a:r>
          </a:p>
        </p:txBody>
      </p:sp>
      <p:sp>
        <p:nvSpPr>
          <p:cNvPr id="15" name="TextBox 15"/>
          <p:cNvSpPr txBox="1"/>
          <p:nvPr/>
        </p:nvSpPr>
        <p:spPr>
          <a:xfrm>
            <a:off x="6607430" y="8289588"/>
            <a:ext cx="7152846" cy="595714"/>
          </a:xfrm>
          <a:prstGeom prst="rect">
            <a:avLst/>
          </a:prstGeom>
        </p:spPr>
        <p:txBody>
          <a:bodyPr lIns="0" tIns="0" rIns="0" bIns="0" rtlCol="0" anchor="t">
            <a:spAutoFit/>
          </a:bodyPr>
          <a:lstStyle/>
          <a:p>
            <a:pPr marL="0" lvl="0" indent="0" algn="l">
              <a:lnSpc>
                <a:spcPts val="4863"/>
              </a:lnSpc>
              <a:spcBef>
                <a:spcPct val="0"/>
              </a:spcBef>
            </a:pPr>
            <a:r>
              <a:rPr lang="en-US" sz="3524" spc="345">
                <a:solidFill>
                  <a:srgbClr val="231F20"/>
                </a:solidFill>
                <a:latin typeface="DM Sans Bold"/>
              </a:rPr>
              <a:t>LIMITATIONS AND BENEFITS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720102" y="3069081"/>
            <a:ext cx="12057353" cy="1350644"/>
          </a:xfrm>
          <a:prstGeom prst="rect">
            <a:avLst/>
          </a:prstGeom>
        </p:spPr>
        <p:txBody>
          <a:bodyPr lIns="0" tIns="0" rIns="0" bIns="0" rtlCol="0" anchor="t">
            <a:spAutoFit/>
          </a:bodyPr>
          <a:lstStyle/>
          <a:p>
            <a:pPr>
              <a:lnSpc>
                <a:spcPts val="11040"/>
              </a:lnSpc>
            </a:pPr>
            <a:r>
              <a:rPr lang="en-US" sz="8000" spc="784">
                <a:solidFill>
                  <a:srgbClr val="FFFFFF"/>
                </a:solidFill>
                <a:latin typeface="Oswald Bold"/>
              </a:rPr>
              <a:t>PROBLEM STATEMENT</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720102" y="4886797"/>
            <a:ext cx="10951206" cy="3034709"/>
          </a:xfrm>
          <a:prstGeom prst="rect">
            <a:avLst/>
          </a:prstGeom>
        </p:spPr>
        <p:txBody>
          <a:bodyPr lIns="0" tIns="0" rIns="0" bIns="0" rtlCol="0" anchor="t">
            <a:spAutoFit/>
          </a:bodyPr>
          <a:lstStyle/>
          <a:p>
            <a:pPr algn="l">
              <a:lnSpc>
                <a:spcPts val="4827"/>
              </a:lnSpc>
            </a:pPr>
            <a:r>
              <a:rPr lang="en-US" sz="3498" spc="342" dirty="0">
                <a:solidFill>
                  <a:srgbClr val="F5FFF5"/>
                </a:solidFill>
                <a:latin typeface="DM Sans"/>
              </a:rPr>
              <a:t>Model building, Model training, Model deployment(to Batch and Realtime Endpoint), and Consuming the deployed model by using the </a:t>
            </a:r>
            <a:r>
              <a:rPr lang="en-US" sz="3498" spc="342" dirty="0">
                <a:solidFill>
                  <a:srgbClr val="F5FFF5"/>
                </a:solidFill>
                <a:latin typeface="DM Sans Bold"/>
              </a:rPr>
              <a:t>Azure Machine Learning Designer tool.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692300" y="4206425"/>
            <a:ext cx="12057353" cy="1702700"/>
          </a:xfrm>
          <a:prstGeom prst="rect">
            <a:avLst/>
          </a:prstGeom>
        </p:spPr>
        <p:txBody>
          <a:bodyPr lIns="0" tIns="0" rIns="0" bIns="0" rtlCol="0" anchor="t">
            <a:spAutoFit/>
          </a:bodyPr>
          <a:lstStyle/>
          <a:p>
            <a:pPr>
              <a:lnSpc>
                <a:spcPts val="13937"/>
              </a:lnSpc>
            </a:pPr>
            <a:r>
              <a:rPr lang="en-US" sz="10099" spc="989">
                <a:solidFill>
                  <a:srgbClr val="FFFFFF"/>
                </a:solidFill>
                <a:latin typeface="Oswald Bold"/>
              </a:rPr>
              <a:t>OBJECTIVES</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1028700" y="552450"/>
            <a:ext cx="7416941" cy="857250"/>
          </a:xfrm>
          <a:prstGeom prst="rect">
            <a:avLst/>
          </a:prstGeom>
        </p:spPr>
        <p:txBody>
          <a:bodyPr lIns="0" tIns="0" rIns="0" bIns="0" rtlCol="0" anchor="t">
            <a:spAutoFit/>
          </a:bodyPr>
          <a:lstStyle/>
          <a:p>
            <a:pPr>
              <a:lnSpc>
                <a:spcPts val="6900"/>
              </a:lnSpc>
            </a:pPr>
            <a:r>
              <a:rPr lang="en-US" sz="5000" spc="490">
                <a:solidFill>
                  <a:srgbClr val="231F20"/>
                </a:solidFill>
                <a:latin typeface="Oswald Bold"/>
              </a:rPr>
              <a:t>OBJECTIVES</a:t>
            </a:r>
          </a:p>
        </p:txBody>
      </p:sp>
      <p:sp>
        <p:nvSpPr>
          <p:cNvPr id="7" name="Freeform 7"/>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028700" y="1810198"/>
            <a:ext cx="10951206" cy="6815753"/>
          </a:xfrm>
          <a:prstGeom prst="rect">
            <a:avLst/>
          </a:prstGeom>
        </p:spPr>
        <p:txBody>
          <a:bodyPr lIns="0" tIns="0" rIns="0" bIns="0" rtlCol="0" anchor="t">
            <a:spAutoFit/>
          </a:bodyPr>
          <a:lstStyle/>
          <a:p>
            <a:pPr marL="668878" lvl="1" indent="-334439">
              <a:lnSpc>
                <a:spcPts val="4275"/>
              </a:lnSpc>
              <a:buFont typeface="Arial"/>
              <a:buChar char="•"/>
            </a:pPr>
            <a:r>
              <a:rPr lang="en-US" sz="3098" spc="303">
                <a:solidFill>
                  <a:srgbClr val="040506"/>
                </a:solidFill>
                <a:latin typeface="DM Sans"/>
              </a:rPr>
              <a:t>To upload the data and Fetch the data using external </a:t>
            </a:r>
            <a:r>
              <a:rPr lang="en-US" sz="3098" spc="303">
                <a:solidFill>
                  <a:srgbClr val="040506"/>
                </a:solidFill>
                <a:latin typeface="DM Sans Bold"/>
              </a:rPr>
              <a:t>ADLS</a:t>
            </a:r>
            <a:r>
              <a:rPr lang="en-US" sz="3098" spc="303">
                <a:solidFill>
                  <a:srgbClr val="040506"/>
                </a:solidFill>
                <a:latin typeface="DM Sans"/>
              </a:rPr>
              <a:t>(Azure Data Lake Storage).</a:t>
            </a:r>
          </a:p>
          <a:p>
            <a:pPr>
              <a:lnSpc>
                <a:spcPts val="1377"/>
              </a:lnSpc>
            </a:pPr>
            <a:endParaRPr lang="en-US" sz="3098" spc="303">
              <a:solidFill>
                <a:srgbClr val="040506"/>
              </a:solidFill>
              <a:latin typeface="DM Sans"/>
            </a:endParaRPr>
          </a:p>
          <a:p>
            <a:pPr marL="668878" lvl="1" indent="-334439">
              <a:lnSpc>
                <a:spcPts val="4275"/>
              </a:lnSpc>
              <a:buFont typeface="Arial"/>
              <a:buChar char="•"/>
            </a:pPr>
            <a:r>
              <a:rPr lang="en-US" sz="3098" spc="303">
                <a:solidFill>
                  <a:srgbClr val="040506"/>
                </a:solidFill>
                <a:latin typeface="DM Sans"/>
              </a:rPr>
              <a:t>To create a </a:t>
            </a:r>
            <a:r>
              <a:rPr lang="en-US" sz="3098" spc="303">
                <a:solidFill>
                  <a:srgbClr val="040506"/>
                </a:solidFill>
                <a:latin typeface="DM Sans Bold"/>
              </a:rPr>
              <a:t>Pipeline </a:t>
            </a:r>
            <a:r>
              <a:rPr lang="en-US" sz="3098" spc="303">
                <a:solidFill>
                  <a:srgbClr val="040506"/>
                </a:solidFill>
                <a:latin typeface="DM Sans"/>
              </a:rPr>
              <a:t>in the Azure ML Designer tool.</a:t>
            </a:r>
          </a:p>
          <a:p>
            <a:pPr>
              <a:lnSpc>
                <a:spcPts val="1379"/>
              </a:lnSpc>
            </a:pPr>
            <a:endParaRPr lang="en-US" sz="3098" spc="303">
              <a:solidFill>
                <a:srgbClr val="040506"/>
              </a:solidFill>
              <a:latin typeface="DM Sans"/>
            </a:endParaRPr>
          </a:p>
          <a:p>
            <a:pPr marL="668878" lvl="1" indent="-334439">
              <a:lnSpc>
                <a:spcPts val="4275"/>
              </a:lnSpc>
              <a:buFont typeface="Arial"/>
              <a:buChar char="•"/>
            </a:pPr>
            <a:r>
              <a:rPr lang="en-US" sz="3098" spc="303">
                <a:solidFill>
                  <a:srgbClr val="040506"/>
                </a:solidFill>
                <a:latin typeface="DM Sans"/>
              </a:rPr>
              <a:t>To perform </a:t>
            </a:r>
            <a:r>
              <a:rPr lang="en-US" sz="3098" spc="303">
                <a:solidFill>
                  <a:srgbClr val="040506"/>
                </a:solidFill>
                <a:latin typeface="DM Sans Bold"/>
              </a:rPr>
              <a:t>Feature selection</a:t>
            </a:r>
            <a:r>
              <a:rPr lang="en-US" sz="3098" spc="303">
                <a:solidFill>
                  <a:srgbClr val="040506"/>
                </a:solidFill>
                <a:latin typeface="DM Sans"/>
              </a:rPr>
              <a:t>, train the model, model evaluation, and create the </a:t>
            </a:r>
            <a:r>
              <a:rPr lang="en-US" sz="3098" spc="303">
                <a:solidFill>
                  <a:srgbClr val="040506"/>
                </a:solidFill>
                <a:latin typeface="DM Sans Bold"/>
              </a:rPr>
              <a:t>Job(Experiment)</a:t>
            </a:r>
            <a:r>
              <a:rPr lang="en-US" sz="3098" spc="303">
                <a:solidFill>
                  <a:srgbClr val="040506"/>
                </a:solidFill>
                <a:latin typeface="DM Sans"/>
              </a:rPr>
              <a:t> for the model.</a:t>
            </a:r>
          </a:p>
          <a:p>
            <a:pPr>
              <a:lnSpc>
                <a:spcPts val="1379"/>
              </a:lnSpc>
            </a:pPr>
            <a:endParaRPr lang="en-US" sz="3098" spc="303">
              <a:solidFill>
                <a:srgbClr val="040506"/>
              </a:solidFill>
              <a:latin typeface="DM Sans"/>
            </a:endParaRPr>
          </a:p>
          <a:p>
            <a:pPr marL="668878" lvl="1" indent="-334439">
              <a:lnSpc>
                <a:spcPts val="4275"/>
              </a:lnSpc>
              <a:buFont typeface="Arial"/>
              <a:buChar char="•"/>
            </a:pPr>
            <a:r>
              <a:rPr lang="en-US" sz="3098" spc="303">
                <a:solidFill>
                  <a:srgbClr val="040506"/>
                </a:solidFill>
                <a:latin typeface="DM Sans"/>
              </a:rPr>
              <a:t>To </a:t>
            </a:r>
            <a:r>
              <a:rPr lang="en-US" sz="3098" spc="303">
                <a:solidFill>
                  <a:srgbClr val="040506"/>
                </a:solidFill>
                <a:latin typeface="DM Sans Bold"/>
              </a:rPr>
              <a:t>register </a:t>
            </a:r>
            <a:r>
              <a:rPr lang="en-US" sz="3098" spc="303">
                <a:solidFill>
                  <a:srgbClr val="040506"/>
                </a:solidFill>
                <a:latin typeface="DM Sans"/>
              </a:rPr>
              <a:t>the model</a:t>
            </a:r>
          </a:p>
          <a:p>
            <a:pPr>
              <a:lnSpc>
                <a:spcPts val="1379"/>
              </a:lnSpc>
            </a:pPr>
            <a:endParaRPr lang="en-US" sz="3098" spc="303">
              <a:solidFill>
                <a:srgbClr val="040506"/>
              </a:solidFill>
              <a:latin typeface="DM Sans"/>
            </a:endParaRPr>
          </a:p>
          <a:p>
            <a:pPr marL="668878" lvl="1" indent="-334439">
              <a:lnSpc>
                <a:spcPts val="4275"/>
              </a:lnSpc>
              <a:buFont typeface="Arial"/>
              <a:buChar char="•"/>
            </a:pPr>
            <a:r>
              <a:rPr lang="en-US" sz="3098" spc="303">
                <a:solidFill>
                  <a:srgbClr val="040506"/>
                </a:solidFill>
                <a:latin typeface="DM Sans"/>
              </a:rPr>
              <a:t>To </a:t>
            </a:r>
            <a:r>
              <a:rPr lang="en-US" sz="3098" spc="303">
                <a:solidFill>
                  <a:srgbClr val="040506"/>
                </a:solidFill>
                <a:latin typeface="DM Sans Bold"/>
              </a:rPr>
              <a:t>deploy </a:t>
            </a:r>
            <a:r>
              <a:rPr lang="en-US" sz="3098" spc="303">
                <a:solidFill>
                  <a:srgbClr val="040506"/>
                </a:solidFill>
                <a:latin typeface="DM Sans"/>
              </a:rPr>
              <a:t>the registered model to the Batch endpoint and the Real-time endpoint.</a:t>
            </a:r>
          </a:p>
          <a:p>
            <a:pPr>
              <a:lnSpc>
                <a:spcPts val="1379"/>
              </a:lnSpc>
            </a:pPr>
            <a:endParaRPr lang="en-US" sz="3098" spc="303">
              <a:solidFill>
                <a:srgbClr val="040506"/>
              </a:solidFill>
              <a:latin typeface="DM Sans"/>
            </a:endParaRPr>
          </a:p>
          <a:p>
            <a:pPr marL="668878" lvl="1" indent="-334439" algn="l">
              <a:lnSpc>
                <a:spcPts val="4275"/>
              </a:lnSpc>
              <a:buFont typeface="Arial"/>
              <a:buChar char="•"/>
            </a:pPr>
            <a:r>
              <a:rPr lang="en-US" sz="3098" spc="303">
                <a:solidFill>
                  <a:srgbClr val="040506"/>
                </a:solidFill>
                <a:latin typeface="DM Sans"/>
              </a:rPr>
              <a:t>To </a:t>
            </a:r>
            <a:r>
              <a:rPr lang="en-US" sz="3098" spc="303">
                <a:solidFill>
                  <a:srgbClr val="040506"/>
                </a:solidFill>
                <a:latin typeface="DM Sans Bold"/>
              </a:rPr>
              <a:t>consume </a:t>
            </a:r>
            <a:r>
              <a:rPr lang="en-US" sz="3098" spc="303">
                <a:solidFill>
                  <a:srgbClr val="040506"/>
                </a:solidFill>
                <a:latin typeface="DM Sans"/>
              </a:rPr>
              <a:t>the deployed 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40506"/>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468971" y="3663315"/>
            <a:ext cx="13225075" cy="3464813"/>
          </a:xfrm>
          <a:prstGeom prst="rect">
            <a:avLst/>
          </a:prstGeom>
        </p:spPr>
        <p:txBody>
          <a:bodyPr lIns="0" tIns="0" rIns="0" bIns="0" rtlCol="0" anchor="t">
            <a:spAutoFit/>
          </a:bodyPr>
          <a:lstStyle/>
          <a:p>
            <a:pPr>
              <a:lnSpc>
                <a:spcPts val="13938"/>
              </a:lnSpc>
            </a:pPr>
            <a:r>
              <a:rPr lang="en-US" sz="10100" spc="989">
                <a:solidFill>
                  <a:srgbClr val="FFFFFF"/>
                </a:solidFill>
                <a:latin typeface="Oswald Bold"/>
              </a:rPr>
              <a:t>SOLUTION METHODOLOGY</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662994" y="337474"/>
            <a:ext cx="4296549" cy="9570246"/>
            <a:chOff x="0" y="0"/>
            <a:chExt cx="1131601" cy="2520559"/>
          </a:xfrm>
        </p:grpSpPr>
        <p:sp>
          <p:nvSpPr>
            <p:cNvPr id="3" name="Freeform 3"/>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4" name="TextBox 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5" name="TextBox 5"/>
          <p:cNvSpPr txBox="1"/>
          <p:nvPr/>
        </p:nvSpPr>
        <p:spPr>
          <a:xfrm>
            <a:off x="1028700" y="552450"/>
            <a:ext cx="10225036" cy="857250"/>
          </a:xfrm>
          <a:prstGeom prst="rect">
            <a:avLst/>
          </a:prstGeom>
        </p:spPr>
        <p:txBody>
          <a:bodyPr lIns="0" tIns="0" rIns="0" bIns="0" rtlCol="0" anchor="t">
            <a:spAutoFit/>
          </a:bodyPr>
          <a:lstStyle/>
          <a:p>
            <a:pPr>
              <a:lnSpc>
                <a:spcPts val="6900"/>
              </a:lnSpc>
            </a:pPr>
            <a:r>
              <a:rPr lang="en-US" sz="5000" spc="490">
                <a:solidFill>
                  <a:srgbClr val="231F20"/>
                </a:solidFill>
                <a:latin typeface="Oswald Bold"/>
              </a:rPr>
              <a:t>SOLUTION METHODOLOGY</a:t>
            </a:r>
          </a:p>
        </p:txBody>
      </p:sp>
      <p:sp>
        <p:nvSpPr>
          <p:cNvPr id="6" name="Freeform 6"/>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1028700" y="1810198"/>
            <a:ext cx="10951206" cy="5632748"/>
          </a:xfrm>
          <a:prstGeom prst="rect">
            <a:avLst/>
          </a:prstGeom>
        </p:spPr>
        <p:txBody>
          <a:bodyPr lIns="0" tIns="0" rIns="0" bIns="0" rtlCol="0" anchor="t">
            <a:spAutoFit/>
          </a:bodyPr>
          <a:lstStyle/>
          <a:p>
            <a:pPr marL="776825" lvl="1" indent="-388413">
              <a:lnSpc>
                <a:spcPts val="4965"/>
              </a:lnSpc>
              <a:buFont typeface="Arial"/>
              <a:buChar char="•"/>
            </a:pPr>
            <a:r>
              <a:rPr lang="en-US" sz="3598" spc="352">
                <a:solidFill>
                  <a:srgbClr val="040506"/>
                </a:solidFill>
                <a:latin typeface="DM Sans"/>
              </a:rPr>
              <a:t>Create an Azure Storage account (ADLS)</a:t>
            </a:r>
          </a:p>
          <a:p>
            <a:pPr marL="776825" lvl="1" indent="-388413">
              <a:lnSpc>
                <a:spcPts val="4965"/>
              </a:lnSpc>
              <a:buFont typeface="Arial"/>
              <a:buChar char="•"/>
            </a:pPr>
            <a:r>
              <a:rPr lang="en-US" sz="3598" spc="352">
                <a:solidFill>
                  <a:srgbClr val="040506"/>
                </a:solidFill>
                <a:latin typeface="DM Sans"/>
              </a:rPr>
              <a:t>Create the Data Asset</a:t>
            </a:r>
          </a:p>
          <a:p>
            <a:pPr marL="776825" lvl="1" indent="-388413">
              <a:lnSpc>
                <a:spcPts val="4965"/>
              </a:lnSpc>
              <a:buFont typeface="Arial"/>
              <a:buChar char="•"/>
            </a:pPr>
            <a:r>
              <a:rPr lang="en-US" sz="3598" spc="352">
                <a:solidFill>
                  <a:srgbClr val="040506"/>
                </a:solidFill>
                <a:latin typeface="DM Sans"/>
              </a:rPr>
              <a:t>Create Designer Model</a:t>
            </a:r>
          </a:p>
          <a:p>
            <a:pPr marL="776825" lvl="1" indent="-388413">
              <a:lnSpc>
                <a:spcPts val="4965"/>
              </a:lnSpc>
              <a:buFont typeface="Arial"/>
              <a:buChar char="•"/>
            </a:pPr>
            <a:r>
              <a:rPr lang="en-US" sz="3598" spc="352">
                <a:solidFill>
                  <a:srgbClr val="040506"/>
                </a:solidFill>
                <a:latin typeface="DM Sans"/>
              </a:rPr>
              <a:t>Evaluate Job</a:t>
            </a:r>
          </a:p>
          <a:p>
            <a:pPr marL="776825" lvl="1" indent="-388413">
              <a:lnSpc>
                <a:spcPts val="4965"/>
              </a:lnSpc>
              <a:buFont typeface="Arial"/>
              <a:buChar char="•"/>
            </a:pPr>
            <a:r>
              <a:rPr lang="en-US" sz="3598" spc="352">
                <a:solidFill>
                  <a:srgbClr val="040506"/>
                </a:solidFill>
                <a:latin typeface="DM Sans"/>
              </a:rPr>
              <a:t>Register Model</a:t>
            </a:r>
          </a:p>
          <a:p>
            <a:pPr marL="776825" lvl="1" indent="-388413">
              <a:lnSpc>
                <a:spcPts val="4965"/>
              </a:lnSpc>
              <a:buFont typeface="Arial"/>
              <a:buChar char="•"/>
            </a:pPr>
            <a:r>
              <a:rPr lang="en-US" sz="3598" spc="352">
                <a:solidFill>
                  <a:srgbClr val="040506"/>
                </a:solidFill>
                <a:latin typeface="DM Sans"/>
              </a:rPr>
              <a:t>Create Environment for Deployment</a:t>
            </a:r>
          </a:p>
          <a:p>
            <a:pPr marL="776825" lvl="1" indent="-388413">
              <a:lnSpc>
                <a:spcPts val="4965"/>
              </a:lnSpc>
              <a:buFont typeface="Arial"/>
              <a:buChar char="•"/>
            </a:pPr>
            <a:r>
              <a:rPr lang="en-US" sz="3598" spc="352">
                <a:solidFill>
                  <a:srgbClr val="040506"/>
                </a:solidFill>
                <a:latin typeface="DM Sans"/>
              </a:rPr>
              <a:t>Deployment to Batch Endpoint</a:t>
            </a:r>
          </a:p>
          <a:p>
            <a:pPr marL="776825" lvl="1" indent="-388413" algn="l">
              <a:lnSpc>
                <a:spcPts val="4965"/>
              </a:lnSpc>
              <a:buFont typeface="Arial"/>
              <a:buChar char="•"/>
            </a:pPr>
            <a:r>
              <a:rPr lang="en-US" sz="3598" spc="352">
                <a:solidFill>
                  <a:srgbClr val="040506"/>
                </a:solidFill>
                <a:latin typeface="DM Sans"/>
              </a:rPr>
              <a:t>Deployment to Real-time Endpoint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1836902"/>
            <a:ext cx="16230600" cy="6032317"/>
          </a:xfrm>
          <a:custGeom>
            <a:avLst/>
            <a:gdLst/>
            <a:ahLst/>
            <a:cxnLst/>
            <a:rect l="l" t="t" r="r" b="b"/>
            <a:pathLst>
              <a:path w="16230600" h="6032317">
                <a:moveTo>
                  <a:pt x="0" y="0"/>
                </a:moveTo>
                <a:lnTo>
                  <a:pt x="16230600" y="0"/>
                </a:lnTo>
                <a:lnTo>
                  <a:pt x="16230600" y="6032318"/>
                </a:lnTo>
                <a:lnTo>
                  <a:pt x="0" y="6032318"/>
                </a:lnTo>
                <a:lnTo>
                  <a:pt x="0" y="0"/>
                </a:lnTo>
                <a:close/>
              </a:path>
            </a:pathLst>
          </a:custGeom>
          <a:blipFill>
            <a:blip r:embed="rId4"/>
            <a:stretch>
              <a:fillRect/>
            </a:stretch>
          </a:blipFill>
        </p:spPr>
      </p:sp>
      <p:sp>
        <p:nvSpPr>
          <p:cNvPr id="4" name="TextBox 4"/>
          <p:cNvSpPr txBox="1"/>
          <p:nvPr/>
        </p:nvSpPr>
        <p:spPr>
          <a:xfrm>
            <a:off x="1028700" y="552450"/>
            <a:ext cx="16230600" cy="857250"/>
          </a:xfrm>
          <a:prstGeom prst="rect">
            <a:avLst/>
          </a:prstGeom>
        </p:spPr>
        <p:txBody>
          <a:bodyPr lIns="0" tIns="0" rIns="0" bIns="0" rtlCol="0" anchor="t">
            <a:spAutoFit/>
          </a:bodyPr>
          <a:lstStyle/>
          <a:p>
            <a:pPr>
              <a:lnSpc>
                <a:spcPts val="6900"/>
              </a:lnSpc>
            </a:pPr>
            <a:r>
              <a:rPr lang="en-US" sz="5000" spc="490">
                <a:solidFill>
                  <a:srgbClr val="231F20"/>
                </a:solidFill>
                <a:latin typeface="Oswald Bold"/>
              </a:rPr>
              <a:t> 1. CREATE AN AZURE STORAGE ACCOUNT (ADLS)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1048</Words>
  <Application>Microsoft Office PowerPoint</Application>
  <PresentationFormat>Custom</PresentationFormat>
  <Paragraphs>98</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Oswald</vt:lpstr>
      <vt:lpstr>Arial</vt:lpstr>
      <vt:lpstr>Calibri</vt:lpstr>
      <vt:lpstr>DM Sans Bold</vt:lpstr>
      <vt:lpstr>DM Sans</vt:lpstr>
      <vt:lpstr>Oswald Bold Italics</vt:lpstr>
      <vt:lpstr>Oswald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Ml model deployment using Designer tool</dc:title>
  <cp:lastModifiedBy>Soham Chaudhari</cp:lastModifiedBy>
  <cp:revision>3</cp:revision>
  <dcterms:created xsi:type="dcterms:W3CDTF">2006-08-16T00:00:00Z</dcterms:created>
  <dcterms:modified xsi:type="dcterms:W3CDTF">2023-08-14T16:53:17Z</dcterms:modified>
  <dc:identifier>DAFpi-vwrss</dc:identifier>
</cp:coreProperties>
</file>