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1"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6124765-E21D-47E0-8E89-E75CEB263151}" type="datetimeFigureOut">
              <a:rPr lang="en-US" smtClean="0"/>
              <a:t>9/21/2018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3E5403-F421-4414-BF8D-1BAF23CE0E6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124765-E21D-47E0-8E89-E75CEB263151}" type="datetimeFigureOut">
              <a:rPr lang="en-US" smtClean="0"/>
              <a:t>9/21/2018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3E5403-F421-4414-BF8D-1BAF23CE0E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124765-E21D-47E0-8E89-E75CEB263151}" type="datetimeFigureOut">
              <a:rPr lang="en-US" smtClean="0"/>
              <a:t>9/21/2018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3E5403-F421-4414-BF8D-1BAF23CE0E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124765-E21D-47E0-8E89-E75CEB263151}" type="datetimeFigureOut">
              <a:rPr lang="en-US" smtClean="0"/>
              <a:t>9/21/2018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3E5403-F421-4414-BF8D-1BAF23CE0E64}"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6124765-E21D-47E0-8E89-E75CEB263151}" type="datetimeFigureOut">
              <a:rPr lang="en-US" smtClean="0"/>
              <a:t>9/21/2018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3E5403-F421-4414-BF8D-1BAF23CE0E64}"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6124765-E21D-47E0-8E89-E75CEB263151}" type="datetimeFigureOut">
              <a:rPr lang="en-US" smtClean="0"/>
              <a:t>9/21/2018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3E5403-F421-4414-BF8D-1BAF23CE0E64}"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6124765-E21D-47E0-8E89-E75CEB263151}" type="datetimeFigureOut">
              <a:rPr lang="en-US" smtClean="0"/>
              <a:t>9/21/2018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3E5403-F421-4414-BF8D-1BAF23CE0E6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6124765-E21D-47E0-8E89-E75CEB263151}" type="datetimeFigureOut">
              <a:rPr lang="en-US" smtClean="0"/>
              <a:t>9/21/2018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3E5403-F421-4414-BF8D-1BAF23CE0E64}"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6124765-E21D-47E0-8E89-E75CEB263151}" type="datetimeFigureOut">
              <a:rPr lang="en-US" smtClean="0"/>
              <a:t>9/21/2018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3E5403-F421-4414-BF8D-1BAF23CE0E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6124765-E21D-47E0-8E89-E75CEB263151}" type="datetimeFigureOut">
              <a:rPr lang="en-US" smtClean="0"/>
              <a:t>9/21/2018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3E5403-F421-4414-BF8D-1BAF23CE0E6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6124765-E21D-47E0-8E89-E75CEB263151}" type="datetimeFigureOut">
              <a:rPr lang="en-US" smtClean="0"/>
              <a:t>9/21/2018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3E5403-F421-4414-BF8D-1BAF23CE0E64}"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6124765-E21D-47E0-8E89-E75CEB263151}" type="datetimeFigureOut">
              <a:rPr lang="en-US" smtClean="0"/>
              <a:t>9/21/2018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3E5403-F421-4414-BF8D-1BAF23CE0E6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ata_recovery" TargetMode="External"/><Relationship Id="rId2" Type="http://schemas.openxmlformats.org/officeDocument/2006/relationships/hyperlink" Target="https://en.wikipedia.org/wiki/Free_and_open-source" TargetMode="External"/><Relationship Id="rId1" Type="http://schemas.openxmlformats.org/officeDocument/2006/relationships/slideLayout" Target="../slideLayouts/slideLayout2.xml"/><Relationship Id="rId5" Type="http://schemas.openxmlformats.org/officeDocument/2006/relationships/hyperlink" Target="https://en.wikipedia.org/wiki/Human_error" TargetMode="External"/><Relationship Id="rId4" Type="http://schemas.openxmlformats.org/officeDocument/2006/relationships/hyperlink" Target="https://en.wikipedia.org/wiki/Partition_(compu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forum.cgsecurity.org/phpBB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gsecurity.org/wiki/TestDisk_Tea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Grml" TargetMode="External"/><Relationship Id="rId13" Type="http://schemas.openxmlformats.org/officeDocument/2006/relationships/hyperlink" Target="https://en.wikipedia.org/wiki/Slax" TargetMode="External"/><Relationship Id="rId3" Type="http://schemas.openxmlformats.org/officeDocument/2006/relationships/hyperlink" Target="https://en.wikipedia.org/wiki/Linux" TargetMode="External"/><Relationship Id="rId7" Type="http://schemas.openxmlformats.org/officeDocument/2006/relationships/hyperlink" Target="https://en.wikipedia.org/wiki/GParted" TargetMode="External"/><Relationship Id="rId12" Type="http://schemas.openxmlformats.org/officeDocument/2006/relationships/hyperlink" Target="https://en.wikipedia.org/w/index.php?title=PLD_Linux_Distribution&amp;action=edit&amp;redlink=1" TargetMode="External"/><Relationship Id="rId2" Type="http://schemas.openxmlformats.org/officeDocument/2006/relationships/hyperlink" Target="https://en.wikipedia.org/wiki/PhotoRec" TargetMode="External"/><Relationship Id="rId16" Type="http://schemas.openxmlformats.org/officeDocument/2006/relationships/hyperlink" Target="https://en.wikipedia.org/wiki/Ubuntu_(operating_system)" TargetMode="External"/><Relationship Id="rId1" Type="http://schemas.openxmlformats.org/officeDocument/2006/relationships/slideLayout" Target="../slideLayouts/slideLayout2.xml"/><Relationship Id="rId6" Type="http://schemas.openxmlformats.org/officeDocument/2006/relationships/hyperlink" Target="http://www.bootmedplus.com/" TargetMode="External"/><Relationship Id="rId11" Type="http://schemas.openxmlformats.org/officeDocument/2006/relationships/hyperlink" Target="https://en.wikipedia.org/wiki/Parted_Magic" TargetMode="External"/><Relationship Id="rId5" Type="http://schemas.openxmlformats.org/officeDocument/2006/relationships/hyperlink" Target="https://en.wikipedia.org/wiki/AntiX" TargetMode="External"/><Relationship Id="rId15" Type="http://schemas.openxmlformats.org/officeDocument/2006/relationships/hyperlink" Target="https://en.wikipedia.org/wiki/Trinity_Rescue_Kit" TargetMode="External"/><Relationship Id="rId10" Type="http://schemas.openxmlformats.org/officeDocument/2006/relationships/hyperlink" Target="https://en.wikipedia.org/wiki/Knoppix" TargetMode="External"/><Relationship Id="rId4" Type="http://schemas.openxmlformats.org/officeDocument/2006/relationships/hyperlink" Target="https://en.wikipedia.org/wiki/Live_CD" TargetMode="External"/><Relationship Id="rId9" Type="http://schemas.openxmlformats.org/officeDocument/2006/relationships/hyperlink" Target="https://en.wikipedia.org/w/index.php?title=Iloog&amp;action=edit&amp;redlink=1" TargetMode="External"/><Relationship Id="rId14" Type="http://schemas.openxmlformats.org/officeDocument/2006/relationships/hyperlink" Target="https://en.wikipedia.org/wiki/SystemRescueC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00200"/>
            <a:ext cx="7772400" cy="1829761"/>
          </a:xfrm>
        </p:spPr>
        <p:txBody>
          <a:bodyPr>
            <a:normAutofit/>
          </a:bodyPr>
          <a:lstStyle/>
          <a:p>
            <a:pPr algn="ctr"/>
            <a:r>
              <a:rPr lang="en-US" sz="6600" b="1" dirty="0" smtClean="0">
                <a:solidFill>
                  <a:schemeClr val="accent4">
                    <a:lumMod val="50000"/>
                  </a:schemeClr>
                </a:solidFill>
                <a:latin typeface="Bell MT" pitchFamily="18" charset="0"/>
              </a:rPr>
              <a:t>TESTDISK</a:t>
            </a:r>
            <a:endParaRPr lang="en-US" sz="6600" b="1" dirty="0">
              <a:solidFill>
                <a:schemeClr val="accent4">
                  <a:lumMod val="50000"/>
                </a:schemeClr>
              </a:solidFill>
              <a:latin typeface="Bell MT"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990600"/>
            <a:ext cx="8229600" cy="4525963"/>
          </a:xfrm>
        </p:spPr>
        <p:txBody>
          <a:bodyPr>
            <a:normAutofit lnSpcReduction="10000"/>
          </a:bodyPr>
          <a:lstStyle/>
          <a:p>
            <a:r>
              <a:rPr lang="en-US" b="1" dirty="0" smtClean="0">
                <a:solidFill>
                  <a:schemeClr val="accent4">
                    <a:lumMod val="75000"/>
                  </a:schemeClr>
                </a:solidFill>
              </a:rPr>
              <a:t>TestDisk</a:t>
            </a:r>
            <a:r>
              <a:rPr lang="en-US" dirty="0" smtClean="0">
                <a:solidFill>
                  <a:schemeClr val="accent4">
                    <a:lumMod val="75000"/>
                  </a:schemeClr>
                </a:solidFill>
              </a:rPr>
              <a:t> is a </a:t>
            </a:r>
            <a:r>
              <a:rPr lang="en-US" u="sng" dirty="0" smtClean="0">
                <a:solidFill>
                  <a:schemeClr val="accent4">
                    <a:lumMod val="75000"/>
                  </a:schemeClr>
                </a:solidFill>
                <a:hlinkClick r:id="rId2"/>
              </a:rPr>
              <a:t>free and open-source</a:t>
            </a:r>
            <a:r>
              <a:rPr lang="en-US" dirty="0" smtClean="0">
                <a:solidFill>
                  <a:schemeClr val="accent4">
                    <a:lumMod val="75000"/>
                  </a:schemeClr>
                </a:solidFill>
              </a:rPr>
              <a:t> </a:t>
            </a:r>
            <a:r>
              <a:rPr lang="en-US" dirty="0" smtClean="0">
                <a:solidFill>
                  <a:schemeClr val="accent4">
                    <a:lumMod val="75000"/>
                  </a:schemeClr>
                </a:solidFill>
                <a:hlinkClick r:id="rId3" tooltip="Data recovery"/>
              </a:rPr>
              <a:t>data recovery</a:t>
            </a:r>
            <a:r>
              <a:rPr lang="en-US" dirty="0" smtClean="0">
                <a:solidFill>
                  <a:schemeClr val="accent4">
                    <a:lumMod val="75000"/>
                  </a:schemeClr>
                </a:solidFill>
              </a:rPr>
              <a:t> utility. It is primarily designed to help recover lost data storage </a:t>
            </a:r>
            <a:r>
              <a:rPr lang="en-US" dirty="0" smtClean="0">
                <a:solidFill>
                  <a:schemeClr val="accent4">
                    <a:lumMod val="75000"/>
                  </a:schemeClr>
                </a:solidFill>
                <a:hlinkClick r:id="rId4" tooltip="Partition (computing)"/>
              </a:rPr>
              <a:t>partitions</a:t>
            </a:r>
            <a:r>
              <a:rPr lang="en-US" dirty="0" smtClean="0">
                <a:solidFill>
                  <a:schemeClr val="accent4">
                    <a:lumMod val="75000"/>
                  </a:schemeClr>
                </a:solidFill>
              </a:rPr>
              <a:t> and/or </a:t>
            </a:r>
            <a:r>
              <a:rPr lang="en-US" dirty="0" smtClean="0">
                <a:solidFill>
                  <a:schemeClr val="accent4">
                    <a:lumMod val="75000"/>
                  </a:schemeClr>
                </a:solidFill>
              </a:rPr>
              <a:t>make non-booting disks bootable again when these symptoms are caused by faulty software, certain types of viruses or </a:t>
            </a:r>
            <a:r>
              <a:rPr lang="en-US" dirty="0" smtClean="0">
                <a:solidFill>
                  <a:schemeClr val="accent4">
                    <a:lumMod val="75000"/>
                  </a:schemeClr>
                </a:solidFill>
                <a:hlinkClick r:id="rId5" tooltip="Human error"/>
              </a:rPr>
              <a:t>human error</a:t>
            </a:r>
            <a:r>
              <a:rPr lang="en-US" dirty="0" smtClean="0">
                <a:solidFill>
                  <a:schemeClr val="accent4">
                    <a:lumMod val="75000"/>
                  </a:schemeClr>
                </a:solidFill>
              </a:rPr>
              <a:t> (such as accidentally erasing a partition table). TestDisk can be used to collect detailed information about a corrupted drive, which can then be sent to a technician for further analysis.</a:t>
            </a:r>
            <a:endParaRPr lang="en-US" dirty="0">
              <a:solidFill>
                <a:schemeClr val="accent4">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solidFill>
                  <a:schemeClr val="accent4">
                    <a:lumMod val="50000"/>
                  </a:schemeClr>
                </a:solidFill>
              </a:rPr>
              <a:t>What</a:t>
            </a:r>
            <a:r>
              <a:rPr lang="en-US" sz="3200" dirty="0" smtClean="0">
                <a:solidFill>
                  <a:schemeClr val="accent6">
                    <a:lumMod val="50000"/>
                  </a:schemeClr>
                </a:solidFill>
              </a:rPr>
              <a:t> </a:t>
            </a:r>
            <a:r>
              <a:rPr lang="en-US" sz="3200" dirty="0" smtClean="0">
                <a:solidFill>
                  <a:schemeClr val="accent4">
                    <a:lumMod val="50000"/>
                  </a:schemeClr>
                </a:solidFill>
              </a:rPr>
              <a:t>problem does it solve:-</a:t>
            </a:r>
            <a:endParaRPr lang="en-US" sz="3200" dirty="0">
              <a:solidFill>
                <a:schemeClr val="accent4">
                  <a:lumMod val="50000"/>
                </a:schemeClr>
              </a:solidFill>
            </a:endParaRPr>
          </a:p>
        </p:txBody>
      </p:sp>
      <p:sp>
        <p:nvSpPr>
          <p:cNvPr id="4" name="Content Placeholder 3"/>
          <p:cNvSpPr>
            <a:spLocks noGrp="1"/>
          </p:cNvSpPr>
          <p:nvPr>
            <p:ph idx="1"/>
          </p:nvPr>
        </p:nvSpPr>
        <p:spPr/>
        <p:txBody>
          <a:bodyPr>
            <a:normAutofit fontScale="40000" lnSpcReduction="20000"/>
          </a:bodyPr>
          <a:lstStyle/>
          <a:p>
            <a:r>
              <a:rPr lang="en-US" sz="4500" dirty="0" smtClean="0">
                <a:solidFill>
                  <a:schemeClr val="accent4">
                    <a:lumMod val="75000"/>
                  </a:schemeClr>
                </a:solidFill>
              </a:rPr>
              <a:t>Fix partition table, recover deleted partition</a:t>
            </a:r>
          </a:p>
          <a:p>
            <a:r>
              <a:rPr lang="en-US" sz="4500" dirty="0" smtClean="0">
                <a:solidFill>
                  <a:schemeClr val="accent4">
                    <a:lumMod val="75000"/>
                  </a:schemeClr>
                </a:solidFill>
              </a:rPr>
              <a:t>Recover FAT32 boot sector from its backup</a:t>
            </a:r>
          </a:p>
          <a:p>
            <a:r>
              <a:rPr lang="en-US" sz="4500" dirty="0" smtClean="0">
                <a:solidFill>
                  <a:schemeClr val="accent4">
                    <a:lumMod val="75000"/>
                  </a:schemeClr>
                </a:solidFill>
              </a:rPr>
              <a:t>Rebuild FAT12/FAT16/FAT32 boot sector</a:t>
            </a:r>
          </a:p>
          <a:p>
            <a:r>
              <a:rPr lang="en-US" sz="4500" dirty="0" smtClean="0">
                <a:solidFill>
                  <a:schemeClr val="accent4">
                    <a:lumMod val="75000"/>
                  </a:schemeClr>
                </a:solidFill>
              </a:rPr>
              <a:t>Fix FAT tables</a:t>
            </a:r>
          </a:p>
          <a:p>
            <a:r>
              <a:rPr lang="en-US" sz="4500" dirty="0" smtClean="0">
                <a:solidFill>
                  <a:schemeClr val="accent4">
                    <a:lumMod val="75000"/>
                  </a:schemeClr>
                </a:solidFill>
              </a:rPr>
              <a:t>Rebuild NTFS boot sector</a:t>
            </a:r>
          </a:p>
          <a:p>
            <a:r>
              <a:rPr lang="en-US" sz="4500" dirty="0" smtClean="0">
                <a:solidFill>
                  <a:schemeClr val="accent4">
                    <a:lumMod val="75000"/>
                  </a:schemeClr>
                </a:solidFill>
              </a:rPr>
              <a:t>Recover NTFS boot sector from its backup</a:t>
            </a:r>
          </a:p>
          <a:p>
            <a:r>
              <a:rPr lang="en-US" sz="4500" dirty="0" smtClean="0">
                <a:solidFill>
                  <a:schemeClr val="accent4">
                    <a:lumMod val="75000"/>
                  </a:schemeClr>
                </a:solidFill>
              </a:rPr>
              <a:t>Fix MFT using MFT mirror</a:t>
            </a:r>
          </a:p>
          <a:p>
            <a:r>
              <a:rPr lang="en-US" sz="4500" dirty="0" smtClean="0">
                <a:solidFill>
                  <a:schemeClr val="accent4">
                    <a:lumMod val="75000"/>
                  </a:schemeClr>
                </a:solidFill>
              </a:rPr>
              <a:t>Locate ext2/ext3/ext4 Backup SuperBlock</a:t>
            </a:r>
          </a:p>
          <a:p>
            <a:r>
              <a:rPr lang="en-US" sz="4500" dirty="0" smtClean="0">
                <a:solidFill>
                  <a:schemeClr val="accent4">
                    <a:lumMod val="75000"/>
                  </a:schemeClr>
                </a:solidFill>
              </a:rPr>
              <a:t>Undelete files from FAT, exFAT, NTFS and ext2 filesystem</a:t>
            </a:r>
          </a:p>
          <a:p>
            <a:r>
              <a:rPr lang="en-US" sz="4500" dirty="0" smtClean="0">
                <a:solidFill>
                  <a:schemeClr val="accent4">
                    <a:lumMod val="75000"/>
                  </a:schemeClr>
                </a:solidFill>
              </a:rPr>
              <a:t>Copy files from deleted FAT, exFAT, NTFS and ext2/ext3/ext4 partitions.</a:t>
            </a:r>
          </a:p>
          <a:p>
            <a:r>
              <a:rPr lang="en-US" sz="4500" dirty="0" smtClean="0">
                <a:solidFill>
                  <a:schemeClr val="accent4">
                    <a:lumMod val="75000"/>
                  </a:schemeClr>
                </a:solidFill>
              </a:rPr>
              <a:t>TestDisk has features for both novices and experts. For those who know little or nothing about data recovery techniques, TestDisk can be used to collect detailed information about a non-booting drive which can then be sent to a tech for further analysis. Those more familiar with such procedures should find TestDisk a handy tool in performing onsite recovery.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610600" cy="5386090"/>
          </a:xfrm>
          <a:prstGeom prst="rect">
            <a:avLst/>
          </a:prstGeom>
        </p:spPr>
        <p:txBody>
          <a:bodyPr wrap="square">
            <a:spAutoFit/>
          </a:bodyPr>
          <a:lstStyle/>
          <a:p>
            <a:r>
              <a:rPr lang="en-US" sz="3200" dirty="0" smtClean="0">
                <a:solidFill>
                  <a:schemeClr val="accent4">
                    <a:lumMod val="50000"/>
                  </a:schemeClr>
                </a:solidFill>
              </a:rPr>
              <a:t>WHY TESTDISK IS SOME OF THE BEST DATA RECOVERY SOFTWARE:-</a:t>
            </a:r>
          </a:p>
          <a:p>
            <a:endParaRPr lang="en-US" sz="2000" dirty="0" smtClean="0"/>
          </a:p>
          <a:p>
            <a:endParaRPr lang="en-US" sz="2000" dirty="0"/>
          </a:p>
          <a:p>
            <a:r>
              <a:rPr lang="en-US" sz="2000" dirty="0" smtClean="0">
                <a:solidFill>
                  <a:schemeClr val="accent4">
                    <a:lumMod val="75000"/>
                  </a:schemeClr>
                </a:solidFill>
              </a:rPr>
              <a:t>TestDisk </a:t>
            </a:r>
            <a:r>
              <a:rPr lang="en-US" sz="2000" dirty="0">
                <a:solidFill>
                  <a:schemeClr val="accent4">
                    <a:lumMod val="75000"/>
                  </a:schemeClr>
                </a:solidFill>
              </a:rPr>
              <a:t>is a free console utility developed by Christophe Grenier. It is most commonly used in lost partition recovery, repairing corrupted file tables, copying data from one partition to another and, finally, data recovery itself.</a:t>
            </a:r>
          </a:p>
          <a:p>
            <a:r>
              <a:rPr lang="en-US" sz="2000" dirty="0">
                <a:solidFill>
                  <a:schemeClr val="accent4">
                    <a:lumMod val="75000"/>
                  </a:schemeClr>
                </a:solidFill>
              </a:rPr>
              <a:t>TestDisk supports most filesystems; it’s enough to mention FAT, NTFS and </a:t>
            </a:r>
            <a:r>
              <a:rPr lang="en-US" sz="2000" dirty="0" smtClean="0">
                <a:solidFill>
                  <a:schemeClr val="accent4">
                    <a:lumMod val="75000"/>
                  </a:schemeClr>
                </a:solidFill>
              </a:rPr>
              <a:t>exFAT, </a:t>
            </a:r>
            <a:r>
              <a:rPr lang="en-US" sz="2000" dirty="0">
                <a:solidFill>
                  <a:schemeClr val="accent4">
                    <a:lumMod val="75000"/>
                  </a:schemeClr>
                </a:solidFill>
              </a:rPr>
              <a:t>which covers most operating systems and devices including USB memory sticks and SD memory cards.</a:t>
            </a:r>
          </a:p>
          <a:p>
            <a:r>
              <a:rPr lang="en-US" sz="2000" dirty="0">
                <a:solidFill>
                  <a:schemeClr val="accent4">
                    <a:lumMod val="75000"/>
                  </a:schemeClr>
                </a:solidFill>
              </a:rPr>
              <a:t>Besides, TestDisk is backed with documentation on how to use it: the official page cgsecurity.org provides a Step by Step recovery guide and FAQ about the use of the utility. There’s also a </a:t>
            </a:r>
            <a:r>
              <a:rPr lang="en-US" sz="2000" dirty="0">
                <a:solidFill>
                  <a:schemeClr val="accent4">
                    <a:lumMod val="75000"/>
                  </a:schemeClr>
                </a:solidFill>
                <a:hlinkClick r:id="rId2"/>
              </a:rPr>
              <a:t>forum</a:t>
            </a:r>
            <a:r>
              <a:rPr lang="en-US" sz="2000" dirty="0">
                <a:solidFill>
                  <a:schemeClr val="accent4">
                    <a:lumMod val="75000"/>
                  </a:schemeClr>
                </a:solidFill>
              </a:rPr>
              <a:t> where you can ask questions. Looks like this software has a wide community and an extensive base of recovery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304800" y="0"/>
            <a:ext cx="9982200" cy="6477000"/>
          </a:xfrm>
        </p:spPr>
        <p:txBody>
          <a:bodyPr>
            <a:normAutofit fontScale="55000" lnSpcReduction="20000"/>
          </a:bodyPr>
          <a:lstStyle/>
          <a:p>
            <a:pPr>
              <a:buNone/>
            </a:pPr>
            <a:r>
              <a:rPr lang="en-US" sz="3800" b="1" dirty="0" smtClean="0">
                <a:solidFill>
                  <a:schemeClr val="accent4">
                    <a:lumMod val="50000"/>
                  </a:schemeClr>
                </a:solidFill>
              </a:rPr>
              <a:t>TestDisk </a:t>
            </a:r>
            <a:r>
              <a:rPr lang="en-US" sz="3800" b="1" dirty="0" smtClean="0">
                <a:solidFill>
                  <a:schemeClr val="accent4">
                    <a:lumMod val="50000"/>
                  </a:schemeClr>
                </a:solidFill>
              </a:rPr>
              <a:t>can find lost partitions for all of these file systems:</a:t>
            </a:r>
          </a:p>
          <a:p>
            <a:r>
              <a:rPr lang="en-US" sz="2300" dirty="0" smtClean="0">
                <a:solidFill>
                  <a:schemeClr val="accent4">
                    <a:lumMod val="75000"/>
                  </a:schemeClr>
                </a:solidFill>
              </a:rPr>
              <a:t>BeFS ( BeOS )</a:t>
            </a:r>
          </a:p>
          <a:p>
            <a:r>
              <a:rPr lang="en-US" sz="2300" dirty="0" smtClean="0">
                <a:solidFill>
                  <a:schemeClr val="accent4">
                    <a:lumMod val="75000"/>
                  </a:schemeClr>
                </a:solidFill>
              </a:rPr>
              <a:t>BSD disklabel ( FreeBSD</a:t>
            </a:r>
            <a:r>
              <a:rPr lang="en-US" sz="2300" dirty="0" smtClean="0">
                <a:solidFill>
                  <a:schemeClr val="accent4">
                    <a:lumMod val="75000"/>
                  </a:schemeClr>
                </a:solidFill>
              </a:rPr>
              <a:t>/ OpenBSD/ NetBSD </a:t>
            </a:r>
            <a:r>
              <a:rPr lang="en-US" sz="2300" dirty="0" smtClean="0">
                <a:solidFill>
                  <a:schemeClr val="accent4">
                    <a:lumMod val="75000"/>
                  </a:schemeClr>
                </a:solidFill>
              </a:rPr>
              <a:t>)</a:t>
            </a:r>
          </a:p>
          <a:p>
            <a:r>
              <a:rPr lang="en-US" sz="2300" dirty="0" smtClean="0">
                <a:solidFill>
                  <a:schemeClr val="accent4">
                    <a:lumMod val="75000"/>
                  </a:schemeClr>
                </a:solidFill>
              </a:rPr>
              <a:t>CramFS, Compressed File System</a:t>
            </a:r>
          </a:p>
          <a:p>
            <a:r>
              <a:rPr lang="en-US" sz="2300" dirty="0" smtClean="0">
                <a:solidFill>
                  <a:schemeClr val="accent4">
                    <a:lumMod val="75000"/>
                  </a:schemeClr>
                </a:solidFill>
              </a:rPr>
              <a:t>DOS/Windows FAT12, FAT16 and FAT32</a:t>
            </a:r>
          </a:p>
          <a:p>
            <a:r>
              <a:rPr lang="en-US" sz="2300" dirty="0" smtClean="0">
                <a:solidFill>
                  <a:schemeClr val="accent4">
                    <a:lumMod val="75000"/>
                  </a:schemeClr>
                </a:solidFill>
              </a:rPr>
              <a:t>XBox FATX</a:t>
            </a:r>
          </a:p>
          <a:p>
            <a:r>
              <a:rPr lang="en-US" sz="2300" dirty="0" smtClean="0">
                <a:solidFill>
                  <a:schemeClr val="accent4">
                    <a:lumMod val="75000"/>
                  </a:schemeClr>
                </a:solidFill>
              </a:rPr>
              <a:t>Windows exFAT</a:t>
            </a:r>
          </a:p>
          <a:p>
            <a:r>
              <a:rPr lang="en-US" sz="2300" dirty="0" smtClean="0">
                <a:solidFill>
                  <a:schemeClr val="accent4">
                    <a:lumMod val="75000"/>
                  </a:schemeClr>
                </a:solidFill>
              </a:rPr>
              <a:t>HFS, HFS+ and HFSX, Hierarchical File System</a:t>
            </a:r>
          </a:p>
          <a:p>
            <a:r>
              <a:rPr lang="en-US" sz="2300" dirty="0" smtClean="0">
                <a:solidFill>
                  <a:schemeClr val="accent4">
                    <a:lumMod val="75000"/>
                  </a:schemeClr>
                </a:solidFill>
              </a:rPr>
              <a:t>JFS, IBM's Journaled File System</a:t>
            </a:r>
          </a:p>
          <a:p>
            <a:r>
              <a:rPr lang="en-US" sz="2300" dirty="0" smtClean="0">
                <a:solidFill>
                  <a:schemeClr val="accent4">
                    <a:lumMod val="75000"/>
                  </a:schemeClr>
                </a:solidFill>
              </a:rPr>
              <a:t>Linux btrfs</a:t>
            </a:r>
          </a:p>
          <a:p>
            <a:r>
              <a:rPr lang="en-US" sz="2300" dirty="0" smtClean="0">
                <a:solidFill>
                  <a:schemeClr val="accent4">
                    <a:lumMod val="75000"/>
                  </a:schemeClr>
                </a:solidFill>
              </a:rPr>
              <a:t>Linux ext2, ext3 and ext4</a:t>
            </a:r>
          </a:p>
          <a:p>
            <a:r>
              <a:rPr lang="en-US" sz="2300" dirty="0" smtClean="0">
                <a:solidFill>
                  <a:schemeClr val="accent4">
                    <a:lumMod val="75000"/>
                  </a:schemeClr>
                </a:solidFill>
              </a:rPr>
              <a:t>Linux GFS2</a:t>
            </a:r>
          </a:p>
          <a:p>
            <a:r>
              <a:rPr lang="en-US" sz="2300" dirty="0" smtClean="0">
                <a:solidFill>
                  <a:schemeClr val="accent4">
                    <a:lumMod val="75000"/>
                  </a:schemeClr>
                </a:solidFill>
              </a:rPr>
              <a:t>Linux LUKS encrypted partition</a:t>
            </a:r>
          </a:p>
          <a:p>
            <a:r>
              <a:rPr lang="en-US" sz="2300" dirty="0" smtClean="0">
                <a:solidFill>
                  <a:schemeClr val="accent4">
                    <a:lumMod val="75000"/>
                  </a:schemeClr>
                </a:solidFill>
              </a:rPr>
              <a:t>Linux RAID md 0.9/1.0/1.1/1.2</a:t>
            </a:r>
          </a:p>
          <a:p>
            <a:pPr lvl="1"/>
            <a:r>
              <a:rPr lang="en-US" sz="2100" dirty="0" smtClean="0">
                <a:solidFill>
                  <a:schemeClr val="accent4">
                    <a:lumMod val="75000"/>
                  </a:schemeClr>
                </a:solidFill>
              </a:rPr>
              <a:t>RAID 1: mirroring</a:t>
            </a:r>
          </a:p>
          <a:p>
            <a:pPr lvl="1"/>
            <a:r>
              <a:rPr lang="en-US" sz="2100" dirty="0" smtClean="0">
                <a:solidFill>
                  <a:schemeClr val="accent4">
                    <a:lumMod val="75000"/>
                  </a:schemeClr>
                </a:solidFill>
              </a:rPr>
              <a:t>RAID 4: striped array with parity device</a:t>
            </a:r>
          </a:p>
          <a:p>
            <a:pPr lvl="1"/>
            <a:r>
              <a:rPr lang="en-US" sz="2100" dirty="0" smtClean="0">
                <a:solidFill>
                  <a:schemeClr val="accent4">
                    <a:lumMod val="75000"/>
                  </a:schemeClr>
                </a:solidFill>
              </a:rPr>
              <a:t>RAID 5: striped array with distributed parity information</a:t>
            </a:r>
          </a:p>
          <a:p>
            <a:pPr lvl="1"/>
            <a:r>
              <a:rPr lang="en-US" sz="2100" dirty="0" smtClean="0">
                <a:solidFill>
                  <a:schemeClr val="accent4">
                    <a:lumMod val="75000"/>
                  </a:schemeClr>
                </a:solidFill>
              </a:rPr>
              <a:t>RAID 6: striped array with distributed dual redundancy information</a:t>
            </a:r>
          </a:p>
          <a:p>
            <a:r>
              <a:rPr lang="en-US" sz="2300" dirty="0" smtClean="0">
                <a:solidFill>
                  <a:schemeClr val="accent4">
                    <a:lumMod val="75000"/>
                  </a:schemeClr>
                </a:solidFill>
              </a:rPr>
              <a:t>Linux Swap (versions 1 and 2)</a:t>
            </a:r>
          </a:p>
          <a:p>
            <a:r>
              <a:rPr lang="en-US" sz="2300" dirty="0" smtClean="0">
                <a:solidFill>
                  <a:schemeClr val="accent4">
                    <a:lumMod val="75000"/>
                  </a:schemeClr>
                </a:solidFill>
              </a:rPr>
              <a:t>LVM and LVM2, Linux Logical Volume Manager</a:t>
            </a:r>
          </a:p>
          <a:p>
            <a:r>
              <a:rPr lang="en-US" sz="2300" dirty="0" smtClean="0">
                <a:solidFill>
                  <a:schemeClr val="accent4">
                    <a:lumMod val="75000"/>
                  </a:schemeClr>
                </a:solidFill>
              </a:rPr>
              <a:t>Mac partition map</a:t>
            </a:r>
          </a:p>
          <a:p>
            <a:r>
              <a:rPr lang="en-US" sz="2300" dirty="0" smtClean="0">
                <a:solidFill>
                  <a:schemeClr val="accent4">
                    <a:lumMod val="75000"/>
                  </a:schemeClr>
                </a:solidFill>
              </a:rPr>
              <a:t>Novell Storage Services NSS</a:t>
            </a:r>
          </a:p>
          <a:p>
            <a:r>
              <a:rPr lang="en-US" sz="2300" dirty="0" smtClean="0">
                <a:solidFill>
                  <a:schemeClr val="accent4">
                    <a:lumMod val="75000"/>
                  </a:schemeClr>
                </a:solidFill>
              </a:rPr>
              <a:t>NTFS ( Windows NT/2000/XP/2003/Vista/2008/7 )</a:t>
            </a:r>
          </a:p>
          <a:p>
            <a:r>
              <a:rPr lang="en-US" sz="2300" dirty="0" smtClean="0">
                <a:solidFill>
                  <a:schemeClr val="accent4">
                    <a:lumMod val="75000"/>
                  </a:schemeClr>
                </a:solidFill>
              </a:rPr>
              <a:t>ReiserFS 3.5, 3.6 and 4</a:t>
            </a:r>
          </a:p>
          <a:p>
            <a:r>
              <a:rPr lang="en-US" sz="2300" dirty="0" smtClean="0">
                <a:solidFill>
                  <a:schemeClr val="accent4">
                    <a:lumMod val="75000"/>
                  </a:schemeClr>
                </a:solidFill>
              </a:rPr>
              <a:t>Sun Solaris i386 disklabel</a:t>
            </a:r>
          </a:p>
          <a:p>
            <a:r>
              <a:rPr lang="en-US" sz="2300" dirty="0" smtClean="0">
                <a:solidFill>
                  <a:schemeClr val="accent4">
                    <a:lumMod val="75000"/>
                  </a:schemeClr>
                </a:solidFill>
              </a:rPr>
              <a:t>Unix File System UFS and UFS2 (Sun/BSD/...)</a:t>
            </a:r>
          </a:p>
          <a:p>
            <a:r>
              <a:rPr lang="en-US" sz="2300" dirty="0" smtClean="0">
                <a:solidFill>
                  <a:schemeClr val="accent4">
                    <a:lumMod val="75000"/>
                  </a:schemeClr>
                </a:solidFill>
              </a:rPr>
              <a:t>XFS, SGI's Journaled File System</a:t>
            </a:r>
          </a:p>
          <a:p>
            <a:r>
              <a:rPr lang="en-US" sz="2300" dirty="0" smtClean="0">
                <a:solidFill>
                  <a:schemeClr val="accent4">
                    <a:lumMod val="75000"/>
                  </a:schemeClr>
                </a:solidFill>
              </a:rPr>
              <a:t>Wii WBFS</a:t>
            </a:r>
          </a:p>
          <a:p>
            <a:r>
              <a:rPr lang="en-US" sz="2300" dirty="0" smtClean="0">
                <a:solidFill>
                  <a:schemeClr val="accent4">
                    <a:lumMod val="75000"/>
                  </a:schemeClr>
                </a:solidFill>
              </a:rPr>
              <a:t>Sun </a:t>
            </a:r>
            <a:r>
              <a:rPr lang="en-US" sz="2300" dirty="0" smtClean="0">
                <a:solidFill>
                  <a:schemeClr val="accent4">
                    <a:lumMod val="75000"/>
                  </a:schemeClr>
                </a:solidFill>
              </a:rPr>
              <a:t>ZFS</a:t>
            </a:r>
            <a:endParaRPr lang="en-US" sz="2300" dirty="0" smtClean="0">
              <a:solidFill>
                <a:schemeClr val="accent4">
                  <a:lumMod val="75000"/>
                </a:schemeClr>
              </a:solidFill>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TESTDISK TEAM:-</a:t>
            </a:r>
            <a:endParaRPr lang="en-US" dirty="0"/>
          </a:p>
        </p:txBody>
      </p:sp>
      <p:sp>
        <p:nvSpPr>
          <p:cNvPr id="6" name="Content Placeholder 5"/>
          <p:cNvSpPr>
            <a:spLocks noGrp="1"/>
          </p:cNvSpPr>
          <p:nvPr>
            <p:ph idx="1"/>
          </p:nvPr>
        </p:nvSpPr>
        <p:spPr/>
        <p:txBody>
          <a:bodyPr>
            <a:normAutofit fontScale="85000" lnSpcReduction="20000"/>
          </a:bodyPr>
          <a:lstStyle/>
          <a:p>
            <a:pPr>
              <a:buNone/>
            </a:pPr>
            <a:endParaRPr lang="en-US" dirty="0" smtClean="0"/>
          </a:p>
          <a:p>
            <a:r>
              <a:rPr lang="en-US" dirty="0" smtClean="0">
                <a:hlinkClick r:id="rId2"/>
              </a:rPr>
              <a:t>1Main Contributors</a:t>
            </a:r>
            <a:endParaRPr lang="en-US" dirty="0" smtClean="0"/>
          </a:p>
          <a:p>
            <a:pPr lvl="1"/>
            <a:r>
              <a:rPr lang="en-US" dirty="0" smtClean="0">
                <a:hlinkClick r:id="rId2"/>
              </a:rPr>
              <a:t>Christophe </a:t>
            </a:r>
            <a:r>
              <a:rPr lang="en-US" dirty="0" smtClean="0">
                <a:hlinkClick r:id="rId2"/>
              </a:rPr>
              <a:t>Grenier</a:t>
            </a:r>
            <a:endParaRPr lang="en-US" dirty="0" smtClean="0"/>
          </a:p>
          <a:p>
            <a:pPr lvl="1"/>
            <a:r>
              <a:rPr lang="en-US" u="sng" dirty="0" smtClean="0">
                <a:hlinkClick r:id="rId2"/>
              </a:rPr>
              <a:t>Juan </a:t>
            </a:r>
            <a:r>
              <a:rPr lang="en-US" u="sng" dirty="0" smtClean="0">
                <a:hlinkClick r:id="rId2"/>
              </a:rPr>
              <a:t>Carniglia</a:t>
            </a:r>
            <a:endParaRPr lang="en-US" dirty="0" smtClean="0"/>
          </a:p>
          <a:p>
            <a:pPr lvl="1"/>
            <a:r>
              <a:rPr lang="en-US" dirty="0" smtClean="0">
                <a:hlinkClick r:id="rId2"/>
              </a:rPr>
              <a:t>Fiona </a:t>
            </a:r>
            <a:r>
              <a:rPr lang="en-US" dirty="0" smtClean="0">
                <a:hlinkClick r:id="rId2"/>
              </a:rPr>
              <a:t>Meg Riessler</a:t>
            </a:r>
            <a:endParaRPr lang="en-US" dirty="0" smtClean="0"/>
          </a:p>
          <a:p>
            <a:pPr lvl="1"/>
            <a:r>
              <a:rPr lang="en-US" dirty="0" smtClean="0">
                <a:hlinkClick r:id="rId2"/>
              </a:rPr>
              <a:t>Daniel </a:t>
            </a:r>
            <a:r>
              <a:rPr lang="en-US" dirty="0" smtClean="0">
                <a:hlinkClick r:id="rId2"/>
              </a:rPr>
              <a:t>B. Sedory</a:t>
            </a:r>
            <a:endParaRPr lang="en-US" dirty="0" smtClean="0"/>
          </a:p>
          <a:p>
            <a:endParaRPr lang="en-US" dirty="0" smtClean="0">
              <a:hlinkClick r:id="rId2"/>
            </a:endParaRPr>
          </a:p>
          <a:p>
            <a:r>
              <a:rPr lang="en-US" dirty="0" smtClean="0">
                <a:hlinkClick r:id="rId2"/>
              </a:rPr>
              <a:t>2Past </a:t>
            </a:r>
            <a:r>
              <a:rPr lang="en-US" dirty="0" smtClean="0">
                <a:hlinkClick r:id="rId2"/>
              </a:rPr>
              <a:t>contributors</a:t>
            </a:r>
            <a:endParaRPr lang="en-US" dirty="0" smtClean="0"/>
          </a:p>
          <a:p>
            <a:pPr lvl="1"/>
            <a:r>
              <a:rPr lang="en-US" dirty="0" smtClean="0">
                <a:hlinkClick r:id="rId2"/>
              </a:rPr>
              <a:t>Gregory </a:t>
            </a:r>
            <a:r>
              <a:rPr lang="en-US" dirty="0" smtClean="0">
                <a:hlinkClick r:id="rId2"/>
              </a:rPr>
              <a:t>Blanc</a:t>
            </a:r>
            <a:endParaRPr lang="en-US" dirty="0" smtClean="0"/>
          </a:p>
          <a:p>
            <a:pPr lvl="1"/>
            <a:r>
              <a:rPr lang="en-US" dirty="0" smtClean="0">
                <a:hlinkClick r:id="rId2"/>
              </a:rPr>
              <a:t>Fabien </a:t>
            </a:r>
            <a:r>
              <a:rPr lang="en-US" dirty="0" smtClean="0">
                <a:hlinkClick r:id="rId2"/>
              </a:rPr>
              <a:t>Bouffard</a:t>
            </a:r>
            <a:endParaRPr lang="en-US" dirty="0" smtClean="0"/>
          </a:p>
          <a:p>
            <a:pPr lvl="1"/>
            <a:r>
              <a:rPr lang="en-US" dirty="0" smtClean="0">
                <a:hlinkClick r:id="rId2"/>
              </a:rPr>
              <a:t>Simone </a:t>
            </a:r>
            <a:r>
              <a:rPr lang="en-US" dirty="0" smtClean="0">
                <a:hlinkClick r:id="rId2"/>
              </a:rPr>
              <a:t>Brandt</a:t>
            </a:r>
            <a:endParaRPr lang="en-US" dirty="0" smtClean="0"/>
          </a:p>
          <a:p>
            <a:pPr lvl="1"/>
            <a:r>
              <a:rPr lang="en-US" dirty="0" smtClean="0">
                <a:hlinkClick r:id="rId2"/>
              </a:rPr>
              <a:t>Marcel </a:t>
            </a:r>
            <a:r>
              <a:rPr lang="en-US" dirty="0" smtClean="0">
                <a:hlinkClick r:id="rId2"/>
              </a:rPr>
              <a:t>Bruins</a:t>
            </a:r>
            <a:endParaRPr lang="en-US" dirty="0" smtClean="0"/>
          </a:p>
          <a:p>
            <a:pPr lvl="1"/>
            <a:r>
              <a:rPr lang="en-US" dirty="0" smtClean="0">
                <a:hlinkClick r:id="rId2"/>
              </a:rPr>
              <a:t>Karim </a:t>
            </a:r>
            <a:r>
              <a:rPr lang="en-US" dirty="0" smtClean="0">
                <a:hlinkClick r:id="rId2"/>
              </a:rPr>
              <a:t>El Filali</a:t>
            </a:r>
            <a:endParaRPr lang="en-US" dirty="0" smtClean="0"/>
          </a:p>
          <a:p>
            <a:pPr lvl="1"/>
            <a:r>
              <a:rPr lang="en-US" dirty="0" smtClean="0">
                <a:hlinkClick r:id="rId2"/>
              </a:rPr>
              <a:t>Igor </a:t>
            </a:r>
            <a:r>
              <a:rPr lang="en-US" dirty="0" smtClean="0">
                <a:hlinkClick r:id="rId2"/>
              </a:rPr>
              <a:t>Vallee</a:t>
            </a:r>
            <a:endParaRPr lang="en-US" dirty="0" smtClean="0"/>
          </a:p>
          <a:p>
            <a:pPr lvl="1"/>
            <a:r>
              <a:rPr lang="en-US" dirty="0" smtClean="0">
                <a:hlinkClick r:id="rId2"/>
              </a:rPr>
              <a:t>Dmitri </a:t>
            </a:r>
            <a:r>
              <a:rPr lang="en-US" dirty="0" smtClean="0">
                <a:hlinkClick r:id="rId2"/>
              </a:rPr>
              <a:t>Zdorov</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POPULARITY:-</a:t>
            </a:r>
            <a:endParaRPr lang="en-US" dirty="0"/>
          </a:p>
        </p:txBody>
      </p:sp>
      <p:sp>
        <p:nvSpPr>
          <p:cNvPr id="4" name="Content Placeholder 3"/>
          <p:cNvSpPr>
            <a:spLocks noGrp="1"/>
          </p:cNvSpPr>
          <p:nvPr>
            <p:ph idx="1"/>
          </p:nvPr>
        </p:nvSpPr>
        <p:spPr/>
        <p:txBody>
          <a:bodyPr>
            <a:normAutofit fontScale="70000" lnSpcReduction="20000"/>
          </a:bodyPr>
          <a:lstStyle/>
          <a:p>
            <a:r>
              <a:rPr lang="en-US" dirty="0" smtClean="0"/>
              <a:t>TestDisk and </a:t>
            </a:r>
            <a:r>
              <a:rPr lang="en-US" dirty="0" smtClean="0">
                <a:hlinkClick r:id="rId2" tooltip="PhotoRec"/>
              </a:rPr>
              <a:t>PhotoRec</a:t>
            </a:r>
            <a:r>
              <a:rPr lang="en-US" dirty="0" smtClean="0"/>
              <a:t> (by the same author) have been downloaded more than 150,000 times in July 2008 from the primary website. In fact these utilities are even more popular as they can be found on various </a:t>
            </a:r>
            <a:r>
              <a:rPr lang="en-US" dirty="0" smtClean="0">
                <a:hlinkClick r:id="rId3" tooltip="Linux"/>
              </a:rPr>
              <a:t>Linux</a:t>
            </a:r>
            <a:r>
              <a:rPr lang="en-US" dirty="0" smtClean="0"/>
              <a:t> </a:t>
            </a:r>
            <a:r>
              <a:rPr lang="en-US" dirty="0" smtClean="0">
                <a:hlinkClick r:id="rId4" tooltip="Live CD"/>
              </a:rPr>
              <a:t>Live CDs</a:t>
            </a:r>
            <a:r>
              <a:rPr lang="en-US" dirty="0" smtClean="0"/>
              <a:t>:</a:t>
            </a:r>
          </a:p>
          <a:p>
            <a:r>
              <a:rPr lang="en-US" dirty="0" smtClean="0">
                <a:hlinkClick r:id="rId5" tooltip="AntiX"/>
              </a:rPr>
              <a:t>antiX</a:t>
            </a:r>
            <a:endParaRPr lang="en-US" dirty="0" smtClean="0"/>
          </a:p>
          <a:p>
            <a:r>
              <a:rPr lang="en-US" dirty="0" smtClean="0">
                <a:hlinkClick r:id="rId6"/>
              </a:rPr>
              <a:t>BootMed Plus</a:t>
            </a:r>
            <a:endParaRPr lang="en-US" dirty="0" smtClean="0"/>
          </a:p>
          <a:p>
            <a:r>
              <a:rPr lang="en-US" dirty="0" smtClean="0">
                <a:hlinkClick r:id="rId7" tooltip="GParted"/>
              </a:rPr>
              <a:t>GParted</a:t>
            </a:r>
            <a:r>
              <a:rPr lang="en-US" dirty="0" smtClean="0"/>
              <a:t> Live CD</a:t>
            </a:r>
          </a:p>
          <a:p>
            <a:r>
              <a:rPr lang="en-US" dirty="0" smtClean="0">
                <a:hlinkClick r:id="rId8" tooltip="Grml"/>
              </a:rPr>
              <a:t>Grml</a:t>
            </a:r>
            <a:r>
              <a:rPr lang="en-US" dirty="0" smtClean="0"/>
              <a:t> Debian-based live CD</a:t>
            </a:r>
          </a:p>
          <a:p>
            <a:r>
              <a:rPr lang="en-US" dirty="0" smtClean="0">
                <a:hlinkClick r:id="rId9" tooltip="Iloog (page does not exist)"/>
              </a:rPr>
              <a:t>Iloog</a:t>
            </a:r>
            <a:endParaRPr lang="en-US" dirty="0" smtClean="0"/>
          </a:p>
          <a:p>
            <a:r>
              <a:rPr lang="en-US" dirty="0" smtClean="0">
                <a:hlinkClick r:id="rId10" tooltip="Knoppix"/>
              </a:rPr>
              <a:t>Knoppix</a:t>
            </a:r>
            <a:endParaRPr lang="en-US" dirty="0" smtClean="0"/>
          </a:p>
          <a:p>
            <a:r>
              <a:rPr lang="en-US" dirty="0" smtClean="0">
                <a:hlinkClick r:id="rId11" tooltip="Parted Magic"/>
              </a:rPr>
              <a:t>Parted Magic</a:t>
            </a:r>
            <a:endParaRPr lang="en-US" dirty="0" smtClean="0"/>
          </a:p>
          <a:p>
            <a:r>
              <a:rPr lang="en-US" dirty="0" smtClean="0"/>
              <a:t>PLD Live CD and PLD RescueCD, based on </a:t>
            </a:r>
            <a:r>
              <a:rPr lang="en-US" dirty="0" smtClean="0">
                <a:hlinkClick r:id="rId12" tooltip="PLD Linux Distribution (page does not exist)"/>
              </a:rPr>
              <a:t>PLD Linux Distribution</a:t>
            </a:r>
            <a:endParaRPr lang="en-US" dirty="0" smtClean="0"/>
          </a:p>
          <a:p>
            <a:r>
              <a:rPr lang="en-US" dirty="0" smtClean="0"/>
              <a:t>Slax-LFI, a </a:t>
            </a:r>
            <a:r>
              <a:rPr lang="en-US" dirty="0" smtClean="0">
                <a:hlinkClick r:id="rId13" tooltip="Slax"/>
              </a:rPr>
              <a:t>Slax</a:t>
            </a:r>
            <a:r>
              <a:rPr lang="en-US" dirty="0" smtClean="0"/>
              <a:t>-derived distribution</a:t>
            </a:r>
          </a:p>
          <a:p>
            <a:r>
              <a:rPr lang="en-US" dirty="0" smtClean="0">
                <a:hlinkClick r:id="rId14" tooltip="SystemRescueCD"/>
              </a:rPr>
              <a:t>SystemRescueCD</a:t>
            </a:r>
            <a:endParaRPr lang="en-US" dirty="0" smtClean="0"/>
          </a:p>
          <a:p>
            <a:r>
              <a:rPr lang="en-US" dirty="0" smtClean="0">
                <a:hlinkClick r:id="rId15" tooltip="Trinity Rescue Kit"/>
              </a:rPr>
              <a:t>Trinity Rescue Kit</a:t>
            </a:r>
            <a:endParaRPr lang="en-US" dirty="0" smtClean="0"/>
          </a:p>
          <a:p>
            <a:r>
              <a:rPr lang="en-US" dirty="0" smtClean="0"/>
              <a:t>Ubuntu Rescue Remix, GUI-less </a:t>
            </a:r>
            <a:r>
              <a:rPr lang="en-US" dirty="0" smtClean="0">
                <a:hlinkClick r:id="rId16" tooltip="Ubuntu (operating system)"/>
              </a:rPr>
              <a:t>Ubuntu</a:t>
            </a:r>
            <a:r>
              <a:rPr lang="en-US" dirty="0" smtClean="0"/>
              <a:t> derivation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TotalTime>
  <Words>293</Words>
  <Application>Microsoft Office PowerPoint</Application>
  <PresentationFormat>On-screen Show (4:3)</PresentationFormat>
  <Paragraphs>79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TESTDISK</vt:lpstr>
      <vt:lpstr>Slide 2</vt:lpstr>
      <vt:lpstr>What problem does it solve:-</vt:lpstr>
      <vt:lpstr>Slide 4</vt:lpstr>
      <vt:lpstr>Slide 5</vt:lpstr>
      <vt:lpstr>TESTDISK TEAM:-</vt:lpstr>
      <vt:lpstr>POPULARITY:-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TESTDISK</dc:title>
  <dc:creator>Anil</dc:creator>
  <cp:lastModifiedBy>Anil</cp:lastModifiedBy>
  <cp:revision>5</cp:revision>
  <dcterms:created xsi:type="dcterms:W3CDTF">2018-09-21T08:24:35Z</dcterms:created>
  <dcterms:modified xsi:type="dcterms:W3CDTF">2018-09-21T09:10:35Z</dcterms:modified>
</cp:coreProperties>
</file>