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85" r:id="rId4"/>
    <p:sldId id="262" r:id="rId5"/>
    <p:sldId id="263" r:id="rId6"/>
    <p:sldId id="264" r:id="rId7"/>
    <p:sldId id="265" r:id="rId8"/>
    <p:sldId id="280" r:id="rId9"/>
    <p:sldId id="266" r:id="rId10"/>
    <p:sldId id="267" r:id="rId11"/>
    <p:sldId id="281" r:id="rId12"/>
    <p:sldId id="287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77" r:id="rId21"/>
    <p:sldId id="279" r:id="rId22"/>
    <p:sldId id="259" r:id="rId23"/>
  </p:sldIdLst>
  <p:sldSz cx="12192000" cy="6858000"/>
  <p:notesSz cx="6858000" cy="9144000"/>
  <p:embeddedFontLst>
    <p:embeddedFont>
      <p:font typeface="Gadugi" pitchFamily="34" charset="0"/>
      <p:regular r:id="rId25"/>
      <p:bold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Libre Baskerville" charset="0"/>
      <p:regular r:id="rId31"/>
      <p:bold r:id="rId32"/>
      <p:italic r:id="rId33"/>
    </p:embeddedFont>
    <p:embeddedFont>
      <p:font typeface="Cambria" pitchFamily="18" charset="0"/>
      <p:regular r:id="rId34"/>
      <p:bold r:id="rId35"/>
      <p:italic r:id="rId36"/>
      <p:boldItalic r:id="rId37"/>
    </p:embeddedFont>
    <p:embeddedFont>
      <p:font typeface="Sitka Subheading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0000"/>
    <a:srgbClr val="800080"/>
    <a:srgbClr val="5E0211"/>
    <a:srgbClr val="FF0066"/>
    <a:srgbClr val="66FF99"/>
    <a:srgbClr val="0000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5" autoAdjust="0"/>
    <p:restoredTop sz="86423" autoAdjust="0"/>
  </p:normalViewPr>
  <p:slideViewPr>
    <p:cSldViewPr snapToGrid="0">
      <p:cViewPr varScale="1">
        <p:scale>
          <a:sx n="58" d="100"/>
          <a:sy n="58" d="100"/>
        </p:scale>
        <p:origin x="-428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36"/>
    </p:cViewPr>
  </p:sorterViewPr>
  <p:notesViewPr>
    <p:cSldViewPr snapToGrid="0">
      <p:cViewPr varScale="1">
        <p:scale>
          <a:sx n="51" d="100"/>
          <a:sy n="51" d="100"/>
        </p:scale>
        <p:origin x="-26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0103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28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2472904" y="3717986"/>
            <a:ext cx="72461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 dirty="0"/>
              <a:t>TV Product Analysis from Flipkart.com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F78D87-FF92-2732-CAB5-59CE9EB04CD9}"/>
              </a:ext>
            </a:extLst>
          </p:cNvPr>
          <p:cNvSpPr txBox="1"/>
          <p:nvPr/>
        </p:nvSpPr>
        <p:spPr>
          <a:xfrm>
            <a:off x="3172190" y="4694283"/>
            <a:ext cx="5602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Gadugi" pitchFamily="34" charset="0"/>
                <a:ea typeface="Gadugi" pitchFamily="34" charset="0"/>
              </a:rPr>
              <a:t>Web Scraping and Data Analysis </a:t>
            </a:r>
            <a:r>
              <a:rPr lang="en-US" sz="2400" dirty="0" smtClean="0">
                <a:latin typeface="Gadugi" pitchFamily="34" charset="0"/>
                <a:ea typeface="Gadugi" pitchFamily="34" charset="0"/>
              </a:rPr>
              <a:t>Project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By</a:t>
            </a:r>
            <a:r>
              <a:rPr lang="en-US" sz="2400" dirty="0"/>
              <a:t>: </a:t>
            </a:r>
            <a:r>
              <a:rPr lang="en-US" sz="2400" b="1" dirty="0" err="1">
                <a:latin typeface="Sitka Subheading" pitchFamily="2" charset="0"/>
              </a:rPr>
              <a:t>Ketan</a:t>
            </a:r>
            <a:r>
              <a:rPr lang="en-US" sz="2400" b="1" dirty="0">
                <a:latin typeface="Sitka Subheading" pitchFamily="2" charset="0"/>
              </a:rPr>
              <a:t> </a:t>
            </a:r>
            <a:r>
              <a:rPr lang="en-US" sz="2400" b="1" dirty="0" err="1">
                <a:latin typeface="Sitka Subheading" pitchFamily="2" charset="0"/>
              </a:rPr>
              <a:t>Patil</a:t>
            </a:r>
            <a:endParaRPr lang="en-US" sz="2400" b="1" dirty="0">
              <a:latin typeface="Sitka Subheading" pitchFamily="2" charset="0"/>
            </a:endParaRPr>
          </a:p>
        </p:txBody>
      </p:sp>
      <p:pic>
        <p:nvPicPr>
          <p:cNvPr id="1026" name="Picture 2" descr="C:\Users\Admin\Documents\Screenshot__96_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0" y="497957"/>
            <a:ext cx="66198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346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99000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rgbClr val="99000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endParaRPr lang="en-US" sz="4800" dirty="0">
              <a:solidFill>
                <a:srgbClr val="990000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55914" y="1202300"/>
            <a:ext cx="10156372" cy="4351338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Data Manipulation 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Steps:</a:t>
            </a:r>
            <a:endParaRPr lang="en-US" sz="24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Used regex to find and collect values like Brand, OS, Resolution, and Launch </a:t>
            </a:r>
            <a:r>
              <a:rPr lang="en-US" sz="2400" dirty="0" smtClean="0"/>
              <a:t>Year.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Made new columns for better analysis, like Launch Year and Screen </a:t>
            </a:r>
            <a:r>
              <a:rPr lang="en-US" sz="2400" dirty="0" smtClean="0"/>
              <a:t>Size.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Grouped TVs by Brand or OS </a:t>
            </a:r>
            <a:r>
              <a:rPr lang="en-US" sz="2400" dirty="0" smtClean="0"/>
              <a:t>Type.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Compared their average Price, Rating, and Review </a:t>
            </a:r>
            <a:r>
              <a:rPr lang="en-US" sz="2400" dirty="0" smtClean="0"/>
              <a:t>Count.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9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365126"/>
            <a:ext cx="10243456" cy="483960"/>
          </a:xfrm>
        </p:spPr>
        <p:txBody>
          <a:bodyPr>
            <a:normAutofit/>
          </a:bodyPr>
          <a:lstStyle/>
          <a:p>
            <a:r>
              <a:rPr lang="en-IN" sz="2800" b="1" dirty="0" err="1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Lato Black" panose="020F0502020204030203" pitchFamily="34" charset="0"/>
              </a:rPr>
              <a:t>Univariate</a:t>
            </a:r>
            <a:r>
              <a:rPr lang="en-IN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Lato Black" panose="020F0502020204030203" pitchFamily="34" charset="0"/>
              </a:rPr>
              <a:t> Analysis </a:t>
            </a:r>
            <a:endParaRPr lang="en-US" sz="2800" b="1" dirty="0">
              <a:solidFill>
                <a:srgbClr val="FF0000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0343" y="990600"/>
            <a:ext cx="9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  <a:cs typeface="Calibri" panose="020F0502020204030204" pitchFamily="34" charset="0"/>
              </a:rPr>
              <a:t>Categorical Column – </a:t>
            </a:r>
            <a:r>
              <a:rPr lang="en-IN" sz="2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anose="020F0502020204030204" pitchFamily="34" charset="0"/>
              </a:rPr>
              <a:t>Brands:</a:t>
            </a:r>
            <a:endParaRPr lang="en-IN" sz="2400" b="1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30" y="1328069"/>
            <a:ext cx="4735286" cy="416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" y="1773228"/>
            <a:ext cx="6825342" cy="2898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863" y="5355771"/>
            <a:ext cx="6915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Xiaomi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Samsung have the highest presence, each contributing 20.0% of the TV listings on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Flipkart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96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5171" y="283029"/>
            <a:ext cx="10787743" cy="580208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Categorical 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Column – 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</a:rPr>
              <a:t>OS Platform                                                    Resolution Type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1308050"/>
            <a:ext cx="4974318" cy="39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9894" y="5346649"/>
            <a:ext cx="5316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Google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 is the most common OS, followed by Android and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WebOS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This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means most smart TVs listed on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Flipkart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come with Google TV.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30" y="1306090"/>
            <a:ext cx="4985655" cy="392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48402" y="5376996"/>
            <a:ext cx="5094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Most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TVs offer Ultra HD (4K), showing a clear preference for better picture quality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5171" y="85283"/>
            <a:ext cx="10787743" cy="580208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Numerical Column – 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</a:rPr>
              <a:t>Price                                                                     Rating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484" y="4918617"/>
            <a:ext cx="5316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Most TVs cost under ₹50,000.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₹10,000–₹20,000 is the most common range.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Very few TVs cost above ₹1,00,000.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9549" y="4948213"/>
            <a:ext cx="6052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•Cost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TVs are rated between 4.0 and 4.5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Very few TVs have ratings below 3.0.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few TVs have very high or very low ratings.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TV ratings are mostly good on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Flipkart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IN" sz="200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84" y="1057673"/>
            <a:ext cx="4974317" cy="377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92" y="1057672"/>
            <a:ext cx="4985652" cy="377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6058" y="152400"/>
            <a:ext cx="10787743" cy="58020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            Screen Size (Inches)                                                            Launch Year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229" y="4762263"/>
            <a:ext cx="584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Most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TVs are between 32 to 55 inches.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43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inches is the most common size.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TVs above 65 inches are less common.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Mid-size TVs are the most popular among buyers.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7886" y="4762263"/>
            <a:ext cx="5785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 Most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TVs were launched between 2021 and 2024.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2022 had the highest number of new TV releases.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Very few TVs were launched before 2020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8" y="772687"/>
            <a:ext cx="4974318" cy="392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3" y="772687"/>
            <a:ext cx="4985655" cy="392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5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9B4DF969-A4DA-D258-8653-AECE4AC4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0" y="8313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Lato Black" panose="020F0502020204030203" pitchFamily="34" charset="0"/>
              </a:rPr>
              <a:t>Bivariate Analysis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91BBA69E-46AA-370A-0659-1D4192FC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597" y="542907"/>
            <a:ext cx="10515600" cy="6672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7030A0"/>
                </a:solidFill>
              </a:rPr>
              <a:t>For Continuous and Categorical - </a:t>
            </a:r>
            <a:r>
              <a:rPr lang="en-IN" sz="2400" b="1" dirty="0">
                <a:solidFill>
                  <a:schemeClr val="tx1"/>
                </a:solidFill>
              </a:rPr>
              <a:t>Average </a:t>
            </a:r>
            <a:r>
              <a:rPr lang="en-IN" sz="2400" b="1" dirty="0">
                <a:solidFill>
                  <a:schemeClr val="tx1"/>
                </a:solidFill>
              </a:rPr>
              <a:t>R</a:t>
            </a:r>
            <a:r>
              <a:rPr lang="en-IN" sz="2400" b="1" dirty="0" smtClean="0">
                <a:solidFill>
                  <a:schemeClr val="tx1"/>
                </a:solidFill>
              </a:rPr>
              <a:t>ating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by </a:t>
            </a:r>
            <a:r>
              <a:rPr lang="en-IN" sz="2400" b="1" dirty="0" smtClean="0">
                <a:solidFill>
                  <a:schemeClr val="tx1"/>
                </a:solidFill>
              </a:rPr>
              <a:t>Brand </a:t>
            </a:r>
            <a:r>
              <a:rPr lang="en-IN" sz="2400" b="1" dirty="0">
                <a:solidFill>
                  <a:schemeClr val="tx1"/>
                </a:solidFill>
              </a:rPr>
              <a:t>:</a:t>
            </a:r>
          </a:p>
          <a:p>
            <a:pPr marL="114300" indent="0">
              <a:buNone/>
            </a:pP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Admin\AppData\Local\Packages\Microsoft.ScreenSketch_8wekyb3d8bbwe\TempState\Screenshot 2025-07-13 1537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1123080"/>
            <a:ext cx="10776854" cy="436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9343" y="5516769"/>
            <a:ext cx="82078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Most brands have ratings above 4.0, showing that customers are happy.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Kodak, Samsung, and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Xiaomi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have the highest average ratings.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few brands have ratings below 4.0, but they are still acceptable.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Overall, ratings are consistent across most popular brands.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91BBA69E-46AA-370A-0659-1D4192FC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369" y="357850"/>
            <a:ext cx="10515600" cy="6672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7030A0"/>
                </a:solidFill>
              </a:rPr>
              <a:t>For Continuous and Categorical - </a:t>
            </a:r>
            <a:r>
              <a:rPr lang="en-US" sz="2400" b="1" dirty="0">
                <a:solidFill>
                  <a:schemeClr val="tx1"/>
                </a:solidFill>
              </a:rPr>
              <a:t>Average Price by Launch </a:t>
            </a:r>
            <a:r>
              <a:rPr lang="en-US" sz="2400" b="1" dirty="0" smtClean="0">
                <a:solidFill>
                  <a:schemeClr val="tx1"/>
                </a:solidFill>
              </a:rPr>
              <a:t>Year :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3" y="1272709"/>
            <a:ext cx="5725885" cy="462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85857" y="1883228"/>
            <a:ext cx="55190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TVs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launched in 2022–2024 have higher average prices.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TVs launched before 2020 are generally less expensive.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This shows that latest models cost more and may offer better features.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There is a visible rise in price trend over the years.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218784D0-15C3-7990-64C6-50344AB3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7030A0"/>
                </a:solidFill>
              </a:rPr>
              <a:t>For Continuous and Continuous – </a:t>
            </a:r>
            <a:r>
              <a:rPr lang="en-IN" sz="2400" b="1" dirty="0">
                <a:solidFill>
                  <a:schemeClr val="tx1"/>
                </a:solidFill>
              </a:rPr>
              <a:t>C</a:t>
            </a:r>
            <a:r>
              <a:rPr lang="en-IN" sz="2400" b="1" dirty="0" smtClean="0">
                <a:solidFill>
                  <a:schemeClr val="tx1"/>
                </a:solidFill>
              </a:rPr>
              <a:t>orrelation </a:t>
            </a:r>
            <a:r>
              <a:rPr lang="en-IN" sz="2400" b="1" dirty="0">
                <a:solidFill>
                  <a:schemeClr val="tx1"/>
                </a:solidFill>
              </a:rPr>
              <a:t>plot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1" y="1012371"/>
            <a:ext cx="6281057" cy="505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1258" y="1219200"/>
            <a:ext cx="54101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Inches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Price (0.71)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TVs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with bigger screens usually cost more.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Launch Year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Price (-0.23)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Newer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TVs are more expensive; older ones are cheaper.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Review Count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Rating (0.21)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TVs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with more reviews may have slightly better ratings (weak connection).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Price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Rating (-0.02)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Expensive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TVs don’t necessarily get better ratings.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Inches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vs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Rating (0.0018)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Screen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size has no effect on ratings.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5252B0D-190A-D8A1-AE43-177D5CE1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85" y="425597"/>
            <a:ext cx="10852355" cy="5112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7030A0"/>
                </a:solidFill>
              </a:rPr>
              <a:t>For Categorical and Categorical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400" b="1" dirty="0"/>
              <a:t>Resolution Type </a:t>
            </a:r>
            <a:r>
              <a:rPr lang="en-US" sz="2400" b="1" dirty="0" err="1"/>
              <a:t>vs</a:t>
            </a:r>
            <a:r>
              <a:rPr lang="en-US" sz="2400" b="1" dirty="0"/>
              <a:t> OS Platform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6" y="1183367"/>
            <a:ext cx="6335484" cy="482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43056" y="1828799"/>
            <a:ext cx="5007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Observation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Google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 is used in all types, especially in 4K TVs.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Android TV is common in Full HD and 4K TVs.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WebOS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mostly seen in HD Ready and Full HD TVs.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HD Ready TVs have limited OS options, while 4K TVs have more choices.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E5252B0D-190A-D8A1-AE43-177D5CE1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85" y="480025"/>
            <a:ext cx="10852355" cy="5112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7030A0"/>
                </a:solidFill>
              </a:rPr>
              <a:t>For Categorical and Categorical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400" b="1" dirty="0"/>
              <a:t>Resolution Type </a:t>
            </a:r>
            <a:r>
              <a:rPr lang="en-US" sz="2400" b="1" dirty="0" err="1"/>
              <a:t>vs</a:t>
            </a:r>
            <a:r>
              <a:rPr lang="en-US" sz="2400" b="1" dirty="0"/>
              <a:t> OS Platform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4571" y="1828799"/>
            <a:ext cx="5007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Observation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Samsung exclusively uses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Tizen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OS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LG primarily uses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WebOS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Sony,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Xiaomi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OnePlus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Realme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Thomson use Android OS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Android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OS is common among budget and mid-range brands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Tizen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WebOS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are used by premium brands.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0" y="1248680"/>
            <a:ext cx="6335484" cy="482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FBF2E3-A262-CE2F-33F1-AC96BAE1A47D}"/>
              </a:ext>
            </a:extLst>
          </p:cNvPr>
          <p:cNvSpPr txBox="1"/>
          <p:nvPr/>
        </p:nvSpPr>
        <p:spPr>
          <a:xfrm>
            <a:off x="2724817" y="350735"/>
            <a:ext cx="666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Business </a:t>
            </a:r>
            <a:r>
              <a:rPr lang="en-US" sz="3200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Problem</a:t>
            </a:r>
            <a:endParaRPr lang="en-IN" sz="3200" b="1" dirty="0">
              <a:solidFill>
                <a:srgbClr val="FF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F5E108-E7E5-9897-923C-0DF52E8EAC55}"/>
              </a:ext>
            </a:extLst>
          </p:cNvPr>
          <p:cNvSpPr txBox="1"/>
          <p:nvPr/>
        </p:nvSpPr>
        <p:spPr>
          <a:xfrm>
            <a:off x="1011149" y="1709530"/>
            <a:ext cx="10244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Flipkart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has lots of TVs for people to choose from.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Many TVs have almost the same features and prices.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This makes it confusing for buyers to pick the right one.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Sellers also don’t know how much to charge for their TVs.</a:t>
            </a:r>
          </a:p>
        </p:txBody>
      </p:sp>
    </p:spTree>
    <p:extLst>
      <p:ext uri="{BB962C8B-B14F-4D97-AF65-F5344CB8AC3E}">
        <p14:creationId xmlns:p14="http://schemas.microsoft.com/office/powerpoint/2010/main" val="21920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80008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rgbClr val="800080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96" y="153739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Android and Google TV are the most preferred smart TV platforms.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resolution and larger screen sizes lead to higher prices.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Top-rated brands include Sony, LG, and </a:t>
            </a:r>
            <a:r>
              <a:rPr lang="en-US" sz="2400" dirty="0" err="1" smtClean="0"/>
              <a:t>OnePlus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Most TVs are recent models from 2023 and 2024.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Customers look for good features at reasonable prices.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2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7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Experience &amp;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835" y="1083030"/>
            <a:ext cx="10515600" cy="507828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/>
              <a:t>Experience: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Learned how to collect data from websites using web </a:t>
            </a:r>
            <a:r>
              <a:rPr lang="en-US" sz="2400" dirty="0" smtClean="0"/>
              <a:t>scraping.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Used </a:t>
            </a:r>
            <a:r>
              <a:rPr lang="en-US" sz="2400" dirty="0" err="1"/>
              <a:t>BeautifulSoup</a:t>
            </a:r>
            <a:r>
              <a:rPr lang="en-US" sz="2400" dirty="0"/>
              <a:t> and regex to get TV details from </a:t>
            </a:r>
            <a:r>
              <a:rPr lang="en-US" sz="2400" dirty="0" err="1" smtClean="0"/>
              <a:t>Flipkart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Improved my skills in data cleaning and </a:t>
            </a:r>
            <a:r>
              <a:rPr lang="en-US" sz="2400" dirty="0" smtClean="0"/>
              <a:t>analysis.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Learned how to find patterns using EDA (Exploratory Data Analysis</a:t>
            </a:r>
            <a:r>
              <a:rPr lang="en-US" sz="2400" dirty="0" smtClean="0"/>
              <a:t>).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/>
              <a:t>Challenges:</a:t>
            </a:r>
          </a:p>
          <a:p>
            <a:r>
              <a:rPr lang="en-US" sz="2400" dirty="0" err="1"/>
              <a:t>Flipkart’s</a:t>
            </a:r>
            <a:r>
              <a:rPr lang="en-US" sz="2400" dirty="0"/>
              <a:t> website structure kept </a:t>
            </a:r>
            <a:r>
              <a:rPr lang="en-US" sz="2400" dirty="0" smtClean="0"/>
              <a:t>changing.</a:t>
            </a:r>
            <a:endParaRPr lang="en-US" sz="2400" dirty="0"/>
          </a:p>
          <a:p>
            <a:r>
              <a:rPr lang="en-US" sz="2400" dirty="0"/>
              <a:t>Some product details were missing or </a:t>
            </a:r>
            <a:r>
              <a:rPr lang="en-US" sz="2400" dirty="0" smtClean="0"/>
              <a:t>incomplete.</a:t>
            </a:r>
            <a:endParaRPr lang="en-US" sz="2400" dirty="0"/>
          </a:p>
          <a:p>
            <a:r>
              <a:rPr lang="en-US" sz="2400" dirty="0"/>
              <a:t>It was hard to extract info like OS, year, and resolution from messy </a:t>
            </a:r>
            <a:r>
              <a:rPr lang="en-US" sz="2400" dirty="0" smtClean="0"/>
              <a:t>text.</a:t>
            </a:r>
            <a:endParaRPr lang="en-US" sz="2400" dirty="0"/>
          </a:p>
          <a:p>
            <a:r>
              <a:rPr lang="en-US" sz="2400" dirty="0"/>
              <a:t>Spent time cleaning and fixing raw </a:t>
            </a:r>
            <a:r>
              <a:rPr lang="en-US" sz="2400" dirty="0" smtClean="0"/>
              <a:t>data.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0" name="Picture 2" descr="Handshake Icon - Clipart for Presentation and Desig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85" y="2164426"/>
            <a:ext cx="4273514" cy="271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927" y="86774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233" y="464852"/>
            <a:ext cx="1146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Lato Black" panose="020F0502020204030203" pitchFamily="34" charset="0"/>
              </a:rPr>
              <a:t>Use Case</a:t>
            </a:r>
            <a:endParaRPr lang="en-US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687" y="1651518"/>
            <a:ext cx="9851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what makes a phone popular.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which features influence price and customer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buyers make smarter and more informed purchase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sellers in pricing their products competitively and effectively.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6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889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873E12-1847-38FC-FC5C-5A34F0C8A8A0}"/>
              </a:ext>
            </a:extLst>
          </p:cNvPr>
          <p:cNvSpPr txBox="1"/>
          <p:nvPr/>
        </p:nvSpPr>
        <p:spPr>
          <a:xfrm>
            <a:off x="-139147" y="58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5E0211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030E75-2BFA-231D-4788-0ADB4C338071}"/>
              </a:ext>
            </a:extLst>
          </p:cNvPr>
          <p:cNvSpPr txBox="1"/>
          <p:nvPr/>
        </p:nvSpPr>
        <p:spPr>
          <a:xfrm>
            <a:off x="709127" y="1552337"/>
            <a:ext cx="10758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Collect TV data from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Flipkart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using web scraping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clean and organize the data for analysis.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perform Exploratory Data Analysis (EDA) on features like price, rating, brand, screen size, etc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identify patterns and insights that help buyers and sellers make better decisions.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To visualize trends and relationships among features.</a:t>
            </a:r>
          </a:p>
        </p:txBody>
      </p:sp>
    </p:spTree>
    <p:extLst>
      <p:ext uri="{BB962C8B-B14F-4D97-AF65-F5344CB8AC3E}">
        <p14:creationId xmlns:p14="http://schemas.microsoft.com/office/powerpoint/2010/main" val="4802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C5FBF6-BA59-7744-E4AC-2C234E58577F}"/>
              </a:ext>
            </a:extLst>
          </p:cNvPr>
          <p:cNvSpPr txBox="1"/>
          <p:nvPr/>
        </p:nvSpPr>
        <p:spPr>
          <a:xfrm>
            <a:off x="-355910" y="61492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66"/>
                </a:solidFill>
                <a:latin typeface="Cambria" pitchFamily="18" charset="0"/>
                <a:ea typeface="Cambria" pitchFamily="18" charset="0"/>
              </a:rPr>
              <a:t>Web Scraping Details</a:t>
            </a:r>
            <a:endParaRPr lang="en-IN" sz="3200" b="1" dirty="0">
              <a:solidFill>
                <a:srgbClr val="FF0066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013D80-72C2-FB93-C5A9-714026EF8FF1}"/>
              </a:ext>
            </a:extLst>
          </p:cNvPr>
          <p:cNvSpPr txBox="1"/>
          <p:nvPr/>
        </p:nvSpPr>
        <p:spPr>
          <a:xfrm>
            <a:off x="699089" y="1305150"/>
            <a:ext cx="11029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Scraped: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flipkart.com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Libraries Used: 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pandas, requests,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regex,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Scrapping Process Followed 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Product Listings</a:t>
            </a:r>
          </a:p>
          <a:p>
            <a:pPr marL="50800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Scraped 31 pages from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Flipkart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search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  <a:p>
            <a:pPr marL="50800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Each page had around 20 to 24 TVs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Collected over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700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listings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Attributes of Each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TV 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Brand   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OS_Platform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Resolution_type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Inches   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Launch_Year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Price   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Review_Count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Rating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3C48A6-D44B-8025-7038-0C06ABE04D9E}"/>
              </a:ext>
            </a:extLst>
          </p:cNvPr>
          <p:cNvSpPr txBox="1"/>
          <p:nvPr/>
        </p:nvSpPr>
        <p:spPr>
          <a:xfrm>
            <a:off x="0" y="4305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Summary</a:t>
            </a:r>
            <a:r>
              <a:rPr 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of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375B67-27DC-CA11-006C-DFEBB2170D8C}"/>
              </a:ext>
            </a:extLst>
          </p:cNvPr>
          <p:cNvSpPr txBox="1"/>
          <p:nvPr/>
        </p:nvSpPr>
        <p:spPr>
          <a:xfrm>
            <a:off x="606287" y="985674"/>
            <a:ext cx="1128091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sz="2400" b="1" dirty="0">
                <a:latin typeface="Calibri" pitchFamily="34" charset="0"/>
                <a:ea typeface="Cambria" pitchFamily="18" charset="0"/>
                <a:cs typeface="Calibri" pitchFamily="34" charset="0"/>
              </a:rPr>
              <a:t>Total Records</a:t>
            </a:r>
            <a:r>
              <a:rPr lang="en-US" sz="2400" dirty="0"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720 TVs  </a:t>
            </a:r>
            <a:r>
              <a:rPr lang="en-US" sz="2400" dirty="0">
                <a:latin typeface="Calibri" pitchFamily="34" charset="0"/>
                <a:ea typeface="Cambria" pitchFamily="18" charset="0"/>
                <a:cs typeface="Calibri" pitchFamily="34" charset="0"/>
              </a:rPr>
              <a:t>listings scraped from 31 </a:t>
            </a:r>
            <a:r>
              <a:rPr lang="en-US" sz="2400" dirty="0" err="1">
                <a:latin typeface="Calibri" pitchFamily="34" charset="0"/>
                <a:ea typeface="Cambria" pitchFamily="18" charset="0"/>
                <a:cs typeface="Calibri" pitchFamily="34" charset="0"/>
              </a:rPr>
              <a:t>Flipkart</a:t>
            </a:r>
            <a:r>
              <a:rPr lang="en-US" sz="2400" dirty="0">
                <a:latin typeface="Calibri" pitchFamily="34" charset="0"/>
                <a:ea typeface="Cambria" pitchFamily="18" charset="0"/>
                <a:cs typeface="Calibri" pitchFamily="34" charset="0"/>
              </a:rPr>
              <a:t> pages.</a:t>
            </a: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Features Extracted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Brand, </a:t>
            </a:r>
            <a:r>
              <a:rPr lang="en-US" sz="2400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OS_Platform</a:t>
            </a:r>
            <a:r>
              <a:rPr lang="en-US" sz="2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Resolution_type</a:t>
            </a:r>
            <a:r>
              <a:rPr lang="en-US" sz="2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, Inches, </a:t>
            </a:r>
            <a:r>
              <a:rPr lang="en-US" sz="2400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Launch_Year</a:t>
            </a:r>
            <a:r>
              <a:rPr lang="en-US" sz="2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, Price, </a:t>
            </a:r>
            <a:r>
              <a:rPr lang="en-US" sz="2400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Review_Count</a:t>
            </a:r>
            <a:r>
              <a:rPr lang="en-US" sz="2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, Rating.</a:t>
            </a:r>
            <a:endParaRPr lang="en-US" altLang="en-US" sz="2400" dirty="0">
              <a:solidFill>
                <a:schemeClr val="tx1"/>
              </a:solidFill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Categorical Features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endParaRPr lang="en-US" altLang="en-US" sz="2400" dirty="0" smtClean="0">
              <a:solidFill>
                <a:schemeClr val="tx1"/>
              </a:solidFill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     </a:t>
            </a: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Brand</a:t>
            </a:r>
            <a:r>
              <a:rPr lang="en-US" sz="2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TV company name (e.g., Samsung, Sony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 </a:t>
            </a:r>
            <a:r>
              <a:rPr lang="en-US" sz="2000" b="1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OS_Platform</a:t>
            </a:r>
            <a:r>
              <a:rPr lang="en-US" sz="2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Operating system used (e.g., Android,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Tizen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 </a:t>
            </a:r>
            <a:r>
              <a:rPr lang="en-US" sz="2000" b="1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Resolution_type</a:t>
            </a:r>
            <a:r>
              <a:rPr lang="en-US" sz="2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Screen clarity (e.g., HD, Full HD, 4K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altLang="en-US" sz="2000" dirty="0">
              <a:solidFill>
                <a:schemeClr val="tx1"/>
              </a:solidFill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Numerical Features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endParaRPr lang="en-US" altLang="en-US" sz="2400" dirty="0" smtClean="0">
              <a:solidFill>
                <a:schemeClr val="tx1"/>
              </a:solidFill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ea typeface="Cambria" pitchFamily="18" charset="0"/>
                <a:cs typeface="Calibri" pitchFamily="34" charset="0"/>
              </a:rPr>
              <a:t>     </a:t>
            </a: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Inches: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Screen size</a:t>
            </a:r>
            <a:endParaRPr lang="en-US" sz="2000" b="1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</a:t>
            </a:r>
            <a:r>
              <a:rPr lang="en-US" sz="2000" b="1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Launch_Year</a:t>
            </a: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Year the TV was released</a:t>
            </a:r>
            <a:endParaRPr lang="en-US" sz="2000" b="1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Price: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Cost of the TV</a:t>
            </a:r>
            <a:endParaRPr lang="en-US" sz="2000" b="1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 </a:t>
            </a:r>
            <a:r>
              <a:rPr lang="en-US" sz="2000" b="1" dirty="0" err="1" smtClean="0">
                <a:latin typeface="Calibri" pitchFamily="34" charset="0"/>
                <a:ea typeface="Cambria" pitchFamily="18" charset="0"/>
                <a:cs typeface="Calibri" pitchFamily="34" charset="0"/>
              </a:rPr>
              <a:t>Review_Count</a:t>
            </a: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Number of customer reviews</a:t>
            </a:r>
            <a:endParaRPr lang="en-US" sz="2000" b="1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Rating: </a:t>
            </a:r>
            <a:r>
              <a:rPr lang="en-US" sz="2000" dirty="0">
                <a:latin typeface="Calibri" pitchFamily="34" charset="0"/>
                <a:ea typeface="Cambria" pitchFamily="18" charset="0"/>
                <a:cs typeface="Calibri" pitchFamily="34" charset="0"/>
              </a:rPr>
              <a:t>Average customer rating</a:t>
            </a:r>
          </a:p>
          <a:p>
            <a:pPr marL="342900"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b="1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4E3499-B568-835E-7906-B8E377BD0407}"/>
              </a:ext>
            </a:extLst>
          </p:cNvPr>
          <p:cNvSpPr txBox="1"/>
          <p:nvPr/>
        </p:nvSpPr>
        <p:spPr>
          <a:xfrm>
            <a:off x="0" y="2325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Lato Black" panose="020F0502020204030203" pitchFamily="34" charset="0"/>
              </a:rPr>
              <a:t>Data Frame After Scrapping The Website</a:t>
            </a:r>
            <a:endParaRPr lang="en-IN" sz="3200" b="1" dirty="0">
              <a:solidFill>
                <a:srgbClr val="FF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37" y="1093237"/>
            <a:ext cx="9896670" cy="483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7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31" y="957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Lato Black" panose="020F0502020204030203" pitchFamily="34" charset="0"/>
              </a:rPr>
              <a:t>Data Frame After Cleaning The Data</a:t>
            </a:r>
            <a:endParaRPr lang="en-US" sz="3200" b="1" dirty="0">
              <a:solidFill>
                <a:srgbClr val="FF0000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17" y="1284515"/>
            <a:ext cx="989380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1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F8C-8BB9-854F-1DF2-EA67FAE1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526775"/>
            <a:ext cx="10515600" cy="88490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990000"/>
                </a:solidFill>
                <a:latin typeface="Cambria" pitchFamily="18" charset="0"/>
                <a:ea typeface="Cambria" pitchFamily="18" charset="0"/>
                <a:cs typeface="Lato Black" panose="020F0502020204030203" pitchFamily="34" charset="0"/>
              </a:rPr>
              <a:t>Exploratory Data Analysis</a:t>
            </a:r>
            <a:endParaRPr lang="en-IN" sz="3200" b="1" dirty="0">
              <a:solidFill>
                <a:srgbClr val="990000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73E4D9-B487-0AB7-0189-5F523025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66" y="1654714"/>
            <a:ext cx="10291733" cy="3755486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2400" b="1" dirty="0">
                <a:solidFill>
                  <a:srgbClr val="7030A0"/>
                </a:solidFill>
              </a:rPr>
              <a:t>Data Cleaning Steps : </a:t>
            </a:r>
            <a:endParaRPr lang="en-IN" sz="2400" b="1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Removed or filled missing </a:t>
            </a:r>
            <a:r>
              <a:rPr lang="en-US" sz="2400" dirty="0" smtClean="0"/>
              <a:t>information.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emoved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symbols like ₹ 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commas (e.g., “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₹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1,12,000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”).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Fixed </a:t>
            </a:r>
            <a:r>
              <a:rPr lang="en-US" sz="2400" dirty="0"/>
              <a:t>names written in different </a:t>
            </a:r>
            <a:r>
              <a:rPr lang="en-US" sz="2400" dirty="0" smtClean="0"/>
              <a:t>ways, </a:t>
            </a:r>
            <a:r>
              <a:rPr lang="en-US" sz="2400" i="1" dirty="0" smtClean="0"/>
              <a:t>(</a:t>
            </a:r>
            <a:r>
              <a:rPr lang="en-US" sz="2400" i="1" dirty="0"/>
              <a:t>like "Ultra HD (4K)" </a:t>
            </a:r>
            <a:r>
              <a:rPr lang="en-US" sz="2400" i="1" dirty="0" smtClean="0"/>
              <a:t>- "</a:t>
            </a:r>
            <a:r>
              <a:rPr lang="en-US" sz="2400" i="1" dirty="0"/>
              <a:t>Ultra HD 4K</a:t>
            </a:r>
            <a:r>
              <a:rPr lang="en-US" sz="2400" i="1" dirty="0" smtClean="0"/>
              <a:t>").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Converted price, rating, and reviews to numeric format.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2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1773</TotalTime>
  <Words>1022</Words>
  <Application>Microsoft Office PowerPoint</Application>
  <PresentationFormat>Custom</PresentationFormat>
  <Paragraphs>132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Gadugi</vt:lpstr>
      <vt:lpstr>Lato Black</vt:lpstr>
      <vt:lpstr>Calibri</vt:lpstr>
      <vt:lpstr>Times New Roman</vt:lpstr>
      <vt:lpstr>Libre Baskerville</vt:lpstr>
      <vt:lpstr>Wingdings</vt:lpstr>
      <vt:lpstr>Cambria</vt:lpstr>
      <vt:lpstr>Sitka Subheading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Frame After Cleaning The Data</vt:lpstr>
      <vt:lpstr>Exploratory Data Analysis</vt:lpstr>
      <vt:lpstr> </vt:lpstr>
      <vt:lpstr>Univariate Analysis </vt:lpstr>
      <vt:lpstr>PowerPoint Presentation</vt:lpstr>
      <vt:lpstr>PowerPoint Presentation</vt:lpstr>
      <vt:lpstr>PowerPoint Presentation</vt:lpstr>
      <vt:lpstr>Bivariate Analysis</vt:lpstr>
      <vt:lpstr>PowerPoint Presentation</vt:lpstr>
      <vt:lpstr>For Continuous and Continuous – Correlation plot</vt:lpstr>
      <vt:lpstr>For Categorical and Categorical – Resolution Type vs OS Platform</vt:lpstr>
      <vt:lpstr>For Categorical and Categorical – Resolution Type vs OS Platform</vt:lpstr>
      <vt:lpstr>Conclusion</vt:lpstr>
      <vt:lpstr>Experience &amp; Challenges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323</cp:revision>
  <dcterms:created xsi:type="dcterms:W3CDTF">2021-02-16T05:19:01Z</dcterms:created>
  <dcterms:modified xsi:type="dcterms:W3CDTF">2025-07-13T15:20:38Z</dcterms:modified>
</cp:coreProperties>
</file>