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7" r:id="rId2"/>
    <p:sldId id="604" r:id="rId3"/>
    <p:sldId id="603" r:id="rId4"/>
    <p:sldId id="605" r:id="rId5"/>
    <p:sldId id="606" r:id="rId6"/>
    <p:sldId id="607" r:id="rId7"/>
    <p:sldId id="608" r:id="rId8"/>
    <p:sldId id="609" r:id="rId9"/>
    <p:sldId id="5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5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F39"/>
    <a:srgbClr val="FCB414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7" autoAdjust="0"/>
    <p:restoredTop sz="94669" autoAdjust="0"/>
  </p:normalViewPr>
  <p:slideViewPr>
    <p:cSldViewPr snapToGrid="0">
      <p:cViewPr varScale="1">
        <p:scale>
          <a:sx n="92" d="100"/>
          <a:sy n="92" d="100"/>
        </p:scale>
        <p:origin x="8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26/07/2021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26/07/2021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26/07/2021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26/07/2021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26/07/2021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26/07/2021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26/07/2021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26/07/2021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26/07/2021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26/07/2021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26/07/2021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pPr/>
              <a:t>26/07/2021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singheducation.co.in/images/CollegeImages/320787AIT.jpg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 l="1500"/>
          <a:stretch>
            <a:fillRect/>
          </a:stretch>
        </p:blipFill>
        <p:spPr bwMode="auto">
          <a:xfrm>
            <a:off x="-1" y="0"/>
            <a:ext cx="618978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6" name="Picture 4" descr="Army Institute of Technology (AIT), Pune Mission Statement, Employees and  Hiring | LinkedIn"/>
          <p:cNvPicPr>
            <a:picLocks noChangeAspect="1" noChangeArrowheads="1"/>
          </p:cNvPicPr>
          <p:nvPr/>
        </p:nvPicPr>
        <p:blipFill>
          <a:blip r:embed="rId3"/>
          <a:srcRect t="8226" b="16370"/>
          <a:stretch>
            <a:fillRect/>
          </a:stretch>
        </p:blipFill>
        <p:spPr bwMode="auto">
          <a:xfrm>
            <a:off x="8530046" y="506435"/>
            <a:ext cx="1390787" cy="1181688"/>
          </a:xfrm>
          <a:prstGeom prst="rect">
            <a:avLst/>
          </a:prstGeom>
          <a:noFill/>
        </p:spPr>
      </p:pic>
      <p:sp>
        <p:nvSpPr>
          <p:cNvPr id="64" name="TextBox 63"/>
          <p:cNvSpPr txBox="1"/>
          <p:nvPr/>
        </p:nvSpPr>
        <p:spPr>
          <a:xfrm>
            <a:off x="6257112" y="1800664"/>
            <a:ext cx="5891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haroni" pitchFamily="2" charset="-79"/>
                <a:ea typeface="Batang" pitchFamily="18" charset="-127"/>
                <a:cs typeface="Aharoni" pitchFamily="2" charset="-79"/>
              </a:rPr>
              <a:t> </a:t>
            </a:r>
            <a:r>
              <a:rPr lang="en-US" sz="2700" b="1" dirty="0">
                <a:solidFill>
                  <a:schemeClr val="bg1"/>
                </a:solidFill>
                <a:latin typeface="Aharoni" pitchFamily="2" charset="-79"/>
                <a:ea typeface="Batang" pitchFamily="18" charset="-127"/>
                <a:cs typeface="Aharoni" pitchFamily="2" charset="-79"/>
              </a:rPr>
              <a:t>ARMY INSTITUTE OF TECHNOLOGY PUNE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244045" y="3318634"/>
            <a:ext cx="58695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mbria" pitchFamily="18" charset="0"/>
                <a:ea typeface="Batang" pitchFamily="18" charset="-127"/>
                <a:cs typeface="Calibri" pitchFamily="34" charset="0"/>
              </a:rPr>
              <a:t>Journey From Codes to Corporate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11220" y="4610158"/>
            <a:ext cx="618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mbria" pitchFamily="18" charset="0"/>
                <a:ea typeface="Batang" pitchFamily="18" charset="-127"/>
                <a:cs typeface="Calibri" pitchFamily="34" charset="0"/>
              </a:rPr>
              <a:t>Deven Mali 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6217920" y="2869809"/>
            <a:ext cx="589436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389676" y="5129350"/>
            <a:ext cx="404759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Kalinga" pitchFamily="34" charset="0"/>
                <a:cs typeface="Kalinga" pitchFamily="34" charset="0"/>
              </a:rPr>
              <a:t>BE –E&amp;TC (Batch: 2021 )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Kalinga" pitchFamily="34" charset="0"/>
                <a:cs typeface="Kalinga" pitchFamily="34" charset="0"/>
              </a:rPr>
              <a:t>Head Placement Representative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0692" y="3822033"/>
            <a:ext cx="440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ndalus" pitchFamily="18" charset="-78"/>
                <a:ea typeface="Batang" pitchFamily="18" charset="-127"/>
                <a:cs typeface="Andalus" pitchFamily="18" charset="-78"/>
              </a:rPr>
              <a:t>A Legacy of 27 years…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48799" y="6488668"/>
            <a:ext cx="28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All Copyrights Reserved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3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BAAB6-96A1-4C40-A4E6-6EDA92DCEF60}"/>
              </a:ext>
            </a:extLst>
          </p:cNvPr>
          <p:cNvSpPr txBox="1"/>
          <p:nvPr/>
        </p:nvSpPr>
        <p:spPr>
          <a:xfrm>
            <a:off x="509450" y="219053"/>
            <a:ext cx="11351623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44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  <a:cs typeface="Arabic Typesetting" pitchFamily="66" charset="-78"/>
              </a:rPr>
              <a:t>Journey From 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44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  <a:cs typeface="Arabic Typesetting" pitchFamily="66" charset="-78"/>
              </a:rPr>
              <a:t>Codes to Corporate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BAAB6-96A1-4C40-A4E6-6EDA92DCEF60}"/>
              </a:ext>
            </a:extLst>
          </p:cNvPr>
          <p:cNvSpPr txBox="1"/>
          <p:nvPr/>
        </p:nvSpPr>
        <p:spPr>
          <a:xfrm>
            <a:off x="622661" y="2043498"/>
            <a:ext cx="11351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3200" u="sng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  <a:t>Key To Getting the RIGHT &amp; BRIGHT placement…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BAAB6-96A1-4C40-A4E6-6EDA92DCEF60}"/>
              </a:ext>
            </a:extLst>
          </p:cNvPr>
          <p:cNvSpPr txBox="1"/>
          <p:nvPr/>
        </p:nvSpPr>
        <p:spPr>
          <a:xfrm>
            <a:off x="248195" y="2613910"/>
            <a:ext cx="11756572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2400" dirty="0">
              <a:solidFill>
                <a:schemeClr val="bg1"/>
              </a:solidFill>
              <a:latin typeface="Andalus" pitchFamily="18" charset="-78"/>
              <a:ea typeface="MS Mincho" pitchFamily="49" charset="-128"/>
              <a:cs typeface="Andalus" pitchFamily="18" charset="-78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u="sng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  <a:t>It’s A Long Battle </a:t>
            </a:r>
            <a:r>
              <a:rPr lang="en-US" sz="24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  <a:t>-  Goal : Product based / Service Based / Core </a:t>
            </a:r>
            <a:r>
              <a:rPr lang="en-US" sz="2400" dirty="0" err="1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  <a:t>Elex</a:t>
            </a:r>
            <a:r>
              <a:rPr lang="en-US" sz="24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  <a:t>/Mechanical</a:t>
            </a:r>
            <a:br>
              <a:rPr lang="en-US" sz="24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</a:br>
            <a:r>
              <a:rPr lang="en-US" sz="24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  <a:t>                                          : continuous &amp; consistent efforts with a clear goal. </a:t>
            </a:r>
          </a:p>
          <a:p>
            <a:pPr lvl="0">
              <a:spcBef>
                <a:spcPct val="20000"/>
              </a:spcBef>
              <a:defRPr/>
            </a:pPr>
            <a:br>
              <a:rPr lang="en-US" sz="24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</a:br>
            <a:r>
              <a:rPr lang="en-US" sz="24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  <a:t> </a:t>
            </a:r>
            <a:r>
              <a:rPr lang="en-US" sz="2400" u="sng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  <a:t>Self Evaluation Before Placements  </a:t>
            </a:r>
            <a:r>
              <a:rPr lang="en-US" sz="24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  <a:t>–  </a:t>
            </a:r>
            <a:br>
              <a:rPr lang="en-US" sz="24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</a:br>
            <a:r>
              <a:rPr lang="en-US" sz="24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  <a:t>You should self evaluate your strengths with respect to General Aptitude ,Competitive Coding , Algorithms , Data Structures , OOPs , DBMS, Computer Networks , SDLC as well as your soft skills which include presentation of your projects .</a:t>
            </a:r>
          </a:p>
        </p:txBody>
      </p:sp>
    </p:spTree>
    <p:extLst>
      <p:ext uri="{BB962C8B-B14F-4D97-AF65-F5344CB8AC3E}">
        <p14:creationId xmlns:p14="http://schemas.microsoft.com/office/powerpoint/2010/main" val="161183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55BAAB6-96A1-4C40-A4E6-6EDA92DCEF60}"/>
              </a:ext>
            </a:extLst>
          </p:cNvPr>
          <p:cNvSpPr txBox="1"/>
          <p:nvPr/>
        </p:nvSpPr>
        <p:spPr>
          <a:xfrm>
            <a:off x="137160" y="335845"/>
            <a:ext cx="119176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2200" dirty="0">
              <a:solidFill>
                <a:schemeClr val="bg1"/>
              </a:solidFill>
              <a:latin typeface="Andalus" pitchFamily="18" charset="-78"/>
              <a:ea typeface="MS Mincho" pitchFamily="49" charset="-12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  <a:t> </a:t>
            </a:r>
            <a:r>
              <a:rPr lang="en-US" sz="2200" u="sng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  <a:t>Selecting the right Niche </a:t>
            </a:r>
            <a:r>
              <a:rPr lang="en-US" sz="22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  <a:t>-  This is where you will be DIFFERENT !!</a:t>
            </a:r>
            <a:br>
              <a:rPr lang="en-US" sz="22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</a:br>
            <a:r>
              <a:rPr lang="en-US" sz="22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  <a:t>Explore and exploit yourself in different technologies such as Full Stack Development, AI,           ML, Android etc &amp; then select the one you feel interested in and would want to build your profile.</a:t>
            </a:r>
            <a:br>
              <a:rPr lang="en-US" sz="22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</a:br>
            <a:r>
              <a:rPr lang="en-US" sz="22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  <a:t>After selecting your niche ,  participate in </a:t>
            </a:r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Hackathon, Paper Publishing, Competitive Programming Competitions (like Google CodeJam, Facebook Hackercup, Google Hashcode, ICPC). 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Not only will this help build your resume but will also give you a lot of exposure. </a:t>
            </a:r>
          </a:p>
          <a:p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Build your resume such that you are comfortable to discuss at-length on anything written there. </a:t>
            </a:r>
          </a:p>
          <a:p>
            <a:endParaRPr lang="en-US" sz="22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200" u="sng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Preparation &amp; Practice , Practice , Practice !!!! </a:t>
            </a:r>
          </a:p>
          <a:p>
            <a:r>
              <a:rPr lang="en-US" sz="2200" u="sng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  <a:t>Common Preparation </a:t>
            </a:r>
            <a:r>
              <a:rPr lang="en-US" sz="22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</a:rPr>
              <a:t>– Competitive Programming, OOPs, DBMS, CNS , SDLC, DSA ,S/W testing ,Aptitude (Quant +Logical +Verbal </a:t>
            </a:r>
            <a:r>
              <a:rPr lang="en-US" sz="22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  <a:sym typeface="Wingdings" pitchFamily="2" charset="2"/>
              </a:rPr>
              <a:t> Practice lot of mock tests)</a:t>
            </a:r>
          </a:p>
          <a:p>
            <a:r>
              <a:rPr lang="en-US" sz="2200" u="sng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  <a:sym typeface="Wingdings" pitchFamily="2" charset="2"/>
              </a:rPr>
              <a:t>Skill Based Preparation</a:t>
            </a:r>
            <a:r>
              <a:rPr lang="en-US" sz="22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  <a:sym typeface="Wingdings" pitchFamily="2" charset="2"/>
              </a:rPr>
              <a:t> – Create POCs ,industry level end to end projects and mention them </a:t>
            </a:r>
            <a:br>
              <a:rPr lang="en-US" sz="22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  <a:sym typeface="Wingdings" pitchFamily="2" charset="2"/>
              </a:rPr>
            </a:br>
            <a:r>
              <a:rPr lang="en-US" sz="22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  <a:sym typeface="Wingdings" pitchFamily="2" charset="2"/>
              </a:rPr>
              <a:t>in your resume very strategically . </a:t>
            </a:r>
          </a:p>
          <a:p>
            <a:r>
              <a:rPr lang="en-US" sz="2200" u="sng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  <a:sym typeface="Wingdings" pitchFamily="2" charset="2"/>
              </a:rPr>
              <a:t>Interview Preparation </a:t>
            </a:r>
            <a:r>
              <a:rPr lang="en-US" sz="2200" dirty="0">
                <a:solidFill>
                  <a:schemeClr val="bg1"/>
                </a:solidFill>
                <a:latin typeface="Andalus" pitchFamily="18" charset="-78"/>
                <a:ea typeface="MS Mincho" pitchFamily="49" charset="-128"/>
                <a:cs typeface="Andalus" pitchFamily="18" charset="-78"/>
                <a:sym typeface="Wingdings" pitchFamily="2" charset="2"/>
              </a:rPr>
              <a:t>– (Technical + Managerial + HR ) including situational cum behavioral based questions .</a:t>
            </a:r>
            <a:endParaRPr lang="en-US" sz="22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183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55BAAB6-96A1-4C40-A4E6-6EDA92DCEF60}"/>
              </a:ext>
            </a:extLst>
          </p:cNvPr>
          <p:cNvSpPr txBox="1"/>
          <p:nvPr/>
        </p:nvSpPr>
        <p:spPr>
          <a:xfrm>
            <a:off x="274320" y="-209008"/>
            <a:ext cx="1191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2400" dirty="0">
              <a:solidFill>
                <a:schemeClr val="bg1"/>
              </a:solidFill>
              <a:latin typeface="Andalus" pitchFamily="18" charset="-78"/>
              <a:ea typeface="MS Mincho" pitchFamily="49" charset="-12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1289" y="213751"/>
            <a:ext cx="7000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Online platforms to be referred </a:t>
            </a:r>
            <a:r>
              <a:rPr lang="en-US" sz="3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92034" y="921496"/>
            <a:ext cx="112079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1.</a:t>
            </a:r>
            <a:r>
              <a:rPr lang="en-US" sz="2400" u="sng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Hacker Rank </a:t>
            </a:r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: For going through the basic coding. The Algorithm part here should be followed by everyone.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2.</a:t>
            </a:r>
            <a:r>
              <a:rPr lang="en-US" sz="2400" u="sng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Codeforces</a:t>
            </a:r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: Once you have learned the basics of coding, you can test your implementation part here. Sort the question from easy to hard level and start solving it.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3.</a:t>
            </a:r>
            <a:r>
              <a:rPr lang="en-US" sz="2400" u="sng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Geekforgeeks</a:t>
            </a:r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: One of the trusted platforms for complete preparation. There is a sudo placement course which can be done. Also, they have company-wise sorted questions. 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4.</a:t>
            </a:r>
            <a:r>
              <a:rPr lang="en-US" sz="2400" u="sng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Hacker earth/Techgig/D2C </a:t>
            </a:r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: for hackathons and hirings. 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5.</a:t>
            </a:r>
            <a:r>
              <a:rPr lang="en-US" sz="2400" u="sng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Stack overflow </a:t>
            </a:r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: for almost every doubt related to coding.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6.</a:t>
            </a:r>
            <a:r>
              <a:rPr lang="en-US" sz="2400" u="sng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medium.com / dev.to </a:t>
            </a:r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: For articles related to coding. Some of the good channels to follow on medium are freecodecamp, hackernoon, faun etc.  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7.</a:t>
            </a:r>
            <a:r>
              <a:rPr lang="en-US" sz="2400" u="sng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Leetcode</a:t>
            </a:r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: This is really an awesome platform for working on your DS and Algo section.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8.</a:t>
            </a:r>
            <a:r>
              <a:rPr lang="en-US" sz="2400" u="sng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Interview bit </a:t>
            </a:r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: Mock interview section of interviewbit is also one of the section one must explore.</a:t>
            </a:r>
          </a:p>
          <a:p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183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55BAAB6-96A1-4C40-A4E6-6EDA92DCEF60}"/>
              </a:ext>
            </a:extLst>
          </p:cNvPr>
          <p:cNvSpPr txBox="1"/>
          <p:nvPr/>
        </p:nvSpPr>
        <p:spPr>
          <a:xfrm>
            <a:off x="274320" y="-209008"/>
            <a:ext cx="1191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2400" dirty="0">
              <a:solidFill>
                <a:schemeClr val="bg1"/>
              </a:solidFill>
              <a:latin typeface="Andalus" pitchFamily="18" charset="-78"/>
              <a:ea typeface="MS Mincho" pitchFamily="49" charset="-12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2307" y="213751"/>
            <a:ext cx="10887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Online Presence : Portals , LinkedIn ,GitHub &amp; much more</a:t>
            </a:r>
            <a:endParaRPr lang="en-US" sz="32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2307" y="1130195"/>
            <a:ext cx="109684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1.Be active on LinkedIn , you get lot of good opportunities, specially for girls lot of company have diversity hiring eg:  Amazon, Adobe, Ms etc.</a:t>
            </a:r>
            <a:b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Keep your LinkedIn profile updated, add every achievement and skill that you have acquired. Send connection request to recruiter of targeting company. </a:t>
            </a:r>
          </a:p>
          <a:p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2.Make connections , be in touch with seniors of your college who are working for some good company &amp; seek guidance.</a:t>
            </a:r>
          </a:p>
          <a:p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3. Focus on skills , learn as much as possible. Participate more on various competitions. Have good coding profile.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4. Whenever you make some project, keep it on GitHub and do proper documentation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If you learn something new, write an article about it on medium or dev.to or you can make a small YouTube video. It makes you confident as well as increases your online presence. Make a portfolio website. It does not need to be very fancy. But it should be the updated one which defines your skills clearly.</a:t>
            </a:r>
          </a:p>
        </p:txBody>
      </p:sp>
    </p:spTree>
    <p:extLst>
      <p:ext uri="{BB962C8B-B14F-4D97-AF65-F5344CB8AC3E}">
        <p14:creationId xmlns:p14="http://schemas.microsoft.com/office/powerpoint/2010/main" val="161183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55BAAB6-96A1-4C40-A4E6-6EDA92DCEF60}"/>
              </a:ext>
            </a:extLst>
          </p:cNvPr>
          <p:cNvSpPr txBox="1"/>
          <p:nvPr/>
        </p:nvSpPr>
        <p:spPr>
          <a:xfrm>
            <a:off x="274320" y="-209008"/>
            <a:ext cx="1191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2400" dirty="0">
              <a:solidFill>
                <a:schemeClr val="bg1"/>
              </a:solidFill>
              <a:latin typeface="Andalus" pitchFamily="18" charset="-78"/>
              <a:ea typeface="MS Mincho" pitchFamily="49" charset="-12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04718" y="344380"/>
            <a:ext cx="86460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Skill Enhancement through Online Courses – Udemy, Edx , Coursera ,Coding Ninjas…</a:t>
            </a:r>
            <a:r>
              <a:rPr lang="en-US" sz="3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748937" y="1611147"/>
            <a:ext cx="109684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1. MOOC courses enhance knowledge. But getting a certificate doesn’t guarantee you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job. At the end of the interviews how much understanding you develop is what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matters. So, just completing a course for the sake of certification is not advisable.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However, in depth understanding of the topic would surely help you out.</a:t>
            </a:r>
          </a:p>
          <a:p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If you are willing to do some MOOC courses but facing financial difficulty. Coursera has a financial aid plan. The majority of courses are eligible for financial aid. You have to write a small application and you are good to go.</a:t>
            </a:r>
          </a:p>
          <a:p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2. Watch a course on any of the above websites , make notes &amp; prepare end to end projects by referring to similar skills oriented professionals on LinkedIn &amp; portals .</a:t>
            </a:r>
          </a:p>
          <a:p>
            <a:b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</a:br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183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55BAAB6-96A1-4C40-A4E6-6EDA92DCEF60}"/>
              </a:ext>
            </a:extLst>
          </p:cNvPr>
          <p:cNvSpPr txBox="1"/>
          <p:nvPr/>
        </p:nvSpPr>
        <p:spPr>
          <a:xfrm>
            <a:off x="274320" y="-209008"/>
            <a:ext cx="1191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2400" dirty="0">
              <a:solidFill>
                <a:schemeClr val="bg1"/>
              </a:solidFill>
              <a:latin typeface="Andalus" pitchFamily="18" charset="-78"/>
              <a:ea typeface="MS Mincho" pitchFamily="49" charset="-12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2183" y="396301"/>
            <a:ext cx="109684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fontAlgn="base"/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fontAlgn="base"/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fontAlgn="base"/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7069" y="357443"/>
            <a:ext cx="933834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AIT  – Best Environment , Best Culture !</a:t>
            </a:r>
          </a:p>
          <a:p>
            <a:pPr algn="ctr"/>
            <a:endParaRPr lang="en-US" sz="3200" u="sng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3200" u="sng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3339" y="1950945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One of the best things about AIT is the community it has. 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     Seniors help out their juniors in every possible way. 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     Various clubs like OSS Club and CP Club organize coding related classes and activities that help out the student.</a:t>
            </a:r>
          </a:p>
          <a:p>
            <a:pPr marL="457200" indent="-457200"/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marL="457200" indent="-457200">
              <a:buAutoNum type="arabicPeriod" startAt="2"/>
            </a:pPr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Cultural activity like GD , debate helps in improving confidence 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     and communication skills.</a:t>
            </a:r>
          </a:p>
          <a:p>
            <a:pPr marL="457200" indent="-457200"/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marL="457200" indent="-457200"/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3.   Participate , Volunteer &amp; Network !!!! During workshops , internships , competitions , fests .</a:t>
            </a:r>
          </a:p>
          <a:p>
            <a:pPr marL="457200" indent="-457200"/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b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</a:br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183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55BAAB6-96A1-4C40-A4E6-6EDA92DCEF60}"/>
              </a:ext>
            </a:extLst>
          </p:cNvPr>
          <p:cNvSpPr txBox="1"/>
          <p:nvPr/>
        </p:nvSpPr>
        <p:spPr>
          <a:xfrm>
            <a:off x="274320" y="326569"/>
            <a:ext cx="1191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2400" dirty="0">
              <a:solidFill>
                <a:schemeClr val="bg1"/>
              </a:solidFill>
              <a:latin typeface="Andalus" pitchFamily="18" charset="-78"/>
              <a:ea typeface="MS Mincho" pitchFamily="49" charset="-12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2183" y="396301"/>
            <a:ext cx="109684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fontAlgn="base"/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fontAlgn="base"/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fontAlgn="base"/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7069" y="357443"/>
            <a:ext cx="93383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u="sng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3200" u="sng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3339" y="1950945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b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</a:br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1484" y="409694"/>
            <a:ext cx="103441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Small Tips for Upcoming batches</a:t>
            </a:r>
            <a:br>
              <a:rPr lang="en-US" sz="3200" u="sng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</a:br>
            <a:br>
              <a:rPr lang="en-US" sz="2400" u="sng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</a:br>
            <a:b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</a:br>
            <a:endParaRPr lang="en-US" sz="2400" u="sng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2400" u="sng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3200" u="sng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6320" y="1373500"/>
            <a:ext cx="108247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1 .Take advantage of the free and widely available knowledge on the internet. </a:t>
            </a:r>
          </a:p>
          <a:p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2 .Learn to ask the right questions and to find their answers online. </a:t>
            </a:r>
          </a:p>
          <a:p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3 .The bridge between the students &amp; the corporate is swiftly shrinking with national/international virtual contests, knowledge available on YouTube and other websites.</a:t>
            </a:r>
          </a:p>
          <a:p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4 .For placements, you can apply to reputed companies through their national level recruitment processes that reward your talent and hard work.</a:t>
            </a:r>
          </a:p>
          <a:p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5. Make an informed and aware choice , hence EXPLORE , EXPLOIT &amp; EXPERIENCE !</a:t>
            </a:r>
          </a:p>
          <a:p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6. Be Consistent about your choices and PRACTICE rigorously .</a:t>
            </a:r>
          </a:p>
          <a:p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7. COVID-19 has made us realize that you need to be flexible enough with your preparation strategies be it offline or online , you have to give your best !</a:t>
            </a:r>
          </a:p>
          <a:p>
            <a:r>
              <a:rPr lang="en-US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8 . Be patient enough to keep recovering from rejections &amp; learning from your mistakes so that you don’t repeat them in further recruitment processes .</a:t>
            </a:r>
          </a:p>
          <a:p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183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6446" y="369607"/>
            <a:ext cx="5949852" cy="6765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en-US" sz="3200" b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Change is all we fear ,</a:t>
            </a:r>
          </a:p>
          <a:p>
            <a:pPr lvl="0" algn="ctr">
              <a:spcBef>
                <a:spcPts val="1000"/>
              </a:spcBef>
              <a:defRPr/>
            </a:pPr>
            <a:r>
              <a:rPr lang="en-US" sz="3200" b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Be PATIENT  when companies don’t come…</a:t>
            </a:r>
          </a:p>
          <a:p>
            <a:pPr lvl="0" algn="ctr">
              <a:spcBef>
                <a:spcPts val="1000"/>
              </a:spcBef>
              <a:defRPr/>
            </a:pPr>
            <a:r>
              <a:rPr lang="en-US" sz="3200" b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Be READY when formats of tests change…</a:t>
            </a:r>
          </a:p>
          <a:p>
            <a:pPr lvl="0" algn="ctr">
              <a:spcBef>
                <a:spcPts val="1000"/>
              </a:spcBef>
              <a:defRPr/>
            </a:pPr>
            <a:r>
              <a:rPr lang="en-US" sz="3200" b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Be CALM when you don’t know the answer…</a:t>
            </a:r>
          </a:p>
          <a:p>
            <a:pPr lvl="0" algn="ctr">
              <a:spcBef>
                <a:spcPts val="1000"/>
              </a:spcBef>
              <a:defRPr/>
            </a:pPr>
            <a:r>
              <a:rPr lang="en-US" sz="3200" b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Be CONFIDENT when you are rejected…</a:t>
            </a:r>
          </a:p>
          <a:p>
            <a:pPr lvl="0" algn="ctr">
              <a:spcBef>
                <a:spcPts val="1000"/>
              </a:spcBef>
              <a:defRPr/>
            </a:pPr>
            <a:r>
              <a:rPr lang="en-US" sz="3200" b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Be GROUNDED when you are placed…</a:t>
            </a:r>
            <a:endParaRPr lang="en-US" sz="3600" b="1" dirty="0">
              <a:solidFill>
                <a:schemeClr val="bg1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3075" name="Picture 3" descr="C:\Users\admin\Downloads\hiclipart.com (9)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62153" y="84408"/>
            <a:ext cx="616226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183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17972</TotalTime>
  <Words>1180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Batang</vt:lpstr>
      <vt:lpstr>MS Mincho</vt:lpstr>
      <vt:lpstr>Aharoni</vt:lpstr>
      <vt:lpstr>Andalus</vt:lpstr>
      <vt:lpstr>Arabic Typesetting</vt:lpstr>
      <vt:lpstr>Arial</vt:lpstr>
      <vt:lpstr>Calibri</vt:lpstr>
      <vt:lpstr>Calibri Light</vt:lpstr>
      <vt:lpstr>Cambria</vt:lpstr>
      <vt:lpstr>Kalinga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Krunal Patil</cp:lastModifiedBy>
  <cp:revision>1412</cp:revision>
  <dcterms:created xsi:type="dcterms:W3CDTF">2017-12-05T16:25:52Z</dcterms:created>
  <dcterms:modified xsi:type="dcterms:W3CDTF">2021-07-26T15:56:12Z</dcterms:modified>
</cp:coreProperties>
</file>