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95" r:id="rId3"/>
    <p:sldId id="396" r:id="rId4"/>
    <p:sldId id="397" r:id="rId5"/>
    <p:sldId id="371" r:id="rId6"/>
    <p:sldId id="393" r:id="rId7"/>
    <p:sldId id="376" r:id="rId8"/>
    <p:sldId id="377" r:id="rId9"/>
    <p:sldId id="380" r:id="rId10"/>
    <p:sldId id="373" r:id="rId11"/>
    <p:sldId id="370" r:id="rId12"/>
    <p:sldId id="372" r:id="rId13"/>
    <p:sldId id="391" r:id="rId14"/>
    <p:sldId id="324" r:id="rId15"/>
    <p:sldId id="325" r:id="rId16"/>
    <p:sldId id="326" r:id="rId17"/>
    <p:sldId id="327" r:id="rId18"/>
    <p:sldId id="328" r:id="rId19"/>
    <p:sldId id="330" r:id="rId20"/>
    <p:sldId id="385" r:id="rId21"/>
    <p:sldId id="386" r:id="rId22"/>
    <p:sldId id="392" r:id="rId23"/>
    <p:sldId id="360" r:id="rId24"/>
    <p:sldId id="361" r:id="rId25"/>
    <p:sldId id="362" r:id="rId26"/>
    <p:sldId id="364" r:id="rId27"/>
    <p:sldId id="365" r:id="rId28"/>
    <p:sldId id="366" r:id="rId29"/>
    <p:sldId id="367" r:id="rId30"/>
    <p:sldId id="394" r:id="rId31"/>
    <p:sldId id="382" r:id="rId32"/>
    <p:sldId id="383" r:id="rId33"/>
  </p:sldIdLst>
  <p:sldSz cx="9144000" cy="6858000" type="screen4x3"/>
  <p:notesSz cx="6983413" cy="92694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0107" autoAdjust="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khaladkar" userId="8aca3b2b6d5a7eba" providerId="LiveId" clId="{15699E8D-55EF-4E10-8EB4-2318DBD08DB3}"/>
    <pc:docChg chg="custSel delSld modSld">
      <pc:chgData name="Manoj khaladkar" userId="8aca3b2b6d5a7eba" providerId="LiveId" clId="{15699E8D-55EF-4E10-8EB4-2318DBD08DB3}" dt="2021-05-17T07:20:55.314" v="85" actId="20577"/>
      <pc:docMkLst>
        <pc:docMk/>
      </pc:docMkLst>
      <pc:sldChg chg="modSp mod">
        <pc:chgData name="Manoj khaladkar" userId="8aca3b2b6d5a7eba" providerId="LiveId" clId="{15699E8D-55EF-4E10-8EB4-2318DBD08DB3}" dt="2021-05-17T07:17:28.530" v="68" actId="6549"/>
        <pc:sldMkLst>
          <pc:docMk/>
          <pc:sldMk cId="2683620012" sldId="256"/>
        </pc:sldMkLst>
        <pc:spChg chg="mod">
          <ac:chgData name="Manoj khaladkar" userId="8aca3b2b6d5a7eba" providerId="LiveId" clId="{15699E8D-55EF-4E10-8EB4-2318DBD08DB3}" dt="2021-05-17T07:17:28.530" v="68" actId="6549"/>
          <ac:spMkLst>
            <pc:docMk/>
            <pc:sldMk cId="2683620012" sldId="256"/>
            <ac:spMk id="6" creationId="{00000000-0000-0000-0000-000000000000}"/>
          </ac:spMkLst>
        </pc:spChg>
      </pc:sldChg>
      <pc:sldChg chg="del">
        <pc:chgData name="Manoj khaladkar" userId="8aca3b2b6d5a7eba" providerId="LiveId" clId="{15699E8D-55EF-4E10-8EB4-2318DBD08DB3}" dt="2021-05-17T07:18:15.747" v="69" actId="2696"/>
        <pc:sldMkLst>
          <pc:docMk/>
          <pc:sldMk cId="4293158235" sldId="319"/>
        </pc:sldMkLst>
      </pc:sldChg>
      <pc:sldChg chg="del">
        <pc:chgData name="Manoj khaladkar" userId="8aca3b2b6d5a7eba" providerId="LiveId" clId="{15699E8D-55EF-4E10-8EB4-2318DBD08DB3}" dt="2021-05-17T07:18:21.522" v="70" actId="2696"/>
        <pc:sldMkLst>
          <pc:docMk/>
          <pc:sldMk cId="3843540215" sldId="321"/>
        </pc:sldMkLst>
      </pc:sldChg>
      <pc:sldChg chg="del">
        <pc:chgData name="Manoj khaladkar" userId="8aca3b2b6d5a7eba" providerId="LiveId" clId="{15699E8D-55EF-4E10-8EB4-2318DBD08DB3}" dt="2021-05-17T07:19:53.988" v="79" actId="2696"/>
        <pc:sldMkLst>
          <pc:docMk/>
          <pc:sldMk cId="4293158235" sldId="322"/>
        </pc:sldMkLst>
      </pc:sldChg>
      <pc:sldChg chg="del">
        <pc:chgData name="Manoj khaladkar" userId="8aca3b2b6d5a7eba" providerId="LiveId" clId="{15699E8D-55EF-4E10-8EB4-2318DBD08DB3}" dt="2021-05-17T07:20:24.039" v="80" actId="2696"/>
        <pc:sldMkLst>
          <pc:docMk/>
          <pc:sldMk cId="4228942546" sldId="323"/>
        </pc:sldMkLst>
      </pc:sldChg>
      <pc:sldChg chg="modSp mod">
        <pc:chgData name="Manoj khaladkar" userId="8aca3b2b6d5a7eba" providerId="LiveId" clId="{15699E8D-55EF-4E10-8EB4-2318DBD08DB3}" dt="2021-05-17T07:20:55.314" v="85" actId="20577"/>
        <pc:sldMkLst>
          <pc:docMk/>
          <pc:sldMk cId="3843540215" sldId="324"/>
        </pc:sldMkLst>
        <pc:spChg chg="mod">
          <ac:chgData name="Manoj khaladkar" userId="8aca3b2b6d5a7eba" providerId="LiveId" clId="{15699E8D-55EF-4E10-8EB4-2318DBD08DB3}" dt="2021-05-17T07:20:55.314" v="85" actId="20577"/>
          <ac:spMkLst>
            <pc:docMk/>
            <pc:sldMk cId="3843540215" sldId="324"/>
            <ac:spMk id="6" creationId="{00000000-0000-0000-0000-000000000000}"/>
          </ac:spMkLst>
        </pc:spChg>
      </pc:sldChg>
      <pc:sldChg chg="del">
        <pc:chgData name="Manoj khaladkar" userId="8aca3b2b6d5a7eba" providerId="LiveId" clId="{15699E8D-55EF-4E10-8EB4-2318DBD08DB3}" dt="2021-05-17T07:18:48.001" v="71" actId="2696"/>
        <pc:sldMkLst>
          <pc:docMk/>
          <pc:sldMk cId="2603848930" sldId="359"/>
        </pc:sldMkLst>
      </pc:sldChg>
      <pc:sldChg chg="modSp mod">
        <pc:chgData name="Manoj khaladkar" userId="8aca3b2b6d5a7eba" providerId="LiveId" clId="{15699E8D-55EF-4E10-8EB4-2318DBD08DB3}" dt="2021-05-17T07:19:12.018" v="76" actId="255"/>
        <pc:sldMkLst>
          <pc:docMk/>
          <pc:sldMk cId="2511227238" sldId="370"/>
        </pc:sldMkLst>
        <pc:spChg chg="mod">
          <ac:chgData name="Manoj khaladkar" userId="8aca3b2b6d5a7eba" providerId="LiveId" clId="{15699E8D-55EF-4E10-8EB4-2318DBD08DB3}" dt="2021-05-17T07:19:12.018" v="76" actId="255"/>
          <ac:spMkLst>
            <pc:docMk/>
            <pc:sldMk cId="2511227238" sldId="370"/>
            <ac:spMk id="3" creationId="{00000000-0000-0000-0000-000000000000}"/>
          </ac:spMkLst>
        </pc:spChg>
      </pc:sldChg>
      <pc:sldChg chg="modSp mod">
        <pc:chgData name="Manoj khaladkar" userId="8aca3b2b6d5a7eba" providerId="LiveId" clId="{15699E8D-55EF-4E10-8EB4-2318DBD08DB3}" dt="2021-05-17T07:14:08.795" v="27" actId="20577"/>
        <pc:sldMkLst>
          <pc:docMk/>
          <pc:sldMk cId="55644931" sldId="371"/>
        </pc:sldMkLst>
        <pc:spChg chg="mod">
          <ac:chgData name="Manoj khaladkar" userId="8aca3b2b6d5a7eba" providerId="LiveId" clId="{15699E8D-55EF-4E10-8EB4-2318DBD08DB3}" dt="2021-05-17T07:14:08.795" v="27" actId="20577"/>
          <ac:spMkLst>
            <pc:docMk/>
            <pc:sldMk cId="55644931" sldId="371"/>
            <ac:spMk id="3" creationId="{00000000-0000-0000-0000-000000000000}"/>
          </ac:spMkLst>
        </pc:spChg>
      </pc:sldChg>
      <pc:sldChg chg="modSp mod">
        <pc:chgData name="Manoj khaladkar" userId="8aca3b2b6d5a7eba" providerId="LiveId" clId="{15699E8D-55EF-4E10-8EB4-2318DBD08DB3}" dt="2021-05-17T07:19:43.780" v="78" actId="5793"/>
        <pc:sldMkLst>
          <pc:docMk/>
          <pc:sldMk cId="1562530804" sldId="372"/>
        </pc:sldMkLst>
        <pc:spChg chg="mod">
          <ac:chgData name="Manoj khaladkar" userId="8aca3b2b6d5a7eba" providerId="LiveId" clId="{15699E8D-55EF-4E10-8EB4-2318DBD08DB3}" dt="2021-05-17T07:19:43.780" v="78" actId="5793"/>
          <ac:spMkLst>
            <pc:docMk/>
            <pc:sldMk cId="1562530804" sldId="372"/>
            <ac:spMk id="3" creationId="{00000000-0000-0000-0000-000000000000}"/>
          </ac:spMkLst>
        </pc:spChg>
      </pc:sldChg>
      <pc:sldChg chg="modSp mod">
        <pc:chgData name="Manoj khaladkar" userId="8aca3b2b6d5a7eba" providerId="LiveId" clId="{15699E8D-55EF-4E10-8EB4-2318DBD08DB3}" dt="2021-05-17T07:15:48.652" v="37" actId="20577"/>
        <pc:sldMkLst>
          <pc:docMk/>
          <pc:sldMk cId="2505405857" sldId="380"/>
        </pc:sldMkLst>
        <pc:spChg chg="mod">
          <ac:chgData name="Manoj khaladkar" userId="8aca3b2b6d5a7eba" providerId="LiveId" clId="{15699E8D-55EF-4E10-8EB4-2318DBD08DB3}" dt="2021-05-17T07:15:48.652" v="37" actId="20577"/>
          <ac:spMkLst>
            <pc:docMk/>
            <pc:sldMk cId="2505405857" sldId="380"/>
            <ac:spMk id="6" creationId="{00000000-0000-0000-0000-000000000000}"/>
          </ac:spMkLst>
        </pc:spChg>
      </pc:sldChg>
      <pc:sldChg chg="modSp mod">
        <pc:chgData name="Manoj khaladkar" userId="8aca3b2b6d5a7eba" providerId="LiveId" clId="{15699E8D-55EF-4E10-8EB4-2318DBD08DB3}" dt="2021-05-17T07:15:22.270" v="36" actId="1076"/>
        <pc:sldMkLst>
          <pc:docMk/>
          <pc:sldMk cId="2551325259" sldId="393"/>
        </pc:sldMkLst>
        <pc:spChg chg="mod">
          <ac:chgData name="Manoj khaladkar" userId="8aca3b2b6d5a7eba" providerId="LiveId" clId="{15699E8D-55EF-4E10-8EB4-2318DBD08DB3}" dt="2021-05-17T07:15:22.270" v="36" actId="1076"/>
          <ac:spMkLst>
            <pc:docMk/>
            <pc:sldMk cId="2551325259" sldId="393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2A474-BA94-48D4-BCFC-D6F05F4AE901}" type="doc">
      <dgm:prSet loTypeId="urn:microsoft.com/office/officeart/2005/8/layout/radial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4C60B32-C966-4C24-84D3-D20CC10E9431}">
      <dgm:prSet phldrT="[Text]" custT="1"/>
      <dgm:spPr/>
      <dgm:t>
        <a:bodyPr/>
        <a:lstStyle/>
        <a:p>
          <a:r>
            <a:rPr lang="en-US" sz="1400" b="1" dirty="0">
              <a:solidFill>
                <a:srgbClr val="C00000"/>
              </a:solidFill>
            </a:rPr>
            <a:t>Engineering Student</a:t>
          </a:r>
        </a:p>
      </dgm:t>
    </dgm:pt>
    <dgm:pt modelId="{54FA4167-E215-4F5C-90CE-57A0A2F13E6E}" type="parTrans" cxnId="{4C448D8E-001D-424E-BE29-737BECFD08F9}">
      <dgm:prSet/>
      <dgm:spPr/>
      <dgm:t>
        <a:bodyPr/>
        <a:lstStyle/>
        <a:p>
          <a:endParaRPr lang="en-US" sz="1400" b="1">
            <a:solidFill>
              <a:srgbClr val="C00000"/>
            </a:solidFill>
          </a:endParaRPr>
        </a:p>
      </dgm:t>
    </dgm:pt>
    <dgm:pt modelId="{841BFB97-F0BC-4D99-81F3-C32F0286EF5C}" type="sibTrans" cxnId="{4C448D8E-001D-424E-BE29-737BECFD08F9}">
      <dgm:prSet/>
      <dgm:spPr/>
      <dgm:t>
        <a:bodyPr/>
        <a:lstStyle/>
        <a:p>
          <a:endParaRPr lang="en-US" sz="1400" b="1">
            <a:solidFill>
              <a:srgbClr val="C00000"/>
            </a:solidFill>
          </a:endParaRPr>
        </a:p>
      </dgm:t>
    </dgm:pt>
    <dgm:pt modelId="{BFCBAE23-8E18-4156-A12A-DED4099ED8EF}">
      <dgm:prSet phldrT="[Text]" custT="1"/>
      <dgm:spPr/>
      <dgm:t>
        <a:bodyPr/>
        <a:lstStyle/>
        <a:p>
          <a:r>
            <a:rPr lang="en-US" sz="1400" b="1" dirty="0">
              <a:solidFill>
                <a:srgbClr val="C00000"/>
              </a:solidFill>
            </a:rPr>
            <a:t>Core Manufacturing</a:t>
          </a:r>
        </a:p>
      </dgm:t>
    </dgm:pt>
    <dgm:pt modelId="{38D75ACF-3AD0-462C-959F-30CDF0E824A5}" type="parTrans" cxnId="{7A454396-5195-4854-AAD0-B9BB98315C9C}">
      <dgm:prSet custT="1"/>
      <dgm:spPr/>
      <dgm:t>
        <a:bodyPr/>
        <a:lstStyle/>
        <a:p>
          <a:endParaRPr lang="en-US" sz="1400" b="1">
            <a:solidFill>
              <a:srgbClr val="C00000"/>
            </a:solidFill>
          </a:endParaRPr>
        </a:p>
      </dgm:t>
    </dgm:pt>
    <dgm:pt modelId="{2794C79A-865D-4AC8-B0BA-6DDA61905AA3}" type="sibTrans" cxnId="{7A454396-5195-4854-AAD0-B9BB98315C9C}">
      <dgm:prSet/>
      <dgm:spPr/>
      <dgm:t>
        <a:bodyPr/>
        <a:lstStyle/>
        <a:p>
          <a:endParaRPr lang="en-US" sz="1400" b="1">
            <a:solidFill>
              <a:srgbClr val="C00000"/>
            </a:solidFill>
          </a:endParaRPr>
        </a:p>
      </dgm:t>
    </dgm:pt>
    <dgm:pt modelId="{866CE6E6-CFBC-474C-A717-69FF137E67B7}">
      <dgm:prSet phldrT="[Text]" custT="1"/>
      <dgm:spPr/>
      <dgm:t>
        <a:bodyPr/>
        <a:lstStyle/>
        <a:p>
          <a:r>
            <a:rPr lang="en-US" sz="1400" b="1" dirty="0">
              <a:solidFill>
                <a:srgbClr val="C00000"/>
              </a:solidFill>
            </a:rPr>
            <a:t>Professional and Business Services</a:t>
          </a:r>
        </a:p>
      </dgm:t>
    </dgm:pt>
    <dgm:pt modelId="{4616766A-4AD6-489B-A08A-AB3B5FB9A813}" type="parTrans" cxnId="{E91911AA-5CB8-46D3-A373-D7136DFCD911}">
      <dgm:prSet custT="1"/>
      <dgm:spPr/>
      <dgm:t>
        <a:bodyPr/>
        <a:lstStyle/>
        <a:p>
          <a:endParaRPr lang="en-US" sz="1400" b="1">
            <a:solidFill>
              <a:srgbClr val="C00000"/>
            </a:solidFill>
          </a:endParaRPr>
        </a:p>
      </dgm:t>
    </dgm:pt>
    <dgm:pt modelId="{ACC87857-4072-4DA6-A6AB-823F289FE401}" type="sibTrans" cxnId="{E91911AA-5CB8-46D3-A373-D7136DFCD911}">
      <dgm:prSet/>
      <dgm:spPr/>
      <dgm:t>
        <a:bodyPr/>
        <a:lstStyle/>
        <a:p>
          <a:endParaRPr lang="en-US" sz="1400" b="1">
            <a:solidFill>
              <a:srgbClr val="C00000"/>
            </a:solidFill>
          </a:endParaRPr>
        </a:p>
      </dgm:t>
    </dgm:pt>
    <dgm:pt modelId="{91FC195F-CEA3-44CF-833C-740548966B6D}">
      <dgm:prSet phldrT="[Text]" custT="1"/>
      <dgm:spPr/>
      <dgm:t>
        <a:bodyPr/>
        <a:lstStyle/>
        <a:p>
          <a:r>
            <a:rPr lang="en-US" sz="1400" b="1" dirty="0">
              <a:solidFill>
                <a:srgbClr val="C00000"/>
              </a:solidFill>
            </a:rPr>
            <a:t>R&amp;D Labs</a:t>
          </a:r>
        </a:p>
      </dgm:t>
    </dgm:pt>
    <dgm:pt modelId="{C9CA3D6B-AD86-4589-8F9C-D60905B5411C}" type="parTrans" cxnId="{2EC41A21-3AA1-420A-BBB8-44444D94E6A4}">
      <dgm:prSet custT="1"/>
      <dgm:spPr/>
      <dgm:t>
        <a:bodyPr/>
        <a:lstStyle/>
        <a:p>
          <a:endParaRPr lang="en-US" sz="1400" b="1">
            <a:solidFill>
              <a:srgbClr val="C00000"/>
            </a:solidFill>
          </a:endParaRPr>
        </a:p>
      </dgm:t>
    </dgm:pt>
    <dgm:pt modelId="{ADB2D400-0817-4514-8DE0-38CC9E4A5987}" type="sibTrans" cxnId="{2EC41A21-3AA1-420A-BBB8-44444D94E6A4}">
      <dgm:prSet/>
      <dgm:spPr/>
      <dgm:t>
        <a:bodyPr/>
        <a:lstStyle/>
        <a:p>
          <a:endParaRPr lang="en-US" sz="1400" b="1">
            <a:solidFill>
              <a:srgbClr val="C00000"/>
            </a:solidFill>
          </a:endParaRPr>
        </a:p>
      </dgm:t>
    </dgm:pt>
    <dgm:pt modelId="{49638C01-1A09-4D77-B2BC-A7CE524D187E}">
      <dgm:prSet phldrT="[Text]" custT="1"/>
      <dgm:spPr/>
      <dgm:t>
        <a:bodyPr/>
        <a:lstStyle/>
        <a:p>
          <a:r>
            <a:rPr lang="en-US" sz="1400" b="1" dirty="0">
              <a:solidFill>
                <a:srgbClr val="C00000"/>
              </a:solidFill>
            </a:rPr>
            <a:t>Sales &amp; Marketing</a:t>
          </a:r>
        </a:p>
      </dgm:t>
    </dgm:pt>
    <dgm:pt modelId="{A37620BE-72BD-44F7-ACE9-CF337CC6D93A}" type="parTrans" cxnId="{44160DDD-C406-4054-941E-84F155CB35DA}">
      <dgm:prSet custT="1"/>
      <dgm:spPr/>
      <dgm:t>
        <a:bodyPr/>
        <a:lstStyle/>
        <a:p>
          <a:endParaRPr lang="en-US" sz="1400" b="1">
            <a:solidFill>
              <a:srgbClr val="C00000"/>
            </a:solidFill>
          </a:endParaRPr>
        </a:p>
      </dgm:t>
    </dgm:pt>
    <dgm:pt modelId="{B187BF63-C96C-477B-9412-10353C58D00A}" type="sibTrans" cxnId="{44160DDD-C406-4054-941E-84F155CB35DA}">
      <dgm:prSet/>
      <dgm:spPr/>
      <dgm:t>
        <a:bodyPr/>
        <a:lstStyle/>
        <a:p>
          <a:endParaRPr lang="en-US" sz="1400" b="1">
            <a:solidFill>
              <a:srgbClr val="C00000"/>
            </a:solidFill>
          </a:endParaRPr>
        </a:p>
      </dgm:t>
    </dgm:pt>
    <dgm:pt modelId="{111FE002-DA14-423C-8EE0-B6C9E0862663}">
      <dgm:prSet phldrT="[Text]" custT="1"/>
      <dgm:spPr/>
      <dgm:t>
        <a:bodyPr/>
        <a:lstStyle/>
        <a:p>
          <a:r>
            <a:rPr lang="en-US" sz="1400" b="1" dirty="0">
              <a:solidFill>
                <a:srgbClr val="C00000"/>
              </a:solidFill>
            </a:rPr>
            <a:t>Supply Chain Professionals</a:t>
          </a:r>
        </a:p>
      </dgm:t>
    </dgm:pt>
    <dgm:pt modelId="{796A38B1-1972-4B0D-99D1-521CC8E39F25}" type="parTrans" cxnId="{B67EBB46-3573-4255-A3D9-8081346F155F}">
      <dgm:prSet custT="1"/>
      <dgm:spPr/>
      <dgm:t>
        <a:bodyPr/>
        <a:lstStyle/>
        <a:p>
          <a:endParaRPr lang="en-US" sz="1400" b="1">
            <a:solidFill>
              <a:srgbClr val="C00000"/>
            </a:solidFill>
          </a:endParaRPr>
        </a:p>
      </dgm:t>
    </dgm:pt>
    <dgm:pt modelId="{EB407A9C-01C2-4AE2-B0CE-6DA4C3BD346D}" type="sibTrans" cxnId="{B67EBB46-3573-4255-A3D9-8081346F155F}">
      <dgm:prSet/>
      <dgm:spPr/>
      <dgm:t>
        <a:bodyPr/>
        <a:lstStyle/>
        <a:p>
          <a:endParaRPr lang="en-US" sz="1400" b="1">
            <a:solidFill>
              <a:srgbClr val="C00000"/>
            </a:solidFill>
          </a:endParaRPr>
        </a:p>
      </dgm:t>
    </dgm:pt>
    <dgm:pt modelId="{62EFE8B2-AB8B-4E70-BF7A-A411F43BA8D8}">
      <dgm:prSet phldrT="[Text]" custT="1"/>
      <dgm:spPr/>
      <dgm:t>
        <a:bodyPr/>
        <a:lstStyle/>
        <a:p>
          <a:r>
            <a:rPr lang="en-US" sz="1400" b="1" dirty="0">
              <a:solidFill>
                <a:srgbClr val="C00000"/>
              </a:solidFill>
            </a:rPr>
            <a:t>IT Product Development and Maintenance</a:t>
          </a:r>
        </a:p>
      </dgm:t>
    </dgm:pt>
    <dgm:pt modelId="{C325498F-07B1-41B8-806F-C7E58702CDF6}" type="parTrans" cxnId="{725B5BB0-6581-444D-929A-181F004A7F7B}">
      <dgm:prSet custT="1"/>
      <dgm:spPr/>
      <dgm:t>
        <a:bodyPr/>
        <a:lstStyle/>
        <a:p>
          <a:endParaRPr lang="en-US" sz="1400" b="1">
            <a:solidFill>
              <a:srgbClr val="C00000"/>
            </a:solidFill>
          </a:endParaRPr>
        </a:p>
      </dgm:t>
    </dgm:pt>
    <dgm:pt modelId="{C5FDE709-F978-429D-9E24-F9D433C1BDFE}" type="sibTrans" cxnId="{725B5BB0-6581-444D-929A-181F004A7F7B}">
      <dgm:prSet/>
      <dgm:spPr/>
      <dgm:t>
        <a:bodyPr/>
        <a:lstStyle/>
        <a:p>
          <a:endParaRPr lang="en-US" sz="1400" b="1">
            <a:solidFill>
              <a:srgbClr val="C00000"/>
            </a:solidFill>
          </a:endParaRPr>
        </a:p>
      </dgm:t>
    </dgm:pt>
    <dgm:pt modelId="{90E3510E-4135-4BBE-8323-142AAD7A8D7B}">
      <dgm:prSet phldrT="[Text]" custT="1"/>
      <dgm:spPr/>
      <dgm:t>
        <a:bodyPr/>
        <a:lstStyle/>
        <a:p>
          <a:r>
            <a:rPr lang="en-US" sz="1400" b="1" dirty="0">
              <a:solidFill>
                <a:srgbClr val="C00000"/>
              </a:solidFill>
            </a:rPr>
            <a:t>IT enabled Systems and Services</a:t>
          </a:r>
        </a:p>
      </dgm:t>
    </dgm:pt>
    <dgm:pt modelId="{08B7DE1B-0984-4832-AEBE-CDFBC47CB4DC}" type="parTrans" cxnId="{435E157C-FDB8-454E-BAB0-E31DDE15DDFB}">
      <dgm:prSet custT="1"/>
      <dgm:spPr/>
      <dgm:t>
        <a:bodyPr/>
        <a:lstStyle/>
        <a:p>
          <a:endParaRPr lang="en-US" sz="1400" b="1">
            <a:solidFill>
              <a:srgbClr val="C00000"/>
            </a:solidFill>
          </a:endParaRPr>
        </a:p>
      </dgm:t>
    </dgm:pt>
    <dgm:pt modelId="{B31D7F3A-1D99-4C0E-9D8C-BE80F4F8F23D}" type="sibTrans" cxnId="{435E157C-FDB8-454E-BAB0-E31DDE15DDFB}">
      <dgm:prSet/>
      <dgm:spPr/>
      <dgm:t>
        <a:bodyPr/>
        <a:lstStyle/>
        <a:p>
          <a:endParaRPr lang="en-US" sz="1400" b="1">
            <a:solidFill>
              <a:srgbClr val="C00000"/>
            </a:solidFill>
          </a:endParaRPr>
        </a:p>
      </dgm:t>
    </dgm:pt>
    <dgm:pt modelId="{621FE3C8-7DFE-46C8-A494-682F9B1CAD95}" type="pres">
      <dgm:prSet presAssocID="{A762A474-BA94-48D4-BCFC-D6F05F4AE90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EEBBF92-86F8-478A-A785-D0A4DD6F815D}" type="pres">
      <dgm:prSet presAssocID="{C4C60B32-C966-4C24-84D3-D20CC10E9431}" presName="centerShape" presStyleLbl="node0" presStyleIdx="0" presStyleCnt="1"/>
      <dgm:spPr/>
    </dgm:pt>
    <dgm:pt modelId="{9AAEF8E0-F82D-42FD-B5CB-78A35541E275}" type="pres">
      <dgm:prSet presAssocID="{38D75ACF-3AD0-462C-959F-30CDF0E824A5}" presName="parTrans" presStyleLbl="sibTrans2D1" presStyleIdx="0" presStyleCnt="7"/>
      <dgm:spPr/>
    </dgm:pt>
    <dgm:pt modelId="{EBE5CBA8-AB14-47DB-BD13-DAD9B66329CC}" type="pres">
      <dgm:prSet presAssocID="{38D75ACF-3AD0-462C-959F-30CDF0E824A5}" presName="connectorText" presStyleLbl="sibTrans2D1" presStyleIdx="0" presStyleCnt="7"/>
      <dgm:spPr/>
    </dgm:pt>
    <dgm:pt modelId="{74A571C9-6800-434A-A4D6-C52F6394221F}" type="pres">
      <dgm:prSet presAssocID="{BFCBAE23-8E18-4156-A12A-DED4099ED8EF}" presName="node" presStyleLbl="node1" presStyleIdx="0" presStyleCnt="7" custScaleX="121483">
        <dgm:presLayoutVars>
          <dgm:bulletEnabled val="1"/>
        </dgm:presLayoutVars>
      </dgm:prSet>
      <dgm:spPr/>
    </dgm:pt>
    <dgm:pt modelId="{72D06C24-8B1A-4DF2-A6BD-3971329D9EC9}" type="pres">
      <dgm:prSet presAssocID="{4616766A-4AD6-489B-A08A-AB3B5FB9A813}" presName="parTrans" presStyleLbl="sibTrans2D1" presStyleIdx="1" presStyleCnt="7"/>
      <dgm:spPr/>
    </dgm:pt>
    <dgm:pt modelId="{EFB725FC-D031-4D7B-B7B1-04BC62039BA1}" type="pres">
      <dgm:prSet presAssocID="{4616766A-4AD6-489B-A08A-AB3B5FB9A813}" presName="connectorText" presStyleLbl="sibTrans2D1" presStyleIdx="1" presStyleCnt="7"/>
      <dgm:spPr/>
    </dgm:pt>
    <dgm:pt modelId="{082347FB-5AC4-4AD5-8C27-8C924B271F64}" type="pres">
      <dgm:prSet presAssocID="{866CE6E6-CFBC-474C-A717-69FF137E67B7}" presName="node" presStyleLbl="node1" presStyleIdx="1" presStyleCnt="7" custScaleX="112786">
        <dgm:presLayoutVars>
          <dgm:bulletEnabled val="1"/>
        </dgm:presLayoutVars>
      </dgm:prSet>
      <dgm:spPr/>
    </dgm:pt>
    <dgm:pt modelId="{E1D27327-DB87-4119-AB9D-09196C7036B5}" type="pres">
      <dgm:prSet presAssocID="{C9CA3D6B-AD86-4589-8F9C-D60905B5411C}" presName="parTrans" presStyleLbl="sibTrans2D1" presStyleIdx="2" presStyleCnt="7"/>
      <dgm:spPr/>
    </dgm:pt>
    <dgm:pt modelId="{679CE0CA-F12F-4D9F-96B7-515C11DB9460}" type="pres">
      <dgm:prSet presAssocID="{C9CA3D6B-AD86-4589-8F9C-D60905B5411C}" presName="connectorText" presStyleLbl="sibTrans2D1" presStyleIdx="2" presStyleCnt="7"/>
      <dgm:spPr/>
    </dgm:pt>
    <dgm:pt modelId="{CE0C6392-7B86-453A-9254-00D7020A04E8}" type="pres">
      <dgm:prSet presAssocID="{91FC195F-CEA3-44CF-833C-740548966B6D}" presName="node" presStyleLbl="node1" presStyleIdx="2" presStyleCnt="7" custScaleX="112786">
        <dgm:presLayoutVars>
          <dgm:bulletEnabled val="1"/>
        </dgm:presLayoutVars>
      </dgm:prSet>
      <dgm:spPr/>
    </dgm:pt>
    <dgm:pt modelId="{DBE2DAD0-5323-4148-97DE-1BCA9B0B654E}" type="pres">
      <dgm:prSet presAssocID="{A37620BE-72BD-44F7-ACE9-CF337CC6D93A}" presName="parTrans" presStyleLbl="sibTrans2D1" presStyleIdx="3" presStyleCnt="7"/>
      <dgm:spPr/>
    </dgm:pt>
    <dgm:pt modelId="{D02715AF-9512-4130-A1B7-574738A73693}" type="pres">
      <dgm:prSet presAssocID="{A37620BE-72BD-44F7-ACE9-CF337CC6D93A}" presName="connectorText" presStyleLbl="sibTrans2D1" presStyleIdx="3" presStyleCnt="7"/>
      <dgm:spPr/>
    </dgm:pt>
    <dgm:pt modelId="{EEB0B7C6-1B85-4EB1-8CE4-B8448D95195C}" type="pres">
      <dgm:prSet presAssocID="{49638C01-1A09-4D77-B2BC-A7CE524D187E}" presName="node" presStyleLbl="node1" presStyleIdx="3" presStyleCnt="7" custScaleX="112786">
        <dgm:presLayoutVars>
          <dgm:bulletEnabled val="1"/>
        </dgm:presLayoutVars>
      </dgm:prSet>
      <dgm:spPr/>
    </dgm:pt>
    <dgm:pt modelId="{C377815C-3D8A-421D-B391-FE078E94B066}" type="pres">
      <dgm:prSet presAssocID="{796A38B1-1972-4B0D-99D1-521CC8E39F25}" presName="parTrans" presStyleLbl="sibTrans2D1" presStyleIdx="4" presStyleCnt="7"/>
      <dgm:spPr/>
    </dgm:pt>
    <dgm:pt modelId="{C6A298E9-380A-4EB7-B387-9C6895326ECB}" type="pres">
      <dgm:prSet presAssocID="{796A38B1-1972-4B0D-99D1-521CC8E39F25}" presName="connectorText" presStyleLbl="sibTrans2D1" presStyleIdx="4" presStyleCnt="7"/>
      <dgm:spPr/>
    </dgm:pt>
    <dgm:pt modelId="{90728950-EF22-4E2F-8C11-3A190319714C}" type="pres">
      <dgm:prSet presAssocID="{111FE002-DA14-423C-8EE0-B6C9E0862663}" presName="node" presStyleLbl="node1" presStyleIdx="4" presStyleCnt="7" custScaleX="112786">
        <dgm:presLayoutVars>
          <dgm:bulletEnabled val="1"/>
        </dgm:presLayoutVars>
      </dgm:prSet>
      <dgm:spPr/>
    </dgm:pt>
    <dgm:pt modelId="{C541AC97-B2A6-4B65-B6E8-5AC5CFBC9D9A}" type="pres">
      <dgm:prSet presAssocID="{C325498F-07B1-41B8-806F-C7E58702CDF6}" presName="parTrans" presStyleLbl="sibTrans2D1" presStyleIdx="5" presStyleCnt="7"/>
      <dgm:spPr/>
    </dgm:pt>
    <dgm:pt modelId="{C9DE87EE-9A73-48A3-A68A-BC860CBE58EE}" type="pres">
      <dgm:prSet presAssocID="{C325498F-07B1-41B8-806F-C7E58702CDF6}" presName="connectorText" presStyleLbl="sibTrans2D1" presStyleIdx="5" presStyleCnt="7"/>
      <dgm:spPr/>
    </dgm:pt>
    <dgm:pt modelId="{BCAC81A2-39B5-4E52-8F8B-14A018071D34}" type="pres">
      <dgm:prSet presAssocID="{62EFE8B2-AB8B-4E70-BF7A-A411F43BA8D8}" presName="node" presStyleLbl="node1" presStyleIdx="5" presStyleCnt="7" custScaleX="112786">
        <dgm:presLayoutVars>
          <dgm:bulletEnabled val="1"/>
        </dgm:presLayoutVars>
      </dgm:prSet>
      <dgm:spPr/>
    </dgm:pt>
    <dgm:pt modelId="{C9CB37DE-CE4D-49A1-A03A-DC5A915BC30D}" type="pres">
      <dgm:prSet presAssocID="{08B7DE1B-0984-4832-AEBE-CDFBC47CB4DC}" presName="parTrans" presStyleLbl="sibTrans2D1" presStyleIdx="6" presStyleCnt="7"/>
      <dgm:spPr/>
    </dgm:pt>
    <dgm:pt modelId="{31E266C8-F486-40DD-8424-880D65DDF54B}" type="pres">
      <dgm:prSet presAssocID="{08B7DE1B-0984-4832-AEBE-CDFBC47CB4DC}" presName="connectorText" presStyleLbl="sibTrans2D1" presStyleIdx="6" presStyleCnt="7"/>
      <dgm:spPr/>
    </dgm:pt>
    <dgm:pt modelId="{DADB1D89-82F2-47A9-AE03-A28608352A84}" type="pres">
      <dgm:prSet presAssocID="{90E3510E-4135-4BBE-8323-142AAD7A8D7B}" presName="node" presStyleLbl="node1" presStyleIdx="6" presStyleCnt="7" custScaleX="112786">
        <dgm:presLayoutVars>
          <dgm:bulletEnabled val="1"/>
        </dgm:presLayoutVars>
      </dgm:prSet>
      <dgm:spPr/>
    </dgm:pt>
  </dgm:ptLst>
  <dgm:cxnLst>
    <dgm:cxn modelId="{21000703-4B6B-40F0-A28E-E18BFB6C2796}" type="presOf" srcId="{796A38B1-1972-4B0D-99D1-521CC8E39F25}" destId="{C6A298E9-380A-4EB7-B387-9C6895326ECB}" srcOrd="1" destOrd="0" presId="urn:microsoft.com/office/officeart/2005/8/layout/radial5"/>
    <dgm:cxn modelId="{6D660E05-046B-4F1C-B6FD-AC7BB749C4B4}" type="presOf" srcId="{C325498F-07B1-41B8-806F-C7E58702CDF6}" destId="{C9DE87EE-9A73-48A3-A68A-BC860CBE58EE}" srcOrd="1" destOrd="0" presId="urn:microsoft.com/office/officeart/2005/8/layout/radial5"/>
    <dgm:cxn modelId="{0ECFB413-07DC-45AF-8242-63CEA6114DCE}" type="presOf" srcId="{90E3510E-4135-4BBE-8323-142AAD7A8D7B}" destId="{DADB1D89-82F2-47A9-AE03-A28608352A84}" srcOrd="0" destOrd="0" presId="urn:microsoft.com/office/officeart/2005/8/layout/radial5"/>
    <dgm:cxn modelId="{33A81F20-1AF2-48D8-A405-9E1AE205EEB1}" type="presOf" srcId="{91FC195F-CEA3-44CF-833C-740548966B6D}" destId="{CE0C6392-7B86-453A-9254-00D7020A04E8}" srcOrd="0" destOrd="0" presId="urn:microsoft.com/office/officeart/2005/8/layout/radial5"/>
    <dgm:cxn modelId="{2EC41A21-3AA1-420A-BBB8-44444D94E6A4}" srcId="{C4C60B32-C966-4C24-84D3-D20CC10E9431}" destId="{91FC195F-CEA3-44CF-833C-740548966B6D}" srcOrd="2" destOrd="0" parTransId="{C9CA3D6B-AD86-4589-8F9C-D60905B5411C}" sibTransId="{ADB2D400-0817-4514-8DE0-38CC9E4A5987}"/>
    <dgm:cxn modelId="{9332EF24-90F3-49F5-9D01-291850803148}" type="presOf" srcId="{BFCBAE23-8E18-4156-A12A-DED4099ED8EF}" destId="{74A571C9-6800-434A-A4D6-C52F6394221F}" srcOrd="0" destOrd="0" presId="urn:microsoft.com/office/officeart/2005/8/layout/radial5"/>
    <dgm:cxn modelId="{B8A1282C-FBC6-4A7D-9411-9F9B00AA8F91}" type="presOf" srcId="{08B7DE1B-0984-4832-AEBE-CDFBC47CB4DC}" destId="{C9CB37DE-CE4D-49A1-A03A-DC5A915BC30D}" srcOrd="0" destOrd="0" presId="urn:microsoft.com/office/officeart/2005/8/layout/radial5"/>
    <dgm:cxn modelId="{3109D22C-4EFD-4843-B087-32F7CAA7ACED}" type="presOf" srcId="{A762A474-BA94-48D4-BCFC-D6F05F4AE901}" destId="{621FE3C8-7DFE-46C8-A494-682F9B1CAD95}" srcOrd="0" destOrd="0" presId="urn:microsoft.com/office/officeart/2005/8/layout/radial5"/>
    <dgm:cxn modelId="{1FD83D35-E9BD-4F08-97FD-2DD4EBCF0493}" type="presOf" srcId="{A37620BE-72BD-44F7-ACE9-CF337CC6D93A}" destId="{DBE2DAD0-5323-4148-97DE-1BCA9B0B654E}" srcOrd="0" destOrd="0" presId="urn:microsoft.com/office/officeart/2005/8/layout/radial5"/>
    <dgm:cxn modelId="{8A404B36-CDF6-4E5A-A710-6DDE385335A6}" type="presOf" srcId="{62EFE8B2-AB8B-4E70-BF7A-A411F43BA8D8}" destId="{BCAC81A2-39B5-4E52-8F8B-14A018071D34}" srcOrd="0" destOrd="0" presId="urn:microsoft.com/office/officeart/2005/8/layout/radial5"/>
    <dgm:cxn modelId="{B67EBB46-3573-4255-A3D9-8081346F155F}" srcId="{C4C60B32-C966-4C24-84D3-D20CC10E9431}" destId="{111FE002-DA14-423C-8EE0-B6C9E0862663}" srcOrd="4" destOrd="0" parTransId="{796A38B1-1972-4B0D-99D1-521CC8E39F25}" sibTransId="{EB407A9C-01C2-4AE2-B0CE-6DA4C3BD346D}"/>
    <dgm:cxn modelId="{2DCD8873-9682-4DF0-9211-39CD26A6865D}" type="presOf" srcId="{C325498F-07B1-41B8-806F-C7E58702CDF6}" destId="{C541AC97-B2A6-4B65-B6E8-5AC5CFBC9D9A}" srcOrd="0" destOrd="0" presId="urn:microsoft.com/office/officeart/2005/8/layout/radial5"/>
    <dgm:cxn modelId="{1FB65B77-FFD0-44C9-981E-DA652432EB09}" type="presOf" srcId="{866CE6E6-CFBC-474C-A717-69FF137E67B7}" destId="{082347FB-5AC4-4AD5-8C27-8C924B271F64}" srcOrd="0" destOrd="0" presId="urn:microsoft.com/office/officeart/2005/8/layout/radial5"/>
    <dgm:cxn modelId="{9B7BEE79-3410-4599-9A70-B4E05169E8D0}" type="presOf" srcId="{38D75ACF-3AD0-462C-959F-30CDF0E824A5}" destId="{9AAEF8E0-F82D-42FD-B5CB-78A35541E275}" srcOrd="0" destOrd="0" presId="urn:microsoft.com/office/officeart/2005/8/layout/radial5"/>
    <dgm:cxn modelId="{435E157C-FDB8-454E-BAB0-E31DDE15DDFB}" srcId="{C4C60B32-C966-4C24-84D3-D20CC10E9431}" destId="{90E3510E-4135-4BBE-8323-142AAD7A8D7B}" srcOrd="6" destOrd="0" parTransId="{08B7DE1B-0984-4832-AEBE-CDFBC47CB4DC}" sibTransId="{B31D7F3A-1D99-4C0E-9D8C-BE80F4F8F23D}"/>
    <dgm:cxn modelId="{65427E84-5734-47D3-8D30-D37DD724C092}" type="presOf" srcId="{A37620BE-72BD-44F7-ACE9-CF337CC6D93A}" destId="{D02715AF-9512-4130-A1B7-574738A73693}" srcOrd="1" destOrd="0" presId="urn:microsoft.com/office/officeart/2005/8/layout/radial5"/>
    <dgm:cxn modelId="{4C448D8E-001D-424E-BE29-737BECFD08F9}" srcId="{A762A474-BA94-48D4-BCFC-D6F05F4AE901}" destId="{C4C60B32-C966-4C24-84D3-D20CC10E9431}" srcOrd="0" destOrd="0" parTransId="{54FA4167-E215-4F5C-90CE-57A0A2F13E6E}" sibTransId="{841BFB97-F0BC-4D99-81F3-C32F0286EF5C}"/>
    <dgm:cxn modelId="{7A454396-5195-4854-AAD0-B9BB98315C9C}" srcId="{C4C60B32-C966-4C24-84D3-D20CC10E9431}" destId="{BFCBAE23-8E18-4156-A12A-DED4099ED8EF}" srcOrd="0" destOrd="0" parTransId="{38D75ACF-3AD0-462C-959F-30CDF0E824A5}" sibTransId="{2794C79A-865D-4AC8-B0BA-6DDA61905AA3}"/>
    <dgm:cxn modelId="{E91911AA-5CB8-46D3-A373-D7136DFCD911}" srcId="{C4C60B32-C966-4C24-84D3-D20CC10E9431}" destId="{866CE6E6-CFBC-474C-A717-69FF137E67B7}" srcOrd="1" destOrd="0" parTransId="{4616766A-4AD6-489B-A08A-AB3B5FB9A813}" sibTransId="{ACC87857-4072-4DA6-A6AB-823F289FE401}"/>
    <dgm:cxn modelId="{725B5BB0-6581-444D-929A-181F004A7F7B}" srcId="{C4C60B32-C966-4C24-84D3-D20CC10E9431}" destId="{62EFE8B2-AB8B-4E70-BF7A-A411F43BA8D8}" srcOrd="5" destOrd="0" parTransId="{C325498F-07B1-41B8-806F-C7E58702CDF6}" sibTransId="{C5FDE709-F978-429D-9E24-F9D433C1BDFE}"/>
    <dgm:cxn modelId="{63AEC0CB-9175-4A67-9BA9-CAA8C979A91C}" type="presOf" srcId="{08B7DE1B-0984-4832-AEBE-CDFBC47CB4DC}" destId="{31E266C8-F486-40DD-8424-880D65DDF54B}" srcOrd="1" destOrd="0" presId="urn:microsoft.com/office/officeart/2005/8/layout/radial5"/>
    <dgm:cxn modelId="{CEBF83CF-02DB-42F8-8F36-037BD2E95FFA}" type="presOf" srcId="{796A38B1-1972-4B0D-99D1-521CC8E39F25}" destId="{C377815C-3D8A-421D-B391-FE078E94B066}" srcOrd="0" destOrd="0" presId="urn:microsoft.com/office/officeart/2005/8/layout/radial5"/>
    <dgm:cxn modelId="{89C6EAD1-DFBC-4F7E-ACEE-429378F64A18}" type="presOf" srcId="{111FE002-DA14-423C-8EE0-B6C9E0862663}" destId="{90728950-EF22-4E2F-8C11-3A190319714C}" srcOrd="0" destOrd="0" presId="urn:microsoft.com/office/officeart/2005/8/layout/radial5"/>
    <dgm:cxn modelId="{5CD368D5-BCA6-42C1-8028-A28624A18CA1}" type="presOf" srcId="{4616766A-4AD6-489B-A08A-AB3B5FB9A813}" destId="{EFB725FC-D031-4D7B-B7B1-04BC62039BA1}" srcOrd="1" destOrd="0" presId="urn:microsoft.com/office/officeart/2005/8/layout/radial5"/>
    <dgm:cxn modelId="{6E7428DA-1135-4537-9CC1-B87056C3C34C}" type="presOf" srcId="{4616766A-4AD6-489B-A08A-AB3B5FB9A813}" destId="{72D06C24-8B1A-4DF2-A6BD-3971329D9EC9}" srcOrd="0" destOrd="0" presId="urn:microsoft.com/office/officeart/2005/8/layout/radial5"/>
    <dgm:cxn modelId="{44160DDD-C406-4054-941E-84F155CB35DA}" srcId="{C4C60B32-C966-4C24-84D3-D20CC10E9431}" destId="{49638C01-1A09-4D77-B2BC-A7CE524D187E}" srcOrd="3" destOrd="0" parTransId="{A37620BE-72BD-44F7-ACE9-CF337CC6D93A}" sibTransId="{B187BF63-C96C-477B-9412-10353C58D00A}"/>
    <dgm:cxn modelId="{FC5483DF-D7D4-4A70-B9AC-1421DE6B7115}" type="presOf" srcId="{C9CA3D6B-AD86-4589-8F9C-D60905B5411C}" destId="{679CE0CA-F12F-4D9F-96B7-515C11DB9460}" srcOrd="1" destOrd="0" presId="urn:microsoft.com/office/officeart/2005/8/layout/radial5"/>
    <dgm:cxn modelId="{A5927BE7-758E-46EC-ABD0-8A0356A3B988}" type="presOf" srcId="{38D75ACF-3AD0-462C-959F-30CDF0E824A5}" destId="{EBE5CBA8-AB14-47DB-BD13-DAD9B66329CC}" srcOrd="1" destOrd="0" presId="urn:microsoft.com/office/officeart/2005/8/layout/radial5"/>
    <dgm:cxn modelId="{ED6F98E8-C275-47E0-8232-FA32B38F19BF}" type="presOf" srcId="{C4C60B32-C966-4C24-84D3-D20CC10E9431}" destId="{DEEBBF92-86F8-478A-A785-D0A4DD6F815D}" srcOrd="0" destOrd="0" presId="urn:microsoft.com/office/officeart/2005/8/layout/radial5"/>
    <dgm:cxn modelId="{92CA2FF7-78EB-4D84-9231-43CF82462935}" type="presOf" srcId="{C9CA3D6B-AD86-4589-8F9C-D60905B5411C}" destId="{E1D27327-DB87-4119-AB9D-09196C7036B5}" srcOrd="0" destOrd="0" presId="urn:microsoft.com/office/officeart/2005/8/layout/radial5"/>
    <dgm:cxn modelId="{DFC2E0F9-C656-476E-9ECE-7A4AF6CD815F}" type="presOf" srcId="{49638C01-1A09-4D77-B2BC-A7CE524D187E}" destId="{EEB0B7C6-1B85-4EB1-8CE4-B8448D95195C}" srcOrd="0" destOrd="0" presId="urn:microsoft.com/office/officeart/2005/8/layout/radial5"/>
    <dgm:cxn modelId="{45836239-21DE-4AD4-A535-4DA8D8F3336C}" type="presParOf" srcId="{621FE3C8-7DFE-46C8-A494-682F9B1CAD95}" destId="{DEEBBF92-86F8-478A-A785-D0A4DD6F815D}" srcOrd="0" destOrd="0" presId="urn:microsoft.com/office/officeart/2005/8/layout/radial5"/>
    <dgm:cxn modelId="{A8DA794B-AC69-4F7B-864E-660F121C00BD}" type="presParOf" srcId="{621FE3C8-7DFE-46C8-A494-682F9B1CAD95}" destId="{9AAEF8E0-F82D-42FD-B5CB-78A35541E275}" srcOrd="1" destOrd="0" presId="urn:microsoft.com/office/officeart/2005/8/layout/radial5"/>
    <dgm:cxn modelId="{D8734AA4-8DEA-4710-B3F5-7686622D7ACF}" type="presParOf" srcId="{9AAEF8E0-F82D-42FD-B5CB-78A35541E275}" destId="{EBE5CBA8-AB14-47DB-BD13-DAD9B66329CC}" srcOrd="0" destOrd="0" presId="urn:microsoft.com/office/officeart/2005/8/layout/radial5"/>
    <dgm:cxn modelId="{0A09CB5E-9A54-4C15-A233-CD14BB732A02}" type="presParOf" srcId="{621FE3C8-7DFE-46C8-A494-682F9B1CAD95}" destId="{74A571C9-6800-434A-A4D6-C52F6394221F}" srcOrd="2" destOrd="0" presId="urn:microsoft.com/office/officeart/2005/8/layout/radial5"/>
    <dgm:cxn modelId="{02C4F8F0-A3B3-42F5-A3F1-EADF755845DD}" type="presParOf" srcId="{621FE3C8-7DFE-46C8-A494-682F9B1CAD95}" destId="{72D06C24-8B1A-4DF2-A6BD-3971329D9EC9}" srcOrd="3" destOrd="0" presId="urn:microsoft.com/office/officeart/2005/8/layout/radial5"/>
    <dgm:cxn modelId="{CD7BFE21-AFDF-4F46-B61E-0FAF0880DD03}" type="presParOf" srcId="{72D06C24-8B1A-4DF2-A6BD-3971329D9EC9}" destId="{EFB725FC-D031-4D7B-B7B1-04BC62039BA1}" srcOrd="0" destOrd="0" presId="urn:microsoft.com/office/officeart/2005/8/layout/radial5"/>
    <dgm:cxn modelId="{9A478C37-6923-4A2C-AAF8-A1A9392AF845}" type="presParOf" srcId="{621FE3C8-7DFE-46C8-A494-682F9B1CAD95}" destId="{082347FB-5AC4-4AD5-8C27-8C924B271F64}" srcOrd="4" destOrd="0" presId="urn:microsoft.com/office/officeart/2005/8/layout/radial5"/>
    <dgm:cxn modelId="{FE974B04-E2A8-438C-97DB-03B69169E98C}" type="presParOf" srcId="{621FE3C8-7DFE-46C8-A494-682F9B1CAD95}" destId="{E1D27327-DB87-4119-AB9D-09196C7036B5}" srcOrd="5" destOrd="0" presId="urn:microsoft.com/office/officeart/2005/8/layout/radial5"/>
    <dgm:cxn modelId="{C7F1F9D9-1174-4909-B8B1-30C649B821AF}" type="presParOf" srcId="{E1D27327-DB87-4119-AB9D-09196C7036B5}" destId="{679CE0CA-F12F-4D9F-96B7-515C11DB9460}" srcOrd="0" destOrd="0" presId="urn:microsoft.com/office/officeart/2005/8/layout/radial5"/>
    <dgm:cxn modelId="{AFFDF0CC-72BF-489B-9FEA-55581A5C8674}" type="presParOf" srcId="{621FE3C8-7DFE-46C8-A494-682F9B1CAD95}" destId="{CE0C6392-7B86-453A-9254-00D7020A04E8}" srcOrd="6" destOrd="0" presId="urn:microsoft.com/office/officeart/2005/8/layout/radial5"/>
    <dgm:cxn modelId="{7769E5A7-C7BA-4249-95AF-2001BC9F8D1A}" type="presParOf" srcId="{621FE3C8-7DFE-46C8-A494-682F9B1CAD95}" destId="{DBE2DAD0-5323-4148-97DE-1BCA9B0B654E}" srcOrd="7" destOrd="0" presId="urn:microsoft.com/office/officeart/2005/8/layout/radial5"/>
    <dgm:cxn modelId="{0004903B-2EF7-4C25-B7AD-AF4634FECE19}" type="presParOf" srcId="{DBE2DAD0-5323-4148-97DE-1BCA9B0B654E}" destId="{D02715AF-9512-4130-A1B7-574738A73693}" srcOrd="0" destOrd="0" presId="urn:microsoft.com/office/officeart/2005/8/layout/radial5"/>
    <dgm:cxn modelId="{5559EA9D-EC08-40B4-B230-8DCEE7ACD363}" type="presParOf" srcId="{621FE3C8-7DFE-46C8-A494-682F9B1CAD95}" destId="{EEB0B7C6-1B85-4EB1-8CE4-B8448D95195C}" srcOrd="8" destOrd="0" presId="urn:microsoft.com/office/officeart/2005/8/layout/radial5"/>
    <dgm:cxn modelId="{6425CE21-C604-472A-9758-1B5997D3E7E4}" type="presParOf" srcId="{621FE3C8-7DFE-46C8-A494-682F9B1CAD95}" destId="{C377815C-3D8A-421D-B391-FE078E94B066}" srcOrd="9" destOrd="0" presId="urn:microsoft.com/office/officeart/2005/8/layout/radial5"/>
    <dgm:cxn modelId="{2874A138-4E35-478E-A5D8-22666E3D5105}" type="presParOf" srcId="{C377815C-3D8A-421D-B391-FE078E94B066}" destId="{C6A298E9-380A-4EB7-B387-9C6895326ECB}" srcOrd="0" destOrd="0" presId="urn:microsoft.com/office/officeart/2005/8/layout/radial5"/>
    <dgm:cxn modelId="{ACB81C4B-E459-44AB-97E8-BF7695AEF742}" type="presParOf" srcId="{621FE3C8-7DFE-46C8-A494-682F9B1CAD95}" destId="{90728950-EF22-4E2F-8C11-3A190319714C}" srcOrd="10" destOrd="0" presId="urn:microsoft.com/office/officeart/2005/8/layout/radial5"/>
    <dgm:cxn modelId="{26C56B95-D2AE-401D-A692-03C52EC51295}" type="presParOf" srcId="{621FE3C8-7DFE-46C8-A494-682F9B1CAD95}" destId="{C541AC97-B2A6-4B65-B6E8-5AC5CFBC9D9A}" srcOrd="11" destOrd="0" presId="urn:microsoft.com/office/officeart/2005/8/layout/radial5"/>
    <dgm:cxn modelId="{283ADBFA-04B4-4B21-8BFD-48B5F24A7B20}" type="presParOf" srcId="{C541AC97-B2A6-4B65-B6E8-5AC5CFBC9D9A}" destId="{C9DE87EE-9A73-48A3-A68A-BC860CBE58EE}" srcOrd="0" destOrd="0" presId="urn:microsoft.com/office/officeart/2005/8/layout/radial5"/>
    <dgm:cxn modelId="{024EB452-5BD2-4310-8C78-DEA36AA5771F}" type="presParOf" srcId="{621FE3C8-7DFE-46C8-A494-682F9B1CAD95}" destId="{BCAC81A2-39B5-4E52-8F8B-14A018071D34}" srcOrd="12" destOrd="0" presId="urn:microsoft.com/office/officeart/2005/8/layout/radial5"/>
    <dgm:cxn modelId="{2E06E279-B2DF-4C90-8772-B01B97DC7F7F}" type="presParOf" srcId="{621FE3C8-7DFE-46C8-A494-682F9B1CAD95}" destId="{C9CB37DE-CE4D-49A1-A03A-DC5A915BC30D}" srcOrd="13" destOrd="0" presId="urn:microsoft.com/office/officeart/2005/8/layout/radial5"/>
    <dgm:cxn modelId="{CB91576E-9674-42FC-8266-6327D1ABE910}" type="presParOf" srcId="{C9CB37DE-CE4D-49A1-A03A-DC5A915BC30D}" destId="{31E266C8-F486-40DD-8424-880D65DDF54B}" srcOrd="0" destOrd="0" presId="urn:microsoft.com/office/officeart/2005/8/layout/radial5"/>
    <dgm:cxn modelId="{2DC5FBAD-7F79-4D7F-8AC4-6FE049410D46}" type="presParOf" srcId="{621FE3C8-7DFE-46C8-A494-682F9B1CAD95}" destId="{DADB1D89-82F2-47A9-AE03-A28608352A84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BBF92-86F8-478A-A785-D0A4DD6F815D}">
      <dsp:nvSpPr>
        <dsp:cNvPr id="0" name=""/>
        <dsp:cNvSpPr/>
      </dsp:nvSpPr>
      <dsp:spPr>
        <a:xfrm>
          <a:off x="5167757" y="2146294"/>
          <a:ext cx="1246884" cy="1246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C00000"/>
              </a:solidFill>
            </a:rPr>
            <a:t>Engineering Student</a:t>
          </a:r>
        </a:p>
      </dsp:txBody>
      <dsp:txXfrm>
        <a:off x="5350359" y="2328896"/>
        <a:ext cx="881680" cy="881680"/>
      </dsp:txXfrm>
    </dsp:sp>
    <dsp:sp modelId="{9AAEF8E0-F82D-42FD-B5CB-78A35541E275}">
      <dsp:nvSpPr>
        <dsp:cNvPr id="0" name=""/>
        <dsp:cNvSpPr/>
      </dsp:nvSpPr>
      <dsp:spPr>
        <a:xfrm rot="16200000">
          <a:off x="5589683" y="1516453"/>
          <a:ext cx="403033" cy="52205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rgbClr val="C00000"/>
            </a:solidFill>
          </a:endParaRPr>
        </a:p>
      </dsp:txBody>
      <dsp:txXfrm>
        <a:off x="5650138" y="1681319"/>
        <a:ext cx="282123" cy="313234"/>
      </dsp:txXfrm>
    </dsp:sp>
    <dsp:sp modelId="{74A571C9-6800-434A-A4D6-C52F6394221F}">
      <dsp:nvSpPr>
        <dsp:cNvPr id="0" name=""/>
        <dsp:cNvSpPr/>
      </dsp:nvSpPr>
      <dsp:spPr>
        <a:xfrm>
          <a:off x="4951804" y="3940"/>
          <a:ext cx="1678790" cy="13819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C00000"/>
              </a:solidFill>
            </a:rPr>
            <a:t>Core Manufacturing</a:t>
          </a:r>
        </a:p>
      </dsp:txBody>
      <dsp:txXfrm>
        <a:off x="5197657" y="206316"/>
        <a:ext cx="1187084" cy="977161"/>
      </dsp:txXfrm>
    </dsp:sp>
    <dsp:sp modelId="{72D06C24-8B1A-4DF2-A6BD-3971329D9EC9}">
      <dsp:nvSpPr>
        <dsp:cNvPr id="0" name=""/>
        <dsp:cNvSpPr/>
      </dsp:nvSpPr>
      <dsp:spPr>
        <a:xfrm rot="19285714">
          <a:off x="6359734" y="1905209"/>
          <a:ext cx="376459" cy="52205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rgbClr val="C00000"/>
            </a:solidFill>
          </a:endParaRPr>
        </a:p>
      </dsp:txBody>
      <dsp:txXfrm>
        <a:off x="6372054" y="2044828"/>
        <a:ext cx="263521" cy="313234"/>
      </dsp:txXfrm>
    </dsp:sp>
    <dsp:sp modelId="{082347FB-5AC4-4AD5-8C27-8C924B271F64}">
      <dsp:nvSpPr>
        <dsp:cNvPr id="0" name=""/>
        <dsp:cNvSpPr/>
      </dsp:nvSpPr>
      <dsp:spPr>
        <a:xfrm>
          <a:off x="6634071" y="785138"/>
          <a:ext cx="1558605" cy="13819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C00000"/>
              </a:solidFill>
            </a:rPr>
            <a:t>Professional and Business Services</a:t>
          </a:r>
        </a:p>
      </dsp:txBody>
      <dsp:txXfrm>
        <a:off x="6862323" y="987514"/>
        <a:ext cx="1102101" cy="977161"/>
      </dsp:txXfrm>
    </dsp:sp>
    <dsp:sp modelId="{E1D27327-DB87-4119-AB9D-09196C7036B5}">
      <dsp:nvSpPr>
        <dsp:cNvPr id="0" name=""/>
        <dsp:cNvSpPr/>
      </dsp:nvSpPr>
      <dsp:spPr>
        <a:xfrm rot="771429">
          <a:off x="6539779" y="2720532"/>
          <a:ext cx="358964" cy="52205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rgbClr val="C00000"/>
            </a:solidFill>
          </a:endParaRPr>
        </a:p>
      </dsp:txBody>
      <dsp:txXfrm>
        <a:off x="6541129" y="2812961"/>
        <a:ext cx="251275" cy="313234"/>
      </dsp:txXfrm>
    </dsp:sp>
    <dsp:sp modelId="{CE0C6392-7B86-453A-9254-00D7020A04E8}">
      <dsp:nvSpPr>
        <dsp:cNvPr id="0" name=""/>
        <dsp:cNvSpPr/>
      </dsp:nvSpPr>
      <dsp:spPr>
        <a:xfrm>
          <a:off x="7034715" y="2540475"/>
          <a:ext cx="1558605" cy="13819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C00000"/>
              </a:solidFill>
            </a:rPr>
            <a:t>R&amp;D Labs</a:t>
          </a:r>
        </a:p>
      </dsp:txBody>
      <dsp:txXfrm>
        <a:off x="7262967" y="2742851"/>
        <a:ext cx="1102101" cy="977161"/>
      </dsp:txXfrm>
    </dsp:sp>
    <dsp:sp modelId="{DBE2DAD0-5323-4148-97DE-1BCA9B0B654E}">
      <dsp:nvSpPr>
        <dsp:cNvPr id="0" name=""/>
        <dsp:cNvSpPr/>
      </dsp:nvSpPr>
      <dsp:spPr>
        <a:xfrm rot="3857143">
          <a:off x="6020989" y="3396431"/>
          <a:ext cx="395430" cy="52205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rgbClr val="C00000"/>
            </a:solidFill>
          </a:endParaRPr>
        </a:p>
      </dsp:txBody>
      <dsp:txXfrm>
        <a:off x="6054568" y="3447401"/>
        <a:ext cx="276801" cy="313234"/>
      </dsp:txXfrm>
    </dsp:sp>
    <dsp:sp modelId="{EEB0B7C6-1B85-4EB1-8CE4-B8448D95195C}">
      <dsp:nvSpPr>
        <dsp:cNvPr id="0" name=""/>
        <dsp:cNvSpPr/>
      </dsp:nvSpPr>
      <dsp:spPr>
        <a:xfrm>
          <a:off x="5912136" y="3948145"/>
          <a:ext cx="1558605" cy="13819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C00000"/>
              </a:solidFill>
            </a:rPr>
            <a:t>Sales &amp; Marketing</a:t>
          </a:r>
        </a:p>
      </dsp:txBody>
      <dsp:txXfrm>
        <a:off x="6140388" y="4150521"/>
        <a:ext cx="1102101" cy="977161"/>
      </dsp:txXfrm>
    </dsp:sp>
    <dsp:sp modelId="{C377815C-3D8A-421D-B391-FE078E94B066}">
      <dsp:nvSpPr>
        <dsp:cNvPr id="0" name=""/>
        <dsp:cNvSpPr/>
      </dsp:nvSpPr>
      <dsp:spPr>
        <a:xfrm rot="6942857">
          <a:off x="5165979" y="3396431"/>
          <a:ext cx="395430" cy="52205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rgbClr val="C00000"/>
            </a:solidFill>
          </a:endParaRPr>
        </a:p>
      </dsp:txBody>
      <dsp:txXfrm rot="10800000">
        <a:off x="5251029" y="3447401"/>
        <a:ext cx="276801" cy="313234"/>
      </dsp:txXfrm>
    </dsp:sp>
    <dsp:sp modelId="{90728950-EF22-4E2F-8C11-3A190319714C}">
      <dsp:nvSpPr>
        <dsp:cNvPr id="0" name=""/>
        <dsp:cNvSpPr/>
      </dsp:nvSpPr>
      <dsp:spPr>
        <a:xfrm>
          <a:off x="4111658" y="3948145"/>
          <a:ext cx="1558605" cy="13819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C00000"/>
              </a:solidFill>
            </a:rPr>
            <a:t>Supply Chain Professionals</a:t>
          </a:r>
        </a:p>
      </dsp:txBody>
      <dsp:txXfrm>
        <a:off x="4339910" y="4150521"/>
        <a:ext cx="1102101" cy="977161"/>
      </dsp:txXfrm>
    </dsp:sp>
    <dsp:sp modelId="{C541AC97-B2A6-4B65-B6E8-5AC5CFBC9D9A}">
      <dsp:nvSpPr>
        <dsp:cNvPr id="0" name=""/>
        <dsp:cNvSpPr/>
      </dsp:nvSpPr>
      <dsp:spPr>
        <a:xfrm rot="10028571">
          <a:off x="4683656" y="2720532"/>
          <a:ext cx="358964" cy="52205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rgbClr val="C00000"/>
            </a:solidFill>
          </a:endParaRPr>
        </a:p>
      </dsp:txBody>
      <dsp:txXfrm rot="10800000">
        <a:off x="4789995" y="2812961"/>
        <a:ext cx="251275" cy="313234"/>
      </dsp:txXfrm>
    </dsp:sp>
    <dsp:sp modelId="{BCAC81A2-39B5-4E52-8F8B-14A018071D34}">
      <dsp:nvSpPr>
        <dsp:cNvPr id="0" name=""/>
        <dsp:cNvSpPr/>
      </dsp:nvSpPr>
      <dsp:spPr>
        <a:xfrm>
          <a:off x="2989078" y="2540475"/>
          <a:ext cx="1558605" cy="13819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C00000"/>
              </a:solidFill>
            </a:rPr>
            <a:t>IT Product Development and Maintenance</a:t>
          </a:r>
        </a:p>
      </dsp:txBody>
      <dsp:txXfrm>
        <a:off x="3217330" y="2742851"/>
        <a:ext cx="1102101" cy="977161"/>
      </dsp:txXfrm>
    </dsp:sp>
    <dsp:sp modelId="{C9CB37DE-CE4D-49A1-A03A-DC5A915BC30D}">
      <dsp:nvSpPr>
        <dsp:cNvPr id="0" name=""/>
        <dsp:cNvSpPr/>
      </dsp:nvSpPr>
      <dsp:spPr>
        <a:xfrm rot="13114286">
          <a:off x="4846206" y="1905209"/>
          <a:ext cx="376459" cy="52205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rgbClr val="C00000"/>
            </a:solidFill>
          </a:endParaRPr>
        </a:p>
      </dsp:txBody>
      <dsp:txXfrm rot="10800000">
        <a:off x="4946824" y="2044828"/>
        <a:ext cx="263521" cy="313234"/>
      </dsp:txXfrm>
    </dsp:sp>
    <dsp:sp modelId="{DADB1D89-82F2-47A9-AE03-A28608352A84}">
      <dsp:nvSpPr>
        <dsp:cNvPr id="0" name=""/>
        <dsp:cNvSpPr/>
      </dsp:nvSpPr>
      <dsp:spPr>
        <a:xfrm>
          <a:off x="3389722" y="785138"/>
          <a:ext cx="1558605" cy="13819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C00000"/>
              </a:solidFill>
            </a:rPr>
            <a:t>IT enabled Systems and Services</a:t>
          </a:r>
        </a:p>
      </dsp:txBody>
      <dsp:txXfrm>
        <a:off x="3617974" y="987514"/>
        <a:ext cx="1102101" cy="97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146" cy="465080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5651" y="0"/>
            <a:ext cx="3026146" cy="465080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r">
              <a:defRPr sz="1200"/>
            </a:lvl1pPr>
          </a:lstStyle>
          <a:p>
            <a:fld id="{B910967F-00D7-40EC-A935-C31299141F0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4334"/>
            <a:ext cx="3026146" cy="465079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5651" y="8804334"/>
            <a:ext cx="3026146" cy="465079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r">
              <a:defRPr sz="1200"/>
            </a:lvl1pPr>
          </a:lstStyle>
          <a:p>
            <a:fld id="{41CBB4F5-C633-418B-8FDB-6729DC24F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26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146" cy="465080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5651" y="0"/>
            <a:ext cx="3026146" cy="465080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r">
              <a:defRPr sz="1200"/>
            </a:lvl1pPr>
          </a:lstStyle>
          <a:p>
            <a:fld id="{EF6ACBDA-10AE-49EE-8C10-80BF8F3C311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4938" y="1158875"/>
            <a:ext cx="4173537" cy="3128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66" tIns="46433" rIns="92866" bIns="464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342" y="4460905"/>
            <a:ext cx="5586730" cy="3649831"/>
          </a:xfrm>
          <a:prstGeom prst="rect">
            <a:avLst/>
          </a:prstGeom>
        </p:spPr>
        <p:txBody>
          <a:bodyPr vert="horz" lIns="92866" tIns="46433" rIns="92866" bIns="464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4334"/>
            <a:ext cx="3026146" cy="465079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5651" y="8804334"/>
            <a:ext cx="3026146" cy="465079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r">
              <a:defRPr sz="1200"/>
            </a:lvl1pPr>
          </a:lstStyle>
          <a:p>
            <a:fld id="{4295DFDA-D659-4039-87BB-8DE0324F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5DFDA-D659-4039-87BB-8DE0324FD3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7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asking to keep this short but why . To answer that</a:t>
            </a:r>
          </a:p>
          <a:p>
            <a:r>
              <a:rPr lang="en-US" dirty="0"/>
              <a:t>Q</a:t>
            </a:r>
            <a:r>
              <a:rPr lang="en-US" dirty="0">
                <a:sym typeface="Wingdings" panose="05000000000000000000" pitchFamily="2" charset="2"/>
              </a:rPr>
              <a:t> Do you know how much time your interviewer gets to read through your resume ( 1 to 3 minutes max) ( Share personal experience with the HR as part of the panel)</a:t>
            </a:r>
          </a:p>
          <a:p>
            <a:r>
              <a:rPr lang="en-US" dirty="0">
                <a:sym typeface="Wingdings" panose="05000000000000000000" pitchFamily="2" charset="2"/>
              </a:rPr>
              <a:t>( It takes few hours to write a four pager resume however it takes hours to write a short and sweet resume , So give it its due respect)</a:t>
            </a:r>
          </a:p>
          <a:p>
            <a:r>
              <a:rPr lang="en-US" dirty="0">
                <a:sym typeface="Wingdings" panose="05000000000000000000" pitchFamily="2" charset="2"/>
              </a:rPr>
              <a:t>For 2 – Understand the job position, list relevant projects that shows your implementation skill as per the requirement, Ask for JD before appearing for any interview</a:t>
            </a:r>
          </a:p>
          <a:p>
            <a:r>
              <a:rPr lang="en-US" dirty="0">
                <a:sym typeface="Wingdings" panose="05000000000000000000" pitchFamily="2" charset="2"/>
              </a:rPr>
              <a:t>Reading – Helps to understand your resume better, helps to answer questions with confidence, you will find various ways to improve it.</a:t>
            </a:r>
          </a:p>
          <a:p>
            <a:r>
              <a:rPr lang="en-US" dirty="0">
                <a:sym typeface="Wingdings" panose="05000000000000000000" pitchFamily="2" charset="2"/>
              </a:rPr>
              <a:t>Every position is different and one size does not fit all, write new resume for each opening you may reuse it if you find two positions very similar.</a:t>
            </a:r>
          </a:p>
          <a:p>
            <a:r>
              <a:rPr lang="en-US" dirty="0">
                <a:sym typeface="Wingdings" panose="05000000000000000000" pitchFamily="2" charset="2"/>
              </a:rPr>
              <a:t>When you think it gives you time to think about yourself, you understand yourself better, you may realize there any many things that you may never have thought of . I you wish talk to few of your close friends who understand you. And then put together in your own words.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No teamwork here please. Its about yourself. Put only those things that you are comfortable answering. Don’t invite undue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20A9-3CF4-4927-8B8A-6370EA4076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9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30B54627-932D-446F-9608-45CB5BA2B9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1D4AA120-A117-4E97-8C54-932E840CAC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Q</a:t>
            </a:r>
            <a:r>
              <a:rPr lang="en-US" altLang="en-US" dirty="0">
                <a:sym typeface="Wingdings" panose="05000000000000000000" pitchFamily="2" charset="2"/>
              </a:rPr>
              <a:t> Why do you think resume is so important – Because it is the first meeting with the prospective employer.</a:t>
            </a: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 err="1"/>
              <a:t>Q</a:t>
            </a:r>
            <a:r>
              <a:rPr lang="en-US" altLang="en-US" dirty="0" err="1">
                <a:sym typeface="Wingdings" panose="05000000000000000000" pitchFamily="2" charset="2"/>
              </a:rPr>
              <a:t></a:t>
            </a:r>
            <a:r>
              <a:rPr lang="en-US" altLang="en-US" dirty="0" err="1"/>
              <a:t>How</a:t>
            </a:r>
            <a:r>
              <a:rPr lang="en-US" altLang="en-US" dirty="0"/>
              <a:t> much time HR gets to scan through the resume? ( At average 20 to 30 sec) max a minute</a:t>
            </a:r>
          </a:p>
          <a:p>
            <a:pPr eaLnBrk="1" hangingPunct="1"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6F5B43B-323C-487E-96CF-1BACC0C6B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4540" indent="-29020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0831" indent="-23216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25163" indent="-23216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9495" indent="-23216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53828" indent="-2321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18160" indent="-2321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82492" indent="-2321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46825" indent="-2321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3C04B0-79FA-408E-98F3-251DE4A022F5}" type="slidenum">
              <a:rPr lang="en-IN" altLang="en-US"/>
              <a:pPr eaLnBrk="1" hangingPunct="1"/>
              <a:t>24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1023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125" indent="-174125">
              <a:buFont typeface="Arial" panose="020B0604020202020204" pitchFamily="34" charset="0"/>
              <a:buChar char="•"/>
            </a:pPr>
            <a:r>
              <a:rPr lang="en-US" dirty="0"/>
              <a:t>Technical Competence – How deep a knowledge do interviewers want? (on request from TPO)</a:t>
            </a:r>
          </a:p>
          <a:p>
            <a:pPr marL="638457" lvl="1" indent="-174125">
              <a:buFont typeface="Arial" panose="020B0604020202020204" pitchFamily="34" charset="0"/>
              <a:buChar char="•"/>
            </a:pPr>
            <a:r>
              <a:rPr lang="en-US" dirty="0"/>
              <a:t>Projects and Seminars</a:t>
            </a:r>
          </a:p>
          <a:p>
            <a:pPr marL="638457" lvl="1" indent="-174125">
              <a:buFont typeface="Arial" panose="020B0604020202020204" pitchFamily="34" charset="0"/>
              <a:buChar char="•"/>
            </a:pPr>
            <a:r>
              <a:rPr lang="en-US" dirty="0"/>
              <a:t>No code syntax</a:t>
            </a:r>
          </a:p>
          <a:p>
            <a:pPr marL="638457" lvl="1" indent="-174125">
              <a:buFont typeface="Arial" panose="020B0604020202020204" pitchFamily="34" charset="0"/>
              <a:buChar char="•"/>
            </a:pPr>
            <a:r>
              <a:rPr lang="en-US" dirty="0"/>
              <a:t>Wider rather than deeper</a:t>
            </a:r>
          </a:p>
          <a:p>
            <a:pPr marL="638457" lvl="1" indent="-174125">
              <a:buFont typeface="Arial" panose="020B0604020202020204" pitchFamily="34" charset="0"/>
              <a:buChar char="•"/>
            </a:pPr>
            <a:r>
              <a:rPr lang="en-US" dirty="0"/>
              <a:t>Know what you know well</a:t>
            </a:r>
          </a:p>
          <a:p>
            <a:pPr marL="638457" lvl="1" indent="-174125">
              <a:buFont typeface="Arial" panose="020B0604020202020204" pitchFamily="34" charset="0"/>
              <a:buChar char="•"/>
            </a:pPr>
            <a:r>
              <a:rPr lang="en-US" dirty="0"/>
              <a:t>Understanding of principles</a:t>
            </a:r>
          </a:p>
          <a:p>
            <a:pPr marL="638457" lvl="1" indent="-174125">
              <a:buFont typeface="Arial" panose="020B0604020202020204" pitchFamily="34" charset="0"/>
              <a:buChar char="•"/>
            </a:pPr>
            <a:r>
              <a:rPr lang="en-US" dirty="0"/>
              <a:t>Ability to explain</a:t>
            </a:r>
          </a:p>
          <a:p>
            <a:pPr marL="638457" lvl="1" indent="-174125">
              <a:buFont typeface="Arial" panose="020B0604020202020204" pitchFamily="34" charset="0"/>
              <a:buChar char="•"/>
            </a:pPr>
            <a:endParaRPr lang="en-US" dirty="0"/>
          </a:p>
          <a:p>
            <a:pPr marL="174125" indent="-174125"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 : AM &amp; FM, AC </a:t>
            </a:r>
            <a:r>
              <a:rPr lang="en-US" dirty="0" err="1"/>
              <a:t>litres</a:t>
            </a:r>
            <a:endParaRPr lang="en-US" dirty="0"/>
          </a:p>
          <a:p>
            <a:pPr marL="174125" indent="-174125">
              <a:buFont typeface="Arial" panose="020B0604020202020204" pitchFamily="34" charset="0"/>
              <a:buChar char="•"/>
            </a:pPr>
            <a:endParaRPr lang="en-US" dirty="0"/>
          </a:p>
          <a:p>
            <a:pPr marL="174125" indent="-174125">
              <a:buFont typeface="Arial" panose="020B0604020202020204" pitchFamily="34" charset="0"/>
              <a:buChar char="•"/>
            </a:pPr>
            <a:r>
              <a:rPr lang="en-US" dirty="0"/>
              <a:t>Wrong answers do not mean you won’t make the cut. Move on.</a:t>
            </a:r>
          </a:p>
          <a:p>
            <a:pPr marL="174125" indent="-174125">
              <a:buFont typeface="Arial" panose="020B0604020202020204" pitchFamily="34" charset="0"/>
              <a:buChar char="•"/>
            </a:pPr>
            <a:endParaRPr lang="en-US" dirty="0"/>
          </a:p>
          <a:p>
            <a:pPr marL="174125" indent="-174125">
              <a:buFont typeface="Arial" panose="020B0604020202020204" pitchFamily="34" charset="0"/>
              <a:buChar char="•"/>
            </a:pPr>
            <a:r>
              <a:rPr lang="en-US" dirty="0"/>
              <a:t>Technology Trends</a:t>
            </a:r>
          </a:p>
          <a:p>
            <a:pPr marL="174125" indent="-174125">
              <a:buFont typeface="Arial" panose="020B0604020202020204" pitchFamily="34" charset="0"/>
              <a:buChar char="•"/>
            </a:pPr>
            <a:endParaRPr lang="en-US" dirty="0"/>
          </a:p>
          <a:p>
            <a:pPr marL="174125" indent="-174125">
              <a:buFont typeface="Arial" panose="020B0604020202020204" pitchFamily="34" charset="0"/>
              <a:buChar char="•"/>
            </a:pPr>
            <a:r>
              <a:rPr lang="en-US" dirty="0"/>
              <a:t>However, ultimately depends on company – OS porting for example (</a:t>
            </a:r>
            <a:r>
              <a:rPr lang="en-US" dirty="0" err="1"/>
              <a:t>Calsoft</a:t>
            </a:r>
            <a:r>
              <a:rPr lang="en-US" dirty="0"/>
              <a:t>)</a:t>
            </a:r>
          </a:p>
          <a:p>
            <a:pPr marL="174125" indent="-174125">
              <a:buFont typeface="Arial" panose="020B0604020202020204" pitchFamily="34" charset="0"/>
              <a:buChar char="•"/>
            </a:pPr>
            <a:endParaRPr lang="en-US" dirty="0"/>
          </a:p>
          <a:p>
            <a:pPr marL="174125" indent="-17412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Sneak-Peak from the Interviewers lens</a:t>
            </a:r>
          </a:p>
          <a:p>
            <a:pPr marL="174125" indent="-174125">
              <a:buFont typeface="Arial" panose="020B0604020202020204" pitchFamily="34" charset="0"/>
              <a:buChar char="•"/>
            </a:pPr>
            <a:endParaRPr lang="en-US" dirty="0"/>
          </a:p>
          <a:p>
            <a:pPr marL="174125" indent="-17412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20A9-3CF4-4927-8B8A-6370EA4076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1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D115E7C5-F5CF-4D5E-999C-77F3742D1B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069BB221-02AF-4A6D-A820-FABEE21199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000" b="1" dirty="0"/>
              <a:t>The first 3 minutes</a:t>
            </a:r>
          </a:p>
          <a:p>
            <a:pPr eaLnBrk="1" hangingPunct="1"/>
            <a:r>
              <a:rPr lang="en-US" altLang="en-US" sz="1600" dirty="0"/>
              <a:t>Like a GMAT/GATE scoring pattern</a:t>
            </a:r>
          </a:p>
          <a:p>
            <a:pPr eaLnBrk="1" hangingPunct="1"/>
            <a:r>
              <a:rPr lang="en-US" altLang="en-US" sz="2000" dirty="0"/>
              <a:t>Most influential time you will invest</a:t>
            </a:r>
          </a:p>
          <a:p>
            <a:pPr eaLnBrk="1" hangingPunct="1"/>
            <a:r>
              <a:rPr lang="en-US" altLang="en-US" sz="2000" dirty="0"/>
              <a:t>Make a +</a:t>
            </a:r>
            <a:r>
              <a:rPr lang="en-US" altLang="en-US" sz="2000" dirty="0" err="1"/>
              <a:t>ve</a:t>
            </a:r>
            <a:r>
              <a:rPr lang="en-US" altLang="en-US" sz="2000" dirty="0"/>
              <a:t> impression</a:t>
            </a:r>
          </a:p>
          <a:p>
            <a:pPr eaLnBrk="1" hangingPunct="1"/>
            <a:r>
              <a:rPr lang="en-US" altLang="en-US" sz="2000" dirty="0"/>
              <a:t>Make the interviewer want to hire you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b="1" dirty="0"/>
              <a:t>Presentation</a:t>
            </a:r>
          </a:p>
          <a:p>
            <a:pPr lvl="1" eaLnBrk="1" hangingPunct="1"/>
            <a:r>
              <a:rPr lang="en-US" altLang="en-US" sz="2000" dirty="0"/>
              <a:t>Very well dressed</a:t>
            </a:r>
          </a:p>
          <a:p>
            <a:pPr lvl="1" eaLnBrk="1" hangingPunct="1"/>
            <a:r>
              <a:rPr lang="en-US" altLang="en-US" sz="2000" dirty="0"/>
              <a:t>Walk-in with confidence</a:t>
            </a:r>
          </a:p>
          <a:p>
            <a:pPr lvl="1" eaLnBrk="1" hangingPunct="1"/>
            <a:r>
              <a:rPr lang="en-US" altLang="en-US" sz="2000" dirty="0"/>
              <a:t>Be organized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sz="2000" b="1" dirty="0"/>
              <a:t>First interaction/questions</a:t>
            </a:r>
          </a:p>
          <a:p>
            <a:pPr lvl="1" eaLnBrk="1" hangingPunct="1"/>
            <a:r>
              <a:rPr lang="en-US" altLang="en-US" sz="2000" dirty="0"/>
              <a:t>Set the tone of the interview</a:t>
            </a:r>
          </a:p>
          <a:p>
            <a:pPr lvl="1" eaLnBrk="1" hangingPunct="1"/>
            <a:r>
              <a:rPr lang="en-US" altLang="en-US" sz="2000" dirty="0"/>
              <a:t>Avoid the “take time to  settle  in” trap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sz="2000" b="1" dirty="0"/>
              <a:t>Each question is an opportunity</a:t>
            </a:r>
          </a:p>
          <a:p>
            <a:pPr lvl="1" eaLnBrk="1" hangingPunct="1"/>
            <a:r>
              <a:rPr lang="en-US" altLang="en-US" sz="2000" dirty="0"/>
              <a:t>Interviewers know next to nothing </a:t>
            </a:r>
            <a:r>
              <a:rPr lang="en-US" altLang="en-US" sz="2000" dirty="0" err="1"/>
              <a:t>abt</a:t>
            </a:r>
            <a:r>
              <a:rPr lang="en-US" altLang="en-US" sz="2000" dirty="0"/>
              <a:t> what you do</a:t>
            </a:r>
          </a:p>
          <a:p>
            <a:pPr lvl="1" eaLnBrk="1" hangingPunct="1"/>
            <a:r>
              <a:rPr lang="en-US" altLang="en-US" sz="2000" dirty="0"/>
              <a:t>Draw most questions from information that you give them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000" dirty="0"/>
              <a:t>	(1-2-3 rule for digging deeper, based on one question) </a:t>
            </a:r>
          </a:p>
          <a:p>
            <a:pPr lvl="1" eaLnBrk="1" hangingPunct="1"/>
            <a:r>
              <a:rPr lang="en-US" altLang="en-US" sz="2000" dirty="0"/>
              <a:t>YOU CAN DRIVE!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sz="2000" b="1" dirty="0"/>
              <a:t>30:70 rule</a:t>
            </a:r>
          </a:p>
          <a:p>
            <a:pPr lvl="1" eaLnBrk="1" hangingPunct="1"/>
            <a:r>
              <a:rPr lang="en-US" altLang="en-US" sz="2000" dirty="0"/>
              <a:t>Express yourself, elaborate ideas</a:t>
            </a:r>
          </a:p>
          <a:p>
            <a:pPr lvl="1" eaLnBrk="1" hangingPunct="1"/>
            <a:r>
              <a:rPr lang="en-US" altLang="en-US" sz="2000" dirty="0"/>
              <a:t>Speak in examples</a:t>
            </a:r>
          </a:p>
          <a:p>
            <a:pPr lvl="1" eaLnBrk="1" hangingPunct="1"/>
            <a:r>
              <a:rPr lang="en-US" altLang="en-US" sz="2000" dirty="0"/>
              <a:t>Avoid one-word answers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b="1" dirty="0"/>
              <a:t>Speak as equals</a:t>
            </a:r>
          </a:p>
          <a:p>
            <a:pPr lvl="1" eaLnBrk="1" hangingPunct="1"/>
            <a:r>
              <a:rPr lang="en-US" altLang="en-US" sz="2000" dirty="0"/>
              <a:t>It’s a win-win game</a:t>
            </a:r>
          </a:p>
          <a:p>
            <a:pPr lvl="1" eaLnBrk="1" hangingPunct="1"/>
            <a:r>
              <a:rPr lang="en-US" altLang="en-US" sz="2000" dirty="0"/>
              <a:t>Try not to look for a right answer – most questions don’t have a right or wrong answer. All answers are right</a:t>
            </a:r>
          </a:p>
          <a:p>
            <a:pPr lvl="1" eaLnBrk="1" hangingPunct="1"/>
            <a:r>
              <a:rPr lang="en-US" altLang="en-US" sz="2000" dirty="0"/>
              <a:t>A little </a:t>
            </a:r>
            <a:r>
              <a:rPr lang="en-US" altLang="en-US" sz="2000" dirty="0" err="1"/>
              <a:t>humour</a:t>
            </a:r>
            <a:r>
              <a:rPr lang="en-US" altLang="en-US" sz="2000" dirty="0"/>
              <a:t> always helps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sz="2000" b="1" dirty="0"/>
              <a:t>“Stress” questions</a:t>
            </a:r>
          </a:p>
          <a:p>
            <a:pPr lvl="1" eaLnBrk="1" hangingPunct="1"/>
            <a:r>
              <a:rPr lang="en-US" altLang="en-US" sz="2000" dirty="0"/>
              <a:t>To test your responses under stress</a:t>
            </a:r>
          </a:p>
          <a:p>
            <a:pPr lvl="1" eaLnBrk="1" hangingPunct="1"/>
            <a:r>
              <a:rPr lang="en-US" altLang="en-US" sz="2000" dirty="0"/>
              <a:t>You can disagree, as long as you are polite about it</a:t>
            </a:r>
          </a:p>
          <a:p>
            <a:pPr lvl="1" eaLnBrk="1" hangingPunct="1"/>
            <a:r>
              <a:rPr lang="en-US" altLang="en-US" sz="2000" dirty="0"/>
              <a:t>Answer questions one-by-one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b="1" dirty="0"/>
              <a:t>Avoid saying “your company”</a:t>
            </a:r>
          </a:p>
          <a:p>
            <a:pPr lvl="1" eaLnBrk="1" hangingPunct="1"/>
            <a:r>
              <a:rPr lang="en-US" altLang="en-US" sz="2000" dirty="0"/>
              <a:t>Mention the org by name</a:t>
            </a:r>
          </a:p>
          <a:p>
            <a:pPr lvl="1" eaLnBrk="1" hangingPunct="1"/>
            <a:r>
              <a:rPr lang="en-US" altLang="en-US" sz="2000" dirty="0"/>
              <a:t>You are hoping it will be “our company” soon :)</a:t>
            </a:r>
          </a:p>
          <a:p>
            <a:pPr eaLnBrk="1" hangingPunct="1"/>
            <a:endParaRPr lang="en-US" altLang="en-US" sz="2000" dirty="0"/>
          </a:p>
          <a:p>
            <a:pPr eaLnBrk="1" hangingPunct="1">
              <a:spcBef>
                <a:spcPct val="0"/>
              </a:spcBef>
            </a:pPr>
            <a:endParaRPr lang="en-IN" altLang="en-US" dirty="0"/>
          </a:p>
          <a:p>
            <a:pPr>
              <a:defRPr/>
            </a:pPr>
            <a:r>
              <a:rPr lang="en-US" sz="2000" b="1" dirty="0"/>
              <a:t>Read-up on the organization</a:t>
            </a:r>
          </a:p>
          <a:p>
            <a:pPr lvl="1">
              <a:defRPr/>
            </a:pPr>
            <a:r>
              <a:rPr lang="en-US" sz="2000" dirty="0"/>
              <a:t>Company profile</a:t>
            </a:r>
          </a:p>
          <a:p>
            <a:pPr lvl="1">
              <a:defRPr/>
            </a:pPr>
            <a:r>
              <a:rPr lang="en-US" sz="2000" dirty="0"/>
              <a:t>Important products</a:t>
            </a:r>
          </a:p>
          <a:p>
            <a:pPr lvl="1">
              <a:defRPr/>
            </a:pPr>
            <a:r>
              <a:rPr lang="en-US" sz="2000" dirty="0"/>
              <a:t>Major clients</a:t>
            </a:r>
          </a:p>
          <a:p>
            <a:pPr lvl="1">
              <a:defRPr/>
            </a:pPr>
            <a:r>
              <a:rPr lang="en-US" sz="2000" dirty="0"/>
              <a:t>Size and spread</a:t>
            </a:r>
          </a:p>
          <a:p>
            <a:pPr lvl="1">
              <a:defRPr/>
            </a:pPr>
            <a:r>
              <a:rPr lang="en-US" sz="2000" dirty="0"/>
              <a:t>Any recent news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b="1" dirty="0"/>
              <a:t>“Free Hit” Questions</a:t>
            </a:r>
          </a:p>
          <a:p>
            <a:pPr lvl="1">
              <a:defRPr/>
            </a:pPr>
            <a:r>
              <a:rPr lang="en-US" sz="2000" dirty="0"/>
              <a:t>“Tell us about yourself?”</a:t>
            </a:r>
          </a:p>
          <a:p>
            <a:pPr lvl="1">
              <a:defRPr/>
            </a:pPr>
            <a:r>
              <a:rPr lang="en-US" sz="2000" dirty="0"/>
              <a:t>“Why Computer </a:t>
            </a:r>
            <a:r>
              <a:rPr lang="en-US" sz="2000" dirty="0" err="1"/>
              <a:t>Engg</a:t>
            </a:r>
            <a:r>
              <a:rPr lang="en-US" sz="2000" dirty="0"/>
              <a:t>?”</a:t>
            </a:r>
          </a:p>
          <a:p>
            <a:pPr lvl="1">
              <a:defRPr/>
            </a:pPr>
            <a:r>
              <a:rPr lang="en-US" sz="2000" dirty="0"/>
              <a:t>“Why </a:t>
            </a:r>
            <a:r>
              <a:rPr lang="en-US" sz="2000" dirty="0" err="1"/>
              <a:t>xyz</a:t>
            </a:r>
            <a:r>
              <a:rPr lang="en-US" sz="2000" dirty="0"/>
              <a:t> specialization?”</a:t>
            </a:r>
          </a:p>
          <a:p>
            <a:pPr lvl="1">
              <a:defRPr/>
            </a:pPr>
            <a:r>
              <a:rPr lang="en-US" sz="2000" dirty="0"/>
              <a:t>“Why do you want to join </a:t>
            </a:r>
            <a:r>
              <a:rPr lang="en-US" sz="2000" dirty="0" err="1"/>
              <a:t>xyz</a:t>
            </a:r>
            <a:r>
              <a:rPr lang="en-US" sz="2000" dirty="0"/>
              <a:t> organization”?</a:t>
            </a:r>
          </a:p>
          <a:p>
            <a:pPr lvl="1">
              <a:defRPr/>
            </a:pPr>
            <a:r>
              <a:rPr lang="en-US" sz="2000" dirty="0"/>
              <a:t>Be prepared to answer these questions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b="1" dirty="0"/>
              <a:t>Read-up on puzzles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eaLnBrk="1" hangingPunct="1"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3A2E2BAE-CD9E-4CEE-ACE9-D3A1DD23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4540" indent="-29020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0831" indent="-23216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25163" indent="-23216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9495" indent="-23216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53828" indent="-2321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18160" indent="-2321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82492" indent="-2321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46825" indent="-23216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E45FDB-DEEA-4D21-AECE-762EFB886229}" type="slidenum">
              <a:rPr lang="en-IN" altLang="en-US"/>
              <a:pPr eaLnBrk="1" hangingPunct="1"/>
              <a:t>26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4509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/>
              <a:t>93% </a:t>
            </a:r>
            <a:r>
              <a:rPr lang="en-US" altLang="en-US" sz="2000" b="1" dirty="0" err="1"/>
              <a:t>comms</a:t>
            </a:r>
            <a:r>
              <a:rPr lang="en-US" altLang="en-US" sz="2000" b="1" dirty="0"/>
              <a:t> is non-</a:t>
            </a:r>
            <a:r>
              <a:rPr lang="en-US" altLang="en-US" sz="2000" b="1" dirty="0" err="1"/>
              <a:t>vbl</a:t>
            </a:r>
            <a:r>
              <a:rPr lang="en-US" altLang="en-US" sz="2000" b="1" dirty="0"/>
              <a:t> (55% Body Language, 38% Tonal); only 7% is words</a:t>
            </a:r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Positive Markers for body language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b="1" dirty="0"/>
              <a:t>Communication</a:t>
            </a:r>
          </a:p>
          <a:p>
            <a:pPr lvl="1" eaLnBrk="1" hangingPunct="1"/>
            <a:r>
              <a:rPr lang="en-US" altLang="en-US" sz="2000" dirty="0"/>
              <a:t>10 feet rule</a:t>
            </a:r>
          </a:p>
          <a:p>
            <a:pPr lvl="1" eaLnBrk="1" hangingPunct="1"/>
            <a:r>
              <a:rPr lang="en-US" altLang="en-US" sz="2000" dirty="0"/>
              <a:t>“Can you rephrase / repeat?”</a:t>
            </a:r>
          </a:p>
          <a:p>
            <a:pPr lvl="1" eaLnBrk="1" hangingPunct="1"/>
            <a:r>
              <a:rPr lang="en-US" altLang="en-US" sz="2000" dirty="0"/>
              <a:t>Think fast, talk slow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20A9-3CF4-4927-8B8A-6370EA4076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70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/>
              <a:t>93% </a:t>
            </a:r>
            <a:r>
              <a:rPr lang="en-US" altLang="en-US" sz="2000" b="1" dirty="0" err="1"/>
              <a:t>comms</a:t>
            </a:r>
            <a:r>
              <a:rPr lang="en-US" altLang="en-US" sz="2000" b="1" dirty="0"/>
              <a:t> is non-</a:t>
            </a:r>
            <a:r>
              <a:rPr lang="en-US" altLang="en-US" sz="2000" b="1" dirty="0" err="1"/>
              <a:t>vbl</a:t>
            </a:r>
            <a:r>
              <a:rPr lang="en-US" altLang="en-US" sz="2000" b="1" dirty="0"/>
              <a:t> (55% Body Language, 38% Tonal); only 7% is words</a:t>
            </a:r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Positive Markers for body language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b="1" dirty="0"/>
              <a:t>Communication</a:t>
            </a:r>
          </a:p>
          <a:p>
            <a:pPr lvl="1" eaLnBrk="1" hangingPunct="1"/>
            <a:r>
              <a:rPr lang="en-US" altLang="en-US" sz="2000" dirty="0"/>
              <a:t>10 feet rule</a:t>
            </a:r>
          </a:p>
          <a:p>
            <a:pPr lvl="1" eaLnBrk="1" hangingPunct="1"/>
            <a:r>
              <a:rPr lang="en-US" altLang="en-US" sz="2000" dirty="0"/>
              <a:t>“Can you rephrase / repeat?”</a:t>
            </a:r>
          </a:p>
          <a:p>
            <a:pPr lvl="1" eaLnBrk="1" hangingPunct="1"/>
            <a:r>
              <a:rPr lang="en-US" altLang="en-US" sz="2000" dirty="0"/>
              <a:t>Think fast, talk slow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20A9-3CF4-4927-8B8A-6370EA4076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1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20A9-3CF4-4927-8B8A-6370EA4076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6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168-BF86-47D5-910F-9AF9E20DC17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CA87-8B96-4003-856C-B1815491BE7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168-BF86-47D5-910F-9AF9E20DC17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CA87-8B96-4003-856C-B1815491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168-BF86-47D5-910F-9AF9E20DC17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CA87-8B96-4003-856C-B1815491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168-BF86-47D5-910F-9AF9E20DC17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CA87-8B96-4003-856C-B1815491BE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168-BF86-47D5-910F-9AF9E20DC17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CA87-8B96-4003-856C-B1815491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168-BF86-47D5-910F-9AF9E20DC17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CA87-8B96-4003-856C-B1815491BE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168-BF86-47D5-910F-9AF9E20DC17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CA87-8B96-4003-856C-B1815491BE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168-BF86-47D5-910F-9AF9E20DC17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CA87-8B96-4003-856C-B1815491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168-BF86-47D5-910F-9AF9E20DC17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CA87-8B96-4003-856C-B1815491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168-BF86-47D5-910F-9AF9E20DC17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CA87-8B96-4003-856C-B1815491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168-BF86-47D5-910F-9AF9E20DC17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CA87-8B96-4003-856C-B1815491BE7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48FD168-BF86-47D5-910F-9AF9E20DC17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CC1CA87-8B96-4003-856C-B1815491BE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9XwocxEATUyS74445kfEmkXUrhbXxJGO" TargetMode="External"/><Relationship Id="rId2" Type="http://schemas.openxmlformats.org/officeDocument/2006/relationships/hyperlink" Target="https://drive.google.com/open?id=1KM8p9hZskwTyWe39PKK7zW9_pm4DrxiJ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open?id=1Tto479gUbXMMVVf_Dc2tyRPFs5ujIeXF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oj.com/" TargetMode="External"/><Relationship Id="rId3" Type="http://schemas.openxmlformats.org/officeDocument/2006/relationships/hyperlink" Target="http://www.geeksforgeeks.org/" TargetMode="External"/><Relationship Id="rId7" Type="http://schemas.openxmlformats.org/officeDocument/2006/relationships/hyperlink" Target="http://www.indiabix.com/" TargetMode="External"/><Relationship Id="rId2" Type="http://schemas.openxmlformats.org/officeDocument/2006/relationships/hyperlink" Target="http://www.hackerran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dechef.com/" TargetMode="External"/><Relationship Id="rId5" Type="http://schemas.openxmlformats.org/officeDocument/2006/relationships/hyperlink" Target="http://www.codeforces.com/" TargetMode="External"/><Relationship Id="rId4" Type="http://schemas.openxmlformats.org/officeDocument/2006/relationships/hyperlink" Target="http://www.hackerearth.com/" TargetMode="External"/><Relationship Id="rId9" Type="http://schemas.openxmlformats.org/officeDocument/2006/relationships/hyperlink" Target="http://www.a2oj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ingame.com/" TargetMode="External"/><Relationship Id="rId3" Type="http://schemas.openxmlformats.org/officeDocument/2006/relationships/hyperlink" Target="http://www.coderbyte.com/" TargetMode="External"/><Relationship Id="rId7" Type="http://schemas.openxmlformats.org/officeDocument/2006/relationships/hyperlink" Target="http://www.leetcode.com/" TargetMode="External"/><Relationship Id="rId2" Type="http://schemas.openxmlformats.org/officeDocument/2006/relationships/hyperlink" Target="http://www.topcoder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dewars.com/" TargetMode="External"/><Relationship Id="rId5" Type="http://schemas.openxmlformats.org/officeDocument/2006/relationships/hyperlink" Target="http://www.crunchbase.com/organization/codeeval" TargetMode="External"/><Relationship Id="rId4" Type="http://schemas.openxmlformats.org/officeDocument/2006/relationships/hyperlink" Target="http://www.projecteuler.ne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6.emf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.emf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6.em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6.emf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manojtpo.blogspot.com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5562600"/>
            <a:ext cx="3962400" cy="10668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0"/>
              </a:spcAft>
              <a:buClr>
                <a:schemeClr val="accent1">
                  <a:lumMod val="75000"/>
                </a:schemeClr>
              </a:buClr>
            </a:pPr>
            <a:r>
              <a:rPr lang="en-US" sz="2600" b="1" dirty="0">
                <a:solidFill>
                  <a:srgbClr val="002060"/>
                </a:solidFill>
              </a:rPr>
              <a:t>Prof </a:t>
            </a:r>
            <a:r>
              <a:rPr lang="en-US" sz="2600" b="1" dirty="0" err="1">
                <a:solidFill>
                  <a:srgbClr val="002060"/>
                </a:solidFill>
              </a:rPr>
              <a:t>Manoj</a:t>
            </a:r>
            <a:r>
              <a:rPr lang="en-US" sz="2600" b="1" dirty="0">
                <a:solidFill>
                  <a:srgbClr val="002060"/>
                </a:solidFill>
              </a:rPr>
              <a:t> S </a:t>
            </a:r>
            <a:r>
              <a:rPr lang="en-US" sz="2600" b="1" dirty="0" err="1">
                <a:solidFill>
                  <a:srgbClr val="002060"/>
                </a:solidFill>
              </a:rPr>
              <a:t>Khaladkar</a:t>
            </a:r>
            <a:endParaRPr lang="en-US" sz="2600" b="1" dirty="0">
              <a:solidFill>
                <a:srgbClr val="002060"/>
              </a:solidFill>
            </a:endParaRPr>
          </a:p>
          <a:p>
            <a:pPr>
              <a:spcAft>
                <a:spcPts val="0"/>
              </a:spcAft>
              <a:buClr>
                <a:schemeClr val="accent1">
                  <a:lumMod val="75000"/>
                </a:schemeClr>
              </a:buClr>
            </a:pPr>
            <a:r>
              <a:rPr lang="en-US" sz="2600" b="1" dirty="0" err="1">
                <a:solidFill>
                  <a:srgbClr val="002060"/>
                </a:solidFill>
              </a:rPr>
              <a:t>Jaicy</a:t>
            </a:r>
            <a:r>
              <a:rPr lang="en-US" sz="2600" b="1" dirty="0">
                <a:solidFill>
                  <a:srgbClr val="002060"/>
                </a:solidFill>
              </a:rPr>
              <a:t> S Chacko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2060"/>
                </a:solidFill>
              </a:rPr>
              <a:t>Army Institute of Technology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02958" y="914400"/>
            <a:ext cx="45127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Campus 2022</a:t>
            </a:r>
          </a:p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Prepartions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362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914400"/>
            <a:ext cx="6934200" cy="5257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Career in Defense Forces  after Engineering …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UES </a:t>
            </a:r>
            <a:r>
              <a:rPr lang="en-US" sz="2000" dirty="0"/>
              <a:t>…. Only for Navy .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CDS</a:t>
            </a:r>
            <a:r>
              <a:rPr lang="en-US" sz="2000" dirty="0"/>
              <a:t> …. Most popular entry for all 3 forces .Twice in a year at final year appearing and after passing out .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For Girls </a:t>
            </a:r>
            <a:r>
              <a:rPr lang="en-US" sz="2000" dirty="0"/>
              <a:t>… </a:t>
            </a:r>
            <a:r>
              <a:rPr lang="en-US" sz="2000" dirty="0">
                <a:solidFill>
                  <a:srgbClr val="FF0000"/>
                </a:solidFill>
              </a:rPr>
              <a:t>SSC ( W ) Tech </a:t>
            </a:r>
            <a:r>
              <a:rPr lang="en-US" sz="2000" dirty="0"/>
              <a:t>. For 10 + 4 yrs .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Air force </a:t>
            </a:r>
            <a:r>
              <a:rPr lang="en-US" sz="2000" dirty="0"/>
              <a:t>… AFCAT . Twice in a year .Short service for all 3 roles , Flying , Technical , Ground duties .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TGC </a:t>
            </a:r>
            <a:r>
              <a:rPr lang="en-US" sz="2000" dirty="0"/>
              <a:t> … Technical Graduate Course . After Graduation up to age of 27 . Only interview .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SSC ( Tech )  </a:t>
            </a:r>
            <a:r>
              <a:rPr lang="en-US" sz="2000" dirty="0"/>
              <a:t>- Final year appearing . If Merit fails for TGC , automatic consideration for SSC Tech .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2369" y="59159"/>
            <a:ext cx="7175351" cy="626641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Algerian" pitchFamily="82" charset="0"/>
              </a:rPr>
              <a:t>How is the  …..</a:t>
            </a:r>
            <a:r>
              <a:rPr lang="en-US" sz="3200" dirty="0">
                <a:solidFill>
                  <a:srgbClr val="FF0000"/>
                </a:solidFill>
                <a:latin typeface="Algerian" pitchFamily="82" charset="0"/>
              </a:rPr>
              <a:t>JOSH </a:t>
            </a:r>
            <a:r>
              <a:rPr lang="en-US" sz="3200" dirty="0">
                <a:solidFill>
                  <a:srgbClr val="002060"/>
                </a:solidFill>
              </a:rPr>
              <a:t>…!!</a:t>
            </a:r>
          </a:p>
        </p:txBody>
      </p:sp>
    </p:spTree>
    <p:extLst>
      <p:ext uri="{BB962C8B-B14F-4D97-AF65-F5344CB8AC3E}">
        <p14:creationId xmlns:p14="http://schemas.microsoft.com/office/powerpoint/2010/main" val="52006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914400"/>
            <a:ext cx="6934200" cy="3962400"/>
          </a:xfrm>
        </p:spPr>
        <p:txBody>
          <a:bodyPr/>
          <a:lstStyle/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sz="4000" b="1" dirty="0">
                <a:solidFill>
                  <a:srgbClr val="FF0000"/>
                </a:solidFill>
              </a:rPr>
              <a:t>Preparing for Campus  </a:t>
            </a:r>
            <a:r>
              <a:rPr lang="en-US" sz="4400" dirty="0">
                <a:solidFill>
                  <a:srgbClr val="FF0000"/>
                </a:solidFill>
              </a:rPr>
              <a:t>……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2369" y="59159"/>
            <a:ext cx="7175351" cy="855241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51122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077200" cy="5334000"/>
          </a:xfrm>
        </p:spPr>
        <p:txBody>
          <a:bodyPr/>
          <a:lstStyle/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Aptitude Test  - Written / On Line ( AMCAT ,CoCubes , E litmus , Hire pro ,first Naukri, Mettl ). – Intelligence + Technique + Time Management .</a:t>
            </a:r>
          </a:p>
          <a:p>
            <a:pPr marL="457200" indent="-457200">
              <a:buAutoNum type="arabicPeriod"/>
            </a:pPr>
            <a:r>
              <a:rPr lang="en-US" dirty="0"/>
              <a:t>Technical Test – Testing Knowledge +Application .</a:t>
            </a:r>
          </a:p>
          <a:p>
            <a:pPr marL="457200" indent="-457200">
              <a:buAutoNum type="arabicPeriod"/>
            </a:pPr>
            <a:r>
              <a:rPr lang="en-US" dirty="0"/>
              <a:t>Group Discussion .</a:t>
            </a:r>
          </a:p>
          <a:p>
            <a:pPr marL="457200" indent="-457200">
              <a:buAutoNum type="arabicPeriod"/>
            </a:pPr>
            <a:r>
              <a:rPr lang="en-US" dirty="0"/>
              <a:t>Technical Interview ….Refer an evaluation sheet .</a:t>
            </a:r>
          </a:p>
          <a:p>
            <a:pPr marL="457200" indent="-457200">
              <a:buAutoNum type="arabicPeriod"/>
            </a:pPr>
            <a:r>
              <a:rPr lang="en-US" dirty="0"/>
              <a:t>HR Interview ….Refer an evaluation sheet .</a:t>
            </a:r>
          </a:p>
          <a:p>
            <a:pPr marL="457200" indent="-457200">
              <a:buAutoNum type="arabicPeriod"/>
            </a:pPr>
            <a:r>
              <a:rPr lang="en-US" dirty="0"/>
              <a:t>Special prep  - For Deloitte and ZS .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2369" y="59159"/>
            <a:ext cx="7175351" cy="855241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/>
              <a:t>Rounds of Campus Recruitment</a:t>
            </a:r>
          </a:p>
        </p:txBody>
      </p:sp>
    </p:spTree>
    <p:extLst>
      <p:ext uri="{BB962C8B-B14F-4D97-AF65-F5344CB8AC3E}">
        <p14:creationId xmlns:p14="http://schemas.microsoft.com/office/powerpoint/2010/main" val="156253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316" y="385334"/>
            <a:ext cx="6369029" cy="826647"/>
          </a:xfrm>
        </p:spPr>
        <p:txBody>
          <a:bodyPr/>
          <a:lstStyle/>
          <a:p>
            <a:r>
              <a:rPr lang="en-US" sz="3200" dirty="0"/>
              <a:t>How to prepare for campus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28800" y="1295400"/>
            <a:ext cx="6400800" cy="5257800"/>
          </a:xfrm>
        </p:spPr>
        <p:txBody>
          <a:bodyPr>
            <a:normAutofit lnSpcReduction="10000"/>
          </a:bodyPr>
          <a:lstStyle/>
          <a:p>
            <a:pPr marL="502920" indent="-457200">
              <a:buAutoNum type="arabicPeriod"/>
            </a:pPr>
            <a:r>
              <a:rPr lang="en-US" dirty="0"/>
              <a:t>Make small groups .</a:t>
            </a:r>
          </a:p>
          <a:p>
            <a:pPr marL="502920" indent="-457200">
              <a:buAutoNum type="arabicPeriod"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Take 5 tech questions and 5 behavioral questions and brainstorm .</a:t>
            </a:r>
          </a:p>
          <a:p>
            <a:pPr marL="502920" indent="-457200">
              <a:buAutoNum type="arabicPeriod"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Make a note book and write down your answers .</a:t>
            </a:r>
          </a:p>
          <a:p>
            <a:pPr marL="502920" indent="-457200">
              <a:buAutoNum type="arabicPeriod"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Concentrate on mini projects .</a:t>
            </a:r>
          </a:p>
          <a:p>
            <a:pPr marL="502920" indent="-457200">
              <a:buAutoNum type="arabicPeriod"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Keep communication clear .</a:t>
            </a:r>
          </a:p>
          <a:p>
            <a:pPr marL="502920" indent="-457200">
              <a:buAutoNum type="arabicPeriod"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Feel free to interact for training needs .</a:t>
            </a:r>
          </a:p>
        </p:txBody>
      </p:sp>
    </p:spTree>
    <p:extLst>
      <p:ext uri="{BB962C8B-B14F-4D97-AF65-F5344CB8AC3E}">
        <p14:creationId xmlns:p14="http://schemas.microsoft.com/office/powerpoint/2010/main" val="176188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914400"/>
            <a:ext cx="6934200" cy="5410200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n-US" dirty="0"/>
              <a:t>Name , Branch , Institute 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Career Objective 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Academic Details 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Technical Skills / Proficiencies / Branch skills 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Scholastics Achievements ( Scholarships – College/ school , Ranks , Awards , Merit , etc ).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Co curricular Activities/</a:t>
            </a:r>
            <a:r>
              <a:rPr lang="en-US" sz="2000" dirty="0" err="1"/>
              <a:t>Achievements,Technical</a:t>
            </a:r>
            <a:r>
              <a:rPr lang="en-US" sz="2000" dirty="0"/>
              <a:t> papers , patents ,  research , Conferences , Workshops )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Brief about Summer / Winter Internships ( if Any ) 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Extra Curricular Achievements / Activities ( sports , Debate , Music )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Personal Strengths , Hobbies  and personal Details 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 Competitive Coding , BAHA , SUPRA is Must .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2369" y="59159"/>
            <a:ext cx="7175351" cy="855241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/>
              <a:t>Mandatory fields in CV….</a:t>
            </a:r>
          </a:p>
        </p:txBody>
      </p:sp>
    </p:spTree>
    <p:extLst>
      <p:ext uri="{BB962C8B-B14F-4D97-AF65-F5344CB8AC3E}">
        <p14:creationId xmlns:p14="http://schemas.microsoft.com/office/powerpoint/2010/main" val="384354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6934200" cy="5181600"/>
          </a:xfrm>
        </p:spPr>
        <p:txBody>
          <a:bodyPr/>
          <a:lstStyle/>
          <a:p>
            <a:r>
              <a:rPr lang="en-US" dirty="0"/>
              <a:t>HR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u="sng" dirty="0">
                <a:hlinkClick r:id="rId2"/>
              </a:rPr>
              <a:t>https://drive.google.com/open?id=1KM8p9hZskwTyWe39PKK7zW9_pm4DrxiJ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Tech IT/ </a:t>
            </a:r>
            <a:r>
              <a:rPr lang="en-US" dirty="0" err="1"/>
              <a:t>ITeS</a:t>
            </a:r>
            <a:endParaRPr lang="en-US" dirty="0"/>
          </a:p>
          <a:p>
            <a:r>
              <a:rPr lang="en-US" u="sng" dirty="0">
                <a:hlinkClick r:id="rId3"/>
              </a:rPr>
              <a:t>https://drive.google.com/open?id=19XwocxEATUyS74445kfEmkXUrhbXxJGO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Tech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u="sng" dirty="0">
                <a:hlinkClick r:id="rId4"/>
              </a:rPr>
              <a:t>https://drive.google.com/open?id=1Tto479gUbXMMVVf_Dc2tyRPFs5ujIeXF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2369" y="59159"/>
            <a:ext cx="7175351" cy="855241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/>
              <a:t>Evaluation Formats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7391400" cy="55626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600" dirty="0"/>
              <a:t>Here are a few links to practice for coding, data structures, algorithms and aptitude</a:t>
            </a:r>
          </a:p>
          <a:p>
            <a:endParaRPr lang="en-US" sz="2600" dirty="0"/>
          </a:p>
          <a:p>
            <a:r>
              <a:rPr lang="en-US" sz="2800" u="sng" dirty="0">
                <a:hlinkClick r:id="rId2"/>
              </a:rPr>
              <a:t>www.hackerrank.com</a:t>
            </a:r>
            <a:endParaRPr lang="en-US" sz="2800" dirty="0"/>
          </a:p>
          <a:p>
            <a:r>
              <a:rPr lang="en-US" sz="2800" u="sng" dirty="0">
                <a:hlinkClick r:id="rId3"/>
              </a:rPr>
              <a:t>www.geeksforgeeks.org</a:t>
            </a:r>
            <a:endParaRPr lang="en-US" sz="2800" dirty="0"/>
          </a:p>
          <a:p>
            <a:r>
              <a:rPr lang="en-US" sz="2800" u="sng" dirty="0">
                <a:hlinkClick r:id="rId4"/>
              </a:rPr>
              <a:t>www.hackerearth.com</a:t>
            </a:r>
            <a:endParaRPr lang="en-US" sz="2800" dirty="0"/>
          </a:p>
          <a:p>
            <a:r>
              <a:rPr lang="en-US" sz="2800" u="sng" dirty="0">
                <a:hlinkClick r:id="rId5"/>
              </a:rPr>
              <a:t>www.codeforces.com</a:t>
            </a:r>
            <a:endParaRPr lang="en-US" sz="2800" dirty="0"/>
          </a:p>
          <a:p>
            <a:r>
              <a:rPr lang="en-US" sz="2800" u="sng" dirty="0">
                <a:hlinkClick r:id="rId6"/>
              </a:rPr>
              <a:t>www.codechef.com</a:t>
            </a:r>
            <a:endParaRPr lang="en-US" sz="2800" dirty="0"/>
          </a:p>
          <a:p>
            <a:r>
              <a:rPr lang="en-US" sz="2800" u="sng" dirty="0">
                <a:hlinkClick r:id="rId7"/>
              </a:rPr>
              <a:t>www.indiabix.com</a:t>
            </a:r>
            <a:endParaRPr lang="en-US" sz="2800" dirty="0"/>
          </a:p>
          <a:p>
            <a:r>
              <a:rPr lang="en-US" sz="2800" u="sng" dirty="0">
                <a:hlinkClick r:id="rId8"/>
              </a:rPr>
              <a:t>www.spoj.com</a:t>
            </a:r>
            <a:endParaRPr lang="en-US" sz="2800" dirty="0"/>
          </a:p>
          <a:p>
            <a:r>
              <a:rPr lang="en-US" sz="2800" u="sng" dirty="0">
                <a:hlinkClick r:id="rId9"/>
              </a:rPr>
              <a:t>www.a2oj.com</a:t>
            </a:r>
            <a:endParaRPr lang="en-US" sz="2800" dirty="0"/>
          </a:p>
          <a:p>
            <a:r>
              <a:rPr lang="en-US" sz="2800" dirty="0"/>
              <a:t> </a:t>
            </a:r>
          </a:p>
          <a:p>
            <a:endParaRPr lang="en-US" sz="2600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2369" y="59159"/>
            <a:ext cx="7175351" cy="855241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/>
              <a:t>Sky is the Limit ….</a:t>
            </a:r>
          </a:p>
        </p:txBody>
      </p:sp>
    </p:spTree>
    <p:extLst>
      <p:ext uri="{BB962C8B-B14F-4D97-AF65-F5344CB8AC3E}">
        <p14:creationId xmlns:p14="http://schemas.microsoft.com/office/powerpoint/2010/main" val="422894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00200"/>
            <a:ext cx="7543800" cy="4876800"/>
          </a:xfrm>
        </p:spPr>
        <p:txBody>
          <a:bodyPr>
            <a:normAutofit/>
          </a:bodyPr>
          <a:lstStyle/>
          <a:p>
            <a:r>
              <a:rPr lang="en-US" dirty="0"/>
              <a:t>Here are a few links for interview type questions</a:t>
            </a:r>
          </a:p>
          <a:p>
            <a:endParaRPr lang="en-US" dirty="0"/>
          </a:p>
          <a:p>
            <a:r>
              <a:rPr lang="en-US" sz="2400" b="1" u="sng" dirty="0">
                <a:hlinkClick r:id="rId2"/>
              </a:rPr>
              <a:t>www.topcoder.com</a:t>
            </a:r>
            <a:endParaRPr lang="en-US" sz="2400" b="1" dirty="0"/>
          </a:p>
          <a:p>
            <a:r>
              <a:rPr lang="en-US" sz="2400" b="1" u="sng" dirty="0">
                <a:hlinkClick r:id="rId3"/>
              </a:rPr>
              <a:t>www.coderbyte.com</a:t>
            </a:r>
            <a:endParaRPr lang="en-US" sz="2400" b="1" dirty="0"/>
          </a:p>
          <a:p>
            <a:r>
              <a:rPr lang="en-US" sz="2400" b="1" u="sng" dirty="0">
                <a:hlinkClick r:id="rId4"/>
              </a:rPr>
              <a:t>www.projecteuler.net</a:t>
            </a:r>
            <a:endParaRPr lang="en-US" sz="2400" b="1" dirty="0"/>
          </a:p>
          <a:p>
            <a:r>
              <a:rPr lang="en-US" sz="2400" b="1" u="sng" dirty="0">
                <a:hlinkClick r:id="rId5"/>
              </a:rPr>
              <a:t>www.crunchbase.com/organization/codeeval</a:t>
            </a:r>
            <a:endParaRPr lang="en-US" sz="2400" b="1" dirty="0"/>
          </a:p>
          <a:p>
            <a:r>
              <a:rPr lang="en-US" sz="2400" b="1" u="sng" dirty="0">
                <a:hlinkClick r:id="rId6"/>
              </a:rPr>
              <a:t>www.codewars.com</a:t>
            </a:r>
            <a:endParaRPr lang="en-US" sz="2400" b="1" dirty="0"/>
          </a:p>
          <a:p>
            <a:r>
              <a:rPr lang="en-US" sz="2400" b="1" u="sng" dirty="0">
                <a:hlinkClick r:id="rId7"/>
              </a:rPr>
              <a:t>www.leetcode.com</a:t>
            </a:r>
            <a:endParaRPr lang="en-US" sz="2400" b="1" dirty="0"/>
          </a:p>
          <a:p>
            <a:r>
              <a:rPr lang="en-US" sz="2400" b="1" u="sng" dirty="0">
                <a:hlinkClick r:id="rId8"/>
              </a:rPr>
              <a:t>www.codingame.com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2369" y="59159"/>
            <a:ext cx="7175351" cy="855241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/>
              <a:t>For Interviews  ….</a:t>
            </a:r>
          </a:p>
        </p:txBody>
      </p:sp>
    </p:spTree>
    <p:extLst>
      <p:ext uri="{BB962C8B-B14F-4D97-AF65-F5344CB8AC3E}">
        <p14:creationId xmlns:p14="http://schemas.microsoft.com/office/powerpoint/2010/main" val="384354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752600"/>
            <a:ext cx="6934200" cy="45720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Here are a few links for data science using python, and/or R</a:t>
            </a:r>
          </a:p>
          <a:p>
            <a:endParaRPr lang="en-US" dirty="0"/>
          </a:p>
          <a:p>
            <a:r>
              <a:rPr lang="en-US" sz="3200" b="1" u="sng" dirty="0">
                <a:hlinkClick r:id="rId2"/>
              </a:rPr>
              <a:t>https://r4ds.had.co.nz/</a:t>
            </a:r>
            <a:endParaRPr lang="en-US" sz="3200" b="1" dirty="0"/>
          </a:p>
          <a:p>
            <a:r>
              <a:rPr lang="en-US" sz="3200" b="1" u="sng" dirty="0">
                <a:hlinkClick r:id="rId3"/>
              </a:rPr>
              <a:t>https://scikit-learn.org/stable/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2369" y="59159"/>
            <a:ext cx="7175351" cy="855241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/>
              <a:t>Data Science , Python and R  </a:t>
            </a:r>
          </a:p>
        </p:txBody>
      </p:sp>
    </p:spTree>
    <p:extLst>
      <p:ext uri="{BB962C8B-B14F-4D97-AF65-F5344CB8AC3E}">
        <p14:creationId xmlns:p14="http://schemas.microsoft.com/office/powerpoint/2010/main" val="429315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6934200" cy="5181600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n-US" dirty="0"/>
              <a:t>Website and Domain 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Pattern of fresher hiring 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Products , Services 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Skill sets expected 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Habit of reading Times Business watching Business news 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Study of profiles and roles generally offered 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Full Stack Developer .</a:t>
            </a:r>
          </a:p>
          <a:p>
            <a:pPr marL="457200" indent="-457200" algn="just">
              <a:buAutoNum type="arabicPeriod"/>
            </a:pPr>
            <a:r>
              <a:rPr lang="en-US" sz="2000" dirty="0" err="1"/>
              <a:t>DevOps</a:t>
            </a:r>
            <a:r>
              <a:rPr lang="en-US" sz="2000" dirty="0"/>
              <a:t> 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Why Core and Engineering Industries pay Less …?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2369" y="59159"/>
            <a:ext cx="7175351" cy="855241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/>
              <a:t>Learn the Industry </a:t>
            </a:r>
          </a:p>
        </p:txBody>
      </p:sp>
    </p:spTree>
    <p:extLst>
      <p:ext uri="{BB962C8B-B14F-4D97-AF65-F5344CB8AC3E}">
        <p14:creationId xmlns:p14="http://schemas.microsoft.com/office/powerpoint/2010/main" val="384354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752600"/>
            <a:ext cx="6934200" cy="4572000"/>
          </a:xfrm>
        </p:spPr>
        <p:txBody>
          <a:bodyPr/>
          <a:lstStyle/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71600" y="381000"/>
            <a:ext cx="7175351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/>
              <a:t>Golden Triangle … K A S for BE . </a:t>
            </a:r>
            <a:br>
              <a:rPr lang="en-US" sz="3200" dirty="0"/>
            </a:br>
            <a:r>
              <a:rPr lang="en-US" sz="3200" dirty="0"/>
              <a:t>Knowledge , Application and Skill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122" name="Picture 2" descr="C:\Users\Placement\Desktop\gettyimages-164210740-2048x20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391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97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371600"/>
            <a:ext cx="6934200" cy="457200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000" dirty="0"/>
              <a:t>Sectors .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Organizational Behavior .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Organizational Model and structure .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Simple Finance terms .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Scale of Business .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Business Communication .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19520" cy="855241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2800" dirty="0"/>
              <a:t>Learn Management to know the Industry and world . </a:t>
            </a:r>
          </a:p>
        </p:txBody>
      </p:sp>
    </p:spTree>
    <p:extLst>
      <p:ext uri="{BB962C8B-B14F-4D97-AF65-F5344CB8AC3E}">
        <p14:creationId xmlns:p14="http://schemas.microsoft.com/office/powerpoint/2010/main" val="2523923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47800"/>
            <a:ext cx="7239000" cy="48768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AutoNum type="arabicPeriod"/>
            </a:pPr>
            <a:r>
              <a:rPr lang="en-US" dirty="0"/>
              <a:t>No Job Profile is Secondary .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Always Ask , What Can I do for Your Organization .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For e.g. Software testing or QA - I am the Most Responsible Person for Signing Out .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BE is Beginning of Engineering .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Learn ..Learn  and Learn for one year .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Learn More , Learn Fast .</a:t>
            </a:r>
          </a:p>
          <a:p>
            <a:pPr marL="457200" indent="-457200" algn="just">
              <a:buAutoNum type="arabicPeriod"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71600" y="152400"/>
            <a:ext cx="7175351" cy="11430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/>
              <a:t>Make Your WHY strong ,HOW will automatically follow .</a:t>
            </a:r>
          </a:p>
        </p:txBody>
      </p:sp>
    </p:spTree>
    <p:extLst>
      <p:ext uri="{BB962C8B-B14F-4D97-AF65-F5344CB8AC3E}">
        <p14:creationId xmlns:p14="http://schemas.microsoft.com/office/powerpoint/2010/main" val="4678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44" y="1143000"/>
            <a:ext cx="6934200" cy="558452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Facebook , LinkedIn , Paytm , Zomato , Swiggy .. How they operate 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Infosys , TCS , Cognizant , Wipro , Accenture …?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What is VC Funding , Angel Funding 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What is Capital , Revenue 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Be mature in the interview process 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2369" y="59159"/>
            <a:ext cx="7175351" cy="855241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/>
              <a:t>Think and Learn …</a:t>
            </a:r>
          </a:p>
        </p:txBody>
      </p:sp>
    </p:spTree>
    <p:extLst>
      <p:ext uri="{BB962C8B-B14F-4D97-AF65-F5344CB8AC3E}">
        <p14:creationId xmlns:p14="http://schemas.microsoft.com/office/powerpoint/2010/main" val="303109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7D7B8-7A4C-4FEF-9E9C-A03DA525A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18127">
            <a:off x="6491693" y="1732090"/>
            <a:ext cx="1304368" cy="24855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EB5561-8DA9-45E1-AC5E-2724AD461624}"/>
              </a:ext>
            </a:extLst>
          </p:cNvPr>
          <p:cNvSpPr/>
          <p:nvPr/>
        </p:nvSpPr>
        <p:spPr>
          <a:xfrm>
            <a:off x="127720" y="179289"/>
            <a:ext cx="8404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Write your Resume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0ED31-51A3-4CDF-8BAF-3F6429C854FB}"/>
              </a:ext>
            </a:extLst>
          </p:cNvPr>
          <p:cNvSpPr txBox="1"/>
          <p:nvPr/>
        </p:nvSpPr>
        <p:spPr>
          <a:xfrm>
            <a:off x="870704" y="1043927"/>
            <a:ext cx="6918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Resume is 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just a document It’s your first meeting with your prospective employer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FD89E-9302-4DC7-A891-3CCC1D61C12D}"/>
              </a:ext>
            </a:extLst>
          </p:cNvPr>
          <p:cNvSpPr txBox="1"/>
          <p:nvPr/>
        </p:nvSpPr>
        <p:spPr>
          <a:xfrm>
            <a:off x="363070" y="1627367"/>
            <a:ext cx="6078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Do’s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Keep your Resume </a:t>
            </a:r>
            <a:r>
              <a:rPr lang="en-US" sz="2000" b="1" dirty="0"/>
              <a:t>SHORT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Enlist technical skills </a:t>
            </a:r>
            <a:r>
              <a:rPr lang="en-US" sz="2000" b="1" dirty="0"/>
              <a:t>required</a:t>
            </a:r>
            <a:r>
              <a:rPr lang="en-US" sz="2000" dirty="0"/>
              <a:t> for the job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Read</a:t>
            </a:r>
            <a:r>
              <a:rPr lang="en-US" sz="2000" dirty="0"/>
              <a:t> your resume quite often you will find ways to </a:t>
            </a:r>
            <a:r>
              <a:rPr lang="en-US" sz="2000" b="1" dirty="0"/>
              <a:t>improve</a:t>
            </a:r>
            <a:r>
              <a:rPr lang="en-US" sz="2000" dirty="0"/>
              <a:t> it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Write </a:t>
            </a:r>
            <a:r>
              <a:rPr lang="en-US" sz="2000" b="1" dirty="0"/>
              <a:t>different</a:t>
            </a:r>
            <a:r>
              <a:rPr lang="en-US" sz="2000" dirty="0"/>
              <a:t> resume for different </a:t>
            </a:r>
            <a:r>
              <a:rPr lang="en-US" sz="2000" b="1" dirty="0"/>
              <a:t>opening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Think</a:t>
            </a:r>
            <a:r>
              <a:rPr lang="en-US" sz="2000" dirty="0"/>
              <a:t> before you write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31847-77B1-4E66-B798-3D2A8F195625}"/>
              </a:ext>
            </a:extLst>
          </p:cNvPr>
          <p:cNvSpPr txBox="1"/>
          <p:nvPr/>
        </p:nvSpPr>
        <p:spPr>
          <a:xfrm>
            <a:off x="363070" y="3939823"/>
            <a:ext cx="575348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Don’t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000" dirty="0"/>
              <a:t>Cut, Copy Paste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000" dirty="0"/>
              <a:t>Write in team, its all about yourself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000" dirty="0"/>
              <a:t>Write anything that you can’t explain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CFC3E-A116-4FB1-B377-4084918AD98C}"/>
              </a:ext>
            </a:extLst>
          </p:cNvPr>
          <p:cNvSpPr txBox="1"/>
          <p:nvPr/>
        </p:nvSpPr>
        <p:spPr>
          <a:xfrm>
            <a:off x="228600" y="5949583"/>
            <a:ext cx="60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Use </a:t>
            </a:r>
            <a:r>
              <a:rPr lang="en-US" b="1" dirty="0"/>
              <a:t>SWOT</a:t>
            </a:r>
            <a:r>
              <a:rPr lang="en-US" dirty="0"/>
              <a:t> analysis as tool to write your resume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183916E-B786-4C15-9067-818C3DF2E4E2}"/>
              </a:ext>
            </a:extLst>
          </p:cNvPr>
          <p:cNvSpPr txBox="1">
            <a:spLocks/>
          </p:cNvSpPr>
          <p:nvPr/>
        </p:nvSpPr>
        <p:spPr>
          <a:xfrm>
            <a:off x="0" y="6356351"/>
            <a:ext cx="9143999" cy="407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Copyright © 2018 Lakshya Professionals - All Rights Reserved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6538D2-B101-4C7E-8E70-6241A6BE9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29" y="6356351"/>
            <a:ext cx="1477463" cy="40703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EC8984-3E4C-44B3-8083-8DDB709BF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74327"/>
              </p:ext>
            </p:extLst>
          </p:nvPr>
        </p:nvGraphicFramePr>
        <p:xfrm>
          <a:off x="6298318" y="4823012"/>
          <a:ext cx="2208574" cy="147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87">
                  <a:extLst>
                    <a:ext uri="{9D8B030D-6E8A-4147-A177-3AD203B41FA5}">
                      <a16:colId xmlns:a16="http://schemas.microsoft.com/office/drawing/2014/main" val="2243487635"/>
                    </a:ext>
                  </a:extLst>
                </a:gridCol>
                <a:gridCol w="1104287">
                  <a:extLst>
                    <a:ext uri="{9D8B030D-6E8A-4147-A177-3AD203B41FA5}">
                      <a16:colId xmlns:a16="http://schemas.microsoft.com/office/drawing/2014/main" val="2489836703"/>
                    </a:ext>
                  </a:extLst>
                </a:gridCol>
              </a:tblGrid>
              <a:tr h="7365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Strength</a:t>
                      </a:r>
                    </a:p>
                  </a:txBody>
                  <a:tcPr marL="68580" marR="6858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Weakness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30588701"/>
                  </a:ext>
                </a:extLst>
              </a:tr>
              <a:tr h="7365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Opportunity</a:t>
                      </a:r>
                    </a:p>
                  </a:txBody>
                  <a:tcPr marL="68580" marR="6858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Threat</a:t>
                      </a:r>
                    </a:p>
                  </a:txBody>
                  <a:tcPr marL="68580" marR="6858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6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9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205F05-857E-4E3D-A326-BCD3105F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" y="6356351"/>
            <a:ext cx="1477463" cy="407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0EE7CD-7720-46CB-96D8-18D9FBA4C4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25" y="1"/>
            <a:ext cx="3638164" cy="6864017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3688A05-0491-4112-99BD-3D5E98B6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143999" cy="407035"/>
          </a:xfrm>
        </p:spPr>
        <p:txBody>
          <a:bodyPr/>
          <a:lstStyle/>
          <a:p>
            <a:pPr algn="r"/>
            <a:r>
              <a:rPr lang="en-IN" dirty="0"/>
              <a:t>Copyright © 2018 Lakshya Professionals -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62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7C03C4-65F5-4C85-993B-83C0DAB0F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051" y="3966691"/>
            <a:ext cx="3229561" cy="29377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C9C715-09E2-4236-A80A-452E3C5353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683" r="-166" b="26263"/>
          <a:stretch/>
        </p:blipFill>
        <p:spPr>
          <a:xfrm>
            <a:off x="610798" y="4499513"/>
            <a:ext cx="2633145" cy="2479920"/>
          </a:xfrm>
          <a:prstGeom prst="rect">
            <a:avLst/>
          </a:prstGeom>
        </p:spPr>
      </p:pic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8C376EE7-362E-4CD4-A950-13A66299B0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2389" y="947797"/>
            <a:ext cx="3675460" cy="1614488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FF0000"/>
                </a:solidFill>
              </a:rPr>
              <a:t>Technical Competence</a:t>
            </a:r>
          </a:p>
        </p:txBody>
      </p:sp>
      <p:sp>
        <p:nvSpPr>
          <p:cNvPr id="3076" name="Content Placeholder 2">
            <a:extLst>
              <a:ext uri="{FF2B5EF4-FFF2-40B4-BE49-F238E27FC236}">
                <a16:creationId xmlns:a16="http://schemas.microsoft.com/office/drawing/2014/main" id="{D613F52C-5DA6-48FB-B8AA-50FCCB670537}"/>
              </a:ext>
            </a:extLst>
          </p:cNvPr>
          <p:cNvSpPr txBox="1">
            <a:spLocks/>
          </p:cNvSpPr>
          <p:nvPr/>
        </p:nvSpPr>
        <p:spPr bwMode="auto">
          <a:xfrm>
            <a:off x="5361383" y="947797"/>
            <a:ext cx="3782616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Ability to Communicate and Articulate</a:t>
            </a:r>
          </a:p>
        </p:txBody>
      </p:sp>
      <p:sp>
        <p:nvSpPr>
          <p:cNvPr id="3077" name="Content Placeholder 2">
            <a:extLst>
              <a:ext uri="{FF2B5EF4-FFF2-40B4-BE49-F238E27FC236}">
                <a16:creationId xmlns:a16="http://schemas.microsoft.com/office/drawing/2014/main" id="{ADB8CD0D-34A1-41DA-9253-7EDE01600CF8}"/>
              </a:ext>
            </a:extLst>
          </p:cNvPr>
          <p:cNvSpPr txBox="1">
            <a:spLocks/>
          </p:cNvSpPr>
          <p:nvPr/>
        </p:nvSpPr>
        <p:spPr bwMode="auto">
          <a:xfrm>
            <a:off x="282389" y="3683320"/>
            <a:ext cx="3375422" cy="205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Practical Application Of Knowledge</a:t>
            </a:r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FA6BFB81-81DE-42C5-98CC-16A02CD29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383" y="3746225"/>
            <a:ext cx="2893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Integrity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F90E4418-57DD-4276-92E0-D11BD08D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143999" cy="407035"/>
          </a:xfrm>
        </p:spPr>
        <p:txBody>
          <a:bodyPr/>
          <a:lstStyle/>
          <a:p>
            <a:pPr algn="r"/>
            <a:r>
              <a:rPr lang="en-IN" dirty="0"/>
              <a:t>Copyright © 2018 Lakshya Professionals - All Rights Reserved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88D33-7D1E-4AB1-B2EC-2D383A7E8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29" y="6356351"/>
            <a:ext cx="1477463" cy="4070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FB6DC0B-62EB-4D27-A3AB-A8FFC1F1F889}"/>
              </a:ext>
            </a:extLst>
          </p:cNvPr>
          <p:cNvSpPr txBox="1">
            <a:spLocks/>
          </p:cNvSpPr>
          <p:nvPr/>
        </p:nvSpPr>
        <p:spPr>
          <a:xfrm>
            <a:off x="282389" y="134343"/>
            <a:ext cx="8579223" cy="71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What does an Interviewer look for?</a:t>
            </a:r>
            <a:endParaRPr lang="en-US" altLang="en-US" sz="32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E38F4-EEE5-4F6A-931F-55241E8E7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69" y="1345349"/>
            <a:ext cx="2224917" cy="2299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74C60D-F560-459E-B08E-BEF96CE8D9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4" r="3761" b="40940"/>
          <a:stretch/>
        </p:blipFill>
        <p:spPr>
          <a:xfrm>
            <a:off x="5700105" y="1587527"/>
            <a:ext cx="2818790" cy="21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4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3076" grpId="0"/>
      <p:bldP spid="3077" grpId="0"/>
      <p:bldP spid="30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93ECDB6-B592-4AAF-95E3-F25E547662D7}"/>
              </a:ext>
            </a:extLst>
          </p:cNvPr>
          <p:cNvSpPr txBox="1">
            <a:spLocks/>
          </p:cNvSpPr>
          <p:nvPr/>
        </p:nvSpPr>
        <p:spPr>
          <a:xfrm>
            <a:off x="282389" y="134343"/>
            <a:ext cx="7886700" cy="71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Getting the most out of your interview</a:t>
            </a:r>
            <a:endParaRPr lang="en-US" altLang="en-US" sz="32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FA8FB7EE-FA2B-495B-A585-DAE914AC38D2}"/>
              </a:ext>
            </a:extLst>
          </p:cNvPr>
          <p:cNvSpPr txBox="1">
            <a:spLocks/>
          </p:cNvSpPr>
          <p:nvPr/>
        </p:nvSpPr>
        <p:spPr>
          <a:xfrm>
            <a:off x="0" y="6356351"/>
            <a:ext cx="9143999" cy="407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Copyright © 2018 Lakshya Professionals - All Rights Reserved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A8D380-A69A-4BE0-8CF2-006C6F3A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8" y="1006988"/>
            <a:ext cx="3919680" cy="11373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AA8E3C-EF93-41A9-BAEE-05C7D0622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82" y="2250032"/>
            <a:ext cx="3912537" cy="10952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D57754-E76F-4074-9F0E-8D5C1AEEC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82" y="3407996"/>
            <a:ext cx="3912537" cy="1063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12B5C-85EC-4D14-9767-69D9854BE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82" y="4548950"/>
            <a:ext cx="3912537" cy="1932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395B89-14AF-45CA-A730-8BD169334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7733" y="978148"/>
            <a:ext cx="4142663" cy="1195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ED3ADB-825E-4424-B415-93EAEC006B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1409" y="2277292"/>
            <a:ext cx="4128987" cy="10952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EFA601-C63E-48F5-B2F2-BAC5F46190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4076" y="3485487"/>
            <a:ext cx="4086320" cy="10634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39F251-7133-443A-A1AC-62C8554B68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1409" y="4588060"/>
            <a:ext cx="4128987" cy="1699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A96F95-036E-4BC3-83A5-C33CFA00B6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629" y="6356351"/>
            <a:ext cx="1477463" cy="4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5C59365C-68E1-4CB4-B43C-0034CF5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143999" cy="407035"/>
          </a:xfrm>
        </p:spPr>
        <p:txBody>
          <a:bodyPr/>
          <a:lstStyle/>
          <a:p>
            <a:pPr algn="r"/>
            <a:r>
              <a:rPr lang="en-IN" dirty="0"/>
              <a:t>Copyright © 2018 Lakshya Professionals - 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1ACCB-7C52-45C4-9D22-1522DAD2B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" y="6356351"/>
            <a:ext cx="1477463" cy="4070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FB8FD15-8399-45B1-8F68-BC17FEAE6C1E}"/>
              </a:ext>
            </a:extLst>
          </p:cNvPr>
          <p:cNvSpPr txBox="1">
            <a:spLocks/>
          </p:cNvSpPr>
          <p:nvPr/>
        </p:nvSpPr>
        <p:spPr>
          <a:xfrm>
            <a:off x="282389" y="134343"/>
            <a:ext cx="7886700" cy="71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Body Language - Are you projecting the right message?</a:t>
            </a:r>
            <a:endParaRPr lang="en-US" altLang="en-US" sz="32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1B649-2D07-4E85-94F4-CA356B3D6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006" y="1907690"/>
            <a:ext cx="960288" cy="1521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73F5EF-0524-4B4A-B799-337FE2348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900" y="1870586"/>
            <a:ext cx="988043" cy="1558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C77334-DCDC-4856-B163-40B39EC6D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3548" y="1848324"/>
            <a:ext cx="1060203" cy="158067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20DFA74-FB6B-4858-8A12-300FB16688A6}"/>
              </a:ext>
            </a:extLst>
          </p:cNvPr>
          <p:cNvGrpSpPr/>
          <p:nvPr/>
        </p:nvGrpSpPr>
        <p:grpSpPr>
          <a:xfrm>
            <a:off x="2963880" y="4275210"/>
            <a:ext cx="3216241" cy="2370451"/>
            <a:chOff x="3516409" y="4034509"/>
            <a:chExt cx="4870971" cy="27794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9D5B75-826E-4738-83E9-E1A3EF215FAE}"/>
                </a:ext>
              </a:extLst>
            </p:cNvPr>
            <p:cNvGrpSpPr/>
            <p:nvPr/>
          </p:nvGrpSpPr>
          <p:grpSpPr>
            <a:xfrm>
              <a:off x="3516409" y="4034509"/>
              <a:ext cx="4870971" cy="2321841"/>
              <a:chOff x="3731679" y="4489559"/>
              <a:chExt cx="4440431" cy="189283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1238475-2377-4B36-A923-C2BC57E7F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7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31679" y="4489559"/>
                <a:ext cx="4440431" cy="1892838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6B9AC7F-7ACD-4155-A048-4074A1380A8D}"/>
                  </a:ext>
                </a:extLst>
              </p:cNvPr>
              <p:cNvSpPr/>
              <p:nvPr/>
            </p:nvSpPr>
            <p:spPr>
              <a:xfrm>
                <a:off x="5951895" y="5501898"/>
                <a:ext cx="433407" cy="407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8B25D1-B946-42B6-9BA7-2B26BBEAED5B}"/>
                </a:ext>
              </a:extLst>
            </p:cNvPr>
            <p:cNvSpPr txBox="1"/>
            <p:nvPr/>
          </p:nvSpPr>
          <p:spPr>
            <a:xfrm>
              <a:off x="4116770" y="6200437"/>
              <a:ext cx="624413" cy="613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F557F9-7C93-407F-8762-67A549D3DBF6}"/>
                </a:ext>
              </a:extLst>
            </p:cNvPr>
            <p:cNvSpPr txBox="1"/>
            <p:nvPr/>
          </p:nvSpPr>
          <p:spPr>
            <a:xfrm>
              <a:off x="7479235" y="6200437"/>
              <a:ext cx="602565" cy="613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2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5C59365C-68E1-4CB4-B43C-0034CF5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143999" cy="407035"/>
          </a:xfrm>
        </p:spPr>
        <p:txBody>
          <a:bodyPr/>
          <a:lstStyle/>
          <a:p>
            <a:pPr algn="r"/>
            <a:r>
              <a:rPr lang="en-IN" dirty="0"/>
              <a:t>Copyright © 2018 Lakshya Professionals - 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1ACCB-7C52-45C4-9D22-1522DAD2B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" y="6356351"/>
            <a:ext cx="1477463" cy="4070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FB8FD15-8399-45B1-8F68-BC17FEAE6C1E}"/>
              </a:ext>
            </a:extLst>
          </p:cNvPr>
          <p:cNvSpPr txBox="1">
            <a:spLocks/>
          </p:cNvSpPr>
          <p:nvPr/>
        </p:nvSpPr>
        <p:spPr>
          <a:xfrm>
            <a:off x="282389" y="134343"/>
            <a:ext cx="7886700" cy="71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Body Language - Are you projecting the right message?</a:t>
            </a:r>
            <a:endParaRPr lang="en-US" altLang="en-US" sz="32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9DEC5F-6155-4846-BCF2-B8768EF9E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921" y="1258018"/>
            <a:ext cx="1003515" cy="23437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24BD44-823F-430E-A135-47364C448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257" y="4186254"/>
            <a:ext cx="1607344" cy="2143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0D838B-6945-4CF6-AF0C-CE44DEE39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405" y="1600185"/>
            <a:ext cx="1003515" cy="19076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503557-616D-4652-BC82-783D112BE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080" y="1105386"/>
            <a:ext cx="1664208" cy="1188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D95AC5-DD0C-4952-B0FF-902C2B2E2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43" y="4753180"/>
            <a:ext cx="1580702" cy="15761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DC1030-828C-4565-A4CF-1FCE0D37936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49" y="2526900"/>
            <a:ext cx="1120309" cy="11203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9E5E03-87CF-4514-8F38-BE6B806733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097234"/>
            <a:ext cx="1929062" cy="20742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71879F-C861-43F3-96B8-0CED14876C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6685" y="4084776"/>
            <a:ext cx="1234317" cy="23460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749111-A2E3-4784-AAC4-4E8741908453}"/>
              </a:ext>
            </a:extLst>
          </p:cNvPr>
          <p:cNvSpPr txBox="1"/>
          <p:nvPr/>
        </p:nvSpPr>
        <p:spPr>
          <a:xfrm>
            <a:off x="569252" y="2890825"/>
            <a:ext cx="1191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accent6">
                    <a:lumMod val="50000"/>
                  </a:schemeClr>
                </a:solidFill>
                <a:sym typeface="Wingdings 2" panose="05020102010507070707" pitchFamily="18" charset="2"/>
              </a:rPr>
              <a:t>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6C9681-45E2-4840-985D-49D1D10BDA33}"/>
              </a:ext>
            </a:extLst>
          </p:cNvPr>
          <p:cNvSpPr/>
          <p:nvPr/>
        </p:nvSpPr>
        <p:spPr>
          <a:xfrm>
            <a:off x="6728877" y="3050738"/>
            <a:ext cx="119135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sym typeface="Wingdings 2" panose="05020102010507070707" pitchFamily="18" charset="2"/>
              </a:rPr>
              <a:t>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116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AA1A8F-E60D-4021-B7D9-7A089684B0AB}"/>
              </a:ext>
            </a:extLst>
          </p:cNvPr>
          <p:cNvSpPr txBox="1">
            <a:spLocks/>
          </p:cNvSpPr>
          <p:nvPr/>
        </p:nvSpPr>
        <p:spPr>
          <a:xfrm>
            <a:off x="4504545" y="922264"/>
            <a:ext cx="4293253" cy="3034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600" b="1" dirty="0">
                <a:sym typeface="Wingdings" panose="05000000000000000000" pitchFamily="2" charset="2"/>
              </a:rPr>
              <a:t> </a:t>
            </a:r>
            <a:r>
              <a:rPr lang="en-US" altLang="en-US" sz="2600" b="1" dirty="0"/>
              <a:t>Casual attitude</a:t>
            </a:r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pPr marL="0" indent="0">
              <a:buNone/>
            </a:pPr>
            <a:r>
              <a:rPr lang="en-US" altLang="en-US" sz="2400" dirty="0">
                <a:sym typeface="Wingdings 2" panose="05020102010507070707" pitchFamily="18" charset="2"/>
              </a:rPr>
              <a:t>                                </a:t>
            </a:r>
            <a:endParaRPr lang="en-US" altLang="en-US" sz="4000" dirty="0">
              <a:solidFill>
                <a:srgbClr val="FF0000"/>
              </a:solidFill>
            </a:endParaRPr>
          </a:p>
          <a:p>
            <a:endParaRPr lang="en-US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723D0-8B00-4C8C-9F92-9518F0122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72"/>
          <a:stretch/>
        </p:blipFill>
        <p:spPr>
          <a:xfrm>
            <a:off x="1190896" y="4428249"/>
            <a:ext cx="1557281" cy="2087168"/>
          </a:xfrm>
          <a:prstGeom prst="rect">
            <a:avLst/>
          </a:prstGeom>
        </p:spPr>
      </p:pic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C2C6273-7747-427F-B5AC-D5D1D62713C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2389" y="1004047"/>
            <a:ext cx="4568357" cy="2242474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000" b="1" dirty="0">
                <a:sym typeface="Wingdings" panose="05000000000000000000" pitchFamily="2" charset="2"/>
              </a:rPr>
              <a:t> “Agree-culture” mind-trap</a:t>
            </a:r>
            <a:endParaRPr lang="en-US" altLang="en-US" sz="2000" dirty="0"/>
          </a:p>
          <a:p>
            <a:pPr eaLnBrk="1" hangingPunct="1"/>
            <a:endParaRPr lang="en-US" altLang="en-US" sz="2000" b="1" dirty="0"/>
          </a:p>
          <a:p>
            <a:pPr eaLnBrk="1" hangingPunct="1"/>
            <a:endParaRPr lang="en-US" altLang="en-US" sz="2000" b="1" dirty="0"/>
          </a:p>
          <a:p>
            <a:pPr eaLnBrk="1" hangingPunct="1"/>
            <a:endParaRPr lang="en-US" altLang="en-US" sz="2000" b="1" dirty="0"/>
          </a:p>
          <a:p>
            <a:pPr eaLnBrk="1" hangingPunct="1"/>
            <a:endParaRPr lang="en-US" altLang="en-US" sz="2000" b="1" dirty="0"/>
          </a:p>
          <a:p>
            <a:pPr eaLnBrk="1" hangingPunct="1"/>
            <a:endParaRPr lang="en-US" altLang="en-US" sz="2000" b="1" dirty="0"/>
          </a:p>
          <a:p>
            <a:pPr eaLnBrk="1" hangingPunct="1"/>
            <a:endParaRPr lang="en-US" altLang="en-US" sz="2000" b="1" dirty="0"/>
          </a:p>
          <a:p>
            <a:pPr marL="0" indent="0">
              <a:buNone/>
            </a:pPr>
            <a:endParaRPr lang="en-US" altLang="en-US" sz="2000" b="1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pic>
        <p:nvPicPr>
          <p:cNvPr id="12292" name="Picture 4" descr="C:\Users\Samsung\Desktop\Lakshya\casual.jpg">
            <a:extLst>
              <a:ext uri="{FF2B5EF4-FFF2-40B4-BE49-F238E27FC236}">
                <a16:creationId xmlns:a16="http://schemas.microsoft.com/office/drawing/2014/main" id="{D25B6916-42AF-42FD-972B-31085D17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324" y="1435160"/>
            <a:ext cx="1664904" cy="218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DA274E65-076D-4D2E-B55A-79BC4FEF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143999" cy="407035"/>
          </a:xfrm>
        </p:spPr>
        <p:txBody>
          <a:bodyPr/>
          <a:lstStyle/>
          <a:p>
            <a:pPr algn="r"/>
            <a:r>
              <a:rPr lang="en-IN" dirty="0"/>
              <a:t>Copyright © 2018 Lakshya Professionals - All Rights Reserved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9B700D-672B-4D22-9860-CD53786E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29" y="6356351"/>
            <a:ext cx="1477463" cy="4070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01D44A8-47D1-4BE3-98E5-D3F7F3ED3422}"/>
              </a:ext>
            </a:extLst>
          </p:cNvPr>
          <p:cNvSpPr txBox="1">
            <a:spLocks/>
          </p:cNvSpPr>
          <p:nvPr/>
        </p:nvSpPr>
        <p:spPr>
          <a:xfrm>
            <a:off x="282389" y="134343"/>
            <a:ext cx="3012141" cy="71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Common “Mind Traps”</a:t>
            </a:r>
          </a:p>
        </p:txBody>
      </p:sp>
      <p:pic>
        <p:nvPicPr>
          <p:cNvPr id="10" name="Picture 4" descr="C:\Users\Samsung\Desktop\Lakshya\dt_c110905.gif">
            <a:extLst>
              <a:ext uri="{FF2B5EF4-FFF2-40B4-BE49-F238E27FC236}">
                <a16:creationId xmlns:a16="http://schemas.microsoft.com/office/drawing/2014/main" id="{316759E2-9DDD-42C4-B887-5C1BADF2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9" y="1435160"/>
            <a:ext cx="3854183" cy="160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8CD6934-1AE6-4AEF-89E0-614705886285}"/>
              </a:ext>
            </a:extLst>
          </p:cNvPr>
          <p:cNvSpPr/>
          <p:nvPr/>
        </p:nvSpPr>
        <p:spPr>
          <a:xfrm>
            <a:off x="4571999" y="4576842"/>
            <a:ext cx="1556663" cy="500906"/>
          </a:xfrm>
          <a:prstGeom prst="wedgeEllipseCallout">
            <a:avLst>
              <a:gd name="adj1" fmla="val -53374"/>
              <a:gd name="adj2" fmla="val 57759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So, what does your company do?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504C4CF0-380A-4D27-A55F-F3D45675F378}"/>
              </a:ext>
            </a:extLst>
          </p:cNvPr>
          <p:cNvSpPr/>
          <p:nvPr/>
        </p:nvSpPr>
        <p:spPr>
          <a:xfrm>
            <a:off x="6918425" y="4562083"/>
            <a:ext cx="1706048" cy="500906"/>
          </a:xfrm>
          <a:prstGeom prst="wedgeEllipseCallout">
            <a:avLst>
              <a:gd name="adj1" fmla="val -53374"/>
              <a:gd name="adj2" fmla="val 57759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What is the vacation policy?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3FE29A1C-C884-4BA1-B033-77186782BFC2}"/>
              </a:ext>
            </a:extLst>
          </p:cNvPr>
          <p:cNvSpPr/>
          <p:nvPr/>
        </p:nvSpPr>
        <p:spPr>
          <a:xfrm>
            <a:off x="4623991" y="5675779"/>
            <a:ext cx="1647098" cy="500906"/>
          </a:xfrm>
          <a:prstGeom prst="wedgeEllipseCallout">
            <a:avLst>
              <a:gd name="adj1" fmla="val -53374"/>
              <a:gd name="adj2" fmla="val 57759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Ma’am, how did I do in the interview?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014F5AB1-8375-4937-B58D-E977D2A038E6}"/>
              </a:ext>
            </a:extLst>
          </p:cNvPr>
          <p:cNvSpPr/>
          <p:nvPr/>
        </p:nvSpPr>
        <p:spPr>
          <a:xfrm>
            <a:off x="6918425" y="5677950"/>
            <a:ext cx="1706048" cy="500906"/>
          </a:xfrm>
          <a:prstGeom prst="wedgeEllipseCallout">
            <a:avLst>
              <a:gd name="adj1" fmla="val -53374"/>
              <a:gd name="adj2" fmla="val 57759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29ABBF-B96E-479C-81DF-1BCAFF2A3E47}"/>
              </a:ext>
            </a:extLst>
          </p:cNvPr>
          <p:cNvGrpSpPr/>
          <p:nvPr/>
        </p:nvGrpSpPr>
        <p:grpSpPr>
          <a:xfrm>
            <a:off x="6059038" y="4739824"/>
            <a:ext cx="2775578" cy="1794843"/>
            <a:chOff x="8078717" y="4987791"/>
            <a:chExt cx="3700770" cy="17948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382C3-771F-4246-9B5C-BD5189CDEDA9}"/>
                </a:ext>
              </a:extLst>
            </p:cNvPr>
            <p:cNvSpPr txBox="1"/>
            <p:nvPr/>
          </p:nvSpPr>
          <p:spPr>
            <a:xfrm>
              <a:off x="8078717" y="5002302"/>
              <a:ext cx="399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3600" b="1" dirty="0">
                  <a:solidFill>
                    <a:srgbClr val="FF0000"/>
                  </a:solidFill>
                  <a:sym typeface="Wingdings 2" panose="05020102010507070707" pitchFamily="18" charset="2"/>
                </a:rPr>
                <a:t></a:t>
              </a:r>
              <a:endParaRPr lang="en-US" sz="36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BFF8C5-0C81-46CA-8F7E-4AB4132A841A}"/>
                </a:ext>
              </a:extLst>
            </p:cNvPr>
            <p:cNvSpPr txBox="1"/>
            <p:nvPr/>
          </p:nvSpPr>
          <p:spPr>
            <a:xfrm>
              <a:off x="11362609" y="4987791"/>
              <a:ext cx="399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3600" b="1" dirty="0">
                  <a:solidFill>
                    <a:srgbClr val="FF0000"/>
                  </a:solidFill>
                  <a:sym typeface="Wingdings 2" panose="05020102010507070707" pitchFamily="18" charset="2"/>
                </a:rPr>
                <a:t></a:t>
              </a:r>
              <a:endParaRPr lang="en-US" sz="36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4E6FED-4EB1-4FE2-8CC6-4B55E1934E37}"/>
                </a:ext>
              </a:extLst>
            </p:cNvPr>
            <p:cNvSpPr txBox="1"/>
            <p:nvPr/>
          </p:nvSpPr>
          <p:spPr>
            <a:xfrm>
              <a:off x="11380428" y="6136303"/>
              <a:ext cx="399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3600" b="1" dirty="0">
                  <a:solidFill>
                    <a:srgbClr val="FF0000"/>
                  </a:solidFill>
                  <a:sym typeface="Wingdings 2" panose="05020102010507070707" pitchFamily="18" charset="2"/>
                </a:rPr>
                <a:t></a:t>
              </a:r>
              <a:endParaRPr lang="en-US" sz="3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31A572-92F5-462A-9523-3B96096FC0EF}"/>
                </a:ext>
              </a:extLst>
            </p:cNvPr>
            <p:cNvSpPr txBox="1"/>
            <p:nvPr/>
          </p:nvSpPr>
          <p:spPr>
            <a:xfrm>
              <a:off x="8278247" y="6090912"/>
              <a:ext cx="399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3600" b="1" dirty="0">
                  <a:solidFill>
                    <a:srgbClr val="FF0000"/>
                  </a:solidFill>
                  <a:sym typeface="Wingdings 2" panose="05020102010507070707" pitchFamily="18" charset="2"/>
                </a:rPr>
                <a:t></a:t>
              </a:r>
              <a:endParaRPr lang="en-US" sz="3600" b="1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F451EEC-E16B-416F-B16B-9D6F7797503D}"/>
              </a:ext>
            </a:extLst>
          </p:cNvPr>
          <p:cNvSpPr txBox="1"/>
          <p:nvPr/>
        </p:nvSpPr>
        <p:spPr>
          <a:xfrm>
            <a:off x="282389" y="3834371"/>
            <a:ext cx="34454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000" b="1" dirty="0">
                <a:sym typeface="Wingdings" panose="05000000000000000000" pitchFamily="2" charset="2"/>
              </a:rPr>
              <a:t> </a:t>
            </a:r>
            <a:r>
              <a:rPr lang="en-US" altLang="en-US" sz="2000" b="1" dirty="0"/>
              <a:t>Bluffing through the interview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4B348-5B08-4728-9A35-5A5D740213F3}"/>
              </a:ext>
            </a:extLst>
          </p:cNvPr>
          <p:cNvSpPr/>
          <p:nvPr/>
        </p:nvSpPr>
        <p:spPr>
          <a:xfrm>
            <a:off x="4504545" y="3848038"/>
            <a:ext cx="6975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000" b="1" dirty="0">
                <a:sym typeface="Wingdings" panose="05000000000000000000" pitchFamily="2" charset="2"/>
              </a:rPr>
              <a:t> </a:t>
            </a:r>
            <a:r>
              <a:rPr lang="en-US" altLang="en-US" sz="2000" b="1" dirty="0"/>
              <a:t>Wasting the “Do you have any questions” opportunity</a:t>
            </a:r>
          </a:p>
        </p:txBody>
      </p:sp>
    </p:spTree>
    <p:extLst>
      <p:ext uri="{BB962C8B-B14F-4D97-AF65-F5344CB8AC3E}">
        <p14:creationId xmlns:p14="http://schemas.microsoft.com/office/powerpoint/2010/main" val="339238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291" grpId="0" build="p"/>
      <p:bldP spid="6" grpId="0" animBg="1"/>
      <p:bldP spid="14" grpId="0" animBg="1"/>
      <p:bldP spid="15" grpId="0" animBg="1"/>
      <p:bldP spid="16" grpId="0" animBg="1"/>
      <p:bldP spid="18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752600"/>
            <a:ext cx="6934200" cy="4572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2369" y="59159"/>
            <a:ext cx="7175351" cy="855241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/>
              <a:t>Hit the Centre … </a:t>
            </a:r>
          </a:p>
        </p:txBody>
      </p:sp>
      <p:pic>
        <p:nvPicPr>
          <p:cNvPr id="7170" name="Picture 2" descr="C:\Users\Placement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628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859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512511" cy="943168"/>
          </a:xfrm>
        </p:spPr>
        <p:txBody>
          <a:bodyPr/>
          <a:lstStyle/>
          <a:p>
            <a:r>
              <a:rPr lang="en-US" sz="3200" dirty="0"/>
              <a:t>For Etc and Mech students 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990600"/>
            <a:ext cx="7315200" cy="5181600"/>
          </a:xfrm>
        </p:spPr>
        <p:txBody>
          <a:bodyPr/>
          <a:lstStyle/>
          <a:p>
            <a:r>
              <a:rPr lang="en-US" dirty="0"/>
              <a:t>1. Percentage of core industries is always less .</a:t>
            </a:r>
          </a:p>
          <a:p>
            <a:r>
              <a:rPr lang="en-US" dirty="0"/>
              <a:t>2. For Mech  - Around 8 to 10 </a:t>
            </a:r>
            <a:r>
              <a:rPr lang="en-US" dirty="0" err="1"/>
              <a:t>indutries</a:t>
            </a:r>
            <a:r>
              <a:rPr lang="en-US" dirty="0"/>
              <a:t> visit exclusively.</a:t>
            </a:r>
          </a:p>
          <a:p>
            <a:r>
              <a:rPr lang="en-US" dirty="0"/>
              <a:t>3. Target should be 4 to 5 students per company  .</a:t>
            </a:r>
          </a:p>
          <a:p>
            <a:r>
              <a:rPr lang="en-US" dirty="0"/>
              <a:t>4. CTC – 4 to 5 </a:t>
            </a:r>
            <a:r>
              <a:rPr lang="en-US" dirty="0" err="1"/>
              <a:t>lpa</a:t>
            </a:r>
            <a:r>
              <a:rPr lang="en-US" dirty="0"/>
              <a:t>.</a:t>
            </a:r>
          </a:p>
          <a:p>
            <a:r>
              <a:rPr lang="en-US" dirty="0"/>
              <a:t>5. Do Not Remain absent for any industry .</a:t>
            </a:r>
          </a:p>
          <a:p>
            <a:r>
              <a:rPr lang="en-US" dirty="0"/>
              <a:t>6 . Mock GDs are MUST .</a:t>
            </a:r>
          </a:p>
          <a:p>
            <a:r>
              <a:rPr lang="en-US" dirty="0"/>
              <a:t>7 . Revise all subjects from SE to BE .</a:t>
            </a:r>
          </a:p>
          <a:p>
            <a:r>
              <a:rPr lang="en-US" dirty="0"/>
              <a:t>8 . Projects – Most Imp 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40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934200" cy="5410200"/>
          </a:xfrm>
        </p:spPr>
        <p:txBody>
          <a:bodyPr/>
          <a:lstStyle/>
          <a:p>
            <a:r>
              <a:rPr lang="en-US" dirty="0"/>
              <a:t>- Please feel free to write , contact and read …</a:t>
            </a:r>
          </a:p>
          <a:p>
            <a:r>
              <a:rPr lang="en-US" b="1" dirty="0">
                <a:solidFill>
                  <a:srgbClr val="002060"/>
                </a:solidFill>
              </a:rPr>
              <a:t>tpo@aitpune.edu.in</a:t>
            </a:r>
          </a:p>
          <a:p>
            <a:r>
              <a:rPr lang="en-US" dirty="0"/>
              <a:t>9822354503</a:t>
            </a:r>
          </a:p>
          <a:p>
            <a:r>
              <a:rPr lang="en-US" dirty="0">
                <a:hlinkClick r:id="rId2"/>
              </a:rPr>
              <a:t> - https://manojtpo.blogspot.com/</a:t>
            </a:r>
            <a:endParaRPr lang="en-US" dirty="0"/>
          </a:p>
          <a:p>
            <a:r>
              <a:rPr lang="en-US" dirty="0"/>
              <a:t>- New format of Attendance .</a:t>
            </a:r>
          </a:p>
          <a:p>
            <a:r>
              <a:rPr lang="en-US" dirty="0"/>
              <a:t>- If not interested in Placements , withdraw the name immediately .</a:t>
            </a:r>
          </a:p>
          <a:p>
            <a:r>
              <a:rPr lang="en-US" dirty="0"/>
              <a:t> -Total Registered – 332 / 360 .</a:t>
            </a:r>
          </a:p>
          <a:p>
            <a:r>
              <a:rPr lang="en-US" dirty="0"/>
              <a:t> -</a:t>
            </a:r>
            <a:r>
              <a:rPr lang="en-US" dirty="0" err="1"/>
              <a:t>Whats</a:t>
            </a:r>
            <a:r>
              <a:rPr lang="en-US" dirty="0"/>
              <a:t> App Group – For PRs .</a:t>
            </a:r>
          </a:p>
          <a:p>
            <a:r>
              <a:rPr lang="en-US" dirty="0"/>
              <a:t>- No phone calls please .Only PRs can call at any time.</a:t>
            </a:r>
          </a:p>
          <a:p>
            <a:r>
              <a:rPr lang="en-US" dirty="0"/>
              <a:t> - Internship status updates.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2369" y="59159"/>
            <a:ext cx="7175351" cy="855241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/>
              <a:t>We are Together </a:t>
            </a:r>
          </a:p>
        </p:txBody>
      </p:sp>
    </p:spTree>
    <p:extLst>
      <p:ext uri="{BB962C8B-B14F-4D97-AF65-F5344CB8AC3E}">
        <p14:creationId xmlns:p14="http://schemas.microsoft.com/office/powerpoint/2010/main" val="1467873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61946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260880"/>
            <a:ext cx="7410449" cy="88211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WISHING YOU A HAPPY JOURNEY!</a:t>
            </a:r>
          </a:p>
        </p:txBody>
      </p:sp>
    </p:spTree>
    <p:extLst>
      <p:ext uri="{BB962C8B-B14F-4D97-AF65-F5344CB8AC3E}">
        <p14:creationId xmlns:p14="http://schemas.microsoft.com/office/powerpoint/2010/main" val="320575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4" descr="Image result for you get paid for the value not the time">
            <a:extLst>
              <a:ext uri="{FF2B5EF4-FFF2-40B4-BE49-F238E27FC236}">
                <a16:creationId xmlns:a16="http://schemas.microsoft.com/office/drawing/2014/main" id="{DB6936BE-9ECE-4D20-B14F-075D097F8AD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4" b="17757"/>
          <a:stretch/>
        </p:blipFill>
        <p:spPr bwMode="auto">
          <a:xfrm>
            <a:off x="15" y="10"/>
            <a:ext cx="91439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85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6934200" cy="51816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AutoNum type="arabicPeriod"/>
            </a:pPr>
            <a:r>
              <a:rPr lang="en-US" dirty="0"/>
              <a:t>Define the Career Well .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Study all industries …website , Glass door views . 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Do not run behind CTC .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Job profile , your interest , future and culture are more imp .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Do not compare with other branches .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Uniform with proper attire on interview days , even if it’s Virtual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2369" y="59159"/>
            <a:ext cx="7175351" cy="855241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/>
              <a:t>Basics  …</a:t>
            </a:r>
          </a:p>
        </p:txBody>
      </p:sp>
    </p:spTree>
    <p:extLst>
      <p:ext uri="{BB962C8B-B14F-4D97-AF65-F5344CB8AC3E}">
        <p14:creationId xmlns:p14="http://schemas.microsoft.com/office/powerpoint/2010/main" val="5564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6512511" cy="790768"/>
          </a:xfrm>
        </p:spPr>
        <p:txBody>
          <a:bodyPr/>
          <a:lstStyle/>
          <a:p>
            <a:pPr algn="ctr"/>
            <a:r>
              <a:rPr lang="en-US" sz="3200" dirty="0"/>
              <a:t>Imp Rules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990600"/>
            <a:ext cx="6400800" cy="5791200"/>
          </a:xfrm>
        </p:spPr>
        <p:txBody>
          <a:bodyPr>
            <a:normAutofit/>
          </a:bodyPr>
          <a:lstStyle/>
          <a:p>
            <a:r>
              <a:rPr lang="en-US" dirty="0"/>
              <a:t>1. Condition of Attendance is strict .</a:t>
            </a:r>
          </a:p>
          <a:p>
            <a:endParaRPr lang="en-US" dirty="0"/>
          </a:p>
          <a:p>
            <a:r>
              <a:rPr lang="en-US" dirty="0"/>
              <a:t>2. TCS Ninja is NOT under One Job Policy .</a:t>
            </a:r>
          </a:p>
          <a:p>
            <a:endParaRPr lang="en-US" dirty="0"/>
          </a:p>
          <a:p>
            <a:r>
              <a:rPr lang="en-US" dirty="0"/>
              <a:t>3. AMCAT  - test scores will be shared with other industries . It Is Must .</a:t>
            </a:r>
          </a:p>
          <a:p>
            <a:endParaRPr lang="en-US" dirty="0"/>
          </a:p>
          <a:p>
            <a:r>
              <a:rPr lang="en-US" dirty="0"/>
              <a:t>4. Mock PI is mandatory .</a:t>
            </a:r>
          </a:p>
          <a:p>
            <a:endParaRPr lang="en-US" dirty="0"/>
          </a:p>
          <a:p>
            <a:r>
              <a:rPr lang="en-US" dirty="0"/>
              <a:t>6. Two copies of CVs + mark sheets  with folder..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2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667000"/>
            <a:ext cx="6400800" cy="3657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2369" y="59159"/>
            <a:ext cx="7175351" cy="855241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/>
              <a:t>Employment Generation in India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F0FC5B-A6FC-46E8-80D5-EE060CBB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4826"/>
              </p:ext>
            </p:extLst>
          </p:nvPr>
        </p:nvGraphicFramePr>
        <p:xfrm>
          <a:off x="1524000" y="914400"/>
          <a:ext cx="6248986" cy="5846523"/>
        </p:xfrm>
        <a:graphic>
          <a:graphicData uri="http://schemas.openxmlformats.org/drawingml/2006/table">
            <a:tbl>
              <a:tblPr/>
              <a:tblGrid>
                <a:gridCol w="686386">
                  <a:extLst>
                    <a:ext uri="{9D8B030D-6E8A-4147-A177-3AD203B41FA5}">
                      <a16:colId xmlns:a16="http://schemas.microsoft.com/office/drawing/2014/main" val="134787366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15741658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258503714"/>
                    </a:ext>
                  </a:extLst>
                </a:gridCol>
              </a:tblGrid>
              <a:tr h="1639853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 err="1">
                          <a:effectLst/>
                        </a:rPr>
                        <a:t>S.No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Sector</a:t>
                      </a:r>
                      <a:endParaRPr lang="en-US" sz="1400" dirty="0">
                        <a:effectLst/>
                      </a:endParaRP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Percent</a:t>
                      </a:r>
                      <a:endParaRPr lang="en-US" sz="1400">
                        <a:effectLst/>
                      </a:endParaRP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97013"/>
                  </a:ext>
                </a:extLst>
              </a:tr>
              <a:tr h="647122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1.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Financial, Real Estate &amp; Professional Services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20.9%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297672"/>
                  </a:ext>
                </a:extLst>
              </a:tr>
              <a:tr h="856746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2.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Trade, Hotels, Transport, Communication, and Services related to Broadcasting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18.2%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54146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3.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Agriculture, Forestry &amp; Fishing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17.0%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83963"/>
                  </a:ext>
                </a:extLst>
              </a:tr>
              <a:tr h="24546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4.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Manufacturing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16.1%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9478"/>
                  </a:ext>
                </a:extLst>
              </a:tr>
              <a:tr h="647122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5.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Public Administration </a:t>
                      </a:r>
                      <a:r>
                        <a:rPr lang="en-US" sz="1400" dirty="0" err="1">
                          <a:effectLst/>
                        </a:rPr>
                        <a:t>Defence</a:t>
                      </a:r>
                      <a:r>
                        <a:rPr lang="en-US" sz="1400" dirty="0">
                          <a:effectLst/>
                        </a:rPr>
                        <a:t> and Other Related Services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15.0%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426792"/>
                  </a:ext>
                </a:extLst>
              </a:tr>
              <a:tr h="24546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6.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Construction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7.9%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810439"/>
                  </a:ext>
                </a:extLst>
              </a:tr>
              <a:tr h="64712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7.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Electricity, Gas, Water Supply and Other Utility Services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2.5%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4864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8.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Mining &amp; Quarrying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2.4%</a:t>
                      </a:r>
                    </a:p>
                  </a:txBody>
                  <a:tcPr marL="55786" marR="55786" marT="55786" marB="55786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1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88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752600"/>
            <a:ext cx="6934200" cy="4572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2369" y="59159"/>
            <a:ext cx="7175351" cy="855241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/>
              <a:t>Opportunities of Employment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53755C-F764-4DE5-A055-B113E2674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025854"/>
              </p:ext>
            </p:extLst>
          </p:nvPr>
        </p:nvGraphicFramePr>
        <p:xfrm>
          <a:off x="-990600" y="1219200"/>
          <a:ext cx="11582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43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5637010" cy="2362200"/>
          </a:xfrm>
        </p:spPr>
        <p:txBody>
          <a:bodyPr>
            <a:normAutofit/>
          </a:bodyPr>
          <a:lstStyle/>
          <a:p>
            <a:r>
              <a:rPr lang="en-US" sz="2000" dirty="0"/>
              <a:t>Advertisements 	- 20%</a:t>
            </a:r>
          </a:p>
          <a:p>
            <a:r>
              <a:rPr lang="en-US" sz="2000" dirty="0"/>
              <a:t>Online Portals    	– 30%</a:t>
            </a:r>
          </a:p>
          <a:p>
            <a:r>
              <a:rPr lang="en-US" sz="2000" dirty="0"/>
              <a:t>Referrals	  	- 20%	</a:t>
            </a:r>
          </a:p>
          <a:p>
            <a:r>
              <a:rPr lang="en-US" sz="2000" dirty="0"/>
              <a:t>Campus Recruitments 	- 30%</a:t>
            </a:r>
            <a:r>
              <a:rPr lang="en-US" dirty="0"/>
              <a:t>			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52401"/>
            <a:ext cx="7467600" cy="990599"/>
          </a:xfrm>
        </p:spPr>
        <p:txBody>
          <a:bodyPr/>
          <a:lstStyle/>
          <a:p>
            <a:pPr marL="182880" indent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4400" dirty="0"/>
              <a:t>Two Facts </a:t>
            </a:r>
            <a:br>
              <a:rPr lang="en-US" sz="4400" dirty="0"/>
            </a:b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087208" y="3822455"/>
            <a:ext cx="4053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Choices after BE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346457"/>
            <a:ext cx="35052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Job</a:t>
            </a:r>
          </a:p>
          <a:p>
            <a:pPr>
              <a:lnSpc>
                <a:spcPct val="150000"/>
              </a:lnSpc>
            </a:pPr>
            <a:r>
              <a:rPr lang="en-US" dirty="0"/>
              <a:t>Value Add Courses</a:t>
            </a:r>
          </a:p>
          <a:p>
            <a:pPr>
              <a:lnSpc>
                <a:spcPct val="150000"/>
              </a:lnSpc>
            </a:pPr>
            <a:r>
              <a:rPr lang="en-US" dirty="0"/>
              <a:t>Higher Education</a:t>
            </a:r>
          </a:p>
          <a:p>
            <a:pPr>
              <a:lnSpc>
                <a:spcPct val="150000"/>
              </a:lnSpc>
            </a:pPr>
            <a:r>
              <a:rPr lang="en-US" dirty="0"/>
              <a:t>Non conventional careers</a:t>
            </a:r>
          </a:p>
          <a:p>
            <a:pPr>
              <a:lnSpc>
                <a:spcPct val="150000"/>
              </a:lnSpc>
            </a:pPr>
            <a:r>
              <a:rPr lang="en-US" dirty="0"/>
              <a:t>Entrepreneurship</a:t>
            </a:r>
          </a:p>
          <a:p>
            <a:pPr>
              <a:lnSpc>
                <a:spcPct val="150000"/>
              </a:lnSpc>
            </a:pPr>
            <a:r>
              <a:rPr lang="en-US" dirty="0"/>
              <a:t>Govt , Defense etc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0" y="1383877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Scenario of Fresher's Hiring in India</a:t>
            </a:r>
          </a:p>
        </p:txBody>
      </p:sp>
    </p:spTree>
    <p:extLst>
      <p:ext uri="{BB962C8B-B14F-4D97-AF65-F5344CB8AC3E}">
        <p14:creationId xmlns:p14="http://schemas.microsoft.com/office/powerpoint/2010/main" val="2505405857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887</TotalTime>
  <Words>2217</Words>
  <Application>Microsoft Office PowerPoint</Application>
  <PresentationFormat>On-screen Show (4:3)</PresentationFormat>
  <Paragraphs>425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Algerian</vt:lpstr>
      <vt:lpstr>Arial</vt:lpstr>
      <vt:lpstr>Calibri</vt:lpstr>
      <vt:lpstr>Calibri Light</vt:lpstr>
      <vt:lpstr>Georgia</vt:lpstr>
      <vt:lpstr>Trebuchet MS</vt:lpstr>
      <vt:lpstr>Wingdings</vt:lpstr>
      <vt:lpstr>Slipstream</vt:lpstr>
      <vt:lpstr>PowerPoint Presentation</vt:lpstr>
      <vt:lpstr>Golden Triangle … K A S for BE .  Knowledge , Application and Skill </vt:lpstr>
      <vt:lpstr>Hit the Centre … </vt:lpstr>
      <vt:lpstr>PowerPoint Presentation</vt:lpstr>
      <vt:lpstr>Basics  …</vt:lpstr>
      <vt:lpstr>Imp Rules </vt:lpstr>
      <vt:lpstr>Employment Generation in India </vt:lpstr>
      <vt:lpstr>Opportunities of Employment </vt:lpstr>
      <vt:lpstr>Two Facts  </vt:lpstr>
      <vt:lpstr>How is the  …..JOSH …!!</vt:lpstr>
      <vt:lpstr>Part 2</vt:lpstr>
      <vt:lpstr>Rounds of Campus Recruitment</vt:lpstr>
      <vt:lpstr>How to prepare for campus </vt:lpstr>
      <vt:lpstr>Mandatory fields in CV….</vt:lpstr>
      <vt:lpstr>Evaluation Formats  </vt:lpstr>
      <vt:lpstr>Sky is the Limit ….</vt:lpstr>
      <vt:lpstr>For Interviews  ….</vt:lpstr>
      <vt:lpstr>Data Science , Python and R  </vt:lpstr>
      <vt:lpstr>Learn the Industry </vt:lpstr>
      <vt:lpstr>Learn Management to know the Industry and world . </vt:lpstr>
      <vt:lpstr>Make Your WHY strong ,HOW will automatically follow .</vt:lpstr>
      <vt:lpstr>Think and Learn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Etc and Mech students  …</vt:lpstr>
      <vt:lpstr>We are Together 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Placement</dc:creator>
  <cp:lastModifiedBy>Manoj khaladkar</cp:lastModifiedBy>
  <cp:revision>101</cp:revision>
  <cp:lastPrinted>2018-10-22T07:46:24Z</cp:lastPrinted>
  <dcterms:created xsi:type="dcterms:W3CDTF">2018-10-19T04:29:54Z</dcterms:created>
  <dcterms:modified xsi:type="dcterms:W3CDTF">2021-05-17T07:22:03Z</dcterms:modified>
</cp:coreProperties>
</file>