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2" r:id="rId20"/>
    <p:sldId id="273"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mila%20Sen\Downloads\ZSa1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armila%20Sen\Downloads\ZSa1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armila%20Sen\Downloads\ZSa1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ltLang="en-US"/>
              <a:t>PRODUCT WISE DISTRIBUTION FOR 2016</a:t>
            </a:r>
          </a:p>
        </c:rich>
      </c:tx>
      <c:layout/>
      <c:spPr>
        <a:noFill/>
        <a:ln>
          <a:noFill/>
        </a:ln>
        <a:effectLst/>
      </c:spPr>
    </c:title>
    <c:plotArea>
      <c:layout/>
      <c:barChart>
        <c:barDir val="col"/>
        <c:grouping val="clustered"/>
        <c:ser>
          <c:idx val="0"/>
          <c:order val="0"/>
          <c:tx>
            <c:strRef>
              <c:f>Sheet1!$F$90</c:f>
              <c:strCache>
                <c:ptCount val="1"/>
                <c:pt idx="0">
                  <c:v>FRANCE(A)</c:v>
                </c:pt>
              </c:strCache>
            </c:strRef>
          </c:tx>
          <c:spPr>
            <a:solidFill>
              <a:schemeClr val="accent1"/>
            </a:solidFill>
            <a:ln>
              <a:noFill/>
            </a:ln>
            <a:effectLst/>
          </c:spPr>
          <c:cat>
            <c:strRef>
              <c:f>Sheet1!$G$89:$J$89</c:f>
              <c:strCache>
                <c:ptCount val="4"/>
                <c:pt idx="0">
                  <c:v>CHAMPAGNE</c:v>
                </c:pt>
                <c:pt idx="1">
                  <c:v>MARSALA WINE</c:v>
                </c:pt>
                <c:pt idx="2">
                  <c:v>MOSCATEL DE SETUBAL</c:v>
                </c:pt>
                <c:pt idx="3">
                  <c:v>SHERRY</c:v>
                </c:pt>
              </c:strCache>
            </c:strRef>
          </c:cat>
          <c:val>
            <c:numRef>
              <c:f>Sheet1!$G$90:$J$90</c:f>
              <c:numCache>
                <c:formatCode>General</c:formatCode>
                <c:ptCount val="4"/>
                <c:pt idx="0">
                  <c:v>13973395.784832003</c:v>
                </c:pt>
                <c:pt idx="1">
                  <c:v>1143277.8369408003</c:v>
                </c:pt>
                <c:pt idx="2">
                  <c:v>5573479.4550863998</c:v>
                </c:pt>
                <c:pt idx="3">
                  <c:v>1402632.531432</c:v>
                </c:pt>
              </c:numCache>
            </c:numRef>
          </c:val>
        </c:ser>
        <c:ser>
          <c:idx val="1"/>
          <c:order val="1"/>
          <c:tx>
            <c:strRef>
              <c:f>Sheet1!$F$91</c:f>
              <c:strCache>
                <c:ptCount val="1"/>
                <c:pt idx="0">
                  <c:v>ITALY(A)</c:v>
                </c:pt>
              </c:strCache>
            </c:strRef>
          </c:tx>
          <c:spPr>
            <a:solidFill>
              <a:schemeClr val="accent2"/>
            </a:solidFill>
            <a:ln>
              <a:noFill/>
            </a:ln>
            <a:effectLst/>
          </c:spPr>
          <c:cat>
            <c:strRef>
              <c:f>Sheet1!$G$89:$J$89</c:f>
              <c:strCache>
                <c:ptCount val="4"/>
                <c:pt idx="0">
                  <c:v>CHAMPAGNE</c:v>
                </c:pt>
                <c:pt idx="1">
                  <c:v>MARSALA WINE</c:v>
                </c:pt>
                <c:pt idx="2">
                  <c:v>MOSCATEL DE SETUBAL</c:v>
                </c:pt>
                <c:pt idx="3">
                  <c:v>SHERRY</c:v>
                </c:pt>
              </c:strCache>
            </c:strRef>
          </c:cat>
          <c:val>
            <c:numRef>
              <c:f>Sheet1!$G$91:$J$91</c:f>
              <c:numCache>
                <c:formatCode>General</c:formatCode>
                <c:ptCount val="4"/>
                <c:pt idx="0">
                  <c:v>2621405.3074559993</c:v>
                </c:pt>
                <c:pt idx="1">
                  <c:v>8338780.6763040004</c:v>
                </c:pt>
                <c:pt idx="2">
                  <c:v>2847388.5236160001</c:v>
                </c:pt>
                <c:pt idx="3">
                  <c:v>2794659.1065119999</c:v>
                </c:pt>
              </c:numCache>
            </c:numRef>
          </c:val>
        </c:ser>
        <c:ser>
          <c:idx val="2"/>
          <c:order val="2"/>
          <c:tx>
            <c:strRef>
              <c:f>Sheet1!$F$92</c:f>
              <c:strCache>
                <c:ptCount val="1"/>
                <c:pt idx="0">
                  <c:v>PORTUGAL(C)</c:v>
                </c:pt>
              </c:strCache>
            </c:strRef>
          </c:tx>
          <c:spPr>
            <a:solidFill>
              <a:schemeClr val="accent3"/>
            </a:solidFill>
            <a:ln>
              <a:noFill/>
            </a:ln>
            <a:effectLst/>
          </c:spPr>
          <c:cat>
            <c:strRef>
              <c:f>Sheet1!$G$89:$J$89</c:f>
              <c:strCache>
                <c:ptCount val="4"/>
                <c:pt idx="0">
                  <c:v>CHAMPAGNE</c:v>
                </c:pt>
                <c:pt idx="1">
                  <c:v>MARSALA WINE</c:v>
                </c:pt>
                <c:pt idx="2">
                  <c:v>MOSCATEL DE SETUBAL</c:v>
                </c:pt>
                <c:pt idx="3">
                  <c:v>SHERRY</c:v>
                </c:pt>
              </c:strCache>
            </c:strRef>
          </c:cat>
          <c:val>
            <c:numRef>
              <c:f>Sheet1!$G$92:$J$92</c:f>
              <c:numCache>
                <c:formatCode>General</c:formatCode>
                <c:ptCount val="4"/>
                <c:pt idx="0">
                  <c:v>418170.32440560008</c:v>
                </c:pt>
                <c:pt idx="1">
                  <c:v>143292.40679519996</c:v>
                </c:pt>
                <c:pt idx="2">
                  <c:v>2244914.3731247997</c:v>
                </c:pt>
                <c:pt idx="3">
                  <c:v>549287.5593816</c:v>
                </c:pt>
              </c:numCache>
            </c:numRef>
          </c:val>
        </c:ser>
        <c:gapWidth val="219"/>
        <c:overlap val="-27"/>
        <c:axId val="128848640"/>
        <c:axId val="128850560"/>
      </c:barChart>
      <c:catAx>
        <c:axId val="128848640"/>
        <c:scaling>
          <c:orientation val="minMax"/>
        </c:scaling>
        <c:axPos val="b"/>
        <c:title>
          <c:layout/>
          <c:spPr>
            <a:noFill/>
            <a:ln>
              <a:noFill/>
            </a:ln>
            <a:effectLst/>
          </c:spPr>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maj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8850560"/>
        <c:crosses val="autoZero"/>
        <c:auto val="1"/>
        <c:lblAlgn val="ctr"/>
        <c:lblOffset val="100"/>
      </c:catAx>
      <c:valAx>
        <c:axId val="12885056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8848640"/>
        <c:crosses val="autoZero"/>
        <c:crossBetween val="between"/>
      </c:valAx>
      <c:spPr>
        <a:noFill/>
        <a:ln>
          <a:noFill/>
        </a:ln>
        <a:effectLst/>
      </c:spPr>
    </c:plotArea>
    <c:legend>
      <c:legendPos val="b"/>
      <c:layout/>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ltLang="en-US"/>
              <a:t>YEARWISE EXPECTED TOTAL SALES </a:t>
            </a:r>
          </a:p>
        </c:rich>
      </c:tx>
      <c:layout/>
      <c:spPr>
        <a:noFill/>
        <a:ln>
          <a:noFill/>
        </a:ln>
        <a:effectLst/>
      </c:spPr>
    </c:title>
    <c:plotArea>
      <c:layout/>
      <c:barChart>
        <c:barDir val="col"/>
        <c:grouping val="clustered"/>
        <c:ser>
          <c:idx val="0"/>
          <c:order val="0"/>
          <c:tx>
            <c:strRef>
              <c:f>Sheet1!$B$100</c:f>
              <c:strCache>
                <c:ptCount val="1"/>
                <c:pt idx="0">
                  <c:v>FRANCE(A)</c:v>
                </c:pt>
              </c:strCache>
            </c:strRef>
          </c:tx>
          <c:spPr>
            <a:solidFill>
              <a:schemeClr val="accent1"/>
            </a:solidFill>
            <a:ln>
              <a:noFill/>
            </a:ln>
            <a:effectLst/>
          </c:spPr>
          <c:cat>
            <c:strRef>
              <c:f>Sheet1!$C$99:$F$99</c:f>
              <c:strCache>
                <c:ptCount val="4"/>
                <c:pt idx="0">
                  <c:v>YEAR- 2017</c:v>
                </c:pt>
                <c:pt idx="1">
                  <c:v>YEAR- 2018</c:v>
                </c:pt>
                <c:pt idx="2">
                  <c:v>YEAR- 2019</c:v>
                </c:pt>
                <c:pt idx="3">
                  <c:v>YEAR- 2020</c:v>
                </c:pt>
              </c:strCache>
            </c:strRef>
          </c:cat>
          <c:val>
            <c:numRef>
              <c:f>Sheet1!$C$100:$F$100</c:f>
              <c:numCache>
                <c:formatCode>General</c:formatCode>
                <c:ptCount val="4"/>
                <c:pt idx="0">
                  <c:v>22204701.393326499</c:v>
                </c:pt>
                <c:pt idx="1">
                  <c:v>22318334.449475594</c:v>
                </c:pt>
                <c:pt idx="2">
                  <c:v>22433711.1730101</c:v>
                </c:pt>
                <c:pt idx="3">
                  <c:v>22550858.370954905</c:v>
                </c:pt>
              </c:numCache>
            </c:numRef>
          </c:val>
        </c:ser>
        <c:ser>
          <c:idx val="1"/>
          <c:order val="1"/>
          <c:tx>
            <c:strRef>
              <c:f>Sheet1!$B$101</c:f>
              <c:strCache>
                <c:ptCount val="1"/>
                <c:pt idx="0">
                  <c:v>ITALY(A)</c:v>
                </c:pt>
              </c:strCache>
            </c:strRef>
          </c:tx>
          <c:spPr>
            <a:solidFill>
              <a:schemeClr val="accent2"/>
            </a:solidFill>
            <a:ln>
              <a:noFill/>
            </a:ln>
            <a:effectLst/>
          </c:spPr>
          <c:cat>
            <c:strRef>
              <c:f>Sheet1!$C$99:$F$99</c:f>
              <c:strCache>
                <c:ptCount val="4"/>
                <c:pt idx="0">
                  <c:v>YEAR- 2017</c:v>
                </c:pt>
                <c:pt idx="1">
                  <c:v>YEAR- 2018</c:v>
                </c:pt>
                <c:pt idx="2">
                  <c:v>YEAR- 2019</c:v>
                </c:pt>
                <c:pt idx="3">
                  <c:v>YEAR- 2020</c:v>
                </c:pt>
              </c:strCache>
            </c:strRef>
          </c:cat>
          <c:val>
            <c:numRef>
              <c:f>Sheet1!$C$101:$F$101</c:f>
              <c:numCache>
                <c:formatCode>General</c:formatCode>
                <c:ptCount val="4"/>
                <c:pt idx="0">
                  <c:v>16898689.696007501</c:v>
                </c:pt>
                <c:pt idx="1">
                  <c:v>17202203.1550995</c:v>
                </c:pt>
                <c:pt idx="2">
                  <c:v>17512947.489461891</c:v>
                </c:pt>
                <c:pt idx="3">
                  <c:v>17831100.502797399</c:v>
                </c:pt>
              </c:numCache>
            </c:numRef>
          </c:val>
        </c:ser>
        <c:ser>
          <c:idx val="2"/>
          <c:order val="2"/>
          <c:tx>
            <c:strRef>
              <c:f>Sheet1!$B$102</c:f>
              <c:strCache>
                <c:ptCount val="1"/>
                <c:pt idx="0">
                  <c:v>PORTUGAL(C)</c:v>
                </c:pt>
              </c:strCache>
            </c:strRef>
          </c:tx>
          <c:spPr>
            <a:solidFill>
              <a:schemeClr val="accent3"/>
            </a:solidFill>
            <a:ln>
              <a:noFill/>
            </a:ln>
            <a:effectLst/>
          </c:spPr>
          <c:cat>
            <c:strRef>
              <c:f>Sheet1!$C$99:$F$99</c:f>
              <c:strCache>
                <c:ptCount val="4"/>
                <c:pt idx="0">
                  <c:v>YEAR- 2017</c:v>
                </c:pt>
                <c:pt idx="1">
                  <c:v>YEAR- 2018</c:v>
                </c:pt>
                <c:pt idx="2">
                  <c:v>YEAR- 2019</c:v>
                </c:pt>
                <c:pt idx="3">
                  <c:v>YEAR- 2020</c:v>
                </c:pt>
              </c:strCache>
            </c:strRef>
          </c:cat>
          <c:val>
            <c:numRef>
              <c:f>Sheet1!$C$102:$F$102</c:f>
              <c:numCache>
                <c:formatCode>General</c:formatCode>
                <c:ptCount val="4"/>
                <c:pt idx="0">
                  <c:v>3398776.5256707296</c:v>
                </c:pt>
                <c:pt idx="1">
                  <c:v>3442564.7452376098</c:v>
                </c:pt>
                <c:pt idx="2">
                  <c:v>3487040.2309737797</c:v>
                </c:pt>
                <c:pt idx="3">
                  <c:v>3532214.0697042998</c:v>
                </c:pt>
              </c:numCache>
            </c:numRef>
          </c:val>
        </c:ser>
        <c:gapWidth val="219"/>
        <c:overlap val="-27"/>
        <c:axId val="128881024"/>
        <c:axId val="128882944"/>
      </c:barChart>
      <c:catAx>
        <c:axId val="128881024"/>
        <c:scaling>
          <c:orientation val="minMax"/>
        </c:scaling>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YEAR</a:t>
                </a:r>
              </a:p>
            </c:rich>
          </c:tx>
          <c:layout/>
          <c:spPr>
            <a:noFill/>
            <a:ln>
              <a:noFill/>
            </a:ln>
            <a:effectLst/>
          </c:spPr>
        </c:title>
        <c:maj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8882944"/>
        <c:crosses val="autoZero"/>
        <c:auto val="1"/>
        <c:lblAlgn val="ctr"/>
        <c:lblOffset val="100"/>
      </c:catAx>
      <c:valAx>
        <c:axId val="12888294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UNITS   SOLD</a:t>
                </a:r>
              </a:p>
            </c:rich>
          </c:tx>
          <c:layout/>
          <c:spPr>
            <a:noFill/>
            <a:ln>
              <a:noFill/>
            </a:ln>
            <a:effectLst/>
          </c:spPr>
        </c:title>
        <c:numFmt formatCode="General" sourceLinked="1"/>
        <c:maj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8881024"/>
        <c:crosses val="autoZero"/>
        <c:crossBetween val="between"/>
      </c:valAx>
      <c:spPr>
        <a:noFill/>
        <a:ln>
          <a:noFill/>
        </a:ln>
        <a:effectLst/>
      </c:spPr>
    </c:plotArea>
    <c:legend>
      <c:legendPos val="b"/>
      <c:layout/>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chart>
    <c:title>
      <c:layout/>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plotArea>
      <c:layout/>
      <c:pieChart>
        <c:varyColors val="1"/>
        <c:ser>
          <c:idx val="3"/>
          <c:order val="0"/>
          <c:tx>
            <c:v>TOTAL SALES FOR 2016</c:v>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cat>
            <c:strRef>
              <c:f>[ZSa11.xlsx]Sheet1!$B$90:$B$92</c:f>
              <c:strCache>
                <c:ptCount val="3"/>
                <c:pt idx="0">
                  <c:v>FRANCE(A)</c:v>
                </c:pt>
                <c:pt idx="1">
                  <c:v>ITALY(A)</c:v>
                </c:pt>
                <c:pt idx="2">
                  <c:v>PORTUGAL(C)</c:v>
                </c:pt>
              </c:strCache>
            </c:strRef>
          </c:cat>
          <c:val>
            <c:numRef>
              <c:f>[ZSa11.xlsx]Sheet1!$D$90:$D$92</c:f>
              <c:numCache>
                <c:formatCode>General</c:formatCode>
                <c:ptCount val="3"/>
                <c:pt idx="0">
                  <c:v>552319640.20728004</c:v>
                </c:pt>
                <c:pt idx="1">
                  <c:v>415055840.3472001</c:v>
                </c:pt>
                <c:pt idx="2">
                  <c:v>83891616.592680007</c:v>
                </c:pt>
              </c:numCache>
            </c:numRef>
          </c:val>
        </c:ser>
        <c:firstSliceAng val="0"/>
        <c:extLst>
          <c:ext xmlns:c15="http://schemas.microsoft.com/office/drawing/2012/chart" uri="{02D57815-91ED-43cb-92C2-25804820EDAC}">
            <c15:filteredPieSeries>
              <c15:ser>
                <c:idx val="0"/>
                <c:order val="0"/>
                <c:tx>
                  <c:strRef>
                    <c:extLst>
                      <c:ext uri="{02D57815-91ED-43cb-92C2-25804820EDAC}">
                        <c15:formulaRef>
                          <c15:sqref>Sheet1!$B$83</c15:sqref>
                        </c15:formulaRef>
                      </c:ext>
                    </c:extLst>
                    <c:strCache>
                      <c:ptCount val="1"/>
                      <c:pt idx="0">
                        <c:v>FRANCE(A)</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extLst>
                      <c:ext uri="{02D57815-91ED-43cb-92C2-25804820EDAC}">
                        <c15:fullRef>
                          <c15:sqref/>
                        </c15:fullRef>
                        <c15:formulaRef>
                          <c15:sqref>Sheet1!$B$90:$B$92</c15:sqref>
                        </c15:formulaRef>
                      </c:ext>
                    </c:extLst>
                    <c:strCache>
                      <c:ptCount val="3"/>
                      <c:pt idx="0">
                        <c:v>FRANCE(A)</c:v>
                      </c:pt>
                      <c:pt idx="1">
                        <c:v>ITALY(A)</c:v>
                      </c:pt>
                      <c:pt idx="2">
                        <c:v>PORTUGAL(C)</c:v>
                      </c:pt>
                    </c:strCache>
                  </c:strRef>
                </c:cat>
                <c:val>
                  <c:numRef>
                    <c:extLst>
                      <c:ext uri="{02D57815-91ED-43cb-92C2-25804820EDAC}">
                        <c15:formulaRef>
                          <c15:sqref>Sheet1!$C$83:$F$83</c15:sqref>
                        </c15:formulaRef>
                      </c:ext>
                    </c:extLst>
                    <c:numCache>
                      <c:formatCode>General</c:formatCode>
                      <c:ptCount val="4"/>
                      <c:pt idx="0">
                        <c:v>-0.0002</c:v>
                      </c:pt>
                      <c:pt idx="1">
                        <c:v>0.0157</c:v>
                      </c:pt>
                      <c:pt idx="2">
                        <c:v>0.0157</c:v>
                      </c:pt>
                      <c:pt idx="3">
                        <c:v>0.0066</c:v>
                      </c:pt>
                    </c:numCache>
                  </c:numRef>
                </c:val>
              </c15:ser>
            </c15:filteredPieSeries>
            <c15:filteredPieSeries>
              <c15:ser>
                <c:idx val="1"/>
                <c:order val="1"/>
                <c:tx>
                  <c:strRef>
                    <c:extLst>
                      <c:ext uri="{02D57815-91ED-43cb-92C2-25804820EDAC}">
                        <c15:formulaRef>
                          <c15:sqref>Sheet1!$B$84</c15:sqref>
                        </c15:formulaRef>
                      </c:ext>
                    </c:extLst>
                    <c:strCache>
                      <c:ptCount val="1"/>
                      <c:pt idx="0">
                        <c:v>ITALY(A)</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extLst>
                      <c:ext uri="{02D57815-91ED-43cb-92C2-25804820EDAC}">
                        <c15:fullRef>
                          <c15:sqref/>
                        </c15:fullRef>
                        <c15:formulaRef>
                          <c15:sqref>Sheet1!$B$90:$B$92</c15:sqref>
                        </c15:formulaRef>
                      </c:ext>
                    </c:extLst>
                    <c:strCache>
                      <c:ptCount val="3"/>
                      <c:pt idx="0">
                        <c:v>FRANCE(A)</c:v>
                      </c:pt>
                      <c:pt idx="1">
                        <c:v>ITALY(A)</c:v>
                      </c:pt>
                      <c:pt idx="2">
                        <c:v>PORTUGAL(C)</c:v>
                      </c:pt>
                    </c:strCache>
                  </c:strRef>
                </c:cat>
                <c:val>
                  <c:numRef>
                    <c:extLst>
                      <c:ext uri="{02D57815-91ED-43cb-92C2-25804820EDAC}">
                        <c15:formulaRef>
                          <c15:sqref>Sheet1!$C$84:$F$84</c15:sqref>
                        </c15:formulaRef>
                      </c:ext>
                    </c:extLst>
                    <c:numCache>
                      <c:formatCode>General</c:formatCode>
                      <c:ptCount val="4"/>
                      <c:pt idx="0">
                        <c:v>-0.0002</c:v>
                      </c:pt>
                      <c:pt idx="1">
                        <c:v>0.0249</c:v>
                      </c:pt>
                      <c:pt idx="2">
                        <c:v>0.0249</c:v>
                      </c:pt>
                      <c:pt idx="3">
                        <c:v>0.0066</c:v>
                      </c:pt>
                    </c:numCache>
                  </c:numRef>
                </c:val>
              </c15:ser>
            </c15:filteredPieSeries>
            <c15:filteredPieSeries>
              <c15:ser>
                <c:idx val="2"/>
                <c:order val="2"/>
                <c:tx>
                  <c:strRef>
                    <c:extLst>
                      <c:ext uri="{02D57815-91ED-43cb-92C2-25804820EDAC}">
                        <c15:formulaRef>
                          <c15:sqref>Sheet1!$B$85</c15:sqref>
                        </c15:formulaRef>
                      </c:ext>
                    </c:extLst>
                    <c:strCache>
                      <c:ptCount val="1"/>
                      <c:pt idx="0">
                        <c:v>PORTUGAL(C)</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extLst>
                      <c:ext uri="{02D57815-91ED-43cb-92C2-25804820EDAC}">
                        <c15:fullRef>
                          <c15:sqref/>
                        </c15:fullRef>
                        <c15:formulaRef>
                          <c15:sqref>Sheet1!$B$90:$B$92</c15:sqref>
                        </c15:formulaRef>
                      </c:ext>
                    </c:extLst>
                    <c:strCache>
                      <c:ptCount val="3"/>
                      <c:pt idx="0">
                        <c:v>FRANCE(A)</c:v>
                      </c:pt>
                      <c:pt idx="1">
                        <c:v>ITALY(A)</c:v>
                      </c:pt>
                      <c:pt idx="2">
                        <c:v>PORTUGAL(C)</c:v>
                      </c:pt>
                    </c:strCache>
                  </c:strRef>
                </c:cat>
                <c:val>
                  <c:numRef>
                    <c:extLst>
                      <c:ext uri="{02D57815-91ED-43cb-92C2-25804820EDAC}">
                        <c15:formulaRef>
                          <c15:sqref>Sheet1!$C$85:$F$85</c15:sqref>
                        </c15:formulaRef>
                      </c:ext>
                    </c:extLst>
                    <c:numCache>
                      <c:formatCode>General</c:formatCode>
                      <c:ptCount val="4"/>
                      <c:pt idx="0">
                        <c:v>-0.0002</c:v>
                      </c:pt>
                      <c:pt idx="1">
                        <c:v>0.0165</c:v>
                      </c:pt>
                      <c:pt idx="2">
                        <c:v>0.0165</c:v>
                      </c:pt>
                      <c:pt idx="3">
                        <c:v>0.0069</c:v>
                      </c:pt>
                    </c:numCache>
                  </c:numRef>
                </c:val>
              </c15:ser>
            </c15:filteredPieSeries>
          </c:ext>
        </c:extLst>
      </c:pieChart>
      <c:spPr>
        <a:noFill/>
        <a:ln>
          <a:noFill/>
        </a:ln>
        <a:effectLst/>
      </c:spPr>
    </c:plotArea>
    <c:legend>
      <c:legendPos val="b"/>
      <c:layout/>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1EF542-8780-4E2F-A9F4-75669947E993}" type="datetimeFigureOut">
              <a:rPr lang="en-US" smtClean="0"/>
              <a:pPr/>
              <a:t>3/25/2018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45EB1-8722-4205-9EBB-A7960807883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7645EB1-8722-4205-9EBB-A79608078833}"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7645EB1-8722-4205-9EBB-A79608078833}"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FE9DCB-6B17-4BD1-BCAF-1DD5341DE2D5}" type="datetimeFigureOut">
              <a:rPr lang="en-US" smtClean="0"/>
              <a:pPr/>
              <a:t>3/25/2018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FE9DCB-6B17-4BD1-BCAF-1DD5341DE2D5}" type="datetimeFigureOut">
              <a:rPr lang="en-US" smtClean="0"/>
              <a:pPr/>
              <a:t>3/25/2018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FE9DCB-6B17-4BD1-BCAF-1DD5341DE2D5}" type="datetimeFigureOut">
              <a:rPr lang="en-US" smtClean="0"/>
              <a:pPr/>
              <a:t>3/25/2018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FE9DCB-6B17-4BD1-BCAF-1DD5341DE2D5}" type="datetimeFigureOut">
              <a:rPr lang="en-US" smtClean="0"/>
              <a:pPr/>
              <a:t>3/25/2018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E9DCB-6B17-4BD1-BCAF-1DD5341DE2D5}" type="datetimeFigureOut">
              <a:rPr lang="en-US" smtClean="0"/>
              <a:pPr/>
              <a:t>3/25/2018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FE9DCB-6B17-4BD1-BCAF-1DD5341DE2D5}" type="datetimeFigureOut">
              <a:rPr lang="en-US" smtClean="0"/>
              <a:pPr/>
              <a:t>3/25/2018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FE9DCB-6B17-4BD1-BCAF-1DD5341DE2D5}" type="datetimeFigureOut">
              <a:rPr lang="en-US" smtClean="0"/>
              <a:pPr/>
              <a:t>3/25/2018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FE9DCB-6B17-4BD1-BCAF-1DD5341DE2D5}" type="datetimeFigureOut">
              <a:rPr lang="en-US" smtClean="0"/>
              <a:pPr/>
              <a:t>3/25/2018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E9DCB-6B17-4BD1-BCAF-1DD5341DE2D5}" type="datetimeFigureOut">
              <a:rPr lang="en-US" smtClean="0"/>
              <a:pPr/>
              <a:t>3/25/2018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E9DCB-6B17-4BD1-BCAF-1DD5341DE2D5}" type="datetimeFigureOut">
              <a:rPr lang="en-US" smtClean="0"/>
              <a:pPr/>
              <a:t>3/25/2018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E9DCB-6B17-4BD1-BCAF-1DD5341DE2D5}" type="datetimeFigureOut">
              <a:rPr lang="en-US" smtClean="0"/>
              <a:pPr/>
              <a:t>3/25/2018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24B60-E977-4725-83EB-A36A342C033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E9DCB-6B17-4BD1-BCAF-1DD5341DE2D5}" type="datetimeFigureOut">
              <a:rPr lang="en-US" smtClean="0"/>
              <a:pPr/>
              <a:t>3/25/2018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24B60-E977-4725-83EB-A36A342C033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Downloads/ZS%20Question-2-part-1.xlsx"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Downloads/Question%202%20Part%201.xlsx"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Downloads/ZSa11.xlsx"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20" y="0"/>
            <a:ext cx="8229600" cy="1143000"/>
          </a:xfrm>
        </p:spPr>
        <p:txBody>
          <a:bodyPr>
            <a:normAutofit/>
          </a:bodyPr>
          <a:lstStyle/>
          <a:p>
            <a:r>
              <a:rPr lang="en-US" sz="2000" b="1" dirty="0" smtClean="0">
                <a:solidFill>
                  <a:schemeClr val="accent2">
                    <a:lumMod val="75000"/>
                  </a:schemeClr>
                </a:solidFill>
              </a:rPr>
              <a:t>#1.Based on assessment of the market potential, what is the expected demand for </a:t>
            </a:r>
            <a:r>
              <a:rPr lang="en-US" sz="2000" b="1" dirty="0" err="1" smtClean="0">
                <a:solidFill>
                  <a:schemeClr val="accent2">
                    <a:lumMod val="75000"/>
                  </a:schemeClr>
                </a:solidFill>
              </a:rPr>
              <a:t>FineWine</a:t>
            </a:r>
            <a:r>
              <a:rPr lang="en-US" sz="2000" b="1" dirty="0" smtClean="0">
                <a:solidFill>
                  <a:schemeClr val="accent2">
                    <a:lumMod val="75000"/>
                  </a:schemeClr>
                </a:solidFill>
              </a:rPr>
              <a:t> products in Portugal, France, and Italy? </a:t>
            </a:r>
            <a:r>
              <a:rPr lang="en-US" sz="2000" dirty="0" smtClean="0"/>
              <a:t/>
            </a:r>
            <a:br>
              <a:rPr lang="en-US" sz="2000" dirty="0" smtClean="0"/>
            </a:br>
            <a:endParaRPr lang="en-IN" sz="2000" dirty="0"/>
          </a:p>
        </p:txBody>
      </p:sp>
      <p:sp>
        <p:nvSpPr>
          <p:cNvPr id="3" name="Content Placeholder 2"/>
          <p:cNvSpPr>
            <a:spLocks noGrp="1"/>
          </p:cNvSpPr>
          <p:nvPr>
            <p:ph idx="4294967295"/>
          </p:nvPr>
        </p:nvSpPr>
        <p:spPr>
          <a:xfrm>
            <a:off x="0" y="857232"/>
            <a:ext cx="8715404" cy="4525963"/>
          </a:xfrm>
        </p:spPr>
        <p:txBody>
          <a:bodyPr>
            <a:normAutofit fontScale="25000" lnSpcReduction="20000"/>
          </a:bodyPr>
          <a:lstStyle/>
          <a:p>
            <a:pPr>
              <a:buNone/>
            </a:pPr>
            <a:r>
              <a:rPr lang="en-US" sz="7200" dirty="0" smtClean="0"/>
              <a:t>	For </a:t>
            </a:r>
            <a:r>
              <a:rPr lang="en-US" sz="7200" dirty="0"/>
              <a:t>the calculation of unit sales of </a:t>
            </a:r>
            <a:r>
              <a:rPr lang="en-US" sz="7200" dirty="0" err="1"/>
              <a:t>FineWine</a:t>
            </a:r>
            <a:r>
              <a:rPr lang="en-US" sz="7200" dirty="0"/>
              <a:t>, first we need to know about the total consumption of wine in a particular year. The information regarding the total population of a country in a particular country is given in Appendix 1B. The total consumption of wine in a particular year is calculated by multiplying the total population with the per capita consumption. The per capita consumption of wine is estimated by extrapolating the rolling average values of year 2014 and 2015. The rolling average values are calculated for these 2 years by taking the period as 2. These values are extrapolated to give the rolling average of the subsequent years. The actual per capita consumption of wine are calculated from these values. The total consumption of wine is thus calculated for the year 2016 for  the countries France, Italy and Portugal. The consumption of each type of wine ( Champagne, Sherry , </a:t>
            </a:r>
            <a:r>
              <a:rPr lang="en-US" sz="7200" dirty="0" err="1"/>
              <a:t>Marsala</a:t>
            </a:r>
            <a:r>
              <a:rPr lang="en-US" sz="7200" dirty="0"/>
              <a:t> wine and </a:t>
            </a:r>
            <a:r>
              <a:rPr lang="en-US" sz="7200" dirty="0" err="1"/>
              <a:t>Moscatel</a:t>
            </a:r>
            <a:r>
              <a:rPr lang="en-US" sz="7200" dirty="0"/>
              <a:t> de Setubal) is calculated from the data given in Appendix 1D. The next step in the process is the calculation of rating index of different </a:t>
            </a:r>
            <a:r>
              <a:rPr lang="en-US" sz="7200" dirty="0" err="1"/>
              <a:t>FineWine</a:t>
            </a:r>
            <a:r>
              <a:rPr lang="en-US" sz="7200" dirty="0"/>
              <a:t> wines. This is done by finding the difference between the ratings of </a:t>
            </a:r>
            <a:r>
              <a:rPr lang="en-US" sz="7200" dirty="0" err="1"/>
              <a:t>FineWine</a:t>
            </a:r>
            <a:r>
              <a:rPr lang="en-US" sz="7200" dirty="0"/>
              <a:t> wines and other competitors for different parameters as given by Wine experts( Appendix 1E). The rating index is calculated by taking the weighted average of this difference with respect to the customer preference ( Appendix 1F) of a particular parameter. The rating index is obtained by adding 5 to the above weighted mean. Now, from the value of rating index we can estimate the brand share for year 2016 for a particular type of wine in a specific region. Thus we can easily find the unit sales of a particular type of wine in 2016. The total sales is found by summing these values together </a:t>
            </a:r>
            <a:r>
              <a:rPr lang="en-US" sz="7200" dirty="0" err="1"/>
              <a:t>regionwise</a:t>
            </a:r>
            <a:r>
              <a:rPr lang="en-US" sz="7200" dirty="0"/>
              <a:t>. The sales for the subsequent years is calculated from the expected CAGR value ( Appendix 1G).</a:t>
            </a:r>
            <a:endParaRPr lang="en-IN" sz="7200" dirty="0"/>
          </a:p>
          <a:p>
            <a:r>
              <a:rPr lang="en-US" sz="7200" dirty="0"/>
              <a:t> The product wise  distribution for different countries is given in the graph. It is seen that Champagne has maximum sales in France whereas </a:t>
            </a:r>
            <a:r>
              <a:rPr lang="en-US" sz="7200" dirty="0" err="1"/>
              <a:t>Marsala</a:t>
            </a:r>
            <a:r>
              <a:rPr lang="en-US" sz="7200" dirty="0"/>
              <a:t> wine has highest sale in Italy. From the pie chart it is evident that maximum sales of wine ( Total sales) is achieved in France. It is also found that the total sales of wine increases at a steady rate for all the countries.</a:t>
            </a:r>
            <a:endParaRPr lang="en-IN" sz="7200" dirty="0"/>
          </a:p>
          <a:p>
            <a:pPr>
              <a:buNone/>
            </a:pPr>
            <a:endParaRPr lang="en-IN" dirty="0"/>
          </a:p>
        </p:txBody>
      </p:sp>
      <p:sp>
        <p:nvSpPr>
          <p:cNvPr id="4" name="Footer Placeholder 3"/>
          <p:cNvSpPr>
            <a:spLocks noGrp="1"/>
          </p:cNvSpPr>
          <p:nvPr>
            <p:ph type="ftr" sz="quarter" idx="11"/>
          </p:nvPr>
        </p:nvSpPr>
        <p:spPr>
          <a:xfrm>
            <a:off x="6248400" y="6492875"/>
            <a:ext cx="2895600" cy="365125"/>
          </a:xfrm>
        </p:spPr>
        <p:txBody>
          <a:bodyPr/>
          <a:lstStyle/>
          <a:p>
            <a:r>
              <a:rPr lang="en-IN" dirty="0" smtClean="0"/>
              <a:t>Basic strategy</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1" y="0"/>
          <a:ext cx="8929719" cy="671514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5786" y="214290"/>
            <a:ext cx="7000924" cy="1631216"/>
          </a:xfrm>
          <a:prstGeom prst="rect">
            <a:avLst/>
          </a:prstGeom>
        </p:spPr>
        <p:txBody>
          <a:bodyPr wrap="square">
            <a:spAutoFit/>
          </a:bodyPr>
          <a:lstStyle/>
          <a:p>
            <a:r>
              <a:rPr lang="en-US" sz="2000" b="1" dirty="0" smtClean="0">
                <a:solidFill>
                  <a:schemeClr val="accent2">
                    <a:lumMod val="75000"/>
                  </a:schemeClr>
                </a:solidFill>
              </a:rPr>
              <a:t>#2. The VP of Sales needs to know the size of the sales force that should be deployed for France</a:t>
            </a:r>
          </a:p>
          <a:p>
            <a:endParaRPr lang="en-US" sz="2000" b="1" dirty="0" smtClean="0">
              <a:solidFill>
                <a:schemeClr val="accent2">
                  <a:lumMod val="75000"/>
                </a:schemeClr>
              </a:solidFill>
            </a:endParaRPr>
          </a:p>
          <a:p>
            <a:endParaRPr lang="en-US" sz="2000" b="1" dirty="0" smtClean="0">
              <a:solidFill>
                <a:schemeClr val="accent2">
                  <a:lumMod val="75000"/>
                </a:schemeClr>
              </a:solidFill>
            </a:endParaRPr>
          </a:p>
          <a:p>
            <a:endParaRPr lang="en-US" sz="2000" b="1" dirty="0">
              <a:solidFill>
                <a:schemeClr val="accent2">
                  <a:lumMod val="75000"/>
                </a:schemeClr>
              </a:solidFill>
            </a:endParaRPr>
          </a:p>
        </p:txBody>
      </p:sp>
      <p:sp>
        <p:nvSpPr>
          <p:cNvPr id="4" name="Rectangle 3"/>
          <p:cNvSpPr/>
          <p:nvPr/>
        </p:nvSpPr>
        <p:spPr>
          <a:xfrm>
            <a:off x="857224" y="928670"/>
            <a:ext cx="7429552" cy="369332"/>
          </a:xfrm>
          <a:prstGeom prst="rect">
            <a:avLst/>
          </a:prstGeom>
        </p:spPr>
        <p:txBody>
          <a:bodyPr wrap="square">
            <a:spAutoFit/>
          </a:bodyPr>
          <a:lstStyle/>
          <a:p>
            <a:pPr marL="342900" indent="-342900">
              <a:buFont typeface="+mj-lt"/>
              <a:buAutoNum type="arabicPeriod"/>
            </a:pPr>
            <a:r>
              <a:rPr lang="en-US" b="1" dirty="0" smtClean="0">
                <a:solidFill>
                  <a:schemeClr val="accent2">
                    <a:lumMod val="75000"/>
                  </a:schemeClr>
                </a:solidFill>
              </a:rPr>
              <a:t>Estimate the number of sales representatives required for France</a:t>
            </a:r>
            <a:endParaRPr lang="en-US" b="1" dirty="0">
              <a:solidFill>
                <a:schemeClr val="accent2">
                  <a:lumMod val="75000"/>
                </a:schemeClr>
              </a:solidFill>
            </a:endParaRPr>
          </a:p>
        </p:txBody>
      </p:sp>
      <p:sp>
        <p:nvSpPr>
          <p:cNvPr id="5" name="Rectangle 4"/>
          <p:cNvSpPr/>
          <p:nvPr/>
        </p:nvSpPr>
        <p:spPr>
          <a:xfrm>
            <a:off x="928662" y="1357298"/>
            <a:ext cx="6715172" cy="2308324"/>
          </a:xfrm>
          <a:prstGeom prst="rect">
            <a:avLst/>
          </a:prstGeom>
        </p:spPr>
        <p:txBody>
          <a:bodyPr wrap="square">
            <a:spAutoFit/>
          </a:bodyPr>
          <a:lstStyle/>
          <a:p>
            <a:pPr marL="342900" indent="-342900"/>
            <a:r>
              <a:rPr lang="en-US" b="1" dirty="0" smtClean="0">
                <a:solidFill>
                  <a:schemeClr val="accent2">
                    <a:lumMod val="75000"/>
                  </a:schemeClr>
                </a:solidFill>
              </a:rPr>
              <a:t>2. Sales reps will be going to three types of customers broadly:</a:t>
            </a:r>
          </a:p>
          <a:p>
            <a:pPr lvl="1">
              <a:buFont typeface="Arial" pitchFamily="34" charset="0"/>
              <a:buChar char="•"/>
            </a:pPr>
            <a:r>
              <a:rPr lang="en-US" b="1" dirty="0" smtClean="0">
                <a:solidFill>
                  <a:schemeClr val="accent2">
                    <a:lumMod val="75000"/>
                  </a:schemeClr>
                </a:solidFill>
              </a:rPr>
              <a:t>Wholesalers and Distributors</a:t>
            </a:r>
          </a:p>
          <a:p>
            <a:pPr lvl="1">
              <a:buFont typeface="Arial" pitchFamily="34" charset="0"/>
              <a:buChar char="•"/>
            </a:pPr>
            <a:r>
              <a:rPr lang="en-US" b="1" dirty="0" smtClean="0">
                <a:solidFill>
                  <a:schemeClr val="accent2">
                    <a:lumMod val="75000"/>
                  </a:schemeClr>
                </a:solidFill>
              </a:rPr>
              <a:t>Large retail chains</a:t>
            </a:r>
          </a:p>
          <a:p>
            <a:pPr lvl="1">
              <a:buFont typeface="Arial" pitchFamily="34" charset="0"/>
              <a:buChar char="•"/>
            </a:pPr>
            <a:r>
              <a:rPr lang="en-US" b="1" dirty="0" smtClean="0">
                <a:solidFill>
                  <a:schemeClr val="accent2">
                    <a:lumMod val="75000"/>
                  </a:schemeClr>
                </a:solidFill>
              </a:rPr>
              <a:t>Small retailers</a:t>
            </a:r>
          </a:p>
          <a:p>
            <a:pPr lvl="1"/>
            <a:r>
              <a:rPr lang="en-US" b="1" dirty="0" smtClean="0">
                <a:solidFill>
                  <a:schemeClr val="accent2">
                    <a:lumMod val="75000"/>
                  </a:schemeClr>
                </a:solidFill>
              </a:rPr>
              <a:t>In your opinion, how will the activities of the reps differ across the three customer types, and therefore what should </a:t>
            </a:r>
            <a:r>
              <a:rPr lang="en-US" b="1" dirty="0" err="1" smtClean="0">
                <a:solidFill>
                  <a:schemeClr val="accent2">
                    <a:lumMod val="75000"/>
                  </a:schemeClr>
                </a:solidFill>
              </a:rPr>
              <a:t>FineWine</a:t>
            </a:r>
            <a:r>
              <a:rPr lang="en-US" b="1" dirty="0" smtClean="0">
                <a:solidFill>
                  <a:schemeClr val="accent2">
                    <a:lumMod val="75000"/>
                  </a:schemeClr>
                </a:solidFill>
              </a:rPr>
              <a:t> do about it?</a:t>
            </a:r>
          </a:p>
          <a:p>
            <a:pPr lvl="1"/>
            <a:endParaRPr lang="en-US" dirty="0"/>
          </a:p>
        </p:txBody>
      </p:sp>
      <p:sp>
        <p:nvSpPr>
          <p:cNvPr id="6" name="TextBox 5"/>
          <p:cNvSpPr txBox="1"/>
          <p:nvPr/>
        </p:nvSpPr>
        <p:spPr>
          <a:xfrm>
            <a:off x="785786" y="3571876"/>
            <a:ext cx="6858048" cy="646331"/>
          </a:xfrm>
          <a:prstGeom prst="rect">
            <a:avLst/>
          </a:prstGeom>
          <a:noFill/>
        </p:spPr>
        <p:txBody>
          <a:bodyPr wrap="square" rtlCol="0">
            <a:spAutoFit/>
          </a:bodyPr>
          <a:lstStyle/>
          <a:p>
            <a:endParaRPr lang="en-US" dirty="0" smtClean="0"/>
          </a:p>
          <a:p>
            <a:r>
              <a:rPr lang="en-IN" dirty="0" smtClean="0"/>
              <a:t> </a:t>
            </a:r>
            <a:r>
              <a:rPr lang="en-US" dirty="0" smtClean="0"/>
              <a:t>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357166"/>
            <a:ext cx="7715304" cy="5632311"/>
          </a:xfrm>
          <a:prstGeom prst="rect">
            <a:avLst/>
          </a:prstGeom>
        </p:spPr>
        <p:txBody>
          <a:bodyPr wrap="square">
            <a:spAutoFit/>
          </a:bodyPr>
          <a:lstStyle/>
          <a:p>
            <a:r>
              <a:rPr lang="en-US" dirty="0" smtClean="0"/>
              <a:t>Solution:</a:t>
            </a:r>
          </a:p>
          <a:p>
            <a:r>
              <a:rPr lang="en-US" dirty="0" smtClean="0"/>
              <a:t>1. In question1, the total sale units was estimated for 2016-2020.</a:t>
            </a:r>
          </a:p>
          <a:p>
            <a:r>
              <a:rPr lang="en-US" dirty="0" smtClean="0"/>
              <a:t>We consider 1 unit costs 25 Euros and 1 Euro=1.24 dollars.</a:t>
            </a:r>
          </a:p>
          <a:p>
            <a:r>
              <a:rPr lang="en-US" dirty="0" smtClean="0"/>
              <a:t>Thus we calculate the total sale amount.</a:t>
            </a:r>
          </a:p>
          <a:p>
            <a:pPr algn="ctr"/>
            <a:r>
              <a:rPr lang="en-US" b="1" dirty="0" smtClean="0">
                <a:solidFill>
                  <a:schemeClr val="accent4">
                    <a:lumMod val="75000"/>
                  </a:schemeClr>
                </a:solidFill>
              </a:rPr>
              <a:t>Annual Sales according to type of customer</a:t>
            </a:r>
          </a:p>
          <a:p>
            <a:r>
              <a:rPr lang="en-IN" b="1" dirty="0" smtClean="0">
                <a:solidFill>
                  <a:schemeClr val="accent4">
                    <a:lumMod val="75000"/>
                  </a:schemeClr>
                </a:solidFill>
              </a:rPr>
              <a:t> </a:t>
            </a:r>
            <a:r>
              <a:rPr lang="en-US" b="1" dirty="0" smtClean="0">
                <a:solidFill>
                  <a:schemeClr val="accent4">
                    <a:lumMod val="75000"/>
                  </a:schemeClr>
                </a:solidFill>
              </a:rPr>
              <a:t> </a:t>
            </a:r>
          </a:p>
          <a:p>
            <a:endParaRPr lang="en-US" b="1" dirty="0">
              <a:solidFill>
                <a:schemeClr val="accent4">
                  <a:lumMod val="75000"/>
                </a:schemeClr>
              </a:solidFill>
            </a:endParaRPr>
          </a:p>
          <a:p>
            <a:endParaRPr lang="en-US" b="1" dirty="0" smtClean="0">
              <a:solidFill>
                <a:schemeClr val="accent4">
                  <a:lumMod val="75000"/>
                </a:schemeClr>
              </a:solidFill>
            </a:endParaRPr>
          </a:p>
          <a:p>
            <a:endParaRPr lang="en-US" b="1" dirty="0">
              <a:solidFill>
                <a:schemeClr val="accent4">
                  <a:lumMod val="75000"/>
                </a:schemeClr>
              </a:solidFill>
            </a:endParaRPr>
          </a:p>
          <a:p>
            <a:endParaRPr lang="en-US" b="1" dirty="0" smtClean="0">
              <a:solidFill>
                <a:schemeClr val="accent4">
                  <a:lumMod val="75000"/>
                </a:schemeClr>
              </a:solidFill>
            </a:endParaRPr>
          </a:p>
          <a:p>
            <a:endParaRPr lang="en-US" b="1" dirty="0">
              <a:solidFill>
                <a:schemeClr val="accent4">
                  <a:lumMod val="75000"/>
                </a:schemeClr>
              </a:solidFill>
            </a:endParaRPr>
          </a:p>
          <a:p>
            <a:endParaRPr lang="en-US" b="1" dirty="0" smtClean="0">
              <a:solidFill>
                <a:schemeClr val="accent4">
                  <a:lumMod val="75000"/>
                </a:schemeClr>
              </a:solidFill>
            </a:endParaRPr>
          </a:p>
          <a:p>
            <a:endParaRPr lang="en-US" b="1" dirty="0">
              <a:solidFill>
                <a:schemeClr val="accent4">
                  <a:lumMod val="75000"/>
                </a:schemeClr>
              </a:solidFill>
            </a:endParaRPr>
          </a:p>
          <a:p>
            <a:endParaRPr lang="en-US" b="1" dirty="0" smtClean="0">
              <a:solidFill>
                <a:schemeClr val="accent4">
                  <a:lumMod val="75000"/>
                </a:schemeClr>
              </a:solidFill>
            </a:endParaRPr>
          </a:p>
          <a:p>
            <a:endParaRPr lang="en-US" b="1" dirty="0">
              <a:solidFill>
                <a:schemeClr val="accent4">
                  <a:lumMod val="75000"/>
                </a:schemeClr>
              </a:solidFill>
            </a:endParaRPr>
          </a:p>
          <a:p>
            <a:endParaRPr lang="en-US" b="1" dirty="0" smtClean="0">
              <a:solidFill>
                <a:schemeClr val="accent4">
                  <a:lumMod val="75000"/>
                </a:schemeClr>
              </a:solidFill>
            </a:endParaRPr>
          </a:p>
          <a:p>
            <a:endParaRPr lang="en-US" b="1" dirty="0">
              <a:solidFill>
                <a:schemeClr val="accent4">
                  <a:lumMod val="75000"/>
                </a:schemeClr>
              </a:solidFill>
            </a:endParaRPr>
          </a:p>
          <a:p>
            <a:endParaRPr lang="en-US" b="1" dirty="0" smtClean="0">
              <a:solidFill>
                <a:schemeClr val="accent4">
                  <a:lumMod val="75000"/>
                </a:schemeClr>
              </a:solidFill>
            </a:endParaRPr>
          </a:p>
          <a:p>
            <a:endParaRPr lang="en-US" b="1" dirty="0">
              <a:solidFill>
                <a:schemeClr val="accent4">
                  <a:lumMod val="75000"/>
                </a:schemeClr>
              </a:solidFill>
            </a:endParaRPr>
          </a:p>
          <a:p>
            <a:endParaRPr lang="en-IN" b="1" dirty="0">
              <a:solidFill>
                <a:schemeClr val="accent4">
                  <a:lumMod val="75000"/>
                </a:schemeClr>
              </a:solidFill>
            </a:endParaRPr>
          </a:p>
        </p:txBody>
      </p:sp>
      <p:graphicFrame>
        <p:nvGraphicFramePr>
          <p:cNvPr id="3" name="Table 2"/>
          <p:cNvGraphicFramePr>
            <a:graphicFrameLocks noGrp="1"/>
          </p:cNvGraphicFramePr>
          <p:nvPr/>
        </p:nvGraphicFramePr>
        <p:xfrm>
          <a:off x="928662" y="2071678"/>
          <a:ext cx="7215240" cy="3143273"/>
        </p:xfrm>
        <a:graphic>
          <a:graphicData uri="http://schemas.openxmlformats.org/drawingml/2006/table">
            <a:tbl>
              <a:tblPr firstRow="1" bandRow="1">
                <a:tableStyleId>{5C22544A-7EE6-4342-B048-85BDC9FD1C3A}</a:tableStyleId>
              </a:tblPr>
              <a:tblGrid>
                <a:gridCol w="1443048"/>
                <a:gridCol w="1443048"/>
                <a:gridCol w="1443048"/>
                <a:gridCol w="1443048"/>
                <a:gridCol w="1443048"/>
              </a:tblGrid>
              <a:tr h="599278">
                <a:tc>
                  <a:txBody>
                    <a:bodyPr/>
                    <a:lstStyle/>
                    <a:p>
                      <a:pPr algn="ctr" fontAlgn="b"/>
                      <a:r>
                        <a:rPr lang="en-US" sz="1400" b="0" i="0" u="none" strike="noStrike" dirty="0" smtClean="0">
                          <a:solidFill>
                            <a:srgbClr val="000000"/>
                          </a:solidFill>
                          <a:latin typeface="Calibri"/>
                        </a:rPr>
                        <a:t>Year</a:t>
                      </a:r>
                      <a:endParaRPr lang="en-IN" sz="1400" b="0" i="0" u="none" strike="noStrike" dirty="0">
                        <a:solidFill>
                          <a:srgbClr val="000000"/>
                        </a:solidFill>
                        <a:latin typeface="Calibri"/>
                      </a:endParaRPr>
                    </a:p>
                  </a:txBody>
                  <a:tcPr marL="9525" marR="9525" marT="9525" marB="0" anchor="b"/>
                </a:tc>
                <a:tc>
                  <a:txBody>
                    <a:bodyPr/>
                    <a:lstStyle/>
                    <a:p>
                      <a:pPr algn="l" fontAlgn="b"/>
                      <a:r>
                        <a:rPr lang="en-IN" sz="1400" b="1" i="0" u="none" strike="noStrike" dirty="0">
                          <a:solidFill>
                            <a:srgbClr val="000000"/>
                          </a:solidFill>
                          <a:latin typeface="Calibri"/>
                        </a:rPr>
                        <a:t>Total Units sold</a:t>
                      </a:r>
                    </a:p>
                  </a:txBody>
                  <a:tcPr marL="9525" marR="9525" marT="9525" marB="0" anchor="b"/>
                </a:tc>
                <a:tc>
                  <a:txBody>
                    <a:bodyPr/>
                    <a:lstStyle/>
                    <a:p>
                      <a:pPr algn="ctr" fontAlgn="b"/>
                      <a:r>
                        <a:rPr lang="en-IN" sz="1400" b="1" i="0" u="none" strike="noStrike" dirty="0">
                          <a:solidFill>
                            <a:srgbClr val="000000"/>
                          </a:solidFill>
                          <a:latin typeface="Calibri"/>
                        </a:rPr>
                        <a:t>Whole Sellers </a:t>
                      </a:r>
                    </a:p>
                  </a:txBody>
                  <a:tcPr marL="9525" marR="9525" marT="9525" marB="0" anchor="b"/>
                </a:tc>
                <a:tc>
                  <a:txBody>
                    <a:bodyPr/>
                    <a:lstStyle/>
                    <a:p>
                      <a:pPr algn="ctr" fontAlgn="b"/>
                      <a:r>
                        <a:rPr lang="en-IN" sz="1400" b="1" i="0" u="none" strike="noStrike" dirty="0">
                          <a:solidFill>
                            <a:srgbClr val="000000"/>
                          </a:solidFill>
                          <a:latin typeface="Calibri"/>
                        </a:rPr>
                        <a:t>Large Retailers</a:t>
                      </a:r>
                    </a:p>
                  </a:txBody>
                  <a:tcPr marL="9525" marR="9525" marT="9525" marB="0" anchor="b"/>
                </a:tc>
                <a:tc>
                  <a:txBody>
                    <a:bodyPr/>
                    <a:lstStyle/>
                    <a:p>
                      <a:pPr algn="ctr" fontAlgn="b"/>
                      <a:r>
                        <a:rPr lang="en-IN" sz="1400" b="1" i="0" u="none" strike="noStrike" dirty="0">
                          <a:solidFill>
                            <a:srgbClr val="000000"/>
                          </a:solidFill>
                          <a:latin typeface="Calibri"/>
                        </a:rPr>
                        <a:t>Small Retailers</a:t>
                      </a:r>
                    </a:p>
                  </a:txBody>
                  <a:tcPr marL="9525" marR="9525" marT="9525" marB="0" anchor="b"/>
                </a:tc>
              </a:tr>
              <a:tr h="508799">
                <a:tc>
                  <a:txBody>
                    <a:bodyPr/>
                    <a:lstStyle/>
                    <a:p>
                      <a:pPr algn="ctr" fontAlgn="b"/>
                      <a:r>
                        <a:rPr lang="en-IN" sz="1400" b="0" i="0" u="none" strike="noStrike" dirty="0">
                          <a:solidFill>
                            <a:srgbClr val="000000"/>
                          </a:solidFill>
                          <a:latin typeface="Calibri"/>
                        </a:rPr>
                        <a:t>2016</a:t>
                      </a:r>
                    </a:p>
                  </a:txBody>
                  <a:tcPr marL="9525" marR="9525" marT="9525" marB="0" anchor="b"/>
                </a:tc>
                <a:tc>
                  <a:txBody>
                    <a:bodyPr/>
                    <a:lstStyle/>
                    <a:p>
                      <a:pPr algn="ctr" fontAlgn="b"/>
                      <a:r>
                        <a:rPr lang="en-IN" sz="1400" b="0" i="0" u="none" strike="noStrike">
                          <a:solidFill>
                            <a:srgbClr val="000000"/>
                          </a:solidFill>
                          <a:latin typeface="Calibri"/>
                        </a:rPr>
                        <a:t>22092785.61</a:t>
                      </a:r>
                    </a:p>
                  </a:txBody>
                  <a:tcPr marL="9525" marR="9525" marT="9525" marB="0" anchor="b"/>
                </a:tc>
                <a:tc>
                  <a:txBody>
                    <a:bodyPr/>
                    <a:lstStyle/>
                    <a:p>
                      <a:pPr algn="ctr" fontAlgn="b"/>
                      <a:r>
                        <a:rPr lang="en-IN" sz="1400" b="0" i="0" u="none" strike="noStrike">
                          <a:solidFill>
                            <a:srgbClr val="000000"/>
                          </a:solidFill>
                          <a:latin typeface="Calibri"/>
                        </a:rPr>
                        <a:t>228292118</a:t>
                      </a:r>
                    </a:p>
                  </a:txBody>
                  <a:tcPr marL="9525" marR="9525" marT="9525" marB="0" anchor="b"/>
                </a:tc>
                <a:tc>
                  <a:txBody>
                    <a:bodyPr/>
                    <a:lstStyle/>
                    <a:p>
                      <a:pPr algn="ctr" fontAlgn="b"/>
                      <a:r>
                        <a:rPr lang="en-IN" sz="1400" b="0" i="0" u="none" strike="noStrike">
                          <a:solidFill>
                            <a:srgbClr val="000000"/>
                          </a:solidFill>
                          <a:latin typeface="Calibri"/>
                        </a:rPr>
                        <a:t>228292118</a:t>
                      </a:r>
                    </a:p>
                  </a:txBody>
                  <a:tcPr marL="9525" marR="9525" marT="9525" marB="0" anchor="b"/>
                </a:tc>
                <a:tc>
                  <a:txBody>
                    <a:bodyPr/>
                    <a:lstStyle/>
                    <a:p>
                      <a:pPr algn="ctr" fontAlgn="b"/>
                      <a:r>
                        <a:rPr lang="en-IN" sz="1400" b="0" i="0" u="none" strike="noStrike">
                          <a:solidFill>
                            <a:srgbClr val="000000"/>
                          </a:solidFill>
                          <a:latin typeface="Calibri"/>
                        </a:rPr>
                        <a:t>228292118</a:t>
                      </a:r>
                    </a:p>
                  </a:txBody>
                  <a:tcPr marL="9525" marR="9525" marT="9525" marB="0" anchor="b"/>
                </a:tc>
              </a:tr>
              <a:tr h="508799">
                <a:tc>
                  <a:txBody>
                    <a:bodyPr/>
                    <a:lstStyle/>
                    <a:p>
                      <a:pPr algn="ctr" fontAlgn="b"/>
                      <a:r>
                        <a:rPr lang="en-IN" sz="1400" b="0" i="0" u="none" strike="noStrike">
                          <a:solidFill>
                            <a:srgbClr val="000000"/>
                          </a:solidFill>
                          <a:latin typeface="Calibri"/>
                        </a:rPr>
                        <a:t>2017</a:t>
                      </a:r>
                    </a:p>
                  </a:txBody>
                  <a:tcPr marL="9525" marR="9525" marT="9525" marB="0" anchor="b"/>
                </a:tc>
                <a:tc>
                  <a:txBody>
                    <a:bodyPr/>
                    <a:lstStyle/>
                    <a:p>
                      <a:pPr algn="ctr" fontAlgn="b"/>
                      <a:r>
                        <a:rPr lang="en-IN" sz="1400" b="0" i="0" u="none" strike="noStrike">
                          <a:solidFill>
                            <a:srgbClr val="000000"/>
                          </a:solidFill>
                          <a:latin typeface="Calibri"/>
                        </a:rPr>
                        <a:t>22204701.39</a:t>
                      </a:r>
                    </a:p>
                  </a:txBody>
                  <a:tcPr marL="9525" marR="9525" marT="9525" marB="0" anchor="b"/>
                </a:tc>
                <a:tc>
                  <a:txBody>
                    <a:bodyPr/>
                    <a:lstStyle/>
                    <a:p>
                      <a:pPr algn="ctr" fontAlgn="b"/>
                      <a:r>
                        <a:rPr lang="en-IN" sz="1400" b="0" i="0" u="none" strike="noStrike">
                          <a:solidFill>
                            <a:srgbClr val="000000"/>
                          </a:solidFill>
                          <a:latin typeface="Calibri"/>
                        </a:rPr>
                        <a:t>229448581</a:t>
                      </a:r>
                    </a:p>
                  </a:txBody>
                  <a:tcPr marL="9525" marR="9525" marT="9525" marB="0" anchor="b"/>
                </a:tc>
                <a:tc>
                  <a:txBody>
                    <a:bodyPr/>
                    <a:lstStyle/>
                    <a:p>
                      <a:pPr algn="ctr" fontAlgn="b"/>
                      <a:r>
                        <a:rPr lang="en-IN" sz="1400" b="0" i="0" u="none" strike="noStrike">
                          <a:solidFill>
                            <a:srgbClr val="000000"/>
                          </a:solidFill>
                          <a:latin typeface="Calibri"/>
                        </a:rPr>
                        <a:t>229448581</a:t>
                      </a:r>
                    </a:p>
                  </a:txBody>
                  <a:tcPr marL="9525" marR="9525" marT="9525" marB="0" anchor="b"/>
                </a:tc>
                <a:tc>
                  <a:txBody>
                    <a:bodyPr/>
                    <a:lstStyle/>
                    <a:p>
                      <a:pPr algn="ctr" fontAlgn="b"/>
                      <a:r>
                        <a:rPr lang="en-IN" sz="1400" b="0" i="0" u="none" strike="noStrike">
                          <a:solidFill>
                            <a:srgbClr val="000000"/>
                          </a:solidFill>
                          <a:latin typeface="Calibri"/>
                        </a:rPr>
                        <a:t>229448581</a:t>
                      </a:r>
                    </a:p>
                  </a:txBody>
                  <a:tcPr marL="9525" marR="9525" marT="9525" marB="0" anchor="b"/>
                </a:tc>
              </a:tr>
              <a:tr h="508799">
                <a:tc>
                  <a:txBody>
                    <a:bodyPr/>
                    <a:lstStyle/>
                    <a:p>
                      <a:pPr algn="ctr" fontAlgn="b"/>
                      <a:r>
                        <a:rPr lang="en-IN" sz="1400" b="0" i="0" u="none" strike="noStrike">
                          <a:solidFill>
                            <a:srgbClr val="000000"/>
                          </a:solidFill>
                          <a:latin typeface="Calibri"/>
                        </a:rPr>
                        <a:t>2018</a:t>
                      </a:r>
                    </a:p>
                  </a:txBody>
                  <a:tcPr marL="9525" marR="9525" marT="9525" marB="0" anchor="b"/>
                </a:tc>
                <a:tc>
                  <a:txBody>
                    <a:bodyPr/>
                    <a:lstStyle/>
                    <a:p>
                      <a:pPr algn="ctr" fontAlgn="b"/>
                      <a:r>
                        <a:rPr lang="en-IN" sz="1400" b="0" i="0" u="none" strike="noStrike">
                          <a:solidFill>
                            <a:srgbClr val="000000"/>
                          </a:solidFill>
                          <a:latin typeface="Calibri"/>
                        </a:rPr>
                        <a:t>22318334.45</a:t>
                      </a:r>
                    </a:p>
                  </a:txBody>
                  <a:tcPr marL="9525" marR="9525" marT="9525" marB="0" anchor="b"/>
                </a:tc>
                <a:tc>
                  <a:txBody>
                    <a:bodyPr/>
                    <a:lstStyle/>
                    <a:p>
                      <a:pPr algn="ctr" fontAlgn="b"/>
                      <a:r>
                        <a:rPr lang="en-IN" sz="1400" b="0" i="0" u="none" strike="noStrike">
                          <a:solidFill>
                            <a:srgbClr val="000000"/>
                          </a:solidFill>
                          <a:latin typeface="Calibri"/>
                        </a:rPr>
                        <a:t>230622789.3</a:t>
                      </a:r>
                    </a:p>
                  </a:txBody>
                  <a:tcPr marL="9525" marR="9525" marT="9525" marB="0" anchor="b"/>
                </a:tc>
                <a:tc>
                  <a:txBody>
                    <a:bodyPr/>
                    <a:lstStyle/>
                    <a:p>
                      <a:pPr algn="ctr" fontAlgn="b"/>
                      <a:r>
                        <a:rPr lang="en-IN" sz="1400" b="0" i="0" u="none" strike="noStrike">
                          <a:solidFill>
                            <a:srgbClr val="000000"/>
                          </a:solidFill>
                          <a:latin typeface="Calibri"/>
                        </a:rPr>
                        <a:t>230622789.3</a:t>
                      </a:r>
                    </a:p>
                  </a:txBody>
                  <a:tcPr marL="9525" marR="9525" marT="9525" marB="0" anchor="b"/>
                </a:tc>
                <a:tc>
                  <a:txBody>
                    <a:bodyPr/>
                    <a:lstStyle/>
                    <a:p>
                      <a:pPr algn="ctr" fontAlgn="b"/>
                      <a:r>
                        <a:rPr lang="en-IN" sz="1400" b="0" i="0" u="none" strike="noStrike">
                          <a:solidFill>
                            <a:srgbClr val="000000"/>
                          </a:solidFill>
                          <a:latin typeface="Calibri"/>
                        </a:rPr>
                        <a:t>230622789.3</a:t>
                      </a:r>
                    </a:p>
                  </a:txBody>
                  <a:tcPr marL="9525" marR="9525" marT="9525" marB="0" anchor="b"/>
                </a:tc>
              </a:tr>
              <a:tr h="508799">
                <a:tc>
                  <a:txBody>
                    <a:bodyPr/>
                    <a:lstStyle/>
                    <a:p>
                      <a:pPr algn="ctr" fontAlgn="b"/>
                      <a:r>
                        <a:rPr lang="en-IN" sz="1400" b="0" i="0" u="none" strike="noStrike">
                          <a:solidFill>
                            <a:srgbClr val="000000"/>
                          </a:solidFill>
                          <a:latin typeface="Calibri"/>
                        </a:rPr>
                        <a:t>2019</a:t>
                      </a:r>
                    </a:p>
                  </a:txBody>
                  <a:tcPr marL="9525" marR="9525" marT="9525" marB="0" anchor="b"/>
                </a:tc>
                <a:tc>
                  <a:txBody>
                    <a:bodyPr/>
                    <a:lstStyle/>
                    <a:p>
                      <a:pPr algn="ctr" fontAlgn="b"/>
                      <a:r>
                        <a:rPr lang="en-IN" sz="1400" b="0" i="0" u="none" strike="noStrike">
                          <a:solidFill>
                            <a:srgbClr val="000000"/>
                          </a:solidFill>
                          <a:latin typeface="Calibri"/>
                        </a:rPr>
                        <a:t>22433711.47</a:t>
                      </a:r>
                    </a:p>
                  </a:txBody>
                  <a:tcPr marL="9525" marR="9525" marT="9525" marB="0" anchor="b"/>
                </a:tc>
                <a:tc>
                  <a:txBody>
                    <a:bodyPr/>
                    <a:lstStyle/>
                    <a:p>
                      <a:pPr algn="ctr" fontAlgn="b"/>
                      <a:r>
                        <a:rPr lang="en-IN" sz="1400" b="0" i="0" u="none" strike="noStrike">
                          <a:solidFill>
                            <a:srgbClr val="000000"/>
                          </a:solidFill>
                          <a:latin typeface="Calibri"/>
                        </a:rPr>
                        <a:t>231815018.5</a:t>
                      </a:r>
                    </a:p>
                  </a:txBody>
                  <a:tcPr marL="9525" marR="9525" marT="9525" marB="0" anchor="b"/>
                </a:tc>
                <a:tc>
                  <a:txBody>
                    <a:bodyPr/>
                    <a:lstStyle/>
                    <a:p>
                      <a:pPr algn="ctr" fontAlgn="b"/>
                      <a:r>
                        <a:rPr lang="en-IN" sz="1400" b="0" i="0" u="none" strike="noStrike">
                          <a:solidFill>
                            <a:srgbClr val="000000"/>
                          </a:solidFill>
                          <a:latin typeface="Calibri"/>
                        </a:rPr>
                        <a:t>231815018.5</a:t>
                      </a:r>
                    </a:p>
                  </a:txBody>
                  <a:tcPr marL="9525" marR="9525" marT="9525" marB="0" anchor="b"/>
                </a:tc>
                <a:tc>
                  <a:txBody>
                    <a:bodyPr/>
                    <a:lstStyle/>
                    <a:p>
                      <a:pPr algn="ctr" fontAlgn="b"/>
                      <a:r>
                        <a:rPr lang="en-IN" sz="1400" b="0" i="0" u="none" strike="noStrike">
                          <a:solidFill>
                            <a:srgbClr val="000000"/>
                          </a:solidFill>
                          <a:latin typeface="Calibri"/>
                        </a:rPr>
                        <a:t>231815018.5</a:t>
                      </a:r>
                    </a:p>
                  </a:txBody>
                  <a:tcPr marL="9525" marR="9525" marT="9525" marB="0" anchor="b"/>
                </a:tc>
              </a:tr>
              <a:tr h="508799">
                <a:tc>
                  <a:txBody>
                    <a:bodyPr/>
                    <a:lstStyle/>
                    <a:p>
                      <a:pPr algn="ctr" fontAlgn="b"/>
                      <a:r>
                        <a:rPr lang="en-IN" sz="1400" b="0" i="0" u="none" strike="noStrike" dirty="0">
                          <a:solidFill>
                            <a:srgbClr val="000000"/>
                          </a:solidFill>
                          <a:latin typeface="Calibri"/>
                        </a:rPr>
                        <a:t>2020</a:t>
                      </a:r>
                    </a:p>
                  </a:txBody>
                  <a:tcPr marL="9525" marR="9525" marT="9525" marB="0" anchor="b"/>
                </a:tc>
                <a:tc>
                  <a:txBody>
                    <a:bodyPr/>
                    <a:lstStyle/>
                    <a:p>
                      <a:pPr algn="ctr" fontAlgn="b"/>
                      <a:r>
                        <a:rPr lang="en-IN" sz="1400" b="0" i="0" u="none" strike="noStrike">
                          <a:solidFill>
                            <a:srgbClr val="000000"/>
                          </a:solidFill>
                          <a:latin typeface="Calibri"/>
                        </a:rPr>
                        <a:t>22550857.37</a:t>
                      </a:r>
                    </a:p>
                  </a:txBody>
                  <a:tcPr marL="9525" marR="9525" marT="9525" marB="0" anchor="b"/>
                </a:tc>
                <a:tc>
                  <a:txBody>
                    <a:bodyPr/>
                    <a:lstStyle/>
                    <a:p>
                      <a:pPr algn="ctr" fontAlgn="b"/>
                      <a:r>
                        <a:rPr lang="en-IN" sz="1400" b="0" i="0" u="none" strike="noStrike" dirty="0">
                          <a:solidFill>
                            <a:srgbClr val="000000"/>
                          </a:solidFill>
                          <a:latin typeface="Calibri"/>
                        </a:rPr>
                        <a:t>233025526.2</a:t>
                      </a:r>
                    </a:p>
                  </a:txBody>
                  <a:tcPr marL="9525" marR="9525" marT="9525" marB="0" anchor="b"/>
                </a:tc>
                <a:tc>
                  <a:txBody>
                    <a:bodyPr/>
                    <a:lstStyle/>
                    <a:p>
                      <a:pPr algn="ctr" fontAlgn="b"/>
                      <a:r>
                        <a:rPr lang="en-IN" sz="1400" b="0" i="0" u="none" strike="noStrike">
                          <a:solidFill>
                            <a:srgbClr val="000000"/>
                          </a:solidFill>
                          <a:latin typeface="Calibri"/>
                        </a:rPr>
                        <a:t>233025526.2</a:t>
                      </a:r>
                    </a:p>
                  </a:txBody>
                  <a:tcPr marL="9525" marR="9525" marT="9525" marB="0" anchor="b"/>
                </a:tc>
                <a:tc>
                  <a:txBody>
                    <a:bodyPr/>
                    <a:lstStyle/>
                    <a:p>
                      <a:pPr algn="ctr" fontAlgn="b"/>
                      <a:r>
                        <a:rPr lang="en-IN" sz="1400" b="0" i="0" u="none" strike="noStrike" dirty="0">
                          <a:solidFill>
                            <a:srgbClr val="000000"/>
                          </a:solidFill>
                          <a:latin typeface="Calibri"/>
                        </a:rPr>
                        <a:t>233025526.2</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28662" y="500042"/>
          <a:ext cx="7215238" cy="558165"/>
        </p:xfrm>
        <a:graphic>
          <a:graphicData uri="http://schemas.openxmlformats.org/drawingml/2006/table">
            <a:tbl>
              <a:tblPr/>
              <a:tblGrid>
                <a:gridCol w="7215238"/>
              </a:tblGrid>
              <a:tr h="190500">
                <a:tc>
                  <a:txBody>
                    <a:bodyPr/>
                    <a:lstStyle/>
                    <a:p>
                      <a:pPr algn="l" fontAlgn="b"/>
                      <a:r>
                        <a:rPr lang="en-IN" sz="1800" b="1" i="0" u="none" strike="noStrike" dirty="0">
                          <a:solidFill>
                            <a:srgbClr val="000000"/>
                          </a:solidFill>
                          <a:latin typeface="Calibri"/>
                        </a:rPr>
                        <a:t>No. of </a:t>
                      </a:r>
                      <a:r>
                        <a:rPr lang="en-IN" sz="1800" b="1" i="0" u="none" strike="noStrike" dirty="0" smtClean="0">
                          <a:solidFill>
                            <a:srgbClr val="000000"/>
                          </a:solidFill>
                          <a:latin typeface="Calibri"/>
                        </a:rPr>
                        <a:t>Annual Visits </a:t>
                      </a:r>
                      <a:r>
                        <a:rPr lang="en-IN" sz="1800" b="1" i="0" u="none" strike="noStrike" dirty="0">
                          <a:solidFill>
                            <a:srgbClr val="000000"/>
                          </a:solidFill>
                          <a:latin typeface="Calibri"/>
                        </a:rPr>
                        <a:t>to be made based on customer types (from the Graph in appendix 2A)</a:t>
                      </a:r>
                    </a:p>
                  </a:txBody>
                  <a:tcPr marL="9525" marR="9525" marT="9525" marB="0" anchor="b">
                    <a:lnL>
                      <a:noFill/>
                    </a:lnL>
                    <a:lnR>
                      <a:noFill/>
                    </a:lnR>
                    <a:lnT>
                      <a:noFill/>
                    </a:lnT>
                    <a:lnB>
                      <a:noFill/>
                    </a:lnB>
                  </a:tcPr>
                </a:tc>
              </a:tr>
            </a:tbl>
          </a:graphicData>
        </a:graphic>
      </p:graphicFrame>
      <p:graphicFrame>
        <p:nvGraphicFramePr>
          <p:cNvPr id="3" name="Table 2"/>
          <p:cNvGraphicFramePr>
            <a:graphicFrameLocks noGrp="1"/>
          </p:cNvGraphicFramePr>
          <p:nvPr/>
        </p:nvGraphicFramePr>
        <p:xfrm>
          <a:off x="1000098" y="1397000"/>
          <a:ext cx="6786612" cy="2756842"/>
        </p:xfrm>
        <a:graphic>
          <a:graphicData uri="http://schemas.openxmlformats.org/drawingml/2006/table">
            <a:tbl>
              <a:tblPr firstRow="1" bandRow="1">
                <a:tableStyleId>{5C22544A-7EE6-4342-B048-85BDC9FD1C3A}</a:tableStyleId>
              </a:tblPr>
              <a:tblGrid>
                <a:gridCol w="1696653"/>
                <a:gridCol w="1696653"/>
                <a:gridCol w="1696653"/>
                <a:gridCol w="1696653"/>
              </a:tblGrid>
              <a:tr h="531802">
                <a:tc>
                  <a:txBody>
                    <a:bodyPr/>
                    <a:lstStyle/>
                    <a:p>
                      <a:pPr algn="ctr" fontAlgn="b"/>
                      <a:r>
                        <a:rPr lang="en-IN" sz="1400" b="1" i="0" u="none" strike="noStrike" dirty="0">
                          <a:solidFill>
                            <a:srgbClr val="000000"/>
                          </a:solidFill>
                          <a:latin typeface="Calibri"/>
                        </a:rPr>
                        <a:t>Whole Sellers </a:t>
                      </a:r>
                    </a:p>
                  </a:txBody>
                  <a:tcPr marL="9525" marR="9525" marT="9525" marB="0" anchor="b"/>
                </a:tc>
                <a:tc>
                  <a:txBody>
                    <a:bodyPr/>
                    <a:lstStyle/>
                    <a:p>
                      <a:pPr algn="ctr" fontAlgn="b"/>
                      <a:r>
                        <a:rPr lang="en-IN" sz="1400" b="1" i="0" u="none" strike="noStrike" dirty="0">
                          <a:solidFill>
                            <a:srgbClr val="000000"/>
                          </a:solidFill>
                          <a:latin typeface="Calibri"/>
                        </a:rPr>
                        <a:t>Large Retailers</a:t>
                      </a:r>
                    </a:p>
                  </a:txBody>
                  <a:tcPr marL="9525" marR="9525" marT="9525" marB="0" anchor="b"/>
                </a:tc>
                <a:tc>
                  <a:txBody>
                    <a:bodyPr/>
                    <a:lstStyle/>
                    <a:p>
                      <a:pPr algn="ctr" fontAlgn="b"/>
                      <a:r>
                        <a:rPr lang="en-IN" sz="1400" b="1" i="0" u="none" strike="noStrike" dirty="0">
                          <a:solidFill>
                            <a:srgbClr val="000000"/>
                          </a:solidFill>
                          <a:latin typeface="Calibri"/>
                        </a:rPr>
                        <a:t>Small Retailers</a:t>
                      </a:r>
                    </a:p>
                  </a:txBody>
                  <a:tcPr marL="9525" marR="9525" marT="9525" marB="0" anchor="b"/>
                </a:tc>
                <a:tc>
                  <a:txBody>
                    <a:bodyPr/>
                    <a:lstStyle/>
                    <a:p>
                      <a:pPr algn="l" fontAlgn="b"/>
                      <a:r>
                        <a:rPr lang="en-IN" sz="1400" b="1" i="0" u="none" strike="noStrike" dirty="0">
                          <a:solidFill>
                            <a:srgbClr val="000000"/>
                          </a:solidFill>
                          <a:latin typeface="Calibri"/>
                        </a:rPr>
                        <a:t> Total No. of Annual Visits to be made</a:t>
                      </a:r>
                    </a:p>
                  </a:txBody>
                  <a:tcPr marL="9525" marR="9525" marT="9525" marB="0" anchor="b"/>
                </a:tc>
              </a:tr>
              <a:tr h="370840">
                <a:tc>
                  <a:txBody>
                    <a:bodyPr/>
                    <a:lstStyle/>
                    <a:p>
                      <a:pPr algn="ctr" fontAlgn="b"/>
                      <a:endParaRPr lang="en-IN" sz="1400" b="0" i="0" u="none" strike="noStrike">
                        <a:solidFill>
                          <a:srgbClr val="000000"/>
                        </a:solidFill>
                        <a:latin typeface="Calibri"/>
                      </a:endParaRPr>
                    </a:p>
                  </a:txBody>
                  <a:tcPr marL="9525" marR="9525" marT="9525" marB="0" anchor="b"/>
                </a:tc>
                <a:tc>
                  <a:txBody>
                    <a:bodyPr/>
                    <a:lstStyle/>
                    <a:p>
                      <a:pPr algn="ctr" fontAlgn="b"/>
                      <a:endParaRPr lang="en-IN" sz="1400" b="0" i="0" u="none" strike="noStrike">
                        <a:solidFill>
                          <a:srgbClr val="000000"/>
                        </a:solidFill>
                        <a:latin typeface="Calibri"/>
                      </a:endParaRPr>
                    </a:p>
                  </a:txBody>
                  <a:tcPr marL="9525" marR="9525" marT="9525" marB="0" anchor="b"/>
                </a:tc>
                <a:tc>
                  <a:txBody>
                    <a:bodyPr/>
                    <a:lstStyle/>
                    <a:p>
                      <a:pPr algn="ctr" fontAlgn="b"/>
                      <a:endParaRPr lang="en-IN" sz="1400" b="0" i="0" u="none" strike="noStrike">
                        <a:solidFill>
                          <a:srgbClr val="000000"/>
                        </a:solidFill>
                        <a:latin typeface="Calibri"/>
                      </a:endParaRPr>
                    </a:p>
                  </a:txBody>
                  <a:tcPr marL="9525" marR="9525" marT="9525" marB="0" anchor="b"/>
                </a:tc>
                <a:tc>
                  <a:txBody>
                    <a:bodyPr/>
                    <a:lstStyle/>
                    <a:p>
                      <a:pPr algn="ctr" fontAlgn="b"/>
                      <a:endParaRPr lang="en-IN" sz="1400" b="0" i="0" u="none" strike="noStrike">
                        <a:solidFill>
                          <a:srgbClr val="000000"/>
                        </a:solidFill>
                        <a:latin typeface="Calibri"/>
                      </a:endParaRPr>
                    </a:p>
                  </a:txBody>
                  <a:tcPr marL="9525" marR="9525" marT="9525" marB="0" anchor="b"/>
                </a:tc>
              </a:tr>
              <a:tr h="370840">
                <a:tc>
                  <a:txBody>
                    <a:bodyPr/>
                    <a:lstStyle/>
                    <a:p>
                      <a:pPr algn="ctr" fontAlgn="b"/>
                      <a:r>
                        <a:rPr lang="en-IN" sz="1400" b="0" i="0" u="none" strike="noStrike">
                          <a:solidFill>
                            <a:srgbClr val="000000"/>
                          </a:solidFill>
                          <a:latin typeface="Calibri"/>
                        </a:rPr>
                        <a:t>108500</a:t>
                      </a:r>
                    </a:p>
                  </a:txBody>
                  <a:tcPr marL="9525" marR="9525" marT="9525" marB="0" anchor="b"/>
                </a:tc>
                <a:tc>
                  <a:txBody>
                    <a:bodyPr/>
                    <a:lstStyle/>
                    <a:p>
                      <a:pPr algn="ctr" fontAlgn="b"/>
                      <a:r>
                        <a:rPr lang="en-IN" sz="1400" b="0" i="0" u="none" strike="noStrike">
                          <a:solidFill>
                            <a:srgbClr val="000000"/>
                          </a:solidFill>
                          <a:latin typeface="Calibri"/>
                        </a:rPr>
                        <a:t>108500</a:t>
                      </a:r>
                    </a:p>
                  </a:txBody>
                  <a:tcPr marL="9525" marR="9525" marT="9525" marB="0" anchor="b"/>
                </a:tc>
                <a:tc>
                  <a:txBody>
                    <a:bodyPr/>
                    <a:lstStyle/>
                    <a:p>
                      <a:pPr algn="ctr" fontAlgn="b"/>
                      <a:r>
                        <a:rPr lang="en-IN" sz="1400" b="0" i="0" u="none" strike="noStrike">
                          <a:solidFill>
                            <a:srgbClr val="000000"/>
                          </a:solidFill>
                          <a:latin typeface="Calibri"/>
                        </a:rPr>
                        <a:t>108500</a:t>
                      </a:r>
                    </a:p>
                  </a:txBody>
                  <a:tcPr marL="9525" marR="9525" marT="9525" marB="0" anchor="b"/>
                </a:tc>
                <a:tc>
                  <a:txBody>
                    <a:bodyPr/>
                    <a:lstStyle/>
                    <a:p>
                      <a:pPr algn="ctr" fontAlgn="b"/>
                      <a:r>
                        <a:rPr lang="en-IN" sz="1400" b="0" i="0" u="none" strike="noStrike">
                          <a:solidFill>
                            <a:srgbClr val="000000"/>
                          </a:solidFill>
                          <a:latin typeface="Calibri"/>
                        </a:rPr>
                        <a:t>325500</a:t>
                      </a:r>
                    </a:p>
                  </a:txBody>
                  <a:tcPr marL="9525" marR="9525" marT="9525" marB="0" anchor="b"/>
                </a:tc>
              </a:tr>
              <a:tr h="370840">
                <a:tc>
                  <a:txBody>
                    <a:bodyPr/>
                    <a:lstStyle/>
                    <a:p>
                      <a:pPr algn="ctr" fontAlgn="b"/>
                      <a:r>
                        <a:rPr lang="en-IN" sz="1400" b="0" i="0" u="none" strike="noStrike">
                          <a:solidFill>
                            <a:srgbClr val="000000"/>
                          </a:solidFill>
                          <a:latin typeface="Calibri"/>
                        </a:rPr>
                        <a:t>108780</a:t>
                      </a:r>
                    </a:p>
                  </a:txBody>
                  <a:tcPr marL="9525" marR="9525" marT="9525" marB="0" anchor="b"/>
                </a:tc>
                <a:tc>
                  <a:txBody>
                    <a:bodyPr/>
                    <a:lstStyle/>
                    <a:p>
                      <a:pPr algn="ctr" fontAlgn="b"/>
                      <a:r>
                        <a:rPr lang="en-IN" sz="1400" b="0" i="0" u="none" strike="noStrike">
                          <a:solidFill>
                            <a:srgbClr val="000000"/>
                          </a:solidFill>
                          <a:latin typeface="Calibri"/>
                        </a:rPr>
                        <a:t>108780</a:t>
                      </a:r>
                    </a:p>
                  </a:txBody>
                  <a:tcPr marL="9525" marR="9525" marT="9525" marB="0" anchor="b"/>
                </a:tc>
                <a:tc>
                  <a:txBody>
                    <a:bodyPr/>
                    <a:lstStyle/>
                    <a:p>
                      <a:pPr algn="ctr" fontAlgn="b"/>
                      <a:r>
                        <a:rPr lang="en-IN" sz="1400" b="0" i="0" u="none" strike="noStrike">
                          <a:solidFill>
                            <a:srgbClr val="000000"/>
                          </a:solidFill>
                          <a:latin typeface="Calibri"/>
                        </a:rPr>
                        <a:t>108780</a:t>
                      </a:r>
                    </a:p>
                  </a:txBody>
                  <a:tcPr marL="9525" marR="9525" marT="9525" marB="0" anchor="b"/>
                </a:tc>
                <a:tc>
                  <a:txBody>
                    <a:bodyPr/>
                    <a:lstStyle/>
                    <a:p>
                      <a:pPr algn="ctr" fontAlgn="b"/>
                      <a:r>
                        <a:rPr lang="en-IN" sz="1400" b="0" i="0" u="none" strike="noStrike">
                          <a:solidFill>
                            <a:srgbClr val="000000"/>
                          </a:solidFill>
                          <a:latin typeface="Calibri"/>
                        </a:rPr>
                        <a:t>326340</a:t>
                      </a:r>
                    </a:p>
                  </a:txBody>
                  <a:tcPr marL="9525" marR="9525" marT="9525" marB="0" anchor="b"/>
                </a:tc>
              </a:tr>
              <a:tr h="370840">
                <a:tc>
                  <a:txBody>
                    <a:bodyPr/>
                    <a:lstStyle/>
                    <a:p>
                      <a:pPr algn="ctr" fontAlgn="b"/>
                      <a:r>
                        <a:rPr lang="en-IN" sz="1400" b="0" i="0" u="none" strike="noStrike">
                          <a:solidFill>
                            <a:srgbClr val="000000"/>
                          </a:solidFill>
                          <a:latin typeface="Calibri"/>
                        </a:rPr>
                        <a:t>109110</a:t>
                      </a:r>
                    </a:p>
                  </a:txBody>
                  <a:tcPr marL="9525" marR="9525" marT="9525" marB="0" anchor="b"/>
                </a:tc>
                <a:tc>
                  <a:txBody>
                    <a:bodyPr/>
                    <a:lstStyle/>
                    <a:p>
                      <a:pPr algn="ctr" fontAlgn="b"/>
                      <a:r>
                        <a:rPr lang="en-IN" sz="1400" b="0" i="0" u="none" strike="noStrike">
                          <a:solidFill>
                            <a:srgbClr val="000000"/>
                          </a:solidFill>
                          <a:latin typeface="Calibri"/>
                        </a:rPr>
                        <a:t>109110</a:t>
                      </a:r>
                    </a:p>
                  </a:txBody>
                  <a:tcPr marL="9525" marR="9525" marT="9525" marB="0" anchor="b"/>
                </a:tc>
                <a:tc>
                  <a:txBody>
                    <a:bodyPr/>
                    <a:lstStyle/>
                    <a:p>
                      <a:pPr algn="ctr" fontAlgn="b"/>
                      <a:r>
                        <a:rPr lang="en-IN" sz="1400" b="0" i="0" u="none" strike="noStrike">
                          <a:solidFill>
                            <a:srgbClr val="000000"/>
                          </a:solidFill>
                          <a:latin typeface="Calibri"/>
                        </a:rPr>
                        <a:t>109110</a:t>
                      </a:r>
                    </a:p>
                  </a:txBody>
                  <a:tcPr marL="9525" marR="9525" marT="9525" marB="0" anchor="b"/>
                </a:tc>
                <a:tc>
                  <a:txBody>
                    <a:bodyPr/>
                    <a:lstStyle/>
                    <a:p>
                      <a:pPr algn="ctr" fontAlgn="b"/>
                      <a:r>
                        <a:rPr lang="en-IN" sz="1400" b="0" i="0" u="none" strike="noStrike">
                          <a:solidFill>
                            <a:srgbClr val="000000"/>
                          </a:solidFill>
                          <a:latin typeface="Calibri"/>
                        </a:rPr>
                        <a:t>327330</a:t>
                      </a:r>
                    </a:p>
                  </a:txBody>
                  <a:tcPr marL="9525" marR="9525" marT="9525" marB="0" anchor="b"/>
                </a:tc>
              </a:tr>
              <a:tr h="370840">
                <a:tc>
                  <a:txBody>
                    <a:bodyPr/>
                    <a:lstStyle/>
                    <a:p>
                      <a:pPr algn="ctr" fontAlgn="b"/>
                      <a:r>
                        <a:rPr lang="en-IN" sz="1400" b="0" i="0" u="none" strike="noStrike">
                          <a:solidFill>
                            <a:srgbClr val="000000"/>
                          </a:solidFill>
                          <a:latin typeface="Calibri"/>
                        </a:rPr>
                        <a:t>109450</a:t>
                      </a:r>
                    </a:p>
                  </a:txBody>
                  <a:tcPr marL="9525" marR="9525" marT="9525" marB="0" anchor="b"/>
                </a:tc>
                <a:tc>
                  <a:txBody>
                    <a:bodyPr/>
                    <a:lstStyle/>
                    <a:p>
                      <a:pPr algn="ctr" fontAlgn="b"/>
                      <a:r>
                        <a:rPr lang="en-IN" sz="1400" b="0" i="0" u="none" strike="noStrike">
                          <a:solidFill>
                            <a:srgbClr val="000000"/>
                          </a:solidFill>
                          <a:latin typeface="Calibri"/>
                        </a:rPr>
                        <a:t>109450</a:t>
                      </a:r>
                    </a:p>
                  </a:txBody>
                  <a:tcPr marL="9525" marR="9525" marT="9525" marB="0" anchor="b"/>
                </a:tc>
                <a:tc>
                  <a:txBody>
                    <a:bodyPr/>
                    <a:lstStyle/>
                    <a:p>
                      <a:pPr algn="ctr" fontAlgn="b"/>
                      <a:r>
                        <a:rPr lang="en-IN" sz="1400" b="0" i="0" u="none" strike="noStrike">
                          <a:solidFill>
                            <a:srgbClr val="000000"/>
                          </a:solidFill>
                          <a:latin typeface="Calibri"/>
                        </a:rPr>
                        <a:t>109450</a:t>
                      </a:r>
                    </a:p>
                  </a:txBody>
                  <a:tcPr marL="9525" marR="9525" marT="9525" marB="0" anchor="b"/>
                </a:tc>
                <a:tc>
                  <a:txBody>
                    <a:bodyPr/>
                    <a:lstStyle/>
                    <a:p>
                      <a:pPr algn="ctr" fontAlgn="b"/>
                      <a:r>
                        <a:rPr lang="en-IN" sz="1400" b="0" i="0" u="none" strike="noStrike">
                          <a:solidFill>
                            <a:srgbClr val="000000"/>
                          </a:solidFill>
                          <a:latin typeface="Calibri"/>
                        </a:rPr>
                        <a:t>328350</a:t>
                      </a:r>
                    </a:p>
                  </a:txBody>
                  <a:tcPr marL="9525" marR="9525" marT="9525" marB="0" anchor="b"/>
                </a:tc>
              </a:tr>
              <a:tr h="370840">
                <a:tc>
                  <a:txBody>
                    <a:bodyPr/>
                    <a:lstStyle/>
                    <a:p>
                      <a:pPr algn="ctr" fontAlgn="b"/>
                      <a:r>
                        <a:rPr lang="en-IN" sz="1400" b="0" i="0" u="none" strike="noStrike">
                          <a:solidFill>
                            <a:srgbClr val="000000"/>
                          </a:solidFill>
                          <a:latin typeface="Calibri"/>
                        </a:rPr>
                        <a:t>109905</a:t>
                      </a:r>
                    </a:p>
                  </a:txBody>
                  <a:tcPr marL="9525" marR="9525" marT="9525" marB="0" anchor="b"/>
                </a:tc>
                <a:tc>
                  <a:txBody>
                    <a:bodyPr/>
                    <a:lstStyle/>
                    <a:p>
                      <a:pPr algn="ctr" fontAlgn="b"/>
                      <a:r>
                        <a:rPr lang="en-IN" sz="1400" b="0" i="0" u="none" strike="noStrike">
                          <a:solidFill>
                            <a:srgbClr val="000000"/>
                          </a:solidFill>
                          <a:latin typeface="Calibri"/>
                        </a:rPr>
                        <a:t>109905</a:t>
                      </a:r>
                    </a:p>
                  </a:txBody>
                  <a:tcPr marL="9525" marR="9525" marT="9525" marB="0" anchor="b"/>
                </a:tc>
                <a:tc>
                  <a:txBody>
                    <a:bodyPr/>
                    <a:lstStyle/>
                    <a:p>
                      <a:pPr algn="ctr" fontAlgn="b"/>
                      <a:r>
                        <a:rPr lang="en-IN" sz="1400" b="0" i="0" u="none" strike="noStrike">
                          <a:solidFill>
                            <a:srgbClr val="000000"/>
                          </a:solidFill>
                          <a:latin typeface="Calibri"/>
                        </a:rPr>
                        <a:t>109905</a:t>
                      </a:r>
                    </a:p>
                  </a:txBody>
                  <a:tcPr marL="9525" marR="9525" marT="9525" marB="0" anchor="b"/>
                </a:tc>
                <a:tc>
                  <a:txBody>
                    <a:bodyPr/>
                    <a:lstStyle/>
                    <a:p>
                      <a:pPr algn="ctr" fontAlgn="b"/>
                      <a:r>
                        <a:rPr lang="en-IN" sz="1400" b="0" i="0" u="none" strike="noStrike" dirty="0">
                          <a:solidFill>
                            <a:srgbClr val="000000"/>
                          </a:solidFill>
                          <a:latin typeface="Calibri"/>
                        </a:rPr>
                        <a:t>329715</a:t>
                      </a:r>
                    </a:p>
                  </a:txBody>
                  <a:tcPr marL="9525" marR="9525" marT="9525" marB="0" anchor="b"/>
                </a:tc>
              </a:tr>
            </a:tbl>
          </a:graphicData>
        </a:graphic>
      </p:graphicFrame>
      <p:graphicFrame>
        <p:nvGraphicFramePr>
          <p:cNvPr id="4" name="Table 3"/>
          <p:cNvGraphicFramePr>
            <a:graphicFrameLocks noGrp="1"/>
          </p:cNvGraphicFramePr>
          <p:nvPr/>
        </p:nvGraphicFramePr>
        <p:xfrm>
          <a:off x="1214414" y="4357694"/>
          <a:ext cx="6286543" cy="1960830"/>
        </p:xfrm>
        <a:graphic>
          <a:graphicData uri="http://schemas.openxmlformats.org/drawingml/2006/table">
            <a:tbl>
              <a:tblPr/>
              <a:tblGrid>
                <a:gridCol w="6286543"/>
              </a:tblGrid>
              <a:tr h="290640">
                <a:tc>
                  <a:txBody>
                    <a:bodyPr/>
                    <a:lstStyle/>
                    <a:p>
                      <a:pPr algn="l" fontAlgn="b"/>
                      <a:r>
                        <a:rPr lang="en-IN" sz="1800" b="0" i="0" u="none" strike="noStrike">
                          <a:solidFill>
                            <a:srgbClr val="000000"/>
                          </a:solidFill>
                          <a:latin typeface="Calibri"/>
                        </a:rPr>
                        <a:t>Now, each Rep makes 8 calls (visits) per day and they work for 180 days in a year</a:t>
                      </a:r>
                    </a:p>
                  </a:txBody>
                  <a:tcPr marL="8118" marR="8118" marT="8118" marB="0" anchor="b">
                    <a:lnL>
                      <a:noFill/>
                    </a:lnL>
                    <a:lnR>
                      <a:noFill/>
                    </a:lnR>
                    <a:lnT>
                      <a:noFill/>
                    </a:lnT>
                    <a:lnB>
                      <a:noFill/>
                    </a:lnB>
                  </a:tcPr>
                </a:tc>
              </a:tr>
              <a:tr h="0">
                <a:tc>
                  <a:txBody>
                    <a:bodyPr/>
                    <a:lstStyle/>
                    <a:p>
                      <a:pPr algn="l" fontAlgn="b"/>
                      <a:endParaRPr lang="en-IN" sz="1800" b="0" i="0" u="none" strike="noStrike">
                        <a:solidFill>
                          <a:srgbClr val="000000"/>
                        </a:solidFill>
                        <a:latin typeface="Calibri"/>
                      </a:endParaRPr>
                    </a:p>
                  </a:txBody>
                  <a:tcPr marL="8118" marR="8118" marT="8118" marB="0" anchor="b">
                    <a:lnL>
                      <a:noFill/>
                    </a:lnL>
                    <a:lnR>
                      <a:noFill/>
                    </a:lnR>
                    <a:lnT>
                      <a:noFill/>
                    </a:lnT>
                    <a:lnB>
                      <a:noFill/>
                    </a:lnB>
                  </a:tcPr>
                </a:tc>
              </a:tr>
              <a:tr h="203961">
                <a:tc>
                  <a:txBody>
                    <a:bodyPr/>
                    <a:lstStyle/>
                    <a:p>
                      <a:pPr algn="l" fontAlgn="b"/>
                      <a:r>
                        <a:rPr lang="en-IN" sz="1800" b="1" i="0" u="none" strike="noStrike">
                          <a:solidFill>
                            <a:srgbClr val="000000"/>
                          </a:solidFill>
                          <a:latin typeface="Calibri"/>
                        </a:rPr>
                        <a:t>Thus, No. of Visits made by each Rep Annually =(180 X 8)=1440</a:t>
                      </a:r>
                    </a:p>
                  </a:txBody>
                  <a:tcPr marL="8118" marR="8118" marT="8118" marB="0" anchor="b">
                    <a:lnL>
                      <a:noFill/>
                    </a:lnL>
                    <a:lnR>
                      <a:noFill/>
                    </a:lnR>
                    <a:lnT>
                      <a:noFill/>
                    </a:lnT>
                    <a:lnB>
                      <a:noFill/>
                    </a:lnB>
                  </a:tcPr>
                </a:tc>
              </a:tr>
              <a:tr h="0">
                <a:tc>
                  <a:txBody>
                    <a:bodyPr/>
                    <a:lstStyle/>
                    <a:p>
                      <a:pPr algn="l" fontAlgn="b"/>
                      <a:endParaRPr lang="en-IN" sz="1800" b="0" i="0" u="none" strike="noStrike">
                        <a:solidFill>
                          <a:srgbClr val="000000"/>
                        </a:solidFill>
                        <a:latin typeface="Calibri"/>
                      </a:endParaRPr>
                    </a:p>
                  </a:txBody>
                  <a:tcPr marL="8118" marR="8118" marT="8118" marB="0" anchor="b">
                    <a:lnL>
                      <a:noFill/>
                    </a:lnL>
                    <a:lnR>
                      <a:noFill/>
                    </a:lnR>
                    <a:lnT>
                      <a:noFill/>
                    </a:lnT>
                    <a:lnB>
                      <a:noFill/>
                    </a:lnB>
                  </a:tcPr>
                </a:tc>
              </a:tr>
              <a:tr h="261747">
                <a:tc>
                  <a:txBody>
                    <a:bodyPr/>
                    <a:lstStyle/>
                    <a:p>
                      <a:pPr algn="l" fontAlgn="b"/>
                      <a:r>
                        <a:rPr lang="en-IN" sz="1800" b="0" i="0" u="none" strike="noStrike" dirty="0">
                          <a:solidFill>
                            <a:srgbClr val="000000"/>
                          </a:solidFill>
                          <a:latin typeface="Calibri"/>
                        </a:rPr>
                        <a:t>No. of Reps Required in France annually = Total no. of Annual Visits/1440</a:t>
                      </a:r>
                    </a:p>
                  </a:txBody>
                  <a:tcPr marL="8118" marR="8118" marT="8118"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357422" y="571480"/>
          <a:ext cx="4191008" cy="2708611"/>
        </p:xfrm>
        <a:graphic>
          <a:graphicData uri="http://schemas.openxmlformats.org/drawingml/2006/table">
            <a:tbl>
              <a:tblPr firstRow="1" bandRow="1">
                <a:tableStyleId>{5C22544A-7EE6-4342-B048-85BDC9FD1C3A}</a:tableStyleId>
              </a:tblPr>
              <a:tblGrid>
                <a:gridCol w="2095504"/>
                <a:gridCol w="2095504"/>
              </a:tblGrid>
              <a:tr h="370840">
                <a:tc>
                  <a:txBody>
                    <a:bodyPr/>
                    <a:lstStyle/>
                    <a:p>
                      <a:pPr algn="l" fontAlgn="b"/>
                      <a:r>
                        <a:rPr lang="en-IN" sz="1400" b="1" i="0" u="none" strike="noStrike" dirty="0">
                          <a:solidFill>
                            <a:srgbClr val="000000"/>
                          </a:solidFill>
                          <a:latin typeface="Calibri"/>
                        </a:rPr>
                        <a:t>Year</a:t>
                      </a:r>
                    </a:p>
                  </a:txBody>
                  <a:tcPr marL="9525" marR="9525" marT="9525" marB="0" anchor="b"/>
                </a:tc>
                <a:tc>
                  <a:txBody>
                    <a:bodyPr/>
                    <a:lstStyle/>
                    <a:p>
                      <a:pPr algn="l" fontAlgn="b"/>
                      <a:r>
                        <a:rPr lang="en-IN" sz="1400" b="1" i="0" u="none" strike="noStrike">
                          <a:solidFill>
                            <a:srgbClr val="000000"/>
                          </a:solidFill>
                          <a:latin typeface="Calibri"/>
                        </a:rPr>
                        <a:t>No. of reps required Annually</a:t>
                      </a:r>
                    </a:p>
                  </a:txBody>
                  <a:tcPr marL="9525" marR="9525" marT="9525" marB="0" anchor="b"/>
                </a:tc>
              </a:tr>
              <a:tr h="370840">
                <a:tc>
                  <a:txBody>
                    <a:bodyPr/>
                    <a:lstStyle/>
                    <a:p>
                      <a:pPr algn="l" fontAlgn="b"/>
                      <a:endParaRPr lang="en-IN" sz="1400" b="0" i="0" u="none" strike="noStrike">
                        <a:solidFill>
                          <a:srgbClr val="000000"/>
                        </a:solidFill>
                        <a:latin typeface="Calibri"/>
                      </a:endParaRPr>
                    </a:p>
                  </a:txBody>
                  <a:tcPr marL="9525" marR="9525" marT="9525" marB="0" anchor="b"/>
                </a:tc>
                <a:tc>
                  <a:txBody>
                    <a:bodyPr/>
                    <a:lstStyle/>
                    <a:p>
                      <a:pPr algn="l" fontAlgn="b"/>
                      <a:endParaRPr lang="en-IN" sz="1400" b="0" i="0" u="none" strike="noStrike">
                        <a:solidFill>
                          <a:srgbClr val="000000"/>
                        </a:solidFill>
                        <a:latin typeface="Calibri"/>
                      </a:endParaRPr>
                    </a:p>
                  </a:txBody>
                  <a:tcPr marL="9525" marR="9525" marT="9525" marB="0" anchor="b"/>
                </a:tc>
              </a:tr>
              <a:tr h="370840">
                <a:tc>
                  <a:txBody>
                    <a:bodyPr/>
                    <a:lstStyle/>
                    <a:p>
                      <a:pPr algn="r" fontAlgn="b"/>
                      <a:r>
                        <a:rPr lang="en-IN" sz="1400" b="0" i="0" u="none" strike="noStrike">
                          <a:solidFill>
                            <a:srgbClr val="000000"/>
                          </a:solidFill>
                          <a:latin typeface="Calibri"/>
                        </a:rPr>
                        <a:t>2016</a:t>
                      </a:r>
                    </a:p>
                  </a:txBody>
                  <a:tcPr marL="9525" marR="9525" marT="9525" marB="0" anchor="b"/>
                </a:tc>
                <a:tc>
                  <a:txBody>
                    <a:bodyPr/>
                    <a:lstStyle/>
                    <a:p>
                      <a:pPr algn="ctr" fontAlgn="b"/>
                      <a:r>
                        <a:rPr lang="en-IN" sz="1400" b="0" i="0" u="none" strike="noStrike">
                          <a:solidFill>
                            <a:srgbClr val="000000"/>
                          </a:solidFill>
                          <a:latin typeface="Calibri"/>
                        </a:rPr>
                        <a:t>226</a:t>
                      </a:r>
                    </a:p>
                  </a:txBody>
                  <a:tcPr marL="9525" marR="9525" marT="9525" marB="0" anchor="b"/>
                </a:tc>
              </a:tr>
              <a:tr h="370840">
                <a:tc>
                  <a:txBody>
                    <a:bodyPr/>
                    <a:lstStyle/>
                    <a:p>
                      <a:pPr algn="r" fontAlgn="b"/>
                      <a:r>
                        <a:rPr lang="en-IN" sz="1400" b="0" i="0" u="none" strike="noStrike" dirty="0">
                          <a:solidFill>
                            <a:srgbClr val="000000"/>
                          </a:solidFill>
                          <a:latin typeface="Calibri"/>
                        </a:rPr>
                        <a:t>2017</a:t>
                      </a:r>
                    </a:p>
                  </a:txBody>
                  <a:tcPr marL="9525" marR="9525" marT="9525" marB="0" anchor="b"/>
                </a:tc>
                <a:tc>
                  <a:txBody>
                    <a:bodyPr/>
                    <a:lstStyle/>
                    <a:p>
                      <a:pPr algn="ctr" fontAlgn="b"/>
                      <a:r>
                        <a:rPr lang="en-IN" sz="1400" b="0" i="0" u="none" strike="noStrike">
                          <a:solidFill>
                            <a:srgbClr val="000000"/>
                          </a:solidFill>
                          <a:latin typeface="Calibri"/>
                        </a:rPr>
                        <a:t>227</a:t>
                      </a:r>
                    </a:p>
                  </a:txBody>
                  <a:tcPr marL="9525" marR="9525" marT="9525" marB="0" anchor="b"/>
                </a:tc>
              </a:tr>
              <a:tr h="370840">
                <a:tc>
                  <a:txBody>
                    <a:bodyPr/>
                    <a:lstStyle/>
                    <a:p>
                      <a:pPr algn="r" fontAlgn="b"/>
                      <a:r>
                        <a:rPr lang="en-IN" sz="1400" b="0" i="0" u="none" strike="noStrike">
                          <a:solidFill>
                            <a:srgbClr val="000000"/>
                          </a:solidFill>
                          <a:latin typeface="Calibri"/>
                        </a:rPr>
                        <a:t>2018</a:t>
                      </a:r>
                    </a:p>
                  </a:txBody>
                  <a:tcPr marL="9525" marR="9525" marT="9525" marB="0" anchor="b"/>
                </a:tc>
                <a:tc>
                  <a:txBody>
                    <a:bodyPr/>
                    <a:lstStyle/>
                    <a:p>
                      <a:pPr algn="ctr" fontAlgn="b"/>
                      <a:r>
                        <a:rPr lang="en-IN" sz="1400" b="0" i="0" u="none" strike="noStrike">
                          <a:solidFill>
                            <a:srgbClr val="000000"/>
                          </a:solidFill>
                          <a:latin typeface="Calibri"/>
                        </a:rPr>
                        <a:t>227</a:t>
                      </a:r>
                    </a:p>
                  </a:txBody>
                  <a:tcPr marL="9525" marR="9525" marT="9525" marB="0" anchor="b"/>
                </a:tc>
              </a:tr>
              <a:tr h="370840">
                <a:tc>
                  <a:txBody>
                    <a:bodyPr/>
                    <a:lstStyle/>
                    <a:p>
                      <a:pPr algn="r" fontAlgn="b"/>
                      <a:r>
                        <a:rPr lang="en-IN" sz="1400" b="0" i="0" u="none" strike="noStrike">
                          <a:solidFill>
                            <a:srgbClr val="000000"/>
                          </a:solidFill>
                          <a:latin typeface="Calibri"/>
                        </a:rPr>
                        <a:t>2019</a:t>
                      </a:r>
                    </a:p>
                  </a:txBody>
                  <a:tcPr marL="9525" marR="9525" marT="9525" marB="0" anchor="b"/>
                </a:tc>
                <a:tc>
                  <a:txBody>
                    <a:bodyPr/>
                    <a:lstStyle/>
                    <a:p>
                      <a:pPr algn="ctr" fontAlgn="b"/>
                      <a:r>
                        <a:rPr lang="en-IN" sz="1400" b="0" i="0" u="none" strike="noStrike">
                          <a:solidFill>
                            <a:srgbClr val="000000"/>
                          </a:solidFill>
                          <a:latin typeface="Calibri"/>
                        </a:rPr>
                        <a:t>228</a:t>
                      </a:r>
                    </a:p>
                  </a:txBody>
                  <a:tcPr marL="9525" marR="9525" marT="9525" marB="0" anchor="b"/>
                </a:tc>
              </a:tr>
              <a:tr h="418166">
                <a:tc>
                  <a:txBody>
                    <a:bodyPr/>
                    <a:lstStyle/>
                    <a:p>
                      <a:pPr algn="r" fontAlgn="b"/>
                      <a:r>
                        <a:rPr lang="en-IN" sz="1400" b="0" i="0" u="none" strike="noStrike">
                          <a:solidFill>
                            <a:srgbClr val="000000"/>
                          </a:solidFill>
                          <a:latin typeface="Calibri"/>
                        </a:rPr>
                        <a:t>2020</a:t>
                      </a:r>
                    </a:p>
                  </a:txBody>
                  <a:tcPr marL="9525" marR="9525" marT="9525" marB="0" anchor="b"/>
                </a:tc>
                <a:tc>
                  <a:txBody>
                    <a:bodyPr/>
                    <a:lstStyle/>
                    <a:p>
                      <a:pPr algn="ctr" fontAlgn="b"/>
                      <a:r>
                        <a:rPr lang="en-IN" sz="1400" b="0" i="0" u="none" strike="noStrike" dirty="0">
                          <a:solidFill>
                            <a:srgbClr val="000000"/>
                          </a:solidFill>
                          <a:latin typeface="Calibri"/>
                        </a:rPr>
                        <a:t>229</a:t>
                      </a:r>
                    </a:p>
                  </a:txBody>
                  <a:tcPr marL="9525" marR="9525" marT="9525" marB="0" anchor="b"/>
                </a:tc>
              </a:tr>
            </a:tbl>
          </a:graphicData>
        </a:graphic>
      </p:graphicFrame>
      <p:graphicFrame>
        <p:nvGraphicFramePr>
          <p:cNvPr id="4" name="Table 3"/>
          <p:cNvGraphicFramePr>
            <a:graphicFrameLocks noGrp="1"/>
          </p:cNvGraphicFramePr>
          <p:nvPr/>
        </p:nvGraphicFramePr>
        <p:xfrm>
          <a:off x="571472" y="3357562"/>
          <a:ext cx="8001056" cy="567690"/>
        </p:xfrm>
        <a:graphic>
          <a:graphicData uri="http://schemas.openxmlformats.org/drawingml/2006/table">
            <a:tbl>
              <a:tblPr/>
              <a:tblGrid>
                <a:gridCol w="8001056"/>
              </a:tblGrid>
              <a:tr h="190500">
                <a:tc>
                  <a:txBody>
                    <a:bodyPr/>
                    <a:lstStyle/>
                    <a:p>
                      <a:pPr algn="l" fontAlgn="b"/>
                      <a:r>
                        <a:rPr lang="en-IN" sz="1800" b="0" i="0" u="none" strike="noStrike" dirty="0">
                          <a:solidFill>
                            <a:srgbClr val="000000"/>
                          </a:solidFill>
                          <a:latin typeface="Calibri"/>
                        </a:rPr>
                        <a:t>Now, Cost on each Sales rep annually = 90000 EUR</a:t>
                      </a:r>
                    </a:p>
                  </a:txBody>
                  <a:tcPr marL="9525" marR="9525" marT="9525" marB="0" anchor="b">
                    <a:lnL>
                      <a:noFill/>
                    </a:lnL>
                    <a:lnR>
                      <a:noFill/>
                    </a:lnR>
                    <a:lnT>
                      <a:noFill/>
                    </a:lnT>
                    <a:lnB>
                      <a:noFill/>
                    </a:lnB>
                  </a:tcPr>
                </a:tc>
              </a:tr>
              <a:tr h="190500">
                <a:tc>
                  <a:txBody>
                    <a:bodyPr/>
                    <a:lstStyle/>
                    <a:p>
                      <a:pPr algn="l" fontAlgn="b"/>
                      <a:r>
                        <a:rPr lang="en-IN" sz="1800" b="1" i="0" u="none" strike="noStrike" dirty="0">
                          <a:solidFill>
                            <a:srgbClr val="000000"/>
                          </a:solidFill>
                          <a:latin typeface="Calibri"/>
                        </a:rPr>
                        <a:t>Therefore, </a:t>
                      </a:r>
                      <a:r>
                        <a:rPr lang="en-IN" sz="1800" b="1" i="0" u="none" strike="noStrike" dirty="0" smtClean="0">
                          <a:solidFill>
                            <a:srgbClr val="000000"/>
                          </a:solidFill>
                          <a:latin typeface="Calibri"/>
                        </a:rPr>
                        <a:t>amount </a:t>
                      </a:r>
                      <a:r>
                        <a:rPr lang="en-IN" sz="1800" b="1" i="0" u="none" strike="noStrike" dirty="0">
                          <a:solidFill>
                            <a:srgbClr val="000000"/>
                          </a:solidFill>
                          <a:latin typeface="Calibri"/>
                        </a:rPr>
                        <a:t>to be spent on all the sales Reps </a:t>
                      </a:r>
                      <a:r>
                        <a:rPr lang="en-IN" sz="1800" b="1" i="0" u="none" strike="noStrike" dirty="0" smtClean="0">
                          <a:solidFill>
                            <a:srgbClr val="000000"/>
                          </a:solidFill>
                          <a:latin typeface="Calibri"/>
                        </a:rPr>
                        <a:t>annually=(</a:t>
                      </a:r>
                      <a:r>
                        <a:rPr lang="en-IN" sz="1800" b="1" i="0" u="none" strike="noStrike" dirty="0">
                          <a:solidFill>
                            <a:srgbClr val="000000"/>
                          </a:solidFill>
                          <a:latin typeface="Calibri"/>
                        </a:rPr>
                        <a:t>90000 X No. of Reps)</a:t>
                      </a:r>
                    </a:p>
                  </a:txBody>
                  <a:tcPr marL="9525" marR="9525" marT="9525" marB="0" anchor="b">
                    <a:lnL>
                      <a:noFill/>
                    </a:lnL>
                    <a:lnR>
                      <a:noFill/>
                    </a:lnR>
                    <a:lnT>
                      <a:noFill/>
                    </a:lnT>
                    <a:lnB>
                      <a:noFill/>
                    </a:lnB>
                  </a:tcPr>
                </a:tc>
              </a:tr>
            </a:tbl>
          </a:graphicData>
        </a:graphic>
      </p:graphicFrame>
      <p:graphicFrame>
        <p:nvGraphicFramePr>
          <p:cNvPr id="5" name="Table 4"/>
          <p:cNvGraphicFramePr>
            <a:graphicFrameLocks noGrp="1"/>
          </p:cNvGraphicFramePr>
          <p:nvPr/>
        </p:nvGraphicFramePr>
        <p:xfrm>
          <a:off x="1500166" y="3929066"/>
          <a:ext cx="6096000" cy="2722245"/>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fontAlgn="b"/>
                      <a:r>
                        <a:rPr lang="en-IN" sz="1600" b="1" i="0" u="none" strike="noStrike" dirty="0">
                          <a:solidFill>
                            <a:srgbClr val="000000"/>
                          </a:solidFill>
                          <a:latin typeface="Calibri"/>
                        </a:rPr>
                        <a:t>Year</a:t>
                      </a:r>
                    </a:p>
                  </a:txBody>
                  <a:tcPr marL="9525" marR="9525" marT="9525" marB="0" anchor="b"/>
                </a:tc>
                <a:tc>
                  <a:txBody>
                    <a:bodyPr/>
                    <a:lstStyle/>
                    <a:p>
                      <a:pPr algn="l" fontAlgn="b"/>
                      <a:r>
                        <a:rPr lang="en-IN" sz="1600" b="1" i="0" u="none" strike="noStrike">
                          <a:solidFill>
                            <a:srgbClr val="000000"/>
                          </a:solidFill>
                          <a:latin typeface="Calibri"/>
                        </a:rPr>
                        <a:t>Total Amout to be spent on all the sales Reps annually</a:t>
                      </a:r>
                    </a:p>
                  </a:txBody>
                  <a:tcPr marL="9525" marR="9525" marT="9525" marB="0" anchor="b"/>
                </a:tc>
              </a:tr>
              <a:tr h="370840">
                <a:tc>
                  <a:txBody>
                    <a:bodyPr/>
                    <a:lstStyle/>
                    <a:p>
                      <a:pPr algn="l" fontAlgn="b"/>
                      <a:endParaRPr lang="en-IN" sz="1600" b="0" i="0" u="none" strike="noStrike">
                        <a:solidFill>
                          <a:srgbClr val="000000"/>
                        </a:solidFill>
                        <a:latin typeface="Calibri"/>
                      </a:endParaRPr>
                    </a:p>
                  </a:txBody>
                  <a:tcPr marL="9525" marR="9525" marT="9525" marB="0" anchor="b"/>
                </a:tc>
                <a:tc>
                  <a:txBody>
                    <a:bodyPr/>
                    <a:lstStyle/>
                    <a:p>
                      <a:pPr algn="l" fontAlgn="b"/>
                      <a:endParaRPr lang="en-IN" sz="1600" b="0" i="0" u="none" strike="noStrike">
                        <a:solidFill>
                          <a:srgbClr val="000000"/>
                        </a:solidFill>
                        <a:latin typeface="Calibri"/>
                      </a:endParaRPr>
                    </a:p>
                  </a:txBody>
                  <a:tcPr marL="9525" marR="9525" marT="9525" marB="0" anchor="b"/>
                </a:tc>
              </a:tr>
              <a:tr h="370840">
                <a:tc>
                  <a:txBody>
                    <a:bodyPr/>
                    <a:lstStyle/>
                    <a:p>
                      <a:pPr algn="r" fontAlgn="b"/>
                      <a:r>
                        <a:rPr lang="en-IN" sz="1600" b="0" i="0" u="none" strike="noStrike">
                          <a:solidFill>
                            <a:srgbClr val="000000"/>
                          </a:solidFill>
                          <a:latin typeface="Calibri"/>
                        </a:rPr>
                        <a:t>2016</a:t>
                      </a:r>
                    </a:p>
                  </a:txBody>
                  <a:tcPr marL="9525" marR="9525" marT="9525" marB="0" anchor="b"/>
                </a:tc>
                <a:tc>
                  <a:txBody>
                    <a:bodyPr/>
                    <a:lstStyle/>
                    <a:p>
                      <a:pPr algn="ctr" fontAlgn="b"/>
                      <a:r>
                        <a:rPr lang="en-IN" sz="1600" b="0" i="0" u="none" strike="noStrike">
                          <a:solidFill>
                            <a:srgbClr val="000000"/>
                          </a:solidFill>
                          <a:latin typeface="Calibri"/>
                        </a:rPr>
                        <a:t>20343750</a:t>
                      </a:r>
                    </a:p>
                  </a:txBody>
                  <a:tcPr marL="9525" marR="9525" marT="9525" marB="0" anchor="b"/>
                </a:tc>
              </a:tr>
              <a:tr h="370840">
                <a:tc>
                  <a:txBody>
                    <a:bodyPr/>
                    <a:lstStyle/>
                    <a:p>
                      <a:pPr algn="r" fontAlgn="b"/>
                      <a:r>
                        <a:rPr lang="en-IN" sz="1600" b="0" i="0" u="none" strike="noStrike" dirty="0">
                          <a:solidFill>
                            <a:srgbClr val="000000"/>
                          </a:solidFill>
                          <a:latin typeface="Calibri"/>
                        </a:rPr>
                        <a:t>2017</a:t>
                      </a:r>
                    </a:p>
                  </a:txBody>
                  <a:tcPr marL="9525" marR="9525" marT="9525" marB="0" anchor="b"/>
                </a:tc>
                <a:tc>
                  <a:txBody>
                    <a:bodyPr/>
                    <a:lstStyle/>
                    <a:p>
                      <a:pPr algn="ctr" fontAlgn="b"/>
                      <a:r>
                        <a:rPr lang="en-IN" sz="1600" b="0" i="0" u="none" strike="noStrike">
                          <a:solidFill>
                            <a:srgbClr val="000000"/>
                          </a:solidFill>
                          <a:latin typeface="Calibri"/>
                        </a:rPr>
                        <a:t>20396250</a:t>
                      </a:r>
                    </a:p>
                  </a:txBody>
                  <a:tcPr marL="9525" marR="9525" marT="9525" marB="0" anchor="b"/>
                </a:tc>
              </a:tr>
              <a:tr h="370840">
                <a:tc>
                  <a:txBody>
                    <a:bodyPr/>
                    <a:lstStyle/>
                    <a:p>
                      <a:pPr algn="r" fontAlgn="b"/>
                      <a:r>
                        <a:rPr lang="en-IN" sz="1600" b="0" i="0" u="none" strike="noStrike">
                          <a:solidFill>
                            <a:srgbClr val="000000"/>
                          </a:solidFill>
                          <a:latin typeface="Calibri"/>
                        </a:rPr>
                        <a:t>2018</a:t>
                      </a:r>
                    </a:p>
                  </a:txBody>
                  <a:tcPr marL="9525" marR="9525" marT="9525" marB="0" anchor="b"/>
                </a:tc>
                <a:tc>
                  <a:txBody>
                    <a:bodyPr/>
                    <a:lstStyle/>
                    <a:p>
                      <a:pPr algn="ctr" fontAlgn="b"/>
                      <a:r>
                        <a:rPr lang="en-IN" sz="1600" b="0" i="0" u="none" strike="noStrike">
                          <a:solidFill>
                            <a:srgbClr val="000000"/>
                          </a:solidFill>
                          <a:latin typeface="Calibri"/>
                        </a:rPr>
                        <a:t>20458125</a:t>
                      </a:r>
                    </a:p>
                  </a:txBody>
                  <a:tcPr marL="9525" marR="9525" marT="9525" marB="0" anchor="b"/>
                </a:tc>
              </a:tr>
              <a:tr h="370840">
                <a:tc>
                  <a:txBody>
                    <a:bodyPr/>
                    <a:lstStyle/>
                    <a:p>
                      <a:pPr algn="r" fontAlgn="b"/>
                      <a:r>
                        <a:rPr lang="en-IN" sz="1600" b="0" i="0" u="none" strike="noStrike">
                          <a:solidFill>
                            <a:srgbClr val="000000"/>
                          </a:solidFill>
                          <a:latin typeface="Calibri"/>
                        </a:rPr>
                        <a:t>2019</a:t>
                      </a:r>
                    </a:p>
                  </a:txBody>
                  <a:tcPr marL="9525" marR="9525" marT="9525" marB="0" anchor="b"/>
                </a:tc>
                <a:tc>
                  <a:txBody>
                    <a:bodyPr/>
                    <a:lstStyle/>
                    <a:p>
                      <a:pPr algn="ctr" fontAlgn="b"/>
                      <a:r>
                        <a:rPr lang="en-IN" sz="1600" b="0" i="0" u="none" strike="noStrike">
                          <a:solidFill>
                            <a:srgbClr val="000000"/>
                          </a:solidFill>
                          <a:latin typeface="Calibri"/>
                        </a:rPr>
                        <a:t>20521875</a:t>
                      </a:r>
                    </a:p>
                  </a:txBody>
                  <a:tcPr marL="9525" marR="9525" marT="9525" marB="0" anchor="b"/>
                </a:tc>
              </a:tr>
              <a:tr h="370840">
                <a:tc>
                  <a:txBody>
                    <a:bodyPr/>
                    <a:lstStyle/>
                    <a:p>
                      <a:pPr algn="r" fontAlgn="b"/>
                      <a:r>
                        <a:rPr lang="en-IN" sz="1600" b="0" i="0" u="none" strike="noStrike" dirty="0">
                          <a:solidFill>
                            <a:srgbClr val="000000"/>
                          </a:solidFill>
                          <a:latin typeface="Calibri"/>
                        </a:rPr>
                        <a:t>2020</a:t>
                      </a:r>
                    </a:p>
                  </a:txBody>
                  <a:tcPr marL="9525" marR="9525" marT="9525" marB="0" anchor="b"/>
                </a:tc>
                <a:tc>
                  <a:txBody>
                    <a:bodyPr/>
                    <a:lstStyle/>
                    <a:p>
                      <a:pPr algn="ctr" fontAlgn="b"/>
                      <a:r>
                        <a:rPr lang="en-IN" sz="1600" b="0" i="0" u="none" strike="noStrike" dirty="0">
                          <a:solidFill>
                            <a:srgbClr val="000000"/>
                          </a:solidFill>
                          <a:latin typeface="Calibri"/>
                        </a:rPr>
                        <a:t>20607187.5</a:t>
                      </a:r>
                    </a:p>
                  </a:txBody>
                  <a:tcPr marL="9525" marR="9525" marT="9525" marB="0" anchor="b"/>
                </a:tc>
              </a:tr>
            </a:tbl>
          </a:graphicData>
        </a:graphic>
      </p:graphicFrame>
      <p:sp>
        <p:nvSpPr>
          <p:cNvPr id="6" name="TextBox 5"/>
          <p:cNvSpPr txBox="1"/>
          <p:nvPr/>
        </p:nvSpPr>
        <p:spPr>
          <a:xfrm>
            <a:off x="500034" y="0"/>
            <a:ext cx="8072494" cy="369332"/>
          </a:xfrm>
          <a:prstGeom prst="rect">
            <a:avLst/>
          </a:prstGeom>
          <a:noFill/>
        </p:spPr>
        <p:txBody>
          <a:bodyPr wrap="square" rtlCol="0">
            <a:spAutoFit/>
          </a:bodyPr>
          <a:lstStyle/>
          <a:p>
            <a:pPr algn="ctr"/>
            <a:r>
              <a:rPr lang="en-US" b="1" dirty="0" smtClean="0">
                <a:solidFill>
                  <a:schemeClr val="accent4">
                    <a:lumMod val="75000"/>
                  </a:schemeClr>
                </a:solidFill>
              </a:rPr>
              <a:t>Sales Representatives required for France</a:t>
            </a:r>
            <a:endParaRPr lang="en-IN" b="1"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357166"/>
          <a:ext cx="8001056" cy="6044565"/>
        </p:xfrm>
        <a:graphic>
          <a:graphicData uri="http://schemas.openxmlformats.org/drawingml/2006/table">
            <a:tbl>
              <a:tblPr/>
              <a:tblGrid>
                <a:gridCol w="8001056"/>
              </a:tblGrid>
              <a:tr h="190500">
                <a:tc>
                  <a:txBody>
                    <a:bodyPr/>
                    <a:lstStyle/>
                    <a:p>
                      <a:pPr algn="l" fontAlgn="b"/>
                      <a:r>
                        <a:rPr lang="en-IN" sz="1800" b="0" i="0" u="none" strike="noStrike" dirty="0">
                          <a:solidFill>
                            <a:srgbClr val="000000"/>
                          </a:solidFill>
                          <a:latin typeface="Calibri"/>
                        </a:rPr>
                        <a:t>Thus the amount to be spent on sales Reps is much less compared to the total annual sales=  </a:t>
                      </a:r>
                      <a:r>
                        <a:rPr lang="en-IN" sz="1800" b="0" i="0" u="none" strike="noStrike" dirty="0" smtClean="0">
                          <a:solidFill>
                            <a:srgbClr val="000000"/>
                          </a:solidFill>
                          <a:latin typeface="Calibri"/>
                        </a:rPr>
                        <a:t>2.9704% of the total annual sales.</a:t>
                      </a:r>
                    </a:p>
                    <a:p>
                      <a:pPr algn="l" fontAlgn="b"/>
                      <a:r>
                        <a:rPr lang="en-US" sz="1800" b="0" i="0" u="none" strike="noStrike" dirty="0" smtClean="0">
                          <a:solidFill>
                            <a:srgbClr val="000000"/>
                          </a:solidFill>
                          <a:latin typeface="Calibri"/>
                        </a:rPr>
                        <a:t>The detailed</a:t>
                      </a:r>
                      <a:r>
                        <a:rPr lang="en-US" sz="1800" b="0" i="0" u="none" strike="noStrike" baseline="0" dirty="0" smtClean="0">
                          <a:solidFill>
                            <a:srgbClr val="000000"/>
                          </a:solidFill>
                          <a:latin typeface="Calibri"/>
                        </a:rPr>
                        <a:t> calculation of total sales force required can be found </a:t>
                      </a:r>
                      <a:r>
                        <a:rPr lang="en-US" sz="1800" b="0" i="0" u="none" strike="noStrike" baseline="0" dirty="0" smtClean="0">
                          <a:solidFill>
                            <a:srgbClr val="000000"/>
                          </a:solidFill>
                          <a:latin typeface="Calibri"/>
                          <a:hlinkClick r:id="rId2" action="ppaction://hlinkfile"/>
                        </a:rPr>
                        <a:t>here</a:t>
                      </a:r>
                      <a:r>
                        <a:rPr lang="en-US" sz="1800" b="0" i="0" u="none" strike="noStrike" baseline="0" dirty="0" smtClean="0">
                          <a:solidFill>
                            <a:srgbClr val="000000"/>
                          </a:solidFill>
                          <a:latin typeface="Calibri"/>
                        </a:rPr>
                        <a:t>.</a:t>
                      </a:r>
                    </a:p>
                    <a:p>
                      <a:pPr algn="l" fontAlgn="b"/>
                      <a:endParaRPr lang="en-US" sz="1800" b="0" i="0" u="none" strike="noStrike" baseline="0" dirty="0" smtClean="0">
                        <a:solidFill>
                          <a:srgbClr val="000000"/>
                        </a:solidFill>
                        <a:latin typeface="Calibri"/>
                      </a:endParaRPr>
                    </a:p>
                    <a:p>
                      <a:r>
                        <a:rPr lang="en-US" sz="1800" b="0" i="0" u="none" strike="noStrike" baseline="0" dirty="0" smtClean="0">
                          <a:solidFill>
                            <a:srgbClr val="000000"/>
                          </a:solidFill>
                          <a:latin typeface="Calibri"/>
                        </a:rPr>
                        <a:t>2.</a:t>
                      </a:r>
                      <a:r>
                        <a:rPr lang="en-US" sz="1800" kern="1200" dirty="0" smtClean="0">
                          <a:solidFill>
                            <a:schemeClr val="tx1"/>
                          </a:solidFill>
                          <a:latin typeface="+mn-lt"/>
                          <a:ea typeface="+mn-ea"/>
                          <a:cs typeface="+mn-cs"/>
                        </a:rPr>
                        <a:t> Strategically analyzing the market gives us an overview of the customer Sectors to be targeted,</a:t>
                      </a:r>
                      <a:endParaRPr lang="en-IN" sz="1800" kern="1200" dirty="0" smtClean="0">
                        <a:solidFill>
                          <a:schemeClr val="tx1"/>
                        </a:solidFill>
                        <a:latin typeface="+mn-lt"/>
                        <a:ea typeface="+mn-ea"/>
                        <a:cs typeface="+mn-cs"/>
                      </a:endParaRPr>
                    </a:p>
                    <a:p>
                      <a:pPr lvl="0"/>
                      <a:r>
                        <a:rPr lang="en-US" sz="1800" kern="1200" dirty="0" smtClean="0">
                          <a:solidFill>
                            <a:schemeClr val="tx1"/>
                          </a:solidFill>
                          <a:latin typeface="+mn-lt"/>
                          <a:ea typeface="+mn-ea"/>
                          <a:cs typeface="+mn-cs"/>
                        </a:rPr>
                        <a:t>Wholesalers, (b) Large Retail Chains and (c) Small Retailers. </a:t>
                      </a:r>
                      <a:r>
                        <a:rPr lang="en-US" sz="1800" kern="1200" dirty="0" err="1" smtClean="0">
                          <a:solidFill>
                            <a:schemeClr val="tx1"/>
                          </a:solidFill>
                          <a:latin typeface="+mn-lt"/>
                          <a:ea typeface="+mn-ea"/>
                          <a:cs typeface="+mn-cs"/>
                        </a:rPr>
                        <a:t>FineWines</a:t>
                      </a:r>
                      <a:r>
                        <a:rPr lang="en-US" sz="1800" kern="1200" dirty="0" smtClean="0">
                          <a:solidFill>
                            <a:schemeClr val="tx1"/>
                          </a:solidFill>
                          <a:latin typeface="+mn-lt"/>
                          <a:ea typeface="+mn-ea"/>
                          <a:cs typeface="+mn-cs"/>
                        </a:rPr>
                        <a:t> should accordingly divide their workforce to extend their outreach to all sectors by personal visits and ensure follow up by the Representatives.</a:t>
                      </a:r>
                      <a:endParaRPr lang="en-IN"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 </a:t>
                      </a:r>
                      <a:endParaRPr lang="en-IN"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As </a:t>
                      </a:r>
                      <a:r>
                        <a:rPr lang="en-US" sz="1800" kern="1200" dirty="0" err="1" smtClean="0">
                          <a:solidFill>
                            <a:schemeClr val="tx1"/>
                          </a:solidFill>
                          <a:latin typeface="+mn-lt"/>
                          <a:ea typeface="+mn-ea"/>
                          <a:cs typeface="+mn-cs"/>
                        </a:rPr>
                        <a:t>FineWines</a:t>
                      </a:r>
                      <a:r>
                        <a:rPr lang="en-US" sz="1800" kern="1200" dirty="0" smtClean="0">
                          <a:solidFill>
                            <a:schemeClr val="tx1"/>
                          </a:solidFill>
                          <a:latin typeface="+mn-lt"/>
                          <a:ea typeface="+mn-ea"/>
                          <a:cs typeface="+mn-cs"/>
                        </a:rPr>
                        <a:t>’ Reps approach the wholesalers, their strategy should be to clear up the stocks at a low yet considerable profit margin. </a:t>
                      </a:r>
                      <a:r>
                        <a:rPr lang="en-US" sz="1800" kern="1200" dirty="0" err="1" smtClean="0">
                          <a:solidFill>
                            <a:schemeClr val="tx1"/>
                          </a:solidFill>
                          <a:latin typeface="+mn-lt"/>
                          <a:ea typeface="+mn-ea"/>
                          <a:cs typeface="+mn-cs"/>
                        </a:rPr>
                        <a:t>FineWines</a:t>
                      </a:r>
                      <a:r>
                        <a:rPr lang="en-US" sz="1800" kern="1200" dirty="0" smtClean="0">
                          <a:solidFill>
                            <a:schemeClr val="tx1"/>
                          </a:solidFill>
                          <a:latin typeface="+mn-lt"/>
                          <a:ea typeface="+mn-ea"/>
                          <a:cs typeface="+mn-cs"/>
                        </a:rPr>
                        <a:t> should target the wholesalers as a large market sector where the company can earn profits,  based on the number of units they sell (even at a low profit margin). Thus the price should vary accordingly depending on the number of units to be sold, as the </a:t>
                      </a:r>
                      <a:r>
                        <a:rPr lang="en-US" sz="1800" kern="1200" dirty="0" smtClean="0">
                          <a:solidFill>
                            <a:schemeClr val="tx2">
                              <a:lumMod val="75000"/>
                            </a:schemeClr>
                          </a:solidFill>
                          <a:latin typeface="+mn-lt"/>
                          <a:ea typeface="+mn-ea"/>
                          <a:cs typeface="+mn-cs"/>
                        </a:rPr>
                        <a:t>Number of units sold acts as the determining impact factor on the profit percentage in wholesale markets</a:t>
                      </a:r>
                      <a:r>
                        <a:rPr lang="en-US" sz="1800" kern="1200" dirty="0" smtClean="0">
                          <a:solidFill>
                            <a:schemeClr val="tx1"/>
                          </a:solidFill>
                          <a:latin typeface="+mn-lt"/>
                          <a:ea typeface="+mn-ea"/>
                          <a:cs typeface="+mn-cs"/>
                        </a:rPr>
                        <a:t>.</a:t>
                      </a:r>
                      <a:endParaRPr lang="en-IN"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As we further move on to the </a:t>
                      </a:r>
                      <a:r>
                        <a:rPr lang="en-US" sz="1800" kern="1200" dirty="0" smtClean="0">
                          <a:solidFill>
                            <a:schemeClr val="accent1">
                              <a:lumMod val="75000"/>
                            </a:schemeClr>
                          </a:solidFill>
                          <a:latin typeface="+mn-lt"/>
                          <a:ea typeface="+mn-ea"/>
                          <a:cs typeface="+mn-cs"/>
                        </a:rPr>
                        <a:t>large retail chains and eventually small Retailers we tend to increase the profit margin on each product </a:t>
                      </a:r>
                      <a:r>
                        <a:rPr lang="en-US" sz="1800" kern="1200" dirty="0" smtClean="0">
                          <a:solidFill>
                            <a:schemeClr val="tx1"/>
                          </a:solidFill>
                          <a:latin typeface="+mn-lt"/>
                          <a:ea typeface="+mn-ea"/>
                          <a:cs typeface="+mn-cs"/>
                        </a:rPr>
                        <a:t>as these are smaller markets where the expected number of units to be sold is quite less compared to the wholesalers’ market. Thus, the profit margin on each unit sold acts as the determining factor.</a:t>
                      </a:r>
                      <a:endParaRPr lang="en-IN" sz="1800" kern="1200" dirty="0" smtClean="0">
                        <a:solidFill>
                          <a:schemeClr val="tx1"/>
                        </a:solidFill>
                        <a:latin typeface="+mn-lt"/>
                        <a:ea typeface="+mn-ea"/>
                        <a:cs typeface="+mn-cs"/>
                      </a:endParaRPr>
                    </a:p>
                    <a:p>
                      <a:pPr algn="l" fontAlgn="b"/>
                      <a:endParaRPr lang="en-IN" sz="18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642918"/>
            <a:ext cx="8501122" cy="5632311"/>
          </a:xfrm>
          <a:prstGeom prst="rect">
            <a:avLst/>
          </a:prstGeom>
        </p:spPr>
        <p:txBody>
          <a:bodyPr wrap="square">
            <a:spAutoFit/>
          </a:bodyPr>
          <a:lstStyle/>
          <a:p>
            <a:r>
              <a:rPr lang="en-US" dirty="0"/>
              <a:t>Fine Wines should trace the hierarchy of Retailers, Retail Chains and Wholesalers to get an exact idea about their outreach to the market. </a:t>
            </a:r>
            <a:r>
              <a:rPr lang="en-US" dirty="0" err="1"/>
              <a:t>FineWines</a:t>
            </a:r>
            <a:r>
              <a:rPr lang="en-US" dirty="0"/>
              <a:t> would not approach the small retailers (directly for their product transaction) who have already received or will be receiving the Fine Wine products from the corresponding Wholesaler, with whom Fine wines has already cracked a deal. </a:t>
            </a:r>
            <a:r>
              <a:rPr lang="en-US" dirty="0">
                <a:solidFill>
                  <a:schemeClr val="accent1">
                    <a:lumMod val="75000"/>
                  </a:schemeClr>
                </a:solidFill>
              </a:rPr>
              <a:t>Fine Wines should rather get to the small retailers or retail chains of those areas where they couldn’t undergo a transaction with the corresponding wholesaler. This increases their outreach and recognition in the market </a:t>
            </a:r>
            <a:r>
              <a:rPr lang="en-US" dirty="0"/>
              <a:t>as well as enhances the profit percentage.</a:t>
            </a:r>
            <a:endParaRPr lang="en-IN" dirty="0"/>
          </a:p>
          <a:p>
            <a:r>
              <a:rPr lang="en-US" dirty="0" smtClean="0"/>
              <a:t>The </a:t>
            </a:r>
            <a:r>
              <a:rPr lang="en-US" dirty="0" err="1" smtClean="0"/>
              <a:t>representativess</a:t>
            </a:r>
            <a:r>
              <a:rPr lang="en-US" dirty="0" smtClean="0"/>
              <a:t> </a:t>
            </a:r>
            <a:r>
              <a:rPr lang="en-US" dirty="0"/>
              <a:t>may be tempted in settling deals </a:t>
            </a:r>
            <a:r>
              <a:rPr lang="en-US" dirty="0" smtClean="0"/>
              <a:t>only with </a:t>
            </a:r>
            <a:r>
              <a:rPr lang="en-US" dirty="0"/>
              <a:t>the Wholesalers, as they </a:t>
            </a:r>
            <a:r>
              <a:rPr lang="en-US" dirty="0" smtClean="0"/>
              <a:t>would </a:t>
            </a:r>
            <a:r>
              <a:rPr lang="en-US" dirty="0"/>
              <a:t>be concerned with the incentive they earn on the sales and their only motive would be to clear up the stocks of the company by hook or by crook and sell as many units as they can, but this approach solely wouldn’t serve the purpose on a larger scale.</a:t>
            </a:r>
            <a:endParaRPr lang="en-IN" dirty="0"/>
          </a:p>
          <a:p>
            <a:r>
              <a:rPr lang="en-US" dirty="0"/>
              <a:t>Fine wines Reps should not only be involved in Monetary Transaction but should also get </a:t>
            </a:r>
            <a:r>
              <a:rPr lang="en-US" dirty="0">
                <a:solidFill>
                  <a:schemeClr val="tx2">
                    <a:lumMod val="75000"/>
                  </a:schemeClr>
                </a:solidFill>
              </a:rPr>
              <a:t>into negotiation with the small Retailers to convince the customers (who are only reachable though these small scale market retailers) to buy the Products of Fine Wine. It’s clearly a Push sale Strategy that the company must employ in order to extend their outreach to the customers of all sectors</a:t>
            </a:r>
            <a:r>
              <a:rPr lang="en-US" dirty="0"/>
              <a:t>, as solely being busy to clear up the stocks by getting into negotiation with the wholesalers may serve initially but inability to extend the branches to the local market and most importantly creation of a Brand among the local Customers would affect the business statistics poorly in the long run.</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8143932" cy="5909310"/>
          </a:xfrm>
          <a:prstGeom prst="rect">
            <a:avLst/>
          </a:prstGeom>
        </p:spPr>
        <p:txBody>
          <a:bodyPr wrap="square">
            <a:spAutoFit/>
          </a:bodyPr>
          <a:lstStyle/>
          <a:p>
            <a:pPr marL="342900" indent="-342900">
              <a:buFont typeface="+mj-lt"/>
              <a:buAutoNum type="arabicPeriod"/>
            </a:pPr>
            <a:r>
              <a:rPr lang="en-US" b="1" dirty="0" smtClean="0">
                <a:solidFill>
                  <a:schemeClr val="accent2"/>
                </a:solidFill>
              </a:rPr>
              <a:t>The sales VP of France has decided that the sales representatives will be paid incentives based on the number of units they sell each quarter</a:t>
            </a:r>
          </a:p>
          <a:p>
            <a:pPr marL="773113" lvl="1" indent="-342900">
              <a:buFont typeface="+mj-lt"/>
              <a:buAutoNum type="alphaLcParenR"/>
            </a:pPr>
            <a:r>
              <a:rPr lang="en-US" b="1" dirty="0" smtClean="0">
                <a:solidFill>
                  <a:schemeClr val="accent2"/>
                </a:solidFill>
              </a:rPr>
              <a:t>Calculate the commission rate based on the data provided in spreadsheet embedded </a:t>
            </a:r>
          </a:p>
          <a:p>
            <a:pPr marL="430213" lvl="1" indent="0">
              <a:buNone/>
            </a:pPr>
            <a:r>
              <a:rPr lang="en-US" b="1" i="1" dirty="0" smtClean="0">
                <a:solidFill>
                  <a:schemeClr val="accent2"/>
                </a:solidFill>
              </a:rPr>
              <a:t>Note: Commission Rate is defined as earnings per unit sold.</a:t>
            </a:r>
          </a:p>
          <a:p>
            <a:pPr marL="773113" lvl="1" indent="-342900">
              <a:buFont typeface="+mj-lt"/>
              <a:buAutoNum type="alphaLcParenR"/>
            </a:pPr>
            <a:endParaRPr lang="en-US" b="1" dirty="0" smtClean="0">
              <a:solidFill>
                <a:schemeClr val="accent2"/>
              </a:solidFill>
            </a:endParaRPr>
          </a:p>
          <a:p>
            <a:pPr marL="342900" indent="-342900">
              <a:buFont typeface="+mj-lt"/>
              <a:buAutoNum type="arabicPeriod"/>
            </a:pPr>
            <a:r>
              <a:rPr lang="en-US" b="1" dirty="0" smtClean="0">
                <a:solidFill>
                  <a:schemeClr val="accent2"/>
                </a:solidFill>
              </a:rPr>
              <a:t>What might be some drawbacks of incentivizing the reps based on the number of units they sell? Are there any other payment plan that can be used to incentivize the sales representatives?</a:t>
            </a:r>
          </a:p>
          <a:p>
            <a:pPr marL="342900" indent="-342900">
              <a:buFont typeface="+mj-lt"/>
              <a:buAutoNum type="arabicPeriod"/>
            </a:pPr>
            <a:endParaRPr lang="en-US" b="1" dirty="0" smtClean="0">
              <a:solidFill>
                <a:schemeClr val="accent2"/>
              </a:solidFill>
            </a:endParaRPr>
          </a:p>
          <a:p>
            <a:pPr marL="342900" indent="-342900">
              <a:buFont typeface="+mj-lt"/>
              <a:buAutoNum type="arabicPeriod"/>
            </a:pPr>
            <a:r>
              <a:rPr lang="en-US" b="1" dirty="0" smtClean="0">
                <a:solidFill>
                  <a:schemeClr val="accent2"/>
                </a:solidFill>
              </a:rPr>
              <a:t>The sales VP is thinking of providing sales targets to the representatives, but he is not sure whether representatives should be given monthly or quarterly targets and has asked you to provide your recommendation</a:t>
            </a:r>
          </a:p>
          <a:p>
            <a:pPr marL="342900" indent="-342900">
              <a:buFont typeface="+mj-lt"/>
              <a:buAutoNum type="arabicPeriod"/>
            </a:pPr>
            <a:endParaRPr lang="en-US" b="1" dirty="0" smtClean="0">
              <a:solidFill>
                <a:schemeClr val="accent2"/>
              </a:solidFill>
            </a:endParaRPr>
          </a:p>
          <a:p>
            <a:pPr marL="342900" indent="-342900">
              <a:buFont typeface="+mj-lt"/>
              <a:buAutoNum type="arabicPeriod"/>
            </a:pPr>
            <a:r>
              <a:rPr lang="en-US" b="1" dirty="0" smtClean="0">
                <a:solidFill>
                  <a:schemeClr val="accent2"/>
                </a:solidFill>
              </a:rPr>
              <a:t>Sales VP wants to make sure that sales representatives are aware of their targets and their progress in achieving those targets</a:t>
            </a:r>
          </a:p>
          <a:p>
            <a:pPr marL="830263" lvl="1" indent="-400050">
              <a:buFont typeface="+mj-lt"/>
              <a:buAutoNum type="romanUcPeriod"/>
            </a:pPr>
            <a:r>
              <a:rPr lang="en-US" b="1" dirty="0" smtClean="0">
                <a:solidFill>
                  <a:schemeClr val="accent2"/>
                </a:solidFill>
              </a:rPr>
              <a:t>If the data is available in the format provided in appendix 3A to 3C, create a process flow and reporting layout that will provide sales representatives the information that sales VP has mentioned.</a:t>
            </a:r>
          </a:p>
          <a:p>
            <a:pPr marL="830263" lvl="1" indent="-400050">
              <a:buFont typeface="+mj-lt"/>
              <a:buAutoNum type="romanUcPeriod"/>
            </a:pPr>
            <a:r>
              <a:rPr lang="en-US" b="1" dirty="0" smtClean="0">
                <a:solidFill>
                  <a:schemeClr val="accent2"/>
                </a:solidFill>
              </a:rPr>
              <a:t>What are some of the quality checks you would put in place to  ensure that the reports are accurate?</a:t>
            </a:r>
            <a:endParaRPr lang="en-US" b="1" dirty="0">
              <a:solidFill>
                <a:schemeClr val="accent2"/>
              </a:solidFill>
            </a:endParaRPr>
          </a:p>
        </p:txBody>
      </p:sp>
      <p:sp>
        <p:nvSpPr>
          <p:cNvPr id="3" name="Rectangle 2"/>
          <p:cNvSpPr/>
          <p:nvPr/>
        </p:nvSpPr>
        <p:spPr>
          <a:xfrm>
            <a:off x="1071538" y="0"/>
            <a:ext cx="6215090" cy="369332"/>
          </a:xfrm>
          <a:prstGeom prst="rect">
            <a:avLst/>
          </a:prstGeom>
        </p:spPr>
        <p:txBody>
          <a:bodyPr wrap="square">
            <a:spAutoFit/>
          </a:bodyPr>
          <a:lstStyle/>
          <a:p>
            <a:r>
              <a:rPr lang="en-US" b="1" dirty="0" smtClean="0"/>
              <a:t>#3For the sales reps, what kind of incentives should be paid?</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501122" cy="1200329"/>
          </a:xfrm>
          <a:prstGeom prst="rect">
            <a:avLst/>
          </a:prstGeom>
          <a:noFill/>
        </p:spPr>
        <p:txBody>
          <a:bodyPr wrap="square" rtlCol="0">
            <a:spAutoFit/>
          </a:bodyPr>
          <a:lstStyle/>
          <a:p>
            <a:r>
              <a:rPr lang="en-US" dirty="0" smtClean="0"/>
              <a:t>1. From the sales figures, we find no of units sold in a quarter= 33807461.</a:t>
            </a:r>
          </a:p>
          <a:p>
            <a:r>
              <a:rPr lang="en-US" dirty="0" smtClean="0"/>
              <a:t>The sales figures have been summed for a period of 2 years to find the average sales. For detailed calculations, refer </a:t>
            </a:r>
            <a:r>
              <a:rPr lang="en-US" dirty="0" smtClean="0">
                <a:hlinkClick r:id="rId2" action="ppaction://hlinkfile"/>
              </a:rPr>
              <a:t>here</a:t>
            </a:r>
            <a:r>
              <a:rPr lang="en-US" dirty="0" smtClean="0"/>
              <a:t>.</a:t>
            </a:r>
          </a:p>
          <a:p>
            <a:endParaRPr lang="en-IN" dirty="0"/>
          </a:p>
        </p:txBody>
      </p:sp>
      <p:graphicFrame>
        <p:nvGraphicFramePr>
          <p:cNvPr id="4" name="Table 3"/>
          <p:cNvGraphicFramePr>
            <a:graphicFrameLocks noGrp="1"/>
          </p:cNvGraphicFramePr>
          <p:nvPr/>
        </p:nvGraphicFramePr>
        <p:xfrm>
          <a:off x="642910" y="1285860"/>
          <a:ext cx="6977090" cy="2538832"/>
        </p:xfrm>
        <a:graphic>
          <a:graphicData uri="http://schemas.openxmlformats.org/drawingml/2006/table">
            <a:tbl>
              <a:tblPr/>
              <a:tblGrid>
                <a:gridCol w="6977090"/>
              </a:tblGrid>
              <a:tr h="434813">
                <a:tc>
                  <a:txBody>
                    <a:bodyPr/>
                    <a:lstStyle/>
                    <a:p>
                      <a:pPr algn="l" fontAlgn="b"/>
                      <a:r>
                        <a:rPr lang="en-IN" sz="1800" b="0" i="0" u="sng" strike="noStrike" dirty="0">
                          <a:solidFill>
                            <a:srgbClr val="000000"/>
                          </a:solidFill>
                          <a:latin typeface="Calibri"/>
                        </a:rPr>
                        <a:t>Given</a:t>
                      </a:r>
                      <a:r>
                        <a:rPr lang="en-IN" sz="1800" b="0" i="0" u="none" strike="noStrike" dirty="0">
                          <a:solidFill>
                            <a:srgbClr val="000000"/>
                          </a:solidFill>
                          <a:latin typeface="Calibri"/>
                        </a:rPr>
                        <a:t> : maximum annual incentive per rep = 50% of EUR 70000 = EUR 35000</a:t>
                      </a:r>
                    </a:p>
                  </a:txBody>
                  <a:tcPr marL="7762" marR="7762" marT="7762" marB="0" anchor="b">
                    <a:lnL>
                      <a:noFill/>
                    </a:lnL>
                    <a:lnR>
                      <a:noFill/>
                    </a:lnR>
                    <a:lnT>
                      <a:noFill/>
                    </a:lnT>
                    <a:lnB>
                      <a:noFill/>
                    </a:lnB>
                  </a:tcPr>
                </a:tc>
              </a:tr>
              <a:tr h="434813">
                <a:tc>
                  <a:txBody>
                    <a:bodyPr/>
                    <a:lstStyle/>
                    <a:p>
                      <a:pPr algn="l" fontAlgn="b"/>
                      <a:r>
                        <a:rPr lang="en-IN" sz="1800" b="0" i="0" u="none" strike="noStrike">
                          <a:solidFill>
                            <a:srgbClr val="000000"/>
                          </a:solidFill>
                          <a:latin typeface="Calibri"/>
                        </a:rPr>
                        <a:t>So, the incentive for one rep per quarter will be EUR (35000/4) = EUR 8750</a:t>
                      </a:r>
                    </a:p>
                  </a:txBody>
                  <a:tcPr marL="7762" marR="7762" marT="7762" marB="0" anchor="b">
                    <a:lnL>
                      <a:noFill/>
                    </a:lnL>
                    <a:lnR>
                      <a:noFill/>
                    </a:lnR>
                    <a:lnT>
                      <a:noFill/>
                    </a:lnT>
                    <a:lnB>
                      <a:noFill/>
                    </a:lnB>
                  </a:tcPr>
                </a:tc>
              </a:tr>
              <a:tr h="434813">
                <a:tc>
                  <a:txBody>
                    <a:bodyPr/>
                    <a:lstStyle/>
                    <a:p>
                      <a:pPr algn="l" fontAlgn="b"/>
                      <a:r>
                        <a:rPr lang="en-IN" sz="1800" b="0" i="0" u="none" strike="noStrike" dirty="0">
                          <a:solidFill>
                            <a:srgbClr val="000000"/>
                          </a:solidFill>
                          <a:latin typeface="Calibri"/>
                        </a:rPr>
                        <a:t>Number of reps required annually for 2017 and 2018 (as calculated in Question 2 part 1) = 227  </a:t>
                      </a:r>
                    </a:p>
                  </a:txBody>
                  <a:tcPr marL="7762" marR="7762" marT="7762" marB="0" anchor="b">
                    <a:lnL>
                      <a:noFill/>
                    </a:lnL>
                    <a:lnR>
                      <a:noFill/>
                    </a:lnR>
                    <a:lnT>
                      <a:noFill/>
                    </a:lnT>
                    <a:lnB>
                      <a:noFill/>
                    </a:lnB>
                  </a:tcPr>
                </a:tc>
              </a:tr>
              <a:tr h="434813">
                <a:tc>
                  <a:txBody>
                    <a:bodyPr/>
                    <a:lstStyle/>
                    <a:p>
                      <a:pPr algn="l" fontAlgn="b"/>
                      <a:r>
                        <a:rPr lang="en-IN" sz="1800" b="0" i="0" u="none" strike="noStrike" dirty="0">
                          <a:solidFill>
                            <a:srgbClr val="000000"/>
                          </a:solidFill>
                          <a:latin typeface="Calibri"/>
                        </a:rPr>
                        <a:t>Therefore, commission rate as earnings per unit sold = EUR (8750 * 227) / 33807461  = EUR 0.05875</a:t>
                      </a:r>
                    </a:p>
                  </a:txBody>
                  <a:tcPr marL="7762" marR="7762" marT="7762" marB="0" anchor="b">
                    <a:lnL>
                      <a:noFill/>
                    </a:lnL>
                    <a:lnR>
                      <a:noFill/>
                    </a:lnR>
                    <a:lnT>
                      <a:noFill/>
                    </a:lnT>
                    <a:lnB>
                      <a:noFill/>
                    </a:lnB>
                  </a:tcPr>
                </a:tc>
              </a:tr>
              <a:tr h="434813">
                <a:tc>
                  <a:txBody>
                    <a:bodyPr/>
                    <a:lstStyle/>
                    <a:p>
                      <a:pPr algn="l" fontAlgn="b"/>
                      <a:r>
                        <a:rPr lang="en-IN" sz="1800" b="0" i="0" u="none" strike="noStrike" dirty="0">
                          <a:solidFill>
                            <a:srgbClr val="000000"/>
                          </a:solidFill>
                          <a:latin typeface="Calibri"/>
                        </a:rPr>
                        <a:t>Commission rate as percentage of Unit Pricing = 0.235 %</a:t>
                      </a:r>
                    </a:p>
                  </a:txBody>
                  <a:tcPr marL="7762" marR="7762" marT="7762"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857232"/>
            <a:ext cx="91440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 Fine Wine has planned to incentivize each of the reps on each units they sell, this might indulge the Reps to only focus on the units sold by targeting a few wholesalers and this would not be able to enhance Fine wine market impacts on a broader scale, also the monetary Transaction takes place in between the wholesalers or retailers and the company directly, which might not provide a transparency in the numbers of units actually sold by Fine wine to the corresponding retailer or wholesaler, thus that might lead the Reps to believe that they are being deprived of their incentives on each unit sold.</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There are better suggested methods to incentivize the Reps which will help increase our outreach as well. Our suggestion is to decrease the amount of incentive on each unit sold, and pay an incentive ever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ytime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 Rep brings in a new retailer or Wholesaler to buy Fine Wine Products, only if the respective Retailers or wholesalers buys a minimum amount of Fine Wine Product and not below a threshold. Through this procedure Fine wine can not only increase their outreach in the market but also reduces their expenditure on each Rep.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a:xfrm>
            <a:off x="5214942" y="6286520"/>
            <a:ext cx="3733816" cy="365125"/>
          </a:xfrm>
        </p:spPr>
        <p:txBody>
          <a:bodyPr/>
          <a:lstStyle/>
          <a:p>
            <a:r>
              <a:rPr lang="en-IN" dirty="0" smtClean="0"/>
              <a:t>Calculation of Per capita consumption of wine for 2016</a:t>
            </a:r>
            <a:endParaRPr lang="en-IN" dirty="0"/>
          </a:p>
        </p:txBody>
      </p:sp>
      <p:sp>
        <p:nvSpPr>
          <p:cNvPr id="5" name="Content Placeholder 4"/>
          <p:cNvSpPr>
            <a:spLocks noGrp="1"/>
          </p:cNvSpPr>
          <p:nvPr>
            <p:ph idx="4294967295"/>
          </p:nvPr>
        </p:nvSpPr>
        <p:spPr>
          <a:xfrm>
            <a:off x="0" y="928688"/>
            <a:ext cx="8229600" cy="5197475"/>
          </a:xfrm>
        </p:spPr>
        <p:txBody>
          <a:bodyPr>
            <a:normAutofit/>
          </a:bodyPr>
          <a:lstStyle/>
          <a:p>
            <a:pPr>
              <a:buNone/>
            </a:pPr>
            <a:r>
              <a:rPr lang="en-US" sz="1600" dirty="0" smtClean="0"/>
              <a:t>	We get the annual per capita wine consumption in France, Italy, Spain and Portugal from 2013 to 2015 from Appendix 1C. We calculate the moving average of these values and extrapolate it to calculate the per capita wine consumption in 2016.</a:t>
            </a:r>
          </a:p>
          <a:p>
            <a:pPr algn="ctr">
              <a:buNone/>
            </a:pPr>
            <a:r>
              <a:rPr lang="en-US" sz="1600" b="1" dirty="0" smtClean="0">
                <a:solidFill>
                  <a:schemeClr val="accent4">
                    <a:lumMod val="75000"/>
                  </a:schemeClr>
                </a:solidFill>
              </a:rPr>
              <a:t>Rolling average of per capita consumption (in </a:t>
            </a:r>
            <a:r>
              <a:rPr lang="en-US" sz="1600" b="1" dirty="0" err="1" smtClean="0">
                <a:solidFill>
                  <a:schemeClr val="accent4">
                    <a:lumMod val="75000"/>
                  </a:schemeClr>
                </a:solidFill>
              </a:rPr>
              <a:t>litres</a:t>
            </a:r>
            <a:r>
              <a:rPr lang="en-US" sz="1600" b="1" dirty="0" smtClean="0">
                <a:solidFill>
                  <a:schemeClr val="accent4">
                    <a:lumMod val="75000"/>
                  </a:schemeClr>
                </a:solidFill>
              </a:rPr>
              <a:t>)</a:t>
            </a:r>
          </a:p>
          <a:p>
            <a:pPr>
              <a:buNone/>
            </a:pPr>
            <a:endParaRPr lang="en-US" sz="1600" b="1" dirty="0" smtClean="0">
              <a:solidFill>
                <a:schemeClr val="accent4">
                  <a:lumMod val="75000"/>
                </a:schemeClr>
              </a:solidFill>
            </a:endParaRPr>
          </a:p>
          <a:p>
            <a:pPr>
              <a:buNone/>
            </a:pPr>
            <a:endParaRPr lang="en-US" sz="1600" b="1" dirty="0">
              <a:solidFill>
                <a:schemeClr val="accent4">
                  <a:lumMod val="75000"/>
                </a:schemeClr>
              </a:solidFill>
            </a:endParaRPr>
          </a:p>
          <a:p>
            <a:pPr>
              <a:buNone/>
            </a:pPr>
            <a:endParaRPr lang="en-US" sz="1600" b="1" dirty="0" smtClean="0">
              <a:solidFill>
                <a:schemeClr val="accent4">
                  <a:lumMod val="75000"/>
                </a:schemeClr>
              </a:solidFill>
            </a:endParaRPr>
          </a:p>
          <a:p>
            <a:pPr>
              <a:buNone/>
            </a:pPr>
            <a:endParaRPr lang="en-US" sz="1600" b="1" dirty="0">
              <a:solidFill>
                <a:schemeClr val="accent4">
                  <a:lumMod val="75000"/>
                </a:schemeClr>
              </a:solidFill>
            </a:endParaRPr>
          </a:p>
          <a:p>
            <a:pPr>
              <a:buNone/>
            </a:pPr>
            <a:endParaRPr lang="en-US" sz="1600" b="1" dirty="0" smtClean="0">
              <a:solidFill>
                <a:schemeClr val="accent4">
                  <a:lumMod val="75000"/>
                </a:schemeClr>
              </a:solidFill>
            </a:endParaRPr>
          </a:p>
          <a:p>
            <a:pPr>
              <a:buNone/>
            </a:pPr>
            <a:endParaRPr lang="en-US" sz="1600" b="1" dirty="0">
              <a:solidFill>
                <a:schemeClr val="accent4">
                  <a:lumMod val="75000"/>
                </a:schemeClr>
              </a:solidFill>
            </a:endParaRPr>
          </a:p>
          <a:p>
            <a:pPr>
              <a:buNone/>
            </a:pPr>
            <a:endParaRPr lang="en-US" sz="1600" b="1" dirty="0" smtClean="0">
              <a:solidFill>
                <a:schemeClr val="accent4">
                  <a:lumMod val="75000"/>
                </a:schemeClr>
              </a:solidFill>
            </a:endParaRPr>
          </a:p>
          <a:p>
            <a:pPr algn="ctr">
              <a:buNone/>
            </a:pPr>
            <a:r>
              <a:rPr lang="en-US" sz="1600" b="1" dirty="0" smtClean="0">
                <a:solidFill>
                  <a:schemeClr val="accent4">
                    <a:lumMod val="75000"/>
                  </a:schemeClr>
                </a:solidFill>
              </a:rPr>
              <a:t>Per Capita Consumption (in </a:t>
            </a:r>
            <a:r>
              <a:rPr lang="en-US" sz="1600" b="1" dirty="0" err="1" smtClean="0">
                <a:solidFill>
                  <a:schemeClr val="accent4">
                    <a:lumMod val="75000"/>
                  </a:schemeClr>
                </a:solidFill>
              </a:rPr>
              <a:t>litres</a:t>
            </a:r>
            <a:r>
              <a:rPr lang="en-US" sz="1600" b="1" dirty="0" smtClean="0">
                <a:solidFill>
                  <a:schemeClr val="accent4">
                    <a:lumMod val="75000"/>
                  </a:schemeClr>
                </a:solidFill>
              </a:rPr>
              <a:t>)</a:t>
            </a:r>
          </a:p>
          <a:p>
            <a:pPr algn="ctr">
              <a:buNone/>
            </a:pPr>
            <a:endParaRPr lang="en-US" sz="1600" b="1" dirty="0" smtClean="0">
              <a:solidFill>
                <a:schemeClr val="accent4">
                  <a:lumMod val="75000"/>
                </a:schemeClr>
              </a:solidFill>
            </a:endParaRPr>
          </a:p>
        </p:txBody>
      </p:sp>
      <p:graphicFrame>
        <p:nvGraphicFramePr>
          <p:cNvPr id="7" name="Table 6"/>
          <p:cNvGraphicFramePr>
            <a:graphicFrameLocks noGrp="1"/>
          </p:cNvGraphicFramePr>
          <p:nvPr/>
        </p:nvGraphicFramePr>
        <p:xfrm>
          <a:off x="1928794" y="2143116"/>
          <a:ext cx="5643602" cy="1854200"/>
        </p:xfrm>
        <a:graphic>
          <a:graphicData uri="http://schemas.openxmlformats.org/drawingml/2006/table">
            <a:tbl>
              <a:tblPr firstRow="1" bandRow="1">
                <a:tableStyleId>{5C22544A-7EE6-4342-B048-85BDC9FD1C3A}</a:tableStyleId>
              </a:tblPr>
              <a:tblGrid>
                <a:gridCol w="1321603"/>
                <a:gridCol w="1321603"/>
                <a:gridCol w="1321603"/>
                <a:gridCol w="1678793"/>
              </a:tblGrid>
              <a:tr h="370840">
                <a:tc>
                  <a:txBody>
                    <a:bodyPr/>
                    <a:lstStyle/>
                    <a:p>
                      <a:pPr algn="l" fontAlgn="ctr"/>
                      <a:r>
                        <a:rPr lang="en-IN" sz="1600" b="0" i="0" u="none" strike="noStrike" dirty="0">
                          <a:solidFill>
                            <a:srgbClr val="000000"/>
                          </a:solidFill>
                          <a:latin typeface="Calibri"/>
                        </a:rPr>
                        <a:t> </a:t>
                      </a:r>
                      <a:r>
                        <a:rPr lang="en-IN" sz="1600" b="0" i="0" u="none" strike="noStrike" dirty="0" smtClean="0">
                          <a:solidFill>
                            <a:srgbClr val="000000"/>
                          </a:solidFill>
                          <a:latin typeface="Calibri"/>
                        </a:rPr>
                        <a:t>Country</a:t>
                      </a:r>
                      <a:endParaRPr lang="en-IN" sz="1600" b="0" i="0" u="none" strike="noStrike" dirty="0">
                        <a:solidFill>
                          <a:srgbClr val="000000"/>
                        </a:solidFill>
                        <a:latin typeface="Calibri"/>
                      </a:endParaRPr>
                    </a:p>
                  </a:txBody>
                  <a:tcPr marL="0" marR="0" marT="0" marB="0" anchor="ctr"/>
                </a:tc>
                <a:tc>
                  <a:txBody>
                    <a:bodyPr/>
                    <a:lstStyle/>
                    <a:p>
                      <a:pPr algn="r" fontAlgn="ctr"/>
                      <a:r>
                        <a:rPr lang="en-IN" sz="1600" b="0" i="0" u="none" strike="noStrike" dirty="0">
                          <a:solidFill>
                            <a:srgbClr val="000000"/>
                          </a:solidFill>
                          <a:latin typeface="Calibri"/>
                        </a:rPr>
                        <a:t>2014</a:t>
                      </a:r>
                    </a:p>
                  </a:txBody>
                  <a:tcPr marL="0" marR="0" marT="0" marB="0" anchor="ctr"/>
                </a:tc>
                <a:tc>
                  <a:txBody>
                    <a:bodyPr/>
                    <a:lstStyle/>
                    <a:p>
                      <a:pPr algn="r" fontAlgn="ctr"/>
                      <a:r>
                        <a:rPr lang="en-IN" sz="1600" b="0" i="0" u="none" strike="noStrike">
                          <a:solidFill>
                            <a:srgbClr val="000000"/>
                          </a:solidFill>
                          <a:latin typeface="Calibri"/>
                        </a:rPr>
                        <a:t>2015</a:t>
                      </a:r>
                    </a:p>
                  </a:txBody>
                  <a:tcPr marL="0" marR="0" marT="0" marB="0" anchor="ctr"/>
                </a:tc>
                <a:tc>
                  <a:txBody>
                    <a:bodyPr/>
                    <a:lstStyle/>
                    <a:p>
                      <a:pPr algn="r" fontAlgn="ctr"/>
                      <a:r>
                        <a:rPr lang="en-IN" sz="1600" b="0" i="0" u="none" strike="noStrike" dirty="0" smtClean="0">
                          <a:solidFill>
                            <a:srgbClr val="000000"/>
                          </a:solidFill>
                          <a:latin typeface="Calibri"/>
                        </a:rPr>
                        <a:t>2016(Extrapolated)</a:t>
                      </a:r>
                      <a:endParaRPr lang="en-IN" sz="1600" b="0" i="0" u="none" strike="noStrike" dirty="0">
                        <a:solidFill>
                          <a:srgbClr val="000000"/>
                        </a:solidFill>
                        <a:latin typeface="Calibri"/>
                      </a:endParaRPr>
                    </a:p>
                  </a:txBody>
                  <a:tcPr marL="0" marR="0" marT="0" marB="0" anchor="ctr"/>
                </a:tc>
              </a:tr>
              <a:tr h="370840">
                <a:tc>
                  <a:txBody>
                    <a:bodyPr/>
                    <a:lstStyle/>
                    <a:p>
                      <a:pPr algn="l" fontAlgn="ctr"/>
                      <a:r>
                        <a:rPr lang="en-IN" sz="1600" b="0" i="0" u="none" strike="noStrike" dirty="0" smtClean="0">
                          <a:solidFill>
                            <a:srgbClr val="000000"/>
                          </a:solidFill>
                          <a:latin typeface="Calibri"/>
                        </a:rPr>
                        <a:t>FRANCE</a:t>
                      </a:r>
                      <a:endParaRPr lang="en-IN" sz="1600" b="0" i="0" u="none" strike="noStrike" dirty="0">
                        <a:solidFill>
                          <a:srgbClr val="000000"/>
                        </a:solidFill>
                        <a:latin typeface="Calibri"/>
                      </a:endParaRPr>
                    </a:p>
                  </a:txBody>
                  <a:tcPr marL="0" marR="0" marT="0" marB="0" anchor="ctr"/>
                </a:tc>
                <a:tc>
                  <a:txBody>
                    <a:bodyPr/>
                    <a:lstStyle/>
                    <a:p>
                      <a:pPr algn="r" fontAlgn="ctr"/>
                      <a:r>
                        <a:rPr lang="en-IN" sz="1600" b="0" i="0" u="none" strike="noStrike">
                          <a:solidFill>
                            <a:srgbClr val="000000"/>
                          </a:solidFill>
                          <a:latin typeface="Calibri"/>
                        </a:rPr>
                        <a:t>42.1</a:t>
                      </a:r>
                    </a:p>
                  </a:txBody>
                  <a:tcPr marL="0" marR="0" marT="0" marB="0" anchor="ctr"/>
                </a:tc>
                <a:tc>
                  <a:txBody>
                    <a:bodyPr/>
                    <a:lstStyle/>
                    <a:p>
                      <a:pPr algn="r" fontAlgn="ctr"/>
                      <a:r>
                        <a:rPr lang="en-IN" sz="1600" b="0" i="0" u="none" strike="noStrike">
                          <a:solidFill>
                            <a:srgbClr val="000000"/>
                          </a:solidFill>
                          <a:latin typeface="Calibri"/>
                        </a:rPr>
                        <a:t>41.15</a:t>
                      </a:r>
                    </a:p>
                  </a:txBody>
                  <a:tcPr marL="0" marR="0" marT="0" marB="0" anchor="ctr"/>
                </a:tc>
                <a:tc>
                  <a:txBody>
                    <a:bodyPr/>
                    <a:lstStyle/>
                    <a:p>
                      <a:pPr algn="r" fontAlgn="ctr"/>
                      <a:r>
                        <a:rPr lang="en-IN" sz="1600" b="0" i="0" u="none" strike="noStrike">
                          <a:solidFill>
                            <a:srgbClr val="000000"/>
                          </a:solidFill>
                          <a:latin typeface="Calibri"/>
                        </a:rPr>
                        <a:t>40.2</a:t>
                      </a:r>
                    </a:p>
                  </a:txBody>
                  <a:tcPr marL="0" marR="0" marT="0" marB="0" anchor="ctr"/>
                </a:tc>
              </a:tr>
              <a:tr h="370840">
                <a:tc>
                  <a:txBody>
                    <a:bodyPr/>
                    <a:lstStyle/>
                    <a:p>
                      <a:pPr algn="l" fontAlgn="ctr"/>
                      <a:r>
                        <a:rPr lang="en-IN" sz="1600" b="0" i="0" u="none" strike="noStrike">
                          <a:solidFill>
                            <a:srgbClr val="000000"/>
                          </a:solidFill>
                          <a:latin typeface="Calibri"/>
                        </a:rPr>
                        <a:t>ITALY</a:t>
                      </a:r>
                    </a:p>
                  </a:txBody>
                  <a:tcPr marL="0" marR="0" marT="0" marB="0" anchor="ctr"/>
                </a:tc>
                <a:tc>
                  <a:txBody>
                    <a:bodyPr/>
                    <a:lstStyle/>
                    <a:p>
                      <a:pPr algn="r" fontAlgn="ctr"/>
                      <a:r>
                        <a:rPr lang="en-IN" sz="1600" b="0" i="0" u="none" strike="noStrike">
                          <a:solidFill>
                            <a:srgbClr val="000000"/>
                          </a:solidFill>
                          <a:latin typeface="Calibri"/>
                        </a:rPr>
                        <a:t>34.9</a:t>
                      </a:r>
                    </a:p>
                  </a:txBody>
                  <a:tcPr marL="0" marR="0" marT="0" marB="0" anchor="ctr"/>
                </a:tc>
                <a:tc>
                  <a:txBody>
                    <a:bodyPr/>
                    <a:lstStyle/>
                    <a:p>
                      <a:pPr algn="r" fontAlgn="ctr"/>
                      <a:r>
                        <a:rPr lang="en-IN" sz="1600" b="0" i="0" u="none" strike="noStrike">
                          <a:solidFill>
                            <a:srgbClr val="000000"/>
                          </a:solidFill>
                          <a:latin typeface="Calibri"/>
                        </a:rPr>
                        <a:t>33.7</a:t>
                      </a:r>
                    </a:p>
                  </a:txBody>
                  <a:tcPr marL="0" marR="0" marT="0" marB="0" anchor="ctr"/>
                </a:tc>
                <a:tc>
                  <a:txBody>
                    <a:bodyPr/>
                    <a:lstStyle/>
                    <a:p>
                      <a:pPr algn="r" fontAlgn="ctr"/>
                      <a:r>
                        <a:rPr lang="en-IN" sz="1600" b="0" i="0" u="none" strike="noStrike">
                          <a:solidFill>
                            <a:srgbClr val="000000"/>
                          </a:solidFill>
                          <a:latin typeface="Calibri"/>
                        </a:rPr>
                        <a:t>32.5</a:t>
                      </a:r>
                    </a:p>
                  </a:txBody>
                  <a:tcPr marL="0" marR="0" marT="0" marB="0" anchor="ctr"/>
                </a:tc>
              </a:tr>
              <a:tr h="370840">
                <a:tc>
                  <a:txBody>
                    <a:bodyPr/>
                    <a:lstStyle/>
                    <a:p>
                      <a:pPr algn="l" fontAlgn="ctr"/>
                      <a:r>
                        <a:rPr lang="en-IN" sz="1600" b="0" i="0" u="none" strike="noStrike">
                          <a:solidFill>
                            <a:srgbClr val="000000"/>
                          </a:solidFill>
                          <a:latin typeface="Calibri"/>
                        </a:rPr>
                        <a:t>SPAIN</a:t>
                      </a:r>
                    </a:p>
                  </a:txBody>
                  <a:tcPr marL="0" marR="0" marT="0" marB="0" anchor="ctr"/>
                </a:tc>
                <a:tc>
                  <a:txBody>
                    <a:bodyPr/>
                    <a:lstStyle/>
                    <a:p>
                      <a:pPr algn="r" fontAlgn="ctr"/>
                      <a:r>
                        <a:rPr lang="en-IN" sz="1600" b="0" i="0" u="none" strike="noStrike">
                          <a:solidFill>
                            <a:srgbClr val="000000"/>
                          </a:solidFill>
                          <a:latin typeface="Calibri"/>
                        </a:rPr>
                        <a:t>21.15</a:t>
                      </a:r>
                    </a:p>
                  </a:txBody>
                  <a:tcPr marL="0" marR="0" marT="0" marB="0" anchor="ctr"/>
                </a:tc>
                <a:tc>
                  <a:txBody>
                    <a:bodyPr/>
                    <a:lstStyle/>
                    <a:p>
                      <a:pPr algn="r" fontAlgn="ctr"/>
                      <a:r>
                        <a:rPr lang="en-IN" sz="1600" b="0" i="0" u="none" strike="noStrike">
                          <a:solidFill>
                            <a:srgbClr val="000000"/>
                          </a:solidFill>
                          <a:latin typeface="Calibri"/>
                        </a:rPr>
                        <a:t>21.4</a:t>
                      </a:r>
                    </a:p>
                  </a:txBody>
                  <a:tcPr marL="0" marR="0" marT="0" marB="0" anchor="ctr"/>
                </a:tc>
                <a:tc>
                  <a:txBody>
                    <a:bodyPr/>
                    <a:lstStyle/>
                    <a:p>
                      <a:pPr algn="r" fontAlgn="ctr"/>
                      <a:r>
                        <a:rPr lang="en-IN" sz="1600" b="0" i="0" u="none" strike="noStrike">
                          <a:solidFill>
                            <a:srgbClr val="000000"/>
                          </a:solidFill>
                          <a:latin typeface="Calibri"/>
                        </a:rPr>
                        <a:t>21.65</a:t>
                      </a:r>
                    </a:p>
                  </a:txBody>
                  <a:tcPr marL="0" marR="0" marT="0" marB="0" anchor="ctr"/>
                </a:tc>
              </a:tr>
              <a:tr h="370840">
                <a:tc>
                  <a:txBody>
                    <a:bodyPr/>
                    <a:lstStyle/>
                    <a:p>
                      <a:pPr algn="l" fontAlgn="ctr"/>
                      <a:r>
                        <a:rPr lang="en-IN" sz="1600" b="0" i="0" u="none" strike="noStrike" dirty="0">
                          <a:solidFill>
                            <a:srgbClr val="000000"/>
                          </a:solidFill>
                          <a:latin typeface="Calibri"/>
                        </a:rPr>
                        <a:t>PORTUGAL</a:t>
                      </a:r>
                    </a:p>
                  </a:txBody>
                  <a:tcPr marL="0" marR="0" marT="0" marB="0" anchor="ctr"/>
                </a:tc>
                <a:tc>
                  <a:txBody>
                    <a:bodyPr/>
                    <a:lstStyle/>
                    <a:p>
                      <a:pPr algn="r" fontAlgn="ctr"/>
                      <a:r>
                        <a:rPr lang="en-IN" sz="1600" b="0" i="0" u="none" strike="noStrike">
                          <a:solidFill>
                            <a:srgbClr val="000000"/>
                          </a:solidFill>
                          <a:latin typeface="Calibri"/>
                        </a:rPr>
                        <a:t>45.55</a:t>
                      </a:r>
                    </a:p>
                  </a:txBody>
                  <a:tcPr marL="0" marR="0" marT="0" marB="0" anchor="ctr"/>
                </a:tc>
                <a:tc>
                  <a:txBody>
                    <a:bodyPr/>
                    <a:lstStyle/>
                    <a:p>
                      <a:pPr algn="r" fontAlgn="ctr"/>
                      <a:r>
                        <a:rPr lang="en-IN" sz="1600" b="0" i="0" u="none" strike="noStrike" dirty="0">
                          <a:solidFill>
                            <a:srgbClr val="000000"/>
                          </a:solidFill>
                          <a:latin typeface="Calibri"/>
                        </a:rPr>
                        <a:t>45.75</a:t>
                      </a:r>
                    </a:p>
                  </a:txBody>
                  <a:tcPr marL="0" marR="0" marT="0" marB="0" anchor="ctr"/>
                </a:tc>
                <a:tc>
                  <a:txBody>
                    <a:bodyPr/>
                    <a:lstStyle/>
                    <a:p>
                      <a:pPr algn="r" fontAlgn="ctr"/>
                      <a:r>
                        <a:rPr lang="en-IN" sz="1600" b="0" i="0" u="none" strike="noStrike" dirty="0">
                          <a:solidFill>
                            <a:srgbClr val="000000"/>
                          </a:solidFill>
                          <a:latin typeface="Calibri"/>
                        </a:rPr>
                        <a:t>45.95</a:t>
                      </a:r>
                    </a:p>
                  </a:txBody>
                  <a:tcPr marL="0" marR="0" marT="0" marB="0" anchor="ctr"/>
                </a:tc>
              </a:tr>
            </a:tbl>
          </a:graphicData>
        </a:graphic>
      </p:graphicFrame>
      <p:graphicFrame>
        <p:nvGraphicFramePr>
          <p:cNvPr id="8" name="Table 7"/>
          <p:cNvGraphicFramePr>
            <a:graphicFrameLocks noGrp="1"/>
          </p:cNvGraphicFramePr>
          <p:nvPr/>
        </p:nvGraphicFramePr>
        <p:xfrm>
          <a:off x="1928794" y="4500570"/>
          <a:ext cx="5715040" cy="1854200"/>
        </p:xfrm>
        <a:graphic>
          <a:graphicData uri="http://schemas.openxmlformats.org/drawingml/2006/table">
            <a:tbl>
              <a:tblPr firstRow="1" bandRow="1">
                <a:tableStyleId>{5C22544A-7EE6-4342-B048-85BDC9FD1C3A}</a:tableStyleId>
              </a:tblPr>
              <a:tblGrid>
                <a:gridCol w="1016000"/>
                <a:gridCol w="1016000"/>
                <a:gridCol w="1016000"/>
                <a:gridCol w="952528"/>
                <a:gridCol w="1714512"/>
              </a:tblGrid>
              <a:tr h="370840">
                <a:tc>
                  <a:txBody>
                    <a:bodyPr/>
                    <a:lstStyle/>
                    <a:p>
                      <a:pPr algn="l" fontAlgn="ctr"/>
                      <a:r>
                        <a:rPr lang="en-US" sz="1600" b="0" i="0" u="none" strike="noStrike" dirty="0" smtClean="0">
                          <a:solidFill>
                            <a:srgbClr val="000000"/>
                          </a:solidFill>
                          <a:latin typeface="Calibri"/>
                        </a:rPr>
                        <a:t>`</a:t>
                      </a:r>
                      <a:endParaRPr lang="en-IN" sz="1600" b="0" i="0" u="none" strike="noStrike" dirty="0">
                        <a:solidFill>
                          <a:srgbClr val="000000"/>
                        </a:solidFill>
                        <a:latin typeface="Calibri"/>
                      </a:endParaRPr>
                    </a:p>
                  </a:txBody>
                  <a:tcPr marL="0" marR="0" marT="0" marB="0" anchor="ctr"/>
                </a:tc>
                <a:tc>
                  <a:txBody>
                    <a:bodyPr/>
                    <a:lstStyle/>
                    <a:p>
                      <a:pPr algn="r" fontAlgn="ctr"/>
                      <a:r>
                        <a:rPr lang="en-IN" sz="1600" b="0" i="0" u="none" strike="noStrike" dirty="0">
                          <a:solidFill>
                            <a:srgbClr val="000000"/>
                          </a:solidFill>
                          <a:latin typeface="Calibri"/>
                        </a:rPr>
                        <a:t>2013</a:t>
                      </a:r>
                    </a:p>
                  </a:txBody>
                  <a:tcPr marL="0" marR="0" marT="0" marB="0" anchor="ctr"/>
                </a:tc>
                <a:tc>
                  <a:txBody>
                    <a:bodyPr/>
                    <a:lstStyle/>
                    <a:p>
                      <a:pPr algn="r" fontAlgn="ctr"/>
                      <a:r>
                        <a:rPr lang="en-IN" sz="1600" b="0" i="0" u="none" strike="noStrike">
                          <a:solidFill>
                            <a:srgbClr val="000000"/>
                          </a:solidFill>
                          <a:latin typeface="Calibri"/>
                        </a:rPr>
                        <a:t>2014</a:t>
                      </a:r>
                    </a:p>
                  </a:txBody>
                  <a:tcPr marL="0" marR="0" marT="0" marB="0" anchor="ctr"/>
                </a:tc>
                <a:tc>
                  <a:txBody>
                    <a:bodyPr/>
                    <a:lstStyle/>
                    <a:p>
                      <a:pPr algn="r" fontAlgn="ctr"/>
                      <a:r>
                        <a:rPr lang="en-IN" sz="1600" b="0" i="0" u="none" strike="noStrike">
                          <a:solidFill>
                            <a:srgbClr val="000000"/>
                          </a:solidFill>
                          <a:latin typeface="Calibri"/>
                        </a:rPr>
                        <a:t>2015</a:t>
                      </a:r>
                    </a:p>
                  </a:txBody>
                  <a:tcPr marL="0" marR="0" marT="0" marB="0" anchor="ctr"/>
                </a:tc>
                <a:tc>
                  <a:txBody>
                    <a:bodyPr/>
                    <a:lstStyle/>
                    <a:p>
                      <a:pPr algn="r" fontAlgn="ctr"/>
                      <a:r>
                        <a:rPr lang="en-IN" sz="1600" b="0" i="0" u="none" strike="noStrike" dirty="0" smtClean="0">
                          <a:solidFill>
                            <a:srgbClr val="000000"/>
                          </a:solidFill>
                          <a:latin typeface="Calibri"/>
                        </a:rPr>
                        <a:t>2016(Calculated)</a:t>
                      </a:r>
                      <a:endParaRPr lang="en-IN" sz="1600" b="0" i="0" u="none" strike="noStrike" dirty="0">
                        <a:solidFill>
                          <a:srgbClr val="000000"/>
                        </a:solidFill>
                        <a:latin typeface="Calibri"/>
                      </a:endParaRPr>
                    </a:p>
                  </a:txBody>
                  <a:tcPr marL="0" marR="0" marT="0" marB="0" anchor="ctr"/>
                </a:tc>
              </a:tr>
              <a:tr h="370840">
                <a:tc>
                  <a:txBody>
                    <a:bodyPr/>
                    <a:lstStyle/>
                    <a:p>
                      <a:pPr algn="l" fontAlgn="ctr"/>
                      <a:r>
                        <a:rPr lang="en-IN" sz="1600" b="0" i="0" u="none" strike="noStrike">
                          <a:solidFill>
                            <a:srgbClr val="000000"/>
                          </a:solidFill>
                          <a:latin typeface="Calibri"/>
                        </a:rPr>
                        <a:t>FRANCE</a:t>
                      </a:r>
                    </a:p>
                  </a:txBody>
                  <a:tcPr marL="0" marR="0" marT="0" marB="0" anchor="ctr"/>
                </a:tc>
                <a:tc>
                  <a:txBody>
                    <a:bodyPr/>
                    <a:lstStyle/>
                    <a:p>
                      <a:pPr algn="r" fontAlgn="ctr"/>
                      <a:r>
                        <a:rPr lang="en-IN" sz="1600" b="0" i="0" u="none" strike="noStrike">
                          <a:solidFill>
                            <a:srgbClr val="000000"/>
                          </a:solidFill>
                          <a:latin typeface="Calibri"/>
                        </a:rPr>
                        <a:t>42.7</a:t>
                      </a:r>
                    </a:p>
                  </a:txBody>
                  <a:tcPr marL="0" marR="0" marT="0" marB="0" anchor="ctr"/>
                </a:tc>
                <a:tc>
                  <a:txBody>
                    <a:bodyPr/>
                    <a:lstStyle/>
                    <a:p>
                      <a:pPr algn="r" fontAlgn="ctr"/>
                      <a:r>
                        <a:rPr lang="en-IN" sz="1600" b="0" i="0" u="none" strike="noStrike">
                          <a:solidFill>
                            <a:srgbClr val="000000"/>
                          </a:solidFill>
                          <a:latin typeface="Calibri"/>
                        </a:rPr>
                        <a:t>41.5</a:t>
                      </a:r>
                    </a:p>
                  </a:txBody>
                  <a:tcPr marL="0" marR="0" marT="0" marB="0" anchor="ctr"/>
                </a:tc>
                <a:tc>
                  <a:txBody>
                    <a:bodyPr/>
                    <a:lstStyle/>
                    <a:p>
                      <a:pPr algn="r" fontAlgn="ctr"/>
                      <a:r>
                        <a:rPr lang="en-IN" sz="1600" b="0" i="0" u="none" strike="noStrike">
                          <a:solidFill>
                            <a:srgbClr val="000000"/>
                          </a:solidFill>
                          <a:latin typeface="Calibri"/>
                        </a:rPr>
                        <a:t>40.8</a:t>
                      </a:r>
                    </a:p>
                  </a:txBody>
                  <a:tcPr marL="0" marR="0" marT="0" marB="0" anchor="ctr"/>
                </a:tc>
                <a:tc>
                  <a:txBody>
                    <a:bodyPr/>
                    <a:lstStyle/>
                    <a:p>
                      <a:pPr algn="r" fontAlgn="ctr"/>
                      <a:r>
                        <a:rPr lang="en-IN" sz="1600" b="0" i="0" u="none" strike="noStrike">
                          <a:solidFill>
                            <a:srgbClr val="000000"/>
                          </a:solidFill>
                          <a:latin typeface="Calibri"/>
                        </a:rPr>
                        <a:t>39.6</a:t>
                      </a:r>
                    </a:p>
                  </a:txBody>
                  <a:tcPr marL="0" marR="0" marT="0" marB="0" anchor="ctr"/>
                </a:tc>
              </a:tr>
              <a:tr h="370840">
                <a:tc>
                  <a:txBody>
                    <a:bodyPr/>
                    <a:lstStyle/>
                    <a:p>
                      <a:pPr algn="l" fontAlgn="ctr"/>
                      <a:r>
                        <a:rPr lang="en-IN" sz="1600" b="0" i="0" u="none" strike="noStrike">
                          <a:solidFill>
                            <a:srgbClr val="000000"/>
                          </a:solidFill>
                          <a:latin typeface="Calibri"/>
                        </a:rPr>
                        <a:t>ITALY</a:t>
                      </a:r>
                    </a:p>
                  </a:txBody>
                  <a:tcPr marL="0" marR="0" marT="0" marB="0" anchor="ctr"/>
                </a:tc>
                <a:tc>
                  <a:txBody>
                    <a:bodyPr/>
                    <a:lstStyle/>
                    <a:p>
                      <a:pPr algn="r" fontAlgn="ctr"/>
                      <a:r>
                        <a:rPr lang="en-IN" sz="1600" b="0" i="0" u="none" strike="noStrike">
                          <a:solidFill>
                            <a:srgbClr val="000000"/>
                          </a:solidFill>
                          <a:latin typeface="Calibri"/>
                        </a:rPr>
                        <a:t>36.2</a:t>
                      </a:r>
                    </a:p>
                  </a:txBody>
                  <a:tcPr marL="0" marR="0" marT="0" marB="0" anchor="ctr"/>
                </a:tc>
                <a:tc>
                  <a:txBody>
                    <a:bodyPr/>
                    <a:lstStyle/>
                    <a:p>
                      <a:pPr algn="r" fontAlgn="ctr"/>
                      <a:r>
                        <a:rPr lang="en-IN" sz="1600" b="0" i="0" u="none" strike="noStrike">
                          <a:solidFill>
                            <a:srgbClr val="000000"/>
                          </a:solidFill>
                          <a:latin typeface="Calibri"/>
                        </a:rPr>
                        <a:t>33.6</a:t>
                      </a:r>
                    </a:p>
                  </a:txBody>
                  <a:tcPr marL="0" marR="0" marT="0" marB="0" anchor="ctr"/>
                </a:tc>
                <a:tc>
                  <a:txBody>
                    <a:bodyPr/>
                    <a:lstStyle/>
                    <a:p>
                      <a:pPr algn="r" fontAlgn="ctr"/>
                      <a:r>
                        <a:rPr lang="en-IN" sz="1600" b="0" i="0" u="none" strike="noStrike">
                          <a:solidFill>
                            <a:srgbClr val="000000"/>
                          </a:solidFill>
                          <a:latin typeface="Calibri"/>
                        </a:rPr>
                        <a:t>33.8</a:t>
                      </a:r>
                    </a:p>
                  </a:txBody>
                  <a:tcPr marL="0" marR="0" marT="0" marB="0" anchor="ctr"/>
                </a:tc>
                <a:tc>
                  <a:txBody>
                    <a:bodyPr/>
                    <a:lstStyle/>
                    <a:p>
                      <a:pPr algn="r" fontAlgn="ctr"/>
                      <a:r>
                        <a:rPr lang="en-IN" sz="1600" b="0" i="0" u="none" strike="noStrike">
                          <a:solidFill>
                            <a:srgbClr val="000000"/>
                          </a:solidFill>
                          <a:latin typeface="Calibri"/>
                        </a:rPr>
                        <a:t>31.2</a:t>
                      </a:r>
                    </a:p>
                  </a:txBody>
                  <a:tcPr marL="0" marR="0" marT="0" marB="0" anchor="ctr"/>
                </a:tc>
              </a:tr>
              <a:tr h="370840">
                <a:tc>
                  <a:txBody>
                    <a:bodyPr/>
                    <a:lstStyle/>
                    <a:p>
                      <a:pPr algn="l" fontAlgn="ctr"/>
                      <a:r>
                        <a:rPr lang="en-IN" sz="1600" b="0" i="0" u="none" strike="noStrike">
                          <a:solidFill>
                            <a:srgbClr val="000000"/>
                          </a:solidFill>
                          <a:latin typeface="Calibri"/>
                        </a:rPr>
                        <a:t>SPAIN</a:t>
                      </a:r>
                    </a:p>
                  </a:txBody>
                  <a:tcPr marL="0" marR="0" marT="0" marB="0" anchor="ctr"/>
                </a:tc>
                <a:tc>
                  <a:txBody>
                    <a:bodyPr/>
                    <a:lstStyle/>
                    <a:p>
                      <a:pPr algn="r" fontAlgn="ctr"/>
                      <a:r>
                        <a:rPr lang="en-IN" sz="1600" b="0" i="0" u="none" strike="noStrike" dirty="0">
                          <a:solidFill>
                            <a:srgbClr val="000000"/>
                          </a:solidFill>
                          <a:latin typeface="Calibri"/>
                        </a:rPr>
                        <a:t>21</a:t>
                      </a:r>
                    </a:p>
                  </a:txBody>
                  <a:tcPr marL="0" marR="0" marT="0" marB="0" anchor="ctr"/>
                </a:tc>
                <a:tc>
                  <a:txBody>
                    <a:bodyPr/>
                    <a:lstStyle/>
                    <a:p>
                      <a:pPr algn="r" fontAlgn="ctr"/>
                      <a:r>
                        <a:rPr lang="en-IN" sz="1600" b="0" i="0" u="none" strike="noStrike">
                          <a:solidFill>
                            <a:srgbClr val="000000"/>
                          </a:solidFill>
                          <a:latin typeface="Calibri"/>
                        </a:rPr>
                        <a:t>21.3</a:t>
                      </a:r>
                    </a:p>
                  </a:txBody>
                  <a:tcPr marL="0" marR="0" marT="0" marB="0" anchor="ctr"/>
                </a:tc>
                <a:tc>
                  <a:txBody>
                    <a:bodyPr/>
                    <a:lstStyle/>
                    <a:p>
                      <a:pPr algn="r" fontAlgn="ctr"/>
                      <a:r>
                        <a:rPr lang="en-IN" sz="1600" b="0" i="0" u="none" strike="noStrike">
                          <a:solidFill>
                            <a:srgbClr val="000000"/>
                          </a:solidFill>
                          <a:latin typeface="Calibri"/>
                        </a:rPr>
                        <a:t>21.5</a:t>
                      </a:r>
                    </a:p>
                  </a:txBody>
                  <a:tcPr marL="0" marR="0" marT="0" marB="0" anchor="ctr"/>
                </a:tc>
                <a:tc>
                  <a:txBody>
                    <a:bodyPr/>
                    <a:lstStyle/>
                    <a:p>
                      <a:pPr algn="r" fontAlgn="ctr"/>
                      <a:r>
                        <a:rPr lang="en-IN" sz="1600" b="0" i="0" u="none" strike="noStrike">
                          <a:solidFill>
                            <a:srgbClr val="000000"/>
                          </a:solidFill>
                          <a:latin typeface="Calibri"/>
                        </a:rPr>
                        <a:t>21.8</a:t>
                      </a:r>
                    </a:p>
                  </a:txBody>
                  <a:tcPr marL="0" marR="0" marT="0" marB="0" anchor="ctr"/>
                </a:tc>
              </a:tr>
              <a:tr h="370840">
                <a:tc>
                  <a:txBody>
                    <a:bodyPr/>
                    <a:lstStyle/>
                    <a:p>
                      <a:pPr algn="l" fontAlgn="ctr"/>
                      <a:r>
                        <a:rPr lang="en-IN" sz="1600" b="0" i="0" u="none" strike="noStrike">
                          <a:solidFill>
                            <a:srgbClr val="000000"/>
                          </a:solidFill>
                          <a:latin typeface="Calibri"/>
                        </a:rPr>
                        <a:t>PORTUGAL</a:t>
                      </a:r>
                    </a:p>
                  </a:txBody>
                  <a:tcPr marL="0" marR="0" marT="0" marB="0" anchor="ctr"/>
                </a:tc>
                <a:tc>
                  <a:txBody>
                    <a:bodyPr/>
                    <a:lstStyle/>
                    <a:p>
                      <a:pPr algn="r" fontAlgn="ctr"/>
                      <a:r>
                        <a:rPr lang="en-IN" sz="1600" b="0" i="0" u="none" strike="noStrike">
                          <a:solidFill>
                            <a:srgbClr val="000000"/>
                          </a:solidFill>
                          <a:latin typeface="Calibri"/>
                        </a:rPr>
                        <a:t>45.9</a:t>
                      </a:r>
                    </a:p>
                  </a:txBody>
                  <a:tcPr marL="0" marR="0" marT="0" marB="0" anchor="ctr"/>
                </a:tc>
                <a:tc>
                  <a:txBody>
                    <a:bodyPr/>
                    <a:lstStyle/>
                    <a:p>
                      <a:pPr algn="r" fontAlgn="ctr"/>
                      <a:r>
                        <a:rPr lang="en-IN" sz="1600" b="0" i="0" u="none" strike="noStrike" dirty="0">
                          <a:solidFill>
                            <a:srgbClr val="000000"/>
                          </a:solidFill>
                          <a:latin typeface="Calibri"/>
                        </a:rPr>
                        <a:t>45.2</a:t>
                      </a:r>
                    </a:p>
                  </a:txBody>
                  <a:tcPr marL="0" marR="0" marT="0" marB="0" anchor="ctr"/>
                </a:tc>
                <a:tc>
                  <a:txBody>
                    <a:bodyPr/>
                    <a:lstStyle/>
                    <a:p>
                      <a:pPr algn="r" fontAlgn="ctr"/>
                      <a:r>
                        <a:rPr lang="en-IN" sz="1600" b="0" i="0" u="none" strike="noStrike" dirty="0">
                          <a:solidFill>
                            <a:srgbClr val="000000"/>
                          </a:solidFill>
                          <a:latin typeface="Calibri"/>
                        </a:rPr>
                        <a:t>46.3</a:t>
                      </a:r>
                    </a:p>
                  </a:txBody>
                  <a:tcPr marL="0" marR="0" marT="0" marB="0" anchor="ctr"/>
                </a:tc>
                <a:tc>
                  <a:txBody>
                    <a:bodyPr/>
                    <a:lstStyle/>
                    <a:p>
                      <a:pPr algn="r" fontAlgn="ctr"/>
                      <a:r>
                        <a:rPr lang="en-IN" sz="1600" b="0" i="0" u="none" strike="noStrike" dirty="0">
                          <a:solidFill>
                            <a:srgbClr val="000000"/>
                          </a:solidFill>
                          <a:latin typeface="Calibri"/>
                        </a:rPr>
                        <a:t>45.6</a:t>
                      </a: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612845"/>
            <a:ext cx="7858180" cy="3693319"/>
          </a:xfrm>
          <a:prstGeom prst="rect">
            <a:avLst/>
          </a:prstGeom>
        </p:spPr>
        <p:txBody>
          <a:bodyPr wrap="square">
            <a:spAutoFit/>
          </a:bodyPr>
          <a:lstStyle/>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Following the calculations:-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Incentive received by a Rep per unit sold by him = </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0.06 EUR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Instead if we offer him </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0.04 EUR on one unit sold</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if we offer him </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 EUR on each new Retailer or Wholesaler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he gets in to buy the products, provided the new Retailer buys a minimum of </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150 units</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of Fine Wine Products.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Thus, earlier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Incentive received by Rep on 150 units sold by him (without any regards to new or old Retailer)= 0.06 X 150 =9 EUR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Now with the new Plan;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Incentive received by Rep on 150 units sold by him (to a new Wholesaler or Retailer)= ((0.04 X 150) + 2) EUR = 8 EUR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Thus we save our expenditure on each Rep and we increase and extend our roots in the large market as well, by getting in with new Retailers and Wholesalers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42918"/>
            <a:ext cx="8715404" cy="2585323"/>
          </a:xfrm>
          <a:prstGeom prst="rect">
            <a:avLst/>
          </a:prstGeom>
          <a:noFill/>
        </p:spPr>
        <p:txBody>
          <a:bodyPr wrap="square" rtlCol="0">
            <a:spAutoFit/>
          </a:bodyPr>
          <a:lstStyle/>
          <a:p>
            <a:r>
              <a:rPr lang="en-IN" dirty="0" smtClean="0"/>
              <a:t>3. We recommend a system of quarterly targets for the sales representatives..</a:t>
            </a:r>
          </a:p>
          <a:p>
            <a:r>
              <a:rPr lang="en-IN" dirty="0" smtClean="0"/>
              <a:t>Since we have planned to incentivize the Reps on both the number of units sold and also the new retailers or wholesalers they can bring to Fine Wine, we need to allow the reps a sufficient amount of time to analyze the market and to get to the new retailers or wholesalers. Bringing all these retailers and wholesalers under one roof as Fine Wine customers is a time consuming procedure, and pressurizing the reps to do all of these as a target in a stipulated time of just one month would be too brutal and hectic for them. Thus quarterly targets would be the suggestion and keeping them updated on their progress adds up to an important feature to the process we suggest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43108" y="4429132"/>
            <a:ext cx="1531781" cy="89123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4282" y="-263067"/>
            <a:ext cx="8197403" cy="526133"/>
          </a:xfrm>
        </p:spPr>
        <p:txBody>
          <a:bodyPr>
            <a:noAutofit/>
          </a:bodyPr>
          <a:lstStyle/>
          <a:p>
            <a:r>
              <a:rPr lang="en-US" sz="2800" dirty="0" smtClean="0">
                <a:latin typeface="Arial Black" panose="020B0A04020102020204" pitchFamily="34" charset="0"/>
              </a:rPr>
              <a:t/>
            </a:r>
            <a:br>
              <a:rPr lang="en-US" sz="2800" dirty="0" smtClean="0">
                <a:latin typeface="Arial Black" panose="020B0A04020102020204" pitchFamily="34" charset="0"/>
              </a:rPr>
            </a:br>
            <a:r>
              <a:rPr lang="en-US" sz="2800" dirty="0">
                <a:latin typeface="Arial Black" panose="020B0A04020102020204" pitchFamily="34" charset="0"/>
              </a:rPr>
              <a:t/>
            </a:r>
            <a:br>
              <a:rPr lang="en-US" sz="2800" dirty="0">
                <a:latin typeface="Arial Black" panose="020B0A04020102020204" pitchFamily="34" charset="0"/>
              </a:rPr>
            </a:br>
            <a:r>
              <a:rPr lang="en-US" sz="2800" dirty="0" smtClean="0">
                <a:latin typeface="Arial Black" panose="020B0A04020102020204" pitchFamily="34" charset="0"/>
              </a:rPr>
              <a:t/>
            </a:r>
            <a:br>
              <a:rPr lang="en-US" sz="2800" dirty="0" smtClean="0">
                <a:latin typeface="Arial Black" panose="020B0A04020102020204" pitchFamily="34" charset="0"/>
              </a:rPr>
            </a:br>
            <a:r>
              <a:rPr lang="en-US" sz="2400" dirty="0" smtClean="0">
                <a:latin typeface="Arial Black" panose="020B0A04020102020204" pitchFamily="34" charset="0"/>
              </a:rPr>
              <a:t>Process Flow for Performance Tracking of Sales Representative</a:t>
            </a:r>
            <a:br>
              <a:rPr lang="en-US" sz="2400" dirty="0" smtClean="0">
                <a:latin typeface="Arial Black" panose="020B0A04020102020204" pitchFamily="34" charset="0"/>
              </a:rPr>
            </a:br>
            <a:endParaRPr lang="en-US" sz="2400" dirty="0">
              <a:latin typeface="Arial Black" panose="020B0A04020102020204" pitchFamily="34" charset="0"/>
            </a:endParaRPr>
          </a:p>
        </p:txBody>
      </p:sp>
      <p:sp>
        <p:nvSpPr>
          <p:cNvPr id="15" name="Rounded Rectangle 14"/>
          <p:cNvSpPr/>
          <p:nvPr/>
        </p:nvSpPr>
        <p:spPr>
          <a:xfrm>
            <a:off x="3714744" y="928670"/>
            <a:ext cx="1125292" cy="83712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98462" y="957169"/>
            <a:ext cx="888643" cy="646331"/>
          </a:xfrm>
          <a:prstGeom prst="rect">
            <a:avLst/>
          </a:prstGeom>
          <a:noFill/>
        </p:spPr>
        <p:txBody>
          <a:bodyPr wrap="square" rtlCol="0">
            <a:spAutoFit/>
          </a:bodyPr>
          <a:lstStyle/>
          <a:p>
            <a:r>
              <a:rPr lang="en-US" dirty="0" smtClean="0"/>
              <a:t>  GEO_ ID</a:t>
            </a:r>
            <a:endParaRPr lang="en-US" dirty="0"/>
          </a:p>
        </p:txBody>
      </p:sp>
      <p:sp>
        <p:nvSpPr>
          <p:cNvPr id="17" name="Oval 16"/>
          <p:cNvSpPr/>
          <p:nvPr/>
        </p:nvSpPr>
        <p:spPr>
          <a:xfrm>
            <a:off x="2211947" y="2502635"/>
            <a:ext cx="1244421" cy="145998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60243" y="2966271"/>
            <a:ext cx="1244421" cy="646331"/>
          </a:xfrm>
          <a:prstGeom prst="rect">
            <a:avLst/>
          </a:prstGeom>
          <a:noFill/>
        </p:spPr>
        <p:txBody>
          <a:bodyPr wrap="square" rtlCol="0">
            <a:spAutoFit/>
          </a:bodyPr>
          <a:lstStyle/>
          <a:p>
            <a:r>
              <a:rPr lang="en-US" dirty="0" smtClean="0"/>
              <a:t>CUSTOMER_ID</a:t>
            </a:r>
            <a:endParaRPr lang="en-US" dirty="0"/>
          </a:p>
        </p:txBody>
      </p:sp>
      <p:sp>
        <p:nvSpPr>
          <p:cNvPr id="19" name="Oval 18"/>
          <p:cNvSpPr/>
          <p:nvPr/>
        </p:nvSpPr>
        <p:spPr>
          <a:xfrm>
            <a:off x="4643438" y="2502635"/>
            <a:ext cx="1785950" cy="2355125"/>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134646" y="2644307"/>
            <a:ext cx="979599" cy="2031325"/>
          </a:xfrm>
          <a:prstGeom prst="rect">
            <a:avLst/>
          </a:prstGeom>
          <a:noFill/>
        </p:spPr>
        <p:txBody>
          <a:bodyPr wrap="square" rtlCol="0">
            <a:spAutoFit/>
          </a:bodyPr>
          <a:lstStyle/>
          <a:p>
            <a:r>
              <a:rPr lang="en-US" dirty="0" smtClean="0"/>
              <a:t>PROJECTED ANNUAL TARGET (IN EUROs)</a:t>
            </a:r>
            <a:endParaRPr lang="en-US" dirty="0"/>
          </a:p>
        </p:txBody>
      </p:sp>
      <p:sp>
        <p:nvSpPr>
          <p:cNvPr id="23" name="TextBox 22"/>
          <p:cNvSpPr txBox="1"/>
          <p:nvPr/>
        </p:nvSpPr>
        <p:spPr>
          <a:xfrm>
            <a:off x="2143108" y="4572008"/>
            <a:ext cx="1429555" cy="646331"/>
          </a:xfrm>
          <a:prstGeom prst="rect">
            <a:avLst/>
          </a:prstGeom>
          <a:noFill/>
        </p:spPr>
        <p:txBody>
          <a:bodyPr wrap="square" rtlCol="0">
            <a:spAutoFit/>
          </a:bodyPr>
          <a:lstStyle/>
          <a:p>
            <a:r>
              <a:rPr lang="en-US" dirty="0" smtClean="0"/>
              <a:t>SALES (IN EUROS)</a:t>
            </a:r>
            <a:endParaRPr lang="en-US" dirty="0"/>
          </a:p>
        </p:txBody>
      </p:sp>
      <p:cxnSp>
        <p:nvCxnSpPr>
          <p:cNvPr id="33" name="Straight Connector 32"/>
          <p:cNvCxnSpPr/>
          <p:nvPr/>
        </p:nvCxnSpPr>
        <p:spPr>
          <a:xfrm>
            <a:off x="4200124" y="1781417"/>
            <a:ext cx="9659" cy="36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00123" y="2142026"/>
            <a:ext cx="13233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828524" y="2142026"/>
            <a:ext cx="1381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523428" y="2142027"/>
            <a:ext cx="0" cy="347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828523" y="2142027"/>
            <a:ext cx="0" cy="347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85786" y="5380672"/>
            <a:ext cx="7109138" cy="1477328"/>
          </a:xfrm>
          <a:prstGeom prst="rect">
            <a:avLst/>
          </a:prstGeom>
          <a:noFill/>
        </p:spPr>
        <p:txBody>
          <a:bodyPr wrap="square" rtlCol="0">
            <a:spAutoFit/>
          </a:bodyPr>
          <a:lstStyle/>
          <a:p>
            <a:r>
              <a:rPr lang="en-US" dirty="0" smtClean="0"/>
              <a:t>In the above flow diagram the GEO_ID is the most important Key which enables a particular sales representative about the target he/she needs to achieve in that geographical region as well as the customer base that he has to cover in that area and the respective sales recovery from those customers </a:t>
            </a:r>
            <a:endParaRPr lang="en-US" dirty="0"/>
          </a:p>
        </p:txBody>
      </p:sp>
      <p:cxnSp>
        <p:nvCxnSpPr>
          <p:cNvPr id="48" name="Straight Arrow Connector 47"/>
          <p:cNvCxnSpPr/>
          <p:nvPr/>
        </p:nvCxnSpPr>
        <p:spPr>
          <a:xfrm>
            <a:off x="2828523" y="4069725"/>
            <a:ext cx="0" cy="39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7158" y="642918"/>
            <a:ext cx="785818" cy="369332"/>
          </a:xfrm>
          <a:prstGeom prst="rect">
            <a:avLst/>
          </a:prstGeom>
          <a:noFill/>
        </p:spPr>
        <p:txBody>
          <a:bodyPr wrap="square" rtlCol="0">
            <a:spAutoFit/>
          </a:bodyPr>
          <a:lstStyle/>
          <a:p>
            <a:r>
              <a:rPr lang="en-US" dirty="0" smtClean="0"/>
              <a:t>4.</a:t>
            </a:r>
            <a:endParaRPr lang="en-IN" dirty="0"/>
          </a:p>
        </p:txBody>
      </p:sp>
    </p:spTree>
    <p:extLst>
      <p:ext uri="{BB962C8B-B14F-4D97-AF65-F5344CB8AC3E}">
        <p14:creationId xmlns="" xmlns:p14="http://schemas.microsoft.com/office/powerpoint/2010/main" val="29584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250"/>
                                  </p:stCondLst>
                                  <p:childTnLst>
                                    <p:set>
                                      <p:cBhvr>
                                        <p:cTn id="45" dur="1" fill="hold">
                                          <p:stCondLst>
                                            <p:cond delay="0"/>
                                          </p:stCondLst>
                                        </p:cTn>
                                        <p:tgtEl>
                                          <p:spTgt spid="24"/>
                                        </p:tgtEl>
                                        <p:attrNameLst>
                                          <p:attrName>style.visibility</p:attrName>
                                        </p:attrNameLst>
                                      </p:cBhvr>
                                      <p:to>
                                        <p:strVal val="visible"/>
                                      </p:to>
                                    </p:set>
                                    <p:animEffect transition="in" filter="wipe(down)">
                                      <p:cBhvr>
                                        <p:cTn id="46" dur="75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25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down)">
                                      <p:cBhvr>
                                        <p:cTn id="5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5" grpId="0" animBg="1"/>
      <p:bldP spid="16" grpId="0"/>
      <p:bldP spid="17" grpId="0" animBg="1"/>
      <p:bldP spid="18" grpId="0"/>
      <p:bldP spid="19" grpId="0" animBg="1"/>
      <p:bldP spid="20" grpId="0"/>
      <p:bldP spid="23"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4282" y="357166"/>
            <a:ext cx="8708346"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Reporting Layout for Sales Representatives</a:t>
            </a:r>
            <a:endPar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 name="Rectangle 6"/>
          <p:cNvSpPr/>
          <p:nvPr/>
        </p:nvSpPr>
        <p:spPr>
          <a:xfrm>
            <a:off x="1202635" y="1643271"/>
            <a:ext cx="6390861" cy="49828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441174" y="1948071"/>
            <a:ext cx="6003235" cy="4555093"/>
          </a:xfrm>
          <a:prstGeom prst="rect">
            <a:avLst/>
          </a:prstGeom>
          <a:noFill/>
        </p:spPr>
        <p:txBody>
          <a:bodyPr wrap="square" rtlCol="0">
            <a:spAutoFit/>
          </a:bodyPr>
          <a:lstStyle/>
          <a:p>
            <a:endParaRPr lang="en-US" sz="2000" dirty="0">
              <a:latin typeface="Arial Black" panose="020B0A04020102020204" pitchFamily="34" charset="0"/>
            </a:endParaRPr>
          </a:p>
          <a:p>
            <a:endParaRPr lang="en-US" dirty="0" smtClean="0"/>
          </a:p>
          <a:p>
            <a:endParaRPr lang="en-US" dirty="0"/>
          </a:p>
          <a:p>
            <a:endParaRPr lang="en-US" dirty="0" smtClean="0"/>
          </a:p>
          <a:p>
            <a:r>
              <a:rPr lang="en-US" dirty="0" smtClean="0"/>
              <a:t>REPRESENTATIVE NAME: REP_NAME</a:t>
            </a:r>
          </a:p>
          <a:p>
            <a:r>
              <a:rPr lang="en-US" dirty="0" smtClean="0"/>
              <a:t>REPRESENTATIVE ID: REP_ID</a:t>
            </a:r>
          </a:p>
          <a:p>
            <a:endParaRPr lang="en-US" dirty="0"/>
          </a:p>
          <a:p>
            <a:r>
              <a:rPr lang="en-US" dirty="0" smtClean="0"/>
              <a:t>GEOGRAPHIC AREA ASSIGNED: GEO_NAME</a:t>
            </a:r>
          </a:p>
          <a:p>
            <a:r>
              <a:rPr lang="en-US" dirty="0" smtClean="0"/>
              <a:t>TARGET TO BE ACHIEVED: ……….</a:t>
            </a:r>
          </a:p>
          <a:p>
            <a:r>
              <a:rPr lang="en-US" dirty="0" smtClean="0"/>
              <a:t>QUARTERLY SALES ACHIEVED : ……….</a:t>
            </a:r>
          </a:p>
          <a:p>
            <a:endParaRPr lang="en-US" dirty="0" smtClean="0"/>
          </a:p>
          <a:p>
            <a:endParaRPr lang="en-US" dirty="0"/>
          </a:p>
          <a:p>
            <a:endParaRPr lang="en-US" dirty="0" smtClean="0"/>
          </a:p>
          <a:p>
            <a:endParaRPr lang="en-US" dirty="0"/>
          </a:p>
          <a:p>
            <a:endParaRPr lang="en-US" dirty="0"/>
          </a:p>
          <a:p>
            <a:r>
              <a:rPr lang="en-US" dirty="0" smtClean="0"/>
              <a:t>Signature Of Representative</a:t>
            </a:r>
            <a:r>
              <a:rPr lang="en-US" dirty="0"/>
              <a:t> </a:t>
            </a:r>
            <a:r>
              <a:rPr lang="en-US" dirty="0" smtClean="0"/>
              <a:t>                                                         </a:t>
            </a:r>
          </a:p>
        </p:txBody>
      </p:sp>
      <p:sp>
        <p:nvSpPr>
          <p:cNvPr id="9" name="Rectangle 8"/>
          <p:cNvSpPr/>
          <p:nvPr/>
        </p:nvSpPr>
        <p:spPr>
          <a:xfrm>
            <a:off x="3453586" y="1899112"/>
            <a:ext cx="2568332" cy="769441"/>
          </a:xfrm>
          <a:prstGeom prst="rect">
            <a:avLst/>
          </a:prstGeom>
          <a:noFill/>
        </p:spPr>
        <p:txBody>
          <a:bodyPr wrap="none" lIns="91440" tIns="45720" rIns="91440" bIns="45720">
            <a:spAutoFit/>
          </a:bodyPr>
          <a:lstStyle/>
          <a:p>
            <a:pPr algn="ct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FineWine</a:t>
            </a:r>
            <a:endPar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871249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8726" y="285728"/>
            <a:ext cx="11287204" cy="400110"/>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latin typeface="Arial Black" panose="020B0A04020102020204" pitchFamily="34" charset="0"/>
              </a:rPr>
              <a:t>QUALITY CHECKS TO ENSURE ACCURACY OF REPORTS</a:t>
            </a:r>
            <a:endParaRPr lang="en-US" sz="20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6" name="TextBox 5"/>
          <p:cNvSpPr txBox="1"/>
          <p:nvPr/>
        </p:nvSpPr>
        <p:spPr>
          <a:xfrm>
            <a:off x="357158" y="948690"/>
            <a:ext cx="8250908" cy="5909310"/>
          </a:xfrm>
          <a:prstGeom prst="rect">
            <a:avLst/>
          </a:prstGeom>
          <a:noFill/>
        </p:spPr>
        <p:txBody>
          <a:bodyPr wrap="square" rtlCol="0">
            <a:spAutoFit/>
          </a:bodyPr>
          <a:lstStyle/>
          <a:p>
            <a:r>
              <a:rPr lang="en-US" dirty="0" smtClean="0"/>
              <a:t>Following are the quality checks to ensure reports are accurate</a:t>
            </a:r>
          </a:p>
          <a:p>
            <a:endParaRPr lang="en-US" dirty="0"/>
          </a:p>
          <a:p>
            <a:pPr marL="342900" indent="-342900">
              <a:buFont typeface="+mj-lt"/>
              <a:buAutoNum type="arabicPeriod"/>
            </a:pPr>
            <a:r>
              <a:rPr lang="en-US" dirty="0" smtClean="0"/>
              <a:t>We can make a computerized platform for submission of reports for wholesaler, distributors and other members of the supply chain who are in direct contact with the sales representatives. In this way the members of the supply chain fill up the product details of a particular wine in the online platform of the company.</a:t>
            </a:r>
          </a:p>
          <a:p>
            <a:pPr marL="342900" indent="-342900">
              <a:buFont typeface="+mj-lt"/>
              <a:buAutoNum type="arabicPeriod"/>
            </a:pPr>
            <a:endParaRPr lang="en-US" dirty="0" smtClean="0"/>
          </a:p>
          <a:p>
            <a:pPr marL="342900" indent="-342900">
              <a:buFont typeface="+mj-lt"/>
              <a:buAutoNum type="arabicPeriod"/>
            </a:pPr>
            <a:r>
              <a:rPr lang="en-US" dirty="0" smtClean="0"/>
              <a:t>The sales representatives shall  be provided with a tablet or portable device in order to report their sales entries. In this way there is less of paper and manual work involved.</a:t>
            </a:r>
          </a:p>
          <a:p>
            <a:pPr marL="342900" indent="-342900">
              <a:buFont typeface="+mj-lt"/>
              <a:buAutoNum type="arabicPeriod"/>
            </a:pPr>
            <a:endParaRPr lang="en-US" dirty="0" smtClean="0"/>
          </a:p>
          <a:p>
            <a:pPr marL="342900" indent="-342900">
              <a:buFont typeface="+mj-lt"/>
              <a:buAutoNum type="arabicPeriod"/>
            </a:pPr>
            <a:r>
              <a:rPr lang="en-US" dirty="0" smtClean="0"/>
              <a:t>The online platform as mentioned in 1) should be made accessible to the managers. In this way the sales details entered by the members of the supply chain can be cross-checked with those entered by the sales representative. Thus the above provision ensures that the details entered by the wholesaler, large retailer and small retailer becomes a part of the master dataset of the company to which all managers have access. </a:t>
            </a:r>
          </a:p>
          <a:p>
            <a:pPr marL="342900" indent="-342900">
              <a:buFont typeface="+mj-lt"/>
              <a:buAutoNum type="arabicPeriod"/>
            </a:pPr>
            <a:endParaRPr lang="en-US" dirty="0" smtClean="0"/>
          </a:p>
          <a:p>
            <a:pPr marL="342900" indent="-342900">
              <a:buFont typeface="+mj-lt"/>
              <a:buAutoNum type="arabicPeriod"/>
            </a:pPr>
            <a:r>
              <a:rPr lang="en-US" dirty="0" smtClean="0"/>
              <a:t>The  3) point will be illustrated in a pictorial form with better clarity while answering the Question #4</a:t>
            </a:r>
            <a:endParaRPr lang="en-US" dirty="0"/>
          </a:p>
        </p:txBody>
      </p:sp>
    </p:spTree>
    <p:extLst>
      <p:ext uri="{BB962C8B-B14F-4D97-AF65-F5344CB8AC3E}">
        <p14:creationId xmlns="" xmlns:p14="http://schemas.microsoft.com/office/powerpoint/2010/main" val="253949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down)">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1000"/>
                                        <p:tgtEl>
                                          <p:spTgt spid="6">
                                            <p:txEl>
                                              <p:pRg st="4" end="4"/>
                                            </p:txEl>
                                          </p:spTgt>
                                        </p:tgtEl>
                                      </p:cBhvr>
                                    </p:animEffect>
                                    <p:anim calcmode="lin" valueType="num">
                                      <p:cBhvr>
                                        <p:cTn id="2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1000"/>
                                        <p:tgtEl>
                                          <p:spTgt spid="6">
                                            <p:txEl>
                                              <p:pRg st="6" end="6"/>
                                            </p:txEl>
                                          </p:spTgt>
                                        </p:tgtEl>
                                      </p:cBhvr>
                                    </p:animEffect>
                                    <p:anim calcmode="lin" valueType="num">
                                      <p:cBhvr>
                                        <p:cTn id="34"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fade">
                                      <p:cBhvr>
                                        <p:cTn id="40" dur="1000"/>
                                        <p:tgtEl>
                                          <p:spTgt spid="6">
                                            <p:txEl>
                                              <p:pRg st="8" end="8"/>
                                            </p:txEl>
                                          </p:spTgt>
                                        </p:tgtEl>
                                      </p:cBhvr>
                                    </p:animEffect>
                                    <p:anim calcmode="lin" valueType="num">
                                      <p:cBhvr>
                                        <p:cTn id="41"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DD732-0D57-42E3-9017-30963C796DE2}"/>
              </a:ext>
            </a:extLst>
          </p:cNvPr>
          <p:cNvSpPr>
            <a:spLocks noGrp="1"/>
          </p:cNvSpPr>
          <p:nvPr>
            <p:ph type="title"/>
          </p:nvPr>
        </p:nvSpPr>
        <p:spPr>
          <a:xfrm>
            <a:off x="457045" y="457200"/>
            <a:ext cx="8229909" cy="615553"/>
          </a:xfrm>
        </p:spPr>
        <p:txBody>
          <a:bodyPr>
            <a:normAutofit fontScale="90000"/>
          </a:bodyPr>
          <a:lstStyle/>
          <a:p>
            <a:r>
              <a:rPr lang="en-US" sz="2000" dirty="0" err="1"/>
              <a:t>Finewine</a:t>
            </a:r>
            <a:r>
              <a:rPr lang="en-US" sz="2000" dirty="0"/>
              <a:t> leadership team has expressed its desire to develop a solution which is capable of tracking and measuring the demand estimation</a:t>
            </a:r>
          </a:p>
        </p:txBody>
      </p:sp>
      <p:sp>
        <p:nvSpPr>
          <p:cNvPr id="43" name="Rectangle 42">
            <a:extLst>
              <a:ext uri="{FF2B5EF4-FFF2-40B4-BE49-F238E27FC236}">
                <a16:creationId xmlns:a16="http://schemas.microsoft.com/office/drawing/2014/main" xmlns="" id="{FAADE677-F138-47EF-BA41-7D2569F934F2}"/>
              </a:ext>
            </a:extLst>
          </p:cNvPr>
          <p:cNvSpPr/>
          <p:nvPr/>
        </p:nvSpPr>
        <p:spPr bwMode="auto">
          <a:xfrm>
            <a:off x="369694" y="2328536"/>
            <a:ext cx="8499287" cy="2167264"/>
          </a:xfrm>
          <a:prstGeom prst="rect">
            <a:avLst/>
          </a:prstGeom>
          <a:solidFill>
            <a:schemeClr val="accent1">
              <a:lumMod val="20000"/>
              <a:lumOff val="80000"/>
            </a:schemeClr>
          </a:solidFill>
          <a:ln w="12700" cap="flat" cmpd="sng" algn="ctr">
            <a:solidFill>
              <a:schemeClr val="accent1">
                <a:lumMod val="60000"/>
                <a:lumOff val="40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48" name="Text Box 71">
            <a:extLst>
              <a:ext uri="{FF2B5EF4-FFF2-40B4-BE49-F238E27FC236}">
                <a16:creationId xmlns:a16="http://schemas.microsoft.com/office/drawing/2014/main" xmlns="" id="{D7941B53-7522-49FE-844D-A25D4DEA039A}"/>
              </a:ext>
            </a:extLst>
          </p:cNvPr>
          <p:cNvSpPr txBox="1"/>
          <p:nvPr/>
        </p:nvSpPr>
        <p:spPr>
          <a:xfrm>
            <a:off x="881419" y="3204963"/>
            <a:ext cx="509062" cy="315650"/>
          </a:xfrm>
          <a:prstGeom prst="rect">
            <a:avLst/>
          </a:prstGeom>
          <a:noFill/>
        </p:spPr>
        <p:txBody>
          <a:bodyPr wrap="square" rtlCol="0">
            <a:spAutoFit/>
          </a:bodyPr>
          <a:lstStyle/>
          <a:p>
            <a:pPr algn="ctr"/>
            <a:r>
              <a:rPr lang="en-US" sz="600" dirty="0">
                <a:solidFill>
                  <a:srgbClr val="000000"/>
                </a:solidFill>
              </a:rPr>
              <a:t>DATA SET 1</a:t>
            </a:r>
          </a:p>
        </p:txBody>
      </p:sp>
      <p:sp>
        <p:nvSpPr>
          <p:cNvPr id="49" name="Flowchart: Multidocument 48">
            <a:extLst>
              <a:ext uri="{FF2B5EF4-FFF2-40B4-BE49-F238E27FC236}">
                <a16:creationId xmlns:a16="http://schemas.microsoft.com/office/drawing/2014/main" xmlns="" id="{FD7A95BE-4532-4ED8-A123-003B3F13F25C}"/>
              </a:ext>
            </a:extLst>
          </p:cNvPr>
          <p:cNvSpPr/>
          <p:nvPr/>
        </p:nvSpPr>
        <p:spPr>
          <a:xfrm>
            <a:off x="983025" y="3103128"/>
            <a:ext cx="573646" cy="41762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ultidocument 49">
            <a:extLst>
              <a:ext uri="{FF2B5EF4-FFF2-40B4-BE49-F238E27FC236}">
                <a16:creationId xmlns:a16="http://schemas.microsoft.com/office/drawing/2014/main" xmlns="" id="{2E3A9AA0-3900-4C74-9865-8447200794F1}"/>
              </a:ext>
            </a:extLst>
          </p:cNvPr>
          <p:cNvSpPr/>
          <p:nvPr/>
        </p:nvSpPr>
        <p:spPr>
          <a:xfrm>
            <a:off x="983025" y="3681271"/>
            <a:ext cx="573646" cy="41762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lowchart: Multidocument 50">
            <a:extLst>
              <a:ext uri="{FF2B5EF4-FFF2-40B4-BE49-F238E27FC236}">
                <a16:creationId xmlns:a16="http://schemas.microsoft.com/office/drawing/2014/main" xmlns="" id="{D81E3A3B-99E5-40A5-A03F-69B0381827D5}"/>
              </a:ext>
            </a:extLst>
          </p:cNvPr>
          <p:cNvSpPr/>
          <p:nvPr/>
        </p:nvSpPr>
        <p:spPr>
          <a:xfrm>
            <a:off x="1838732" y="3041853"/>
            <a:ext cx="573646" cy="377267"/>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ultidocument 51">
            <a:extLst>
              <a:ext uri="{FF2B5EF4-FFF2-40B4-BE49-F238E27FC236}">
                <a16:creationId xmlns:a16="http://schemas.microsoft.com/office/drawing/2014/main" xmlns="" id="{2C5C4BF1-EFEA-48ED-BCA1-D58D6DD511A9}"/>
              </a:ext>
            </a:extLst>
          </p:cNvPr>
          <p:cNvSpPr/>
          <p:nvPr/>
        </p:nvSpPr>
        <p:spPr>
          <a:xfrm>
            <a:off x="1828265" y="3681271"/>
            <a:ext cx="594580" cy="385349"/>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ECD43283-3E72-4B4A-AA13-CF24C08FFEEF}"/>
              </a:ext>
            </a:extLst>
          </p:cNvPr>
          <p:cNvSpPr/>
          <p:nvPr/>
        </p:nvSpPr>
        <p:spPr>
          <a:xfrm>
            <a:off x="766014" y="2745900"/>
            <a:ext cx="1915379" cy="1493061"/>
          </a:xfrm>
          <a:prstGeom prst="rect">
            <a:avLst/>
          </a:prstGeom>
          <a:noFill/>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xmlns="" id="{25794A59-2E56-43DF-8D4F-8B1F173DFE1A}"/>
              </a:ext>
            </a:extLst>
          </p:cNvPr>
          <p:cNvSpPr/>
          <p:nvPr/>
        </p:nvSpPr>
        <p:spPr>
          <a:xfrm>
            <a:off x="829552" y="2745545"/>
            <a:ext cx="1068990" cy="246221"/>
          </a:xfrm>
          <a:prstGeom prst="rect">
            <a:avLst/>
          </a:prstGeom>
          <a:noFill/>
        </p:spPr>
        <p:txBody>
          <a:bodyPr wrap="square" lIns="91440" tIns="45720" rIns="91440" bIns="45720">
            <a:spAutoFit/>
          </a:bodyPr>
          <a:lstStyle/>
          <a:p>
            <a:pPr algn="ctr"/>
            <a:r>
              <a:rPr lang="en-US" sz="1000" b="1" cap="none" spc="0" dirty="0">
                <a:ln w="0"/>
                <a:solidFill>
                  <a:srgbClr val="000000"/>
                </a:solidFill>
                <a:effectLst/>
              </a:rPr>
              <a:t>DATA SETS</a:t>
            </a:r>
          </a:p>
        </p:txBody>
      </p:sp>
      <p:sp>
        <p:nvSpPr>
          <p:cNvPr id="55" name="Text Box 71">
            <a:extLst>
              <a:ext uri="{FF2B5EF4-FFF2-40B4-BE49-F238E27FC236}">
                <a16:creationId xmlns:a16="http://schemas.microsoft.com/office/drawing/2014/main" xmlns="" id="{98B50710-9184-4653-BA42-AA848589080C}"/>
              </a:ext>
            </a:extLst>
          </p:cNvPr>
          <p:cNvSpPr txBox="1"/>
          <p:nvPr/>
        </p:nvSpPr>
        <p:spPr>
          <a:xfrm>
            <a:off x="1802184" y="3789621"/>
            <a:ext cx="480560" cy="276999"/>
          </a:xfrm>
          <a:prstGeom prst="rect">
            <a:avLst/>
          </a:prstGeom>
          <a:noFill/>
        </p:spPr>
        <p:txBody>
          <a:bodyPr wrap="square" rtlCol="0">
            <a:spAutoFit/>
          </a:bodyPr>
          <a:lstStyle/>
          <a:p>
            <a:pPr algn="ctr"/>
            <a:r>
              <a:rPr lang="en-US" sz="600" dirty="0">
                <a:solidFill>
                  <a:srgbClr val="000000"/>
                </a:solidFill>
              </a:rPr>
              <a:t>DATA SET N</a:t>
            </a:r>
          </a:p>
        </p:txBody>
      </p:sp>
      <p:sp>
        <p:nvSpPr>
          <p:cNvPr id="56" name="Text Box 71">
            <a:extLst>
              <a:ext uri="{FF2B5EF4-FFF2-40B4-BE49-F238E27FC236}">
                <a16:creationId xmlns:a16="http://schemas.microsoft.com/office/drawing/2014/main" xmlns="" id="{74B2068A-3157-49C7-968B-561023114E57}"/>
              </a:ext>
            </a:extLst>
          </p:cNvPr>
          <p:cNvSpPr txBox="1"/>
          <p:nvPr/>
        </p:nvSpPr>
        <p:spPr>
          <a:xfrm>
            <a:off x="917975" y="3761171"/>
            <a:ext cx="509062" cy="276999"/>
          </a:xfrm>
          <a:prstGeom prst="rect">
            <a:avLst/>
          </a:prstGeom>
          <a:noFill/>
        </p:spPr>
        <p:txBody>
          <a:bodyPr wrap="square" rtlCol="0">
            <a:spAutoFit/>
          </a:bodyPr>
          <a:lstStyle/>
          <a:p>
            <a:pPr algn="ctr"/>
            <a:r>
              <a:rPr lang="en-US" sz="600" dirty="0">
                <a:solidFill>
                  <a:srgbClr val="000000"/>
                </a:solidFill>
              </a:rPr>
              <a:t>DATA SET 2</a:t>
            </a:r>
          </a:p>
        </p:txBody>
      </p:sp>
      <p:sp>
        <p:nvSpPr>
          <p:cNvPr id="57" name="Text Box 71">
            <a:extLst>
              <a:ext uri="{FF2B5EF4-FFF2-40B4-BE49-F238E27FC236}">
                <a16:creationId xmlns:a16="http://schemas.microsoft.com/office/drawing/2014/main" xmlns="" id="{98FE5455-EAC5-426C-A5E4-F1F5608854F8}"/>
              </a:ext>
            </a:extLst>
          </p:cNvPr>
          <p:cNvSpPr txBox="1"/>
          <p:nvPr/>
        </p:nvSpPr>
        <p:spPr>
          <a:xfrm>
            <a:off x="1773682" y="3103128"/>
            <a:ext cx="509062" cy="276999"/>
          </a:xfrm>
          <a:prstGeom prst="rect">
            <a:avLst/>
          </a:prstGeom>
          <a:noFill/>
        </p:spPr>
        <p:txBody>
          <a:bodyPr wrap="square" rtlCol="0">
            <a:spAutoFit/>
          </a:bodyPr>
          <a:lstStyle/>
          <a:p>
            <a:pPr algn="ctr"/>
            <a:r>
              <a:rPr lang="en-US" sz="600" dirty="0">
                <a:solidFill>
                  <a:srgbClr val="000000"/>
                </a:solidFill>
              </a:rPr>
              <a:t>DATA SET 3</a:t>
            </a:r>
          </a:p>
        </p:txBody>
      </p:sp>
      <p:sp>
        <p:nvSpPr>
          <p:cNvPr id="58" name="Rectangle 57">
            <a:extLst>
              <a:ext uri="{FF2B5EF4-FFF2-40B4-BE49-F238E27FC236}">
                <a16:creationId xmlns:a16="http://schemas.microsoft.com/office/drawing/2014/main" xmlns="" id="{ED18A17F-AD9B-4C17-874A-7A3C7CA350A3}"/>
              </a:ext>
            </a:extLst>
          </p:cNvPr>
          <p:cNvSpPr/>
          <p:nvPr/>
        </p:nvSpPr>
        <p:spPr>
          <a:xfrm>
            <a:off x="3355462" y="2743793"/>
            <a:ext cx="1915379" cy="1493061"/>
          </a:xfrm>
          <a:prstGeom prst="rect">
            <a:avLst/>
          </a:prstGeom>
          <a:noFill/>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xmlns="" id="{757F12C4-0972-45EA-8352-692CADCD1E04}"/>
              </a:ext>
            </a:extLst>
          </p:cNvPr>
          <p:cNvCxnSpPr>
            <a:stCxn id="53" idx="3"/>
            <a:endCxn id="58" idx="1"/>
          </p:cNvCxnSpPr>
          <p:nvPr/>
        </p:nvCxnSpPr>
        <p:spPr>
          <a:xfrm flipV="1">
            <a:off x="2681393" y="3490324"/>
            <a:ext cx="674069" cy="2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xmlns="" id="{ADF4DFB4-0453-4989-A552-7F27FA2E1C79}"/>
              </a:ext>
            </a:extLst>
          </p:cNvPr>
          <p:cNvSpPr/>
          <p:nvPr/>
        </p:nvSpPr>
        <p:spPr>
          <a:xfrm>
            <a:off x="3355462" y="2782989"/>
            <a:ext cx="1580748" cy="246221"/>
          </a:xfrm>
          <a:prstGeom prst="rect">
            <a:avLst/>
          </a:prstGeom>
          <a:noFill/>
        </p:spPr>
        <p:txBody>
          <a:bodyPr wrap="square" lIns="91440" tIns="45720" rIns="91440" bIns="45720">
            <a:spAutoFit/>
          </a:bodyPr>
          <a:lstStyle/>
          <a:p>
            <a:pPr algn="ctr"/>
            <a:r>
              <a:rPr lang="en-US" sz="1000" b="1" cap="none" spc="0" dirty="0">
                <a:ln w="0"/>
                <a:solidFill>
                  <a:srgbClr val="000000"/>
                </a:solidFill>
                <a:effectLst/>
              </a:rPr>
              <a:t>INFRASTRUCTURE</a:t>
            </a:r>
          </a:p>
        </p:txBody>
      </p:sp>
      <p:pic>
        <p:nvPicPr>
          <p:cNvPr id="61" name="Picture 60">
            <a:extLst>
              <a:ext uri="{FF2B5EF4-FFF2-40B4-BE49-F238E27FC236}">
                <a16:creationId xmlns:a16="http://schemas.microsoft.com/office/drawing/2014/main" xmlns="" id="{A9D4A39C-EA3E-4805-A741-14D26610B4FD}"/>
              </a:ext>
            </a:extLst>
          </p:cNvPr>
          <p:cNvPicPr>
            <a:picLocks noChangeAspect="1"/>
          </p:cNvPicPr>
          <p:nvPr/>
        </p:nvPicPr>
        <p:blipFill>
          <a:blip r:embed="rId2"/>
          <a:stretch>
            <a:fillRect/>
          </a:stretch>
        </p:blipFill>
        <p:spPr>
          <a:xfrm>
            <a:off x="8104324" y="2639108"/>
            <a:ext cx="577780" cy="523272"/>
          </a:xfrm>
          <a:prstGeom prst="rect">
            <a:avLst/>
          </a:prstGeom>
        </p:spPr>
      </p:pic>
      <p:pic>
        <p:nvPicPr>
          <p:cNvPr id="62" name="Picture 61">
            <a:extLst>
              <a:ext uri="{FF2B5EF4-FFF2-40B4-BE49-F238E27FC236}">
                <a16:creationId xmlns:a16="http://schemas.microsoft.com/office/drawing/2014/main" xmlns="" id="{7B93D694-9FC1-46E6-A48E-5B9BDEC82449}"/>
              </a:ext>
            </a:extLst>
          </p:cNvPr>
          <p:cNvPicPr>
            <a:picLocks noChangeAspect="1"/>
          </p:cNvPicPr>
          <p:nvPr/>
        </p:nvPicPr>
        <p:blipFill>
          <a:blip r:embed="rId2"/>
          <a:stretch>
            <a:fillRect/>
          </a:stretch>
        </p:blipFill>
        <p:spPr>
          <a:xfrm>
            <a:off x="8087692" y="3204963"/>
            <a:ext cx="599262" cy="542728"/>
          </a:xfrm>
          <a:prstGeom prst="rect">
            <a:avLst/>
          </a:prstGeom>
        </p:spPr>
      </p:pic>
      <p:pic>
        <p:nvPicPr>
          <p:cNvPr id="63" name="Picture 62">
            <a:extLst>
              <a:ext uri="{FF2B5EF4-FFF2-40B4-BE49-F238E27FC236}">
                <a16:creationId xmlns:a16="http://schemas.microsoft.com/office/drawing/2014/main" xmlns="" id="{2C894F82-D101-4D77-9CF6-5DD4E6AF503E}"/>
              </a:ext>
            </a:extLst>
          </p:cNvPr>
          <p:cNvPicPr>
            <a:picLocks noChangeAspect="1"/>
          </p:cNvPicPr>
          <p:nvPr/>
        </p:nvPicPr>
        <p:blipFill>
          <a:blip r:embed="rId2"/>
          <a:stretch>
            <a:fillRect/>
          </a:stretch>
        </p:blipFill>
        <p:spPr>
          <a:xfrm>
            <a:off x="8069883" y="3801587"/>
            <a:ext cx="609391" cy="551901"/>
          </a:xfrm>
          <a:prstGeom prst="rect">
            <a:avLst/>
          </a:prstGeom>
        </p:spPr>
      </p:pic>
      <p:cxnSp>
        <p:nvCxnSpPr>
          <p:cNvPr id="64" name="Straight Arrow Connector 63">
            <a:extLst>
              <a:ext uri="{FF2B5EF4-FFF2-40B4-BE49-F238E27FC236}">
                <a16:creationId xmlns:a16="http://schemas.microsoft.com/office/drawing/2014/main" xmlns="" id="{ACFFE9FA-6DE9-4B0D-9FA3-46150F3E5D71}"/>
              </a:ext>
            </a:extLst>
          </p:cNvPr>
          <p:cNvCxnSpPr>
            <a:cxnSpLocks/>
          </p:cNvCxnSpPr>
          <p:nvPr/>
        </p:nvCxnSpPr>
        <p:spPr>
          <a:xfrm flipV="1">
            <a:off x="7603050" y="2923968"/>
            <a:ext cx="413005" cy="378955"/>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5E8C90A8-9901-4F17-9632-006A9BFA5D4C}"/>
              </a:ext>
            </a:extLst>
          </p:cNvPr>
          <p:cNvCxnSpPr>
            <a:cxnSpLocks/>
            <a:endCxn id="62" idx="1"/>
          </p:cNvCxnSpPr>
          <p:nvPr/>
        </p:nvCxnSpPr>
        <p:spPr>
          <a:xfrm flipV="1">
            <a:off x="7586418" y="3476327"/>
            <a:ext cx="501274" cy="5492"/>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BDE4B038-06ED-45A8-84D0-D2E06FCEB72E}"/>
              </a:ext>
            </a:extLst>
          </p:cNvPr>
          <p:cNvCxnSpPr>
            <a:cxnSpLocks/>
            <a:endCxn id="63" idx="1"/>
          </p:cNvCxnSpPr>
          <p:nvPr/>
        </p:nvCxnSpPr>
        <p:spPr>
          <a:xfrm>
            <a:off x="7595336" y="3655223"/>
            <a:ext cx="474547" cy="422315"/>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xmlns="" id="{3BB37B40-115B-4A7E-A2B6-8DA47F817461}"/>
              </a:ext>
            </a:extLst>
          </p:cNvPr>
          <p:cNvSpPr/>
          <p:nvPr/>
        </p:nvSpPr>
        <p:spPr>
          <a:xfrm>
            <a:off x="5638410" y="2723877"/>
            <a:ext cx="1915379" cy="1493061"/>
          </a:xfrm>
          <a:prstGeom prst="rect">
            <a:avLst/>
          </a:prstGeom>
          <a:noFill/>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xmlns="" id="{9CEB6EC8-224E-4D6A-A769-D0D0BDD84B41}"/>
              </a:ext>
            </a:extLst>
          </p:cNvPr>
          <p:cNvSpPr/>
          <p:nvPr/>
        </p:nvSpPr>
        <p:spPr>
          <a:xfrm>
            <a:off x="5122316" y="2743793"/>
            <a:ext cx="1278909" cy="246221"/>
          </a:xfrm>
          <a:prstGeom prst="rect">
            <a:avLst/>
          </a:prstGeom>
          <a:noFill/>
        </p:spPr>
        <p:txBody>
          <a:bodyPr wrap="square" lIns="91440" tIns="45720" rIns="91440" bIns="45720">
            <a:spAutoFit/>
          </a:bodyPr>
          <a:lstStyle/>
          <a:p>
            <a:pPr algn="ctr"/>
            <a:r>
              <a:rPr lang="en-US" sz="1000" b="1" dirty="0">
                <a:ln w="0"/>
                <a:solidFill>
                  <a:srgbClr val="000000"/>
                </a:solidFill>
              </a:rPr>
              <a:t>UI</a:t>
            </a:r>
            <a:endParaRPr lang="en-US" sz="1000" b="1" cap="none" spc="0" dirty="0">
              <a:ln w="0"/>
              <a:solidFill>
                <a:srgbClr val="000000"/>
              </a:solidFill>
              <a:effectLst/>
            </a:endParaRPr>
          </a:p>
        </p:txBody>
      </p:sp>
      <p:cxnSp>
        <p:nvCxnSpPr>
          <p:cNvPr id="69" name="Straight Arrow Connector 68">
            <a:extLst>
              <a:ext uri="{FF2B5EF4-FFF2-40B4-BE49-F238E27FC236}">
                <a16:creationId xmlns:a16="http://schemas.microsoft.com/office/drawing/2014/main" xmlns="" id="{FD9FDD94-B338-4EC5-ACE2-EAF986D09889}"/>
              </a:ext>
            </a:extLst>
          </p:cNvPr>
          <p:cNvCxnSpPr>
            <a:cxnSpLocks/>
            <a:endCxn id="67" idx="1"/>
          </p:cNvCxnSpPr>
          <p:nvPr/>
        </p:nvCxnSpPr>
        <p:spPr>
          <a:xfrm flipV="1">
            <a:off x="5265557" y="3470408"/>
            <a:ext cx="372853" cy="118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AutoShape 2" descr="Image result for Question mark image">
            <a:extLst>
              <a:ext uri="{FF2B5EF4-FFF2-40B4-BE49-F238E27FC236}">
                <a16:creationId xmlns:a16="http://schemas.microsoft.com/office/drawing/2014/main" xmlns="" id="{EDE7148E-61DB-4E19-A104-3320E5B75422}"/>
              </a:ext>
            </a:extLst>
          </p:cNvPr>
          <p:cNvSpPr>
            <a:spLocks noChangeAspect="1" noChangeArrowheads="1"/>
          </p:cNvSpPr>
          <p:nvPr/>
        </p:nvSpPr>
        <p:spPr bwMode="auto">
          <a:xfrm>
            <a:off x="4419600" y="2996083"/>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TextBox 73">
            <a:extLst>
              <a:ext uri="{FF2B5EF4-FFF2-40B4-BE49-F238E27FC236}">
                <a16:creationId xmlns:a16="http://schemas.microsoft.com/office/drawing/2014/main" xmlns="" id="{2EE6F12C-E217-4BF1-A2D0-37311AD61458}"/>
              </a:ext>
            </a:extLst>
          </p:cNvPr>
          <p:cNvSpPr txBox="1"/>
          <p:nvPr/>
        </p:nvSpPr>
        <p:spPr>
          <a:xfrm>
            <a:off x="6910330" y="7107410"/>
            <a:ext cx="2220271" cy="1169551"/>
          </a:xfrm>
          <a:prstGeom prst="rect">
            <a:avLst/>
          </a:prstGeom>
          <a:noFill/>
        </p:spPr>
        <p:txBody>
          <a:bodyPr wrap="square" rtlCol="0">
            <a:spAutoFit/>
          </a:bodyPr>
          <a:lstStyle/>
          <a:p>
            <a:r>
              <a:rPr lang="en-US" dirty="0"/>
              <a:t>1. Suggest appropriate infrastructure to onboard data from various data sources onto ZS database </a:t>
            </a:r>
          </a:p>
        </p:txBody>
      </p:sp>
      <p:sp>
        <p:nvSpPr>
          <p:cNvPr id="76" name="TextBox 75">
            <a:extLst>
              <a:ext uri="{FF2B5EF4-FFF2-40B4-BE49-F238E27FC236}">
                <a16:creationId xmlns:a16="http://schemas.microsoft.com/office/drawing/2014/main" xmlns="" id="{48BA0BAF-C7D1-43DF-885E-71DFB279CB34}"/>
              </a:ext>
            </a:extLst>
          </p:cNvPr>
          <p:cNvSpPr txBox="1"/>
          <p:nvPr/>
        </p:nvSpPr>
        <p:spPr>
          <a:xfrm>
            <a:off x="403636" y="4604150"/>
            <a:ext cx="8283317" cy="2031325"/>
          </a:xfrm>
          <a:prstGeom prst="rect">
            <a:avLst/>
          </a:prstGeom>
          <a:noFill/>
        </p:spPr>
        <p:txBody>
          <a:bodyPr wrap="square" rtlCol="0">
            <a:spAutoFit/>
          </a:bodyPr>
          <a:lstStyle/>
          <a:p>
            <a:pPr marL="342900" indent="-342900">
              <a:buAutoNum type="arabicPeriod"/>
            </a:pPr>
            <a:r>
              <a:rPr lang="en-US" sz="1400" dirty="0"/>
              <a:t>As a part of the solution design, ZS is required to recommend a method to incorporate the data shared by </a:t>
            </a:r>
            <a:r>
              <a:rPr lang="en-US" sz="1400" dirty="0" err="1"/>
              <a:t>FineWine</a:t>
            </a:r>
            <a:r>
              <a:rPr lang="en-US" sz="1400" dirty="0"/>
              <a:t> along with demographics and consumption data available across the three countries. Recommend a strategy to come up with the method of ingesting the data and creating master datasets</a:t>
            </a:r>
          </a:p>
          <a:p>
            <a:pPr marL="342900" indent="-342900">
              <a:buAutoNum type="arabicPeriod"/>
            </a:pPr>
            <a:r>
              <a:rPr lang="en-US" sz="1400" dirty="0"/>
              <a:t>Suggest UI interface to design dashboard to help business executives to measure the impact of sales</a:t>
            </a:r>
          </a:p>
          <a:p>
            <a:pPr marL="342900" indent="-342900">
              <a:buFontTx/>
              <a:buAutoNum type="arabicPeriod"/>
            </a:pPr>
            <a:r>
              <a:rPr lang="en-US" sz="1400" dirty="0"/>
              <a:t>The data coming from different countries, having varied data formats and many multilingual nuances to account for. Suggest a solution that allows users to view the information they need in the format they need, on demand</a:t>
            </a:r>
          </a:p>
        </p:txBody>
      </p:sp>
      <p:sp>
        <p:nvSpPr>
          <p:cNvPr id="34" name="Rectangle 3">
            <a:extLst>
              <a:ext uri="{FF2B5EF4-FFF2-40B4-BE49-F238E27FC236}">
                <a16:creationId xmlns:a16="http://schemas.microsoft.com/office/drawing/2014/main" xmlns="" id="{32156B7C-0DD3-4BDE-80C2-4425E9B2580E}"/>
              </a:ext>
            </a:extLst>
          </p:cNvPr>
          <p:cNvSpPr txBox="1">
            <a:spLocks noChangeArrowheads="1"/>
          </p:cNvSpPr>
          <p:nvPr/>
        </p:nvSpPr>
        <p:spPr bwMode="black">
          <a:xfrm>
            <a:off x="403637" y="1219200"/>
            <a:ext cx="8275637" cy="10109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266700" indent="-266700"/>
            <a:r>
              <a:rPr lang="en-US" sz="1200" kern="0" dirty="0">
                <a:latin typeface="+mj-lt"/>
              </a:rPr>
              <a:t>As </a:t>
            </a:r>
            <a:r>
              <a:rPr lang="en-US" sz="1200" kern="0" dirty="0" err="1">
                <a:latin typeface="+mj-lt"/>
              </a:rPr>
              <a:t>Finewine</a:t>
            </a:r>
            <a:r>
              <a:rPr lang="en-US" sz="1200" kern="0" dirty="0">
                <a:latin typeface="+mj-lt"/>
              </a:rPr>
              <a:t> will need to make considerable investments in setting up sales forces, estimate demand and promote their brand in a competitive wine market, the sales leadership would like ZS to develop intuitive dashboards and KPIs to provide appropriate insights to the team</a:t>
            </a:r>
          </a:p>
          <a:p>
            <a:pPr marL="266700" indent="-266700"/>
            <a:r>
              <a:rPr lang="en-US" sz="1200" kern="0" dirty="0">
                <a:latin typeface="+mj-lt"/>
              </a:rPr>
              <a:t>The leadership team wants to ensure that their managers and sales force teams are getting the appropriate level of information for tracking leads and sales performance</a:t>
            </a:r>
          </a:p>
        </p:txBody>
      </p:sp>
      <p:sp>
        <p:nvSpPr>
          <p:cNvPr id="3" name="TextBox 2"/>
          <p:cNvSpPr txBox="1"/>
          <p:nvPr/>
        </p:nvSpPr>
        <p:spPr>
          <a:xfrm>
            <a:off x="427839" y="2456093"/>
            <a:ext cx="5717563" cy="307777"/>
          </a:xfrm>
          <a:prstGeom prst="rect">
            <a:avLst/>
          </a:prstGeom>
          <a:noFill/>
        </p:spPr>
        <p:txBody>
          <a:bodyPr wrap="square" rtlCol="0">
            <a:spAutoFit/>
          </a:bodyPr>
          <a:lstStyle/>
          <a:p>
            <a:r>
              <a:rPr lang="en-US" sz="1400" b="1" kern="0" dirty="0"/>
              <a:t>Flow of information from data to insights that go out to the field</a:t>
            </a:r>
            <a:endParaRPr lang="en-US" sz="1400" dirty="0"/>
          </a:p>
        </p:txBody>
      </p:sp>
      <p:pic>
        <p:nvPicPr>
          <p:cNvPr id="1026" name="Picture 2" descr="Database Png PNG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03099" y="3022230"/>
            <a:ext cx="1111379" cy="1111379"/>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mage result for rEPORTS 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87380" y="3011403"/>
            <a:ext cx="1210891" cy="960641"/>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Road Sign">
            <a:extLst>
              <a:ext uri="{FF2B5EF4-FFF2-40B4-BE49-F238E27FC236}">
                <a16:creationId xmlns:a16="http://schemas.microsoft.com/office/drawing/2014/main" xmlns="" id="{37B6A2E3-FBFD-4598-B880-26783F1D04E9}"/>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#4</a:t>
            </a:r>
          </a:p>
        </p:txBody>
      </p:sp>
    </p:spTree>
    <p:extLst>
      <p:ext uri="{BB962C8B-B14F-4D97-AF65-F5344CB8AC3E}">
        <p14:creationId xmlns:p14="http://schemas.microsoft.com/office/powerpoint/2010/main" xmlns="" val="604138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14290"/>
            <a:ext cx="8429684" cy="369332"/>
          </a:xfrm>
          <a:prstGeom prst="rect">
            <a:avLst/>
          </a:prstGeom>
          <a:noFill/>
        </p:spPr>
        <p:txBody>
          <a:bodyPr wrap="square" rtlCol="0">
            <a:spAutoFit/>
          </a:bodyPr>
          <a:lstStyle/>
          <a:p>
            <a:endParaRPr lang="en-IN" dirty="0"/>
          </a:p>
        </p:txBody>
      </p:sp>
      <p:sp>
        <p:nvSpPr>
          <p:cNvPr id="4" name="TextBox 3"/>
          <p:cNvSpPr txBox="1"/>
          <p:nvPr/>
        </p:nvSpPr>
        <p:spPr>
          <a:xfrm>
            <a:off x="285720" y="428604"/>
            <a:ext cx="8429684" cy="6186309"/>
          </a:xfrm>
          <a:prstGeom prst="rect">
            <a:avLst/>
          </a:prstGeom>
          <a:noFill/>
        </p:spPr>
        <p:txBody>
          <a:bodyPr wrap="square" rtlCol="0">
            <a:spAutoFit/>
          </a:bodyPr>
          <a:lstStyle/>
          <a:p>
            <a:r>
              <a:rPr lang="en-US" dirty="0" smtClean="0"/>
              <a:t>1.  A pre-formatted form can be made which requires the demographics and consumption data to be entered. The data entered on the form will be then tabulated and made into master data sets which can be linked to the dashboard. These master data sets can then be viewed at the managerial level or above. A sample form for demographics can be made as follows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data can be made inaccessible except through the dashboard. Thus, we can also prevent accidental deletion or unintended modification of consumption data.</a:t>
            </a:r>
          </a:p>
        </p:txBody>
      </p:sp>
      <p:sp>
        <p:nvSpPr>
          <p:cNvPr id="5" name="Rectangle 4"/>
          <p:cNvSpPr/>
          <p:nvPr/>
        </p:nvSpPr>
        <p:spPr>
          <a:xfrm>
            <a:off x="428596" y="1928802"/>
            <a:ext cx="7429552" cy="39290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42910" y="3214686"/>
            <a:ext cx="7072362" cy="2862322"/>
          </a:xfrm>
          <a:prstGeom prst="rect">
            <a:avLst/>
          </a:prstGeom>
          <a:noFill/>
        </p:spPr>
        <p:txBody>
          <a:bodyPr wrap="square" rtlCol="0">
            <a:spAutoFit/>
          </a:bodyPr>
          <a:lstStyle/>
          <a:p>
            <a:r>
              <a:rPr lang="en-US" dirty="0" smtClean="0"/>
              <a:t>Enter name of the country</a:t>
            </a:r>
          </a:p>
          <a:p>
            <a:r>
              <a:rPr lang="en-US" dirty="0" smtClean="0"/>
              <a:t>Enter the year</a:t>
            </a:r>
          </a:p>
          <a:p>
            <a:r>
              <a:rPr lang="en-US" dirty="0" smtClean="0"/>
              <a:t>Enter population</a:t>
            </a:r>
          </a:p>
          <a:p>
            <a:r>
              <a:rPr lang="en-US" dirty="0" smtClean="0"/>
              <a:t>Enter name of wine</a:t>
            </a:r>
          </a:p>
          <a:p>
            <a:r>
              <a:rPr lang="en-US" dirty="0" smtClean="0"/>
              <a:t>Enter per capita consumption in </a:t>
            </a:r>
            <a:r>
              <a:rPr lang="en-US" dirty="0" err="1" smtClean="0"/>
              <a:t>litres</a:t>
            </a:r>
            <a:endParaRPr lang="en-US" dirty="0" smtClean="0"/>
          </a:p>
          <a:p>
            <a:r>
              <a:rPr lang="en-US" dirty="0" smtClean="0"/>
              <a:t>Enter no of major brands in the market</a:t>
            </a:r>
          </a:p>
          <a:p>
            <a:r>
              <a:rPr lang="en-US" dirty="0" smtClean="0"/>
              <a:t>Enter sales of </a:t>
            </a:r>
            <a:r>
              <a:rPr lang="en-US" dirty="0" err="1" smtClean="0"/>
              <a:t>FineWines</a:t>
            </a:r>
            <a:r>
              <a:rPr lang="en-US" dirty="0" smtClean="0"/>
              <a:t> in that year</a:t>
            </a:r>
          </a:p>
          <a:p>
            <a:endParaRPr lang="en-US" dirty="0"/>
          </a:p>
          <a:p>
            <a:pPr algn="r"/>
            <a:r>
              <a:rPr lang="en-US" dirty="0" smtClean="0"/>
              <a:t>				</a:t>
            </a:r>
            <a:r>
              <a:rPr lang="en-US" u="sng" dirty="0" smtClean="0">
                <a:solidFill>
                  <a:schemeClr val="accent3">
                    <a:lumMod val="50000"/>
                  </a:schemeClr>
                </a:solidFill>
              </a:rPr>
              <a:t>View existing data</a:t>
            </a:r>
          </a:p>
          <a:p>
            <a:endParaRPr lang="en-US" dirty="0" smtClean="0"/>
          </a:p>
        </p:txBody>
      </p:sp>
      <p:sp>
        <p:nvSpPr>
          <p:cNvPr id="9" name="TextBox 8"/>
          <p:cNvSpPr txBox="1"/>
          <p:nvPr/>
        </p:nvSpPr>
        <p:spPr>
          <a:xfrm>
            <a:off x="2500298" y="2500306"/>
            <a:ext cx="4000528" cy="369332"/>
          </a:xfrm>
          <a:prstGeom prst="rect">
            <a:avLst/>
          </a:prstGeom>
          <a:noFill/>
        </p:spPr>
        <p:txBody>
          <a:bodyPr wrap="square" rtlCol="0">
            <a:spAutoFit/>
          </a:bodyPr>
          <a:lstStyle/>
          <a:p>
            <a:r>
              <a:rPr lang="en-US" b="1" dirty="0" smtClean="0">
                <a:solidFill>
                  <a:schemeClr val="accent5">
                    <a:lumMod val="50000"/>
                  </a:schemeClr>
                </a:solidFill>
              </a:rPr>
              <a:t>Demographics data modification page</a:t>
            </a:r>
            <a:endParaRPr lang="en-IN" b="1" dirty="0">
              <a:solidFill>
                <a:schemeClr val="accent5">
                  <a:lumMod val="50000"/>
                </a:schemeClr>
              </a:solidFill>
            </a:endParaRPr>
          </a:p>
        </p:txBody>
      </p:sp>
      <p:sp>
        <p:nvSpPr>
          <p:cNvPr id="10" name="Rectangle 9"/>
          <p:cNvSpPr/>
          <p:nvPr/>
        </p:nvSpPr>
        <p:spPr>
          <a:xfrm>
            <a:off x="3214678" y="3286124"/>
            <a:ext cx="192882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143108" y="3571876"/>
            <a:ext cx="192882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357422" y="3857628"/>
            <a:ext cx="192882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714612" y="4143380"/>
            <a:ext cx="192882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429124" y="4429132"/>
            <a:ext cx="192882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429124" y="4714884"/>
            <a:ext cx="192882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4143372" y="5000636"/>
            <a:ext cx="1928826"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785786" y="5286388"/>
            <a:ext cx="500066" cy="28575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85786" y="5214950"/>
            <a:ext cx="571504" cy="369332"/>
          </a:xfrm>
          <a:prstGeom prst="rect">
            <a:avLst/>
          </a:prstGeom>
          <a:noFill/>
        </p:spPr>
        <p:txBody>
          <a:bodyPr wrap="square" rtlCol="0">
            <a:spAutoFit/>
          </a:bodyPr>
          <a:lstStyle/>
          <a:p>
            <a:r>
              <a:rPr lang="en-US" dirty="0" smtClean="0"/>
              <a:t>GO</a:t>
            </a:r>
            <a:endParaRPr lang="en-IN" dirty="0"/>
          </a:p>
        </p:txBody>
      </p:sp>
      <p:sp>
        <p:nvSpPr>
          <p:cNvPr id="19" name="TextBox 18"/>
          <p:cNvSpPr txBox="1"/>
          <p:nvPr/>
        </p:nvSpPr>
        <p:spPr>
          <a:xfrm>
            <a:off x="571472" y="2071678"/>
            <a:ext cx="3714776" cy="369332"/>
          </a:xfrm>
          <a:prstGeom prst="rect">
            <a:avLst/>
          </a:prstGeom>
          <a:noFill/>
        </p:spPr>
        <p:txBody>
          <a:bodyPr wrap="square" rtlCol="0">
            <a:spAutoFit/>
          </a:bodyPr>
          <a:lstStyle/>
          <a:p>
            <a:r>
              <a:rPr lang="en-US" u="sng" dirty="0" smtClean="0">
                <a:solidFill>
                  <a:schemeClr val="accent3">
                    <a:lumMod val="50000"/>
                  </a:schemeClr>
                </a:solidFill>
              </a:rPr>
              <a:t>&gt;&gt;Modify existing data</a:t>
            </a:r>
            <a:endParaRPr lang="en-IN" u="sng"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15436" cy="3139321"/>
          </a:xfrm>
          <a:prstGeom prst="rect">
            <a:avLst/>
          </a:prstGeom>
          <a:noFill/>
        </p:spPr>
        <p:txBody>
          <a:bodyPr wrap="square" rtlCol="0">
            <a:spAutoFit/>
          </a:bodyPr>
          <a:lstStyle/>
          <a:p>
            <a:r>
              <a:rPr lang="en-US" dirty="0" smtClean="0"/>
              <a:t>2. For business executives to measure sales, the dashboard should be accessible by executives, managers and representatives. Representatives can look up their quarterly targets, the sales they have achieved thus far and the incentives they’ve earned. Managers can look up the geographical areas under their supervision to see the sales made and retailers acquired. </a:t>
            </a:r>
          </a:p>
          <a:p>
            <a:r>
              <a:rPr lang="en-US" dirty="0" smtClean="0"/>
              <a:t>The data sets containing sales information are modified when the manager documents the offline sales or customers place orders online. This eliminates chances of representatives misquoting invoices. </a:t>
            </a:r>
          </a:p>
          <a:p>
            <a:endParaRPr lang="en-US" dirty="0"/>
          </a:p>
          <a:p>
            <a:endParaRPr lang="en-US" dirty="0" smtClean="0"/>
          </a:p>
          <a:p>
            <a:r>
              <a:rPr lang="en-US" dirty="0" smtClean="0"/>
              <a:t>Some snapshots of the suggested UI prototype are given</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3108" y="285728"/>
            <a:ext cx="4357718" cy="62865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rPr>
              <a:t>Log in as</a:t>
            </a:r>
          </a:p>
          <a:p>
            <a:pPr algn="ctr">
              <a:buFont typeface="Arial" charset="0"/>
              <a:buChar char="•"/>
            </a:pPr>
            <a:r>
              <a:rPr lang="en-US" dirty="0" smtClean="0">
                <a:solidFill>
                  <a:schemeClr val="accent2">
                    <a:lumMod val="50000"/>
                  </a:schemeClr>
                </a:solidFill>
                <a:hlinkClick r:id="rId2" action="ppaction://hlinksldjump"/>
              </a:rPr>
              <a:t>Manager</a:t>
            </a:r>
            <a:endParaRPr lang="en-US" dirty="0" smtClean="0">
              <a:solidFill>
                <a:schemeClr val="accent2">
                  <a:lumMod val="50000"/>
                </a:schemeClr>
              </a:solidFill>
            </a:endParaRPr>
          </a:p>
          <a:p>
            <a:pPr algn="ctr">
              <a:buFont typeface="Arial" charset="0"/>
              <a:buChar char="•"/>
            </a:pPr>
            <a:r>
              <a:rPr lang="en-US" dirty="0" smtClean="0">
                <a:solidFill>
                  <a:schemeClr val="accent2">
                    <a:lumMod val="50000"/>
                  </a:schemeClr>
                </a:solidFill>
                <a:hlinkClick r:id="rId3" action="ppaction://hlinksldjump"/>
              </a:rPr>
              <a:t>Sales Representative</a:t>
            </a:r>
            <a:endParaRPr lang="en-US" dirty="0" smtClean="0">
              <a:solidFill>
                <a:schemeClr val="accent2">
                  <a:lumMod val="50000"/>
                </a:schemeClr>
              </a:solidFill>
            </a:endParaRPr>
          </a:p>
          <a:p>
            <a:pPr algn="ctr">
              <a:buFont typeface="Arial" charset="0"/>
              <a:buChar char="•"/>
            </a:pPr>
            <a:r>
              <a:rPr lang="en-US" dirty="0" smtClean="0">
                <a:solidFill>
                  <a:schemeClr val="accent2">
                    <a:lumMod val="50000"/>
                  </a:schemeClr>
                </a:solidFill>
              </a:rPr>
              <a:t>Customer</a:t>
            </a:r>
            <a:endParaRPr lang="en-IN" dirty="0">
              <a:solidFill>
                <a:schemeClr val="accent2">
                  <a:lumMod val="50000"/>
                </a:schemeClr>
              </a:solidFill>
            </a:endParaRPr>
          </a:p>
        </p:txBody>
      </p:sp>
      <p:sp>
        <p:nvSpPr>
          <p:cNvPr id="5" name="Rectangle 4"/>
          <p:cNvSpPr/>
          <p:nvPr/>
        </p:nvSpPr>
        <p:spPr>
          <a:xfrm>
            <a:off x="3357554" y="500042"/>
            <a:ext cx="200026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 Page</a:t>
            </a:r>
          </a:p>
        </p:txBody>
      </p:sp>
      <p:sp>
        <p:nvSpPr>
          <p:cNvPr id="6" name="TextBox 5"/>
          <p:cNvSpPr txBox="1"/>
          <p:nvPr/>
        </p:nvSpPr>
        <p:spPr>
          <a:xfrm>
            <a:off x="2571736" y="1571612"/>
            <a:ext cx="3500462" cy="369332"/>
          </a:xfrm>
          <a:prstGeom prst="rect">
            <a:avLst/>
          </a:prstGeom>
          <a:solidFill>
            <a:schemeClr val="accent1">
              <a:lumMod val="40000"/>
              <a:lumOff val="60000"/>
            </a:schemeClr>
          </a:solidFill>
        </p:spPr>
        <p:txBody>
          <a:bodyPr wrap="square" rtlCol="0">
            <a:spAutoFit/>
          </a:bodyPr>
          <a:lstStyle/>
          <a:p>
            <a:pPr algn="ctr"/>
            <a:r>
              <a:rPr lang="en-US" dirty="0" smtClean="0">
                <a:solidFill>
                  <a:schemeClr val="accent2">
                    <a:lumMod val="50000"/>
                  </a:schemeClr>
                </a:solidFill>
              </a:rPr>
              <a:t>Welcome to </a:t>
            </a:r>
            <a:r>
              <a:rPr lang="en-US" b="1" dirty="0" err="1" smtClean="0">
                <a:solidFill>
                  <a:schemeClr val="accent2">
                    <a:lumMod val="50000"/>
                  </a:schemeClr>
                </a:solidFill>
                <a:latin typeface="Lucida Sans Typewriter" pitchFamily="49" charset="0"/>
                <a:cs typeface="Aharoni" pitchFamily="2" charset="-79"/>
              </a:rPr>
              <a:t>FineWines</a:t>
            </a:r>
            <a:r>
              <a:rPr lang="en-US" b="1" dirty="0">
                <a:solidFill>
                  <a:schemeClr val="accent2">
                    <a:lumMod val="50000"/>
                  </a:schemeClr>
                </a:solidFill>
                <a:latin typeface="Lucida Sans Typewriter" pitchFamily="49" charset="0"/>
                <a:cs typeface="Aharoni" pitchFamily="2" charset="-79"/>
              </a:rPr>
              <a:t>!</a:t>
            </a:r>
            <a:endParaRPr lang="en-IN" dirty="0">
              <a:solidFill>
                <a:schemeClr val="accent2">
                  <a:lumMod val="50000"/>
                </a:schemeClr>
              </a:solidFill>
              <a:latin typeface="Lucida Sans Typewriter" pitchFamily="49" charset="0"/>
            </a:endParaRPr>
          </a:p>
        </p:txBody>
      </p:sp>
      <p:sp>
        <p:nvSpPr>
          <p:cNvPr id="7" name="TextBox 6"/>
          <p:cNvSpPr txBox="1"/>
          <p:nvPr/>
        </p:nvSpPr>
        <p:spPr>
          <a:xfrm>
            <a:off x="2143108" y="5072074"/>
            <a:ext cx="2286016" cy="1477328"/>
          </a:xfrm>
          <a:prstGeom prst="rect">
            <a:avLst/>
          </a:prstGeom>
          <a:noFill/>
        </p:spPr>
        <p:txBody>
          <a:bodyPr wrap="square" rtlCol="0">
            <a:spAutoFit/>
          </a:bodyPr>
          <a:lstStyle/>
          <a:p>
            <a:r>
              <a:rPr lang="en-US" b="1" dirty="0" smtClean="0"/>
              <a:t>Change language to:</a:t>
            </a:r>
          </a:p>
          <a:p>
            <a:r>
              <a:rPr lang="en-US" u="sng" dirty="0" smtClean="0">
                <a:solidFill>
                  <a:srgbClr val="00B050"/>
                </a:solidFill>
              </a:rPr>
              <a:t>French</a:t>
            </a:r>
          </a:p>
          <a:p>
            <a:r>
              <a:rPr lang="en-US" u="sng" dirty="0" smtClean="0">
                <a:solidFill>
                  <a:srgbClr val="00B050"/>
                </a:solidFill>
              </a:rPr>
              <a:t>Italian</a:t>
            </a:r>
          </a:p>
          <a:p>
            <a:r>
              <a:rPr lang="en-US" u="sng" dirty="0" smtClean="0">
                <a:solidFill>
                  <a:srgbClr val="00B050"/>
                </a:solidFill>
              </a:rPr>
              <a:t>Spanish</a:t>
            </a:r>
          </a:p>
          <a:p>
            <a:r>
              <a:rPr lang="en-US" u="sng" dirty="0" smtClean="0">
                <a:solidFill>
                  <a:srgbClr val="00B050"/>
                </a:solidFill>
              </a:rPr>
              <a:t>Portuguese</a:t>
            </a:r>
            <a:endParaRPr lang="en-IN" u="sng" dirty="0">
              <a:solidFill>
                <a:srgbClr val="00B05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488" y="500042"/>
            <a:ext cx="3571900" cy="564360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 ID</a:t>
            </a:r>
          </a:p>
          <a:p>
            <a:pPr algn="ctr"/>
            <a:r>
              <a:rPr lang="en-US" dirty="0" smtClean="0">
                <a:solidFill>
                  <a:schemeClr val="tx1"/>
                </a:solidFill>
              </a:rPr>
              <a:t>Password</a:t>
            </a:r>
          </a:p>
        </p:txBody>
      </p:sp>
      <p:sp>
        <p:nvSpPr>
          <p:cNvPr id="3" name="Rectangle 2"/>
          <p:cNvSpPr/>
          <p:nvPr/>
        </p:nvSpPr>
        <p:spPr>
          <a:xfrm>
            <a:off x="5143504" y="3143248"/>
            <a:ext cx="1000132"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5143504" y="3429000"/>
            <a:ext cx="1000132"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286116" y="1428736"/>
            <a:ext cx="2714644" cy="369332"/>
          </a:xfrm>
          <a:prstGeom prst="rect">
            <a:avLst/>
          </a:prstGeom>
          <a:noFill/>
        </p:spPr>
        <p:txBody>
          <a:bodyPr wrap="square" rtlCol="0">
            <a:spAutoFit/>
          </a:bodyPr>
          <a:lstStyle/>
          <a:p>
            <a:pPr algn="ctr"/>
            <a:r>
              <a:rPr lang="en-US" dirty="0" smtClean="0">
                <a:solidFill>
                  <a:schemeClr val="accent5">
                    <a:lumMod val="75000"/>
                  </a:schemeClr>
                </a:solidFill>
              </a:rPr>
              <a:t>Login as representative</a:t>
            </a:r>
            <a:endParaRPr lang="en-IN" dirty="0">
              <a:solidFill>
                <a:schemeClr val="accent5">
                  <a:lumMod val="75000"/>
                </a:schemeClr>
              </a:solidFill>
            </a:endParaRPr>
          </a:p>
        </p:txBody>
      </p:sp>
      <p:sp>
        <p:nvSpPr>
          <p:cNvPr id="6" name="TextBox 5"/>
          <p:cNvSpPr txBox="1"/>
          <p:nvPr/>
        </p:nvSpPr>
        <p:spPr>
          <a:xfrm>
            <a:off x="3357554" y="785794"/>
            <a:ext cx="2571768" cy="369332"/>
          </a:xfrm>
          <a:prstGeom prst="rect">
            <a:avLst/>
          </a:prstGeom>
          <a:noFill/>
        </p:spPr>
        <p:txBody>
          <a:bodyPr wrap="square" rtlCol="0">
            <a:spAutoFit/>
          </a:bodyPr>
          <a:lstStyle/>
          <a:p>
            <a:pPr algn="ctr"/>
            <a:r>
              <a:rPr lang="en-US" b="1" dirty="0" err="1" smtClean="0">
                <a:solidFill>
                  <a:schemeClr val="accent2">
                    <a:lumMod val="50000"/>
                  </a:schemeClr>
                </a:solidFill>
                <a:latin typeface="Lucida Sans Typewriter" pitchFamily="49" charset="0"/>
                <a:cs typeface="Aharoni" pitchFamily="2" charset="-79"/>
              </a:rPr>
              <a:t>FineWines</a:t>
            </a:r>
            <a:endParaRPr lang="en-IN" dirty="0"/>
          </a:p>
        </p:txBody>
      </p:sp>
      <p:sp>
        <p:nvSpPr>
          <p:cNvPr id="9" name="TextBox 8"/>
          <p:cNvSpPr txBox="1"/>
          <p:nvPr/>
        </p:nvSpPr>
        <p:spPr>
          <a:xfrm>
            <a:off x="4214810" y="3643314"/>
            <a:ext cx="1928826" cy="369332"/>
          </a:xfrm>
          <a:prstGeom prst="rect">
            <a:avLst/>
          </a:prstGeom>
          <a:noFill/>
        </p:spPr>
        <p:txBody>
          <a:bodyPr wrap="square" rtlCol="0">
            <a:spAutoFit/>
          </a:bodyPr>
          <a:lstStyle/>
          <a:p>
            <a:r>
              <a:rPr lang="en-US" dirty="0" smtClean="0"/>
              <a:t>Enter the </a:t>
            </a:r>
            <a:r>
              <a:rPr lang="en-US" dirty="0" err="1" smtClean="0"/>
              <a:t>captcha</a:t>
            </a:r>
            <a:endParaRPr lang="en-IN" dirty="0"/>
          </a:p>
        </p:txBody>
      </p:sp>
      <p:sp>
        <p:nvSpPr>
          <p:cNvPr id="10" name="Rectangle 9"/>
          <p:cNvSpPr/>
          <p:nvPr/>
        </p:nvSpPr>
        <p:spPr>
          <a:xfrm>
            <a:off x="4286248" y="4071942"/>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214942" y="5000636"/>
            <a:ext cx="785818" cy="369332"/>
          </a:xfrm>
          <a:prstGeom prst="rect">
            <a:avLst/>
          </a:prstGeom>
          <a:solidFill>
            <a:schemeClr val="bg1"/>
          </a:solidFill>
        </p:spPr>
        <p:txBody>
          <a:bodyPr wrap="square" rtlCol="0">
            <a:spAutoFit/>
          </a:bodyPr>
          <a:lstStyle/>
          <a:p>
            <a:r>
              <a:rPr lang="en-US" dirty="0" smtClean="0">
                <a:hlinkClick r:id="rId2" action="ppaction://hlinksldjump"/>
              </a:rPr>
              <a:t>LOGIN</a:t>
            </a:r>
            <a:endParaRPr lang="en-IN" dirty="0"/>
          </a:p>
        </p:txBody>
      </p:sp>
      <p:pic>
        <p:nvPicPr>
          <p:cNvPr id="13" name="Picture 12" descr="download.jpg"/>
          <p:cNvPicPr>
            <a:picLocks noChangeAspect="1"/>
          </p:cNvPicPr>
          <p:nvPr/>
        </p:nvPicPr>
        <p:blipFill>
          <a:blip r:embed="rId3" cstate="print"/>
          <a:stretch>
            <a:fillRect/>
          </a:stretch>
        </p:blipFill>
        <p:spPr>
          <a:xfrm>
            <a:off x="4357686" y="2214554"/>
            <a:ext cx="642943" cy="495296"/>
          </a:xfrm>
          <a:prstGeom prst="rect">
            <a:avLst/>
          </a:prstGeom>
        </p:spPr>
      </p:pic>
      <p:sp>
        <p:nvSpPr>
          <p:cNvPr id="14" name="TextBox 13"/>
          <p:cNvSpPr txBox="1"/>
          <p:nvPr/>
        </p:nvSpPr>
        <p:spPr>
          <a:xfrm>
            <a:off x="3071802" y="5643578"/>
            <a:ext cx="1785950" cy="369332"/>
          </a:xfrm>
          <a:prstGeom prst="rect">
            <a:avLst/>
          </a:prstGeom>
          <a:noFill/>
        </p:spPr>
        <p:txBody>
          <a:bodyPr wrap="square" rtlCol="0">
            <a:spAutoFit/>
          </a:bodyPr>
          <a:lstStyle/>
          <a:p>
            <a:r>
              <a:rPr lang="en-US" dirty="0" smtClean="0">
                <a:solidFill>
                  <a:schemeClr val="accent4">
                    <a:lumMod val="50000"/>
                  </a:schemeClr>
                </a:solidFill>
              </a:rPr>
              <a:t>Forgot password </a:t>
            </a:r>
            <a:endParaRPr lang="en-IN"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14290"/>
            <a:ext cx="8429684" cy="646331"/>
          </a:xfrm>
          <a:prstGeom prst="rect">
            <a:avLst/>
          </a:prstGeom>
          <a:noFill/>
        </p:spPr>
        <p:txBody>
          <a:bodyPr wrap="square" rtlCol="0">
            <a:spAutoFit/>
          </a:bodyPr>
          <a:lstStyle/>
          <a:p>
            <a:r>
              <a:rPr lang="en-US" dirty="0" smtClean="0"/>
              <a:t>We find the population of all 3 countries in 2016 from Appendix 1B and calculate the total wine consumption. </a:t>
            </a:r>
            <a:endParaRPr lang="en-IN" dirty="0"/>
          </a:p>
        </p:txBody>
      </p:sp>
      <p:graphicFrame>
        <p:nvGraphicFramePr>
          <p:cNvPr id="5" name="Table 4"/>
          <p:cNvGraphicFramePr>
            <a:graphicFrameLocks noGrp="1"/>
          </p:cNvGraphicFramePr>
          <p:nvPr/>
        </p:nvGraphicFramePr>
        <p:xfrm>
          <a:off x="1071538" y="1071547"/>
          <a:ext cx="6215106" cy="2199973"/>
        </p:xfrm>
        <a:graphic>
          <a:graphicData uri="http://schemas.openxmlformats.org/drawingml/2006/table">
            <a:tbl>
              <a:tblPr firstRow="1" bandRow="1">
                <a:tableStyleId>{5C22544A-7EE6-4342-B048-85BDC9FD1C3A}</a:tableStyleId>
              </a:tblPr>
              <a:tblGrid>
                <a:gridCol w="928694"/>
                <a:gridCol w="1071570"/>
                <a:gridCol w="1785950"/>
                <a:gridCol w="2428892"/>
              </a:tblGrid>
              <a:tr h="894298">
                <a:tc>
                  <a:txBody>
                    <a:bodyPr/>
                    <a:lstStyle/>
                    <a:p>
                      <a:pPr algn="l" fontAlgn="ctr"/>
                      <a:r>
                        <a:rPr lang="en-IN" sz="1400" b="0" i="0" u="none" strike="noStrike" dirty="0">
                          <a:solidFill>
                            <a:srgbClr val="000000"/>
                          </a:solidFill>
                          <a:latin typeface="+mj-lt"/>
                        </a:rPr>
                        <a:t>COUNTRY</a:t>
                      </a:r>
                    </a:p>
                  </a:txBody>
                  <a:tcPr marL="0" marR="0" marT="0" marB="0" anchor="ctr"/>
                </a:tc>
                <a:tc>
                  <a:txBody>
                    <a:bodyPr/>
                    <a:lstStyle/>
                    <a:p>
                      <a:pPr algn="l" fontAlgn="ctr"/>
                      <a:r>
                        <a:rPr lang="en-IN" sz="1400" b="0" i="0" u="none" strike="noStrike" dirty="0">
                          <a:solidFill>
                            <a:srgbClr val="000000"/>
                          </a:solidFill>
                          <a:latin typeface="+mj-lt"/>
                        </a:rPr>
                        <a:t>POPULATION</a:t>
                      </a:r>
                    </a:p>
                  </a:txBody>
                  <a:tcPr marL="0" marR="0" marT="0" marB="0" anchor="ctr"/>
                </a:tc>
                <a:tc>
                  <a:txBody>
                    <a:bodyPr/>
                    <a:lstStyle/>
                    <a:p>
                      <a:r>
                        <a:rPr lang="en-US" sz="1400" b="0" dirty="0" smtClean="0">
                          <a:solidFill>
                            <a:schemeClr val="tx1"/>
                          </a:solidFill>
                          <a:latin typeface="+mj-lt"/>
                        </a:rPr>
                        <a:t>Per capita wine consumption</a:t>
                      </a:r>
                      <a:endParaRPr lang="en-IN" sz="1400" b="0" dirty="0">
                        <a:solidFill>
                          <a:schemeClr val="tx1"/>
                        </a:solidFill>
                        <a:latin typeface="+mj-lt"/>
                      </a:endParaRPr>
                    </a:p>
                  </a:txBody>
                  <a:tcPr/>
                </a:tc>
                <a:tc>
                  <a:txBody>
                    <a:bodyPr/>
                    <a:lstStyle/>
                    <a:p>
                      <a:r>
                        <a:rPr lang="en-US" sz="1400" dirty="0" smtClean="0">
                          <a:solidFill>
                            <a:schemeClr val="tx1"/>
                          </a:solidFill>
                          <a:latin typeface="+mj-lt"/>
                        </a:rPr>
                        <a:t>Total</a:t>
                      </a:r>
                      <a:r>
                        <a:rPr lang="en-US" sz="1400" baseline="0" dirty="0" smtClean="0">
                          <a:solidFill>
                            <a:schemeClr val="tx1"/>
                          </a:solidFill>
                          <a:latin typeface="+mj-lt"/>
                        </a:rPr>
                        <a:t> Wine Consumption</a:t>
                      </a:r>
                      <a:endParaRPr lang="en-IN" sz="1400" dirty="0">
                        <a:solidFill>
                          <a:schemeClr val="tx1"/>
                        </a:solidFill>
                        <a:latin typeface="+mj-lt"/>
                      </a:endParaRPr>
                    </a:p>
                  </a:txBody>
                  <a:tcPr/>
                </a:tc>
              </a:tr>
              <a:tr h="435225">
                <a:tc>
                  <a:txBody>
                    <a:bodyPr/>
                    <a:lstStyle/>
                    <a:p>
                      <a:pPr algn="l" fontAlgn="ctr"/>
                      <a:r>
                        <a:rPr lang="en-IN" sz="1400" b="0" i="0" u="none" strike="noStrike" dirty="0">
                          <a:solidFill>
                            <a:srgbClr val="000000"/>
                          </a:solidFill>
                          <a:latin typeface="+mj-lt"/>
                        </a:rPr>
                        <a:t>FRANCE</a:t>
                      </a:r>
                    </a:p>
                  </a:txBody>
                  <a:tcPr marL="0" marR="0" marT="0" marB="0" anchor="ctr"/>
                </a:tc>
                <a:tc>
                  <a:txBody>
                    <a:bodyPr/>
                    <a:lstStyle/>
                    <a:p>
                      <a:pPr algn="r" fontAlgn="ctr"/>
                      <a:r>
                        <a:rPr lang="en-IN" sz="1400" b="0" i="0" u="none" strike="noStrike">
                          <a:solidFill>
                            <a:srgbClr val="000000"/>
                          </a:solidFill>
                          <a:latin typeface="+mj-lt"/>
                        </a:rPr>
                        <a:t>66830214</a:t>
                      </a:r>
                    </a:p>
                  </a:txBody>
                  <a:tcPr marL="0" marR="0" marT="0" marB="0" anchor="ctr"/>
                </a:tc>
                <a:tc>
                  <a:txBody>
                    <a:bodyPr/>
                    <a:lstStyle/>
                    <a:p>
                      <a:pPr algn="r" fontAlgn="ctr"/>
                      <a:r>
                        <a:rPr lang="en-IN" sz="1400" b="0" i="0" u="none" strike="noStrike" dirty="0">
                          <a:solidFill>
                            <a:srgbClr val="000000"/>
                          </a:solidFill>
                          <a:latin typeface="+mj-lt"/>
                        </a:rPr>
                        <a:t>39.6</a:t>
                      </a:r>
                    </a:p>
                  </a:txBody>
                  <a:tcPr marL="0" marR="0" marT="0" marB="0" anchor="ctr"/>
                </a:tc>
                <a:tc>
                  <a:txBody>
                    <a:bodyPr/>
                    <a:lstStyle/>
                    <a:p>
                      <a:pPr algn="r" fontAlgn="ctr"/>
                      <a:r>
                        <a:rPr lang="en-IN" sz="1400" b="0" i="0" u="none" strike="noStrike" dirty="0">
                          <a:solidFill>
                            <a:srgbClr val="000000"/>
                          </a:solidFill>
                          <a:latin typeface="Calibri"/>
                        </a:rPr>
                        <a:t>2646476474</a:t>
                      </a:r>
                    </a:p>
                  </a:txBody>
                  <a:tcPr marL="0" marR="0" marT="0" marB="0" anchor="ctr"/>
                </a:tc>
              </a:tr>
              <a:tr h="435225">
                <a:tc>
                  <a:txBody>
                    <a:bodyPr/>
                    <a:lstStyle/>
                    <a:p>
                      <a:pPr algn="l" fontAlgn="ctr"/>
                      <a:r>
                        <a:rPr lang="en-IN" sz="1400" b="0" i="0" u="none" strike="noStrike" dirty="0">
                          <a:solidFill>
                            <a:srgbClr val="000000"/>
                          </a:solidFill>
                          <a:latin typeface="+mj-lt"/>
                        </a:rPr>
                        <a:t>ITALY</a:t>
                      </a:r>
                    </a:p>
                  </a:txBody>
                  <a:tcPr marL="0" marR="0" marT="0" marB="0" anchor="ctr"/>
                </a:tc>
                <a:tc>
                  <a:txBody>
                    <a:bodyPr/>
                    <a:lstStyle/>
                    <a:p>
                      <a:pPr algn="r" fontAlgn="ctr"/>
                      <a:r>
                        <a:rPr lang="en-IN" sz="1400" b="0" i="0" u="none" strike="noStrike">
                          <a:solidFill>
                            <a:srgbClr val="000000"/>
                          </a:solidFill>
                          <a:latin typeface="+mj-lt"/>
                        </a:rPr>
                        <a:t>60358765</a:t>
                      </a:r>
                    </a:p>
                  </a:txBody>
                  <a:tcPr marL="0" marR="0" marT="0" marB="0" anchor="ctr"/>
                </a:tc>
                <a:tc>
                  <a:txBody>
                    <a:bodyPr/>
                    <a:lstStyle/>
                    <a:p>
                      <a:pPr algn="r" fontAlgn="ctr"/>
                      <a:r>
                        <a:rPr lang="en-US" sz="1400" b="0" i="0" u="none" strike="noStrike" dirty="0" smtClean="0">
                          <a:solidFill>
                            <a:srgbClr val="000000"/>
                          </a:solidFill>
                          <a:latin typeface="+mj-lt"/>
                        </a:rPr>
                        <a:t>31.2</a:t>
                      </a:r>
                      <a:endParaRPr lang="en-IN" sz="1400" b="0" i="0" u="none" strike="noStrike" dirty="0">
                        <a:solidFill>
                          <a:srgbClr val="000000"/>
                        </a:solidFill>
                        <a:latin typeface="+mj-lt"/>
                      </a:endParaRPr>
                    </a:p>
                  </a:txBody>
                  <a:tcPr marL="0" marR="0" marT="0" marB="0" anchor="ctr"/>
                </a:tc>
                <a:tc>
                  <a:txBody>
                    <a:bodyPr/>
                    <a:lstStyle/>
                    <a:p>
                      <a:pPr algn="r" fontAlgn="ctr"/>
                      <a:r>
                        <a:rPr lang="en-IN" sz="1400" b="0" i="0" u="none" strike="noStrike">
                          <a:solidFill>
                            <a:srgbClr val="000000"/>
                          </a:solidFill>
                          <a:latin typeface="Calibri"/>
                        </a:rPr>
                        <a:t>1883193468</a:t>
                      </a:r>
                    </a:p>
                  </a:txBody>
                  <a:tcPr marL="0" marR="0" marT="0" marB="0" anchor="ctr"/>
                </a:tc>
              </a:tr>
              <a:tr h="435225">
                <a:tc>
                  <a:txBody>
                    <a:bodyPr/>
                    <a:lstStyle/>
                    <a:p>
                      <a:pPr algn="l" fontAlgn="ctr"/>
                      <a:r>
                        <a:rPr lang="en-IN" sz="1400" b="0" i="0" u="none" strike="noStrike">
                          <a:solidFill>
                            <a:srgbClr val="000000"/>
                          </a:solidFill>
                          <a:latin typeface="+mj-lt"/>
                        </a:rPr>
                        <a:t>PORTUGAL</a:t>
                      </a:r>
                    </a:p>
                  </a:txBody>
                  <a:tcPr marL="0" marR="0" marT="0" marB="0" anchor="ctr"/>
                </a:tc>
                <a:tc>
                  <a:txBody>
                    <a:bodyPr/>
                    <a:lstStyle/>
                    <a:p>
                      <a:pPr algn="r" fontAlgn="ctr"/>
                      <a:r>
                        <a:rPr lang="en-IN" sz="1400" b="0" i="0" u="none" strike="noStrike" dirty="0">
                          <a:solidFill>
                            <a:srgbClr val="000000"/>
                          </a:solidFill>
                          <a:latin typeface="+mj-lt"/>
                        </a:rPr>
                        <a:t>10269207</a:t>
                      </a:r>
                    </a:p>
                  </a:txBody>
                  <a:tcPr marL="0" marR="0" marT="0" marB="0" anchor="ctr"/>
                </a:tc>
                <a:tc>
                  <a:txBody>
                    <a:bodyPr/>
                    <a:lstStyle/>
                    <a:p>
                      <a:pPr algn="r" fontAlgn="ctr"/>
                      <a:r>
                        <a:rPr lang="en-IN" sz="1400" b="0" i="0" u="none" strike="noStrike" dirty="0">
                          <a:solidFill>
                            <a:srgbClr val="000000"/>
                          </a:solidFill>
                          <a:latin typeface="+mj-lt"/>
                        </a:rPr>
                        <a:t>45.6</a:t>
                      </a:r>
                    </a:p>
                  </a:txBody>
                  <a:tcPr marL="0" marR="0" marT="0" marB="0" anchor="ctr"/>
                </a:tc>
                <a:tc>
                  <a:txBody>
                    <a:bodyPr/>
                    <a:lstStyle/>
                    <a:p>
                      <a:pPr algn="r" fontAlgn="ctr"/>
                      <a:r>
                        <a:rPr lang="en-IN" sz="1400" b="0" i="0" u="none" strike="noStrike" dirty="0">
                          <a:solidFill>
                            <a:srgbClr val="000000"/>
                          </a:solidFill>
                          <a:latin typeface="Calibri"/>
                        </a:rPr>
                        <a:t>468275839.2</a:t>
                      </a:r>
                    </a:p>
                  </a:txBody>
                  <a:tcPr marL="0" marR="0" marT="0" marB="0" anchor="ctr"/>
                </a:tc>
              </a:tr>
            </a:tbl>
          </a:graphicData>
        </a:graphic>
      </p:graphicFrame>
      <p:sp>
        <p:nvSpPr>
          <p:cNvPr id="6" name="TextBox 5"/>
          <p:cNvSpPr txBox="1"/>
          <p:nvPr/>
        </p:nvSpPr>
        <p:spPr>
          <a:xfrm>
            <a:off x="428596" y="3571876"/>
            <a:ext cx="7786742" cy="923330"/>
          </a:xfrm>
          <a:prstGeom prst="rect">
            <a:avLst/>
          </a:prstGeom>
          <a:noFill/>
        </p:spPr>
        <p:txBody>
          <a:bodyPr wrap="square" rtlCol="0">
            <a:spAutoFit/>
          </a:bodyPr>
          <a:lstStyle/>
          <a:p>
            <a:r>
              <a:rPr lang="en-US" dirty="0" smtClean="0"/>
              <a:t>Given the preference of each type of wine in each of the 3 countries from Appendix 1D, we find consumption of each.</a:t>
            </a:r>
          </a:p>
          <a:p>
            <a:pPr algn="ctr"/>
            <a:r>
              <a:rPr lang="en-US" b="1" dirty="0" smtClean="0">
                <a:solidFill>
                  <a:schemeClr val="accent4">
                    <a:lumMod val="75000"/>
                  </a:schemeClr>
                </a:solidFill>
              </a:rPr>
              <a:t>Consumption of each wine in a country in 2016 (</a:t>
            </a:r>
            <a:r>
              <a:rPr lang="en-US" b="1" dirty="0" err="1" smtClean="0">
                <a:solidFill>
                  <a:schemeClr val="accent4">
                    <a:lumMod val="75000"/>
                  </a:schemeClr>
                </a:solidFill>
              </a:rPr>
              <a:t>litres</a:t>
            </a:r>
            <a:r>
              <a:rPr lang="en-US" b="1" dirty="0" smtClean="0">
                <a:solidFill>
                  <a:schemeClr val="accent4">
                    <a:lumMod val="75000"/>
                  </a:schemeClr>
                </a:solidFill>
              </a:rPr>
              <a:t>)</a:t>
            </a:r>
            <a:endParaRPr lang="en-IN" b="1" dirty="0">
              <a:solidFill>
                <a:schemeClr val="accent4">
                  <a:lumMod val="75000"/>
                </a:schemeClr>
              </a:solidFill>
            </a:endParaRPr>
          </a:p>
        </p:txBody>
      </p:sp>
      <p:graphicFrame>
        <p:nvGraphicFramePr>
          <p:cNvPr id="7" name="Table 6"/>
          <p:cNvGraphicFramePr>
            <a:graphicFrameLocks noGrp="1"/>
          </p:cNvGraphicFramePr>
          <p:nvPr/>
        </p:nvGraphicFramePr>
        <p:xfrm>
          <a:off x="1285852" y="4572008"/>
          <a:ext cx="6715172" cy="1755462"/>
        </p:xfrm>
        <a:graphic>
          <a:graphicData uri="http://schemas.openxmlformats.org/drawingml/2006/table">
            <a:tbl>
              <a:tblPr firstRow="1" bandRow="1">
                <a:tableStyleId>{5C22544A-7EE6-4342-B048-85BDC9FD1C3A}</a:tableStyleId>
              </a:tblPr>
              <a:tblGrid>
                <a:gridCol w="1228734"/>
                <a:gridCol w="1271596"/>
                <a:gridCol w="1428760"/>
                <a:gridCol w="1428760"/>
                <a:gridCol w="1357322"/>
              </a:tblGrid>
              <a:tr h="642942">
                <a:tc>
                  <a:txBody>
                    <a:bodyPr/>
                    <a:lstStyle/>
                    <a:p>
                      <a:pPr algn="l" fontAlgn="ctr"/>
                      <a:r>
                        <a:rPr lang="en-IN" sz="1400" b="0" i="0" u="none" strike="noStrike" dirty="0">
                          <a:solidFill>
                            <a:srgbClr val="000000"/>
                          </a:solidFill>
                          <a:latin typeface="Calibri"/>
                        </a:rPr>
                        <a:t> </a:t>
                      </a:r>
                      <a:r>
                        <a:rPr lang="en-IN" sz="1400" b="0" i="0" u="none" strike="noStrike" dirty="0" smtClean="0">
                          <a:solidFill>
                            <a:srgbClr val="000000"/>
                          </a:solidFill>
                          <a:latin typeface="Calibri"/>
                        </a:rPr>
                        <a:t>Country</a:t>
                      </a:r>
                      <a:endParaRPr lang="en-IN" sz="1400" b="0" i="0" u="none" strike="noStrike" dirty="0">
                        <a:solidFill>
                          <a:srgbClr val="000000"/>
                        </a:solidFill>
                        <a:latin typeface="Calibri"/>
                      </a:endParaRPr>
                    </a:p>
                  </a:txBody>
                  <a:tcPr marL="0" marR="0" marT="0" marB="0" anchor="ctr"/>
                </a:tc>
                <a:tc>
                  <a:txBody>
                    <a:bodyPr/>
                    <a:lstStyle/>
                    <a:p>
                      <a:pPr algn="l" fontAlgn="ctr"/>
                      <a:r>
                        <a:rPr lang="en-IN" sz="1400" b="0" i="0" u="none" strike="noStrike" dirty="0">
                          <a:solidFill>
                            <a:srgbClr val="000000"/>
                          </a:solidFill>
                          <a:latin typeface="Calibri"/>
                        </a:rPr>
                        <a:t>CHAMPAGNE</a:t>
                      </a:r>
                    </a:p>
                  </a:txBody>
                  <a:tcPr marL="0" marR="0" marT="0" marB="0" anchor="ctr"/>
                </a:tc>
                <a:tc>
                  <a:txBody>
                    <a:bodyPr/>
                    <a:lstStyle/>
                    <a:p>
                      <a:pPr algn="l" fontAlgn="ctr"/>
                      <a:r>
                        <a:rPr lang="en-IN" sz="1400" b="0" i="0" u="none" strike="noStrike">
                          <a:solidFill>
                            <a:srgbClr val="000000"/>
                          </a:solidFill>
                          <a:latin typeface="Calibri"/>
                        </a:rPr>
                        <a:t>MARSALA WINE</a:t>
                      </a:r>
                    </a:p>
                  </a:txBody>
                  <a:tcPr marL="0" marR="0" marT="0" marB="0" anchor="ctr"/>
                </a:tc>
                <a:tc>
                  <a:txBody>
                    <a:bodyPr/>
                    <a:lstStyle/>
                    <a:p>
                      <a:pPr algn="l" fontAlgn="ctr"/>
                      <a:r>
                        <a:rPr lang="en-IN" sz="1400" b="0" i="0" u="none" strike="noStrike">
                          <a:solidFill>
                            <a:srgbClr val="000000"/>
                          </a:solidFill>
                          <a:latin typeface="Calibri"/>
                        </a:rPr>
                        <a:t>MOSCATEL DE SETUBAL</a:t>
                      </a:r>
                    </a:p>
                  </a:txBody>
                  <a:tcPr marL="0" marR="0" marT="0" marB="0" anchor="ctr"/>
                </a:tc>
                <a:tc>
                  <a:txBody>
                    <a:bodyPr/>
                    <a:lstStyle/>
                    <a:p>
                      <a:pPr algn="l" fontAlgn="ctr"/>
                      <a:r>
                        <a:rPr lang="en-IN" sz="1400" b="0" i="0" u="none" strike="noStrike">
                          <a:solidFill>
                            <a:srgbClr val="000000"/>
                          </a:solidFill>
                          <a:latin typeface="Calibri"/>
                        </a:rPr>
                        <a:t>SHERRY</a:t>
                      </a:r>
                    </a:p>
                  </a:txBody>
                  <a:tcPr marL="0" marR="0" marT="0" marB="0" anchor="ctr"/>
                </a:tc>
              </a:tr>
              <a:tr h="370840">
                <a:tc>
                  <a:txBody>
                    <a:bodyPr/>
                    <a:lstStyle/>
                    <a:p>
                      <a:pPr algn="l" fontAlgn="ctr"/>
                      <a:r>
                        <a:rPr lang="en-IN" sz="1400" b="0" i="0" u="none" strike="noStrike">
                          <a:solidFill>
                            <a:srgbClr val="000000"/>
                          </a:solidFill>
                          <a:latin typeface="Calibri"/>
                        </a:rPr>
                        <a:t>FRANCE</a:t>
                      </a:r>
                    </a:p>
                  </a:txBody>
                  <a:tcPr marL="0" marR="0" marT="0" marB="0" anchor="ctr"/>
                </a:tc>
                <a:tc>
                  <a:txBody>
                    <a:bodyPr/>
                    <a:lstStyle/>
                    <a:p>
                      <a:pPr algn="r" fontAlgn="ctr"/>
                      <a:r>
                        <a:rPr lang="en-IN" sz="1400" b="0" i="0" u="none" strike="noStrike">
                          <a:solidFill>
                            <a:srgbClr val="000000"/>
                          </a:solidFill>
                          <a:latin typeface="Calibri"/>
                        </a:rPr>
                        <a:t>291112412.2</a:t>
                      </a:r>
                    </a:p>
                  </a:txBody>
                  <a:tcPr marL="0" marR="0" marT="0" marB="0" anchor="ctr"/>
                </a:tc>
                <a:tc>
                  <a:txBody>
                    <a:bodyPr/>
                    <a:lstStyle/>
                    <a:p>
                      <a:pPr algn="r" fontAlgn="ctr"/>
                      <a:r>
                        <a:rPr lang="en-IN" sz="1400" b="0" i="0" u="none" strike="noStrike">
                          <a:solidFill>
                            <a:srgbClr val="000000"/>
                          </a:solidFill>
                          <a:latin typeface="Calibri"/>
                        </a:rPr>
                        <a:t>21171811.8</a:t>
                      </a:r>
                    </a:p>
                  </a:txBody>
                  <a:tcPr marL="0" marR="0" marT="0" marB="0" anchor="ctr"/>
                </a:tc>
                <a:tc>
                  <a:txBody>
                    <a:bodyPr/>
                    <a:lstStyle/>
                    <a:p>
                      <a:pPr algn="r" fontAlgn="ctr"/>
                      <a:r>
                        <a:rPr lang="en-IN" sz="1400" b="0" i="0" u="none" strike="noStrike">
                          <a:solidFill>
                            <a:srgbClr val="000000"/>
                          </a:solidFill>
                          <a:latin typeface="Calibri"/>
                        </a:rPr>
                        <a:t>103212582.5</a:t>
                      </a:r>
                    </a:p>
                  </a:txBody>
                  <a:tcPr marL="0" marR="0" marT="0" marB="0" anchor="ctr"/>
                </a:tc>
                <a:tc>
                  <a:txBody>
                    <a:bodyPr/>
                    <a:lstStyle/>
                    <a:p>
                      <a:pPr algn="r" fontAlgn="ctr"/>
                      <a:r>
                        <a:rPr lang="en-IN" sz="1400" b="0" i="0" u="none" strike="noStrike">
                          <a:solidFill>
                            <a:srgbClr val="000000"/>
                          </a:solidFill>
                          <a:latin typeface="Calibri"/>
                        </a:rPr>
                        <a:t>26464764.74</a:t>
                      </a:r>
                    </a:p>
                  </a:txBody>
                  <a:tcPr marL="0" marR="0" marT="0" marB="0" anchor="ctr"/>
                </a:tc>
              </a:tr>
              <a:tr h="370840">
                <a:tc>
                  <a:txBody>
                    <a:bodyPr/>
                    <a:lstStyle/>
                    <a:p>
                      <a:pPr algn="l" fontAlgn="ctr"/>
                      <a:r>
                        <a:rPr lang="en-IN" sz="1400" b="0" i="0" u="none" strike="noStrike">
                          <a:solidFill>
                            <a:srgbClr val="000000"/>
                          </a:solidFill>
                          <a:latin typeface="Calibri"/>
                        </a:rPr>
                        <a:t>ITALY</a:t>
                      </a:r>
                    </a:p>
                  </a:txBody>
                  <a:tcPr marL="0" marR="0" marT="0" marB="0" anchor="ctr"/>
                </a:tc>
                <a:tc>
                  <a:txBody>
                    <a:bodyPr/>
                    <a:lstStyle/>
                    <a:p>
                      <a:pPr algn="r" fontAlgn="ctr"/>
                      <a:r>
                        <a:rPr lang="en-IN" sz="1400" b="0" i="0" u="none" strike="noStrike">
                          <a:solidFill>
                            <a:srgbClr val="000000"/>
                          </a:solidFill>
                          <a:latin typeface="Calibri"/>
                        </a:rPr>
                        <a:t>54612610.57</a:t>
                      </a:r>
                    </a:p>
                  </a:txBody>
                  <a:tcPr marL="0" marR="0" marT="0" marB="0" anchor="ctr"/>
                </a:tc>
                <a:tc>
                  <a:txBody>
                    <a:bodyPr/>
                    <a:lstStyle/>
                    <a:p>
                      <a:pPr algn="r" fontAlgn="ctr"/>
                      <a:r>
                        <a:rPr lang="en-IN" sz="1400" b="0" i="0" u="none" strike="noStrike" dirty="0">
                          <a:solidFill>
                            <a:srgbClr val="000000"/>
                          </a:solidFill>
                          <a:latin typeface="Calibri"/>
                        </a:rPr>
                        <a:t>154421864.4</a:t>
                      </a:r>
                    </a:p>
                  </a:txBody>
                  <a:tcPr marL="0" marR="0" marT="0" marB="0" anchor="ctr"/>
                </a:tc>
                <a:tc>
                  <a:txBody>
                    <a:bodyPr/>
                    <a:lstStyle/>
                    <a:p>
                      <a:pPr algn="r" fontAlgn="ctr"/>
                      <a:r>
                        <a:rPr lang="en-IN" sz="1400" b="0" i="0" u="none" strike="noStrike">
                          <a:solidFill>
                            <a:srgbClr val="000000"/>
                          </a:solidFill>
                          <a:latin typeface="Calibri"/>
                        </a:rPr>
                        <a:t>52729417.1</a:t>
                      </a:r>
                    </a:p>
                  </a:txBody>
                  <a:tcPr marL="0" marR="0" marT="0" marB="0" anchor="ctr"/>
                </a:tc>
                <a:tc>
                  <a:txBody>
                    <a:bodyPr/>
                    <a:lstStyle/>
                    <a:p>
                      <a:pPr algn="r" fontAlgn="ctr"/>
                      <a:r>
                        <a:rPr lang="en-IN" sz="1400" b="0" i="0" u="none" strike="noStrike">
                          <a:solidFill>
                            <a:srgbClr val="000000"/>
                          </a:solidFill>
                          <a:latin typeface="Calibri"/>
                        </a:rPr>
                        <a:t>52729417.1</a:t>
                      </a:r>
                    </a:p>
                  </a:txBody>
                  <a:tcPr marL="0" marR="0" marT="0" marB="0" anchor="ctr"/>
                </a:tc>
              </a:tr>
              <a:tr h="370840">
                <a:tc>
                  <a:txBody>
                    <a:bodyPr/>
                    <a:lstStyle/>
                    <a:p>
                      <a:pPr algn="l" fontAlgn="ctr"/>
                      <a:r>
                        <a:rPr lang="en-IN" sz="1400" b="0" i="0" u="none" strike="noStrike">
                          <a:solidFill>
                            <a:srgbClr val="000000"/>
                          </a:solidFill>
                          <a:latin typeface="Calibri"/>
                        </a:rPr>
                        <a:t>PORTUGAL</a:t>
                      </a:r>
                    </a:p>
                  </a:txBody>
                  <a:tcPr marL="0" marR="0" marT="0" marB="0" anchor="ctr"/>
                </a:tc>
                <a:tc>
                  <a:txBody>
                    <a:bodyPr/>
                    <a:lstStyle/>
                    <a:p>
                      <a:pPr algn="r" fontAlgn="ctr"/>
                      <a:r>
                        <a:rPr lang="en-IN" sz="1400" b="0" i="0" u="none" strike="noStrike">
                          <a:solidFill>
                            <a:srgbClr val="000000"/>
                          </a:solidFill>
                          <a:latin typeface="Calibri"/>
                        </a:rPr>
                        <a:t>8897240.945</a:t>
                      </a:r>
                    </a:p>
                  </a:txBody>
                  <a:tcPr marL="0" marR="0" marT="0" marB="0" anchor="ctr"/>
                </a:tc>
                <a:tc>
                  <a:txBody>
                    <a:bodyPr/>
                    <a:lstStyle/>
                    <a:p>
                      <a:pPr algn="r" fontAlgn="ctr"/>
                      <a:r>
                        <a:rPr lang="en-IN" sz="1400" b="0" i="0" u="none" strike="noStrike">
                          <a:solidFill>
                            <a:srgbClr val="000000"/>
                          </a:solidFill>
                          <a:latin typeface="Calibri"/>
                        </a:rPr>
                        <a:t>2809655.035</a:t>
                      </a:r>
                    </a:p>
                  </a:txBody>
                  <a:tcPr marL="0" marR="0" marT="0" marB="0" anchor="ctr"/>
                </a:tc>
                <a:tc>
                  <a:txBody>
                    <a:bodyPr/>
                    <a:lstStyle/>
                    <a:p>
                      <a:pPr algn="r" fontAlgn="ctr"/>
                      <a:r>
                        <a:rPr lang="en-IN" sz="1400" b="0" i="0" u="none" strike="noStrike">
                          <a:solidFill>
                            <a:srgbClr val="000000"/>
                          </a:solidFill>
                          <a:latin typeface="Calibri"/>
                        </a:rPr>
                        <a:t>44017928.88</a:t>
                      </a:r>
                    </a:p>
                  </a:txBody>
                  <a:tcPr marL="0" marR="0" marT="0" marB="0" anchor="ctr"/>
                </a:tc>
                <a:tc>
                  <a:txBody>
                    <a:bodyPr/>
                    <a:lstStyle/>
                    <a:p>
                      <a:pPr algn="r" fontAlgn="ctr"/>
                      <a:r>
                        <a:rPr lang="en-IN" sz="1400" b="0" i="0" u="none" strike="noStrike" dirty="0">
                          <a:solidFill>
                            <a:srgbClr val="000000"/>
                          </a:solidFill>
                          <a:latin typeface="Calibri"/>
                        </a:rPr>
                        <a:t>10770344.3</a:t>
                      </a:r>
                    </a:p>
                  </a:txBody>
                  <a:tcPr marL="0" marR="0" marT="0" marB="0" anchor="ctr"/>
                </a:tc>
              </a:tr>
            </a:tbl>
          </a:graphicData>
        </a:graphic>
      </p:graphicFrame>
      <p:sp>
        <p:nvSpPr>
          <p:cNvPr id="8" name="Footer Placeholder 7"/>
          <p:cNvSpPr>
            <a:spLocks noGrp="1"/>
          </p:cNvSpPr>
          <p:nvPr>
            <p:ph type="ftr" sz="quarter" idx="11"/>
          </p:nvPr>
        </p:nvSpPr>
        <p:spPr>
          <a:xfrm>
            <a:off x="5357818" y="6286520"/>
            <a:ext cx="3467104" cy="365125"/>
          </a:xfrm>
        </p:spPr>
        <p:txBody>
          <a:bodyPr/>
          <a:lstStyle/>
          <a:p>
            <a:r>
              <a:rPr lang="en-IN" dirty="0" smtClean="0"/>
              <a:t>Consumption of each wine in a country in 2016</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8926" y="428604"/>
            <a:ext cx="3929090" cy="60007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428992" y="714356"/>
            <a:ext cx="2928958" cy="369332"/>
          </a:xfrm>
          <a:prstGeom prst="rect">
            <a:avLst/>
          </a:prstGeom>
          <a:noFill/>
        </p:spPr>
        <p:txBody>
          <a:bodyPr wrap="square" rtlCol="0">
            <a:spAutoFit/>
          </a:bodyPr>
          <a:lstStyle/>
          <a:p>
            <a:pPr algn="ctr"/>
            <a:r>
              <a:rPr lang="en-US" dirty="0" smtClean="0"/>
              <a:t>Hello Smith Jones!</a:t>
            </a:r>
            <a:endParaRPr lang="en-IN" dirty="0"/>
          </a:p>
        </p:txBody>
      </p:sp>
      <p:sp>
        <p:nvSpPr>
          <p:cNvPr id="4" name="TextBox 3"/>
          <p:cNvSpPr txBox="1"/>
          <p:nvPr/>
        </p:nvSpPr>
        <p:spPr>
          <a:xfrm>
            <a:off x="3000364" y="1142984"/>
            <a:ext cx="3357586" cy="369332"/>
          </a:xfrm>
          <a:prstGeom prst="rect">
            <a:avLst/>
          </a:prstGeom>
          <a:noFill/>
        </p:spPr>
        <p:txBody>
          <a:bodyPr wrap="square" rtlCol="0">
            <a:spAutoFit/>
          </a:bodyPr>
          <a:lstStyle/>
          <a:p>
            <a:r>
              <a:rPr lang="en-US" b="1" dirty="0" smtClean="0">
                <a:solidFill>
                  <a:schemeClr val="tx2">
                    <a:lumMod val="75000"/>
                  </a:schemeClr>
                </a:solidFill>
              </a:rPr>
              <a:t>Sales you’ve made this quarter:</a:t>
            </a:r>
            <a:endParaRPr lang="en-IN" b="1" dirty="0">
              <a:solidFill>
                <a:schemeClr val="tx2">
                  <a:lumMod val="75000"/>
                </a:schemeClr>
              </a:solidFill>
            </a:endParaRPr>
          </a:p>
        </p:txBody>
      </p:sp>
      <p:sp>
        <p:nvSpPr>
          <p:cNvPr id="5" name="TextBox 4"/>
          <p:cNvSpPr txBox="1"/>
          <p:nvPr/>
        </p:nvSpPr>
        <p:spPr>
          <a:xfrm>
            <a:off x="3000364" y="1428736"/>
            <a:ext cx="2571768" cy="369332"/>
          </a:xfrm>
          <a:prstGeom prst="rect">
            <a:avLst/>
          </a:prstGeom>
          <a:noFill/>
        </p:spPr>
        <p:txBody>
          <a:bodyPr wrap="square" rtlCol="0">
            <a:spAutoFit/>
          </a:bodyPr>
          <a:lstStyle/>
          <a:p>
            <a:r>
              <a:rPr lang="en-US" b="1" dirty="0" smtClean="0">
                <a:solidFill>
                  <a:schemeClr val="tx2">
                    <a:lumMod val="75000"/>
                  </a:schemeClr>
                </a:solidFill>
              </a:rPr>
              <a:t>Your target sales: </a:t>
            </a:r>
            <a:endParaRPr lang="en-IN" b="1" dirty="0">
              <a:solidFill>
                <a:schemeClr val="tx2">
                  <a:lumMod val="75000"/>
                </a:schemeClr>
              </a:solidFill>
            </a:endParaRPr>
          </a:p>
        </p:txBody>
      </p:sp>
      <p:sp>
        <p:nvSpPr>
          <p:cNvPr id="6" name="TextBox 5"/>
          <p:cNvSpPr txBox="1"/>
          <p:nvPr/>
        </p:nvSpPr>
        <p:spPr>
          <a:xfrm>
            <a:off x="3000364" y="1643050"/>
            <a:ext cx="1643074" cy="369332"/>
          </a:xfrm>
          <a:prstGeom prst="rect">
            <a:avLst/>
          </a:prstGeom>
          <a:noFill/>
        </p:spPr>
        <p:txBody>
          <a:bodyPr wrap="square" rtlCol="0">
            <a:spAutoFit/>
          </a:bodyPr>
          <a:lstStyle/>
          <a:p>
            <a:r>
              <a:rPr lang="en-US" b="1" dirty="0" smtClean="0">
                <a:solidFill>
                  <a:schemeClr val="tx2">
                    <a:lumMod val="75000"/>
                  </a:schemeClr>
                </a:solidFill>
              </a:rPr>
              <a:t>Your progress</a:t>
            </a:r>
            <a:endParaRPr lang="en-IN" b="1" dirty="0">
              <a:solidFill>
                <a:schemeClr val="tx2">
                  <a:lumMod val="75000"/>
                </a:schemeClr>
              </a:solidFill>
            </a:endParaRPr>
          </a:p>
        </p:txBody>
      </p:sp>
      <p:sp>
        <p:nvSpPr>
          <p:cNvPr id="7" name="Rectangle 6"/>
          <p:cNvSpPr/>
          <p:nvPr/>
        </p:nvSpPr>
        <p:spPr>
          <a:xfrm>
            <a:off x="5000628" y="1714488"/>
            <a:ext cx="1214446" cy="21431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429256" y="1714488"/>
            <a:ext cx="785818" cy="2143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6286512" y="1643050"/>
            <a:ext cx="642942" cy="369332"/>
          </a:xfrm>
          <a:prstGeom prst="rect">
            <a:avLst/>
          </a:prstGeom>
          <a:noFill/>
        </p:spPr>
        <p:txBody>
          <a:bodyPr wrap="square" rtlCol="0">
            <a:spAutoFit/>
          </a:bodyPr>
          <a:lstStyle/>
          <a:p>
            <a:r>
              <a:rPr lang="en-US" dirty="0" smtClean="0"/>
              <a:t>67%</a:t>
            </a:r>
            <a:endParaRPr lang="en-IN" dirty="0"/>
          </a:p>
        </p:txBody>
      </p:sp>
      <p:sp>
        <p:nvSpPr>
          <p:cNvPr id="10" name="TextBox 9"/>
          <p:cNvSpPr txBox="1"/>
          <p:nvPr/>
        </p:nvSpPr>
        <p:spPr>
          <a:xfrm>
            <a:off x="3143240" y="2357430"/>
            <a:ext cx="2357454" cy="369332"/>
          </a:xfrm>
          <a:prstGeom prst="rect">
            <a:avLst/>
          </a:prstGeom>
          <a:noFill/>
        </p:spPr>
        <p:txBody>
          <a:bodyPr wrap="square" rtlCol="0">
            <a:spAutoFit/>
          </a:bodyPr>
          <a:lstStyle/>
          <a:p>
            <a:r>
              <a:rPr lang="en-US" b="1" dirty="0" smtClean="0">
                <a:solidFill>
                  <a:schemeClr val="accent1">
                    <a:lumMod val="75000"/>
                  </a:schemeClr>
                </a:solidFill>
              </a:rPr>
              <a:t>See your customers</a:t>
            </a:r>
            <a:endParaRPr lang="en-IN" b="1" dirty="0">
              <a:solidFill>
                <a:schemeClr val="accent1">
                  <a:lumMod val="75000"/>
                </a:schemeClr>
              </a:solidFill>
            </a:endParaRPr>
          </a:p>
        </p:txBody>
      </p:sp>
      <p:sp>
        <p:nvSpPr>
          <p:cNvPr id="11" name="TextBox 10"/>
          <p:cNvSpPr txBox="1"/>
          <p:nvPr/>
        </p:nvSpPr>
        <p:spPr>
          <a:xfrm>
            <a:off x="3428992" y="2857496"/>
            <a:ext cx="2214578" cy="646331"/>
          </a:xfrm>
          <a:prstGeom prst="rect">
            <a:avLst/>
          </a:prstGeom>
          <a:noFill/>
        </p:spPr>
        <p:txBody>
          <a:bodyPr wrap="square" rtlCol="0">
            <a:spAutoFit/>
          </a:bodyPr>
          <a:lstStyle/>
          <a:p>
            <a:pPr>
              <a:buFont typeface="Arial" pitchFamily="34" charset="0"/>
              <a:buChar char="•"/>
            </a:pPr>
            <a:r>
              <a:rPr lang="en-US" u="sng" dirty="0" smtClean="0">
                <a:solidFill>
                  <a:schemeClr val="accent3">
                    <a:lumMod val="50000"/>
                  </a:schemeClr>
                </a:solidFill>
              </a:rPr>
              <a:t>Retail stores</a:t>
            </a:r>
          </a:p>
          <a:p>
            <a:pPr>
              <a:buFont typeface="Arial" pitchFamily="34" charset="0"/>
              <a:buChar char="•"/>
            </a:pPr>
            <a:r>
              <a:rPr lang="en-US" u="sng" dirty="0" smtClean="0">
                <a:solidFill>
                  <a:schemeClr val="accent3">
                    <a:lumMod val="50000"/>
                  </a:schemeClr>
                </a:solidFill>
              </a:rPr>
              <a:t>Wholesalers</a:t>
            </a:r>
          </a:p>
        </p:txBody>
      </p:sp>
      <p:sp>
        <p:nvSpPr>
          <p:cNvPr id="12" name="TextBox 11"/>
          <p:cNvSpPr txBox="1"/>
          <p:nvPr/>
        </p:nvSpPr>
        <p:spPr>
          <a:xfrm>
            <a:off x="3143240" y="3786190"/>
            <a:ext cx="3429024" cy="1200329"/>
          </a:xfrm>
          <a:prstGeom prst="rect">
            <a:avLst/>
          </a:prstGeom>
          <a:noFill/>
        </p:spPr>
        <p:txBody>
          <a:bodyPr wrap="square" rtlCol="0">
            <a:spAutoFit/>
          </a:bodyPr>
          <a:lstStyle/>
          <a:p>
            <a:r>
              <a:rPr lang="en-US" b="1" dirty="0" smtClean="0">
                <a:solidFill>
                  <a:srgbClr val="002060"/>
                </a:solidFill>
              </a:rPr>
              <a:t>See what everyone else is up to!</a:t>
            </a:r>
          </a:p>
          <a:p>
            <a:pPr>
              <a:buFont typeface="Arial" pitchFamily="34" charset="0"/>
              <a:buChar char="•"/>
            </a:pPr>
            <a:r>
              <a:rPr lang="en-US" b="1" dirty="0" smtClean="0">
                <a:solidFill>
                  <a:srgbClr val="002060"/>
                </a:solidFill>
              </a:rPr>
              <a:t>Type </a:t>
            </a:r>
            <a:r>
              <a:rPr lang="en-US" b="1" dirty="0" err="1" smtClean="0">
                <a:solidFill>
                  <a:srgbClr val="002060"/>
                </a:solidFill>
              </a:rPr>
              <a:t>Geo_ID</a:t>
            </a:r>
            <a:r>
              <a:rPr lang="en-US" b="1" dirty="0" smtClean="0">
                <a:solidFill>
                  <a:srgbClr val="002060"/>
                </a:solidFill>
              </a:rPr>
              <a:t> to see sales made</a:t>
            </a:r>
          </a:p>
          <a:p>
            <a:pPr>
              <a:buFont typeface="Arial" pitchFamily="34" charset="0"/>
              <a:buChar char="•"/>
            </a:pPr>
            <a:endParaRPr lang="en-US" b="1" dirty="0" smtClean="0">
              <a:solidFill>
                <a:srgbClr val="002060"/>
              </a:solidFill>
            </a:endParaRPr>
          </a:p>
          <a:p>
            <a:pPr>
              <a:buFont typeface="Arial" pitchFamily="34" charset="0"/>
              <a:buChar char="•"/>
            </a:pPr>
            <a:r>
              <a:rPr lang="en-US" b="1" dirty="0" smtClean="0">
                <a:solidFill>
                  <a:srgbClr val="002060"/>
                </a:solidFill>
                <a:hlinkClick r:id="rId2" action="ppaction://hlinksldjump"/>
              </a:rPr>
              <a:t>Open map wise sales</a:t>
            </a:r>
            <a:endParaRPr lang="en-IN" b="1" dirty="0">
              <a:solidFill>
                <a:srgbClr val="002060"/>
              </a:solidFill>
            </a:endParaRPr>
          </a:p>
        </p:txBody>
      </p:sp>
      <p:sp>
        <p:nvSpPr>
          <p:cNvPr id="13" name="TextBox 12"/>
          <p:cNvSpPr txBox="1"/>
          <p:nvPr/>
        </p:nvSpPr>
        <p:spPr>
          <a:xfrm>
            <a:off x="3000364" y="1928802"/>
            <a:ext cx="3571900" cy="369332"/>
          </a:xfrm>
          <a:prstGeom prst="rect">
            <a:avLst/>
          </a:prstGeom>
          <a:noFill/>
        </p:spPr>
        <p:txBody>
          <a:bodyPr wrap="square" rtlCol="0">
            <a:spAutoFit/>
          </a:bodyPr>
          <a:lstStyle/>
          <a:p>
            <a:r>
              <a:rPr lang="en-US" b="1" dirty="0" smtClean="0">
                <a:solidFill>
                  <a:schemeClr val="tx2">
                    <a:lumMod val="75000"/>
                  </a:schemeClr>
                </a:solidFill>
              </a:rPr>
              <a:t>New retailers acquired this month: </a:t>
            </a:r>
            <a:endParaRPr lang="en-IN" b="1" dirty="0">
              <a:solidFill>
                <a:schemeClr val="tx2">
                  <a:lumMod val="75000"/>
                </a:schemeClr>
              </a:solidFill>
            </a:endParaRPr>
          </a:p>
        </p:txBody>
      </p:sp>
      <p:sp>
        <p:nvSpPr>
          <p:cNvPr id="14" name="TextBox 13"/>
          <p:cNvSpPr txBox="1"/>
          <p:nvPr/>
        </p:nvSpPr>
        <p:spPr>
          <a:xfrm>
            <a:off x="5429256" y="928670"/>
            <a:ext cx="1357322" cy="369332"/>
          </a:xfrm>
          <a:prstGeom prst="rect">
            <a:avLst/>
          </a:prstGeom>
          <a:noFill/>
        </p:spPr>
        <p:txBody>
          <a:bodyPr wrap="square" rtlCol="0">
            <a:spAutoFit/>
          </a:bodyPr>
          <a:lstStyle/>
          <a:p>
            <a:pPr algn="r"/>
            <a:r>
              <a:rPr lang="en-US" b="1" dirty="0" smtClean="0">
                <a:solidFill>
                  <a:schemeClr val="bg2">
                    <a:lumMod val="25000"/>
                  </a:schemeClr>
                </a:solidFill>
                <a:hlinkClick r:id="rId3" action="ppaction://hlinksldjump"/>
              </a:rPr>
              <a:t>My Profile</a:t>
            </a:r>
            <a:endParaRPr lang="en-IN" b="1" dirty="0">
              <a:solidFill>
                <a:schemeClr val="bg2">
                  <a:lumMod val="25000"/>
                </a:schemeClr>
              </a:solidFill>
            </a:endParaRPr>
          </a:p>
        </p:txBody>
      </p:sp>
      <p:sp>
        <p:nvSpPr>
          <p:cNvPr id="15" name="Rectangle 14"/>
          <p:cNvSpPr/>
          <p:nvPr/>
        </p:nvSpPr>
        <p:spPr>
          <a:xfrm>
            <a:off x="3357554" y="4429132"/>
            <a:ext cx="1714512"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5214942" y="4429132"/>
            <a:ext cx="428628" cy="2143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214942" y="4357694"/>
            <a:ext cx="714380" cy="338554"/>
          </a:xfrm>
          <a:prstGeom prst="rect">
            <a:avLst/>
          </a:prstGeom>
          <a:noFill/>
        </p:spPr>
        <p:txBody>
          <a:bodyPr wrap="square" rtlCol="0">
            <a:spAutoFit/>
          </a:bodyPr>
          <a:lstStyle/>
          <a:p>
            <a:r>
              <a:rPr lang="en-US" sz="1600" dirty="0" smtClean="0"/>
              <a:t>GO</a:t>
            </a:r>
            <a:endParaRPr lang="en-IN"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ps snippet.PNG"/>
          <p:cNvPicPr>
            <a:picLocks noChangeAspect="1"/>
          </p:cNvPicPr>
          <p:nvPr/>
        </p:nvPicPr>
        <p:blipFill>
          <a:blip r:embed="rId2"/>
          <a:stretch>
            <a:fillRect/>
          </a:stretch>
        </p:blipFill>
        <p:spPr>
          <a:xfrm>
            <a:off x="571472" y="500042"/>
            <a:ext cx="7887801" cy="5420482"/>
          </a:xfrm>
          <a:prstGeom prst="rect">
            <a:avLst/>
          </a:prstGeom>
        </p:spPr>
      </p:pic>
      <p:pic>
        <p:nvPicPr>
          <p:cNvPr id="4" name="Picture 3" descr="pin.jpg"/>
          <p:cNvPicPr>
            <a:picLocks noChangeAspect="1"/>
          </p:cNvPicPr>
          <p:nvPr/>
        </p:nvPicPr>
        <p:blipFill>
          <a:blip r:embed="rId3" cstate="print"/>
          <a:stretch>
            <a:fillRect/>
          </a:stretch>
        </p:blipFill>
        <p:spPr>
          <a:xfrm>
            <a:off x="5643570" y="1500174"/>
            <a:ext cx="285752" cy="357190"/>
          </a:xfrm>
          <a:prstGeom prst="rect">
            <a:avLst/>
          </a:prstGeom>
        </p:spPr>
      </p:pic>
      <p:pic>
        <p:nvPicPr>
          <p:cNvPr id="5" name="Picture 4" descr="pin.jpg"/>
          <p:cNvPicPr>
            <a:picLocks noChangeAspect="1"/>
          </p:cNvPicPr>
          <p:nvPr/>
        </p:nvPicPr>
        <p:blipFill>
          <a:blip r:embed="rId3" cstate="print"/>
          <a:stretch>
            <a:fillRect/>
          </a:stretch>
        </p:blipFill>
        <p:spPr>
          <a:xfrm>
            <a:off x="2857488" y="2857496"/>
            <a:ext cx="285752" cy="357190"/>
          </a:xfrm>
          <a:prstGeom prst="rect">
            <a:avLst/>
          </a:prstGeom>
        </p:spPr>
      </p:pic>
      <p:pic>
        <p:nvPicPr>
          <p:cNvPr id="6" name="Picture 5" descr="pin.jpg"/>
          <p:cNvPicPr>
            <a:picLocks noChangeAspect="1"/>
          </p:cNvPicPr>
          <p:nvPr/>
        </p:nvPicPr>
        <p:blipFill>
          <a:blip r:embed="rId3" cstate="print"/>
          <a:stretch>
            <a:fillRect/>
          </a:stretch>
        </p:blipFill>
        <p:spPr>
          <a:xfrm>
            <a:off x="6858016" y="4857760"/>
            <a:ext cx="285752" cy="357190"/>
          </a:xfrm>
          <a:prstGeom prst="rect">
            <a:avLst/>
          </a:prstGeom>
        </p:spPr>
      </p:pic>
      <p:sp>
        <p:nvSpPr>
          <p:cNvPr id="7" name="TextBox 6"/>
          <p:cNvSpPr txBox="1"/>
          <p:nvPr/>
        </p:nvSpPr>
        <p:spPr>
          <a:xfrm>
            <a:off x="5286380" y="1928802"/>
            <a:ext cx="1714512" cy="923330"/>
          </a:xfrm>
          <a:prstGeom prst="rect">
            <a:avLst/>
          </a:prstGeom>
          <a:noFill/>
        </p:spPr>
        <p:txBody>
          <a:bodyPr wrap="square" rtlCol="0">
            <a:spAutoFit/>
          </a:bodyPr>
          <a:lstStyle/>
          <a:p>
            <a:r>
              <a:rPr lang="en-US" b="1" dirty="0" smtClean="0"/>
              <a:t>Rep Name:</a:t>
            </a:r>
          </a:p>
          <a:p>
            <a:r>
              <a:rPr lang="en-US" b="1" dirty="0" smtClean="0"/>
              <a:t>Sales:</a:t>
            </a:r>
          </a:p>
          <a:p>
            <a:r>
              <a:rPr lang="en-US" b="1" dirty="0" smtClean="0"/>
              <a:t>No. of Retailers</a:t>
            </a:r>
            <a:endParaRPr lang="en-IN" b="1" dirty="0"/>
          </a:p>
        </p:txBody>
      </p:sp>
      <p:sp>
        <p:nvSpPr>
          <p:cNvPr id="8" name="Rectangle 7"/>
          <p:cNvSpPr/>
          <p:nvPr/>
        </p:nvSpPr>
        <p:spPr>
          <a:xfrm>
            <a:off x="2285984" y="3214686"/>
            <a:ext cx="4572000" cy="923330"/>
          </a:xfrm>
          <a:prstGeom prst="rect">
            <a:avLst/>
          </a:prstGeom>
        </p:spPr>
        <p:txBody>
          <a:bodyPr>
            <a:spAutoFit/>
          </a:bodyPr>
          <a:lstStyle/>
          <a:p>
            <a:r>
              <a:rPr lang="en-US" b="1" dirty="0" smtClean="0"/>
              <a:t>Rep Name:</a:t>
            </a:r>
          </a:p>
          <a:p>
            <a:r>
              <a:rPr lang="en-US" b="1" dirty="0" smtClean="0"/>
              <a:t>Sales:</a:t>
            </a:r>
          </a:p>
          <a:p>
            <a:r>
              <a:rPr lang="en-US" b="1" dirty="0" smtClean="0"/>
              <a:t>No. of Retailers</a:t>
            </a:r>
            <a:endParaRPr lang="en-IN" b="1" dirty="0"/>
          </a:p>
        </p:txBody>
      </p:sp>
      <p:sp>
        <p:nvSpPr>
          <p:cNvPr id="9" name="Rectangle 8"/>
          <p:cNvSpPr/>
          <p:nvPr/>
        </p:nvSpPr>
        <p:spPr>
          <a:xfrm>
            <a:off x="6072198" y="5214950"/>
            <a:ext cx="4572000" cy="923330"/>
          </a:xfrm>
          <a:prstGeom prst="rect">
            <a:avLst/>
          </a:prstGeom>
        </p:spPr>
        <p:txBody>
          <a:bodyPr wrap="square">
            <a:spAutoFit/>
          </a:bodyPr>
          <a:lstStyle/>
          <a:p>
            <a:r>
              <a:rPr lang="en-US" b="1" dirty="0" smtClean="0"/>
              <a:t>Rep Name:</a:t>
            </a:r>
          </a:p>
          <a:p>
            <a:r>
              <a:rPr lang="en-US" b="1" dirty="0" smtClean="0"/>
              <a:t>Sales:</a:t>
            </a:r>
          </a:p>
          <a:p>
            <a:r>
              <a:rPr lang="en-US" b="1" dirty="0" smtClean="0"/>
              <a:t>No. of Retailers</a:t>
            </a:r>
            <a:endParaRPr lang="en-IN" b="1" dirty="0"/>
          </a:p>
        </p:txBody>
      </p:sp>
      <p:sp>
        <p:nvSpPr>
          <p:cNvPr id="15" name="TextBox 14"/>
          <p:cNvSpPr txBox="1"/>
          <p:nvPr/>
        </p:nvSpPr>
        <p:spPr>
          <a:xfrm>
            <a:off x="5429256" y="6357958"/>
            <a:ext cx="3071834" cy="369332"/>
          </a:xfrm>
          <a:prstGeom prst="rect">
            <a:avLst/>
          </a:prstGeom>
          <a:noFill/>
        </p:spPr>
        <p:txBody>
          <a:bodyPr wrap="square" rtlCol="0">
            <a:spAutoFit/>
          </a:bodyPr>
          <a:lstStyle/>
          <a:p>
            <a:r>
              <a:rPr lang="en-US" dirty="0" smtClean="0"/>
              <a:t>Image courtesy: Google Maps</a:t>
            </a:r>
            <a:endParaRPr lang="en-IN" dirty="0"/>
          </a:p>
        </p:txBody>
      </p:sp>
      <p:sp>
        <p:nvSpPr>
          <p:cNvPr id="16" name="TextBox 15"/>
          <p:cNvSpPr txBox="1"/>
          <p:nvPr/>
        </p:nvSpPr>
        <p:spPr>
          <a:xfrm>
            <a:off x="2214546" y="785794"/>
            <a:ext cx="4714908" cy="369332"/>
          </a:xfrm>
          <a:prstGeom prst="rect">
            <a:avLst/>
          </a:prstGeom>
          <a:noFill/>
        </p:spPr>
        <p:txBody>
          <a:bodyPr wrap="square" rtlCol="0">
            <a:spAutoFit/>
          </a:bodyPr>
          <a:lstStyle/>
          <a:p>
            <a:pPr algn="ctr"/>
            <a:r>
              <a:rPr lang="en-US" dirty="0" smtClean="0">
                <a:latin typeface="Algerian" pitchFamily="82" charset="0"/>
              </a:rPr>
              <a:t>Zoom in to see areas covered</a:t>
            </a:r>
            <a:endParaRPr lang="en-IN" dirty="0">
              <a:latin typeface="Algerian" pitchFamily="82"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8926" y="214290"/>
            <a:ext cx="4071966" cy="635798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929058" y="428604"/>
            <a:ext cx="2143140" cy="369332"/>
          </a:xfrm>
          <a:prstGeom prst="rect">
            <a:avLst/>
          </a:prstGeom>
          <a:noFill/>
        </p:spPr>
        <p:txBody>
          <a:bodyPr wrap="square" rtlCol="0">
            <a:spAutoFit/>
          </a:bodyPr>
          <a:lstStyle/>
          <a:p>
            <a:pPr algn="ctr"/>
            <a:r>
              <a:rPr lang="en-US" b="1" dirty="0" smtClean="0"/>
              <a:t>My Profile</a:t>
            </a:r>
            <a:endParaRPr lang="en-IN" b="1" dirty="0"/>
          </a:p>
        </p:txBody>
      </p:sp>
      <p:sp>
        <p:nvSpPr>
          <p:cNvPr id="4" name="TextBox 3"/>
          <p:cNvSpPr txBox="1"/>
          <p:nvPr/>
        </p:nvSpPr>
        <p:spPr>
          <a:xfrm>
            <a:off x="3143240" y="1071546"/>
            <a:ext cx="3500462" cy="1754326"/>
          </a:xfrm>
          <a:prstGeom prst="rect">
            <a:avLst/>
          </a:prstGeom>
          <a:noFill/>
        </p:spPr>
        <p:txBody>
          <a:bodyPr wrap="square" rtlCol="0">
            <a:spAutoFit/>
          </a:bodyPr>
          <a:lstStyle/>
          <a:p>
            <a:pPr algn="ctr"/>
            <a:r>
              <a:rPr lang="en-US" b="1" dirty="0" smtClean="0">
                <a:solidFill>
                  <a:schemeClr val="accent4">
                    <a:lumMod val="75000"/>
                  </a:schemeClr>
                </a:solidFill>
              </a:rPr>
              <a:t>Smith Jones</a:t>
            </a:r>
          </a:p>
          <a:p>
            <a:r>
              <a:rPr lang="en-US" b="1" dirty="0" smtClean="0">
                <a:solidFill>
                  <a:schemeClr val="accent4">
                    <a:lumMod val="75000"/>
                  </a:schemeClr>
                </a:solidFill>
              </a:rPr>
              <a:t>Rep ID:</a:t>
            </a:r>
          </a:p>
          <a:p>
            <a:r>
              <a:rPr lang="en-US" b="1" dirty="0" smtClean="0">
                <a:solidFill>
                  <a:schemeClr val="accent4">
                    <a:lumMod val="75000"/>
                  </a:schemeClr>
                </a:solidFill>
              </a:rPr>
              <a:t>Current </a:t>
            </a:r>
            <a:r>
              <a:rPr lang="en-US" b="1" dirty="0" err="1" smtClean="0">
                <a:solidFill>
                  <a:schemeClr val="accent4">
                    <a:lumMod val="75000"/>
                  </a:schemeClr>
                </a:solidFill>
              </a:rPr>
              <a:t>Geo_ID</a:t>
            </a:r>
            <a:r>
              <a:rPr lang="en-US" b="1" dirty="0" smtClean="0">
                <a:solidFill>
                  <a:schemeClr val="accent4">
                    <a:lumMod val="75000"/>
                  </a:schemeClr>
                </a:solidFill>
              </a:rPr>
              <a:t>:</a:t>
            </a:r>
          </a:p>
          <a:p>
            <a:r>
              <a:rPr lang="en-US" b="1" dirty="0" smtClean="0">
                <a:solidFill>
                  <a:schemeClr val="accent4">
                    <a:lumMod val="75000"/>
                  </a:schemeClr>
                </a:solidFill>
              </a:rPr>
              <a:t>Incentive earned this quarter:</a:t>
            </a:r>
          </a:p>
          <a:p>
            <a:r>
              <a:rPr lang="en-US" b="1" dirty="0" smtClean="0">
                <a:solidFill>
                  <a:schemeClr val="accent4">
                    <a:lumMod val="75000"/>
                  </a:schemeClr>
                </a:solidFill>
              </a:rPr>
              <a:t>Retailers in current </a:t>
            </a:r>
            <a:r>
              <a:rPr lang="en-US" b="1" dirty="0" err="1" smtClean="0">
                <a:solidFill>
                  <a:schemeClr val="accent4">
                    <a:lumMod val="75000"/>
                  </a:schemeClr>
                </a:solidFill>
              </a:rPr>
              <a:t>Geo_ID</a:t>
            </a:r>
            <a:r>
              <a:rPr lang="en-US" b="1" dirty="0" smtClean="0">
                <a:solidFill>
                  <a:schemeClr val="accent4">
                    <a:lumMod val="75000"/>
                  </a:schemeClr>
                </a:solidFill>
              </a:rPr>
              <a:t>:</a:t>
            </a:r>
          </a:p>
          <a:p>
            <a:endParaRPr lang="en-IN" dirty="0"/>
          </a:p>
        </p:txBody>
      </p:sp>
      <p:sp>
        <p:nvSpPr>
          <p:cNvPr id="5" name="TextBox 4"/>
          <p:cNvSpPr txBox="1"/>
          <p:nvPr/>
        </p:nvSpPr>
        <p:spPr>
          <a:xfrm>
            <a:off x="3286116" y="3071810"/>
            <a:ext cx="3500462" cy="2308324"/>
          </a:xfrm>
          <a:prstGeom prst="rect">
            <a:avLst/>
          </a:prstGeom>
          <a:noFill/>
        </p:spPr>
        <p:txBody>
          <a:bodyPr wrap="square" rtlCol="0">
            <a:spAutoFit/>
          </a:bodyPr>
          <a:lstStyle/>
          <a:p>
            <a:pPr algn="ctr"/>
            <a:r>
              <a:rPr lang="en-US" b="1" dirty="0" smtClean="0">
                <a:solidFill>
                  <a:schemeClr val="tx2"/>
                </a:solidFill>
              </a:rPr>
              <a:t>Retailer Details</a:t>
            </a:r>
          </a:p>
          <a:p>
            <a:pPr marL="342900" indent="-342900">
              <a:buAutoNum type="arabicPeriod"/>
            </a:pPr>
            <a:r>
              <a:rPr lang="en-US" dirty="0" smtClean="0">
                <a:solidFill>
                  <a:schemeClr val="tx2"/>
                </a:solidFill>
              </a:rPr>
              <a:t>Retailer Name:</a:t>
            </a:r>
          </a:p>
          <a:p>
            <a:pPr marL="342900" indent="-342900"/>
            <a:r>
              <a:rPr lang="en-US" dirty="0" smtClean="0">
                <a:solidFill>
                  <a:schemeClr val="tx2"/>
                </a:solidFill>
              </a:rPr>
              <a:t>Sales this quarter:</a:t>
            </a:r>
          </a:p>
          <a:p>
            <a:pPr marL="342900" indent="-342900"/>
            <a:r>
              <a:rPr lang="en-US" dirty="0" smtClean="0">
                <a:solidFill>
                  <a:schemeClr val="tx2"/>
                </a:solidFill>
              </a:rPr>
              <a:t>Date acquired:</a:t>
            </a:r>
          </a:p>
          <a:p>
            <a:pPr marL="342900" indent="-342900"/>
            <a:r>
              <a:rPr lang="en-US" dirty="0" smtClean="0">
                <a:solidFill>
                  <a:schemeClr val="tx2"/>
                </a:solidFill>
              </a:rPr>
              <a:t>2.  Retailer Name:</a:t>
            </a:r>
          </a:p>
          <a:p>
            <a:pPr marL="342900" indent="-342900"/>
            <a:r>
              <a:rPr lang="en-US" dirty="0" smtClean="0">
                <a:solidFill>
                  <a:schemeClr val="tx2"/>
                </a:solidFill>
              </a:rPr>
              <a:t>.</a:t>
            </a:r>
          </a:p>
          <a:p>
            <a:pPr marL="342900" indent="-342900"/>
            <a:r>
              <a:rPr lang="en-US" dirty="0" smtClean="0">
                <a:solidFill>
                  <a:schemeClr val="tx2"/>
                </a:solidFill>
              </a:rPr>
              <a:t>.</a:t>
            </a:r>
          </a:p>
          <a:p>
            <a:pPr marL="342900" indent="-342900"/>
            <a:endParaRPr lang="en-IN" dirty="0"/>
          </a:p>
        </p:txBody>
      </p:sp>
      <p:sp>
        <p:nvSpPr>
          <p:cNvPr id="6" name="TextBox 5"/>
          <p:cNvSpPr txBox="1"/>
          <p:nvPr/>
        </p:nvSpPr>
        <p:spPr>
          <a:xfrm>
            <a:off x="3286116" y="5286388"/>
            <a:ext cx="3286148" cy="369332"/>
          </a:xfrm>
          <a:prstGeom prst="rect">
            <a:avLst/>
          </a:prstGeom>
          <a:noFill/>
        </p:spPr>
        <p:txBody>
          <a:bodyPr wrap="square" rtlCol="0">
            <a:spAutoFit/>
          </a:bodyPr>
          <a:lstStyle/>
          <a:p>
            <a:r>
              <a:rPr lang="en-US" b="1" u="sng" dirty="0" smtClean="0">
                <a:solidFill>
                  <a:schemeClr val="accent4">
                    <a:lumMod val="50000"/>
                  </a:schemeClr>
                </a:solidFill>
              </a:rPr>
              <a:t>&gt;&gt;</a:t>
            </a:r>
            <a:r>
              <a:rPr lang="en-US" b="1" u="sng" dirty="0" smtClean="0">
                <a:solidFill>
                  <a:schemeClr val="accent4">
                    <a:lumMod val="50000"/>
                  </a:schemeClr>
                </a:solidFill>
                <a:hlinkClick r:id="rId2" action="ppaction://hlinksldjump"/>
              </a:rPr>
              <a:t>See orders this month</a:t>
            </a:r>
            <a:endParaRPr lang="en-IN" b="1" u="sng"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4546" y="214290"/>
            <a:ext cx="4643470" cy="635798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143240" y="428604"/>
            <a:ext cx="3357586" cy="369332"/>
          </a:xfrm>
          <a:prstGeom prst="rect">
            <a:avLst/>
          </a:prstGeom>
          <a:noFill/>
        </p:spPr>
        <p:txBody>
          <a:bodyPr wrap="square" rtlCol="0">
            <a:spAutoFit/>
          </a:bodyPr>
          <a:lstStyle/>
          <a:p>
            <a:r>
              <a:rPr lang="en-US" dirty="0" smtClean="0">
                <a:latin typeface="Arial Rounded MT Bold" pitchFamily="34" charset="0"/>
              </a:rPr>
              <a:t>Orders under your </a:t>
            </a:r>
            <a:r>
              <a:rPr lang="en-US" dirty="0" err="1" smtClean="0">
                <a:latin typeface="Arial Rounded MT Bold" pitchFamily="34" charset="0"/>
              </a:rPr>
              <a:t>Geo_ID</a:t>
            </a:r>
            <a:endParaRPr lang="en-IN" dirty="0">
              <a:latin typeface="Arial Rounded MT Bold" pitchFamily="34" charset="0"/>
            </a:endParaRPr>
          </a:p>
        </p:txBody>
      </p:sp>
      <p:sp>
        <p:nvSpPr>
          <p:cNvPr id="4" name="TextBox 3"/>
          <p:cNvSpPr txBox="1"/>
          <p:nvPr/>
        </p:nvSpPr>
        <p:spPr>
          <a:xfrm>
            <a:off x="2428860" y="1071546"/>
            <a:ext cx="4143404" cy="2585323"/>
          </a:xfrm>
          <a:prstGeom prst="rect">
            <a:avLst/>
          </a:prstGeom>
          <a:noFill/>
        </p:spPr>
        <p:txBody>
          <a:bodyPr wrap="square" rtlCol="0">
            <a:spAutoFit/>
          </a:bodyPr>
          <a:lstStyle/>
          <a:p>
            <a:pPr marL="342900" indent="-342900">
              <a:buAutoNum type="arabicPeriod"/>
            </a:pPr>
            <a:r>
              <a:rPr lang="en-US" dirty="0" smtClean="0"/>
              <a:t>Customer Name:</a:t>
            </a:r>
          </a:p>
          <a:p>
            <a:pPr marL="342900" indent="-342900"/>
            <a:r>
              <a:rPr lang="en-US" dirty="0" smtClean="0"/>
              <a:t>Order received on:</a:t>
            </a:r>
          </a:p>
          <a:p>
            <a:pPr marL="342900" indent="-342900"/>
            <a:r>
              <a:rPr lang="en-US" dirty="0" smtClean="0"/>
              <a:t>Order mode:</a:t>
            </a:r>
          </a:p>
          <a:p>
            <a:pPr marL="342900" indent="-342900"/>
            <a:r>
              <a:rPr lang="en-US" dirty="0" smtClean="0"/>
              <a:t>No of units purchased:</a:t>
            </a:r>
          </a:p>
          <a:p>
            <a:pPr marL="342900" indent="-342900"/>
            <a:r>
              <a:rPr lang="en-US" dirty="0" smtClean="0"/>
              <a:t>Total Sales:</a:t>
            </a:r>
          </a:p>
          <a:p>
            <a:pPr marL="342900" indent="-342900"/>
            <a:endParaRPr lang="en-US" dirty="0" smtClean="0"/>
          </a:p>
          <a:p>
            <a:pPr marL="342900" indent="-342900"/>
            <a:r>
              <a:rPr lang="en-US" dirty="0" smtClean="0"/>
              <a:t>2. Customer Name:</a:t>
            </a:r>
          </a:p>
          <a:p>
            <a:pPr marL="342900" indent="-342900"/>
            <a:r>
              <a:rPr lang="en-US" dirty="0" smtClean="0"/>
              <a:t>.</a:t>
            </a:r>
          </a:p>
          <a:p>
            <a:pPr marL="342900" indent="-342900"/>
            <a:r>
              <a:rPr lang="en-US" dirty="0" smtClean="0"/>
              <a:t>.</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60" y="500042"/>
            <a:ext cx="4143404" cy="60722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3500430" y="857232"/>
            <a:ext cx="1928826" cy="369332"/>
          </a:xfrm>
          <a:prstGeom prst="rect">
            <a:avLst/>
          </a:prstGeom>
          <a:noFill/>
        </p:spPr>
        <p:txBody>
          <a:bodyPr wrap="square" rtlCol="0">
            <a:spAutoFit/>
          </a:bodyPr>
          <a:lstStyle/>
          <a:p>
            <a:pPr algn="ctr"/>
            <a:r>
              <a:rPr lang="en-US" b="1" dirty="0" err="1" smtClean="0">
                <a:solidFill>
                  <a:schemeClr val="accent2">
                    <a:lumMod val="50000"/>
                  </a:schemeClr>
                </a:solidFill>
                <a:latin typeface="Lucida Sans Typewriter" pitchFamily="49" charset="0"/>
                <a:cs typeface="Aharoni" pitchFamily="2" charset="-79"/>
              </a:rPr>
              <a:t>FineWines</a:t>
            </a:r>
            <a:endParaRPr lang="en-IN" dirty="0"/>
          </a:p>
        </p:txBody>
      </p:sp>
      <p:sp>
        <p:nvSpPr>
          <p:cNvPr id="5" name="TextBox 4"/>
          <p:cNvSpPr txBox="1"/>
          <p:nvPr/>
        </p:nvSpPr>
        <p:spPr>
          <a:xfrm>
            <a:off x="2714612" y="1714488"/>
            <a:ext cx="3357586" cy="369332"/>
          </a:xfrm>
          <a:prstGeom prst="rect">
            <a:avLst/>
          </a:prstGeom>
          <a:noFill/>
        </p:spPr>
        <p:txBody>
          <a:bodyPr wrap="square" rtlCol="0">
            <a:spAutoFit/>
          </a:bodyPr>
          <a:lstStyle/>
          <a:p>
            <a:r>
              <a:rPr lang="en-US" dirty="0" smtClean="0"/>
              <a:t>See sales reports by </a:t>
            </a:r>
            <a:r>
              <a:rPr lang="en-US" dirty="0" err="1" smtClean="0"/>
              <a:t>Geo_ID</a:t>
            </a:r>
            <a:endParaRPr lang="en-IN" dirty="0"/>
          </a:p>
        </p:txBody>
      </p:sp>
      <p:sp>
        <p:nvSpPr>
          <p:cNvPr id="6" name="Rectangle 5"/>
          <p:cNvSpPr/>
          <p:nvPr/>
        </p:nvSpPr>
        <p:spPr>
          <a:xfrm>
            <a:off x="2786050" y="2143116"/>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2643174" y="2500306"/>
            <a:ext cx="2857520" cy="369332"/>
          </a:xfrm>
          <a:prstGeom prst="rect">
            <a:avLst/>
          </a:prstGeom>
          <a:noFill/>
        </p:spPr>
        <p:txBody>
          <a:bodyPr wrap="square" rtlCol="0">
            <a:spAutoFit/>
          </a:bodyPr>
          <a:lstStyle/>
          <a:p>
            <a:r>
              <a:rPr lang="en-US" u="sng" dirty="0" smtClean="0">
                <a:solidFill>
                  <a:srgbClr val="00B050"/>
                </a:solidFill>
              </a:rPr>
              <a:t>Map wise sales report</a:t>
            </a:r>
            <a:endParaRPr lang="en-IN" u="sng" dirty="0">
              <a:solidFill>
                <a:srgbClr val="00B050"/>
              </a:solidFill>
            </a:endParaRPr>
          </a:p>
        </p:txBody>
      </p:sp>
      <p:sp>
        <p:nvSpPr>
          <p:cNvPr id="8" name="TextBox 7"/>
          <p:cNvSpPr txBox="1"/>
          <p:nvPr/>
        </p:nvSpPr>
        <p:spPr>
          <a:xfrm>
            <a:off x="2643174" y="5786454"/>
            <a:ext cx="3143272" cy="369332"/>
          </a:xfrm>
          <a:prstGeom prst="rect">
            <a:avLst/>
          </a:prstGeom>
          <a:noFill/>
        </p:spPr>
        <p:txBody>
          <a:bodyPr wrap="square" rtlCol="0">
            <a:spAutoFit/>
          </a:bodyPr>
          <a:lstStyle/>
          <a:p>
            <a:r>
              <a:rPr lang="en-US" dirty="0" smtClean="0"/>
              <a:t>&gt;&gt;</a:t>
            </a:r>
            <a:r>
              <a:rPr lang="en-US" dirty="0" smtClean="0">
                <a:solidFill>
                  <a:srgbClr val="00B050"/>
                </a:solidFill>
              </a:rPr>
              <a:t>Document offline sales</a:t>
            </a:r>
            <a:endParaRPr lang="en-IN" dirty="0">
              <a:solidFill>
                <a:srgbClr val="00B050"/>
              </a:solidFill>
            </a:endParaRPr>
          </a:p>
        </p:txBody>
      </p:sp>
      <p:sp>
        <p:nvSpPr>
          <p:cNvPr id="9" name="TextBox 8"/>
          <p:cNvSpPr txBox="1"/>
          <p:nvPr/>
        </p:nvSpPr>
        <p:spPr>
          <a:xfrm>
            <a:off x="3428992" y="1142984"/>
            <a:ext cx="2357454" cy="369332"/>
          </a:xfrm>
          <a:prstGeom prst="rect">
            <a:avLst/>
          </a:prstGeom>
          <a:noFill/>
        </p:spPr>
        <p:txBody>
          <a:bodyPr wrap="square" rtlCol="0">
            <a:spAutoFit/>
          </a:bodyPr>
          <a:lstStyle/>
          <a:p>
            <a:pPr algn="ctr"/>
            <a:r>
              <a:rPr lang="en-US" dirty="0" smtClean="0"/>
              <a:t>Hello Manager_1!</a:t>
            </a:r>
            <a:endParaRPr lang="en-IN" dirty="0"/>
          </a:p>
        </p:txBody>
      </p:sp>
      <p:sp>
        <p:nvSpPr>
          <p:cNvPr id="10" name="TextBox 9"/>
          <p:cNvSpPr txBox="1"/>
          <p:nvPr/>
        </p:nvSpPr>
        <p:spPr>
          <a:xfrm>
            <a:off x="5286380" y="1357298"/>
            <a:ext cx="1357322" cy="369332"/>
          </a:xfrm>
          <a:prstGeom prst="rect">
            <a:avLst/>
          </a:prstGeom>
          <a:noFill/>
        </p:spPr>
        <p:txBody>
          <a:bodyPr wrap="square" rtlCol="0">
            <a:spAutoFit/>
          </a:bodyPr>
          <a:lstStyle/>
          <a:p>
            <a:r>
              <a:rPr lang="en-US" dirty="0" smtClean="0">
                <a:solidFill>
                  <a:schemeClr val="tx2">
                    <a:lumMod val="75000"/>
                  </a:schemeClr>
                </a:solidFill>
              </a:rPr>
              <a:t>My Profile</a:t>
            </a:r>
            <a:endParaRPr lang="en-IN" dirty="0">
              <a:solidFill>
                <a:schemeClr val="tx2">
                  <a:lumMod val="75000"/>
                </a:schemeClr>
              </a:solidFill>
            </a:endParaRPr>
          </a:p>
        </p:txBody>
      </p:sp>
      <p:sp>
        <p:nvSpPr>
          <p:cNvPr id="11" name="Rectangle 10"/>
          <p:cNvSpPr/>
          <p:nvPr/>
        </p:nvSpPr>
        <p:spPr>
          <a:xfrm>
            <a:off x="4786314" y="2214554"/>
            <a:ext cx="357190" cy="2143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714876" y="2143116"/>
            <a:ext cx="500066" cy="338554"/>
          </a:xfrm>
          <a:prstGeom prst="rect">
            <a:avLst/>
          </a:prstGeom>
          <a:noFill/>
        </p:spPr>
        <p:txBody>
          <a:bodyPr wrap="square" rtlCol="0">
            <a:spAutoFit/>
          </a:bodyPr>
          <a:lstStyle/>
          <a:p>
            <a:r>
              <a:rPr lang="en-US" sz="1600" dirty="0" smtClean="0"/>
              <a:t>GO</a:t>
            </a:r>
            <a:endParaRPr lang="en-IN" sz="1600" dirty="0"/>
          </a:p>
        </p:txBody>
      </p:sp>
      <p:sp>
        <p:nvSpPr>
          <p:cNvPr id="13" name="TextBox 12"/>
          <p:cNvSpPr txBox="1"/>
          <p:nvPr/>
        </p:nvSpPr>
        <p:spPr>
          <a:xfrm>
            <a:off x="2714612" y="3071810"/>
            <a:ext cx="3571900" cy="369332"/>
          </a:xfrm>
          <a:prstGeom prst="rect">
            <a:avLst/>
          </a:prstGeom>
          <a:noFill/>
        </p:spPr>
        <p:txBody>
          <a:bodyPr wrap="square" rtlCol="0">
            <a:spAutoFit/>
          </a:bodyPr>
          <a:lstStyle/>
          <a:p>
            <a:r>
              <a:rPr lang="en-US" u="sng" dirty="0" smtClean="0">
                <a:solidFill>
                  <a:srgbClr val="00B050"/>
                </a:solidFill>
              </a:rPr>
              <a:t>View sales reports for past quarters</a:t>
            </a:r>
            <a:endParaRPr lang="en-IN" u="sng" dirty="0">
              <a:solidFill>
                <a:srgbClr val="00B050"/>
              </a:solidFill>
            </a:endParaRPr>
          </a:p>
        </p:txBody>
      </p:sp>
      <p:sp>
        <p:nvSpPr>
          <p:cNvPr id="14" name="TextBox 13"/>
          <p:cNvSpPr txBox="1"/>
          <p:nvPr/>
        </p:nvSpPr>
        <p:spPr>
          <a:xfrm>
            <a:off x="2643174" y="3429000"/>
            <a:ext cx="3214710" cy="369332"/>
          </a:xfrm>
          <a:prstGeom prst="rect">
            <a:avLst/>
          </a:prstGeom>
          <a:noFill/>
        </p:spPr>
        <p:txBody>
          <a:bodyPr wrap="square" rtlCol="0">
            <a:spAutoFit/>
          </a:bodyPr>
          <a:lstStyle/>
          <a:p>
            <a:r>
              <a:rPr lang="en-US" u="sng" dirty="0" smtClean="0">
                <a:solidFill>
                  <a:srgbClr val="00B050"/>
                </a:solidFill>
              </a:rPr>
              <a:t>View sales by representative list</a:t>
            </a:r>
            <a:endParaRPr lang="en-IN" u="sng" dirty="0">
              <a:solidFill>
                <a:srgbClr val="00B050"/>
              </a:solidFill>
            </a:endParaRPr>
          </a:p>
        </p:txBody>
      </p:sp>
      <p:sp>
        <p:nvSpPr>
          <p:cNvPr id="15" name="TextBox 14"/>
          <p:cNvSpPr txBox="1"/>
          <p:nvPr/>
        </p:nvSpPr>
        <p:spPr>
          <a:xfrm>
            <a:off x="2643174" y="3786190"/>
            <a:ext cx="2857520" cy="369332"/>
          </a:xfrm>
          <a:prstGeom prst="rect">
            <a:avLst/>
          </a:prstGeom>
          <a:noFill/>
        </p:spPr>
        <p:txBody>
          <a:bodyPr wrap="square" rtlCol="0">
            <a:spAutoFit/>
          </a:bodyPr>
          <a:lstStyle/>
          <a:p>
            <a:r>
              <a:rPr lang="en-US" u="sng" dirty="0" smtClean="0">
                <a:solidFill>
                  <a:srgbClr val="00B050"/>
                </a:solidFill>
              </a:rPr>
              <a:t>View sales by retailer list</a:t>
            </a:r>
            <a:endParaRPr lang="en-IN" u="sng" dirty="0">
              <a:solidFill>
                <a:srgbClr val="00B050"/>
              </a:solidFill>
            </a:endParaRPr>
          </a:p>
        </p:txBody>
      </p:sp>
      <p:sp>
        <p:nvSpPr>
          <p:cNvPr id="17" name="TextBox 16"/>
          <p:cNvSpPr txBox="1"/>
          <p:nvPr/>
        </p:nvSpPr>
        <p:spPr>
          <a:xfrm>
            <a:off x="2643174" y="4071942"/>
            <a:ext cx="3429024" cy="923330"/>
          </a:xfrm>
          <a:prstGeom prst="rect">
            <a:avLst/>
          </a:prstGeom>
          <a:noFill/>
        </p:spPr>
        <p:txBody>
          <a:bodyPr wrap="square" rtlCol="0">
            <a:spAutoFit/>
          </a:bodyPr>
          <a:lstStyle/>
          <a:p>
            <a:r>
              <a:rPr lang="en-US" u="sng" dirty="0" smtClean="0">
                <a:solidFill>
                  <a:srgbClr val="00B050"/>
                </a:solidFill>
              </a:rPr>
              <a:t>View sales by wholesaler list</a:t>
            </a:r>
          </a:p>
          <a:p>
            <a:r>
              <a:rPr lang="en-US" u="sng" dirty="0" smtClean="0">
                <a:solidFill>
                  <a:srgbClr val="00B050"/>
                </a:solidFill>
              </a:rPr>
              <a:t>Check consumption demographics</a:t>
            </a:r>
          </a:p>
          <a:p>
            <a:endParaRPr lang="en-IN" u="sng" dirty="0">
              <a:solidFill>
                <a:srgbClr val="00B050"/>
              </a:solidFill>
            </a:endParaRPr>
          </a:p>
        </p:txBody>
      </p:sp>
      <p:sp>
        <p:nvSpPr>
          <p:cNvPr id="18" name="Oval Callout 17"/>
          <p:cNvSpPr/>
          <p:nvPr/>
        </p:nvSpPr>
        <p:spPr>
          <a:xfrm>
            <a:off x="5572132" y="3857628"/>
            <a:ext cx="3000396" cy="2143140"/>
          </a:xfrm>
          <a:prstGeom prst="wedgeEllipseCallout">
            <a:avLst>
              <a:gd name="adj1" fmla="val -63521"/>
              <a:gd name="adj2" fmla="val 5084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Lets the manager enter sales data in pre formatted docs</a:t>
            </a:r>
            <a:endParaRPr lang="en-IN"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501122" cy="3139321"/>
          </a:xfrm>
          <a:prstGeom prst="rect">
            <a:avLst/>
          </a:prstGeom>
          <a:noFill/>
        </p:spPr>
        <p:txBody>
          <a:bodyPr wrap="square" rtlCol="0">
            <a:spAutoFit/>
          </a:bodyPr>
          <a:lstStyle/>
          <a:p>
            <a:r>
              <a:rPr lang="en-US" smtClean="0"/>
              <a:t>3. Sales </a:t>
            </a:r>
            <a:r>
              <a:rPr lang="en-US" dirty="0" smtClean="0"/>
              <a:t>reports are documented into pre formatted master data sets which can only be viewed.</a:t>
            </a:r>
          </a:p>
          <a:p>
            <a:r>
              <a:rPr lang="en-US" dirty="0" smtClean="0"/>
              <a:t>Modification requires logging on to the dashboard. Thus, a format of data is maintained. An option to select the language while logging on allows multilingual nuances to be avoided.</a:t>
            </a:r>
          </a:p>
          <a:p>
            <a:r>
              <a:rPr lang="en-US" dirty="0" smtClean="0"/>
              <a:t>Users can view sales reports according to their geographical areas(for a representative), according to retailers( option that can be availed by everyone) and according to the representatives that they supervise(for managers).</a:t>
            </a:r>
          </a:p>
          <a:p>
            <a:r>
              <a:rPr lang="en-US" dirty="0" smtClean="0"/>
              <a:t>For users to view the information on demand, they need only choose the criteria according to which they want the data to be grouped.</a:t>
            </a:r>
          </a:p>
          <a:p>
            <a:r>
              <a:rPr lang="en-US" dirty="0" smtClean="0"/>
              <a:t>Sample data sets are suggested</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14347" y="1357300"/>
          <a:ext cx="7929618" cy="4929220"/>
        </p:xfrm>
        <a:graphic>
          <a:graphicData uri="http://schemas.openxmlformats.org/drawingml/2006/table">
            <a:tbl>
              <a:tblPr firstRow="1" bandRow="1">
                <a:tableStyleId>{5C22544A-7EE6-4342-B048-85BDC9FD1C3A}</a:tableStyleId>
              </a:tblPr>
              <a:tblGrid>
                <a:gridCol w="1269959"/>
                <a:gridCol w="1016058"/>
                <a:gridCol w="1285884"/>
                <a:gridCol w="959308"/>
                <a:gridCol w="1132803"/>
                <a:gridCol w="1132803"/>
                <a:gridCol w="1132803"/>
              </a:tblGrid>
              <a:tr h="985844">
                <a:tc>
                  <a:txBody>
                    <a:bodyPr/>
                    <a:lstStyle/>
                    <a:p>
                      <a:r>
                        <a:rPr lang="en-US" dirty="0" err="1" smtClean="0"/>
                        <a:t>Geo_ID</a:t>
                      </a:r>
                      <a:endParaRPr lang="en-IN" dirty="0"/>
                    </a:p>
                  </a:txBody>
                  <a:tcPr/>
                </a:tc>
                <a:tc>
                  <a:txBody>
                    <a:bodyPr/>
                    <a:lstStyle/>
                    <a:p>
                      <a:r>
                        <a:rPr lang="en-US" dirty="0" smtClean="0"/>
                        <a:t>Rep</a:t>
                      </a:r>
                      <a:r>
                        <a:rPr lang="en-US" baseline="0" dirty="0" smtClean="0"/>
                        <a:t> ID</a:t>
                      </a:r>
                      <a:endParaRPr lang="en-IN" dirty="0"/>
                    </a:p>
                  </a:txBody>
                  <a:tcPr/>
                </a:tc>
                <a:tc>
                  <a:txBody>
                    <a:bodyPr/>
                    <a:lstStyle/>
                    <a:p>
                      <a:r>
                        <a:rPr lang="en-US" dirty="0" smtClean="0"/>
                        <a:t>Rep</a:t>
                      </a:r>
                      <a:r>
                        <a:rPr lang="en-US" baseline="0" dirty="0" smtClean="0"/>
                        <a:t> Name</a:t>
                      </a:r>
                      <a:endParaRPr lang="en-IN" dirty="0"/>
                    </a:p>
                  </a:txBody>
                  <a:tcPr/>
                </a:tc>
                <a:tc>
                  <a:txBody>
                    <a:bodyPr/>
                    <a:lstStyle/>
                    <a:p>
                      <a:r>
                        <a:rPr lang="en-US" dirty="0" smtClean="0"/>
                        <a:t>Email ID</a:t>
                      </a:r>
                      <a:endParaRPr lang="en-IN" dirty="0"/>
                    </a:p>
                  </a:txBody>
                  <a:tcPr/>
                </a:tc>
                <a:tc>
                  <a:txBody>
                    <a:bodyPr/>
                    <a:lstStyle/>
                    <a:p>
                      <a:r>
                        <a:rPr lang="en-US" dirty="0" smtClean="0"/>
                        <a:t>Sales made</a:t>
                      </a:r>
                      <a:endParaRPr lang="en-IN" dirty="0"/>
                    </a:p>
                  </a:txBody>
                  <a:tcPr/>
                </a:tc>
                <a:tc>
                  <a:txBody>
                    <a:bodyPr/>
                    <a:lstStyle/>
                    <a:p>
                      <a:r>
                        <a:rPr lang="en-US" dirty="0" smtClean="0"/>
                        <a:t>Target Sales</a:t>
                      </a:r>
                      <a:endParaRPr lang="en-IN" dirty="0"/>
                    </a:p>
                  </a:txBody>
                  <a:tcPr/>
                </a:tc>
                <a:tc>
                  <a:txBody>
                    <a:bodyPr/>
                    <a:lstStyle/>
                    <a:p>
                      <a:r>
                        <a:rPr lang="en-US" dirty="0" smtClean="0"/>
                        <a:t>Progress</a:t>
                      </a:r>
                      <a:endParaRPr lang="en-IN" dirty="0"/>
                    </a:p>
                  </a:txBody>
                  <a:tcPr/>
                </a:tc>
              </a:tr>
              <a:tr h="985844">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985844">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985844">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985844">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
        <p:nvSpPr>
          <p:cNvPr id="3" name="TextBox 2"/>
          <p:cNvSpPr txBox="1"/>
          <p:nvPr/>
        </p:nvSpPr>
        <p:spPr>
          <a:xfrm>
            <a:off x="2143108" y="428604"/>
            <a:ext cx="5286412" cy="369332"/>
          </a:xfrm>
          <a:prstGeom prst="rect">
            <a:avLst/>
          </a:prstGeom>
          <a:noFill/>
        </p:spPr>
        <p:txBody>
          <a:bodyPr wrap="square" rtlCol="0">
            <a:spAutoFit/>
          </a:bodyPr>
          <a:lstStyle/>
          <a:p>
            <a:pPr algn="ctr"/>
            <a:r>
              <a:rPr lang="en-US" dirty="0" smtClean="0"/>
              <a:t>Master data sets maintained</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14348" y="714352"/>
          <a:ext cx="7929618" cy="5286416"/>
        </p:xfrm>
        <a:graphic>
          <a:graphicData uri="http://schemas.openxmlformats.org/drawingml/2006/table">
            <a:tbl>
              <a:tblPr firstRow="1" bandRow="1">
                <a:tableStyleId>{5C22544A-7EE6-4342-B048-85BDC9FD1C3A}</a:tableStyleId>
              </a:tblPr>
              <a:tblGrid>
                <a:gridCol w="2643206"/>
                <a:gridCol w="2643206"/>
                <a:gridCol w="2643206"/>
              </a:tblGrid>
              <a:tr h="660802">
                <a:tc>
                  <a:txBody>
                    <a:bodyPr/>
                    <a:lstStyle/>
                    <a:p>
                      <a:r>
                        <a:rPr lang="en-US" dirty="0" smtClean="0"/>
                        <a:t>Geo ID</a:t>
                      </a:r>
                      <a:endParaRPr lang="en-IN" dirty="0"/>
                    </a:p>
                  </a:txBody>
                  <a:tcPr/>
                </a:tc>
                <a:tc>
                  <a:txBody>
                    <a:bodyPr/>
                    <a:lstStyle/>
                    <a:p>
                      <a:r>
                        <a:rPr lang="en-US" dirty="0" smtClean="0"/>
                        <a:t>Customer Name</a:t>
                      </a:r>
                      <a:endParaRPr lang="en-IN" dirty="0"/>
                    </a:p>
                  </a:txBody>
                  <a:tcPr/>
                </a:tc>
                <a:tc>
                  <a:txBody>
                    <a:bodyPr/>
                    <a:lstStyle/>
                    <a:p>
                      <a:r>
                        <a:rPr lang="en-US" dirty="0" smtClean="0"/>
                        <a:t>Sales</a:t>
                      </a:r>
                      <a:endParaRPr lang="en-IN" dirty="0"/>
                    </a:p>
                  </a:txBody>
                  <a:tcPr/>
                </a:tc>
              </a:tr>
              <a:tr h="660802">
                <a:tc>
                  <a:txBody>
                    <a:bodyPr/>
                    <a:lstStyle/>
                    <a:p>
                      <a:endParaRPr lang="en-IN"/>
                    </a:p>
                  </a:txBody>
                  <a:tcPr/>
                </a:tc>
                <a:tc>
                  <a:txBody>
                    <a:bodyPr/>
                    <a:lstStyle/>
                    <a:p>
                      <a:endParaRPr lang="en-IN"/>
                    </a:p>
                  </a:txBody>
                  <a:tcPr/>
                </a:tc>
                <a:tc>
                  <a:txBody>
                    <a:bodyPr/>
                    <a:lstStyle/>
                    <a:p>
                      <a:endParaRPr lang="en-IN"/>
                    </a:p>
                  </a:txBody>
                  <a:tcPr/>
                </a:tc>
              </a:tr>
              <a:tr h="660802">
                <a:tc>
                  <a:txBody>
                    <a:bodyPr/>
                    <a:lstStyle/>
                    <a:p>
                      <a:endParaRPr lang="en-IN"/>
                    </a:p>
                  </a:txBody>
                  <a:tcPr/>
                </a:tc>
                <a:tc>
                  <a:txBody>
                    <a:bodyPr/>
                    <a:lstStyle/>
                    <a:p>
                      <a:endParaRPr lang="en-IN"/>
                    </a:p>
                  </a:txBody>
                  <a:tcPr/>
                </a:tc>
                <a:tc>
                  <a:txBody>
                    <a:bodyPr/>
                    <a:lstStyle/>
                    <a:p>
                      <a:endParaRPr lang="en-IN"/>
                    </a:p>
                  </a:txBody>
                  <a:tcPr/>
                </a:tc>
              </a:tr>
              <a:tr h="660802">
                <a:tc>
                  <a:txBody>
                    <a:bodyPr/>
                    <a:lstStyle/>
                    <a:p>
                      <a:endParaRPr lang="en-IN"/>
                    </a:p>
                  </a:txBody>
                  <a:tcPr/>
                </a:tc>
                <a:tc>
                  <a:txBody>
                    <a:bodyPr/>
                    <a:lstStyle/>
                    <a:p>
                      <a:endParaRPr lang="en-IN"/>
                    </a:p>
                  </a:txBody>
                  <a:tcPr/>
                </a:tc>
                <a:tc>
                  <a:txBody>
                    <a:bodyPr/>
                    <a:lstStyle/>
                    <a:p>
                      <a:endParaRPr lang="en-IN"/>
                    </a:p>
                  </a:txBody>
                  <a:tcPr/>
                </a:tc>
              </a:tr>
              <a:tr h="660802">
                <a:tc>
                  <a:txBody>
                    <a:bodyPr/>
                    <a:lstStyle/>
                    <a:p>
                      <a:endParaRPr lang="en-IN"/>
                    </a:p>
                  </a:txBody>
                  <a:tcPr/>
                </a:tc>
                <a:tc>
                  <a:txBody>
                    <a:bodyPr/>
                    <a:lstStyle/>
                    <a:p>
                      <a:endParaRPr lang="en-IN"/>
                    </a:p>
                  </a:txBody>
                  <a:tcPr/>
                </a:tc>
                <a:tc>
                  <a:txBody>
                    <a:bodyPr/>
                    <a:lstStyle/>
                    <a:p>
                      <a:endParaRPr lang="en-IN"/>
                    </a:p>
                  </a:txBody>
                  <a:tcPr/>
                </a:tc>
              </a:tr>
              <a:tr h="660802">
                <a:tc>
                  <a:txBody>
                    <a:bodyPr/>
                    <a:lstStyle/>
                    <a:p>
                      <a:endParaRPr lang="en-IN"/>
                    </a:p>
                  </a:txBody>
                  <a:tcPr/>
                </a:tc>
                <a:tc>
                  <a:txBody>
                    <a:bodyPr/>
                    <a:lstStyle/>
                    <a:p>
                      <a:endParaRPr lang="en-IN"/>
                    </a:p>
                  </a:txBody>
                  <a:tcPr/>
                </a:tc>
                <a:tc>
                  <a:txBody>
                    <a:bodyPr/>
                    <a:lstStyle/>
                    <a:p>
                      <a:endParaRPr lang="en-IN"/>
                    </a:p>
                  </a:txBody>
                  <a:tcPr/>
                </a:tc>
              </a:tr>
              <a:tr h="660802">
                <a:tc>
                  <a:txBody>
                    <a:bodyPr/>
                    <a:lstStyle/>
                    <a:p>
                      <a:endParaRPr lang="en-IN"/>
                    </a:p>
                  </a:txBody>
                  <a:tcPr/>
                </a:tc>
                <a:tc>
                  <a:txBody>
                    <a:bodyPr/>
                    <a:lstStyle/>
                    <a:p>
                      <a:endParaRPr lang="en-IN"/>
                    </a:p>
                  </a:txBody>
                  <a:tcPr/>
                </a:tc>
                <a:tc>
                  <a:txBody>
                    <a:bodyPr/>
                    <a:lstStyle/>
                    <a:p>
                      <a:endParaRPr lang="en-IN"/>
                    </a:p>
                  </a:txBody>
                  <a:tcPr/>
                </a:tc>
              </a:tr>
              <a:tr h="660802">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57166"/>
            <a:ext cx="8572560" cy="5909310"/>
          </a:xfrm>
          <a:prstGeom prst="rect">
            <a:avLst/>
          </a:prstGeom>
          <a:noFill/>
        </p:spPr>
        <p:txBody>
          <a:bodyPr wrap="square" rtlCol="0">
            <a:spAutoFit/>
          </a:bodyPr>
          <a:lstStyle/>
          <a:p>
            <a:r>
              <a:rPr lang="en-US" dirty="0" smtClean="0"/>
              <a:t>Appendix 1E gives us the expert rating of both </a:t>
            </a:r>
            <a:r>
              <a:rPr lang="en-US" dirty="0" err="1" smtClean="0"/>
              <a:t>Finewines</a:t>
            </a:r>
            <a:r>
              <a:rPr lang="en-US" dirty="0" smtClean="0"/>
              <a:t> and their competitors, for all products that they make, based on 7 criteria.</a:t>
            </a:r>
          </a:p>
          <a:p>
            <a:r>
              <a:rPr lang="en-US" dirty="0" smtClean="0"/>
              <a:t>If A is the rating given to </a:t>
            </a:r>
            <a:r>
              <a:rPr lang="en-US" dirty="0" err="1" smtClean="0"/>
              <a:t>FineWines</a:t>
            </a:r>
            <a:r>
              <a:rPr lang="en-US" dirty="0" smtClean="0"/>
              <a:t> and B be the weighted average rating across all competitors on a particular </a:t>
            </a:r>
            <a:r>
              <a:rPr lang="en-US" dirty="0" err="1" smtClean="0"/>
              <a:t>crieteria</a:t>
            </a:r>
            <a:r>
              <a:rPr lang="en-US" dirty="0" smtClean="0"/>
              <a:t>, A-B will be the overall expert rating and it can be calculated for all 4 wines.</a:t>
            </a:r>
          </a:p>
          <a:p>
            <a:pPr algn="ctr"/>
            <a:r>
              <a:rPr lang="en-US" b="1" dirty="0" smtClean="0">
                <a:solidFill>
                  <a:schemeClr val="accent4">
                    <a:lumMod val="75000"/>
                  </a:schemeClr>
                </a:solidFill>
              </a:rPr>
              <a:t>Overall  expert rating of </a:t>
            </a:r>
            <a:r>
              <a:rPr lang="en-US" b="1" dirty="0" err="1" smtClean="0">
                <a:solidFill>
                  <a:schemeClr val="accent4">
                    <a:lumMod val="75000"/>
                  </a:schemeClr>
                </a:solidFill>
              </a:rPr>
              <a:t>Finewines</a:t>
            </a:r>
            <a:r>
              <a:rPr lang="en-US" b="1" dirty="0" smtClean="0">
                <a:solidFill>
                  <a:schemeClr val="accent4">
                    <a:lumMod val="75000"/>
                  </a:schemeClr>
                </a:solidFill>
              </a:rPr>
              <a:t>’ wines</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relative importance of a criteria in all 3 countries is listed in Appendix 1F. Considering the importance of the criteria remains same for all kinds of wines in a particular country, we calculate overall rating as</a:t>
            </a:r>
          </a:p>
          <a:p>
            <a:r>
              <a:rPr lang="en-US" dirty="0" smtClean="0"/>
              <a:t>Rating </a:t>
            </a:r>
            <a:r>
              <a:rPr lang="en-US" dirty="0" err="1" smtClean="0"/>
              <a:t>index</a:t>
            </a:r>
            <a:r>
              <a:rPr lang="en-US" sz="1600" baseline="-25000" dirty="0" err="1" smtClean="0"/>
              <a:t>wine</a:t>
            </a:r>
            <a:r>
              <a:rPr lang="en-US" sz="1600" baseline="-25000" dirty="0" smtClean="0"/>
              <a:t>,</a:t>
            </a:r>
            <a:r>
              <a:rPr lang="en-US" sz="1600" dirty="0"/>
              <a:t> </a:t>
            </a:r>
            <a:r>
              <a:rPr lang="en-US" sz="1600" baseline="-25000" dirty="0" smtClean="0"/>
              <a:t>country</a:t>
            </a:r>
            <a:r>
              <a:rPr lang="en-US" sz="1600" dirty="0" smtClean="0"/>
              <a:t>=5+∑(</a:t>
            </a:r>
            <a:r>
              <a:rPr lang="en-US" sz="1600" dirty="0" err="1" smtClean="0"/>
              <a:t>A</a:t>
            </a:r>
            <a:r>
              <a:rPr lang="en-US" sz="1600" baseline="-25000" dirty="0" err="1" smtClean="0"/>
              <a:t>wine</a:t>
            </a:r>
            <a:r>
              <a:rPr lang="en-US" sz="1600" baseline="-25000" dirty="0" smtClean="0"/>
              <a:t>,  criterion</a:t>
            </a:r>
            <a:r>
              <a:rPr lang="en-US" sz="1600" dirty="0" smtClean="0"/>
              <a:t>-</a:t>
            </a:r>
            <a:r>
              <a:rPr lang="en-US" sz="1600" dirty="0" err="1"/>
              <a:t>B</a:t>
            </a:r>
            <a:r>
              <a:rPr lang="en-US" baseline="-25000" dirty="0" err="1" smtClean="0"/>
              <a:t>wine</a:t>
            </a:r>
            <a:r>
              <a:rPr lang="en-US" baseline="-25000" dirty="0" smtClean="0"/>
              <a:t>,  criterion</a:t>
            </a:r>
            <a:r>
              <a:rPr lang="en-US" dirty="0" smtClean="0"/>
              <a:t>)*</a:t>
            </a:r>
            <a:r>
              <a:rPr lang="en-US" dirty="0" err="1" smtClean="0"/>
              <a:t>P</a:t>
            </a:r>
            <a:r>
              <a:rPr lang="en-US" baseline="-25000" dirty="0" err="1" smtClean="0"/>
              <a:t>country</a:t>
            </a:r>
            <a:r>
              <a:rPr lang="en-US" baseline="-25000" dirty="0" smtClean="0"/>
              <a:t>,</a:t>
            </a:r>
            <a:r>
              <a:rPr lang="en-US" dirty="0" smtClean="0"/>
              <a:t> </a:t>
            </a:r>
            <a:r>
              <a:rPr lang="en-US" baseline="-25000" dirty="0" smtClean="0"/>
              <a:t>criterion </a:t>
            </a:r>
            <a:r>
              <a:rPr lang="en-US" dirty="0"/>
              <a:t> </a:t>
            </a:r>
            <a:r>
              <a:rPr lang="en-US" dirty="0" smtClean="0"/>
              <a:t>where P is the importance of a criterion in a country. We sum over all 7 criteria to find the overall rating index.</a:t>
            </a:r>
          </a:p>
          <a:p>
            <a:r>
              <a:rPr lang="en-US" dirty="0" smtClean="0"/>
              <a:t>The index varies from 0 to 10.</a:t>
            </a:r>
          </a:p>
        </p:txBody>
      </p:sp>
      <p:graphicFrame>
        <p:nvGraphicFramePr>
          <p:cNvPr id="3" name="Table 2"/>
          <p:cNvGraphicFramePr>
            <a:graphicFrameLocks noGrp="1"/>
          </p:cNvGraphicFramePr>
          <p:nvPr/>
        </p:nvGraphicFramePr>
        <p:xfrm>
          <a:off x="642910" y="2071678"/>
          <a:ext cx="7572432" cy="1910080"/>
        </p:xfrm>
        <a:graphic>
          <a:graphicData uri="http://schemas.openxmlformats.org/drawingml/2006/table">
            <a:tbl>
              <a:tblPr firstRow="1" bandRow="1">
                <a:tableStyleId>{5C22544A-7EE6-4342-B048-85BDC9FD1C3A}</a:tableStyleId>
              </a:tblPr>
              <a:tblGrid>
                <a:gridCol w="1249822"/>
                <a:gridCol w="643286"/>
                <a:gridCol w="946554"/>
                <a:gridCol w="762758"/>
                <a:gridCol w="1183930"/>
                <a:gridCol w="892974"/>
                <a:gridCol w="1231438"/>
                <a:gridCol w="661670"/>
              </a:tblGrid>
              <a:tr h="370840">
                <a:tc>
                  <a:txBody>
                    <a:bodyPr/>
                    <a:lstStyle/>
                    <a:p>
                      <a:pPr algn="l" fontAlgn="ctr"/>
                      <a:r>
                        <a:rPr lang="en-IN" sz="1400" b="0" i="0" u="none" strike="noStrike" dirty="0">
                          <a:solidFill>
                            <a:srgbClr val="000000"/>
                          </a:solidFill>
                          <a:latin typeface="Calibri"/>
                        </a:rPr>
                        <a:t> </a:t>
                      </a:r>
                    </a:p>
                  </a:txBody>
                  <a:tcPr marL="0" marR="0" marT="0" marB="0" anchor="ctr"/>
                </a:tc>
                <a:tc>
                  <a:txBody>
                    <a:bodyPr/>
                    <a:lstStyle/>
                    <a:p>
                      <a:pPr algn="l" fontAlgn="ctr"/>
                      <a:r>
                        <a:rPr lang="en-IN" sz="1400" b="0" i="0" u="none" strike="noStrike">
                          <a:solidFill>
                            <a:srgbClr val="000000"/>
                          </a:solidFill>
                          <a:latin typeface="Calibri"/>
                        </a:rPr>
                        <a:t>TASTE</a:t>
                      </a:r>
                    </a:p>
                  </a:txBody>
                  <a:tcPr marL="0" marR="0" marT="0" marB="0" anchor="ctr"/>
                </a:tc>
                <a:tc>
                  <a:txBody>
                    <a:bodyPr/>
                    <a:lstStyle/>
                    <a:p>
                      <a:pPr algn="l" fontAlgn="ctr"/>
                      <a:r>
                        <a:rPr lang="en-IN" sz="1400" b="0" i="0" u="none" strike="noStrike">
                          <a:solidFill>
                            <a:srgbClr val="000000"/>
                          </a:solidFill>
                          <a:latin typeface="Calibri"/>
                        </a:rPr>
                        <a:t>TOUCH</a:t>
                      </a:r>
                    </a:p>
                  </a:txBody>
                  <a:tcPr marL="0" marR="0" marT="0" marB="0" anchor="ctr"/>
                </a:tc>
                <a:tc>
                  <a:txBody>
                    <a:bodyPr/>
                    <a:lstStyle/>
                    <a:p>
                      <a:pPr algn="l" fontAlgn="ctr"/>
                      <a:r>
                        <a:rPr lang="en-IN" sz="1400" b="0" i="0" u="none" strike="noStrike">
                          <a:solidFill>
                            <a:srgbClr val="000000"/>
                          </a:solidFill>
                          <a:latin typeface="Calibri"/>
                        </a:rPr>
                        <a:t>HEAT</a:t>
                      </a:r>
                    </a:p>
                  </a:txBody>
                  <a:tcPr marL="0" marR="0" marT="0" marB="0" anchor="ctr"/>
                </a:tc>
                <a:tc>
                  <a:txBody>
                    <a:bodyPr/>
                    <a:lstStyle/>
                    <a:p>
                      <a:pPr algn="l" fontAlgn="ctr"/>
                      <a:r>
                        <a:rPr lang="en-IN" sz="1400" b="0" i="0" u="none" strike="noStrike">
                          <a:solidFill>
                            <a:srgbClr val="000000"/>
                          </a:solidFill>
                          <a:latin typeface="Calibri"/>
                        </a:rPr>
                        <a:t>ASTRINGENCY</a:t>
                      </a:r>
                    </a:p>
                  </a:txBody>
                  <a:tcPr marL="0" marR="0" marT="0" marB="0" anchor="ctr"/>
                </a:tc>
                <a:tc>
                  <a:txBody>
                    <a:bodyPr/>
                    <a:lstStyle/>
                    <a:p>
                      <a:pPr algn="l" fontAlgn="ctr"/>
                      <a:r>
                        <a:rPr lang="en-IN" sz="1400" b="0" i="0" u="none" strike="noStrike">
                          <a:solidFill>
                            <a:srgbClr val="000000"/>
                          </a:solidFill>
                          <a:latin typeface="Calibri"/>
                        </a:rPr>
                        <a:t>TEXTURE</a:t>
                      </a:r>
                    </a:p>
                  </a:txBody>
                  <a:tcPr marL="0" marR="0" marT="0" marB="0" anchor="ctr"/>
                </a:tc>
                <a:tc>
                  <a:txBody>
                    <a:bodyPr/>
                    <a:lstStyle/>
                    <a:p>
                      <a:pPr algn="l" fontAlgn="ctr"/>
                      <a:r>
                        <a:rPr lang="en-IN" sz="1400" b="0" i="0" u="none" strike="noStrike">
                          <a:solidFill>
                            <a:srgbClr val="000000"/>
                          </a:solidFill>
                          <a:latin typeface="Calibri"/>
                        </a:rPr>
                        <a:t>PERSISTENCE</a:t>
                      </a:r>
                    </a:p>
                  </a:txBody>
                  <a:tcPr marL="0" marR="0" marT="0" marB="0" anchor="ctr"/>
                </a:tc>
                <a:tc>
                  <a:txBody>
                    <a:bodyPr/>
                    <a:lstStyle/>
                    <a:p>
                      <a:pPr algn="l" fontAlgn="ctr"/>
                      <a:r>
                        <a:rPr lang="en-IN" sz="1400" b="0" i="0" u="none" strike="noStrike">
                          <a:solidFill>
                            <a:srgbClr val="000000"/>
                          </a:solidFill>
                          <a:latin typeface="Calibri"/>
                        </a:rPr>
                        <a:t>SMELL</a:t>
                      </a:r>
                    </a:p>
                  </a:txBody>
                  <a:tcPr marL="0" marR="0" marT="0" marB="0" anchor="ctr"/>
                </a:tc>
              </a:tr>
              <a:tr h="370840">
                <a:tc>
                  <a:txBody>
                    <a:bodyPr/>
                    <a:lstStyle/>
                    <a:p>
                      <a:pPr algn="l" fontAlgn="ctr"/>
                      <a:r>
                        <a:rPr lang="en-IN" sz="1400" b="0" i="0" u="none" strike="noStrike">
                          <a:solidFill>
                            <a:srgbClr val="000000"/>
                          </a:solidFill>
                          <a:latin typeface="Calibri"/>
                        </a:rPr>
                        <a:t>CHAMPAGNE</a:t>
                      </a:r>
                    </a:p>
                  </a:txBody>
                  <a:tcPr marL="0" marR="0" marT="0" marB="0" anchor="ctr"/>
                </a:tc>
                <a:tc>
                  <a:txBody>
                    <a:bodyPr/>
                    <a:lstStyle/>
                    <a:p>
                      <a:pPr algn="r" fontAlgn="ctr"/>
                      <a:r>
                        <a:rPr lang="en-IN" sz="1400" b="0" i="0" u="none" strike="noStrike">
                          <a:solidFill>
                            <a:srgbClr val="000000"/>
                          </a:solidFill>
                          <a:latin typeface="Calibri"/>
                        </a:rPr>
                        <a:t>-2</a:t>
                      </a:r>
                    </a:p>
                  </a:txBody>
                  <a:tcPr marL="0" marR="0" marT="0" marB="0" anchor="ctr"/>
                </a:tc>
                <a:tc>
                  <a:txBody>
                    <a:bodyPr/>
                    <a:lstStyle/>
                    <a:p>
                      <a:pPr algn="r" fontAlgn="ctr"/>
                      <a:r>
                        <a:rPr lang="en-IN" sz="1400" b="0" i="0" u="none" strike="noStrike">
                          <a:solidFill>
                            <a:srgbClr val="000000"/>
                          </a:solidFill>
                          <a:latin typeface="Calibri"/>
                        </a:rPr>
                        <a:t>-3</a:t>
                      </a:r>
                    </a:p>
                  </a:txBody>
                  <a:tcPr marL="0" marR="0" marT="0" marB="0" anchor="ctr"/>
                </a:tc>
                <a:tc>
                  <a:txBody>
                    <a:bodyPr/>
                    <a:lstStyle/>
                    <a:p>
                      <a:pPr algn="r" fontAlgn="ctr"/>
                      <a:r>
                        <a:rPr lang="en-IN" sz="1400" b="0" i="0" u="none" strike="noStrike">
                          <a:solidFill>
                            <a:srgbClr val="000000"/>
                          </a:solidFill>
                          <a:latin typeface="Calibri"/>
                        </a:rPr>
                        <a:t>-1</a:t>
                      </a:r>
                    </a:p>
                  </a:txBody>
                  <a:tcPr marL="0" marR="0" marT="0" marB="0" anchor="ctr"/>
                </a:tc>
                <a:tc>
                  <a:txBody>
                    <a:bodyPr/>
                    <a:lstStyle/>
                    <a:p>
                      <a:pPr algn="r" fontAlgn="ctr"/>
                      <a:r>
                        <a:rPr lang="en-IN" sz="1400" b="0" i="0" u="none" strike="noStrike">
                          <a:solidFill>
                            <a:srgbClr val="000000"/>
                          </a:solidFill>
                          <a:latin typeface="Calibri"/>
                        </a:rPr>
                        <a:t>-1</a:t>
                      </a:r>
                    </a:p>
                  </a:txBody>
                  <a:tcPr marL="0" marR="0" marT="0" marB="0" anchor="ctr"/>
                </a:tc>
                <a:tc>
                  <a:txBody>
                    <a:bodyPr/>
                    <a:lstStyle/>
                    <a:p>
                      <a:pPr algn="r" fontAlgn="ctr"/>
                      <a:r>
                        <a:rPr lang="en-IN" sz="1400" b="0" i="0" u="none" strike="noStrike">
                          <a:solidFill>
                            <a:srgbClr val="000000"/>
                          </a:solidFill>
                          <a:latin typeface="Calibri"/>
                        </a:rPr>
                        <a:t>0</a:t>
                      </a:r>
                    </a:p>
                  </a:txBody>
                  <a:tcPr marL="0" marR="0" marT="0" marB="0" anchor="ctr"/>
                </a:tc>
                <a:tc>
                  <a:txBody>
                    <a:bodyPr/>
                    <a:lstStyle/>
                    <a:p>
                      <a:pPr algn="r" fontAlgn="ctr"/>
                      <a:r>
                        <a:rPr lang="en-IN" sz="1400" b="0" i="0" u="none" strike="noStrike">
                          <a:solidFill>
                            <a:srgbClr val="000000"/>
                          </a:solidFill>
                          <a:latin typeface="Calibri"/>
                        </a:rPr>
                        <a:t>-4</a:t>
                      </a:r>
                    </a:p>
                  </a:txBody>
                  <a:tcPr marL="0" marR="0" marT="0" marB="0" anchor="ctr"/>
                </a:tc>
                <a:tc>
                  <a:txBody>
                    <a:bodyPr/>
                    <a:lstStyle/>
                    <a:p>
                      <a:pPr algn="r" fontAlgn="ctr"/>
                      <a:r>
                        <a:rPr lang="en-IN" sz="1400" b="0" i="0" u="none" strike="noStrike">
                          <a:solidFill>
                            <a:srgbClr val="000000"/>
                          </a:solidFill>
                          <a:latin typeface="Calibri"/>
                        </a:rPr>
                        <a:t>-2</a:t>
                      </a:r>
                    </a:p>
                  </a:txBody>
                  <a:tcPr marL="0" marR="0" marT="0" marB="0" anchor="ctr"/>
                </a:tc>
              </a:tr>
              <a:tr h="370840">
                <a:tc>
                  <a:txBody>
                    <a:bodyPr/>
                    <a:lstStyle/>
                    <a:p>
                      <a:pPr algn="l" fontAlgn="ctr"/>
                      <a:r>
                        <a:rPr lang="en-IN" sz="1400" b="0" i="0" u="none" strike="noStrike">
                          <a:solidFill>
                            <a:srgbClr val="000000"/>
                          </a:solidFill>
                          <a:latin typeface="Calibri"/>
                        </a:rPr>
                        <a:t>MARSALA WINE</a:t>
                      </a:r>
                    </a:p>
                  </a:txBody>
                  <a:tcPr marL="0" marR="0" marT="0" marB="0" anchor="ctr"/>
                </a:tc>
                <a:tc>
                  <a:txBody>
                    <a:bodyPr/>
                    <a:lstStyle/>
                    <a:p>
                      <a:pPr algn="r" fontAlgn="ctr"/>
                      <a:r>
                        <a:rPr lang="en-IN" sz="1400" b="0" i="0" u="none" strike="noStrike">
                          <a:solidFill>
                            <a:srgbClr val="000000"/>
                          </a:solidFill>
                          <a:latin typeface="Calibri"/>
                        </a:rPr>
                        <a:t>4</a:t>
                      </a:r>
                    </a:p>
                  </a:txBody>
                  <a:tcPr marL="0" marR="0" marT="0" marB="0" anchor="ctr"/>
                </a:tc>
                <a:tc>
                  <a:txBody>
                    <a:bodyPr/>
                    <a:lstStyle/>
                    <a:p>
                      <a:pPr algn="r" fontAlgn="ctr"/>
                      <a:r>
                        <a:rPr lang="en-IN" sz="1400" b="0" i="0" u="none" strike="noStrike">
                          <a:solidFill>
                            <a:srgbClr val="000000"/>
                          </a:solidFill>
                          <a:latin typeface="Calibri"/>
                        </a:rPr>
                        <a:t>2</a:t>
                      </a:r>
                    </a:p>
                  </a:txBody>
                  <a:tcPr marL="0" marR="0" marT="0" marB="0" anchor="ctr"/>
                </a:tc>
                <a:tc>
                  <a:txBody>
                    <a:bodyPr/>
                    <a:lstStyle/>
                    <a:p>
                      <a:pPr algn="r" fontAlgn="ctr"/>
                      <a:r>
                        <a:rPr lang="en-IN" sz="1400" b="0" i="0" u="none" strike="noStrike">
                          <a:solidFill>
                            <a:srgbClr val="000000"/>
                          </a:solidFill>
                          <a:latin typeface="Calibri"/>
                        </a:rPr>
                        <a:t>-2</a:t>
                      </a:r>
                    </a:p>
                  </a:txBody>
                  <a:tcPr marL="0" marR="0" marT="0" marB="0" anchor="ctr"/>
                </a:tc>
                <a:tc>
                  <a:txBody>
                    <a:bodyPr/>
                    <a:lstStyle/>
                    <a:p>
                      <a:pPr algn="r" fontAlgn="ctr"/>
                      <a:r>
                        <a:rPr lang="en-IN" sz="1400" b="0" i="0" u="none" strike="noStrike">
                          <a:solidFill>
                            <a:srgbClr val="000000"/>
                          </a:solidFill>
                          <a:latin typeface="Calibri"/>
                        </a:rPr>
                        <a:t>-3</a:t>
                      </a:r>
                    </a:p>
                  </a:txBody>
                  <a:tcPr marL="0" marR="0" marT="0" marB="0" anchor="ctr"/>
                </a:tc>
                <a:tc>
                  <a:txBody>
                    <a:bodyPr/>
                    <a:lstStyle/>
                    <a:p>
                      <a:pPr algn="r" fontAlgn="ctr"/>
                      <a:r>
                        <a:rPr lang="en-IN" sz="1400" b="0" i="0" u="none" strike="noStrike">
                          <a:solidFill>
                            <a:srgbClr val="000000"/>
                          </a:solidFill>
                          <a:latin typeface="Calibri"/>
                        </a:rPr>
                        <a:t>1</a:t>
                      </a:r>
                    </a:p>
                  </a:txBody>
                  <a:tcPr marL="0" marR="0" marT="0" marB="0" anchor="ctr"/>
                </a:tc>
                <a:tc>
                  <a:txBody>
                    <a:bodyPr/>
                    <a:lstStyle/>
                    <a:p>
                      <a:pPr algn="r" fontAlgn="ctr"/>
                      <a:r>
                        <a:rPr lang="en-IN" sz="1400" b="0" i="0" u="none" strike="noStrike">
                          <a:solidFill>
                            <a:srgbClr val="000000"/>
                          </a:solidFill>
                          <a:latin typeface="Calibri"/>
                        </a:rPr>
                        <a:t>0</a:t>
                      </a:r>
                    </a:p>
                  </a:txBody>
                  <a:tcPr marL="0" marR="0" marT="0" marB="0" anchor="ctr"/>
                </a:tc>
                <a:tc>
                  <a:txBody>
                    <a:bodyPr/>
                    <a:lstStyle/>
                    <a:p>
                      <a:pPr algn="r" fontAlgn="ctr"/>
                      <a:r>
                        <a:rPr lang="en-IN" sz="1400" b="0" i="0" u="none" strike="noStrike">
                          <a:solidFill>
                            <a:srgbClr val="000000"/>
                          </a:solidFill>
                          <a:latin typeface="Calibri"/>
                        </a:rPr>
                        <a:t>0</a:t>
                      </a:r>
                    </a:p>
                  </a:txBody>
                  <a:tcPr marL="0" marR="0" marT="0" marB="0" anchor="ctr"/>
                </a:tc>
              </a:tr>
              <a:tr h="370840">
                <a:tc>
                  <a:txBody>
                    <a:bodyPr/>
                    <a:lstStyle/>
                    <a:p>
                      <a:pPr algn="l" fontAlgn="ctr"/>
                      <a:r>
                        <a:rPr lang="en-IN" sz="1400" b="0" i="0" u="none" strike="noStrike">
                          <a:solidFill>
                            <a:srgbClr val="000000"/>
                          </a:solidFill>
                          <a:latin typeface="Calibri"/>
                        </a:rPr>
                        <a:t>MOSCATEL DE SETUBAL</a:t>
                      </a:r>
                    </a:p>
                  </a:txBody>
                  <a:tcPr marL="0" marR="0" marT="0" marB="0" anchor="ctr"/>
                </a:tc>
                <a:tc>
                  <a:txBody>
                    <a:bodyPr/>
                    <a:lstStyle/>
                    <a:p>
                      <a:pPr algn="r" fontAlgn="ctr"/>
                      <a:r>
                        <a:rPr lang="en-IN" sz="1400" b="0" i="0" u="none" strike="noStrike">
                          <a:solidFill>
                            <a:srgbClr val="000000"/>
                          </a:solidFill>
                          <a:latin typeface="Calibri"/>
                        </a:rPr>
                        <a:t>3</a:t>
                      </a:r>
                    </a:p>
                  </a:txBody>
                  <a:tcPr marL="0" marR="0" marT="0" marB="0" anchor="ctr"/>
                </a:tc>
                <a:tc>
                  <a:txBody>
                    <a:bodyPr/>
                    <a:lstStyle/>
                    <a:p>
                      <a:pPr algn="r" fontAlgn="ctr"/>
                      <a:r>
                        <a:rPr lang="en-IN" sz="1400" b="0" i="0" u="none" strike="noStrike">
                          <a:solidFill>
                            <a:srgbClr val="000000"/>
                          </a:solidFill>
                          <a:latin typeface="Calibri"/>
                        </a:rPr>
                        <a:t>-1</a:t>
                      </a:r>
                    </a:p>
                  </a:txBody>
                  <a:tcPr marL="0" marR="0" marT="0" marB="0" anchor="ctr"/>
                </a:tc>
                <a:tc>
                  <a:txBody>
                    <a:bodyPr/>
                    <a:lstStyle/>
                    <a:p>
                      <a:pPr algn="r" fontAlgn="ctr"/>
                      <a:r>
                        <a:rPr lang="en-IN" sz="1400" b="0" i="0" u="none" strike="noStrike">
                          <a:solidFill>
                            <a:srgbClr val="000000"/>
                          </a:solidFill>
                          <a:latin typeface="Calibri"/>
                        </a:rPr>
                        <a:t>-1</a:t>
                      </a:r>
                    </a:p>
                  </a:txBody>
                  <a:tcPr marL="0" marR="0" marT="0" marB="0" anchor="ctr"/>
                </a:tc>
                <a:tc>
                  <a:txBody>
                    <a:bodyPr/>
                    <a:lstStyle/>
                    <a:p>
                      <a:pPr algn="r" fontAlgn="ctr"/>
                      <a:r>
                        <a:rPr lang="en-IN" sz="1400" b="0" i="0" u="none" strike="noStrike">
                          <a:solidFill>
                            <a:srgbClr val="000000"/>
                          </a:solidFill>
                          <a:latin typeface="Calibri"/>
                        </a:rPr>
                        <a:t>0</a:t>
                      </a:r>
                    </a:p>
                  </a:txBody>
                  <a:tcPr marL="0" marR="0" marT="0" marB="0" anchor="ctr"/>
                </a:tc>
                <a:tc>
                  <a:txBody>
                    <a:bodyPr/>
                    <a:lstStyle/>
                    <a:p>
                      <a:pPr algn="r" fontAlgn="ctr"/>
                      <a:r>
                        <a:rPr lang="en-IN" sz="1400" b="0" i="0" u="none" strike="noStrike">
                          <a:solidFill>
                            <a:srgbClr val="000000"/>
                          </a:solidFill>
                          <a:latin typeface="Calibri"/>
                        </a:rPr>
                        <a:t>-1</a:t>
                      </a:r>
                    </a:p>
                  </a:txBody>
                  <a:tcPr marL="0" marR="0" marT="0" marB="0" anchor="ctr"/>
                </a:tc>
                <a:tc>
                  <a:txBody>
                    <a:bodyPr/>
                    <a:lstStyle/>
                    <a:p>
                      <a:pPr algn="r" fontAlgn="ctr"/>
                      <a:r>
                        <a:rPr lang="en-IN" sz="1400" b="0" i="0" u="none" strike="noStrike">
                          <a:solidFill>
                            <a:srgbClr val="000000"/>
                          </a:solidFill>
                          <a:latin typeface="Calibri"/>
                        </a:rPr>
                        <a:t>1</a:t>
                      </a:r>
                    </a:p>
                  </a:txBody>
                  <a:tcPr marL="0" marR="0" marT="0" marB="0" anchor="ctr"/>
                </a:tc>
                <a:tc>
                  <a:txBody>
                    <a:bodyPr/>
                    <a:lstStyle/>
                    <a:p>
                      <a:pPr algn="r" fontAlgn="ctr"/>
                      <a:r>
                        <a:rPr lang="en-IN" sz="1400" b="0" i="0" u="none" strike="noStrike">
                          <a:solidFill>
                            <a:srgbClr val="000000"/>
                          </a:solidFill>
                          <a:latin typeface="Calibri"/>
                        </a:rPr>
                        <a:t>2</a:t>
                      </a:r>
                    </a:p>
                  </a:txBody>
                  <a:tcPr marL="0" marR="0" marT="0" marB="0" anchor="ctr"/>
                </a:tc>
              </a:tr>
              <a:tr h="370840">
                <a:tc>
                  <a:txBody>
                    <a:bodyPr/>
                    <a:lstStyle/>
                    <a:p>
                      <a:pPr algn="l" fontAlgn="ctr"/>
                      <a:r>
                        <a:rPr lang="en-IN" sz="1400" b="0" i="0" u="none" strike="noStrike">
                          <a:solidFill>
                            <a:srgbClr val="000000"/>
                          </a:solidFill>
                          <a:latin typeface="Calibri"/>
                        </a:rPr>
                        <a:t>SHERRY</a:t>
                      </a:r>
                    </a:p>
                  </a:txBody>
                  <a:tcPr marL="0" marR="0" marT="0" marB="0" anchor="ctr"/>
                </a:tc>
                <a:tc>
                  <a:txBody>
                    <a:bodyPr/>
                    <a:lstStyle/>
                    <a:p>
                      <a:pPr algn="r" fontAlgn="ctr"/>
                      <a:r>
                        <a:rPr lang="en-IN" sz="1400" b="0" i="0" u="none" strike="noStrike">
                          <a:solidFill>
                            <a:srgbClr val="000000"/>
                          </a:solidFill>
                          <a:latin typeface="Calibri"/>
                        </a:rPr>
                        <a:t>-1</a:t>
                      </a:r>
                    </a:p>
                  </a:txBody>
                  <a:tcPr marL="0" marR="0" marT="0" marB="0" anchor="ctr"/>
                </a:tc>
                <a:tc>
                  <a:txBody>
                    <a:bodyPr/>
                    <a:lstStyle/>
                    <a:p>
                      <a:pPr algn="r" fontAlgn="ctr"/>
                      <a:r>
                        <a:rPr lang="en-IN" sz="1400" b="0" i="0" u="none" strike="noStrike">
                          <a:solidFill>
                            <a:srgbClr val="000000"/>
                          </a:solidFill>
                          <a:latin typeface="Calibri"/>
                        </a:rPr>
                        <a:t>-3</a:t>
                      </a:r>
                    </a:p>
                  </a:txBody>
                  <a:tcPr marL="0" marR="0" marT="0" marB="0" anchor="ctr"/>
                </a:tc>
                <a:tc>
                  <a:txBody>
                    <a:bodyPr/>
                    <a:lstStyle/>
                    <a:p>
                      <a:pPr algn="r" fontAlgn="ctr"/>
                      <a:r>
                        <a:rPr lang="en-IN" sz="1400" b="0" i="0" u="none" strike="noStrike">
                          <a:solidFill>
                            <a:srgbClr val="000000"/>
                          </a:solidFill>
                          <a:latin typeface="Calibri"/>
                        </a:rPr>
                        <a:t>0</a:t>
                      </a:r>
                    </a:p>
                  </a:txBody>
                  <a:tcPr marL="0" marR="0" marT="0" marB="0" anchor="ctr"/>
                </a:tc>
                <a:tc>
                  <a:txBody>
                    <a:bodyPr/>
                    <a:lstStyle/>
                    <a:p>
                      <a:pPr algn="r" fontAlgn="ctr"/>
                      <a:r>
                        <a:rPr lang="en-IN" sz="1400" b="0" i="0" u="none" strike="noStrike">
                          <a:solidFill>
                            <a:srgbClr val="000000"/>
                          </a:solidFill>
                          <a:latin typeface="Calibri"/>
                        </a:rPr>
                        <a:t>1</a:t>
                      </a:r>
                    </a:p>
                  </a:txBody>
                  <a:tcPr marL="0" marR="0" marT="0" marB="0" anchor="ctr"/>
                </a:tc>
                <a:tc>
                  <a:txBody>
                    <a:bodyPr/>
                    <a:lstStyle/>
                    <a:p>
                      <a:pPr algn="r" fontAlgn="ctr"/>
                      <a:r>
                        <a:rPr lang="en-IN" sz="1400" b="0" i="0" u="none" strike="noStrike">
                          <a:solidFill>
                            <a:srgbClr val="000000"/>
                          </a:solidFill>
                          <a:latin typeface="Calibri"/>
                        </a:rPr>
                        <a:t>0</a:t>
                      </a:r>
                    </a:p>
                  </a:txBody>
                  <a:tcPr marL="0" marR="0" marT="0" marB="0" anchor="ctr"/>
                </a:tc>
                <a:tc>
                  <a:txBody>
                    <a:bodyPr/>
                    <a:lstStyle/>
                    <a:p>
                      <a:pPr algn="r" fontAlgn="ctr"/>
                      <a:r>
                        <a:rPr lang="en-IN" sz="1400" b="0" i="0" u="none" strike="noStrike">
                          <a:solidFill>
                            <a:srgbClr val="000000"/>
                          </a:solidFill>
                          <a:latin typeface="Calibri"/>
                        </a:rPr>
                        <a:t>3</a:t>
                      </a:r>
                    </a:p>
                  </a:txBody>
                  <a:tcPr marL="0" marR="0" marT="0" marB="0" anchor="ctr"/>
                </a:tc>
                <a:tc>
                  <a:txBody>
                    <a:bodyPr/>
                    <a:lstStyle/>
                    <a:p>
                      <a:pPr algn="r" fontAlgn="ctr"/>
                      <a:r>
                        <a:rPr lang="en-IN" sz="1400" b="0" i="0" u="none" strike="noStrike" dirty="0">
                          <a:solidFill>
                            <a:srgbClr val="000000"/>
                          </a:solidFill>
                          <a:latin typeface="Calibri"/>
                        </a:rPr>
                        <a:t>-1</a:t>
                      </a:r>
                    </a:p>
                  </a:txBody>
                  <a:tcPr marL="0" marR="0" marT="0" marB="0" anchor="ctr"/>
                </a:tc>
              </a:tr>
            </a:tbl>
          </a:graphicData>
        </a:graphic>
      </p:graphicFrame>
      <p:sp>
        <p:nvSpPr>
          <p:cNvPr id="4" name="Footer Placeholder 3"/>
          <p:cNvSpPr>
            <a:spLocks noGrp="1"/>
          </p:cNvSpPr>
          <p:nvPr>
            <p:ph type="ftr" sz="quarter" idx="11"/>
          </p:nvPr>
        </p:nvSpPr>
        <p:spPr>
          <a:xfrm>
            <a:off x="5429256" y="6286520"/>
            <a:ext cx="3448064" cy="365125"/>
          </a:xfrm>
        </p:spPr>
        <p:txBody>
          <a:bodyPr/>
          <a:lstStyle/>
          <a:p>
            <a:r>
              <a:rPr lang="en-IN" dirty="0" smtClean="0"/>
              <a:t>Calculation of rating index of a wine in a country</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71604" y="785794"/>
          <a:ext cx="6096000" cy="15392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ctr"/>
                      <a:r>
                        <a:rPr lang="en-IN" sz="1400" b="0" i="0" u="none" strike="noStrike" dirty="0">
                          <a:solidFill>
                            <a:srgbClr val="000000"/>
                          </a:solidFill>
                          <a:latin typeface="Calibri"/>
                        </a:rPr>
                        <a:t>COUNTRY</a:t>
                      </a:r>
                    </a:p>
                  </a:txBody>
                  <a:tcPr marL="0" marR="0" marT="0" marB="0" anchor="ctr"/>
                </a:tc>
                <a:tc>
                  <a:txBody>
                    <a:bodyPr/>
                    <a:lstStyle/>
                    <a:p>
                      <a:pPr algn="l" fontAlgn="ctr"/>
                      <a:r>
                        <a:rPr lang="en-IN" sz="1400" b="0" i="0" u="none" strike="noStrike">
                          <a:solidFill>
                            <a:srgbClr val="000000"/>
                          </a:solidFill>
                          <a:latin typeface="Calibri"/>
                        </a:rPr>
                        <a:t>CHAMPAGNE</a:t>
                      </a:r>
                    </a:p>
                  </a:txBody>
                  <a:tcPr marL="0" marR="0" marT="0" marB="0" anchor="ctr"/>
                </a:tc>
                <a:tc>
                  <a:txBody>
                    <a:bodyPr/>
                    <a:lstStyle/>
                    <a:p>
                      <a:pPr algn="l" fontAlgn="ctr"/>
                      <a:r>
                        <a:rPr lang="en-IN" sz="1400" b="0" i="0" u="none" strike="noStrike">
                          <a:solidFill>
                            <a:srgbClr val="000000"/>
                          </a:solidFill>
                          <a:latin typeface="Calibri"/>
                        </a:rPr>
                        <a:t>MARSALA WINE</a:t>
                      </a:r>
                    </a:p>
                  </a:txBody>
                  <a:tcPr marL="0" marR="0" marT="0" marB="0" anchor="ctr"/>
                </a:tc>
                <a:tc>
                  <a:txBody>
                    <a:bodyPr/>
                    <a:lstStyle/>
                    <a:p>
                      <a:pPr algn="l" fontAlgn="ctr"/>
                      <a:r>
                        <a:rPr lang="en-IN" sz="1400" b="0" i="0" u="none" strike="noStrike">
                          <a:solidFill>
                            <a:srgbClr val="000000"/>
                          </a:solidFill>
                          <a:latin typeface="Calibri"/>
                        </a:rPr>
                        <a:t>MOSCATEL DE SETUBAL</a:t>
                      </a:r>
                    </a:p>
                  </a:txBody>
                  <a:tcPr marL="0" marR="0" marT="0" marB="0" anchor="ctr"/>
                </a:tc>
                <a:tc>
                  <a:txBody>
                    <a:bodyPr/>
                    <a:lstStyle/>
                    <a:p>
                      <a:pPr algn="l" fontAlgn="ctr"/>
                      <a:r>
                        <a:rPr lang="en-IN" sz="1400" b="0" i="0" u="none" strike="noStrike">
                          <a:solidFill>
                            <a:srgbClr val="000000"/>
                          </a:solidFill>
                          <a:latin typeface="Calibri"/>
                        </a:rPr>
                        <a:t>SHERRY</a:t>
                      </a:r>
                    </a:p>
                  </a:txBody>
                  <a:tcPr marL="0" marR="0" marT="0" marB="0" anchor="ctr"/>
                </a:tc>
              </a:tr>
              <a:tr h="370840">
                <a:tc>
                  <a:txBody>
                    <a:bodyPr/>
                    <a:lstStyle/>
                    <a:p>
                      <a:pPr algn="l" fontAlgn="ctr"/>
                      <a:r>
                        <a:rPr lang="en-IN" sz="1400" b="0" i="0" u="none" strike="noStrike">
                          <a:solidFill>
                            <a:srgbClr val="000000"/>
                          </a:solidFill>
                          <a:latin typeface="Calibri"/>
                        </a:rPr>
                        <a:t>FRANCE(A)</a:t>
                      </a:r>
                    </a:p>
                  </a:txBody>
                  <a:tcPr marL="0" marR="0" marT="0" marB="0" anchor="ctr"/>
                </a:tc>
                <a:tc>
                  <a:txBody>
                    <a:bodyPr/>
                    <a:lstStyle/>
                    <a:p>
                      <a:pPr algn="r" fontAlgn="ctr"/>
                      <a:r>
                        <a:rPr lang="en-IN" sz="1400" b="0" i="0" u="none" strike="noStrike">
                          <a:solidFill>
                            <a:srgbClr val="000000"/>
                          </a:solidFill>
                          <a:latin typeface="Calibri"/>
                        </a:rPr>
                        <a:t>3.05</a:t>
                      </a:r>
                    </a:p>
                  </a:txBody>
                  <a:tcPr marL="0" marR="0" marT="0" marB="0" anchor="ctr"/>
                </a:tc>
                <a:tc>
                  <a:txBody>
                    <a:bodyPr/>
                    <a:lstStyle/>
                    <a:p>
                      <a:pPr algn="r" fontAlgn="ctr"/>
                      <a:r>
                        <a:rPr lang="en-IN" sz="1400" b="0" i="0" u="none" strike="noStrike">
                          <a:solidFill>
                            <a:srgbClr val="000000"/>
                          </a:solidFill>
                          <a:latin typeface="Calibri"/>
                        </a:rPr>
                        <a:t>5.2</a:t>
                      </a:r>
                    </a:p>
                  </a:txBody>
                  <a:tcPr marL="0" marR="0" marT="0" marB="0" anchor="ctr"/>
                </a:tc>
                <a:tc>
                  <a:txBody>
                    <a:bodyPr/>
                    <a:lstStyle/>
                    <a:p>
                      <a:pPr algn="r" fontAlgn="ctr"/>
                      <a:r>
                        <a:rPr lang="en-IN" sz="1400" b="0" i="0" u="none" strike="noStrike">
                          <a:solidFill>
                            <a:srgbClr val="000000"/>
                          </a:solidFill>
                          <a:latin typeface="Calibri"/>
                        </a:rPr>
                        <a:t>5.15</a:t>
                      </a:r>
                    </a:p>
                  </a:txBody>
                  <a:tcPr marL="0" marR="0" marT="0" marB="0" anchor="ctr"/>
                </a:tc>
                <a:tc>
                  <a:txBody>
                    <a:bodyPr/>
                    <a:lstStyle/>
                    <a:p>
                      <a:pPr algn="r" fontAlgn="ctr"/>
                      <a:r>
                        <a:rPr lang="en-IN" sz="1400" b="0" i="0" u="none" strike="noStrike">
                          <a:solidFill>
                            <a:srgbClr val="000000"/>
                          </a:solidFill>
                          <a:latin typeface="Calibri"/>
                        </a:rPr>
                        <a:t>5</a:t>
                      </a:r>
                    </a:p>
                  </a:txBody>
                  <a:tcPr marL="0" marR="0" marT="0" marB="0" anchor="ctr"/>
                </a:tc>
              </a:tr>
              <a:tr h="370840">
                <a:tc>
                  <a:txBody>
                    <a:bodyPr/>
                    <a:lstStyle/>
                    <a:p>
                      <a:pPr algn="l" fontAlgn="ctr"/>
                      <a:r>
                        <a:rPr lang="en-IN" sz="1400" b="0" i="0" u="none" strike="noStrike">
                          <a:solidFill>
                            <a:srgbClr val="000000"/>
                          </a:solidFill>
                          <a:latin typeface="Calibri"/>
                        </a:rPr>
                        <a:t>ITALY(A)</a:t>
                      </a:r>
                    </a:p>
                  </a:txBody>
                  <a:tcPr marL="0" marR="0" marT="0" marB="0" anchor="ctr"/>
                </a:tc>
                <a:tc>
                  <a:txBody>
                    <a:bodyPr/>
                    <a:lstStyle/>
                    <a:p>
                      <a:pPr algn="r" fontAlgn="ctr"/>
                      <a:r>
                        <a:rPr lang="en-IN" sz="1400" b="0" i="0" u="none" strike="noStrike">
                          <a:solidFill>
                            <a:srgbClr val="000000"/>
                          </a:solidFill>
                          <a:latin typeface="Calibri"/>
                        </a:rPr>
                        <a:t>3.22</a:t>
                      </a:r>
                    </a:p>
                  </a:txBody>
                  <a:tcPr marL="0" marR="0" marT="0" marB="0" anchor="ctr"/>
                </a:tc>
                <a:tc>
                  <a:txBody>
                    <a:bodyPr/>
                    <a:lstStyle/>
                    <a:p>
                      <a:pPr algn="r" fontAlgn="ctr"/>
                      <a:r>
                        <a:rPr lang="en-IN" sz="1400" b="0" i="0" u="none" strike="noStrike">
                          <a:solidFill>
                            <a:srgbClr val="000000"/>
                          </a:solidFill>
                          <a:latin typeface="Calibri"/>
                        </a:rPr>
                        <a:t>6.64</a:t>
                      </a:r>
                    </a:p>
                  </a:txBody>
                  <a:tcPr marL="0" marR="0" marT="0" marB="0" anchor="ctr"/>
                </a:tc>
                <a:tc>
                  <a:txBody>
                    <a:bodyPr/>
                    <a:lstStyle/>
                    <a:p>
                      <a:pPr algn="r" fontAlgn="ctr"/>
                      <a:r>
                        <a:rPr lang="en-IN" sz="1400" b="0" i="0" u="none" strike="noStrike">
                          <a:solidFill>
                            <a:srgbClr val="000000"/>
                          </a:solidFill>
                          <a:latin typeface="Calibri"/>
                        </a:rPr>
                        <a:t>6.39</a:t>
                      </a:r>
                    </a:p>
                  </a:txBody>
                  <a:tcPr marL="0" marR="0" marT="0" marB="0" anchor="ctr"/>
                </a:tc>
                <a:tc>
                  <a:txBody>
                    <a:bodyPr/>
                    <a:lstStyle/>
                    <a:p>
                      <a:pPr algn="r" fontAlgn="ctr"/>
                      <a:r>
                        <a:rPr lang="en-IN" sz="1400" b="0" i="0" u="none" strike="noStrike">
                          <a:solidFill>
                            <a:srgbClr val="000000"/>
                          </a:solidFill>
                          <a:latin typeface="Calibri"/>
                        </a:rPr>
                        <a:t>4.4</a:t>
                      </a:r>
                    </a:p>
                  </a:txBody>
                  <a:tcPr marL="0" marR="0" marT="0" marB="0" anchor="ctr"/>
                </a:tc>
              </a:tr>
              <a:tr h="370840">
                <a:tc>
                  <a:txBody>
                    <a:bodyPr/>
                    <a:lstStyle/>
                    <a:p>
                      <a:pPr algn="l" fontAlgn="ctr"/>
                      <a:r>
                        <a:rPr lang="en-IN" sz="1400" b="0" i="0" u="none" strike="noStrike">
                          <a:solidFill>
                            <a:srgbClr val="000000"/>
                          </a:solidFill>
                          <a:latin typeface="Calibri"/>
                        </a:rPr>
                        <a:t>PORTUGAL(C)</a:t>
                      </a:r>
                    </a:p>
                  </a:txBody>
                  <a:tcPr marL="0" marR="0" marT="0" marB="0" anchor="ctr"/>
                </a:tc>
                <a:tc>
                  <a:txBody>
                    <a:bodyPr/>
                    <a:lstStyle/>
                    <a:p>
                      <a:pPr algn="r" fontAlgn="ctr"/>
                      <a:r>
                        <a:rPr lang="en-IN" sz="1400" b="0" i="0" u="none" strike="noStrike">
                          <a:solidFill>
                            <a:srgbClr val="000000"/>
                          </a:solidFill>
                          <a:latin typeface="Calibri"/>
                        </a:rPr>
                        <a:t>3.27</a:t>
                      </a:r>
                    </a:p>
                  </a:txBody>
                  <a:tcPr marL="0" marR="0" marT="0" marB="0" anchor="ctr"/>
                </a:tc>
                <a:tc>
                  <a:txBody>
                    <a:bodyPr/>
                    <a:lstStyle/>
                    <a:p>
                      <a:pPr algn="r" fontAlgn="ctr"/>
                      <a:r>
                        <a:rPr lang="en-IN" sz="1400" b="0" i="0" u="none" strike="noStrike">
                          <a:solidFill>
                            <a:srgbClr val="000000"/>
                          </a:solidFill>
                          <a:latin typeface="Calibri"/>
                        </a:rPr>
                        <a:t>5.22</a:t>
                      </a:r>
                    </a:p>
                  </a:txBody>
                  <a:tcPr marL="0" marR="0" marT="0" marB="0" anchor="ctr"/>
                </a:tc>
                <a:tc>
                  <a:txBody>
                    <a:bodyPr/>
                    <a:lstStyle/>
                    <a:p>
                      <a:pPr algn="r" fontAlgn="ctr"/>
                      <a:r>
                        <a:rPr lang="en-IN" sz="1400" b="0" i="0" u="none" strike="noStrike">
                          <a:solidFill>
                            <a:srgbClr val="000000"/>
                          </a:solidFill>
                          <a:latin typeface="Calibri"/>
                        </a:rPr>
                        <a:t>5.78</a:t>
                      </a:r>
                    </a:p>
                  </a:txBody>
                  <a:tcPr marL="0" marR="0" marT="0" marB="0" anchor="ctr"/>
                </a:tc>
                <a:tc>
                  <a:txBody>
                    <a:bodyPr/>
                    <a:lstStyle/>
                    <a:p>
                      <a:pPr algn="r" fontAlgn="ctr"/>
                      <a:r>
                        <a:rPr lang="en-IN" sz="1400" b="0" i="0" u="none" strike="noStrike" dirty="0">
                          <a:solidFill>
                            <a:srgbClr val="000000"/>
                          </a:solidFill>
                          <a:latin typeface="Calibri"/>
                        </a:rPr>
                        <a:t>4.67</a:t>
                      </a:r>
                    </a:p>
                  </a:txBody>
                  <a:tcPr marL="0" marR="0" marT="0" marB="0" anchor="ctr"/>
                </a:tc>
              </a:tr>
            </a:tbl>
          </a:graphicData>
        </a:graphic>
      </p:graphicFrame>
      <p:sp>
        <p:nvSpPr>
          <p:cNvPr id="3" name="TextBox 2"/>
          <p:cNvSpPr txBox="1"/>
          <p:nvPr/>
        </p:nvSpPr>
        <p:spPr>
          <a:xfrm>
            <a:off x="571472" y="285728"/>
            <a:ext cx="8143932" cy="369332"/>
          </a:xfrm>
          <a:prstGeom prst="rect">
            <a:avLst/>
          </a:prstGeom>
          <a:noFill/>
        </p:spPr>
        <p:txBody>
          <a:bodyPr wrap="square" rtlCol="0">
            <a:spAutoFit/>
          </a:bodyPr>
          <a:lstStyle/>
          <a:p>
            <a:pPr algn="ctr"/>
            <a:r>
              <a:rPr lang="en-US" b="1" dirty="0" smtClean="0">
                <a:solidFill>
                  <a:schemeClr val="accent4">
                    <a:lumMod val="75000"/>
                  </a:schemeClr>
                </a:solidFill>
              </a:rPr>
              <a:t>Rating index of each wine in each country</a:t>
            </a:r>
            <a:endParaRPr lang="en-IN" b="1" dirty="0">
              <a:solidFill>
                <a:schemeClr val="accent4">
                  <a:lumMod val="75000"/>
                </a:schemeClr>
              </a:solidFill>
            </a:endParaRPr>
          </a:p>
        </p:txBody>
      </p:sp>
      <p:sp>
        <p:nvSpPr>
          <p:cNvPr id="4" name="TextBox 3"/>
          <p:cNvSpPr txBox="1"/>
          <p:nvPr/>
        </p:nvSpPr>
        <p:spPr>
          <a:xfrm>
            <a:off x="857224" y="2428868"/>
            <a:ext cx="7500990" cy="1754326"/>
          </a:xfrm>
          <a:prstGeom prst="rect">
            <a:avLst/>
          </a:prstGeom>
          <a:noFill/>
        </p:spPr>
        <p:txBody>
          <a:bodyPr wrap="square" rtlCol="0">
            <a:spAutoFit/>
          </a:bodyPr>
          <a:lstStyle/>
          <a:p>
            <a:r>
              <a:rPr lang="en-US" dirty="0" smtClean="0"/>
              <a:t>From appendix 1G, we get the brand share according to ratings. Thus, we calculate sales in year1(2016), knowing total consumption of each wine. From 2017 onwards, expected CAGR is looked up from Appendix 1G and thus sales are calculated.</a:t>
            </a:r>
          </a:p>
          <a:p>
            <a:pPr algn="ctr"/>
            <a:r>
              <a:rPr lang="en-US" b="1" dirty="0" smtClean="0">
                <a:solidFill>
                  <a:schemeClr val="accent4">
                    <a:lumMod val="75000"/>
                  </a:schemeClr>
                </a:solidFill>
              </a:rPr>
              <a:t>Units sold in 2016</a:t>
            </a:r>
          </a:p>
          <a:p>
            <a:pPr algn="ctr"/>
            <a:endParaRPr lang="en-IN" dirty="0"/>
          </a:p>
        </p:txBody>
      </p:sp>
      <p:graphicFrame>
        <p:nvGraphicFramePr>
          <p:cNvPr id="7" name="Table 6"/>
          <p:cNvGraphicFramePr>
            <a:graphicFrameLocks noGrp="1"/>
          </p:cNvGraphicFramePr>
          <p:nvPr/>
        </p:nvGraphicFramePr>
        <p:xfrm>
          <a:off x="1214414" y="4143380"/>
          <a:ext cx="6929485" cy="2286015"/>
        </p:xfrm>
        <a:graphic>
          <a:graphicData uri="http://schemas.openxmlformats.org/drawingml/2006/table">
            <a:tbl>
              <a:tblPr firstRow="1" bandRow="1">
                <a:tableStyleId>{5C22544A-7EE6-4342-B048-85BDC9FD1C3A}</a:tableStyleId>
              </a:tblPr>
              <a:tblGrid>
                <a:gridCol w="1385897"/>
                <a:gridCol w="1385897"/>
                <a:gridCol w="1385897"/>
                <a:gridCol w="1485910"/>
                <a:gridCol w="1285884"/>
              </a:tblGrid>
              <a:tr h="633747">
                <a:tc>
                  <a:txBody>
                    <a:bodyPr/>
                    <a:lstStyle/>
                    <a:p>
                      <a:pPr algn="l" fontAlgn="ctr"/>
                      <a:r>
                        <a:rPr lang="en-IN" sz="1400" b="0" i="0" u="none" strike="noStrike" dirty="0">
                          <a:solidFill>
                            <a:srgbClr val="000000"/>
                          </a:solidFill>
                          <a:latin typeface="Calibri"/>
                        </a:rPr>
                        <a:t>COUNTRY</a:t>
                      </a:r>
                    </a:p>
                  </a:txBody>
                  <a:tcPr marL="0" marR="0" marT="0" marB="0" anchor="ctr"/>
                </a:tc>
                <a:tc>
                  <a:txBody>
                    <a:bodyPr/>
                    <a:lstStyle/>
                    <a:p>
                      <a:pPr algn="l" fontAlgn="ctr"/>
                      <a:r>
                        <a:rPr lang="en-IN" sz="1400" b="0" i="0" u="none" strike="noStrike">
                          <a:solidFill>
                            <a:srgbClr val="000000"/>
                          </a:solidFill>
                          <a:latin typeface="Calibri"/>
                        </a:rPr>
                        <a:t>CHAMPAGNE</a:t>
                      </a:r>
                    </a:p>
                  </a:txBody>
                  <a:tcPr marL="0" marR="0" marT="0" marB="0" anchor="ctr"/>
                </a:tc>
                <a:tc>
                  <a:txBody>
                    <a:bodyPr/>
                    <a:lstStyle/>
                    <a:p>
                      <a:pPr algn="l" fontAlgn="ctr"/>
                      <a:r>
                        <a:rPr lang="en-IN" sz="1400" b="0" i="0" u="none" strike="noStrike">
                          <a:solidFill>
                            <a:srgbClr val="000000"/>
                          </a:solidFill>
                          <a:latin typeface="Calibri"/>
                        </a:rPr>
                        <a:t>MARSALA WINE</a:t>
                      </a:r>
                    </a:p>
                  </a:txBody>
                  <a:tcPr marL="0" marR="0" marT="0" marB="0" anchor="ctr"/>
                </a:tc>
                <a:tc>
                  <a:txBody>
                    <a:bodyPr/>
                    <a:lstStyle/>
                    <a:p>
                      <a:pPr algn="l" fontAlgn="ctr"/>
                      <a:r>
                        <a:rPr lang="en-IN" sz="1400" b="0" i="0" u="none" strike="noStrike">
                          <a:solidFill>
                            <a:srgbClr val="000000"/>
                          </a:solidFill>
                          <a:latin typeface="Calibri"/>
                        </a:rPr>
                        <a:t>MOSCATEL DE SETUBAL</a:t>
                      </a:r>
                    </a:p>
                  </a:txBody>
                  <a:tcPr marL="0" marR="0" marT="0" marB="0" anchor="ctr"/>
                </a:tc>
                <a:tc>
                  <a:txBody>
                    <a:bodyPr/>
                    <a:lstStyle/>
                    <a:p>
                      <a:pPr algn="l" fontAlgn="ctr"/>
                      <a:r>
                        <a:rPr lang="en-IN" sz="1400" b="0" i="0" u="none" strike="noStrike">
                          <a:solidFill>
                            <a:srgbClr val="000000"/>
                          </a:solidFill>
                          <a:latin typeface="Calibri"/>
                        </a:rPr>
                        <a:t>SHERRY</a:t>
                      </a:r>
                    </a:p>
                  </a:txBody>
                  <a:tcPr marL="0" marR="0" marT="0" marB="0" anchor="ctr"/>
                </a:tc>
              </a:tr>
              <a:tr h="550756">
                <a:tc>
                  <a:txBody>
                    <a:bodyPr/>
                    <a:lstStyle/>
                    <a:p>
                      <a:pPr algn="l" fontAlgn="ctr"/>
                      <a:r>
                        <a:rPr lang="en-IN" sz="1400" b="0" i="0" u="none" strike="noStrike">
                          <a:solidFill>
                            <a:srgbClr val="000000"/>
                          </a:solidFill>
                          <a:latin typeface="Calibri"/>
                        </a:rPr>
                        <a:t>FRANCE(A)</a:t>
                      </a:r>
                    </a:p>
                  </a:txBody>
                  <a:tcPr marL="0" marR="0" marT="0" marB="0" anchor="ctr"/>
                </a:tc>
                <a:tc>
                  <a:txBody>
                    <a:bodyPr/>
                    <a:lstStyle/>
                    <a:p>
                      <a:pPr algn="r" fontAlgn="ctr"/>
                      <a:r>
                        <a:rPr lang="en-IN" sz="1400" b="0" i="0" u="none" strike="noStrike">
                          <a:solidFill>
                            <a:srgbClr val="000000"/>
                          </a:solidFill>
                          <a:latin typeface="Calibri"/>
                        </a:rPr>
                        <a:t>13973395.78</a:t>
                      </a:r>
                    </a:p>
                  </a:txBody>
                  <a:tcPr marL="0" marR="0" marT="0" marB="0" anchor="ctr"/>
                </a:tc>
                <a:tc>
                  <a:txBody>
                    <a:bodyPr/>
                    <a:lstStyle/>
                    <a:p>
                      <a:pPr algn="r" fontAlgn="ctr"/>
                      <a:r>
                        <a:rPr lang="en-IN" sz="1400" b="0" i="0" u="none" strike="noStrike">
                          <a:solidFill>
                            <a:srgbClr val="000000"/>
                          </a:solidFill>
                          <a:latin typeface="Calibri"/>
                        </a:rPr>
                        <a:t>1143277.837</a:t>
                      </a:r>
                    </a:p>
                  </a:txBody>
                  <a:tcPr marL="0" marR="0" marT="0" marB="0" anchor="ctr"/>
                </a:tc>
                <a:tc>
                  <a:txBody>
                    <a:bodyPr/>
                    <a:lstStyle/>
                    <a:p>
                      <a:pPr algn="r" fontAlgn="ctr"/>
                      <a:r>
                        <a:rPr lang="en-IN" sz="1400" b="0" i="0" u="none" strike="noStrike">
                          <a:solidFill>
                            <a:srgbClr val="000000"/>
                          </a:solidFill>
                          <a:latin typeface="Calibri"/>
                        </a:rPr>
                        <a:t>5573479.455</a:t>
                      </a:r>
                    </a:p>
                  </a:txBody>
                  <a:tcPr marL="0" marR="0" marT="0" marB="0" anchor="ctr"/>
                </a:tc>
                <a:tc>
                  <a:txBody>
                    <a:bodyPr/>
                    <a:lstStyle/>
                    <a:p>
                      <a:pPr algn="r" fontAlgn="ctr"/>
                      <a:r>
                        <a:rPr lang="en-IN" sz="1400" b="0" i="0" u="none" strike="noStrike">
                          <a:solidFill>
                            <a:srgbClr val="000000"/>
                          </a:solidFill>
                          <a:latin typeface="Calibri"/>
                        </a:rPr>
                        <a:t>1402632.531</a:t>
                      </a:r>
                    </a:p>
                  </a:txBody>
                  <a:tcPr marL="0" marR="0" marT="0" marB="0" anchor="ctr"/>
                </a:tc>
              </a:tr>
              <a:tr h="550756">
                <a:tc>
                  <a:txBody>
                    <a:bodyPr/>
                    <a:lstStyle/>
                    <a:p>
                      <a:pPr algn="l" fontAlgn="ctr"/>
                      <a:r>
                        <a:rPr lang="en-IN" sz="1400" b="0" i="0" u="none" strike="noStrike">
                          <a:solidFill>
                            <a:srgbClr val="000000"/>
                          </a:solidFill>
                          <a:latin typeface="Calibri"/>
                        </a:rPr>
                        <a:t>ITALY(A)</a:t>
                      </a:r>
                    </a:p>
                  </a:txBody>
                  <a:tcPr marL="0" marR="0" marT="0" marB="0" anchor="ctr"/>
                </a:tc>
                <a:tc>
                  <a:txBody>
                    <a:bodyPr/>
                    <a:lstStyle/>
                    <a:p>
                      <a:pPr algn="r" fontAlgn="ctr"/>
                      <a:r>
                        <a:rPr lang="en-IN" sz="1400" b="0" i="0" u="none" strike="noStrike">
                          <a:solidFill>
                            <a:srgbClr val="000000"/>
                          </a:solidFill>
                          <a:latin typeface="Calibri"/>
                        </a:rPr>
                        <a:t>2621405.307</a:t>
                      </a:r>
                    </a:p>
                  </a:txBody>
                  <a:tcPr marL="0" marR="0" marT="0" marB="0" anchor="ctr"/>
                </a:tc>
                <a:tc>
                  <a:txBody>
                    <a:bodyPr/>
                    <a:lstStyle/>
                    <a:p>
                      <a:pPr algn="r" fontAlgn="ctr"/>
                      <a:r>
                        <a:rPr lang="en-IN" sz="1400" b="0" i="0" u="none" strike="noStrike">
                          <a:solidFill>
                            <a:srgbClr val="000000"/>
                          </a:solidFill>
                          <a:latin typeface="Calibri"/>
                        </a:rPr>
                        <a:t>8338780.676</a:t>
                      </a:r>
                    </a:p>
                  </a:txBody>
                  <a:tcPr marL="0" marR="0" marT="0" marB="0" anchor="ctr"/>
                </a:tc>
                <a:tc>
                  <a:txBody>
                    <a:bodyPr/>
                    <a:lstStyle/>
                    <a:p>
                      <a:pPr algn="r" fontAlgn="ctr"/>
                      <a:r>
                        <a:rPr lang="en-IN" sz="1400" b="0" i="0" u="none" strike="noStrike" dirty="0">
                          <a:solidFill>
                            <a:srgbClr val="000000"/>
                          </a:solidFill>
                          <a:latin typeface="Calibri"/>
                        </a:rPr>
                        <a:t>2847388.524</a:t>
                      </a:r>
                    </a:p>
                  </a:txBody>
                  <a:tcPr marL="0" marR="0" marT="0" marB="0" anchor="ctr"/>
                </a:tc>
                <a:tc>
                  <a:txBody>
                    <a:bodyPr/>
                    <a:lstStyle/>
                    <a:p>
                      <a:pPr algn="r" fontAlgn="ctr"/>
                      <a:r>
                        <a:rPr lang="en-IN" sz="1400" b="0" i="0" u="none" strike="noStrike">
                          <a:solidFill>
                            <a:srgbClr val="000000"/>
                          </a:solidFill>
                          <a:latin typeface="Calibri"/>
                        </a:rPr>
                        <a:t>2794659.107</a:t>
                      </a:r>
                    </a:p>
                  </a:txBody>
                  <a:tcPr marL="0" marR="0" marT="0" marB="0" anchor="ctr"/>
                </a:tc>
              </a:tr>
              <a:tr h="550756">
                <a:tc>
                  <a:txBody>
                    <a:bodyPr/>
                    <a:lstStyle/>
                    <a:p>
                      <a:pPr algn="l" fontAlgn="ctr"/>
                      <a:r>
                        <a:rPr lang="en-IN" sz="1400" b="0" i="0" u="none" strike="noStrike">
                          <a:solidFill>
                            <a:srgbClr val="000000"/>
                          </a:solidFill>
                          <a:latin typeface="Calibri"/>
                        </a:rPr>
                        <a:t>PORTUGAL(C)</a:t>
                      </a:r>
                    </a:p>
                  </a:txBody>
                  <a:tcPr marL="0" marR="0" marT="0" marB="0" anchor="ctr"/>
                </a:tc>
                <a:tc>
                  <a:txBody>
                    <a:bodyPr/>
                    <a:lstStyle/>
                    <a:p>
                      <a:pPr algn="r" fontAlgn="ctr"/>
                      <a:r>
                        <a:rPr lang="en-IN" sz="1400" b="0" i="0" u="none" strike="noStrike">
                          <a:solidFill>
                            <a:srgbClr val="000000"/>
                          </a:solidFill>
                          <a:latin typeface="Calibri"/>
                        </a:rPr>
                        <a:t>418170.3244</a:t>
                      </a:r>
                    </a:p>
                  </a:txBody>
                  <a:tcPr marL="0" marR="0" marT="0" marB="0" anchor="ctr"/>
                </a:tc>
                <a:tc>
                  <a:txBody>
                    <a:bodyPr/>
                    <a:lstStyle/>
                    <a:p>
                      <a:pPr algn="r" fontAlgn="ctr"/>
                      <a:r>
                        <a:rPr lang="en-IN" sz="1400" b="0" i="0" u="none" strike="noStrike">
                          <a:solidFill>
                            <a:srgbClr val="000000"/>
                          </a:solidFill>
                          <a:latin typeface="Calibri"/>
                        </a:rPr>
                        <a:t>143292.4068</a:t>
                      </a:r>
                    </a:p>
                  </a:txBody>
                  <a:tcPr marL="0" marR="0" marT="0" marB="0" anchor="ctr"/>
                </a:tc>
                <a:tc>
                  <a:txBody>
                    <a:bodyPr/>
                    <a:lstStyle/>
                    <a:p>
                      <a:pPr algn="r" fontAlgn="ctr"/>
                      <a:r>
                        <a:rPr lang="en-IN" sz="1400" b="0" i="0" u="none" strike="noStrike">
                          <a:solidFill>
                            <a:srgbClr val="000000"/>
                          </a:solidFill>
                          <a:latin typeface="Calibri"/>
                        </a:rPr>
                        <a:t>2244914.373</a:t>
                      </a:r>
                    </a:p>
                  </a:txBody>
                  <a:tcPr marL="0" marR="0" marT="0" marB="0" anchor="ctr"/>
                </a:tc>
                <a:tc>
                  <a:txBody>
                    <a:bodyPr/>
                    <a:lstStyle/>
                    <a:p>
                      <a:pPr algn="r" fontAlgn="ctr"/>
                      <a:r>
                        <a:rPr lang="en-IN" sz="1400" b="0" i="0" u="none" strike="noStrike" dirty="0">
                          <a:solidFill>
                            <a:srgbClr val="000000"/>
                          </a:solidFill>
                          <a:latin typeface="Calibri"/>
                        </a:rPr>
                        <a:t>549287.5594</a:t>
                      </a: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643998" cy="4770537"/>
          </a:xfrm>
          <a:prstGeom prst="rect">
            <a:avLst/>
          </a:prstGeom>
          <a:noFill/>
        </p:spPr>
        <p:txBody>
          <a:bodyPr wrap="square" rtlCol="0">
            <a:spAutoFit/>
          </a:bodyPr>
          <a:lstStyle/>
          <a:p>
            <a:pPr algn="ctr"/>
            <a:r>
              <a:rPr lang="en-US" sz="1600" b="1" dirty="0" smtClean="0">
                <a:solidFill>
                  <a:schemeClr val="accent4">
                    <a:lumMod val="75000"/>
                  </a:schemeClr>
                </a:solidFill>
              </a:rPr>
              <a:t>Units sold in 2017</a:t>
            </a: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r>
              <a:rPr lang="en-US" sz="1600" b="1" dirty="0" smtClean="0">
                <a:solidFill>
                  <a:schemeClr val="accent4">
                    <a:lumMod val="75000"/>
                  </a:schemeClr>
                </a:solidFill>
              </a:rPr>
              <a:t>Units sold in 2018</a:t>
            </a: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r>
              <a:rPr lang="en-US" sz="1600" b="1" dirty="0" smtClean="0">
                <a:solidFill>
                  <a:schemeClr val="accent4">
                    <a:lumMod val="75000"/>
                  </a:schemeClr>
                </a:solidFill>
              </a:rPr>
              <a:t>Units sold in 2019</a:t>
            </a:r>
          </a:p>
          <a:p>
            <a:pPr algn="ctr"/>
            <a:endParaRPr lang="en-US" sz="1600" b="1" dirty="0" smtClean="0">
              <a:solidFill>
                <a:schemeClr val="accent4">
                  <a:lumMod val="75000"/>
                </a:schemeClr>
              </a:solidFill>
            </a:endParaRPr>
          </a:p>
          <a:p>
            <a:pPr algn="ctr"/>
            <a:endParaRPr lang="en-IN" sz="1600" dirty="0">
              <a:solidFill>
                <a:schemeClr val="accent4">
                  <a:lumMod val="75000"/>
                </a:schemeClr>
              </a:solidFill>
            </a:endParaRPr>
          </a:p>
        </p:txBody>
      </p:sp>
      <p:graphicFrame>
        <p:nvGraphicFramePr>
          <p:cNvPr id="3" name="Table 2"/>
          <p:cNvGraphicFramePr>
            <a:graphicFrameLocks noGrp="1"/>
          </p:cNvGraphicFramePr>
          <p:nvPr/>
        </p:nvGraphicFramePr>
        <p:xfrm>
          <a:off x="785785" y="642918"/>
          <a:ext cx="7000925" cy="1483360"/>
        </p:xfrm>
        <a:graphic>
          <a:graphicData uri="http://schemas.openxmlformats.org/drawingml/2006/table">
            <a:tbl>
              <a:tblPr firstRow="1" bandRow="1">
                <a:tableStyleId>{5C22544A-7EE6-4342-B048-85BDC9FD1C3A}</a:tableStyleId>
              </a:tblPr>
              <a:tblGrid>
                <a:gridCol w="1333501"/>
                <a:gridCol w="1381144"/>
                <a:gridCol w="1357322"/>
                <a:gridCol w="1785950"/>
                <a:gridCol w="1143008"/>
              </a:tblGrid>
              <a:tr h="370840">
                <a:tc>
                  <a:txBody>
                    <a:bodyPr/>
                    <a:lstStyle/>
                    <a:p>
                      <a:pPr algn="l" fontAlgn="ctr"/>
                      <a:r>
                        <a:rPr lang="en-IN" sz="1400" b="0" i="0" u="none" strike="noStrike" dirty="0">
                          <a:solidFill>
                            <a:srgbClr val="000000"/>
                          </a:solidFill>
                          <a:latin typeface="Calibri"/>
                        </a:rPr>
                        <a:t>COUNTRY</a:t>
                      </a:r>
                    </a:p>
                  </a:txBody>
                  <a:tcPr marL="0" marR="0" marT="0" marB="0" anchor="ctr"/>
                </a:tc>
                <a:tc>
                  <a:txBody>
                    <a:bodyPr/>
                    <a:lstStyle/>
                    <a:p>
                      <a:pPr algn="l" fontAlgn="ctr"/>
                      <a:r>
                        <a:rPr lang="en-IN" sz="1400" b="0" i="0" u="none" strike="noStrike">
                          <a:solidFill>
                            <a:srgbClr val="000000"/>
                          </a:solidFill>
                          <a:latin typeface="Calibri"/>
                        </a:rPr>
                        <a:t>CHAMPAGNE</a:t>
                      </a:r>
                    </a:p>
                  </a:txBody>
                  <a:tcPr marL="0" marR="0" marT="0" marB="0" anchor="ctr"/>
                </a:tc>
                <a:tc>
                  <a:txBody>
                    <a:bodyPr/>
                    <a:lstStyle/>
                    <a:p>
                      <a:pPr algn="l" fontAlgn="ctr"/>
                      <a:r>
                        <a:rPr lang="en-IN" sz="1400" b="0" i="0" u="none" strike="noStrike">
                          <a:solidFill>
                            <a:srgbClr val="000000"/>
                          </a:solidFill>
                          <a:latin typeface="Calibri"/>
                        </a:rPr>
                        <a:t>MARSALA WINE</a:t>
                      </a:r>
                    </a:p>
                  </a:txBody>
                  <a:tcPr marL="0" marR="0" marT="0" marB="0" anchor="ctr"/>
                </a:tc>
                <a:tc>
                  <a:txBody>
                    <a:bodyPr/>
                    <a:lstStyle/>
                    <a:p>
                      <a:pPr algn="l" fontAlgn="ctr"/>
                      <a:r>
                        <a:rPr lang="en-IN" sz="1400" b="0" i="0" u="none" strike="noStrike">
                          <a:solidFill>
                            <a:srgbClr val="000000"/>
                          </a:solidFill>
                          <a:latin typeface="Calibri"/>
                        </a:rPr>
                        <a:t>MOSCATEL DE SETUBAL</a:t>
                      </a:r>
                    </a:p>
                  </a:txBody>
                  <a:tcPr marL="0" marR="0" marT="0" marB="0" anchor="ctr"/>
                </a:tc>
                <a:tc>
                  <a:txBody>
                    <a:bodyPr/>
                    <a:lstStyle/>
                    <a:p>
                      <a:pPr algn="l" fontAlgn="ctr"/>
                      <a:r>
                        <a:rPr lang="en-IN" sz="1400" b="0" i="0" u="none" strike="noStrike">
                          <a:solidFill>
                            <a:srgbClr val="000000"/>
                          </a:solidFill>
                          <a:latin typeface="Calibri"/>
                        </a:rPr>
                        <a:t>SHERRY</a:t>
                      </a:r>
                    </a:p>
                  </a:txBody>
                  <a:tcPr marL="0" marR="0" marT="0" marB="0" anchor="ctr"/>
                </a:tc>
              </a:tr>
              <a:tr h="370840">
                <a:tc>
                  <a:txBody>
                    <a:bodyPr/>
                    <a:lstStyle/>
                    <a:p>
                      <a:pPr algn="l" fontAlgn="ctr"/>
                      <a:r>
                        <a:rPr lang="en-IN" sz="1400" b="0" i="0" u="none" strike="noStrike">
                          <a:solidFill>
                            <a:srgbClr val="000000"/>
                          </a:solidFill>
                          <a:latin typeface="Calibri"/>
                        </a:rPr>
                        <a:t>FRANCE(A)</a:t>
                      </a:r>
                    </a:p>
                  </a:txBody>
                  <a:tcPr marL="0" marR="0" marT="0" marB="0" anchor="ctr"/>
                </a:tc>
                <a:tc>
                  <a:txBody>
                    <a:bodyPr/>
                    <a:lstStyle/>
                    <a:p>
                      <a:pPr algn="r" fontAlgn="ctr"/>
                      <a:r>
                        <a:rPr lang="en-IN" sz="1400" b="0" i="0" u="none" strike="noStrike">
                          <a:solidFill>
                            <a:srgbClr val="000000"/>
                          </a:solidFill>
                          <a:latin typeface="Calibri"/>
                        </a:rPr>
                        <a:t>13970601.11</a:t>
                      </a:r>
                    </a:p>
                  </a:txBody>
                  <a:tcPr marL="0" marR="0" marT="0" marB="0" anchor="ctr"/>
                </a:tc>
                <a:tc>
                  <a:txBody>
                    <a:bodyPr/>
                    <a:lstStyle/>
                    <a:p>
                      <a:pPr algn="r" fontAlgn="ctr"/>
                      <a:r>
                        <a:rPr lang="en-IN" sz="1400" b="0" i="0" u="none" strike="noStrike">
                          <a:solidFill>
                            <a:srgbClr val="000000"/>
                          </a:solidFill>
                          <a:latin typeface="Calibri"/>
                        </a:rPr>
                        <a:t>1161227.299</a:t>
                      </a:r>
                    </a:p>
                  </a:txBody>
                  <a:tcPr marL="0" marR="0" marT="0" marB="0" anchor="ctr"/>
                </a:tc>
                <a:tc>
                  <a:txBody>
                    <a:bodyPr/>
                    <a:lstStyle/>
                    <a:p>
                      <a:pPr algn="r" fontAlgn="ctr"/>
                      <a:r>
                        <a:rPr lang="en-IN" sz="1400" b="0" i="0" u="none" strike="noStrike">
                          <a:solidFill>
                            <a:srgbClr val="000000"/>
                          </a:solidFill>
                          <a:latin typeface="Calibri"/>
                        </a:rPr>
                        <a:t>5660983.083</a:t>
                      </a:r>
                    </a:p>
                  </a:txBody>
                  <a:tcPr marL="0" marR="0" marT="0" marB="0" anchor="ctr"/>
                </a:tc>
                <a:tc>
                  <a:txBody>
                    <a:bodyPr/>
                    <a:lstStyle/>
                    <a:p>
                      <a:pPr algn="r" fontAlgn="ctr"/>
                      <a:r>
                        <a:rPr lang="en-IN" sz="1400" b="0" i="0" u="none" strike="noStrike">
                          <a:solidFill>
                            <a:srgbClr val="000000"/>
                          </a:solidFill>
                          <a:latin typeface="Calibri"/>
                        </a:rPr>
                        <a:t>1411889.906</a:t>
                      </a:r>
                    </a:p>
                  </a:txBody>
                  <a:tcPr marL="0" marR="0" marT="0" marB="0" anchor="ctr"/>
                </a:tc>
              </a:tr>
              <a:tr h="370840">
                <a:tc>
                  <a:txBody>
                    <a:bodyPr/>
                    <a:lstStyle/>
                    <a:p>
                      <a:pPr algn="l" fontAlgn="ctr"/>
                      <a:r>
                        <a:rPr lang="en-IN" sz="1400" b="0" i="0" u="none" strike="noStrike">
                          <a:solidFill>
                            <a:srgbClr val="000000"/>
                          </a:solidFill>
                          <a:latin typeface="Calibri"/>
                        </a:rPr>
                        <a:t>ITALY(A)</a:t>
                      </a:r>
                    </a:p>
                  </a:txBody>
                  <a:tcPr marL="0" marR="0" marT="0" marB="0" anchor="ctr"/>
                </a:tc>
                <a:tc>
                  <a:txBody>
                    <a:bodyPr/>
                    <a:lstStyle/>
                    <a:p>
                      <a:pPr algn="r" fontAlgn="ctr"/>
                      <a:r>
                        <a:rPr lang="en-IN" sz="1400" b="0" i="0" u="none" strike="noStrike">
                          <a:solidFill>
                            <a:srgbClr val="000000"/>
                          </a:solidFill>
                          <a:latin typeface="Calibri"/>
                        </a:rPr>
                        <a:t>2620881.026</a:t>
                      </a:r>
                    </a:p>
                  </a:txBody>
                  <a:tcPr marL="0" marR="0" marT="0" marB="0" anchor="ctr"/>
                </a:tc>
                <a:tc>
                  <a:txBody>
                    <a:bodyPr/>
                    <a:lstStyle/>
                    <a:p>
                      <a:pPr algn="r" fontAlgn="ctr"/>
                      <a:r>
                        <a:rPr lang="en-IN" sz="1400" b="0" i="0" u="none" strike="noStrike">
                          <a:solidFill>
                            <a:srgbClr val="000000"/>
                          </a:solidFill>
                          <a:latin typeface="Calibri"/>
                        </a:rPr>
                        <a:t>8546416.315</a:t>
                      </a:r>
                    </a:p>
                  </a:txBody>
                  <a:tcPr marL="0" marR="0" marT="0" marB="0" anchor="ctr"/>
                </a:tc>
                <a:tc>
                  <a:txBody>
                    <a:bodyPr/>
                    <a:lstStyle/>
                    <a:p>
                      <a:pPr algn="r" fontAlgn="ctr"/>
                      <a:r>
                        <a:rPr lang="en-IN" sz="1400" b="0" i="0" u="none" strike="noStrike">
                          <a:solidFill>
                            <a:srgbClr val="000000"/>
                          </a:solidFill>
                          <a:latin typeface="Calibri"/>
                        </a:rPr>
                        <a:t>2918288.498</a:t>
                      </a:r>
                    </a:p>
                  </a:txBody>
                  <a:tcPr marL="0" marR="0" marT="0" marB="0" anchor="ctr"/>
                </a:tc>
                <a:tc>
                  <a:txBody>
                    <a:bodyPr/>
                    <a:lstStyle/>
                    <a:p>
                      <a:pPr algn="r" fontAlgn="ctr"/>
                      <a:r>
                        <a:rPr lang="en-IN" sz="1400" b="0" i="0" u="none" strike="noStrike">
                          <a:solidFill>
                            <a:srgbClr val="000000"/>
                          </a:solidFill>
                          <a:latin typeface="Calibri"/>
                        </a:rPr>
                        <a:t>2813103.857</a:t>
                      </a:r>
                    </a:p>
                  </a:txBody>
                  <a:tcPr marL="0" marR="0" marT="0" marB="0" anchor="ctr"/>
                </a:tc>
              </a:tr>
              <a:tr h="370840">
                <a:tc>
                  <a:txBody>
                    <a:bodyPr/>
                    <a:lstStyle/>
                    <a:p>
                      <a:pPr algn="l" fontAlgn="ctr"/>
                      <a:r>
                        <a:rPr lang="en-IN" sz="1400" b="0" i="0" u="none" strike="noStrike">
                          <a:solidFill>
                            <a:srgbClr val="000000"/>
                          </a:solidFill>
                          <a:latin typeface="Calibri"/>
                        </a:rPr>
                        <a:t>PORTUGAL(C)</a:t>
                      </a:r>
                    </a:p>
                  </a:txBody>
                  <a:tcPr marL="0" marR="0" marT="0" marB="0" anchor="ctr"/>
                </a:tc>
                <a:tc>
                  <a:txBody>
                    <a:bodyPr/>
                    <a:lstStyle/>
                    <a:p>
                      <a:pPr algn="r" fontAlgn="ctr"/>
                      <a:r>
                        <a:rPr lang="en-IN" sz="1400" b="0" i="0" u="none" strike="noStrike">
                          <a:solidFill>
                            <a:srgbClr val="000000"/>
                          </a:solidFill>
                          <a:latin typeface="Calibri"/>
                        </a:rPr>
                        <a:t>418086.6903</a:t>
                      </a:r>
                    </a:p>
                  </a:txBody>
                  <a:tcPr marL="0" marR="0" marT="0" marB="0" anchor="ctr"/>
                </a:tc>
                <a:tc>
                  <a:txBody>
                    <a:bodyPr/>
                    <a:lstStyle/>
                    <a:p>
                      <a:pPr algn="r" fontAlgn="ctr"/>
                      <a:r>
                        <a:rPr lang="en-IN" sz="1400" b="0" i="0" u="none" strike="noStrike">
                          <a:solidFill>
                            <a:srgbClr val="000000"/>
                          </a:solidFill>
                          <a:latin typeface="Calibri"/>
                        </a:rPr>
                        <a:t>145656.7315</a:t>
                      </a:r>
                    </a:p>
                  </a:txBody>
                  <a:tcPr marL="0" marR="0" marT="0" marB="0" anchor="ctr"/>
                </a:tc>
                <a:tc>
                  <a:txBody>
                    <a:bodyPr/>
                    <a:lstStyle/>
                    <a:p>
                      <a:pPr algn="r" fontAlgn="ctr"/>
                      <a:r>
                        <a:rPr lang="en-IN" sz="1400" b="0" i="0" u="none" strike="noStrike" dirty="0">
                          <a:solidFill>
                            <a:srgbClr val="000000"/>
                          </a:solidFill>
                          <a:latin typeface="Calibri"/>
                        </a:rPr>
                        <a:t>2281955.46</a:t>
                      </a:r>
                    </a:p>
                  </a:txBody>
                  <a:tcPr marL="0" marR="0" marT="0" marB="0" anchor="ctr"/>
                </a:tc>
                <a:tc>
                  <a:txBody>
                    <a:bodyPr/>
                    <a:lstStyle/>
                    <a:p>
                      <a:pPr algn="r" fontAlgn="ctr"/>
                      <a:r>
                        <a:rPr lang="en-IN" sz="1400" b="0" i="0" u="none" strike="noStrike" dirty="0">
                          <a:solidFill>
                            <a:srgbClr val="000000"/>
                          </a:solidFill>
                          <a:latin typeface="Calibri"/>
                        </a:rPr>
                        <a:t>553077.6435</a:t>
                      </a:r>
                    </a:p>
                  </a:txBody>
                  <a:tcPr marL="0" marR="0" marT="0" marB="0" anchor="ctr"/>
                </a:tc>
              </a:tr>
            </a:tbl>
          </a:graphicData>
        </a:graphic>
      </p:graphicFrame>
      <p:graphicFrame>
        <p:nvGraphicFramePr>
          <p:cNvPr id="4" name="Table 3"/>
          <p:cNvGraphicFramePr>
            <a:graphicFrameLocks noGrp="1"/>
          </p:cNvGraphicFramePr>
          <p:nvPr/>
        </p:nvGraphicFramePr>
        <p:xfrm>
          <a:off x="857225" y="4714884"/>
          <a:ext cx="7000923" cy="1539240"/>
        </p:xfrm>
        <a:graphic>
          <a:graphicData uri="http://schemas.openxmlformats.org/drawingml/2006/table">
            <a:tbl>
              <a:tblPr firstRow="1" bandRow="1">
                <a:tableStyleId>{5C22544A-7EE6-4342-B048-85BDC9FD1C3A}</a:tableStyleId>
              </a:tblPr>
              <a:tblGrid>
                <a:gridCol w="1214445"/>
                <a:gridCol w="1423981"/>
                <a:gridCol w="1504977"/>
                <a:gridCol w="1643074"/>
                <a:gridCol w="1214446"/>
              </a:tblGrid>
              <a:tr h="370840">
                <a:tc>
                  <a:txBody>
                    <a:bodyPr/>
                    <a:lstStyle/>
                    <a:p>
                      <a:pPr algn="l" fontAlgn="ctr"/>
                      <a:r>
                        <a:rPr lang="en-IN" sz="1400" b="0" i="0" u="none" strike="noStrike" dirty="0">
                          <a:solidFill>
                            <a:srgbClr val="000000"/>
                          </a:solidFill>
                          <a:latin typeface="Calibri"/>
                        </a:rPr>
                        <a:t>COUNTRY</a:t>
                      </a:r>
                    </a:p>
                  </a:txBody>
                  <a:tcPr marL="0" marR="0" marT="0" marB="0" anchor="ctr"/>
                </a:tc>
                <a:tc>
                  <a:txBody>
                    <a:bodyPr/>
                    <a:lstStyle/>
                    <a:p>
                      <a:pPr algn="l" fontAlgn="ctr"/>
                      <a:r>
                        <a:rPr lang="en-IN" sz="1400" b="0" i="0" u="none" strike="noStrike">
                          <a:solidFill>
                            <a:srgbClr val="000000"/>
                          </a:solidFill>
                          <a:latin typeface="Calibri"/>
                        </a:rPr>
                        <a:t>CHAMPAGNE</a:t>
                      </a:r>
                    </a:p>
                  </a:txBody>
                  <a:tcPr marL="0" marR="0" marT="0" marB="0" anchor="ctr"/>
                </a:tc>
                <a:tc>
                  <a:txBody>
                    <a:bodyPr/>
                    <a:lstStyle/>
                    <a:p>
                      <a:pPr algn="l" fontAlgn="ctr"/>
                      <a:r>
                        <a:rPr lang="en-IN" sz="1400" b="0" i="0" u="none" strike="noStrike">
                          <a:solidFill>
                            <a:srgbClr val="000000"/>
                          </a:solidFill>
                          <a:latin typeface="Calibri"/>
                        </a:rPr>
                        <a:t>MARSALA WINE</a:t>
                      </a:r>
                    </a:p>
                  </a:txBody>
                  <a:tcPr marL="0" marR="0" marT="0" marB="0" anchor="ctr"/>
                </a:tc>
                <a:tc>
                  <a:txBody>
                    <a:bodyPr/>
                    <a:lstStyle/>
                    <a:p>
                      <a:pPr algn="l" fontAlgn="ctr"/>
                      <a:r>
                        <a:rPr lang="en-IN" sz="1400" b="0" i="0" u="none" strike="noStrike">
                          <a:solidFill>
                            <a:srgbClr val="000000"/>
                          </a:solidFill>
                          <a:latin typeface="Calibri"/>
                        </a:rPr>
                        <a:t>MOSCATEL DE SETUBAL</a:t>
                      </a:r>
                    </a:p>
                  </a:txBody>
                  <a:tcPr marL="0" marR="0" marT="0" marB="0" anchor="ctr"/>
                </a:tc>
                <a:tc>
                  <a:txBody>
                    <a:bodyPr/>
                    <a:lstStyle/>
                    <a:p>
                      <a:pPr algn="l" fontAlgn="ctr"/>
                      <a:r>
                        <a:rPr lang="en-IN" sz="1400" b="0" i="0" u="none" strike="noStrike">
                          <a:solidFill>
                            <a:srgbClr val="000000"/>
                          </a:solidFill>
                          <a:latin typeface="Calibri"/>
                        </a:rPr>
                        <a:t>SHERRY</a:t>
                      </a:r>
                    </a:p>
                  </a:txBody>
                  <a:tcPr marL="0" marR="0" marT="0" marB="0" anchor="ctr"/>
                </a:tc>
              </a:tr>
              <a:tr h="370840">
                <a:tc>
                  <a:txBody>
                    <a:bodyPr/>
                    <a:lstStyle/>
                    <a:p>
                      <a:pPr algn="l" fontAlgn="ctr"/>
                      <a:r>
                        <a:rPr lang="en-IN" sz="1400" b="0" i="0" u="none" strike="noStrike">
                          <a:solidFill>
                            <a:srgbClr val="000000"/>
                          </a:solidFill>
                          <a:latin typeface="Calibri"/>
                        </a:rPr>
                        <a:t>FRANCE(A)</a:t>
                      </a:r>
                    </a:p>
                  </a:txBody>
                  <a:tcPr marL="0" marR="0" marT="0" marB="0" anchor="ctr"/>
                </a:tc>
                <a:tc>
                  <a:txBody>
                    <a:bodyPr/>
                    <a:lstStyle/>
                    <a:p>
                      <a:pPr algn="r" fontAlgn="ctr"/>
                      <a:r>
                        <a:rPr lang="en-IN" sz="1400" b="0" i="0" u="none" strike="noStrike">
                          <a:solidFill>
                            <a:srgbClr val="000000"/>
                          </a:solidFill>
                          <a:latin typeface="Calibri"/>
                        </a:rPr>
                        <a:t>13965013.42</a:t>
                      </a:r>
                    </a:p>
                  </a:txBody>
                  <a:tcPr marL="0" marR="0" marT="0" marB="0" anchor="ctr"/>
                </a:tc>
                <a:tc>
                  <a:txBody>
                    <a:bodyPr/>
                    <a:lstStyle/>
                    <a:p>
                      <a:pPr algn="r" fontAlgn="ctr"/>
                      <a:r>
                        <a:rPr lang="en-IN" sz="1400" b="0" i="0" u="none" strike="noStrike">
                          <a:solidFill>
                            <a:srgbClr val="000000"/>
                          </a:solidFill>
                          <a:latin typeface="Calibri"/>
                        </a:rPr>
                        <a:t>1197976.067</a:t>
                      </a:r>
                    </a:p>
                  </a:txBody>
                  <a:tcPr marL="0" marR="0" marT="0" marB="0" anchor="ctr"/>
                </a:tc>
                <a:tc>
                  <a:txBody>
                    <a:bodyPr/>
                    <a:lstStyle/>
                    <a:p>
                      <a:pPr algn="r" fontAlgn="ctr"/>
                      <a:r>
                        <a:rPr lang="en-IN" sz="1400" b="0" i="0" u="none" strike="noStrike">
                          <a:solidFill>
                            <a:srgbClr val="000000"/>
                          </a:solidFill>
                          <a:latin typeface="Calibri"/>
                        </a:rPr>
                        <a:t>5840133.327</a:t>
                      </a:r>
                    </a:p>
                  </a:txBody>
                  <a:tcPr marL="0" marR="0" marT="0" marB="0" anchor="ctr"/>
                </a:tc>
                <a:tc>
                  <a:txBody>
                    <a:bodyPr/>
                    <a:lstStyle/>
                    <a:p>
                      <a:pPr algn="r" fontAlgn="ctr"/>
                      <a:r>
                        <a:rPr lang="en-IN" sz="1400" b="0" i="0" u="none" strike="noStrike">
                          <a:solidFill>
                            <a:srgbClr val="000000"/>
                          </a:solidFill>
                          <a:latin typeface="Calibri"/>
                        </a:rPr>
                        <a:t>1430588.355</a:t>
                      </a:r>
                    </a:p>
                  </a:txBody>
                  <a:tcPr marL="0" marR="0" marT="0" marB="0" anchor="ctr"/>
                </a:tc>
              </a:tr>
              <a:tr h="370840">
                <a:tc>
                  <a:txBody>
                    <a:bodyPr/>
                    <a:lstStyle/>
                    <a:p>
                      <a:pPr algn="l" fontAlgn="ctr"/>
                      <a:r>
                        <a:rPr lang="en-IN" sz="1400" b="0" i="0" u="none" strike="noStrike">
                          <a:solidFill>
                            <a:srgbClr val="000000"/>
                          </a:solidFill>
                          <a:latin typeface="Calibri"/>
                        </a:rPr>
                        <a:t>ITALY(A)</a:t>
                      </a:r>
                    </a:p>
                  </a:txBody>
                  <a:tcPr marL="0" marR="0" marT="0" marB="0" anchor="ctr"/>
                </a:tc>
                <a:tc>
                  <a:txBody>
                    <a:bodyPr/>
                    <a:lstStyle/>
                    <a:p>
                      <a:pPr algn="r" fontAlgn="ctr"/>
                      <a:r>
                        <a:rPr lang="en-IN" sz="1400" b="0" i="0" u="none" strike="noStrike">
                          <a:solidFill>
                            <a:srgbClr val="000000"/>
                          </a:solidFill>
                          <a:latin typeface="Calibri"/>
                        </a:rPr>
                        <a:t>2619832.779</a:t>
                      </a:r>
                    </a:p>
                  </a:txBody>
                  <a:tcPr marL="0" marR="0" marT="0" marB="0" anchor="ctr"/>
                </a:tc>
                <a:tc>
                  <a:txBody>
                    <a:bodyPr/>
                    <a:lstStyle/>
                    <a:p>
                      <a:pPr algn="r" fontAlgn="ctr"/>
                      <a:r>
                        <a:rPr lang="en-IN" sz="1400" b="0" i="0" u="none" strike="noStrike">
                          <a:solidFill>
                            <a:srgbClr val="000000"/>
                          </a:solidFill>
                          <a:latin typeface="Calibri"/>
                        </a:rPr>
                        <a:t>8977326.711</a:t>
                      </a:r>
                    </a:p>
                  </a:txBody>
                  <a:tcPr marL="0" marR="0" marT="0" marB="0" anchor="ctr"/>
                </a:tc>
                <a:tc>
                  <a:txBody>
                    <a:bodyPr/>
                    <a:lstStyle/>
                    <a:p>
                      <a:pPr algn="r" fontAlgn="ctr"/>
                      <a:r>
                        <a:rPr lang="en-IN" sz="1400" b="0" i="0" u="none" strike="noStrike">
                          <a:solidFill>
                            <a:srgbClr val="000000"/>
                          </a:solidFill>
                          <a:latin typeface="Calibri"/>
                        </a:rPr>
                        <a:t>3065428.633</a:t>
                      </a:r>
                    </a:p>
                  </a:txBody>
                  <a:tcPr marL="0" marR="0" marT="0" marB="0" anchor="ctr"/>
                </a:tc>
                <a:tc>
                  <a:txBody>
                    <a:bodyPr/>
                    <a:lstStyle/>
                    <a:p>
                      <a:pPr algn="r" fontAlgn="ctr"/>
                      <a:r>
                        <a:rPr lang="en-IN" sz="1400" b="0" i="0" u="none" strike="noStrike">
                          <a:solidFill>
                            <a:srgbClr val="000000"/>
                          </a:solidFill>
                          <a:latin typeface="Calibri"/>
                        </a:rPr>
                        <a:t>2850359.366</a:t>
                      </a:r>
                    </a:p>
                  </a:txBody>
                  <a:tcPr marL="0" marR="0" marT="0" marB="0" anchor="ctr"/>
                </a:tc>
              </a:tr>
              <a:tr h="370840">
                <a:tc>
                  <a:txBody>
                    <a:bodyPr/>
                    <a:lstStyle/>
                    <a:p>
                      <a:pPr algn="l" fontAlgn="ctr"/>
                      <a:r>
                        <a:rPr lang="en-IN" sz="1400" b="0" i="0" u="none" strike="noStrike">
                          <a:solidFill>
                            <a:srgbClr val="000000"/>
                          </a:solidFill>
                          <a:latin typeface="Calibri"/>
                        </a:rPr>
                        <a:t>PORTUGAL(C)</a:t>
                      </a:r>
                    </a:p>
                  </a:txBody>
                  <a:tcPr marL="0" marR="0" marT="0" marB="0" anchor="ctr"/>
                </a:tc>
                <a:tc>
                  <a:txBody>
                    <a:bodyPr/>
                    <a:lstStyle/>
                    <a:p>
                      <a:pPr algn="r" fontAlgn="ctr"/>
                      <a:r>
                        <a:rPr lang="en-IN" sz="1400" b="0" i="0" u="none" strike="noStrike">
                          <a:solidFill>
                            <a:srgbClr val="000000"/>
                          </a:solidFill>
                          <a:latin typeface="Calibri"/>
                        </a:rPr>
                        <a:t>417919.4724</a:t>
                      </a:r>
                    </a:p>
                  </a:txBody>
                  <a:tcPr marL="0" marR="0" marT="0" marB="0" anchor="ctr"/>
                </a:tc>
                <a:tc>
                  <a:txBody>
                    <a:bodyPr/>
                    <a:lstStyle/>
                    <a:p>
                      <a:pPr algn="r" fontAlgn="ctr"/>
                      <a:r>
                        <a:rPr lang="en-IN" sz="1400" b="0" i="0" u="none" strike="noStrike">
                          <a:solidFill>
                            <a:srgbClr val="000000"/>
                          </a:solidFill>
                          <a:latin typeface="Calibri"/>
                        </a:rPr>
                        <a:t>150503.0587</a:t>
                      </a:r>
                    </a:p>
                  </a:txBody>
                  <a:tcPr marL="0" marR="0" marT="0" marB="0" anchor="ctr"/>
                </a:tc>
                <a:tc>
                  <a:txBody>
                    <a:bodyPr/>
                    <a:lstStyle/>
                    <a:p>
                      <a:pPr algn="r" fontAlgn="ctr"/>
                      <a:r>
                        <a:rPr lang="en-IN" sz="1400" b="0" i="0" u="none" strike="noStrike">
                          <a:solidFill>
                            <a:srgbClr val="000000"/>
                          </a:solidFill>
                          <a:latin typeface="Calibri"/>
                        </a:rPr>
                        <a:t>2357881.253</a:t>
                      </a:r>
                    </a:p>
                  </a:txBody>
                  <a:tcPr marL="0" marR="0" marT="0" marB="0" anchor="ctr"/>
                </a:tc>
                <a:tc>
                  <a:txBody>
                    <a:bodyPr/>
                    <a:lstStyle/>
                    <a:p>
                      <a:pPr algn="r" fontAlgn="ctr"/>
                      <a:r>
                        <a:rPr lang="en-IN" sz="1400" b="0" i="0" u="none" strike="noStrike" dirty="0">
                          <a:solidFill>
                            <a:srgbClr val="000000"/>
                          </a:solidFill>
                          <a:latin typeface="Calibri"/>
                        </a:rPr>
                        <a:t>560736.447</a:t>
                      </a:r>
                    </a:p>
                  </a:txBody>
                  <a:tcPr marL="0" marR="0" marT="0" marB="0" anchor="ctr"/>
                </a:tc>
              </a:tr>
            </a:tbl>
          </a:graphicData>
        </a:graphic>
      </p:graphicFrame>
      <p:graphicFrame>
        <p:nvGraphicFramePr>
          <p:cNvPr id="5" name="Table 4"/>
          <p:cNvGraphicFramePr>
            <a:graphicFrameLocks noGrp="1"/>
          </p:cNvGraphicFramePr>
          <p:nvPr/>
        </p:nvGraphicFramePr>
        <p:xfrm>
          <a:off x="857226" y="2571744"/>
          <a:ext cx="6929484" cy="1483360"/>
        </p:xfrm>
        <a:graphic>
          <a:graphicData uri="http://schemas.openxmlformats.org/drawingml/2006/table">
            <a:tbl>
              <a:tblPr firstRow="1" bandRow="1">
                <a:tableStyleId>{5C22544A-7EE6-4342-B048-85BDC9FD1C3A}</a:tableStyleId>
              </a:tblPr>
              <a:tblGrid>
                <a:gridCol w="1143006"/>
                <a:gridCol w="1500198"/>
                <a:gridCol w="1428760"/>
                <a:gridCol w="1714512"/>
                <a:gridCol w="1143008"/>
              </a:tblGrid>
              <a:tr h="370840">
                <a:tc>
                  <a:txBody>
                    <a:bodyPr/>
                    <a:lstStyle/>
                    <a:p>
                      <a:pPr algn="l" fontAlgn="ctr"/>
                      <a:r>
                        <a:rPr lang="en-IN" sz="1400" b="0" i="0" u="none" strike="noStrike" dirty="0">
                          <a:solidFill>
                            <a:srgbClr val="000000"/>
                          </a:solidFill>
                          <a:latin typeface="Calibri"/>
                        </a:rPr>
                        <a:t>COUNTRY</a:t>
                      </a:r>
                    </a:p>
                  </a:txBody>
                  <a:tcPr marL="0" marR="0" marT="0" marB="0" anchor="ctr"/>
                </a:tc>
                <a:tc>
                  <a:txBody>
                    <a:bodyPr/>
                    <a:lstStyle/>
                    <a:p>
                      <a:pPr algn="l" fontAlgn="ctr"/>
                      <a:r>
                        <a:rPr lang="en-IN" sz="1400" b="0" i="0" u="none" strike="noStrike">
                          <a:solidFill>
                            <a:srgbClr val="000000"/>
                          </a:solidFill>
                          <a:latin typeface="Calibri"/>
                        </a:rPr>
                        <a:t>CHAMPAGNE</a:t>
                      </a:r>
                    </a:p>
                  </a:txBody>
                  <a:tcPr marL="0" marR="0" marT="0" marB="0" anchor="ctr"/>
                </a:tc>
                <a:tc>
                  <a:txBody>
                    <a:bodyPr/>
                    <a:lstStyle/>
                    <a:p>
                      <a:pPr algn="l" fontAlgn="ctr"/>
                      <a:r>
                        <a:rPr lang="en-IN" sz="1400" b="0" i="0" u="none" strike="noStrike">
                          <a:solidFill>
                            <a:srgbClr val="000000"/>
                          </a:solidFill>
                          <a:latin typeface="Calibri"/>
                        </a:rPr>
                        <a:t>MARSALA WINE</a:t>
                      </a:r>
                    </a:p>
                  </a:txBody>
                  <a:tcPr marL="0" marR="0" marT="0" marB="0" anchor="ctr"/>
                </a:tc>
                <a:tc>
                  <a:txBody>
                    <a:bodyPr/>
                    <a:lstStyle/>
                    <a:p>
                      <a:pPr algn="l" fontAlgn="ctr"/>
                      <a:r>
                        <a:rPr lang="en-IN" sz="1400" b="0" i="0" u="none" strike="noStrike">
                          <a:solidFill>
                            <a:srgbClr val="000000"/>
                          </a:solidFill>
                          <a:latin typeface="Calibri"/>
                        </a:rPr>
                        <a:t>MOSCATEL DE SETUBAL</a:t>
                      </a:r>
                    </a:p>
                  </a:txBody>
                  <a:tcPr marL="0" marR="0" marT="0" marB="0" anchor="ctr"/>
                </a:tc>
                <a:tc>
                  <a:txBody>
                    <a:bodyPr/>
                    <a:lstStyle/>
                    <a:p>
                      <a:pPr algn="l" fontAlgn="ctr"/>
                      <a:r>
                        <a:rPr lang="en-IN" sz="1400" b="0" i="0" u="none" strike="noStrike">
                          <a:solidFill>
                            <a:srgbClr val="000000"/>
                          </a:solidFill>
                          <a:latin typeface="Calibri"/>
                        </a:rPr>
                        <a:t>SHERRY</a:t>
                      </a:r>
                    </a:p>
                  </a:txBody>
                  <a:tcPr marL="0" marR="0" marT="0" marB="0" anchor="ctr"/>
                </a:tc>
              </a:tr>
              <a:tr h="370840">
                <a:tc>
                  <a:txBody>
                    <a:bodyPr/>
                    <a:lstStyle/>
                    <a:p>
                      <a:pPr algn="l" fontAlgn="ctr"/>
                      <a:r>
                        <a:rPr lang="en-IN" sz="1400" b="0" i="0" u="none" strike="noStrike">
                          <a:solidFill>
                            <a:srgbClr val="000000"/>
                          </a:solidFill>
                          <a:latin typeface="Calibri"/>
                        </a:rPr>
                        <a:t>FRANCE(A)</a:t>
                      </a:r>
                    </a:p>
                  </a:txBody>
                  <a:tcPr marL="0" marR="0" marT="0" marB="0" anchor="ctr"/>
                </a:tc>
                <a:tc>
                  <a:txBody>
                    <a:bodyPr/>
                    <a:lstStyle/>
                    <a:p>
                      <a:pPr algn="r" fontAlgn="ctr"/>
                      <a:r>
                        <a:rPr lang="en-IN" sz="1400" b="0" i="0" u="none" strike="noStrike">
                          <a:solidFill>
                            <a:srgbClr val="000000"/>
                          </a:solidFill>
                          <a:latin typeface="Calibri"/>
                        </a:rPr>
                        <a:t>13967806.99</a:t>
                      </a:r>
                    </a:p>
                  </a:txBody>
                  <a:tcPr marL="0" marR="0" marT="0" marB="0" anchor="ctr"/>
                </a:tc>
                <a:tc>
                  <a:txBody>
                    <a:bodyPr/>
                    <a:lstStyle/>
                    <a:p>
                      <a:pPr algn="r" fontAlgn="ctr"/>
                      <a:r>
                        <a:rPr lang="en-IN" sz="1400" b="0" i="0" u="none" strike="noStrike">
                          <a:solidFill>
                            <a:srgbClr val="000000"/>
                          </a:solidFill>
                          <a:latin typeface="Calibri"/>
                        </a:rPr>
                        <a:t>1179458.568</a:t>
                      </a:r>
                    </a:p>
                  </a:txBody>
                  <a:tcPr marL="0" marR="0" marT="0" marB="0" anchor="ctr"/>
                </a:tc>
                <a:tc>
                  <a:txBody>
                    <a:bodyPr/>
                    <a:lstStyle/>
                    <a:p>
                      <a:pPr algn="r" fontAlgn="ctr"/>
                      <a:r>
                        <a:rPr lang="en-IN" sz="1400" b="0" i="0" u="none" strike="noStrike">
                          <a:solidFill>
                            <a:srgbClr val="000000"/>
                          </a:solidFill>
                          <a:latin typeface="Calibri"/>
                        </a:rPr>
                        <a:t>5749860.517</a:t>
                      </a:r>
                    </a:p>
                  </a:txBody>
                  <a:tcPr marL="0" marR="0" marT="0" marB="0" anchor="ctr"/>
                </a:tc>
                <a:tc>
                  <a:txBody>
                    <a:bodyPr/>
                    <a:lstStyle/>
                    <a:p>
                      <a:pPr algn="r" fontAlgn="ctr"/>
                      <a:r>
                        <a:rPr lang="en-IN" sz="1400" b="0" i="0" u="none" strike="noStrike">
                          <a:solidFill>
                            <a:srgbClr val="000000"/>
                          </a:solidFill>
                          <a:latin typeface="Calibri"/>
                        </a:rPr>
                        <a:t>1421208.38</a:t>
                      </a:r>
                    </a:p>
                  </a:txBody>
                  <a:tcPr marL="0" marR="0" marT="0" marB="0" anchor="ctr"/>
                </a:tc>
              </a:tr>
              <a:tr h="370840">
                <a:tc>
                  <a:txBody>
                    <a:bodyPr/>
                    <a:lstStyle/>
                    <a:p>
                      <a:pPr algn="l" fontAlgn="ctr"/>
                      <a:r>
                        <a:rPr lang="en-IN" sz="1400" b="0" i="0" u="none" strike="noStrike">
                          <a:solidFill>
                            <a:srgbClr val="000000"/>
                          </a:solidFill>
                          <a:latin typeface="Calibri"/>
                        </a:rPr>
                        <a:t>ITALY(A)</a:t>
                      </a:r>
                    </a:p>
                  </a:txBody>
                  <a:tcPr marL="0" marR="0" marT="0" marB="0" anchor="ctr"/>
                </a:tc>
                <a:tc>
                  <a:txBody>
                    <a:bodyPr/>
                    <a:lstStyle/>
                    <a:p>
                      <a:pPr algn="r" fontAlgn="ctr"/>
                      <a:r>
                        <a:rPr lang="en-IN" sz="1400" b="0" i="0" u="none" strike="noStrike">
                          <a:solidFill>
                            <a:srgbClr val="000000"/>
                          </a:solidFill>
                          <a:latin typeface="Calibri"/>
                        </a:rPr>
                        <a:t>2620356.85</a:t>
                      </a:r>
                    </a:p>
                  </a:txBody>
                  <a:tcPr marL="0" marR="0" marT="0" marB="0" anchor="ctr"/>
                </a:tc>
                <a:tc>
                  <a:txBody>
                    <a:bodyPr/>
                    <a:lstStyle/>
                    <a:p>
                      <a:pPr algn="r" fontAlgn="ctr"/>
                      <a:r>
                        <a:rPr lang="en-IN" sz="1400" b="0" i="0" u="none" strike="noStrike">
                          <a:solidFill>
                            <a:srgbClr val="000000"/>
                          </a:solidFill>
                          <a:latin typeface="Calibri"/>
                        </a:rPr>
                        <a:t>8759222.081</a:t>
                      </a:r>
                    </a:p>
                  </a:txBody>
                  <a:tcPr marL="0" marR="0" marT="0" marB="0" anchor="ctr"/>
                </a:tc>
                <a:tc>
                  <a:txBody>
                    <a:bodyPr/>
                    <a:lstStyle/>
                    <a:p>
                      <a:pPr algn="r" fontAlgn="ctr"/>
                      <a:r>
                        <a:rPr lang="en-IN" sz="1400" b="0" i="0" u="none" strike="noStrike">
                          <a:solidFill>
                            <a:srgbClr val="000000"/>
                          </a:solidFill>
                          <a:latin typeface="Calibri"/>
                        </a:rPr>
                        <a:t>2990953.881</a:t>
                      </a:r>
                    </a:p>
                  </a:txBody>
                  <a:tcPr marL="0" marR="0" marT="0" marB="0" anchor="ctr"/>
                </a:tc>
                <a:tc>
                  <a:txBody>
                    <a:bodyPr/>
                    <a:lstStyle/>
                    <a:p>
                      <a:pPr algn="r" fontAlgn="ctr"/>
                      <a:r>
                        <a:rPr lang="en-IN" sz="1400" b="0" i="0" u="none" strike="noStrike">
                          <a:solidFill>
                            <a:srgbClr val="000000"/>
                          </a:solidFill>
                          <a:latin typeface="Calibri"/>
                        </a:rPr>
                        <a:t>2831670.342</a:t>
                      </a:r>
                    </a:p>
                  </a:txBody>
                  <a:tcPr marL="0" marR="0" marT="0" marB="0" anchor="ctr"/>
                </a:tc>
              </a:tr>
              <a:tr h="370840">
                <a:tc>
                  <a:txBody>
                    <a:bodyPr/>
                    <a:lstStyle/>
                    <a:p>
                      <a:pPr algn="l" fontAlgn="ctr"/>
                      <a:r>
                        <a:rPr lang="en-IN" sz="1400" b="0" i="0" u="none" strike="noStrike">
                          <a:solidFill>
                            <a:srgbClr val="000000"/>
                          </a:solidFill>
                          <a:latin typeface="Calibri"/>
                        </a:rPr>
                        <a:t>PORTUGAL(C)</a:t>
                      </a:r>
                    </a:p>
                  </a:txBody>
                  <a:tcPr marL="0" marR="0" marT="0" marB="0" anchor="ctr"/>
                </a:tc>
                <a:tc>
                  <a:txBody>
                    <a:bodyPr/>
                    <a:lstStyle/>
                    <a:p>
                      <a:pPr algn="r" fontAlgn="ctr"/>
                      <a:r>
                        <a:rPr lang="en-IN" sz="1400" b="0" i="0" u="none" strike="noStrike">
                          <a:solidFill>
                            <a:srgbClr val="000000"/>
                          </a:solidFill>
                          <a:latin typeface="Calibri"/>
                        </a:rPr>
                        <a:t>418003.073</a:t>
                      </a:r>
                    </a:p>
                  </a:txBody>
                  <a:tcPr marL="0" marR="0" marT="0" marB="0" anchor="ctr"/>
                </a:tc>
                <a:tc>
                  <a:txBody>
                    <a:bodyPr/>
                    <a:lstStyle/>
                    <a:p>
                      <a:pPr algn="r" fontAlgn="ctr"/>
                      <a:r>
                        <a:rPr lang="en-IN" sz="1400" b="0" i="0" u="none" strike="noStrike" dirty="0">
                          <a:solidFill>
                            <a:srgbClr val="000000"/>
                          </a:solidFill>
                          <a:latin typeface="Calibri"/>
                        </a:rPr>
                        <a:t>148060.0676</a:t>
                      </a:r>
                    </a:p>
                  </a:txBody>
                  <a:tcPr marL="0" marR="0" marT="0" marB="0" anchor="ctr"/>
                </a:tc>
                <a:tc>
                  <a:txBody>
                    <a:bodyPr/>
                    <a:lstStyle/>
                    <a:p>
                      <a:pPr algn="r" fontAlgn="ctr"/>
                      <a:r>
                        <a:rPr lang="en-IN" sz="1400" b="0" i="0" u="none" strike="noStrike">
                          <a:solidFill>
                            <a:srgbClr val="000000"/>
                          </a:solidFill>
                          <a:latin typeface="Calibri"/>
                        </a:rPr>
                        <a:t>2319607.725</a:t>
                      </a:r>
                    </a:p>
                  </a:txBody>
                  <a:tcPr marL="0" marR="0" marT="0" marB="0" anchor="ctr"/>
                </a:tc>
                <a:tc>
                  <a:txBody>
                    <a:bodyPr/>
                    <a:lstStyle/>
                    <a:p>
                      <a:pPr algn="r" fontAlgn="ctr"/>
                      <a:r>
                        <a:rPr lang="en-IN" sz="1400" b="0" i="0" u="none" strike="noStrike" dirty="0">
                          <a:solidFill>
                            <a:srgbClr val="000000"/>
                          </a:solidFill>
                          <a:latin typeface="Calibri"/>
                        </a:rPr>
                        <a:t>556893.8793</a:t>
                      </a: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5509200"/>
          </a:xfrm>
          <a:prstGeom prst="rect">
            <a:avLst/>
          </a:prstGeom>
          <a:noFill/>
        </p:spPr>
        <p:txBody>
          <a:bodyPr wrap="square" rtlCol="0">
            <a:spAutoFit/>
          </a:bodyPr>
          <a:lstStyle/>
          <a:p>
            <a:pPr algn="ctr"/>
            <a:r>
              <a:rPr lang="en-US" sz="1600" b="1" dirty="0" smtClean="0">
                <a:solidFill>
                  <a:schemeClr val="accent4">
                    <a:lumMod val="75000"/>
                  </a:schemeClr>
                </a:solidFill>
              </a:rPr>
              <a:t>Units sold in 2020</a:t>
            </a: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r>
              <a:rPr lang="en-US" sz="1600" b="1" dirty="0" smtClean="0">
                <a:solidFill>
                  <a:schemeClr val="accent4">
                    <a:lumMod val="75000"/>
                  </a:schemeClr>
                </a:solidFill>
              </a:rPr>
              <a:t>Total wine sales at the country level</a:t>
            </a: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pPr algn="ctr"/>
            <a:endParaRPr lang="en-US" sz="1600" b="1" dirty="0">
              <a:solidFill>
                <a:schemeClr val="accent4">
                  <a:lumMod val="75000"/>
                </a:schemeClr>
              </a:solidFill>
            </a:endParaRPr>
          </a:p>
          <a:p>
            <a:pPr algn="ctr"/>
            <a:endParaRPr lang="en-US" sz="1600" b="1" dirty="0" smtClean="0">
              <a:solidFill>
                <a:schemeClr val="accent4">
                  <a:lumMod val="75000"/>
                </a:schemeClr>
              </a:solidFill>
            </a:endParaRPr>
          </a:p>
          <a:p>
            <a:r>
              <a:rPr lang="en-US" sz="1600" dirty="0" smtClean="0"/>
              <a:t>An analysis of expected- sales in all 3 countries from 2016-2020 is done in the following charts.</a:t>
            </a:r>
          </a:p>
          <a:p>
            <a:r>
              <a:rPr lang="en-US" sz="1600" dirty="0" smtClean="0"/>
              <a:t>Details of the calculations can be found in the worksheet </a:t>
            </a:r>
            <a:r>
              <a:rPr lang="en-US" sz="1600" dirty="0" smtClean="0">
                <a:hlinkClick r:id="rId2" action="ppaction://hlinkfile"/>
              </a:rPr>
              <a:t>attached.</a:t>
            </a:r>
            <a:endParaRPr lang="en-US" sz="1600" dirty="0" smtClean="0"/>
          </a:p>
          <a:p>
            <a:endParaRPr lang="en-US" sz="1600" dirty="0" smtClean="0"/>
          </a:p>
          <a:p>
            <a:pPr algn="ctr"/>
            <a:endParaRPr lang="en-IN" sz="1600" b="1" dirty="0">
              <a:solidFill>
                <a:schemeClr val="accent4">
                  <a:lumMod val="75000"/>
                </a:schemeClr>
              </a:solidFill>
            </a:endParaRPr>
          </a:p>
        </p:txBody>
      </p:sp>
      <p:graphicFrame>
        <p:nvGraphicFramePr>
          <p:cNvPr id="3" name="Table 2"/>
          <p:cNvGraphicFramePr>
            <a:graphicFrameLocks noGrp="1"/>
          </p:cNvGraphicFramePr>
          <p:nvPr/>
        </p:nvGraphicFramePr>
        <p:xfrm>
          <a:off x="714350" y="714356"/>
          <a:ext cx="7715300" cy="1483360"/>
        </p:xfrm>
        <a:graphic>
          <a:graphicData uri="http://schemas.openxmlformats.org/drawingml/2006/table">
            <a:tbl>
              <a:tblPr firstRow="1" bandRow="1">
                <a:tableStyleId>{5C22544A-7EE6-4342-B048-85BDC9FD1C3A}</a:tableStyleId>
              </a:tblPr>
              <a:tblGrid>
                <a:gridCol w="1285882"/>
                <a:gridCol w="1428760"/>
                <a:gridCol w="1714512"/>
                <a:gridCol w="1743086"/>
                <a:gridCol w="1543060"/>
              </a:tblGrid>
              <a:tr h="370840">
                <a:tc>
                  <a:txBody>
                    <a:bodyPr/>
                    <a:lstStyle/>
                    <a:p>
                      <a:pPr algn="l" fontAlgn="ctr"/>
                      <a:r>
                        <a:rPr lang="en-IN" sz="1400" b="0" i="0" u="none" strike="noStrike" dirty="0">
                          <a:solidFill>
                            <a:srgbClr val="000000"/>
                          </a:solidFill>
                          <a:latin typeface="Calibri"/>
                        </a:rPr>
                        <a:t>COUNTRY</a:t>
                      </a:r>
                    </a:p>
                  </a:txBody>
                  <a:tcPr marL="0" marR="0" marT="0" marB="0" anchor="ctr"/>
                </a:tc>
                <a:tc>
                  <a:txBody>
                    <a:bodyPr/>
                    <a:lstStyle/>
                    <a:p>
                      <a:pPr algn="l" fontAlgn="ctr"/>
                      <a:r>
                        <a:rPr lang="en-IN" sz="1400" b="0" i="0" u="none" strike="noStrike">
                          <a:solidFill>
                            <a:srgbClr val="000000"/>
                          </a:solidFill>
                          <a:latin typeface="Calibri"/>
                        </a:rPr>
                        <a:t>CHAMPAGNE</a:t>
                      </a:r>
                    </a:p>
                  </a:txBody>
                  <a:tcPr marL="0" marR="0" marT="0" marB="0" anchor="ctr"/>
                </a:tc>
                <a:tc>
                  <a:txBody>
                    <a:bodyPr/>
                    <a:lstStyle/>
                    <a:p>
                      <a:pPr algn="l" fontAlgn="ctr"/>
                      <a:r>
                        <a:rPr lang="en-IN" sz="1400" b="0" i="0" u="none" strike="noStrike">
                          <a:solidFill>
                            <a:srgbClr val="000000"/>
                          </a:solidFill>
                          <a:latin typeface="Calibri"/>
                        </a:rPr>
                        <a:t>MARSALA WINE</a:t>
                      </a:r>
                    </a:p>
                  </a:txBody>
                  <a:tcPr marL="0" marR="0" marT="0" marB="0" anchor="ctr"/>
                </a:tc>
                <a:tc>
                  <a:txBody>
                    <a:bodyPr/>
                    <a:lstStyle/>
                    <a:p>
                      <a:pPr algn="l" fontAlgn="ctr"/>
                      <a:r>
                        <a:rPr lang="en-IN" sz="1400" b="0" i="0" u="none" strike="noStrike">
                          <a:solidFill>
                            <a:srgbClr val="000000"/>
                          </a:solidFill>
                          <a:latin typeface="Calibri"/>
                        </a:rPr>
                        <a:t>MOSCATEL DE SETUBAL</a:t>
                      </a:r>
                    </a:p>
                  </a:txBody>
                  <a:tcPr marL="0" marR="0" marT="0" marB="0" anchor="ctr"/>
                </a:tc>
                <a:tc>
                  <a:txBody>
                    <a:bodyPr/>
                    <a:lstStyle/>
                    <a:p>
                      <a:pPr algn="l" fontAlgn="ctr"/>
                      <a:r>
                        <a:rPr lang="en-IN" sz="1400" b="0" i="0" u="none" strike="noStrike">
                          <a:solidFill>
                            <a:srgbClr val="000000"/>
                          </a:solidFill>
                          <a:latin typeface="Calibri"/>
                        </a:rPr>
                        <a:t>SHERRY</a:t>
                      </a:r>
                    </a:p>
                  </a:txBody>
                  <a:tcPr marL="0" marR="0" marT="0" marB="0" anchor="ctr"/>
                </a:tc>
              </a:tr>
              <a:tr h="370840">
                <a:tc>
                  <a:txBody>
                    <a:bodyPr/>
                    <a:lstStyle/>
                    <a:p>
                      <a:pPr algn="l" fontAlgn="ctr"/>
                      <a:r>
                        <a:rPr lang="en-IN" sz="1400" b="0" i="0" u="none" strike="noStrike">
                          <a:solidFill>
                            <a:srgbClr val="000000"/>
                          </a:solidFill>
                          <a:latin typeface="Calibri"/>
                        </a:rPr>
                        <a:t>FRANCE(A)</a:t>
                      </a:r>
                    </a:p>
                  </a:txBody>
                  <a:tcPr marL="0" marR="0" marT="0" marB="0" anchor="ctr"/>
                </a:tc>
                <a:tc>
                  <a:txBody>
                    <a:bodyPr/>
                    <a:lstStyle/>
                    <a:p>
                      <a:pPr algn="r" fontAlgn="ctr"/>
                      <a:r>
                        <a:rPr lang="en-IN" sz="1400" b="0" i="0" u="none" strike="noStrike">
                          <a:solidFill>
                            <a:srgbClr val="000000"/>
                          </a:solidFill>
                          <a:latin typeface="Calibri"/>
                        </a:rPr>
                        <a:t>13962220.42</a:t>
                      </a:r>
                    </a:p>
                  </a:txBody>
                  <a:tcPr marL="0" marR="0" marT="0" marB="0" anchor="ctr"/>
                </a:tc>
                <a:tc>
                  <a:txBody>
                    <a:bodyPr/>
                    <a:lstStyle/>
                    <a:p>
                      <a:pPr algn="r" fontAlgn="ctr"/>
                      <a:r>
                        <a:rPr lang="en-IN" sz="1400" b="0" i="0" u="none" strike="noStrike">
                          <a:solidFill>
                            <a:srgbClr val="000000"/>
                          </a:solidFill>
                          <a:latin typeface="Calibri"/>
                        </a:rPr>
                        <a:t>1216784.291</a:t>
                      </a:r>
                    </a:p>
                  </a:txBody>
                  <a:tcPr marL="0" marR="0" marT="0" marB="0" anchor="ctr"/>
                </a:tc>
                <a:tc>
                  <a:txBody>
                    <a:bodyPr/>
                    <a:lstStyle/>
                    <a:p>
                      <a:pPr algn="r" fontAlgn="ctr"/>
                      <a:r>
                        <a:rPr lang="en-IN" sz="1400" b="0" i="0" u="none" strike="noStrike">
                          <a:solidFill>
                            <a:srgbClr val="000000"/>
                          </a:solidFill>
                          <a:latin typeface="Calibri"/>
                        </a:rPr>
                        <a:t>5931823.42</a:t>
                      </a:r>
                    </a:p>
                  </a:txBody>
                  <a:tcPr marL="0" marR="0" marT="0" marB="0" anchor="ctr"/>
                </a:tc>
                <a:tc>
                  <a:txBody>
                    <a:bodyPr/>
                    <a:lstStyle/>
                    <a:p>
                      <a:pPr algn="r" fontAlgn="ctr"/>
                      <a:r>
                        <a:rPr lang="en-IN" sz="1400" b="0" i="0" u="none" strike="noStrike">
                          <a:solidFill>
                            <a:srgbClr val="000000"/>
                          </a:solidFill>
                          <a:latin typeface="Calibri"/>
                        </a:rPr>
                        <a:t>1440030.238</a:t>
                      </a:r>
                    </a:p>
                  </a:txBody>
                  <a:tcPr marL="0" marR="0" marT="0" marB="0" anchor="ctr"/>
                </a:tc>
              </a:tr>
              <a:tr h="370840">
                <a:tc>
                  <a:txBody>
                    <a:bodyPr/>
                    <a:lstStyle/>
                    <a:p>
                      <a:pPr algn="l" fontAlgn="ctr"/>
                      <a:r>
                        <a:rPr lang="en-IN" sz="1400" b="0" i="0" u="none" strike="noStrike">
                          <a:solidFill>
                            <a:srgbClr val="000000"/>
                          </a:solidFill>
                          <a:latin typeface="Calibri"/>
                        </a:rPr>
                        <a:t>ITALY(A)</a:t>
                      </a:r>
                    </a:p>
                  </a:txBody>
                  <a:tcPr marL="0" marR="0" marT="0" marB="0" anchor="ctr"/>
                </a:tc>
                <a:tc>
                  <a:txBody>
                    <a:bodyPr/>
                    <a:lstStyle/>
                    <a:p>
                      <a:pPr algn="r" fontAlgn="ctr"/>
                      <a:r>
                        <a:rPr lang="en-IN" sz="1400" b="0" i="0" u="none" strike="noStrike">
                          <a:solidFill>
                            <a:srgbClr val="000000"/>
                          </a:solidFill>
                          <a:latin typeface="Calibri"/>
                        </a:rPr>
                        <a:t>2619308.812</a:t>
                      </a:r>
                    </a:p>
                  </a:txBody>
                  <a:tcPr marL="0" marR="0" marT="0" marB="0" anchor="ctr"/>
                </a:tc>
                <a:tc>
                  <a:txBody>
                    <a:bodyPr/>
                    <a:lstStyle/>
                    <a:p>
                      <a:pPr algn="r" fontAlgn="ctr"/>
                      <a:r>
                        <a:rPr lang="en-IN" sz="1400" b="0" i="0" u="none" strike="noStrike">
                          <a:solidFill>
                            <a:srgbClr val="000000"/>
                          </a:solidFill>
                          <a:latin typeface="Calibri"/>
                        </a:rPr>
                        <a:t>9200862.146</a:t>
                      </a:r>
                    </a:p>
                  </a:txBody>
                  <a:tcPr marL="0" marR="0" marT="0" marB="0" anchor="ctr"/>
                </a:tc>
                <a:tc>
                  <a:txBody>
                    <a:bodyPr/>
                    <a:lstStyle/>
                    <a:p>
                      <a:pPr algn="r" fontAlgn="ctr"/>
                      <a:r>
                        <a:rPr lang="en-IN" sz="1400" b="0" i="0" u="none" strike="noStrike">
                          <a:solidFill>
                            <a:srgbClr val="000000"/>
                          </a:solidFill>
                          <a:latin typeface="Calibri"/>
                        </a:rPr>
                        <a:t>3141757.806</a:t>
                      </a:r>
                    </a:p>
                  </a:txBody>
                  <a:tcPr marL="0" marR="0" marT="0" marB="0" anchor="ctr"/>
                </a:tc>
                <a:tc>
                  <a:txBody>
                    <a:bodyPr/>
                    <a:lstStyle/>
                    <a:p>
                      <a:pPr algn="r" fontAlgn="ctr"/>
                      <a:r>
                        <a:rPr lang="en-IN" sz="1400" b="0" i="0" u="none" strike="noStrike">
                          <a:solidFill>
                            <a:srgbClr val="000000"/>
                          </a:solidFill>
                          <a:latin typeface="Calibri"/>
                        </a:rPr>
                        <a:t>2869171.738</a:t>
                      </a:r>
                    </a:p>
                  </a:txBody>
                  <a:tcPr marL="0" marR="0" marT="0" marB="0" anchor="ctr"/>
                </a:tc>
              </a:tr>
              <a:tr h="370840">
                <a:tc>
                  <a:txBody>
                    <a:bodyPr/>
                    <a:lstStyle/>
                    <a:p>
                      <a:pPr algn="l" fontAlgn="ctr"/>
                      <a:r>
                        <a:rPr lang="en-IN" sz="1400" b="0" i="0" u="none" strike="noStrike">
                          <a:solidFill>
                            <a:srgbClr val="000000"/>
                          </a:solidFill>
                          <a:latin typeface="Calibri"/>
                        </a:rPr>
                        <a:t>PORTUGAL(C)</a:t>
                      </a:r>
                    </a:p>
                  </a:txBody>
                  <a:tcPr marL="0" marR="0" marT="0" marB="0" anchor="ctr"/>
                </a:tc>
                <a:tc>
                  <a:txBody>
                    <a:bodyPr/>
                    <a:lstStyle/>
                    <a:p>
                      <a:pPr algn="r" fontAlgn="ctr"/>
                      <a:r>
                        <a:rPr lang="en-IN" sz="1400" b="0" i="0" u="none" strike="noStrike">
                          <a:solidFill>
                            <a:srgbClr val="000000"/>
                          </a:solidFill>
                          <a:latin typeface="Calibri"/>
                        </a:rPr>
                        <a:t>417835.8885</a:t>
                      </a:r>
                    </a:p>
                  </a:txBody>
                  <a:tcPr marL="0" marR="0" marT="0" marB="0" anchor="ctr"/>
                </a:tc>
                <a:tc>
                  <a:txBody>
                    <a:bodyPr/>
                    <a:lstStyle/>
                    <a:p>
                      <a:pPr algn="r" fontAlgn="ctr"/>
                      <a:r>
                        <a:rPr lang="en-IN" sz="1400" b="0" i="0" u="none" strike="noStrike">
                          <a:solidFill>
                            <a:srgbClr val="000000"/>
                          </a:solidFill>
                          <a:latin typeface="Calibri"/>
                        </a:rPr>
                        <a:t>152986.3592</a:t>
                      </a:r>
                    </a:p>
                  </a:txBody>
                  <a:tcPr marL="0" marR="0" marT="0" marB="0" anchor="ctr"/>
                </a:tc>
                <a:tc>
                  <a:txBody>
                    <a:bodyPr/>
                    <a:lstStyle/>
                    <a:p>
                      <a:pPr algn="r" fontAlgn="ctr"/>
                      <a:r>
                        <a:rPr lang="en-IN" sz="1400" b="0" i="0" u="none" strike="noStrike">
                          <a:solidFill>
                            <a:srgbClr val="000000"/>
                          </a:solidFill>
                          <a:latin typeface="Calibri"/>
                        </a:rPr>
                        <a:t>2396786.294</a:t>
                      </a:r>
                    </a:p>
                  </a:txBody>
                  <a:tcPr marL="0" marR="0" marT="0" marB="0" anchor="ctr"/>
                </a:tc>
                <a:tc>
                  <a:txBody>
                    <a:bodyPr/>
                    <a:lstStyle/>
                    <a:p>
                      <a:pPr algn="r" fontAlgn="ctr"/>
                      <a:r>
                        <a:rPr lang="en-IN" sz="1400" b="0" i="0" u="none" strike="noStrike" dirty="0">
                          <a:solidFill>
                            <a:srgbClr val="000000"/>
                          </a:solidFill>
                          <a:latin typeface="Calibri"/>
                        </a:rPr>
                        <a:t>564605.5285</a:t>
                      </a:r>
                    </a:p>
                  </a:txBody>
                  <a:tcPr marL="0" marR="0" marT="0" marB="0" anchor="ctr"/>
                </a:tc>
              </a:tr>
            </a:tbl>
          </a:graphicData>
        </a:graphic>
      </p:graphicFrame>
      <p:graphicFrame>
        <p:nvGraphicFramePr>
          <p:cNvPr id="4" name="Table 3"/>
          <p:cNvGraphicFramePr>
            <a:graphicFrameLocks noGrp="1"/>
          </p:cNvGraphicFramePr>
          <p:nvPr/>
        </p:nvGraphicFramePr>
        <p:xfrm>
          <a:off x="714346" y="3000372"/>
          <a:ext cx="7786745" cy="1548765"/>
        </p:xfrm>
        <a:graphic>
          <a:graphicData uri="http://schemas.openxmlformats.org/drawingml/2006/table">
            <a:tbl>
              <a:tblPr firstRow="1" bandRow="1">
                <a:tableStyleId>{5C22544A-7EE6-4342-B048-85BDC9FD1C3A}</a:tableStyleId>
              </a:tblPr>
              <a:tblGrid>
                <a:gridCol w="1557349"/>
                <a:gridCol w="1300173"/>
                <a:gridCol w="1814525"/>
                <a:gridCol w="1557349"/>
                <a:gridCol w="1557349"/>
              </a:tblGrid>
              <a:tr h="370840">
                <a:tc>
                  <a:txBody>
                    <a:bodyPr/>
                    <a:lstStyle/>
                    <a:p>
                      <a:pPr algn="l" fontAlgn="ctr"/>
                      <a:r>
                        <a:rPr lang="en-IN" sz="1400" b="0" i="0" u="none" strike="noStrike" dirty="0">
                          <a:solidFill>
                            <a:srgbClr val="000000"/>
                          </a:solidFill>
                          <a:latin typeface="Calibri"/>
                        </a:rPr>
                        <a:t>COUNTRY</a:t>
                      </a:r>
                    </a:p>
                  </a:txBody>
                  <a:tcPr marL="9525" marR="9525" marT="9525" marB="0" anchor="ctr"/>
                </a:tc>
                <a:tc>
                  <a:txBody>
                    <a:bodyPr/>
                    <a:lstStyle/>
                    <a:p>
                      <a:pPr algn="l" fontAlgn="ctr"/>
                      <a:r>
                        <a:rPr lang="en-IN" sz="1400" b="0" i="0" u="none" strike="noStrike">
                          <a:solidFill>
                            <a:srgbClr val="000000"/>
                          </a:solidFill>
                          <a:latin typeface="Calibri"/>
                        </a:rPr>
                        <a:t>CHAMPAGNE</a:t>
                      </a:r>
                    </a:p>
                  </a:txBody>
                  <a:tcPr marL="9525" marR="9525" marT="9525" marB="0" anchor="ctr"/>
                </a:tc>
                <a:tc>
                  <a:txBody>
                    <a:bodyPr/>
                    <a:lstStyle/>
                    <a:p>
                      <a:pPr algn="l" fontAlgn="ctr"/>
                      <a:r>
                        <a:rPr lang="en-IN" sz="1400" b="0" i="0" u="none" strike="noStrike">
                          <a:solidFill>
                            <a:srgbClr val="000000"/>
                          </a:solidFill>
                          <a:latin typeface="Calibri"/>
                        </a:rPr>
                        <a:t>MARSALA WINE</a:t>
                      </a:r>
                    </a:p>
                  </a:txBody>
                  <a:tcPr marL="9525" marR="9525" marT="9525" marB="0" anchor="ctr"/>
                </a:tc>
                <a:tc>
                  <a:txBody>
                    <a:bodyPr/>
                    <a:lstStyle/>
                    <a:p>
                      <a:pPr algn="l" fontAlgn="ctr"/>
                      <a:r>
                        <a:rPr lang="en-IN" sz="1400" b="0" i="0" u="none" strike="noStrike">
                          <a:solidFill>
                            <a:srgbClr val="000000"/>
                          </a:solidFill>
                          <a:latin typeface="Calibri"/>
                        </a:rPr>
                        <a:t>MOSCATEL DE SETUBAL</a:t>
                      </a:r>
                    </a:p>
                  </a:txBody>
                  <a:tcPr marL="9525" marR="9525" marT="9525" marB="0" anchor="ctr"/>
                </a:tc>
                <a:tc>
                  <a:txBody>
                    <a:bodyPr/>
                    <a:lstStyle/>
                    <a:p>
                      <a:pPr algn="l" fontAlgn="ctr"/>
                      <a:r>
                        <a:rPr lang="en-IN" sz="1400" b="0" i="0" u="none" strike="noStrike">
                          <a:solidFill>
                            <a:srgbClr val="000000"/>
                          </a:solidFill>
                          <a:latin typeface="Calibri"/>
                        </a:rPr>
                        <a:t>SHERRY</a:t>
                      </a:r>
                    </a:p>
                  </a:txBody>
                  <a:tcPr marL="9525" marR="9525" marT="9525" marB="0" anchor="ctr"/>
                </a:tc>
              </a:tr>
              <a:tr h="370840">
                <a:tc>
                  <a:txBody>
                    <a:bodyPr/>
                    <a:lstStyle/>
                    <a:p>
                      <a:pPr algn="l" fontAlgn="ctr"/>
                      <a:r>
                        <a:rPr lang="en-IN" sz="1400" b="0" i="0" u="none" strike="noStrike">
                          <a:solidFill>
                            <a:srgbClr val="000000"/>
                          </a:solidFill>
                          <a:latin typeface="Calibri"/>
                        </a:rPr>
                        <a:t>FRANCE(A)</a:t>
                      </a:r>
                    </a:p>
                  </a:txBody>
                  <a:tcPr marL="9525" marR="9525" marT="9525" marB="0" anchor="ctr"/>
                </a:tc>
                <a:tc>
                  <a:txBody>
                    <a:bodyPr/>
                    <a:lstStyle/>
                    <a:p>
                      <a:pPr algn="r" fontAlgn="ctr"/>
                      <a:r>
                        <a:rPr lang="en-IN" sz="1400" b="0" i="0" u="none" strike="noStrike">
                          <a:solidFill>
                            <a:srgbClr val="000000"/>
                          </a:solidFill>
                          <a:latin typeface="Calibri"/>
                        </a:rPr>
                        <a:t>13970601.11</a:t>
                      </a:r>
                    </a:p>
                  </a:txBody>
                  <a:tcPr marL="9525" marR="9525" marT="9525" marB="0" anchor="ctr"/>
                </a:tc>
                <a:tc>
                  <a:txBody>
                    <a:bodyPr/>
                    <a:lstStyle/>
                    <a:p>
                      <a:pPr algn="r" fontAlgn="ctr"/>
                      <a:r>
                        <a:rPr lang="en-IN" sz="1400" b="0" i="0" u="none" strike="noStrike">
                          <a:solidFill>
                            <a:srgbClr val="000000"/>
                          </a:solidFill>
                          <a:latin typeface="Calibri"/>
                        </a:rPr>
                        <a:t>1161227.299</a:t>
                      </a:r>
                    </a:p>
                  </a:txBody>
                  <a:tcPr marL="9525" marR="9525" marT="9525" marB="0" anchor="ctr"/>
                </a:tc>
                <a:tc>
                  <a:txBody>
                    <a:bodyPr/>
                    <a:lstStyle/>
                    <a:p>
                      <a:pPr algn="r" fontAlgn="ctr"/>
                      <a:r>
                        <a:rPr lang="en-IN" sz="1400" b="0" i="0" u="none" strike="noStrike">
                          <a:solidFill>
                            <a:srgbClr val="000000"/>
                          </a:solidFill>
                          <a:latin typeface="Calibri"/>
                        </a:rPr>
                        <a:t>5660983.083</a:t>
                      </a:r>
                    </a:p>
                  </a:txBody>
                  <a:tcPr marL="9525" marR="9525" marT="9525" marB="0" anchor="ctr"/>
                </a:tc>
                <a:tc>
                  <a:txBody>
                    <a:bodyPr/>
                    <a:lstStyle/>
                    <a:p>
                      <a:pPr algn="r" fontAlgn="ctr"/>
                      <a:r>
                        <a:rPr lang="en-IN" sz="1400" b="0" i="0" u="none" strike="noStrike">
                          <a:solidFill>
                            <a:srgbClr val="000000"/>
                          </a:solidFill>
                          <a:latin typeface="Calibri"/>
                        </a:rPr>
                        <a:t>1411889.906</a:t>
                      </a:r>
                    </a:p>
                  </a:txBody>
                  <a:tcPr marL="9525" marR="9525" marT="9525" marB="0" anchor="ctr"/>
                </a:tc>
              </a:tr>
              <a:tr h="370840">
                <a:tc>
                  <a:txBody>
                    <a:bodyPr/>
                    <a:lstStyle/>
                    <a:p>
                      <a:pPr algn="l" fontAlgn="ctr"/>
                      <a:r>
                        <a:rPr lang="en-IN" sz="1400" b="0" i="0" u="none" strike="noStrike">
                          <a:solidFill>
                            <a:srgbClr val="000000"/>
                          </a:solidFill>
                          <a:latin typeface="Calibri"/>
                        </a:rPr>
                        <a:t>ITALY(A)</a:t>
                      </a:r>
                    </a:p>
                  </a:txBody>
                  <a:tcPr marL="9525" marR="9525" marT="9525" marB="0" anchor="ctr"/>
                </a:tc>
                <a:tc>
                  <a:txBody>
                    <a:bodyPr/>
                    <a:lstStyle/>
                    <a:p>
                      <a:pPr algn="r" fontAlgn="ctr"/>
                      <a:r>
                        <a:rPr lang="en-IN" sz="1400" b="0" i="0" u="none" strike="noStrike">
                          <a:solidFill>
                            <a:srgbClr val="000000"/>
                          </a:solidFill>
                          <a:latin typeface="Calibri"/>
                        </a:rPr>
                        <a:t>2620881.026</a:t>
                      </a:r>
                    </a:p>
                  </a:txBody>
                  <a:tcPr marL="9525" marR="9525" marT="9525" marB="0" anchor="ctr"/>
                </a:tc>
                <a:tc>
                  <a:txBody>
                    <a:bodyPr/>
                    <a:lstStyle/>
                    <a:p>
                      <a:pPr algn="r" fontAlgn="ctr"/>
                      <a:r>
                        <a:rPr lang="en-IN" sz="1400" b="0" i="0" u="none" strike="noStrike">
                          <a:solidFill>
                            <a:srgbClr val="000000"/>
                          </a:solidFill>
                          <a:latin typeface="Calibri"/>
                        </a:rPr>
                        <a:t>8546416.315</a:t>
                      </a:r>
                    </a:p>
                  </a:txBody>
                  <a:tcPr marL="9525" marR="9525" marT="9525" marB="0" anchor="ctr"/>
                </a:tc>
                <a:tc>
                  <a:txBody>
                    <a:bodyPr/>
                    <a:lstStyle/>
                    <a:p>
                      <a:pPr algn="r" fontAlgn="ctr"/>
                      <a:r>
                        <a:rPr lang="en-IN" sz="1400" b="0" i="0" u="none" strike="noStrike">
                          <a:solidFill>
                            <a:srgbClr val="000000"/>
                          </a:solidFill>
                          <a:latin typeface="Calibri"/>
                        </a:rPr>
                        <a:t>2918288.498</a:t>
                      </a:r>
                    </a:p>
                  </a:txBody>
                  <a:tcPr marL="9525" marR="9525" marT="9525" marB="0" anchor="ctr"/>
                </a:tc>
                <a:tc>
                  <a:txBody>
                    <a:bodyPr/>
                    <a:lstStyle/>
                    <a:p>
                      <a:pPr algn="r" fontAlgn="ctr"/>
                      <a:r>
                        <a:rPr lang="en-IN" sz="1400" b="0" i="0" u="none" strike="noStrike">
                          <a:solidFill>
                            <a:srgbClr val="000000"/>
                          </a:solidFill>
                          <a:latin typeface="Calibri"/>
                        </a:rPr>
                        <a:t>2813103.857</a:t>
                      </a:r>
                    </a:p>
                  </a:txBody>
                  <a:tcPr marL="9525" marR="9525" marT="9525" marB="0" anchor="ctr"/>
                </a:tc>
              </a:tr>
              <a:tr h="370840">
                <a:tc>
                  <a:txBody>
                    <a:bodyPr/>
                    <a:lstStyle/>
                    <a:p>
                      <a:pPr algn="l" fontAlgn="ctr"/>
                      <a:r>
                        <a:rPr lang="en-IN" sz="1400" b="0" i="0" u="none" strike="noStrike">
                          <a:solidFill>
                            <a:srgbClr val="000000"/>
                          </a:solidFill>
                          <a:latin typeface="Calibri"/>
                        </a:rPr>
                        <a:t>PORTUGAL(C)</a:t>
                      </a:r>
                    </a:p>
                  </a:txBody>
                  <a:tcPr marL="9525" marR="9525" marT="9525" marB="0" anchor="ctr"/>
                </a:tc>
                <a:tc>
                  <a:txBody>
                    <a:bodyPr/>
                    <a:lstStyle/>
                    <a:p>
                      <a:pPr algn="r" fontAlgn="ctr"/>
                      <a:r>
                        <a:rPr lang="en-IN" sz="1400" b="0" i="0" u="none" strike="noStrike">
                          <a:solidFill>
                            <a:srgbClr val="000000"/>
                          </a:solidFill>
                          <a:latin typeface="Calibri"/>
                        </a:rPr>
                        <a:t>418086.6903</a:t>
                      </a:r>
                    </a:p>
                  </a:txBody>
                  <a:tcPr marL="9525" marR="9525" marT="9525" marB="0" anchor="ctr"/>
                </a:tc>
                <a:tc>
                  <a:txBody>
                    <a:bodyPr/>
                    <a:lstStyle/>
                    <a:p>
                      <a:pPr algn="r" fontAlgn="ctr"/>
                      <a:r>
                        <a:rPr lang="en-IN" sz="1400" b="0" i="0" u="none" strike="noStrike">
                          <a:solidFill>
                            <a:srgbClr val="000000"/>
                          </a:solidFill>
                          <a:latin typeface="Calibri"/>
                        </a:rPr>
                        <a:t>145656.7315</a:t>
                      </a:r>
                    </a:p>
                  </a:txBody>
                  <a:tcPr marL="9525" marR="9525" marT="9525" marB="0" anchor="ctr"/>
                </a:tc>
                <a:tc>
                  <a:txBody>
                    <a:bodyPr/>
                    <a:lstStyle/>
                    <a:p>
                      <a:pPr algn="r" fontAlgn="ctr"/>
                      <a:r>
                        <a:rPr lang="en-IN" sz="1400" b="0" i="0" u="none" strike="noStrike">
                          <a:solidFill>
                            <a:srgbClr val="000000"/>
                          </a:solidFill>
                          <a:latin typeface="Calibri"/>
                        </a:rPr>
                        <a:t>2281955.46</a:t>
                      </a:r>
                    </a:p>
                  </a:txBody>
                  <a:tcPr marL="9525" marR="9525" marT="9525" marB="0" anchor="ctr"/>
                </a:tc>
                <a:tc>
                  <a:txBody>
                    <a:bodyPr/>
                    <a:lstStyle/>
                    <a:p>
                      <a:pPr algn="r" fontAlgn="ctr"/>
                      <a:r>
                        <a:rPr lang="en-IN" sz="1400" b="0" i="0" u="none" strike="noStrike" dirty="0">
                          <a:solidFill>
                            <a:srgbClr val="000000"/>
                          </a:solidFill>
                          <a:latin typeface="Calibri"/>
                        </a:rPr>
                        <a:t>553077.6435</a:t>
                      </a: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0" y="214290"/>
          <a:ext cx="8929718" cy="614366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1" y="1"/>
          <a:ext cx="9222787" cy="646876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3491</Words>
  <Application>Microsoft Office PowerPoint</Application>
  <PresentationFormat>On-screen Show (4:3)</PresentationFormat>
  <Paragraphs>681</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#1.Based on assessment of the market potential, what is the expected demand for FineWine products in Portugal, France, and Italy?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   Process Flow for Performance Tracking of Sales Representative </vt:lpstr>
      <vt:lpstr>Slide 23</vt:lpstr>
      <vt:lpstr>Slide 24</vt:lpstr>
      <vt:lpstr>Finewine leadership team has expressed its desire to develop a solution which is capable of tracking and measuring the demand estimation</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Based on assessment of the market potential, what is the expected demand for FineWine products in Portugal, France, and Italy?</dc:title>
  <dc:creator>Sarmila Sen</dc:creator>
  <cp:lastModifiedBy>Sarmila Sen</cp:lastModifiedBy>
  <cp:revision>38</cp:revision>
  <dcterms:created xsi:type="dcterms:W3CDTF">2018-03-25T05:26:13Z</dcterms:created>
  <dcterms:modified xsi:type="dcterms:W3CDTF">2018-03-25T11:00:24Z</dcterms:modified>
</cp:coreProperties>
</file>