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2"/>
  </p:notesMasterIdLst>
  <p:handoutMasterIdLst>
    <p:handoutMasterId r:id="rId33"/>
  </p:handoutMasterIdLst>
  <p:sldIdLst>
    <p:sldId id="425" r:id="rId2"/>
    <p:sldId id="426" r:id="rId3"/>
    <p:sldId id="427" r:id="rId4"/>
    <p:sldId id="428" r:id="rId5"/>
    <p:sldId id="429" r:id="rId6"/>
    <p:sldId id="430" r:id="rId7"/>
    <p:sldId id="431" r:id="rId8"/>
    <p:sldId id="432" r:id="rId9"/>
    <p:sldId id="433" r:id="rId10"/>
    <p:sldId id="434" r:id="rId11"/>
    <p:sldId id="435" r:id="rId12"/>
    <p:sldId id="436" r:id="rId13"/>
    <p:sldId id="437" r:id="rId14"/>
    <p:sldId id="438" r:id="rId15"/>
    <p:sldId id="439" r:id="rId16"/>
    <p:sldId id="440" r:id="rId17"/>
    <p:sldId id="441" r:id="rId18"/>
    <p:sldId id="442" r:id="rId19"/>
    <p:sldId id="443" r:id="rId20"/>
    <p:sldId id="444" r:id="rId21"/>
    <p:sldId id="445" r:id="rId22"/>
    <p:sldId id="446" r:id="rId23"/>
    <p:sldId id="447" r:id="rId24"/>
    <p:sldId id="478" r:id="rId25"/>
    <p:sldId id="479" r:id="rId26"/>
    <p:sldId id="480" r:id="rId27"/>
    <p:sldId id="481" r:id="rId28"/>
    <p:sldId id="482" r:id="rId29"/>
    <p:sldId id="483" r:id="rId30"/>
    <p:sldId id="511" r:id="rId31"/>
  </p:sldIdLst>
  <p:sldSz cx="9144000" cy="6858000" type="screen4x3"/>
  <p:notesSz cx="6881813" cy="9296400"/>
  <p:defaultTextStyle>
    <a:defPPr>
      <a:defRPr lang="en-US"/>
    </a:defPPr>
    <a:lvl1pPr algn="l" rtl="0" fontAlgn="base" latinLnBrk="1">
      <a:spcBef>
        <a:spcPct val="0"/>
      </a:spcBef>
      <a:spcAft>
        <a:spcPct val="0"/>
      </a:spcAft>
      <a:defRPr kumimoji="1" kern="1200">
        <a:solidFill>
          <a:schemeClr val="tx1"/>
        </a:solidFill>
        <a:latin typeface="Comic Sans MS" pitchFamily="66" charset="0"/>
        <a:ea typeface="굴림" pitchFamily="34" charset="-127"/>
        <a:cs typeface="+mn-cs"/>
      </a:defRPr>
    </a:lvl1pPr>
    <a:lvl2pPr marL="457200" algn="l" rtl="0" fontAlgn="base" latinLnBrk="1">
      <a:spcBef>
        <a:spcPct val="0"/>
      </a:spcBef>
      <a:spcAft>
        <a:spcPct val="0"/>
      </a:spcAft>
      <a:defRPr kumimoji="1" kern="1200">
        <a:solidFill>
          <a:schemeClr val="tx1"/>
        </a:solidFill>
        <a:latin typeface="Comic Sans MS" pitchFamily="66" charset="0"/>
        <a:ea typeface="굴림" pitchFamily="34" charset="-127"/>
        <a:cs typeface="+mn-cs"/>
      </a:defRPr>
    </a:lvl2pPr>
    <a:lvl3pPr marL="914400" algn="l" rtl="0" fontAlgn="base" latinLnBrk="1">
      <a:spcBef>
        <a:spcPct val="0"/>
      </a:spcBef>
      <a:spcAft>
        <a:spcPct val="0"/>
      </a:spcAft>
      <a:defRPr kumimoji="1" kern="1200">
        <a:solidFill>
          <a:schemeClr val="tx1"/>
        </a:solidFill>
        <a:latin typeface="Comic Sans MS" pitchFamily="66" charset="0"/>
        <a:ea typeface="굴림" pitchFamily="34" charset="-127"/>
        <a:cs typeface="+mn-cs"/>
      </a:defRPr>
    </a:lvl3pPr>
    <a:lvl4pPr marL="1371600" algn="l" rtl="0" fontAlgn="base" latinLnBrk="1">
      <a:spcBef>
        <a:spcPct val="0"/>
      </a:spcBef>
      <a:spcAft>
        <a:spcPct val="0"/>
      </a:spcAft>
      <a:defRPr kumimoji="1" kern="1200">
        <a:solidFill>
          <a:schemeClr val="tx1"/>
        </a:solidFill>
        <a:latin typeface="Comic Sans MS" pitchFamily="66" charset="0"/>
        <a:ea typeface="굴림" pitchFamily="34" charset="-127"/>
        <a:cs typeface="+mn-cs"/>
      </a:defRPr>
    </a:lvl4pPr>
    <a:lvl5pPr marL="1828800" algn="l" rtl="0" fontAlgn="base" latinLnBrk="1">
      <a:spcBef>
        <a:spcPct val="0"/>
      </a:spcBef>
      <a:spcAft>
        <a:spcPct val="0"/>
      </a:spcAft>
      <a:defRPr kumimoji="1" kern="1200">
        <a:solidFill>
          <a:schemeClr val="tx1"/>
        </a:solidFill>
        <a:latin typeface="Comic Sans MS" pitchFamily="66" charset="0"/>
        <a:ea typeface="굴림" pitchFamily="34" charset="-127"/>
        <a:cs typeface="+mn-cs"/>
      </a:defRPr>
    </a:lvl5pPr>
    <a:lvl6pPr marL="2286000" algn="l" defTabSz="914400" rtl="0" eaLnBrk="1" latinLnBrk="0" hangingPunct="1">
      <a:defRPr kumimoji="1" kern="1200">
        <a:solidFill>
          <a:schemeClr val="tx1"/>
        </a:solidFill>
        <a:latin typeface="Comic Sans MS" pitchFamily="66" charset="0"/>
        <a:ea typeface="굴림" pitchFamily="34" charset="-127"/>
        <a:cs typeface="+mn-cs"/>
      </a:defRPr>
    </a:lvl6pPr>
    <a:lvl7pPr marL="2743200" algn="l" defTabSz="914400" rtl="0" eaLnBrk="1" latinLnBrk="0" hangingPunct="1">
      <a:defRPr kumimoji="1" kern="1200">
        <a:solidFill>
          <a:schemeClr val="tx1"/>
        </a:solidFill>
        <a:latin typeface="Comic Sans MS" pitchFamily="66" charset="0"/>
        <a:ea typeface="굴림" pitchFamily="34" charset="-127"/>
        <a:cs typeface="+mn-cs"/>
      </a:defRPr>
    </a:lvl7pPr>
    <a:lvl8pPr marL="3200400" algn="l" defTabSz="914400" rtl="0" eaLnBrk="1" latinLnBrk="0" hangingPunct="1">
      <a:defRPr kumimoji="1" kern="1200">
        <a:solidFill>
          <a:schemeClr val="tx1"/>
        </a:solidFill>
        <a:latin typeface="Comic Sans MS" pitchFamily="66" charset="0"/>
        <a:ea typeface="굴림" pitchFamily="34" charset="-127"/>
        <a:cs typeface="+mn-cs"/>
      </a:defRPr>
    </a:lvl8pPr>
    <a:lvl9pPr marL="3657600" algn="l" defTabSz="914400" rtl="0" eaLnBrk="1" latinLnBrk="0" hangingPunct="1">
      <a:defRPr kumimoji="1" kern="1200">
        <a:solidFill>
          <a:schemeClr val="tx1"/>
        </a:solidFill>
        <a:latin typeface="Comic Sans MS" pitchFamily="66" charset="0"/>
        <a:ea typeface="굴림"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CC00CC"/>
    <a:srgbClr val="FFFF00"/>
    <a:srgbClr val="FF0000"/>
    <a:srgbClr val="993300"/>
    <a:srgbClr val="008080"/>
    <a:srgbClr val="0099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autoAdjust="0"/>
    <p:restoredTop sz="94683" autoAdjust="0"/>
  </p:normalViewPr>
  <p:slideViewPr>
    <p:cSldViewPr>
      <p:cViewPr varScale="1">
        <p:scale>
          <a:sx n="71" d="100"/>
          <a:sy n="71" d="100"/>
        </p:scale>
        <p:origin x="-30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8F54BB59-5493-4224-880C-D950A554AEC0}" type="datetimeFigureOut">
              <a:rPr lang="en-US" smtClean="0"/>
              <a:t>10/20/2012</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73FAECA8-FF98-413B-8F13-3C4864E393B3}"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1"/>
            <a:ext cx="2982418" cy="464205"/>
          </a:xfrm>
          <a:prstGeom prst="rect">
            <a:avLst/>
          </a:prstGeom>
          <a:noFill/>
          <a:ln w="9525">
            <a:noFill/>
            <a:miter lim="800000"/>
            <a:headEnd/>
            <a:tailEnd/>
          </a:ln>
          <a:effectLst/>
        </p:spPr>
        <p:txBody>
          <a:bodyPr vert="horz" wrap="square" lIns="92437" tIns="46219" rIns="92437" bIns="46219" numCol="1" anchor="t" anchorCtr="0" compatLnSpc="1">
            <a:prstTxWarp prst="textNoShape">
              <a:avLst/>
            </a:prstTxWarp>
          </a:bodyPr>
          <a:lstStyle>
            <a:lvl1pPr defTabSz="924539" latinLnBrk="0">
              <a:defRPr kumimoji="0" sz="1200" smtClean="0">
                <a:latin typeface="Times New Roman" pitchFamily="18" charset="0"/>
              </a:defRPr>
            </a:lvl1pPr>
          </a:lstStyle>
          <a:p>
            <a:pPr>
              <a:defRPr/>
            </a:pPr>
            <a:endParaRPr lang="en-US" altLang="ko-KR"/>
          </a:p>
        </p:txBody>
      </p:sp>
      <p:sp>
        <p:nvSpPr>
          <p:cNvPr id="74755" name="Rectangle 3"/>
          <p:cNvSpPr>
            <a:spLocks noGrp="1" noChangeArrowheads="1"/>
          </p:cNvSpPr>
          <p:nvPr>
            <p:ph type="dt" idx="1"/>
          </p:nvPr>
        </p:nvSpPr>
        <p:spPr bwMode="auto">
          <a:xfrm>
            <a:off x="3897902" y="1"/>
            <a:ext cx="2982418" cy="464205"/>
          </a:xfrm>
          <a:prstGeom prst="rect">
            <a:avLst/>
          </a:prstGeom>
          <a:noFill/>
          <a:ln w="9525">
            <a:noFill/>
            <a:miter lim="800000"/>
            <a:headEnd/>
            <a:tailEnd/>
          </a:ln>
          <a:effectLst/>
        </p:spPr>
        <p:txBody>
          <a:bodyPr vert="horz" wrap="square" lIns="92437" tIns="46219" rIns="92437" bIns="46219" numCol="1" anchor="t" anchorCtr="0" compatLnSpc="1">
            <a:prstTxWarp prst="textNoShape">
              <a:avLst/>
            </a:prstTxWarp>
          </a:bodyPr>
          <a:lstStyle>
            <a:lvl1pPr algn="r" defTabSz="924539" latinLnBrk="0">
              <a:defRPr kumimoji="0" sz="1200" smtClean="0">
                <a:latin typeface="Times New Roman" pitchFamily="18" charset="0"/>
              </a:defRPr>
            </a:lvl1pPr>
          </a:lstStyle>
          <a:p>
            <a:pPr>
              <a:defRPr/>
            </a:pPr>
            <a:endParaRPr lang="en-US" altLang="ko-KR"/>
          </a:p>
        </p:txBody>
      </p:sp>
      <p:sp>
        <p:nvSpPr>
          <p:cNvPr id="101380" name="Rectangle 4"/>
          <p:cNvSpPr>
            <a:spLocks noGrp="1" noRot="1" noChangeAspect="1" noChangeArrowheads="1" noTextEdit="1"/>
          </p:cNvSpPr>
          <p:nvPr>
            <p:ph type="sldImg" idx="2"/>
          </p:nvPr>
        </p:nvSpPr>
        <p:spPr bwMode="auto">
          <a:xfrm>
            <a:off x="1117600" y="698500"/>
            <a:ext cx="4646613" cy="3486150"/>
          </a:xfrm>
          <a:prstGeom prst="rect">
            <a:avLst/>
          </a:prstGeom>
          <a:noFill/>
          <a:ln w="9525">
            <a:solidFill>
              <a:srgbClr val="000000"/>
            </a:solidFill>
            <a:miter lim="800000"/>
            <a:headEnd/>
            <a:tailEnd/>
          </a:ln>
        </p:spPr>
      </p:sp>
      <p:sp>
        <p:nvSpPr>
          <p:cNvPr id="74757" name="Rectangle 5"/>
          <p:cNvSpPr>
            <a:spLocks noGrp="1" noChangeArrowheads="1"/>
          </p:cNvSpPr>
          <p:nvPr>
            <p:ph type="body" sz="quarter" idx="3"/>
          </p:nvPr>
        </p:nvSpPr>
        <p:spPr bwMode="auto">
          <a:xfrm>
            <a:off x="688481" y="4416099"/>
            <a:ext cx="5504853" cy="4182457"/>
          </a:xfrm>
          <a:prstGeom prst="rect">
            <a:avLst/>
          </a:prstGeom>
          <a:noFill/>
          <a:ln w="9525">
            <a:noFill/>
            <a:miter lim="800000"/>
            <a:headEnd/>
            <a:tailEnd/>
          </a:ln>
          <a:effectLst/>
        </p:spPr>
        <p:txBody>
          <a:bodyPr vert="horz" wrap="square" lIns="92437" tIns="46219" rIns="92437" bIns="46219" numCol="1" anchor="t" anchorCtr="0" compatLnSpc="1">
            <a:prstTxWarp prst="textNoShape">
              <a:avLst/>
            </a:prstTxWarp>
          </a:bodyPr>
          <a:lstStyle/>
          <a:p>
            <a:pPr lvl="0"/>
            <a:r>
              <a:rPr lang="en-US" altLang="ko-KR" noProof="0" smtClean="0"/>
              <a:t>Click to edit Master text styles</a:t>
            </a:r>
          </a:p>
          <a:p>
            <a:pPr lvl="1"/>
            <a:r>
              <a:rPr lang="en-US" altLang="ko-KR" noProof="0" smtClean="0"/>
              <a:t>Second level</a:t>
            </a:r>
          </a:p>
          <a:p>
            <a:pPr lvl="2"/>
            <a:r>
              <a:rPr lang="en-US" altLang="ko-KR" noProof="0" smtClean="0"/>
              <a:t>Third level</a:t>
            </a:r>
          </a:p>
          <a:p>
            <a:pPr lvl="3"/>
            <a:r>
              <a:rPr lang="en-US" altLang="ko-KR" noProof="0" smtClean="0"/>
              <a:t>Fourth level</a:t>
            </a:r>
          </a:p>
          <a:p>
            <a:pPr lvl="4"/>
            <a:r>
              <a:rPr lang="en-US" altLang="ko-KR" noProof="0" smtClean="0"/>
              <a:t>Fifth level</a:t>
            </a:r>
          </a:p>
        </p:txBody>
      </p:sp>
      <p:sp>
        <p:nvSpPr>
          <p:cNvPr id="74758" name="Rectangle 6"/>
          <p:cNvSpPr>
            <a:spLocks noGrp="1" noChangeArrowheads="1"/>
          </p:cNvSpPr>
          <p:nvPr>
            <p:ph type="ftr" sz="quarter" idx="4"/>
          </p:nvPr>
        </p:nvSpPr>
        <p:spPr bwMode="auto">
          <a:xfrm>
            <a:off x="0" y="8830659"/>
            <a:ext cx="2982418" cy="464205"/>
          </a:xfrm>
          <a:prstGeom prst="rect">
            <a:avLst/>
          </a:prstGeom>
          <a:noFill/>
          <a:ln w="9525">
            <a:noFill/>
            <a:miter lim="800000"/>
            <a:headEnd/>
            <a:tailEnd/>
          </a:ln>
          <a:effectLst/>
        </p:spPr>
        <p:txBody>
          <a:bodyPr vert="horz" wrap="square" lIns="92437" tIns="46219" rIns="92437" bIns="46219" numCol="1" anchor="b" anchorCtr="0" compatLnSpc="1">
            <a:prstTxWarp prst="textNoShape">
              <a:avLst/>
            </a:prstTxWarp>
          </a:bodyPr>
          <a:lstStyle>
            <a:lvl1pPr defTabSz="924539" latinLnBrk="0">
              <a:defRPr kumimoji="0" sz="1200" smtClean="0">
                <a:latin typeface="Times New Roman" pitchFamily="18" charset="0"/>
              </a:defRPr>
            </a:lvl1pPr>
          </a:lstStyle>
          <a:p>
            <a:pPr>
              <a:defRPr/>
            </a:pPr>
            <a:endParaRPr lang="en-US" altLang="ko-KR"/>
          </a:p>
        </p:txBody>
      </p:sp>
      <p:sp>
        <p:nvSpPr>
          <p:cNvPr id="74759" name="Rectangle 7"/>
          <p:cNvSpPr>
            <a:spLocks noGrp="1" noChangeArrowheads="1"/>
          </p:cNvSpPr>
          <p:nvPr>
            <p:ph type="sldNum" sz="quarter" idx="5"/>
          </p:nvPr>
        </p:nvSpPr>
        <p:spPr bwMode="auto">
          <a:xfrm>
            <a:off x="3897902" y="8830659"/>
            <a:ext cx="2982418" cy="464205"/>
          </a:xfrm>
          <a:prstGeom prst="rect">
            <a:avLst/>
          </a:prstGeom>
          <a:noFill/>
          <a:ln w="9525">
            <a:noFill/>
            <a:miter lim="800000"/>
            <a:headEnd/>
            <a:tailEnd/>
          </a:ln>
          <a:effectLst/>
        </p:spPr>
        <p:txBody>
          <a:bodyPr vert="horz" wrap="square" lIns="92437" tIns="46219" rIns="92437" bIns="46219" numCol="1" anchor="b" anchorCtr="0" compatLnSpc="1">
            <a:prstTxWarp prst="textNoShape">
              <a:avLst/>
            </a:prstTxWarp>
          </a:bodyPr>
          <a:lstStyle>
            <a:lvl1pPr algn="r" defTabSz="924539" latinLnBrk="0">
              <a:defRPr kumimoji="0" sz="1200" smtClean="0">
                <a:latin typeface="Times New Roman" pitchFamily="18" charset="0"/>
              </a:defRPr>
            </a:lvl1pPr>
          </a:lstStyle>
          <a:p>
            <a:pPr>
              <a:defRPr/>
            </a:pPr>
            <a:fld id="{E636C6D7-9CF2-4B88-98C8-416E9F7066C0}"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8174D4F-9D71-4CC5-9DA7-7176DBD6181B}" type="slidenum">
              <a:rPr lang="ko-KR" altLang="en-US"/>
              <a:pPr/>
              <a:t>2</a:t>
            </a:fld>
            <a:endParaRPr lang="en-US" altLang="ko-KR"/>
          </a:p>
        </p:txBody>
      </p:sp>
      <p:sp>
        <p:nvSpPr>
          <p:cNvPr id="121859" name="Rectangle 2"/>
          <p:cNvSpPr>
            <a:spLocks noGrp="1" noRot="1" noChangeAspect="1" noChangeArrowheads="1" noTextEdit="1"/>
          </p:cNvSpPr>
          <p:nvPr>
            <p:ph type="sldImg"/>
          </p:nvPr>
        </p:nvSpPr>
        <p:spPr>
          <a:xfrm>
            <a:off x="1125538" y="703263"/>
            <a:ext cx="4630737" cy="3473450"/>
          </a:xfrm>
          <a:ln w="12700" cap="flat">
            <a:solidFill>
              <a:schemeClr val="tx1"/>
            </a:solidFill>
          </a:ln>
        </p:spPr>
      </p:sp>
      <p:sp>
        <p:nvSpPr>
          <p:cNvPr id="121860" name="Rectangle 3"/>
          <p:cNvSpPr>
            <a:spLocks noGrp="1" noChangeArrowheads="1"/>
          </p:cNvSpPr>
          <p:nvPr>
            <p:ph type="body" idx="1"/>
          </p:nvPr>
        </p:nvSpPr>
        <p:spPr>
          <a:xfrm>
            <a:off x="916978" y="4416099"/>
            <a:ext cx="5047858" cy="4182457"/>
          </a:xfrm>
          <a:noFill/>
          <a:ln/>
        </p:spPr>
        <p:txBody>
          <a:bodyPr lIns="93066" tIns="46533" rIns="93066" bIns="46533"/>
          <a:lstStyle/>
          <a:p>
            <a:pPr eaLnBrk="1" hangingPunct="1"/>
            <a:endParaRPr lang="ko-KR" altLang="en-US" smtClean="0">
              <a:ea typeface="굴림" pitchFamily="34"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2A6527AC-A651-46A5-AB64-FF0F8A3EC587}" type="slidenum">
              <a:rPr lang="ko-KR" altLang="en-US"/>
              <a:pPr/>
              <a:t>7</a:t>
            </a:fld>
            <a:endParaRPr lang="en-US" altLang="ko-KR"/>
          </a:p>
        </p:txBody>
      </p:sp>
      <p:sp>
        <p:nvSpPr>
          <p:cNvPr id="122883" name="Rectangle 2"/>
          <p:cNvSpPr>
            <a:spLocks noGrp="1" noRot="1" noChangeAspect="1" noChangeArrowheads="1" noTextEdit="1"/>
          </p:cNvSpPr>
          <p:nvPr>
            <p:ph type="sldImg"/>
          </p:nvPr>
        </p:nvSpPr>
        <p:spPr>
          <a:xfrm>
            <a:off x="1125538" y="703263"/>
            <a:ext cx="4630737" cy="3473450"/>
          </a:xfrm>
          <a:ln w="12700" cap="flat">
            <a:solidFill>
              <a:schemeClr val="tx1"/>
            </a:solidFill>
          </a:ln>
        </p:spPr>
      </p:sp>
      <p:sp>
        <p:nvSpPr>
          <p:cNvPr id="122884" name="Rectangle 3"/>
          <p:cNvSpPr>
            <a:spLocks noGrp="1" noChangeArrowheads="1"/>
          </p:cNvSpPr>
          <p:nvPr>
            <p:ph type="body" idx="1"/>
          </p:nvPr>
        </p:nvSpPr>
        <p:spPr>
          <a:xfrm>
            <a:off x="916978" y="4416099"/>
            <a:ext cx="5047858" cy="4182457"/>
          </a:xfrm>
          <a:noFill/>
          <a:ln/>
        </p:spPr>
        <p:txBody>
          <a:bodyPr lIns="93066" tIns="46533" rIns="93066" bIns="46533"/>
          <a:lstStyle/>
          <a:p>
            <a:pPr eaLnBrk="1" hangingPunct="1"/>
            <a:endParaRPr lang="ko-KR" altLang="en-US" smtClean="0">
              <a:ea typeface="굴림" pitchFamily="34"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B9A1C93E-1162-4B30-88A2-131C63920DC8}" type="slidenum">
              <a:rPr lang="ko-KR" altLang="en-US"/>
              <a:pPr/>
              <a:t>15</a:t>
            </a:fld>
            <a:endParaRPr lang="en-US" altLang="ko-KR"/>
          </a:p>
        </p:txBody>
      </p:sp>
      <p:sp>
        <p:nvSpPr>
          <p:cNvPr id="123907" name="Rectangle 2"/>
          <p:cNvSpPr>
            <a:spLocks noGrp="1" noRot="1" noChangeAspect="1" noChangeArrowheads="1" noTextEdit="1"/>
          </p:cNvSpPr>
          <p:nvPr>
            <p:ph type="sldImg"/>
          </p:nvPr>
        </p:nvSpPr>
        <p:spPr>
          <a:xfrm>
            <a:off x="1125538" y="703263"/>
            <a:ext cx="4630737" cy="3473450"/>
          </a:xfrm>
          <a:solidFill>
            <a:srgbClr val="FFFFFF"/>
          </a:solidFill>
          <a:ln/>
        </p:spPr>
      </p:sp>
      <p:sp>
        <p:nvSpPr>
          <p:cNvPr id="123908" name="Rectangle 3"/>
          <p:cNvSpPr>
            <a:spLocks noGrp="1" noChangeArrowheads="1"/>
          </p:cNvSpPr>
          <p:nvPr>
            <p:ph type="body" idx="1"/>
          </p:nvPr>
        </p:nvSpPr>
        <p:spPr>
          <a:xfrm>
            <a:off x="916978" y="4416099"/>
            <a:ext cx="5047858" cy="4182457"/>
          </a:xfrm>
          <a:solidFill>
            <a:srgbClr val="FFFFFF"/>
          </a:solidFill>
          <a:ln>
            <a:solidFill>
              <a:srgbClr val="000000"/>
            </a:solidFill>
          </a:ln>
        </p:spPr>
        <p:txBody>
          <a:bodyPr lIns="90737" tIns="45369" rIns="90737" bIns="45369"/>
          <a:lstStyle/>
          <a:p>
            <a:pPr eaLnBrk="1" hangingPunct="1"/>
            <a:endParaRPr lang="ko-KR" altLang="en-US" smtClean="0">
              <a:ea typeface="굴림" pitchFamily="34"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D0F4B2C3-1224-4603-8658-5E56DDD8978A}" type="slidenum">
              <a:rPr lang="ko-KR" altLang="en-US"/>
              <a:pPr/>
              <a:t>16</a:t>
            </a:fld>
            <a:endParaRPr lang="en-US" altLang="ko-KR"/>
          </a:p>
        </p:txBody>
      </p:sp>
      <p:sp>
        <p:nvSpPr>
          <p:cNvPr id="124931" name="Rectangle 2"/>
          <p:cNvSpPr>
            <a:spLocks noGrp="1" noRot="1" noChangeAspect="1" noChangeArrowheads="1" noTextEdit="1"/>
          </p:cNvSpPr>
          <p:nvPr>
            <p:ph type="sldImg"/>
          </p:nvPr>
        </p:nvSpPr>
        <p:spPr>
          <a:xfrm>
            <a:off x="1125538" y="703263"/>
            <a:ext cx="4630737" cy="3473450"/>
          </a:xfrm>
          <a:solidFill>
            <a:srgbClr val="FFFFFF"/>
          </a:solidFill>
          <a:ln/>
        </p:spPr>
      </p:sp>
      <p:sp>
        <p:nvSpPr>
          <p:cNvPr id="124932" name="Rectangle 3"/>
          <p:cNvSpPr>
            <a:spLocks noGrp="1" noChangeArrowheads="1"/>
          </p:cNvSpPr>
          <p:nvPr>
            <p:ph type="body" idx="1"/>
          </p:nvPr>
        </p:nvSpPr>
        <p:spPr>
          <a:xfrm>
            <a:off x="916978" y="4416099"/>
            <a:ext cx="5047858" cy="4182457"/>
          </a:xfrm>
          <a:solidFill>
            <a:srgbClr val="FFFFFF"/>
          </a:solidFill>
          <a:ln>
            <a:solidFill>
              <a:srgbClr val="000000"/>
            </a:solidFill>
          </a:ln>
        </p:spPr>
        <p:txBody>
          <a:bodyPr lIns="90737" tIns="45369" rIns="90737" bIns="45369"/>
          <a:lstStyle/>
          <a:p>
            <a:pPr eaLnBrk="1" hangingPunct="1"/>
            <a:endParaRPr lang="ko-KR" altLang="en-US" smtClean="0">
              <a:ea typeface="굴림" pitchFamily="34"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6657029C-33C9-45F9-983C-2F5FFBAAEA63}" type="slidenum">
              <a:rPr lang="ko-KR" altLang="en-US"/>
              <a:pPr/>
              <a:t>17</a:t>
            </a:fld>
            <a:endParaRPr lang="en-US" altLang="ko-KR"/>
          </a:p>
        </p:txBody>
      </p:sp>
      <p:sp>
        <p:nvSpPr>
          <p:cNvPr id="125955" name="Rectangle 2"/>
          <p:cNvSpPr>
            <a:spLocks noGrp="1" noRot="1" noChangeAspect="1" noChangeArrowheads="1" noTextEdit="1"/>
          </p:cNvSpPr>
          <p:nvPr>
            <p:ph type="sldImg"/>
          </p:nvPr>
        </p:nvSpPr>
        <p:spPr>
          <a:xfrm>
            <a:off x="1125538" y="703263"/>
            <a:ext cx="4630737" cy="3473450"/>
          </a:xfrm>
          <a:solidFill>
            <a:srgbClr val="FFFFFF"/>
          </a:solidFill>
          <a:ln/>
        </p:spPr>
      </p:sp>
      <p:sp>
        <p:nvSpPr>
          <p:cNvPr id="125956" name="Rectangle 3"/>
          <p:cNvSpPr>
            <a:spLocks noGrp="1" noChangeArrowheads="1"/>
          </p:cNvSpPr>
          <p:nvPr>
            <p:ph type="body" idx="1"/>
          </p:nvPr>
        </p:nvSpPr>
        <p:spPr>
          <a:xfrm>
            <a:off x="916978" y="4416099"/>
            <a:ext cx="5047858" cy="4182457"/>
          </a:xfrm>
          <a:solidFill>
            <a:srgbClr val="FFFFFF"/>
          </a:solidFill>
          <a:ln>
            <a:solidFill>
              <a:srgbClr val="000000"/>
            </a:solidFill>
          </a:ln>
        </p:spPr>
        <p:txBody>
          <a:bodyPr lIns="90737" tIns="45369" rIns="90737" bIns="45369"/>
          <a:lstStyle/>
          <a:p>
            <a:pPr eaLnBrk="1" hangingPunct="1"/>
            <a:endParaRPr lang="ko-KR" altLang="en-US" smtClean="0">
              <a:ea typeface="굴림" pitchFamily="34"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06BAF5E9-E0BB-4E0F-B607-7103BACC0921}" type="slidenum">
              <a:rPr lang="ko-KR" altLang="en-US"/>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D5FB225-1BC9-40CF-9E4A-C72ACCB8580F}" type="slidenum">
              <a:rPr lang="ko-KR" altLang="en-US"/>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C78BC5F-C6F3-4F08-AE51-A8F64B2E3EE4}" type="slidenum">
              <a:rPr lang="ko-KR" altLang="en-US"/>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6C296227-4B02-4F24-9D69-344120DEB92D}" type="slidenum">
              <a:rPr lang="ko-KR" altLang="en-US"/>
              <a:pPr>
                <a:defRP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AA9A5A37-6CAF-40F6-BE94-FF3D3DFCBDF3}" type="slidenum">
              <a:rPr lang="ko-KR" altLang="en-US"/>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latinLnBrk="0">
              <a:defRPr/>
            </a:lvl1pPr>
            <a:lvl2pPr latinLnBrk="0">
              <a:defRPr/>
            </a:lvl2pPr>
            <a:lvl3pPr latinLnBrk="0">
              <a:defRPr/>
            </a:lvl3pPr>
            <a:lvl4pPr latinLnBrk="0">
              <a:defRPr/>
            </a:lvl4pPr>
            <a:lvl5pPr latinLnBrk="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CEF77575-4C5A-4B2C-9303-4DB8B9BF85E3}" type="slidenum">
              <a:rPr lang="ko-KR" altLang="en-US"/>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27FED92-4E8C-467A-8F07-00D741393C1E}" type="slidenum">
              <a:rPr lang="ko-KR" altLang="en-US"/>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CA21A8-B9C8-41BA-8C13-3199DC29E19A}" type="slidenum">
              <a:rPr lang="ko-KR" altLang="en-US"/>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181D464-99C6-42F7-AB90-7503BAAA702B}" type="slidenum">
              <a:rPr lang="ko-KR" altLang="en-US"/>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11916E49-FC44-40B3-A9EA-9E84622ECD63}" type="slidenum">
              <a:rPr lang="ko-KR" altLang="en-US"/>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51D6A664-F402-4F10-B90E-7045AD24380C}" type="slidenum">
              <a:rPr lang="ko-KR" altLang="en-US"/>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E7205FB-525D-4BE8-9A7E-03068C9322F3}" type="slidenum">
              <a:rPr lang="ko-KR" altLang="en-US"/>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9D2E9266-0DDF-4A29-9CAC-0A1C8BF45F5B}" type="slidenum">
              <a:rPr lang="ko-KR" altLang="en-US"/>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741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6195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mn-ea"/>
              </a:defRPr>
            </a:lvl1pPr>
          </a:lstStyle>
          <a:p>
            <a:pPr>
              <a:defRPr/>
            </a:pPr>
            <a:endParaRPr lang="en-US" altLang="ko-KR"/>
          </a:p>
        </p:txBody>
      </p:sp>
      <p:sp>
        <p:nvSpPr>
          <p:cNvPr id="6195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mn-ea"/>
              </a:defRPr>
            </a:lvl1pPr>
          </a:lstStyle>
          <a:p>
            <a:pPr>
              <a:defRPr/>
            </a:pPr>
            <a:endParaRPr lang="en-US" altLang="ko-KR"/>
          </a:p>
        </p:txBody>
      </p:sp>
      <p:sp>
        <p:nvSpPr>
          <p:cNvPr id="6195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mn-ea"/>
              </a:defRPr>
            </a:lvl1pPr>
          </a:lstStyle>
          <a:p>
            <a:pPr>
              <a:defRPr/>
            </a:pPr>
            <a:fld id="{C26A2188-9ECF-44E9-BCC0-806552512518}"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xStyles>
    <p:titleStyle>
      <a:lvl1pPr algn="ctr" rtl="0" eaLnBrk="0" fontAlgn="base" latinLnBrk="1" hangingPunct="0">
        <a:spcBef>
          <a:spcPct val="0"/>
        </a:spcBef>
        <a:spcAft>
          <a:spcPct val="0"/>
        </a:spcAft>
        <a:defRPr kumimoji="1" sz="4400">
          <a:solidFill>
            <a:schemeClr val="folHlink"/>
          </a:solidFill>
          <a:latin typeface="+mj-lt"/>
          <a:ea typeface="+mj-ea"/>
          <a:cs typeface="+mj-cs"/>
        </a:defRPr>
      </a:lvl1pPr>
      <a:lvl2pPr algn="ctr" rtl="0" eaLnBrk="0" fontAlgn="base" latinLnBrk="1" hangingPunct="0">
        <a:spcBef>
          <a:spcPct val="0"/>
        </a:spcBef>
        <a:spcAft>
          <a:spcPct val="0"/>
        </a:spcAft>
        <a:defRPr kumimoji="1" sz="4400">
          <a:solidFill>
            <a:schemeClr val="folHlink"/>
          </a:solidFill>
          <a:latin typeface="Comic Sans MS" pitchFamily="66" charset="0"/>
          <a:ea typeface="굴림" pitchFamily="34" charset="-127"/>
        </a:defRPr>
      </a:lvl2pPr>
      <a:lvl3pPr algn="ctr" rtl="0" eaLnBrk="0" fontAlgn="base" latinLnBrk="1" hangingPunct="0">
        <a:spcBef>
          <a:spcPct val="0"/>
        </a:spcBef>
        <a:spcAft>
          <a:spcPct val="0"/>
        </a:spcAft>
        <a:defRPr kumimoji="1" sz="4400">
          <a:solidFill>
            <a:schemeClr val="folHlink"/>
          </a:solidFill>
          <a:latin typeface="Comic Sans MS" pitchFamily="66" charset="0"/>
          <a:ea typeface="굴림" pitchFamily="34" charset="-127"/>
        </a:defRPr>
      </a:lvl3pPr>
      <a:lvl4pPr algn="ctr" rtl="0" eaLnBrk="0" fontAlgn="base" latinLnBrk="1" hangingPunct="0">
        <a:spcBef>
          <a:spcPct val="0"/>
        </a:spcBef>
        <a:spcAft>
          <a:spcPct val="0"/>
        </a:spcAft>
        <a:defRPr kumimoji="1" sz="4400">
          <a:solidFill>
            <a:schemeClr val="folHlink"/>
          </a:solidFill>
          <a:latin typeface="Comic Sans MS" pitchFamily="66" charset="0"/>
          <a:ea typeface="굴림" pitchFamily="34" charset="-127"/>
        </a:defRPr>
      </a:lvl4pPr>
      <a:lvl5pPr algn="ctr" rtl="0" eaLnBrk="0" fontAlgn="base" latinLnBrk="1" hangingPunct="0">
        <a:spcBef>
          <a:spcPct val="0"/>
        </a:spcBef>
        <a:spcAft>
          <a:spcPct val="0"/>
        </a:spcAft>
        <a:defRPr kumimoji="1" sz="4400">
          <a:solidFill>
            <a:schemeClr val="folHlink"/>
          </a:solidFill>
          <a:latin typeface="Comic Sans MS" pitchFamily="66" charset="0"/>
          <a:ea typeface="굴림" pitchFamily="34" charset="-127"/>
        </a:defRPr>
      </a:lvl5pPr>
      <a:lvl6pPr marL="457200" algn="ctr" rtl="0" fontAlgn="base" latinLnBrk="1">
        <a:spcBef>
          <a:spcPct val="0"/>
        </a:spcBef>
        <a:spcAft>
          <a:spcPct val="0"/>
        </a:spcAft>
        <a:defRPr kumimoji="1" sz="4400">
          <a:solidFill>
            <a:schemeClr val="folHlink"/>
          </a:solidFill>
          <a:latin typeface="Comic Sans MS" pitchFamily="66" charset="0"/>
          <a:ea typeface="굴림" pitchFamily="34" charset="-127"/>
        </a:defRPr>
      </a:lvl6pPr>
      <a:lvl7pPr marL="914400" algn="ctr" rtl="0" fontAlgn="base" latinLnBrk="1">
        <a:spcBef>
          <a:spcPct val="0"/>
        </a:spcBef>
        <a:spcAft>
          <a:spcPct val="0"/>
        </a:spcAft>
        <a:defRPr kumimoji="1" sz="4400">
          <a:solidFill>
            <a:schemeClr val="folHlink"/>
          </a:solidFill>
          <a:latin typeface="Comic Sans MS" pitchFamily="66" charset="0"/>
          <a:ea typeface="굴림" pitchFamily="34" charset="-127"/>
        </a:defRPr>
      </a:lvl7pPr>
      <a:lvl8pPr marL="1371600" algn="ctr" rtl="0" fontAlgn="base" latinLnBrk="1">
        <a:spcBef>
          <a:spcPct val="0"/>
        </a:spcBef>
        <a:spcAft>
          <a:spcPct val="0"/>
        </a:spcAft>
        <a:defRPr kumimoji="1" sz="4400">
          <a:solidFill>
            <a:schemeClr val="folHlink"/>
          </a:solidFill>
          <a:latin typeface="Comic Sans MS" pitchFamily="66" charset="0"/>
          <a:ea typeface="굴림" pitchFamily="34" charset="-127"/>
        </a:defRPr>
      </a:lvl8pPr>
      <a:lvl9pPr marL="1828800" algn="ctr" rtl="0" fontAlgn="base" latinLnBrk="1">
        <a:spcBef>
          <a:spcPct val="0"/>
        </a:spcBef>
        <a:spcAft>
          <a:spcPct val="0"/>
        </a:spcAft>
        <a:defRPr kumimoji="1" sz="4400">
          <a:solidFill>
            <a:schemeClr val="folHlink"/>
          </a:solidFill>
          <a:latin typeface="Comic Sans MS" pitchFamily="66" charset="0"/>
          <a:ea typeface="굴림" pitchFamily="34"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accent2"/>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pPr eaLnBrk="1" hangingPunct="1"/>
            <a:r>
              <a:rPr lang="en-US" altLang="ko-KR" smtClean="0"/>
              <a:t>Floyd</a:t>
            </a:r>
            <a:r>
              <a:rPr lang="en-US" altLang="ko-KR" smtClean="0">
                <a:latin typeface="Arial" charset="0"/>
              </a:rPr>
              <a:t>’</a:t>
            </a:r>
            <a:r>
              <a:rPr lang="en-US" altLang="ko-KR" smtClean="0"/>
              <a:t>s Algorithm</a:t>
            </a:r>
          </a:p>
        </p:txBody>
      </p:sp>
      <p:sp>
        <p:nvSpPr>
          <p:cNvPr id="71683" name="Rectangle 3"/>
          <p:cNvSpPr>
            <a:spLocks noGrp="1" noChangeArrowheads="1"/>
          </p:cNvSpPr>
          <p:nvPr>
            <p:ph type="subTitle" idx="1"/>
          </p:nvPr>
        </p:nvSpPr>
        <p:spPr/>
        <p:txBody>
          <a:bodyPr/>
          <a:lstStyle/>
          <a:p>
            <a:pPr eaLnBrk="1" hangingPunct="1"/>
            <a:r>
              <a:rPr lang="en-US" altLang="ko-KR" smtClean="0"/>
              <a:t>All pairs shortest path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274638"/>
            <a:ext cx="8229600" cy="685800"/>
          </a:xfrm>
        </p:spPr>
        <p:txBody>
          <a:bodyPr/>
          <a:lstStyle/>
          <a:p>
            <a:pPr eaLnBrk="1" hangingPunct="1"/>
            <a:r>
              <a:rPr lang="en-US" altLang="ko-KR" smtClean="0"/>
              <a:t>Example </a:t>
            </a:r>
          </a:p>
        </p:txBody>
      </p:sp>
      <p:sp>
        <p:nvSpPr>
          <p:cNvPr id="79875" name="Text Box 3"/>
          <p:cNvSpPr txBox="1">
            <a:spLocks noChangeArrowheads="1"/>
          </p:cNvSpPr>
          <p:nvPr/>
        </p:nvSpPr>
        <p:spPr bwMode="auto">
          <a:xfrm>
            <a:off x="3657600" y="2438400"/>
            <a:ext cx="1339850"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W = D</a:t>
            </a:r>
            <a:r>
              <a:rPr kumimoji="0" lang="en-US" altLang="ko-KR" sz="2400" baseline="30000">
                <a:latin typeface="Times New Roman" pitchFamily="18" charset="0"/>
              </a:rPr>
              <a:t>0 </a:t>
            </a:r>
            <a:r>
              <a:rPr kumimoji="0" lang="en-US" altLang="ko-KR" sz="2400">
                <a:latin typeface="Times New Roman" pitchFamily="18" charset="0"/>
              </a:rPr>
              <a:t>=</a:t>
            </a:r>
          </a:p>
        </p:txBody>
      </p:sp>
      <p:grpSp>
        <p:nvGrpSpPr>
          <p:cNvPr id="79876" name="Group 4"/>
          <p:cNvGrpSpPr>
            <a:grpSpLocks/>
          </p:cNvGrpSpPr>
          <p:nvPr/>
        </p:nvGrpSpPr>
        <p:grpSpPr bwMode="auto">
          <a:xfrm>
            <a:off x="5029200" y="1828800"/>
            <a:ext cx="2667000" cy="1752600"/>
            <a:chOff x="3168" y="816"/>
            <a:chExt cx="1680" cy="1104"/>
          </a:xfrm>
        </p:grpSpPr>
        <p:grpSp>
          <p:nvGrpSpPr>
            <p:cNvPr id="79906" name="Group 5"/>
            <p:cNvGrpSpPr>
              <a:grpSpLocks/>
            </p:cNvGrpSpPr>
            <p:nvPr/>
          </p:nvGrpSpPr>
          <p:grpSpPr bwMode="auto">
            <a:xfrm>
              <a:off x="3408" y="1056"/>
              <a:ext cx="1440" cy="864"/>
              <a:chOff x="3024" y="1344"/>
              <a:chExt cx="1440" cy="864"/>
            </a:xfrm>
          </p:grpSpPr>
          <p:sp>
            <p:nvSpPr>
              <p:cNvPr id="79913" name="Rectangle 6"/>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4</a:t>
                </a:r>
              </a:p>
            </p:txBody>
          </p:sp>
          <p:sp>
            <p:nvSpPr>
              <p:cNvPr id="79914" name="Rectangle 7"/>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79915" name="Rectangle 8"/>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5</a:t>
                </a:r>
              </a:p>
            </p:txBody>
          </p:sp>
          <p:sp>
            <p:nvSpPr>
              <p:cNvPr id="79916" name="Rectangle 9"/>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2</a:t>
                </a:r>
              </a:p>
            </p:txBody>
          </p:sp>
          <p:sp>
            <p:nvSpPr>
              <p:cNvPr id="79917" name="Rectangle 10"/>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79918" name="Rectangle 11"/>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ko-KR" altLang="en-US" sz="2000">
                    <a:latin typeface="Arial" charset="0"/>
                    <a:cs typeface="Arial" charset="0"/>
                  </a:rPr>
                  <a:t> </a:t>
                </a:r>
                <a:r>
                  <a:rPr kumimoji="0" lang="ko-KR" altLang="en-US" sz="2000">
                    <a:latin typeface="Arial" charset="0"/>
                    <a:cs typeface="Arial" charset="0"/>
                    <a:sym typeface="Symbol" pitchFamily="18" charset="2"/>
                  </a:rPr>
                  <a:t></a:t>
                </a:r>
              </a:p>
            </p:txBody>
          </p:sp>
          <p:sp>
            <p:nvSpPr>
              <p:cNvPr id="79919" name="Rectangle 12"/>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ko-KR" altLang="en-US" sz="2000">
                    <a:latin typeface="Arial" charset="0"/>
                    <a:cs typeface="Arial" charset="0"/>
                  </a:rPr>
                  <a:t> </a:t>
                </a:r>
                <a:r>
                  <a:rPr kumimoji="0" lang="ko-KR" altLang="en-US" sz="2000">
                    <a:latin typeface="Arial" charset="0"/>
                    <a:cs typeface="Arial" charset="0"/>
                    <a:sym typeface="Symbol" pitchFamily="18" charset="2"/>
                  </a:rPr>
                  <a:t></a:t>
                </a:r>
              </a:p>
            </p:txBody>
          </p:sp>
          <p:sp>
            <p:nvSpPr>
              <p:cNvPr id="79920" name="Rectangle 13"/>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-3</a:t>
                </a:r>
              </a:p>
            </p:txBody>
          </p:sp>
          <p:sp>
            <p:nvSpPr>
              <p:cNvPr id="79921" name="Rectangle 14"/>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grpSp>
        <p:sp>
          <p:nvSpPr>
            <p:cNvPr id="79907" name="Text Box 15"/>
            <p:cNvSpPr txBox="1">
              <a:spLocks noChangeArrowheads="1"/>
            </p:cNvSpPr>
            <p:nvPr/>
          </p:nvSpPr>
          <p:spPr bwMode="auto">
            <a:xfrm>
              <a:off x="3504"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79908" name="Text Box 16"/>
            <p:cNvSpPr txBox="1">
              <a:spLocks noChangeArrowheads="1"/>
            </p:cNvSpPr>
            <p:nvPr/>
          </p:nvSpPr>
          <p:spPr bwMode="auto">
            <a:xfrm>
              <a:off x="4032"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79909" name="Text Box 17"/>
            <p:cNvSpPr txBox="1">
              <a:spLocks noChangeArrowheads="1"/>
            </p:cNvSpPr>
            <p:nvPr/>
          </p:nvSpPr>
          <p:spPr bwMode="auto">
            <a:xfrm>
              <a:off x="4508"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sp>
          <p:nvSpPr>
            <p:cNvPr id="79910" name="Text Box 18"/>
            <p:cNvSpPr txBox="1">
              <a:spLocks noChangeArrowheads="1"/>
            </p:cNvSpPr>
            <p:nvPr/>
          </p:nvSpPr>
          <p:spPr bwMode="auto">
            <a:xfrm>
              <a:off x="3168" y="105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79911" name="Text Box 19"/>
            <p:cNvSpPr txBox="1">
              <a:spLocks noChangeArrowheads="1"/>
            </p:cNvSpPr>
            <p:nvPr/>
          </p:nvSpPr>
          <p:spPr bwMode="auto">
            <a:xfrm>
              <a:off x="3168" y="1344"/>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79912" name="Text Box 20"/>
            <p:cNvSpPr txBox="1">
              <a:spLocks noChangeArrowheads="1"/>
            </p:cNvSpPr>
            <p:nvPr/>
          </p:nvSpPr>
          <p:spPr bwMode="auto">
            <a:xfrm>
              <a:off x="3168" y="1632"/>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grpSp>
      <p:grpSp>
        <p:nvGrpSpPr>
          <p:cNvPr id="79877" name="Group 21"/>
          <p:cNvGrpSpPr>
            <a:grpSpLocks/>
          </p:cNvGrpSpPr>
          <p:nvPr/>
        </p:nvGrpSpPr>
        <p:grpSpPr bwMode="auto">
          <a:xfrm>
            <a:off x="5029200" y="3886200"/>
            <a:ext cx="2667000" cy="1752600"/>
            <a:chOff x="3168" y="816"/>
            <a:chExt cx="1680" cy="1104"/>
          </a:xfrm>
        </p:grpSpPr>
        <p:grpSp>
          <p:nvGrpSpPr>
            <p:cNvPr id="79890" name="Group 22"/>
            <p:cNvGrpSpPr>
              <a:grpSpLocks/>
            </p:cNvGrpSpPr>
            <p:nvPr/>
          </p:nvGrpSpPr>
          <p:grpSpPr bwMode="auto">
            <a:xfrm>
              <a:off x="3408" y="1056"/>
              <a:ext cx="1440" cy="864"/>
              <a:chOff x="3024" y="1344"/>
              <a:chExt cx="1440" cy="864"/>
            </a:xfrm>
          </p:grpSpPr>
          <p:sp>
            <p:nvSpPr>
              <p:cNvPr id="79897" name="Rectangle 23"/>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79898" name="Rectangle 24"/>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79899" name="Rectangle 25"/>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79900" name="Rectangle 26"/>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79901" name="Rectangle 27"/>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79902" name="Rectangle 28"/>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0</a:t>
                </a:r>
                <a:endParaRPr kumimoji="0" lang="en-US" altLang="ko-KR" sz="2400">
                  <a:latin typeface="Times New Roman" pitchFamily="18" charset="0"/>
                </a:endParaRPr>
              </a:p>
            </p:txBody>
          </p:sp>
          <p:sp>
            <p:nvSpPr>
              <p:cNvPr id="79903" name="Rectangle 29"/>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0</a:t>
                </a:r>
              </a:p>
            </p:txBody>
          </p:sp>
          <p:sp>
            <p:nvSpPr>
              <p:cNvPr id="79904" name="Rectangle 30"/>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79905" name="Rectangle 31"/>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grpSp>
        <p:sp>
          <p:nvSpPr>
            <p:cNvPr id="79891" name="Text Box 32"/>
            <p:cNvSpPr txBox="1">
              <a:spLocks noChangeArrowheads="1"/>
            </p:cNvSpPr>
            <p:nvPr/>
          </p:nvSpPr>
          <p:spPr bwMode="auto">
            <a:xfrm>
              <a:off x="3504"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79892" name="Text Box 33"/>
            <p:cNvSpPr txBox="1">
              <a:spLocks noChangeArrowheads="1"/>
            </p:cNvSpPr>
            <p:nvPr/>
          </p:nvSpPr>
          <p:spPr bwMode="auto">
            <a:xfrm>
              <a:off x="4032"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79893" name="Text Box 34"/>
            <p:cNvSpPr txBox="1">
              <a:spLocks noChangeArrowheads="1"/>
            </p:cNvSpPr>
            <p:nvPr/>
          </p:nvSpPr>
          <p:spPr bwMode="auto">
            <a:xfrm>
              <a:off x="4508"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sp>
          <p:nvSpPr>
            <p:cNvPr id="79894" name="Text Box 35"/>
            <p:cNvSpPr txBox="1">
              <a:spLocks noChangeArrowheads="1"/>
            </p:cNvSpPr>
            <p:nvPr/>
          </p:nvSpPr>
          <p:spPr bwMode="auto">
            <a:xfrm>
              <a:off x="3168" y="105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79895" name="Text Box 36"/>
            <p:cNvSpPr txBox="1">
              <a:spLocks noChangeArrowheads="1"/>
            </p:cNvSpPr>
            <p:nvPr/>
          </p:nvSpPr>
          <p:spPr bwMode="auto">
            <a:xfrm>
              <a:off x="3168" y="1344"/>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79896" name="Text Box 37"/>
            <p:cNvSpPr txBox="1">
              <a:spLocks noChangeArrowheads="1"/>
            </p:cNvSpPr>
            <p:nvPr/>
          </p:nvSpPr>
          <p:spPr bwMode="auto">
            <a:xfrm>
              <a:off x="3168" y="1632"/>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grpSp>
      <p:sp>
        <p:nvSpPr>
          <p:cNvPr id="79878" name="Text Box 38"/>
          <p:cNvSpPr txBox="1">
            <a:spLocks noChangeArrowheads="1"/>
          </p:cNvSpPr>
          <p:nvPr/>
        </p:nvSpPr>
        <p:spPr bwMode="auto">
          <a:xfrm>
            <a:off x="4191000" y="4724400"/>
            <a:ext cx="601663"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P =</a:t>
            </a:r>
          </a:p>
        </p:txBody>
      </p:sp>
      <p:sp>
        <p:nvSpPr>
          <p:cNvPr id="79879" name="Oval 39"/>
          <p:cNvSpPr>
            <a:spLocks noChangeArrowheads="1"/>
          </p:cNvSpPr>
          <p:nvPr/>
        </p:nvSpPr>
        <p:spPr bwMode="auto">
          <a:xfrm>
            <a:off x="1143000" y="2743200"/>
            <a:ext cx="685800" cy="609600"/>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1</a:t>
            </a:r>
          </a:p>
        </p:txBody>
      </p:sp>
      <p:sp>
        <p:nvSpPr>
          <p:cNvPr id="79880" name="Oval 40"/>
          <p:cNvSpPr>
            <a:spLocks noChangeArrowheads="1"/>
          </p:cNvSpPr>
          <p:nvPr/>
        </p:nvSpPr>
        <p:spPr bwMode="auto">
          <a:xfrm>
            <a:off x="990600" y="4343400"/>
            <a:ext cx="685800" cy="609600"/>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2</a:t>
            </a:r>
          </a:p>
        </p:txBody>
      </p:sp>
      <p:sp>
        <p:nvSpPr>
          <p:cNvPr id="79881" name="Oval 41"/>
          <p:cNvSpPr>
            <a:spLocks noChangeArrowheads="1"/>
          </p:cNvSpPr>
          <p:nvPr/>
        </p:nvSpPr>
        <p:spPr bwMode="auto">
          <a:xfrm>
            <a:off x="2667000" y="3505200"/>
            <a:ext cx="685800" cy="609600"/>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3</a:t>
            </a:r>
          </a:p>
        </p:txBody>
      </p:sp>
      <p:cxnSp>
        <p:nvCxnSpPr>
          <p:cNvPr id="79882" name="AutoShape 42"/>
          <p:cNvCxnSpPr>
            <a:cxnSpLocks noChangeShapeType="1"/>
            <a:stCxn id="79879" idx="7"/>
            <a:endCxn id="79881" idx="1"/>
          </p:cNvCxnSpPr>
          <p:nvPr/>
        </p:nvCxnSpPr>
        <p:spPr bwMode="auto">
          <a:xfrm>
            <a:off x="1728788" y="2817813"/>
            <a:ext cx="1038225" cy="762000"/>
          </a:xfrm>
          <a:prstGeom prst="straightConnector1">
            <a:avLst/>
          </a:prstGeom>
          <a:noFill/>
          <a:ln w="28575">
            <a:solidFill>
              <a:schemeClr val="tx1"/>
            </a:solidFill>
            <a:round/>
            <a:headEnd type="none" w="sm" len="sm"/>
            <a:tailEnd type="triangle" w="lg" len="lg"/>
          </a:ln>
        </p:spPr>
      </p:cxnSp>
      <p:cxnSp>
        <p:nvCxnSpPr>
          <p:cNvPr id="79883" name="AutoShape 43"/>
          <p:cNvCxnSpPr>
            <a:cxnSpLocks noChangeShapeType="1"/>
            <a:stCxn id="79881" idx="3"/>
            <a:endCxn id="79880" idx="5"/>
          </p:cNvCxnSpPr>
          <p:nvPr/>
        </p:nvCxnSpPr>
        <p:spPr bwMode="auto">
          <a:xfrm flipH="1">
            <a:off x="1576388" y="4040188"/>
            <a:ext cx="1190625" cy="838200"/>
          </a:xfrm>
          <a:prstGeom prst="straightConnector1">
            <a:avLst/>
          </a:prstGeom>
          <a:noFill/>
          <a:ln w="28575">
            <a:solidFill>
              <a:schemeClr val="tx1"/>
            </a:solidFill>
            <a:round/>
            <a:headEnd type="none" w="sm" len="sm"/>
            <a:tailEnd type="triangle" w="lg" len="lg"/>
          </a:ln>
        </p:spPr>
      </p:cxnSp>
      <p:cxnSp>
        <p:nvCxnSpPr>
          <p:cNvPr id="79884" name="AutoShape 44"/>
          <p:cNvCxnSpPr>
            <a:cxnSpLocks noChangeShapeType="1"/>
            <a:stCxn id="79880" idx="2"/>
            <a:endCxn id="79879" idx="2"/>
          </p:cNvCxnSpPr>
          <p:nvPr/>
        </p:nvCxnSpPr>
        <p:spPr bwMode="auto">
          <a:xfrm rot="10800000" flipH="1">
            <a:off x="976313" y="3048000"/>
            <a:ext cx="152400" cy="1600200"/>
          </a:xfrm>
          <a:prstGeom prst="curvedConnector3">
            <a:avLst>
              <a:gd name="adj1" fmla="val -140625"/>
            </a:avLst>
          </a:prstGeom>
          <a:noFill/>
          <a:ln w="28575">
            <a:solidFill>
              <a:schemeClr val="tx1"/>
            </a:solidFill>
            <a:round/>
            <a:headEnd type="stealth" w="lg" len="lg"/>
            <a:tailEnd/>
          </a:ln>
        </p:spPr>
      </p:cxnSp>
      <p:cxnSp>
        <p:nvCxnSpPr>
          <p:cNvPr id="79885" name="AutoShape 45"/>
          <p:cNvCxnSpPr>
            <a:cxnSpLocks noChangeShapeType="1"/>
            <a:stCxn id="79880" idx="6"/>
            <a:endCxn id="79879" idx="6"/>
          </p:cNvCxnSpPr>
          <p:nvPr/>
        </p:nvCxnSpPr>
        <p:spPr bwMode="auto">
          <a:xfrm flipV="1">
            <a:off x="1690688" y="3048000"/>
            <a:ext cx="152400" cy="1600200"/>
          </a:xfrm>
          <a:prstGeom prst="curvedConnector3">
            <a:avLst>
              <a:gd name="adj1" fmla="val 240625"/>
            </a:avLst>
          </a:prstGeom>
          <a:noFill/>
          <a:ln w="28575">
            <a:solidFill>
              <a:schemeClr val="tx1"/>
            </a:solidFill>
            <a:round/>
            <a:headEnd type="none" w="sm" len="sm"/>
            <a:tailEnd type="triangle" w="lg" len="lg"/>
          </a:ln>
        </p:spPr>
      </p:cxnSp>
      <p:sp>
        <p:nvSpPr>
          <p:cNvPr id="79886" name="Text Box 46"/>
          <p:cNvSpPr txBox="1">
            <a:spLocks noChangeArrowheads="1"/>
          </p:cNvSpPr>
          <p:nvPr/>
        </p:nvSpPr>
        <p:spPr bwMode="auto">
          <a:xfrm>
            <a:off x="2117725" y="2819400"/>
            <a:ext cx="336550"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5</a:t>
            </a:r>
          </a:p>
        </p:txBody>
      </p:sp>
      <p:sp>
        <p:nvSpPr>
          <p:cNvPr id="79887" name="Text Box 47"/>
          <p:cNvSpPr txBox="1">
            <a:spLocks noChangeArrowheads="1"/>
          </p:cNvSpPr>
          <p:nvPr/>
        </p:nvSpPr>
        <p:spPr bwMode="auto">
          <a:xfrm>
            <a:off x="2209800" y="4267200"/>
            <a:ext cx="438150"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sp>
        <p:nvSpPr>
          <p:cNvPr id="79888" name="Text Box 48"/>
          <p:cNvSpPr txBox="1">
            <a:spLocks noChangeArrowheads="1"/>
          </p:cNvSpPr>
          <p:nvPr/>
        </p:nvSpPr>
        <p:spPr bwMode="auto">
          <a:xfrm>
            <a:off x="1736725" y="3546475"/>
            <a:ext cx="336550"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79889" name="Text Box 49"/>
          <p:cNvSpPr txBox="1">
            <a:spLocks noChangeArrowheads="1"/>
          </p:cNvSpPr>
          <p:nvPr/>
        </p:nvSpPr>
        <p:spPr bwMode="auto">
          <a:xfrm>
            <a:off x="746125" y="3470275"/>
            <a:ext cx="336550"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590800" y="1828800"/>
            <a:ext cx="804863"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ko-KR" altLang="en-US" sz="2400">
                <a:latin typeface="Times New Roman" pitchFamily="18" charset="0"/>
              </a:rPr>
              <a:t> </a:t>
            </a:r>
            <a:r>
              <a:rPr kumimoji="0" lang="en-US" altLang="ko-KR" sz="2400">
                <a:latin typeface="Times New Roman" pitchFamily="18" charset="0"/>
              </a:rPr>
              <a:t>D</a:t>
            </a:r>
            <a:r>
              <a:rPr kumimoji="0" lang="en-US" altLang="ko-KR" sz="2400" baseline="30000">
                <a:latin typeface="Times New Roman" pitchFamily="18" charset="0"/>
              </a:rPr>
              <a:t>1 </a:t>
            </a:r>
            <a:r>
              <a:rPr kumimoji="0" lang="en-US" altLang="ko-KR" sz="2400">
                <a:latin typeface="Times New Roman" pitchFamily="18" charset="0"/>
              </a:rPr>
              <a:t>=</a:t>
            </a:r>
          </a:p>
        </p:txBody>
      </p:sp>
      <p:grpSp>
        <p:nvGrpSpPr>
          <p:cNvPr id="80899" name="Group 3"/>
          <p:cNvGrpSpPr>
            <a:grpSpLocks/>
          </p:cNvGrpSpPr>
          <p:nvPr/>
        </p:nvGrpSpPr>
        <p:grpSpPr bwMode="auto">
          <a:xfrm>
            <a:off x="3505200" y="1219200"/>
            <a:ext cx="2667000" cy="1752600"/>
            <a:chOff x="3168" y="816"/>
            <a:chExt cx="1680" cy="1104"/>
          </a:xfrm>
        </p:grpSpPr>
        <p:grpSp>
          <p:nvGrpSpPr>
            <p:cNvPr id="80952" name="Group 4"/>
            <p:cNvGrpSpPr>
              <a:grpSpLocks/>
            </p:cNvGrpSpPr>
            <p:nvPr/>
          </p:nvGrpSpPr>
          <p:grpSpPr bwMode="auto">
            <a:xfrm>
              <a:off x="3408" y="1056"/>
              <a:ext cx="1440" cy="864"/>
              <a:chOff x="3024" y="1344"/>
              <a:chExt cx="1440" cy="864"/>
            </a:xfrm>
          </p:grpSpPr>
          <p:sp>
            <p:nvSpPr>
              <p:cNvPr id="80959" name="Rectangle 5"/>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4</a:t>
                </a:r>
              </a:p>
            </p:txBody>
          </p:sp>
          <p:sp>
            <p:nvSpPr>
              <p:cNvPr id="80960" name="Rectangle 6"/>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0961" name="Rectangle 7"/>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5</a:t>
                </a:r>
              </a:p>
            </p:txBody>
          </p:sp>
          <p:sp>
            <p:nvSpPr>
              <p:cNvPr id="80962" name="Rectangle 8"/>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2</a:t>
                </a:r>
              </a:p>
            </p:txBody>
          </p:sp>
          <p:sp>
            <p:nvSpPr>
              <p:cNvPr id="80963" name="Rectangle 9"/>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0964" name="Rectangle 10"/>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7</a:t>
                </a:r>
                <a:endParaRPr kumimoji="0" lang="en-US" altLang="ko-KR" sz="2400">
                  <a:latin typeface="Times New Roman" pitchFamily="18" charset="0"/>
                </a:endParaRPr>
              </a:p>
            </p:txBody>
          </p:sp>
          <p:sp>
            <p:nvSpPr>
              <p:cNvPr id="80965" name="Rectangle 11"/>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ko-KR" altLang="en-US" sz="2000">
                    <a:latin typeface="Arial" charset="0"/>
                    <a:cs typeface="Arial" charset="0"/>
                  </a:rPr>
                  <a:t> </a:t>
                </a:r>
                <a:r>
                  <a:rPr kumimoji="0" lang="ko-KR" altLang="en-US" sz="2000">
                    <a:latin typeface="Arial" charset="0"/>
                    <a:cs typeface="Arial" charset="0"/>
                    <a:sym typeface="Symbol" pitchFamily="18" charset="2"/>
                  </a:rPr>
                  <a:t></a:t>
                </a:r>
              </a:p>
            </p:txBody>
          </p:sp>
          <p:sp>
            <p:nvSpPr>
              <p:cNvPr id="80966" name="Rectangle 12"/>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-3</a:t>
                </a:r>
              </a:p>
            </p:txBody>
          </p:sp>
          <p:sp>
            <p:nvSpPr>
              <p:cNvPr id="80967" name="Rectangle 13"/>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grpSp>
        <p:sp>
          <p:nvSpPr>
            <p:cNvPr id="80953" name="Text Box 14"/>
            <p:cNvSpPr txBox="1">
              <a:spLocks noChangeArrowheads="1"/>
            </p:cNvSpPr>
            <p:nvPr/>
          </p:nvSpPr>
          <p:spPr bwMode="auto">
            <a:xfrm>
              <a:off x="3504"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0954" name="Text Box 15"/>
            <p:cNvSpPr txBox="1">
              <a:spLocks noChangeArrowheads="1"/>
            </p:cNvSpPr>
            <p:nvPr/>
          </p:nvSpPr>
          <p:spPr bwMode="auto">
            <a:xfrm>
              <a:off x="4032"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0955" name="Text Box 16"/>
            <p:cNvSpPr txBox="1">
              <a:spLocks noChangeArrowheads="1"/>
            </p:cNvSpPr>
            <p:nvPr/>
          </p:nvSpPr>
          <p:spPr bwMode="auto">
            <a:xfrm>
              <a:off x="4508"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sp>
          <p:nvSpPr>
            <p:cNvPr id="80956" name="Text Box 17"/>
            <p:cNvSpPr txBox="1">
              <a:spLocks noChangeArrowheads="1"/>
            </p:cNvSpPr>
            <p:nvPr/>
          </p:nvSpPr>
          <p:spPr bwMode="auto">
            <a:xfrm>
              <a:off x="3168" y="105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0957" name="Text Box 18"/>
            <p:cNvSpPr txBox="1">
              <a:spLocks noChangeArrowheads="1"/>
            </p:cNvSpPr>
            <p:nvPr/>
          </p:nvSpPr>
          <p:spPr bwMode="auto">
            <a:xfrm>
              <a:off x="3168" y="1344"/>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0958" name="Text Box 19"/>
            <p:cNvSpPr txBox="1">
              <a:spLocks noChangeArrowheads="1"/>
            </p:cNvSpPr>
            <p:nvPr/>
          </p:nvSpPr>
          <p:spPr bwMode="auto">
            <a:xfrm>
              <a:off x="3168" y="1632"/>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grpSp>
      <p:grpSp>
        <p:nvGrpSpPr>
          <p:cNvPr id="80900" name="Group 20"/>
          <p:cNvGrpSpPr>
            <a:grpSpLocks/>
          </p:cNvGrpSpPr>
          <p:nvPr/>
        </p:nvGrpSpPr>
        <p:grpSpPr bwMode="auto">
          <a:xfrm>
            <a:off x="5181600" y="5029200"/>
            <a:ext cx="2667000" cy="1752600"/>
            <a:chOff x="3168" y="816"/>
            <a:chExt cx="1680" cy="1104"/>
          </a:xfrm>
        </p:grpSpPr>
        <p:grpSp>
          <p:nvGrpSpPr>
            <p:cNvPr id="80936" name="Group 21"/>
            <p:cNvGrpSpPr>
              <a:grpSpLocks/>
            </p:cNvGrpSpPr>
            <p:nvPr/>
          </p:nvGrpSpPr>
          <p:grpSpPr bwMode="auto">
            <a:xfrm>
              <a:off x="3408" y="1056"/>
              <a:ext cx="1440" cy="864"/>
              <a:chOff x="3024" y="1344"/>
              <a:chExt cx="1440" cy="864"/>
            </a:xfrm>
          </p:grpSpPr>
          <p:sp>
            <p:nvSpPr>
              <p:cNvPr id="80943" name="Rectangle 22"/>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0944" name="Rectangle 23"/>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0945" name="Rectangle 24"/>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0946" name="Rectangle 25"/>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0947" name="Rectangle 26"/>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0948" name="Rectangle 27"/>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1</a:t>
                </a:r>
                <a:endParaRPr kumimoji="0" lang="en-US" altLang="ko-KR" sz="2400">
                  <a:latin typeface="Times New Roman" pitchFamily="18" charset="0"/>
                </a:endParaRPr>
              </a:p>
            </p:txBody>
          </p:sp>
          <p:sp>
            <p:nvSpPr>
              <p:cNvPr id="80949" name="Rectangle 28"/>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0</a:t>
                </a:r>
              </a:p>
            </p:txBody>
          </p:sp>
          <p:sp>
            <p:nvSpPr>
              <p:cNvPr id="80950" name="Rectangle 29"/>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0951" name="Rectangle 30"/>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grpSp>
        <p:sp>
          <p:nvSpPr>
            <p:cNvPr id="80937" name="Text Box 31"/>
            <p:cNvSpPr txBox="1">
              <a:spLocks noChangeArrowheads="1"/>
            </p:cNvSpPr>
            <p:nvPr/>
          </p:nvSpPr>
          <p:spPr bwMode="auto">
            <a:xfrm>
              <a:off x="3504"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0938" name="Text Box 32"/>
            <p:cNvSpPr txBox="1">
              <a:spLocks noChangeArrowheads="1"/>
            </p:cNvSpPr>
            <p:nvPr/>
          </p:nvSpPr>
          <p:spPr bwMode="auto">
            <a:xfrm>
              <a:off x="4032"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0939" name="Text Box 33"/>
            <p:cNvSpPr txBox="1">
              <a:spLocks noChangeArrowheads="1"/>
            </p:cNvSpPr>
            <p:nvPr/>
          </p:nvSpPr>
          <p:spPr bwMode="auto">
            <a:xfrm>
              <a:off x="4508"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sp>
          <p:nvSpPr>
            <p:cNvPr id="80940" name="Text Box 34"/>
            <p:cNvSpPr txBox="1">
              <a:spLocks noChangeArrowheads="1"/>
            </p:cNvSpPr>
            <p:nvPr/>
          </p:nvSpPr>
          <p:spPr bwMode="auto">
            <a:xfrm>
              <a:off x="3168" y="105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0941" name="Text Box 35"/>
            <p:cNvSpPr txBox="1">
              <a:spLocks noChangeArrowheads="1"/>
            </p:cNvSpPr>
            <p:nvPr/>
          </p:nvSpPr>
          <p:spPr bwMode="auto">
            <a:xfrm>
              <a:off x="3168" y="1344"/>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0942" name="Text Box 36"/>
            <p:cNvSpPr txBox="1">
              <a:spLocks noChangeArrowheads="1"/>
            </p:cNvSpPr>
            <p:nvPr/>
          </p:nvSpPr>
          <p:spPr bwMode="auto">
            <a:xfrm>
              <a:off x="3168" y="1632"/>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grpSp>
      <p:sp>
        <p:nvSpPr>
          <p:cNvPr id="80901" name="Text Box 37"/>
          <p:cNvSpPr txBox="1">
            <a:spLocks noChangeArrowheads="1"/>
          </p:cNvSpPr>
          <p:nvPr/>
        </p:nvSpPr>
        <p:spPr bwMode="auto">
          <a:xfrm>
            <a:off x="4343400" y="5867400"/>
            <a:ext cx="601663"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P =</a:t>
            </a:r>
          </a:p>
        </p:txBody>
      </p:sp>
      <p:grpSp>
        <p:nvGrpSpPr>
          <p:cNvPr id="80902" name="Group 38"/>
          <p:cNvGrpSpPr>
            <a:grpSpLocks/>
          </p:cNvGrpSpPr>
          <p:nvPr/>
        </p:nvGrpSpPr>
        <p:grpSpPr bwMode="auto">
          <a:xfrm>
            <a:off x="222250" y="2133600"/>
            <a:ext cx="1925638" cy="1600200"/>
            <a:chOff x="188" y="240"/>
            <a:chExt cx="1213" cy="1008"/>
          </a:xfrm>
        </p:grpSpPr>
        <p:grpSp>
          <p:nvGrpSpPr>
            <p:cNvPr id="80924" name="Group 39"/>
            <p:cNvGrpSpPr>
              <a:grpSpLocks/>
            </p:cNvGrpSpPr>
            <p:nvPr/>
          </p:nvGrpSpPr>
          <p:grpSpPr bwMode="auto">
            <a:xfrm>
              <a:off x="288" y="240"/>
              <a:ext cx="1113" cy="1008"/>
              <a:chOff x="288" y="240"/>
              <a:chExt cx="1113" cy="1008"/>
            </a:xfrm>
          </p:grpSpPr>
          <p:sp>
            <p:nvSpPr>
              <p:cNvPr id="80929" name="Oval 40"/>
              <p:cNvSpPr>
                <a:spLocks noChangeArrowheads="1"/>
              </p:cNvSpPr>
              <p:nvPr/>
            </p:nvSpPr>
            <p:spPr bwMode="auto">
              <a:xfrm>
                <a:off x="366" y="240"/>
                <a:ext cx="321" cy="278"/>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1</a:t>
                </a:r>
              </a:p>
            </p:txBody>
          </p:sp>
          <p:sp>
            <p:nvSpPr>
              <p:cNvPr id="80930" name="Oval 41"/>
              <p:cNvSpPr>
                <a:spLocks noChangeArrowheads="1"/>
              </p:cNvSpPr>
              <p:nvPr/>
            </p:nvSpPr>
            <p:spPr bwMode="auto">
              <a:xfrm>
                <a:off x="295" y="970"/>
                <a:ext cx="321" cy="278"/>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2</a:t>
                </a:r>
              </a:p>
            </p:txBody>
          </p:sp>
          <p:sp>
            <p:nvSpPr>
              <p:cNvPr id="80931" name="Oval 42"/>
              <p:cNvSpPr>
                <a:spLocks noChangeArrowheads="1"/>
              </p:cNvSpPr>
              <p:nvPr/>
            </p:nvSpPr>
            <p:spPr bwMode="auto">
              <a:xfrm>
                <a:off x="1080" y="588"/>
                <a:ext cx="321" cy="278"/>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3</a:t>
                </a:r>
              </a:p>
            </p:txBody>
          </p:sp>
          <p:cxnSp>
            <p:nvCxnSpPr>
              <p:cNvPr id="80932" name="AutoShape 43"/>
              <p:cNvCxnSpPr>
                <a:cxnSpLocks noChangeShapeType="1"/>
                <a:stCxn id="80929" idx="7"/>
                <a:endCxn id="80931" idx="1"/>
              </p:cNvCxnSpPr>
              <p:nvPr/>
            </p:nvCxnSpPr>
            <p:spPr bwMode="auto">
              <a:xfrm>
                <a:off x="640" y="274"/>
                <a:ext cx="487" cy="348"/>
              </a:xfrm>
              <a:prstGeom prst="straightConnector1">
                <a:avLst/>
              </a:prstGeom>
              <a:noFill/>
              <a:ln w="28575">
                <a:solidFill>
                  <a:schemeClr val="tx1"/>
                </a:solidFill>
                <a:round/>
                <a:headEnd type="none" w="sm" len="sm"/>
                <a:tailEnd type="triangle" w="lg" len="lg"/>
              </a:ln>
            </p:spPr>
          </p:cxnSp>
          <p:cxnSp>
            <p:nvCxnSpPr>
              <p:cNvPr id="80933" name="AutoShape 44"/>
              <p:cNvCxnSpPr>
                <a:cxnSpLocks noChangeShapeType="1"/>
                <a:stCxn id="80931" idx="3"/>
                <a:endCxn id="80930" idx="5"/>
              </p:cNvCxnSpPr>
              <p:nvPr/>
            </p:nvCxnSpPr>
            <p:spPr bwMode="auto">
              <a:xfrm flipH="1">
                <a:off x="569" y="832"/>
                <a:ext cx="558" cy="382"/>
              </a:xfrm>
              <a:prstGeom prst="straightConnector1">
                <a:avLst/>
              </a:prstGeom>
              <a:noFill/>
              <a:ln w="28575">
                <a:solidFill>
                  <a:schemeClr val="tx1"/>
                </a:solidFill>
                <a:round/>
                <a:headEnd type="none" w="sm" len="sm"/>
                <a:tailEnd type="triangle" w="lg" len="lg"/>
              </a:ln>
            </p:spPr>
          </p:cxnSp>
          <p:cxnSp>
            <p:nvCxnSpPr>
              <p:cNvPr id="80934" name="AutoShape 45"/>
              <p:cNvCxnSpPr>
                <a:cxnSpLocks noChangeShapeType="1"/>
                <a:stCxn id="80930" idx="2"/>
                <a:endCxn id="80929" idx="2"/>
              </p:cNvCxnSpPr>
              <p:nvPr/>
            </p:nvCxnSpPr>
            <p:spPr bwMode="auto">
              <a:xfrm rot="10800000" flipH="1">
                <a:off x="288" y="379"/>
                <a:ext cx="71" cy="730"/>
              </a:xfrm>
              <a:prstGeom prst="curvedConnector3">
                <a:avLst>
                  <a:gd name="adj1" fmla="val -140625"/>
                </a:avLst>
              </a:prstGeom>
              <a:noFill/>
              <a:ln w="28575">
                <a:solidFill>
                  <a:schemeClr val="tx1"/>
                </a:solidFill>
                <a:round/>
                <a:headEnd type="stealth" w="lg" len="lg"/>
                <a:tailEnd type="none" w="lg" len="lg"/>
              </a:ln>
            </p:spPr>
          </p:cxnSp>
          <p:cxnSp>
            <p:nvCxnSpPr>
              <p:cNvPr id="80935" name="AutoShape 46"/>
              <p:cNvCxnSpPr>
                <a:cxnSpLocks noChangeShapeType="1"/>
                <a:stCxn id="80930" idx="6"/>
                <a:endCxn id="80929" idx="6"/>
              </p:cNvCxnSpPr>
              <p:nvPr/>
            </p:nvCxnSpPr>
            <p:spPr bwMode="auto">
              <a:xfrm flipV="1">
                <a:off x="623" y="379"/>
                <a:ext cx="71" cy="730"/>
              </a:xfrm>
              <a:prstGeom prst="curvedConnector3">
                <a:avLst>
                  <a:gd name="adj1" fmla="val 240625"/>
                </a:avLst>
              </a:prstGeom>
              <a:noFill/>
              <a:ln w="28575">
                <a:solidFill>
                  <a:schemeClr val="tx1"/>
                </a:solidFill>
                <a:round/>
                <a:headEnd type="none" w="sm" len="sm"/>
                <a:tailEnd type="triangle" w="lg" len="lg"/>
              </a:ln>
            </p:spPr>
          </p:cxnSp>
        </p:grpSp>
        <p:sp>
          <p:nvSpPr>
            <p:cNvPr id="80925" name="Text Box 47"/>
            <p:cNvSpPr txBox="1">
              <a:spLocks noChangeArrowheads="1"/>
            </p:cNvSpPr>
            <p:nvPr/>
          </p:nvSpPr>
          <p:spPr bwMode="auto">
            <a:xfrm>
              <a:off x="864" y="288"/>
              <a:ext cx="196"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5</a:t>
              </a:r>
              <a:endParaRPr kumimoji="0" lang="en-US" altLang="ko-KR" sz="2400">
                <a:latin typeface="Times New Roman" pitchFamily="18" charset="0"/>
              </a:endParaRPr>
            </a:p>
          </p:txBody>
        </p:sp>
        <p:sp>
          <p:nvSpPr>
            <p:cNvPr id="80926" name="Text Box 48"/>
            <p:cNvSpPr txBox="1">
              <a:spLocks noChangeArrowheads="1"/>
            </p:cNvSpPr>
            <p:nvPr/>
          </p:nvSpPr>
          <p:spPr bwMode="auto">
            <a:xfrm>
              <a:off x="816" y="902"/>
              <a:ext cx="249"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-3</a:t>
              </a:r>
            </a:p>
          </p:txBody>
        </p:sp>
        <p:sp>
          <p:nvSpPr>
            <p:cNvPr id="80927" name="Text Box 49"/>
            <p:cNvSpPr txBox="1">
              <a:spLocks noChangeArrowheads="1"/>
            </p:cNvSpPr>
            <p:nvPr/>
          </p:nvSpPr>
          <p:spPr bwMode="auto">
            <a:xfrm>
              <a:off x="764" y="672"/>
              <a:ext cx="196"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2</a:t>
              </a:r>
            </a:p>
          </p:txBody>
        </p:sp>
        <p:sp>
          <p:nvSpPr>
            <p:cNvPr id="80928" name="Text Box 50"/>
            <p:cNvSpPr txBox="1">
              <a:spLocks noChangeArrowheads="1"/>
            </p:cNvSpPr>
            <p:nvPr/>
          </p:nvSpPr>
          <p:spPr bwMode="auto">
            <a:xfrm>
              <a:off x="188" y="624"/>
              <a:ext cx="196"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4</a:t>
              </a:r>
            </a:p>
          </p:txBody>
        </p:sp>
      </p:grpSp>
      <p:sp>
        <p:nvSpPr>
          <p:cNvPr id="80903" name="Rectangle 51"/>
          <p:cNvSpPr>
            <a:spLocks noGrp="1" noChangeArrowheads="1"/>
          </p:cNvSpPr>
          <p:nvPr>
            <p:ph type="title"/>
          </p:nvPr>
        </p:nvSpPr>
        <p:spPr>
          <a:xfrm>
            <a:off x="0" y="120650"/>
            <a:ext cx="8915400" cy="1311275"/>
          </a:xfrm>
        </p:spPr>
        <p:txBody>
          <a:bodyPr/>
          <a:lstStyle/>
          <a:p>
            <a:pPr eaLnBrk="1" hangingPunct="1"/>
            <a:r>
              <a:rPr lang="en-US" altLang="ko-KR" sz="3600" smtClean="0"/>
              <a:t>k = 1</a:t>
            </a:r>
            <a:br>
              <a:rPr lang="en-US" altLang="ko-KR" sz="3600" smtClean="0"/>
            </a:br>
            <a:r>
              <a:rPr lang="en-US" altLang="ko-KR" sz="3600" smtClean="0"/>
              <a:t>Vertex 1 can be intermediate node</a:t>
            </a:r>
            <a:r>
              <a:rPr lang="en-US" altLang="ko-KR" smtClean="0"/>
              <a:t> </a:t>
            </a:r>
          </a:p>
        </p:txBody>
      </p:sp>
      <p:sp>
        <p:nvSpPr>
          <p:cNvPr id="80904" name="Rectangle 52"/>
          <p:cNvSpPr>
            <a:spLocks noGrp="1" noChangeArrowheads="1"/>
          </p:cNvSpPr>
          <p:nvPr>
            <p:ph type="body" sz="half" idx="2"/>
          </p:nvPr>
        </p:nvSpPr>
        <p:spPr>
          <a:xfrm>
            <a:off x="3962400" y="2971800"/>
            <a:ext cx="5181600" cy="2438400"/>
          </a:xfrm>
        </p:spPr>
        <p:txBody>
          <a:bodyPr/>
          <a:lstStyle/>
          <a:p>
            <a:pPr eaLnBrk="1" hangingPunct="1">
              <a:buFontTx/>
              <a:buNone/>
            </a:pPr>
            <a:r>
              <a:rPr lang="en-US" altLang="ko-KR" sz="2000" smtClean="0"/>
              <a:t>D</a:t>
            </a:r>
            <a:r>
              <a:rPr lang="en-US" altLang="ko-KR" sz="2000" baseline="30000" smtClean="0"/>
              <a:t>1</a:t>
            </a:r>
            <a:r>
              <a:rPr lang="en-US" altLang="ko-KR" sz="2000" smtClean="0"/>
              <a:t>[2,3] = min( D</a:t>
            </a:r>
            <a:r>
              <a:rPr lang="en-US" altLang="ko-KR" sz="2000" baseline="30000" smtClean="0"/>
              <a:t>0</a:t>
            </a:r>
            <a:r>
              <a:rPr lang="en-US" altLang="ko-KR" sz="2000" smtClean="0"/>
              <a:t>[2,3], D</a:t>
            </a:r>
            <a:r>
              <a:rPr lang="en-US" altLang="ko-KR" sz="2000" baseline="30000" smtClean="0"/>
              <a:t>0</a:t>
            </a:r>
            <a:r>
              <a:rPr lang="en-US" altLang="ko-KR" sz="2000" smtClean="0"/>
              <a:t>[2,1]+D</a:t>
            </a:r>
            <a:r>
              <a:rPr lang="en-US" altLang="ko-KR" sz="2000" baseline="30000" smtClean="0"/>
              <a:t>0</a:t>
            </a:r>
            <a:r>
              <a:rPr lang="en-US" altLang="ko-KR" sz="2000" smtClean="0"/>
              <a:t>[1,3] )</a:t>
            </a:r>
          </a:p>
          <a:p>
            <a:pPr eaLnBrk="1" hangingPunct="1">
              <a:buFontTx/>
              <a:buNone/>
            </a:pPr>
            <a:r>
              <a:rPr lang="en-US" altLang="ko-KR" sz="2000" smtClean="0"/>
              <a:t>		= min (</a:t>
            </a:r>
            <a:r>
              <a:rPr lang="en-US" altLang="ko-KR" sz="2000" smtClean="0">
                <a:sym typeface="Symbol" pitchFamily="18" charset="2"/>
              </a:rPr>
              <a:t>, 7) </a:t>
            </a:r>
          </a:p>
          <a:p>
            <a:pPr eaLnBrk="1" hangingPunct="1">
              <a:buFontTx/>
              <a:buNone/>
            </a:pPr>
            <a:r>
              <a:rPr lang="en-US" altLang="ko-KR" sz="2000" smtClean="0">
                <a:sym typeface="Symbol" pitchFamily="18" charset="2"/>
              </a:rPr>
              <a:t>		= 7</a:t>
            </a:r>
          </a:p>
          <a:p>
            <a:pPr eaLnBrk="1" hangingPunct="1">
              <a:buFontTx/>
              <a:buNone/>
            </a:pPr>
            <a:r>
              <a:rPr lang="en-US" altLang="ko-KR" sz="2000" smtClean="0"/>
              <a:t>D</a:t>
            </a:r>
            <a:r>
              <a:rPr lang="en-US" altLang="ko-KR" sz="2000" baseline="30000" smtClean="0"/>
              <a:t>1</a:t>
            </a:r>
            <a:r>
              <a:rPr lang="en-US" altLang="ko-KR" sz="2000" smtClean="0"/>
              <a:t>[3,2] = min( D</a:t>
            </a:r>
            <a:r>
              <a:rPr lang="en-US" altLang="ko-KR" sz="2000" baseline="30000" smtClean="0"/>
              <a:t>0</a:t>
            </a:r>
            <a:r>
              <a:rPr lang="en-US" altLang="ko-KR" sz="2000" smtClean="0"/>
              <a:t>[3,2], D</a:t>
            </a:r>
            <a:r>
              <a:rPr lang="en-US" altLang="ko-KR" sz="2000" baseline="30000" smtClean="0"/>
              <a:t>0</a:t>
            </a:r>
            <a:r>
              <a:rPr lang="en-US" altLang="ko-KR" sz="2000" smtClean="0"/>
              <a:t>[3,1]+D</a:t>
            </a:r>
            <a:r>
              <a:rPr lang="en-US" altLang="ko-KR" sz="2000" baseline="30000" smtClean="0"/>
              <a:t>0</a:t>
            </a:r>
            <a:r>
              <a:rPr lang="en-US" altLang="ko-KR" sz="2000" smtClean="0"/>
              <a:t>[1,2] )</a:t>
            </a:r>
          </a:p>
          <a:p>
            <a:pPr eaLnBrk="1" hangingPunct="1">
              <a:buFontTx/>
              <a:buNone/>
            </a:pPr>
            <a:r>
              <a:rPr lang="en-US" altLang="ko-KR" sz="2000" smtClean="0"/>
              <a:t>		= min (-3,</a:t>
            </a:r>
            <a:r>
              <a:rPr lang="en-US" altLang="ko-KR" sz="2000" smtClean="0">
                <a:sym typeface="Symbol" pitchFamily="18" charset="2"/>
              </a:rPr>
              <a:t>) = -3</a:t>
            </a:r>
          </a:p>
        </p:txBody>
      </p:sp>
      <p:grpSp>
        <p:nvGrpSpPr>
          <p:cNvPr id="80905" name="Group 53"/>
          <p:cNvGrpSpPr>
            <a:grpSpLocks/>
          </p:cNvGrpSpPr>
          <p:nvPr/>
        </p:nvGrpSpPr>
        <p:grpSpPr bwMode="auto">
          <a:xfrm>
            <a:off x="685800" y="4419600"/>
            <a:ext cx="2667000" cy="1752600"/>
            <a:chOff x="3168" y="816"/>
            <a:chExt cx="1680" cy="1104"/>
          </a:xfrm>
        </p:grpSpPr>
        <p:grpSp>
          <p:nvGrpSpPr>
            <p:cNvPr id="80908" name="Group 54"/>
            <p:cNvGrpSpPr>
              <a:grpSpLocks/>
            </p:cNvGrpSpPr>
            <p:nvPr/>
          </p:nvGrpSpPr>
          <p:grpSpPr bwMode="auto">
            <a:xfrm>
              <a:off x="3408" y="1056"/>
              <a:ext cx="1440" cy="864"/>
              <a:chOff x="3024" y="1344"/>
              <a:chExt cx="1440" cy="864"/>
            </a:xfrm>
          </p:grpSpPr>
          <p:sp>
            <p:nvSpPr>
              <p:cNvPr id="80915" name="Rectangle 55"/>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4</a:t>
                </a:r>
              </a:p>
            </p:txBody>
          </p:sp>
          <p:sp>
            <p:nvSpPr>
              <p:cNvPr id="80916" name="Rectangle 56"/>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0917" name="Rectangle 57"/>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5</a:t>
                </a:r>
              </a:p>
            </p:txBody>
          </p:sp>
          <p:sp>
            <p:nvSpPr>
              <p:cNvPr id="80918" name="Rectangle 58"/>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2</a:t>
                </a:r>
              </a:p>
            </p:txBody>
          </p:sp>
          <p:sp>
            <p:nvSpPr>
              <p:cNvPr id="80919" name="Rectangle 59"/>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0920" name="Rectangle 60"/>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ko-KR" altLang="en-US" sz="2000">
                    <a:latin typeface="Arial" charset="0"/>
                    <a:cs typeface="Arial" charset="0"/>
                  </a:rPr>
                  <a:t> </a:t>
                </a:r>
                <a:r>
                  <a:rPr kumimoji="0" lang="ko-KR" altLang="en-US" sz="2000">
                    <a:latin typeface="Arial" charset="0"/>
                    <a:cs typeface="Arial" charset="0"/>
                    <a:sym typeface="Symbol" pitchFamily="18" charset="2"/>
                  </a:rPr>
                  <a:t></a:t>
                </a:r>
              </a:p>
            </p:txBody>
          </p:sp>
          <p:sp>
            <p:nvSpPr>
              <p:cNvPr id="80921" name="Rectangle 61"/>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ko-KR" altLang="en-US" sz="2000">
                    <a:latin typeface="Arial" charset="0"/>
                    <a:cs typeface="Arial" charset="0"/>
                  </a:rPr>
                  <a:t> </a:t>
                </a:r>
                <a:r>
                  <a:rPr kumimoji="0" lang="ko-KR" altLang="en-US" sz="2000">
                    <a:latin typeface="Arial" charset="0"/>
                    <a:cs typeface="Arial" charset="0"/>
                    <a:sym typeface="Symbol" pitchFamily="18" charset="2"/>
                  </a:rPr>
                  <a:t></a:t>
                </a:r>
              </a:p>
            </p:txBody>
          </p:sp>
          <p:sp>
            <p:nvSpPr>
              <p:cNvPr id="80922" name="Rectangle 62"/>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-3</a:t>
                </a:r>
              </a:p>
            </p:txBody>
          </p:sp>
          <p:sp>
            <p:nvSpPr>
              <p:cNvPr id="80923" name="Rectangle 63"/>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grpSp>
        <p:sp>
          <p:nvSpPr>
            <p:cNvPr id="80909" name="Text Box 64"/>
            <p:cNvSpPr txBox="1">
              <a:spLocks noChangeArrowheads="1"/>
            </p:cNvSpPr>
            <p:nvPr/>
          </p:nvSpPr>
          <p:spPr bwMode="auto">
            <a:xfrm>
              <a:off x="3504"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0910" name="Text Box 65"/>
            <p:cNvSpPr txBox="1">
              <a:spLocks noChangeArrowheads="1"/>
            </p:cNvSpPr>
            <p:nvPr/>
          </p:nvSpPr>
          <p:spPr bwMode="auto">
            <a:xfrm>
              <a:off x="4032"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0911" name="Text Box 66"/>
            <p:cNvSpPr txBox="1">
              <a:spLocks noChangeArrowheads="1"/>
            </p:cNvSpPr>
            <p:nvPr/>
          </p:nvSpPr>
          <p:spPr bwMode="auto">
            <a:xfrm>
              <a:off x="4508"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sp>
          <p:nvSpPr>
            <p:cNvPr id="80912" name="Text Box 67"/>
            <p:cNvSpPr txBox="1">
              <a:spLocks noChangeArrowheads="1"/>
            </p:cNvSpPr>
            <p:nvPr/>
          </p:nvSpPr>
          <p:spPr bwMode="auto">
            <a:xfrm>
              <a:off x="3168" y="105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0913" name="Text Box 68"/>
            <p:cNvSpPr txBox="1">
              <a:spLocks noChangeArrowheads="1"/>
            </p:cNvSpPr>
            <p:nvPr/>
          </p:nvSpPr>
          <p:spPr bwMode="auto">
            <a:xfrm>
              <a:off x="3168" y="1344"/>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0914" name="Text Box 69"/>
            <p:cNvSpPr txBox="1">
              <a:spLocks noChangeArrowheads="1"/>
            </p:cNvSpPr>
            <p:nvPr/>
          </p:nvSpPr>
          <p:spPr bwMode="auto">
            <a:xfrm>
              <a:off x="3168" y="1632"/>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grpSp>
      <p:sp>
        <p:nvSpPr>
          <p:cNvPr id="80906" name="Text Box 70"/>
          <p:cNvSpPr txBox="1">
            <a:spLocks noChangeArrowheads="1"/>
          </p:cNvSpPr>
          <p:nvPr/>
        </p:nvSpPr>
        <p:spPr bwMode="auto">
          <a:xfrm>
            <a:off x="76200" y="4648200"/>
            <a:ext cx="728663"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D</a:t>
            </a:r>
            <a:r>
              <a:rPr kumimoji="0" lang="en-US" altLang="ko-KR" sz="2400" baseline="30000">
                <a:latin typeface="Times New Roman" pitchFamily="18" charset="0"/>
              </a:rPr>
              <a:t>0 </a:t>
            </a:r>
            <a:r>
              <a:rPr kumimoji="0" lang="en-US" altLang="ko-KR" sz="2400">
                <a:latin typeface="Times New Roman" pitchFamily="18" charset="0"/>
              </a:rPr>
              <a:t>=</a:t>
            </a:r>
          </a:p>
        </p:txBody>
      </p:sp>
      <p:sp>
        <p:nvSpPr>
          <p:cNvPr id="80907" name="Line 71"/>
          <p:cNvSpPr>
            <a:spLocks noChangeShapeType="1"/>
          </p:cNvSpPr>
          <p:nvPr/>
        </p:nvSpPr>
        <p:spPr bwMode="auto">
          <a:xfrm flipH="1" flipV="1">
            <a:off x="6324600" y="2286000"/>
            <a:ext cx="457200" cy="533400"/>
          </a:xfrm>
          <a:prstGeom prst="line">
            <a:avLst/>
          </a:prstGeom>
          <a:noFill/>
          <a:ln w="12700">
            <a:solidFill>
              <a:schemeClr val="tx1"/>
            </a:solidFill>
            <a:round/>
            <a:headEnd type="none" w="sm" len="sm"/>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81000" y="3581400"/>
            <a:ext cx="804863"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ko-KR" altLang="en-US" sz="2400">
                <a:latin typeface="Times New Roman" pitchFamily="18" charset="0"/>
              </a:rPr>
              <a:t> </a:t>
            </a:r>
            <a:r>
              <a:rPr kumimoji="0" lang="en-US" altLang="ko-KR" sz="2400">
                <a:latin typeface="Times New Roman" pitchFamily="18" charset="0"/>
              </a:rPr>
              <a:t>D</a:t>
            </a:r>
            <a:r>
              <a:rPr kumimoji="0" lang="en-US" altLang="ko-KR" sz="2400" baseline="30000">
                <a:latin typeface="Times New Roman" pitchFamily="18" charset="0"/>
              </a:rPr>
              <a:t>2 </a:t>
            </a:r>
            <a:r>
              <a:rPr kumimoji="0" lang="en-US" altLang="ko-KR" sz="2400">
                <a:latin typeface="Times New Roman" pitchFamily="18" charset="0"/>
              </a:rPr>
              <a:t>=</a:t>
            </a:r>
          </a:p>
        </p:txBody>
      </p:sp>
      <p:grpSp>
        <p:nvGrpSpPr>
          <p:cNvPr id="81923" name="Group 3"/>
          <p:cNvGrpSpPr>
            <a:grpSpLocks/>
          </p:cNvGrpSpPr>
          <p:nvPr/>
        </p:nvGrpSpPr>
        <p:grpSpPr bwMode="auto">
          <a:xfrm>
            <a:off x="1295400" y="2971800"/>
            <a:ext cx="2667000" cy="1752600"/>
            <a:chOff x="3168" y="816"/>
            <a:chExt cx="1680" cy="1104"/>
          </a:xfrm>
        </p:grpSpPr>
        <p:grpSp>
          <p:nvGrpSpPr>
            <p:cNvPr id="81975" name="Group 4"/>
            <p:cNvGrpSpPr>
              <a:grpSpLocks/>
            </p:cNvGrpSpPr>
            <p:nvPr/>
          </p:nvGrpSpPr>
          <p:grpSpPr bwMode="auto">
            <a:xfrm>
              <a:off x="3408" y="1056"/>
              <a:ext cx="1440" cy="864"/>
              <a:chOff x="3024" y="1344"/>
              <a:chExt cx="1440" cy="864"/>
            </a:xfrm>
          </p:grpSpPr>
          <p:sp>
            <p:nvSpPr>
              <p:cNvPr id="81982" name="Rectangle 5"/>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4</a:t>
                </a:r>
              </a:p>
            </p:txBody>
          </p:sp>
          <p:sp>
            <p:nvSpPr>
              <p:cNvPr id="81983" name="Rectangle 6"/>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1984" name="Rectangle 7"/>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5</a:t>
                </a:r>
              </a:p>
            </p:txBody>
          </p:sp>
          <p:sp>
            <p:nvSpPr>
              <p:cNvPr id="81985" name="Rectangle 8"/>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2</a:t>
                </a:r>
              </a:p>
            </p:txBody>
          </p:sp>
          <p:sp>
            <p:nvSpPr>
              <p:cNvPr id="81986" name="Rectangle 9"/>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1987" name="Rectangle 10"/>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7</a:t>
                </a:r>
                <a:endParaRPr kumimoji="0" lang="en-US" altLang="ko-KR" sz="2400">
                  <a:latin typeface="Times New Roman" pitchFamily="18" charset="0"/>
                </a:endParaRPr>
              </a:p>
            </p:txBody>
          </p:sp>
          <p:sp>
            <p:nvSpPr>
              <p:cNvPr id="81988" name="Rectangle 11"/>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-1</a:t>
                </a:r>
              </a:p>
            </p:txBody>
          </p:sp>
          <p:sp>
            <p:nvSpPr>
              <p:cNvPr id="81989" name="Rectangle 12"/>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-3</a:t>
                </a:r>
              </a:p>
            </p:txBody>
          </p:sp>
          <p:sp>
            <p:nvSpPr>
              <p:cNvPr id="81990" name="Rectangle 13"/>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grpSp>
        <p:sp>
          <p:nvSpPr>
            <p:cNvPr id="81976" name="Text Box 14"/>
            <p:cNvSpPr txBox="1">
              <a:spLocks noChangeArrowheads="1"/>
            </p:cNvSpPr>
            <p:nvPr/>
          </p:nvSpPr>
          <p:spPr bwMode="auto">
            <a:xfrm>
              <a:off x="3504"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1977" name="Text Box 15"/>
            <p:cNvSpPr txBox="1">
              <a:spLocks noChangeArrowheads="1"/>
            </p:cNvSpPr>
            <p:nvPr/>
          </p:nvSpPr>
          <p:spPr bwMode="auto">
            <a:xfrm>
              <a:off x="4032"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1978" name="Text Box 16"/>
            <p:cNvSpPr txBox="1">
              <a:spLocks noChangeArrowheads="1"/>
            </p:cNvSpPr>
            <p:nvPr/>
          </p:nvSpPr>
          <p:spPr bwMode="auto">
            <a:xfrm>
              <a:off x="4508"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sp>
          <p:nvSpPr>
            <p:cNvPr id="81979" name="Text Box 17"/>
            <p:cNvSpPr txBox="1">
              <a:spLocks noChangeArrowheads="1"/>
            </p:cNvSpPr>
            <p:nvPr/>
          </p:nvSpPr>
          <p:spPr bwMode="auto">
            <a:xfrm>
              <a:off x="3168" y="105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1980" name="Text Box 18"/>
            <p:cNvSpPr txBox="1">
              <a:spLocks noChangeArrowheads="1"/>
            </p:cNvSpPr>
            <p:nvPr/>
          </p:nvSpPr>
          <p:spPr bwMode="auto">
            <a:xfrm>
              <a:off x="3168" y="1344"/>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1981" name="Text Box 19"/>
            <p:cNvSpPr txBox="1">
              <a:spLocks noChangeArrowheads="1"/>
            </p:cNvSpPr>
            <p:nvPr/>
          </p:nvSpPr>
          <p:spPr bwMode="auto">
            <a:xfrm>
              <a:off x="3168" y="1632"/>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grpSp>
      <p:grpSp>
        <p:nvGrpSpPr>
          <p:cNvPr id="81924" name="Group 20"/>
          <p:cNvGrpSpPr>
            <a:grpSpLocks/>
          </p:cNvGrpSpPr>
          <p:nvPr/>
        </p:nvGrpSpPr>
        <p:grpSpPr bwMode="auto">
          <a:xfrm>
            <a:off x="1295400" y="5029200"/>
            <a:ext cx="2667000" cy="1752600"/>
            <a:chOff x="3168" y="816"/>
            <a:chExt cx="1680" cy="1104"/>
          </a:xfrm>
        </p:grpSpPr>
        <p:grpSp>
          <p:nvGrpSpPr>
            <p:cNvPr id="81959" name="Group 21"/>
            <p:cNvGrpSpPr>
              <a:grpSpLocks/>
            </p:cNvGrpSpPr>
            <p:nvPr/>
          </p:nvGrpSpPr>
          <p:grpSpPr bwMode="auto">
            <a:xfrm>
              <a:off x="3408" y="1056"/>
              <a:ext cx="1440" cy="864"/>
              <a:chOff x="3024" y="1344"/>
              <a:chExt cx="1440" cy="864"/>
            </a:xfrm>
          </p:grpSpPr>
          <p:sp>
            <p:nvSpPr>
              <p:cNvPr id="81966" name="Rectangle 22"/>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1967" name="Rectangle 23"/>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1968" name="Rectangle 24"/>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1969" name="Rectangle 25"/>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1970" name="Rectangle 26"/>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1971" name="Rectangle 27"/>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1</a:t>
                </a:r>
                <a:endParaRPr kumimoji="0" lang="en-US" altLang="ko-KR" sz="2400">
                  <a:latin typeface="Times New Roman" pitchFamily="18" charset="0"/>
                </a:endParaRPr>
              </a:p>
            </p:txBody>
          </p:sp>
          <p:sp>
            <p:nvSpPr>
              <p:cNvPr id="81972" name="Rectangle 28"/>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2</a:t>
                </a:r>
              </a:p>
            </p:txBody>
          </p:sp>
          <p:sp>
            <p:nvSpPr>
              <p:cNvPr id="81973" name="Rectangle 29"/>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1974" name="Rectangle 30"/>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grpSp>
        <p:sp>
          <p:nvSpPr>
            <p:cNvPr id="81960" name="Text Box 31"/>
            <p:cNvSpPr txBox="1">
              <a:spLocks noChangeArrowheads="1"/>
            </p:cNvSpPr>
            <p:nvPr/>
          </p:nvSpPr>
          <p:spPr bwMode="auto">
            <a:xfrm>
              <a:off x="3504"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1961" name="Text Box 32"/>
            <p:cNvSpPr txBox="1">
              <a:spLocks noChangeArrowheads="1"/>
            </p:cNvSpPr>
            <p:nvPr/>
          </p:nvSpPr>
          <p:spPr bwMode="auto">
            <a:xfrm>
              <a:off x="4032"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1962" name="Text Box 33"/>
            <p:cNvSpPr txBox="1">
              <a:spLocks noChangeArrowheads="1"/>
            </p:cNvSpPr>
            <p:nvPr/>
          </p:nvSpPr>
          <p:spPr bwMode="auto">
            <a:xfrm>
              <a:off x="4508"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sp>
          <p:nvSpPr>
            <p:cNvPr id="81963" name="Text Box 34"/>
            <p:cNvSpPr txBox="1">
              <a:spLocks noChangeArrowheads="1"/>
            </p:cNvSpPr>
            <p:nvPr/>
          </p:nvSpPr>
          <p:spPr bwMode="auto">
            <a:xfrm>
              <a:off x="3168" y="105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1964" name="Text Box 35"/>
            <p:cNvSpPr txBox="1">
              <a:spLocks noChangeArrowheads="1"/>
            </p:cNvSpPr>
            <p:nvPr/>
          </p:nvSpPr>
          <p:spPr bwMode="auto">
            <a:xfrm>
              <a:off x="3168" y="1344"/>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1965" name="Text Box 36"/>
            <p:cNvSpPr txBox="1">
              <a:spLocks noChangeArrowheads="1"/>
            </p:cNvSpPr>
            <p:nvPr/>
          </p:nvSpPr>
          <p:spPr bwMode="auto">
            <a:xfrm>
              <a:off x="3168" y="1632"/>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grpSp>
      <p:sp>
        <p:nvSpPr>
          <p:cNvPr id="81925" name="Text Box 37"/>
          <p:cNvSpPr txBox="1">
            <a:spLocks noChangeArrowheads="1"/>
          </p:cNvSpPr>
          <p:nvPr/>
        </p:nvSpPr>
        <p:spPr bwMode="auto">
          <a:xfrm>
            <a:off x="457200" y="5867400"/>
            <a:ext cx="601663"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P =</a:t>
            </a:r>
          </a:p>
        </p:txBody>
      </p:sp>
      <p:sp>
        <p:nvSpPr>
          <p:cNvPr id="81926" name="Rectangle 38"/>
          <p:cNvSpPr>
            <a:spLocks noGrp="1" noChangeArrowheads="1"/>
          </p:cNvSpPr>
          <p:nvPr>
            <p:ph type="body" sz="half" idx="2"/>
          </p:nvPr>
        </p:nvSpPr>
        <p:spPr>
          <a:xfrm>
            <a:off x="4495800" y="3352800"/>
            <a:ext cx="4572000" cy="3048000"/>
          </a:xfrm>
        </p:spPr>
        <p:txBody>
          <a:bodyPr/>
          <a:lstStyle/>
          <a:p>
            <a:pPr eaLnBrk="1" hangingPunct="1">
              <a:buFontTx/>
              <a:buNone/>
            </a:pPr>
            <a:r>
              <a:rPr lang="en-US" altLang="ko-KR" sz="2000" smtClean="0"/>
              <a:t>D</a:t>
            </a:r>
            <a:r>
              <a:rPr lang="en-US" altLang="ko-KR" sz="2000" baseline="30000" smtClean="0"/>
              <a:t>2</a:t>
            </a:r>
            <a:r>
              <a:rPr lang="en-US" altLang="ko-KR" sz="2000" smtClean="0"/>
              <a:t>[1,3] = min( D</a:t>
            </a:r>
            <a:r>
              <a:rPr lang="en-US" altLang="ko-KR" sz="2000" baseline="30000" smtClean="0"/>
              <a:t>1</a:t>
            </a:r>
            <a:r>
              <a:rPr lang="en-US" altLang="ko-KR" sz="2000" smtClean="0"/>
              <a:t>[1,3], D</a:t>
            </a:r>
            <a:r>
              <a:rPr lang="en-US" altLang="ko-KR" sz="2000" baseline="30000" smtClean="0"/>
              <a:t>1</a:t>
            </a:r>
            <a:r>
              <a:rPr lang="en-US" altLang="ko-KR" sz="2000" smtClean="0"/>
              <a:t>[1,2]+D</a:t>
            </a:r>
            <a:r>
              <a:rPr lang="en-US" altLang="ko-KR" sz="2000" baseline="30000" smtClean="0"/>
              <a:t>1</a:t>
            </a:r>
            <a:r>
              <a:rPr lang="en-US" altLang="ko-KR" sz="2000" smtClean="0"/>
              <a:t>[2,3] )</a:t>
            </a:r>
          </a:p>
          <a:p>
            <a:pPr eaLnBrk="1" hangingPunct="1">
              <a:buFontTx/>
              <a:buNone/>
            </a:pPr>
            <a:r>
              <a:rPr lang="en-US" altLang="ko-KR" sz="2000" smtClean="0"/>
              <a:t>		= min (</a:t>
            </a:r>
            <a:r>
              <a:rPr lang="en-US" altLang="ko-KR" sz="2000" smtClean="0">
                <a:sym typeface="Symbol" pitchFamily="18" charset="2"/>
              </a:rPr>
              <a:t>5, 4+7) </a:t>
            </a:r>
          </a:p>
          <a:p>
            <a:pPr eaLnBrk="1" hangingPunct="1">
              <a:buFontTx/>
              <a:buNone/>
            </a:pPr>
            <a:r>
              <a:rPr lang="en-US" altLang="ko-KR" sz="2000" smtClean="0">
                <a:sym typeface="Symbol" pitchFamily="18" charset="2"/>
              </a:rPr>
              <a:t>		= 5</a:t>
            </a:r>
          </a:p>
          <a:p>
            <a:pPr eaLnBrk="1" hangingPunct="1">
              <a:buFontTx/>
              <a:buNone/>
            </a:pPr>
            <a:endParaRPr lang="en-US" altLang="ko-KR" sz="2000" smtClean="0">
              <a:sym typeface="Symbol" pitchFamily="18" charset="2"/>
            </a:endParaRPr>
          </a:p>
          <a:p>
            <a:pPr eaLnBrk="1" hangingPunct="1">
              <a:buFontTx/>
              <a:buNone/>
            </a:pPr>
            <a:endParaRPr lang="en-US" altLang="ko-KR" sz="2000" smtClean="0">
              <a:sym typeface="Symbol" pitchFamily="18" charset="2"/>
            </a:endParaRPr>
          </a:p>
          <a:p>
            <a:pPr eaLnBrk="1" hangingPunct="1">
              <a:buFontTx/>
              <a:buNone/>
            </a:pPr>
            <a:r>
              <a:rPr lang="en-US" altLang="ko-KR" sz="2000" smtClean="0"/>
              <a:t>D</a:t>
            </a:r>
            <a:r>
              <a:rPr lang="en-US" altLang="ko-KR" sz="2000" baseline="30000" smtClean="0"/>
              <a:t>2</a:t>
            </a:r>
            <a:r>
              <a:rPr lang="en-US" altLang="ko-KR" sz="2000" smtClean="0"/>
              <a:t>[3,1] = min( D</a:t>
            </a:r>
            <a:r>
              <a:rPr lang="en-US" altLang="ko-KR" sz="2000" baseline="30000" smtClean="0"/>
              <a:t>1</a:t>
            </a:r>
            <a:r>
              <a:rPr lang="en-US" altLang="ko-KR" sz="2000" smtClean="0"/>
              <a:t>[3,1], D</a:t>
            </a:r>
            <a:r>
              <a:rPr lang="en-US" altLang="ko-KR" sz="2000" baseline="30000" smtClean="0"/>
              <a:t>1</a:t>
            </a:r>
            <a:r>
              <a:rPr lang="en-US" altLang="ko-KR" sz="2000" smtClean="0"/>
              <a:t>[3,2]+D</a:t>
            </a:r>
            <a:r>
              <a:rPr lang="en-US" altLang="ko-KR" sz="2000" baseline="30000" smtClean="0"/>
              <a:t>1</a:t>
            </a:r>
            <a:r>
              <a:rPr lang="en-US" altLang="ko-KR" sz="2000" smtClean="0"/>
              <a:t>[2,1] )</a:t>
            </a:r>
          </a:p>
          <a:p>
            <a:pPr eaLnBrk="1" hangingPunct="1">
              <a:buFontTx/>
              <a:buNone/>
            </a:pPr>
            <a:r>
              <a:rPr lang="en-US" altLang="ko-KR" sz="2000" smtClean="0"/>
              <a:t>		= min (</a:t>
            </a:r>
            <a:r>
              <a:rPr lang="en-US" altLang="ko-KR" sz="2000" smtClean="0">
                <a:sym typeface="Symbol" pitchFamily="18" charset="2"/>
              </a:rPr>
              <a:t>, -3+2) </a:t>
            </a:r>
          </a:p>
          <a:p>
            <a:pPr eaLnBrk="1" hangingPunct="1">
              <a:buFontTx/>
              <a:buNone/>
            </a:pPr>
            <a:r>
              <a:rPr lang="en-US" altLang="ko-KR" sz="2000" smtClean="0">
                <a:sym typeface="Symbol" pitchFamily="18" charset="2"/>
              </a:rPr>
              <a:t>		= -1</a:t>
            </a:r>
          </a:p>
        </p:txBody>
      </p:sp>
      <p:grpSp>
        <p:nvGrpSpPr>
          <p:cNvPr id="81927" name="Group 39"/>
          <p:cNvGrpSpPr>
            <a:grpSpLocks/>
          </p:cNvGrpSpPr>
          <p:nvPr/>
        </p:nvGrpSpPr>
        <p:grpSpPr bwMode="auto">
          <a:xfrm>
            <a:off x="228600" y="1295400"/>
            <a:ext cx="1925638" cy="1600200"/>
            <a:chOff x="188" y="240"/>
            <a:chExt cx="1213" cy="1008"/>
          </a:xfrm>
        </p:grpSpPr>
        <p:grpSp>
          <p:nvGrpSpPr>
            <p:cNvPr id="81947" name="Group 40"/>
            <p:cNvGrpSpPr>
              <a:grpSpLocks/>
            </p:cNvGrpSpPr>
            <p:nvPr/>
          </p:nvGrpSpPr>
          <p:grpSpPr bwMode="auto">
            <a:xfrm>
              <a:off x="288" y="240"/>
              <a:ext cx="1113" cy="1008"/>
              <a:chOff x="288" y="240"/>
              <a:chExt cx="1113" cy="1008"/>
            </a:xfrm>
          </p:grpSpPr>
          <p:sp>
            <p:nvSpPr>
              <p:cNvPr id="81952" name="Oval 41"/>
              <p:cNvSpPr>
                <a:spLocks noChangeArrowheads="1"/>
              </p:cNvSpPr>
              <p:nvPr/>
            </p:nvSpPr>
            <p:spPr bwMode="auto">
              <a:xfrm>
                <a:off x="366" y="240"/>
                <a:ext cx="321" cy="278"/>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1</a:t>
                </a:r>
              </a:p>
            </p:txBody>
          </p:sp>
          <p:sp>
            <p:nvSpPr>
              <p:cNvPr id="81953" name="Oval 42"/>
              <p:cNvSpPr>
                <a:spLocks noChangeArrowheads="1"/>
              </p:cNvSpPr>
              <p:nvPr/>
            </p:nvSpPr>
            <p:spPr bwMode="auto">
              <a:xfrm>
                <a:off x="295" y="970"/>
                <a:ext cx="321" cy="278"/>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2</a:t>
                </a:r>
              </a:p>
            </p:txBody>
          </p:sp>
          <p:sp>
            <p:nvSpPr>
              <p:cNvPr id="81954" name="Oval 43"/>
              <p:cNvSpPr>
                <a:spLocks noChangeArrowheads="1"/>
              </p:cNvSpPr>
              <p:nvPr/>
            </p:nvSpPr>
            <p:spPr bwMode="auto">
              <a:xfrm>
                <a:off x="1080" y="588"/>
                <a:ext cx="321" cy="278"/>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3</a:t>
                </a:r>
              </a:p>
            </p:txBody>
          </p:sp>
          <p:cxnSp>
            <p:nvCxnSpPr>
              <p:cNvPr id="81955" name="AutoShape 44"/>
              <p:cNvCxnSpPr>
                <a:cxnSpLocks noChangeShapeType="1"/>
                <a:stCxn id="81952" idx="7"/>
                <a:endCxn id="81954" idx="1"/>
              </p:cNvCxnSpPr>
              <p:nvPr/>
            </p:nvCxnSpPr>
            <p:spPr bwMode="auto">
              <a:xfrm>
                <a:off x="640" y="274"/>
                <a:ext cx="487" cy="348"/>
              </a:xfrm>
              <a:prstGeom prst="straightConnector1">
                <a:avLst/>
              </a:prstGeom>
              <a:noFill/>
              <a:ln w="28575">
                <a:solidFill>
                  <a:schemeClr val="tx1"/>
                </a:solidFill>
                <a:round/>
                <a:headEnd type="none" w="sm" len="sm"/>
                <a:tailEnd type="triangle" w="lg" len="lg"/>
              </a:ln>
            </p:spPr>
          </p:cxnSp>
          <p:cxnSp>
            <p:nvCxnSpPr>
              <p:cNvPr id="81956" name="AutoShape 45"/>
              <p:cNvCxnSpPr>
                <a:cxnSpLocks noChangeShapeType="1"/>
                <a:stCxn id="81954" idx="3"/>
                <a:endCxn id="81953" idx="5"/>
              </p:cNvCxnSpPr>
              <p:nvPr/>
            </p:nvCxnSpPr>
            <p:spPr bwMode="auto">
              <a:xfrm flipH="1">
                <a:off x="569" y="832"/>
                <a:ext cx="558" cy="382"/>
              </a:xfrm>
              <a:prstGeom prst="straightConnector1">
                <a:avLst/>
              </a:prstGeom>
              <a:noFill/>
              <a:ln w="28575">
                <a:solidFill>
                  <a:schemeClr val="tx1"/>
                </a:solidFill>
                <a:round/>
                <a:headEnd type="none" w="sm" len="sm"/>
                <a:tailEnd type="triangle" w="lg" len="lg"/>
              </a:ln>
            </p:spPr>
          </p:cxnSp>
          <p:cxnSp>
            <p:nvCxnSpPr>
              <p:cNvPr id="81957" name="AutoShape 46"/>
              <p:cNvCxnSpPr>
                <a:cxnSpLocks noChangeShapeType="1"/>
                <a:stCxn id="81953" idx="2"/>
                <a:endCxn id="81952" idx="2"/>
              </p:cNvCxnSpPr>
              <p:nvPr/>
            </p:nvCxnSpPr>
            <p:spPr bwMode="auto">
              <a:xfrm rot="10800000" flipH="1">
                <a:off x="288" y="379"/>
                <a:ext cx="71" cy="730"/>
              </a:xfrm>
              <a:prstGeom prst="curvedConnector3">
                <a:avLst>
                  <a:gd name="adj1" fmla="val -140625"/>
                </a:avLst>
              </a:prstGeom>
              <a:noFill/>
              <a:ln w="28575">
                <a:solidFill>
                  <a:schemeClr val="tx1"/>
                </a:solidFill>
                <a:round/>
                <a:headEnd type="stealth" w="lg" len="lg"/>
                <a:tailEnd type="none" w="lg" len="lg"/>
              </a:ln>
            </p:spPr>
          </p:cxnSp>
          <p:cxnSp>
            <p:nvCxnSpPr>
              <p:cNvPr id="81958" name="AutoShape 47"/>
              <p:cNvCxnSpPr>
                <a:cxnSpLocks noChangeShapeType="1"/>
                <a:stCxn id="81953" idx="6"/>
                <a:endCxn id="81952" idx="6"/>
              </p:cNvCxnSpPr>
              <p:nvPr/>
            </p:nvCxnSpPr>
            <p:spPr bwMode="auto">
              <a:xfrm flipV="1">
                <a:off x="623" y="379"/>
                <a:ext cx="71" cy="730"/>
              </a:xfrm>
              <a:prstGeom prst="curvedConnector3">
                <a:avLst>
                  <a:gd name="adj1" fmla="val 240625"/>
                </a:avLst>
              </a:prstGeom>
              <a:noFill/>
              <a:ln w="28575">
                <a:solidFill>
                  <a:schemeClr val="tx1"/>
                </a:solidFill>
                <a:round/>
                <a:headEnd type="none" w="sm" len="sm"/>
                <a:tailEnd type="triangle" w="lg" len="lg"/>
              </a:ln>
            </p:spPr>
          </p:cxnSp>
        </p:grpSp>
        <p:sp>
          <p:nvSpPr>
            <p:cNvPr id="81948" name="Text Box 48"/>
            <p:cNvSpPr txBox="1">
              <a:spLocks noChangeArrowheads="1"/>
            </p:cNvSpPr>
            <p:nvPr/>
          </p:nvSpPr>
          <p:spPr bwMode="auto">
            <a:xfrm>
              <a:off x="864" y="288"/>
              <a:ext cx="196"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5</a:t>
              </a:r>
              <a:endParaRPr kumimoji="0" lang="en-US" altLang="ko-KR" sz="2400">
                <a:latin typeface="Times New Roman" pitchFamily="18" charset="0"/>
              </a:endParaRPr>
            </a:p>
          </p:txBody>
        </p:sp>
        <p:sp>
          <p:nvSpPr>
            <p:cNvPr id="81949" name="Text Box 49"/>
            <p:cNvSpPr txBox="1">
              <a:spLocks noChangeArrowheads="1"/>
            </p:cNvSpPr>
            <p:nvPr/>
          </p:nvSpPr>
          <p:spPr bwMode="auto">
            <a:xfrm>
              <a:off x="816" y="902"/>
              <a:ext cx="249"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-3</a:t>
              </a:r>
            </a:p>
          </p:txBody>
        </p:sp>
        <p:sp>
          <p:nvSpPr>
            <p:cNvPr id="81950" name="Text Box 50"/>
            <p:cNvSpPr txBox="1">
              <a:spLocks noChangeArrowheads="1"/>
            </p:cNvSpPr>
            <p:nvPr/>
          </p:nvSpPr>
          <p:spPr bwMode="auto">
            <a:xfrm>
              <a:off x="764" y="672"/>
              <a:ext cx="196"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2</a:t>
              </a:r>
            </a:p>
          </p:txBody>
        </p:sp>
        <p:sp>
          <p:nvSpPr>
            <p:cNvPr id="81951" name="Text Box 51"/>
            <p:cNvSpPr txBox="1">
              <a:spLocks noChangeArrowheads="1"/>
            </p:cNvSpPr>
            <p:nvPr/>
          </p:nvSpPr>
          <p:spPr bwMode="auto">
            <a:xfrm>
              <a:off x="188" y="624"/>
              <a:ext cx="196"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4</a:t>
              </a:r>
            </a:p>
          </p:txBody>
        </p:sp>
      </p:grpSp>
      <p:sp>
        <p:nvSpPr>
          <p:cNvPr id="81928" name="Text Box 52"/>
          <p:cNvSpPr txBox="1">
            <a:spLocks noChangeArrowheads="1"/>
          </p:cNvSpPr>
          <p:nvPr/>
        </p:nvSpPr>
        <p:spPr bwMode="auto">
          <a:xfrm>
            <a:off x="5562600" y="1219200"/>
            <a:ext cx="804863"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ko-KR" altLang="en-US" sz="2400">
                <a:latin typeface="Times New Roman" pitchFamily="18" charset="0"/>
              </a:rPr>
              <a:t> </a:t>
            </a:r>
            <a:r>
              <a:rPr kumimoji="0" lang="en-US" altLang="ko-KR" sz="2400">
                <a:latin typeface="Times New Roman" pitchFamily="18" charset="0"/>
              </a:rPr>
              <a:t>D</a:t>
            </a:r>
            <a:r>
              <a:rPr kumimoji="0" lang="en-US" altLang="ko-KR" sz="2400" baseline="30000">
                <a:latin typeface="Times New Roman" pitchFamily="18" charset="0"/>
              </a:rPr>
              <a:t>1 </a:t>
            </a:r>
            <a:r>
              <a:rPr kumimoji="0" lang="en-US" altLang="ko-KR" sz="2400">
                <a:latin typeface="Times New Roman" pitchFamily="18" charset="0"/>
              </a:rPr>
              <a:t>=</a:t>
            </a:r>
          </a:p>
        </p:txBody>
      </p:sp>
      <p:grpSp>
        <p:nvGrpSpPr>
          <p:cNvPr id="81929" name="Group 53"/>
          <p:cNvGrpSpPr>
            <a:grpSpLocks/>
          </p:cNvGrpSpPr>
          <p:nvPr/>
        </p:nvGrpSpPr>
        <p:grpSpPr bwMode="auto">
          <a:xfrm>
            <a:off x="6248400" y="914400"/>
            <a:ext cx="2667000" cy="1752600"/>
            <a:chOff x="3168" y="816"/>
            <a:chExt cx="1680" cy="1104"/>
          </a:xfrm>
        </p:grpSpPr>
        <p:grpSp>
          <p:nvGrpSpPr>
            <p:cNvPr id="81931" name="Group 54"/>
            <p:cNvGrpSpPr>
              <a:grpSpLocks/>
            </p:cNvGrpSpPr>
            <p:nvPr/>
          </p:nvGrpSpPr>
          <p:grpSpPr bwMode="auto">
            <a:xfrm>
              <a:off x="3408" y="1056"/>
              <a:ext cx="1440" cy="864"/>
              <a:chOff x="3024" y="1344"/>
              <a:chExt cx="1440" cy="864"/>
            </a:xfrm>
          </p:grpSpPr>
          <p:sp>
            <p:nvSpPr>
              <p:cNvPr id="81938" name="Rectangle 55"/>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4</a:t>
                </a:r>
              </a:p>
            </p:txBody>
          </p:sp>
          <p:sp>
            <p:nvSpPr>
              <p:cNvPr id="81939" name="Rectangle 56"/>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1940" name="Rectangle 57"/>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5</a:t>
                </a:r>
              </a:p>
            </p:txBody>
          </p:sp>
          <p:sp>
            <p:nvSpPr>
              <p:cNvPr id="81941" name="Rectangle 58"/>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2</a:t>
                </a:r>
              </a:p>
            </p:txBody>
          </p:sp>
          <p:sp>
            <p:nvSpPr>
              <p:cNvPr id="81942" name="Rectangle 59"/>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1943" name="Rectangle 60"/>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7</a:t>
                </a:r>
                <a:endParaRPr kumimoji="0" lang="en-US" altLang="ko-KR" sz="2400">
                  <a:latin typeface="Times New Roman" pitchFamily="18" charset="0"/>
                </a:endParaRPr>
              </a:p>
            </p:txBody>
          </p:sp>
          <p:sp>
            <p:nvSpPr>
              <p:cNvPr id="81944" name="Rectangle 61"/>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ko-KR" altLang="en-US" sz="2000">
                    <a:latin typeface="Arial" charset="0"/>
                    <a:cs typeface="Arial" charset="0"/>
                  </a:rPr>
                  <a:t> </a:t>
                </a:r>
                <a:r>
                  <a:rPr kumimoji="0" lang="ko-KR" altLang="en-US" sz="2000">
                    <a:latin typeface="Arial" charset="0"/>
                    <a:cs typeface="Arial" charset="0"/>
                    <a:sym typeface="Symbol" pitchFamily="18" charset="2"/>
                  </a:rPr>
                  <a:t></a:t>
                </a:r>
              </a:p>
            </p:txBody>
          </p:sp>
          <p:sp>
            <p:nvSpPr>
              <p:cNvPr id="81945" name="Rectangle 62"/>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-3</a:t>
                </a:r>
              </a:p>
            </p:txBody>
          </p:sp>
          <p:sp>
            <p:nvSpPr>
              <p:cNvPr id="81946" name="Rectangle 63"/>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grpSp>
        <p:sp>
          <p:nvSpPr>
            <p:cNvPr id="81932" name="Text Box 64"/>
            <p:cNvSpPr txBox="1">
              <a:spLocks noChangeArrowheads="1"/>
            </p:cNvSpPr>
            <p:nvPr/>
          </p:nvSpPr>
          <p:spPr bwMode="auto">
            <a:xfrm>
              <a:off x="3504"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1933" name="Text Box 65"/>
            <p:cNvSpPr txBox="1">
              <a:spLocks noChangeArrowheads="1"/>
            </p:cNvSpPr>
            <p:nvPr/>
          </p:nvSpPr>
          <p:spPr bwMode="auto">
            <a:xfrm>
              <a:off x="4032"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1934" name="Text Box 66"/>
            <p:cNvSpPr txBox="1">
              <a:spLocks noChangeArrowheads="1"/>
            </p:cNvSpPr>
            <p:nvPr/>
          </p:nvSpPr>
          <p:spPr bwMode="auto">
            <a:xfrm>
              <a:off x="4508"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sp>
          <p:nvSpPr>
            <p:cNvPr id="81935" name="Text Box 67"/>
            <p:cNvSpPr txBox="1">
              <a:spLocks noChangeArrowheads="1"/>
            </p:cNvSpPr>
            <p:nvPr/>
          </p:nvSpPr>
          <p:spPr bwMode="auto">
            <a:xfrm>
              <a:off x="3168" y="105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1936" name="Text Box 68"/>
            <p:cNvSpPr txBox="1">
              <a:spLocks noChangeArrowheads="1"/>
            </p:cNvSpPr>
            <p:nvPr/>
          </p:nvSpPr>
          <p:spPr bwMode="auto">
            <a:xfrm>
              <a:off x="3168" y="1344"/>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1937" name="Text Box 69"/>
            <p:cNvSpPr txBox="1">
              <a:spLocks noChangeArrowheads="1"/>
            </p:cNvSpPr>
            <p:nvPr/>
          </p:nvSpPr>
          <p:spPr bwMode="auto">
            <a:xfrm>
              <a:off x="3168" y="1632"/>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grpSp>
      <p:sp>
        <p:nvSpPr>
          <p:cNvPr id="81930" name="Rectangle 70"/>
          <p:cNvSpPr>
            <a:spLocks noGrp="1" noChangeArrowheads="1"/>
          </p:cNvSpPr>
          <p:nvPr>
            <p:ph type="title"/>
          </p:nvPr>
        </p:nvSpPr>
        <p:spPr>
          <a:xfrm>
            <a:off x="0" y="0"/>
            <a:ext cx="8686800" cy="1143000"/>
          </a:xfrm>
          <a:noFill/>
        </p:spPr>
        <p:txBody>
          <a:bodyPr lIns="92075" tIns="46038" rIns="92075" bIns="46038"/>
          <a:lstStyle/>
          <a:p>
            <a:pPr eaLnBrk="1" hangingPunct="1"/>
            <a:r>
              <a:rPr lang="en-US" altLang="ko-KR" sz="2800" smtClean="0"/>
              <a:t>k = 2: Vertices 1, 2 can be intermediate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457200" y="3581400"/>
            <a:ext cx="804863"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ko-KR" altLang="en-US" sz="2400">
                <a:latin typeface="Times New Roman" pitchFamily="18" charset="0"/>
              </a:rPr>
              <a:t> </a:t>
            </a:r>
            <a:r>
              <a:rPr kumimoji="0" lang="en-US" altLang="ko-KR" sz="2400">
                <a:latin typeface="Times New Roman" pitchFamily="18" charset="0"/>
              </a:rPr>
              <a:t>D</a:t>
            </a:r>
            <a:r>
              <a:rPr kumimoji="0" lang="en-US" altLang="ko-KR" sz="2400" baseline="30000">
                <a:latin typeface="Times New Roman" pitchFamily="18" charset="0"/>
              </a:rPr>
              <a:t>3 </a:t>
            </a:r>
            <a:r>
              <a:rPr kumimoji="0" lang="en-US" altLang="ko-KR" sz="2400">
                <a:latin typeface="Times New Roman" pitchFamily="18" charset="0"/>
              </a:rPr>
              <a:t>=</a:t>
            </a:r>
          </a:p>
        </p:txBody>
      </p:sp>
      <p:grpSp>
        <p:nvGrpSpPr>
          <p:cNvPr id="82947" name="Group 3"/>
          <p:cNvGrpSpPr>
            <a:grpSpLocks/>
          </p:cNvGrpSpPr>
          <p:nvPr/>
        </p:nvGrpSpPr>
        <p:grpSpPr bwMode="auto">
          <a:xfrm>
            <a:off x="1371600" y="2971800"/>
            <a:ext cx="2667000" cy="1752600"/>
            <a:chOff x="3168" y="816"/>
            <a:chExt cx="1680" cy="1104"/>
          </a:xfrm>
        </p:grpSpPr>
        <p:grpSp>
          <p:nvGrpSpPr>
            <p:cNvPr id="82999" name="Group 4"/>
            <p:cNvGrpSpPr>
              <a:grpSpLocks/>
            </p:cNvGrpSpPr>
            <p:nvPr/>
          </p:nvGrpSpPr>
          <p:grpSpPr bwMode="auto">
            <a:xfrm>
              <a:off x="3408" y="1056"/>
              <a:ext cx="1440" cy="864"/>
              <a:chOff x="3024" y="1344"/>
              <a:chExt cx="1440" cy="864"/>
            </a:xfrm>
          </p:grpSpPr>
          <p:sp>
            <p:nvSpPr>
              <p:cNvPr id="83006" name="Rectangle 5"/>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2</a:t>
                </a:r>
              </a:p>
            </p:txBody>
          </p:sp>
          <p:sp>
            <p:nvSpPr>
              <p:cNvPr id="83007" name="Rectangle 6"/>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3008" name="Rectangle 7"/>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5</a:t>
                </a:r>
              </a:p>
            </p:txBody>
          </p:sp>
          <p:sp>
            <p:nvSpPr>
              <p:cNvPr id="83009" name="Rectangle 8"/>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2</a:t>
                </a:r>
              </a:p>
            </p:txBody>
          </p:sp>
          <p:sp>
            <p:nvSpPr>
              <p:cNvPr id="83010" name="Rectangle 9"/>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3011" name="Rectangle 10"/>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7</a:t>
                </a:r>
                <a:endParaRPr kumimoji="0" lang="en-US" altLang="ko-KR" sz="2400">
                  <a:latin typeface="Times New Roman" pitchFamily="18" charset="0"/>
                </a:endParaRPr>
              </a:p>
            </p:txBody>
          </p:sp>
          <p:sp>
            <p:nvSpPr>
              <p:cNvPr id="83012" name="Rectangle 11"/>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-1</a:t>
                </a:r>
              </a:p>
            </p:txBody>
          </p:sp>
          <p:sp>
            <p:nvSpPr>
              <p:cNvPr id="83013" name="Rectangle 12"/>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-3</a:t>
                </a:r>
              </a:p>
            </p:txBody>
          </p:sp>
          <p:sp>
            <p:nvSpPr>
              <p:cNvPr id="83014" name="Rectangle 13"/>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grpSp>
        <p:sp>
          <p:nvSpPr>
            <p:cNvPr id="83000" name="Text Box 14"/>
            <p:cNvSpPr txBox="1">
              <a:spLocks noChangeArrowheads="1"/>
            </p:cNvSpPr>
            <p:nvPr/>
          </p:nvSpPr>
          <p:spPr bwMode="auto">
            <a:xfrm>
              <a:off x="3504"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3001" name="Text Box 15"/>
            <p:cNvSpPr txBox="1">
              <a:spLocks noChangeArrowheads="1"/>
            </p:cNvSpPr>
            <p:nvPr/>
          </p:nvSpPr>
          <p:spPr bwMode="auto">
            <a:xfrm>
              <a:off x="4032"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3002" name="Text Box 16"/>
            <p:cNvSpPr txBox="1">
              <a:spLocks noChangeArrowheads="1"/>
            </p:cNvSpPr>
            <p:nvPr/>
          </p:nvSpPr>
          <p:spPr bwMode="auto">
            <a:xfrm>
              <a:off x="4508"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sp>
          <p:nvSpPr>
            <p:cNvPr id="83003" name="Text Box 17"/>
            <p:cNvSpPr txBox="1">
              <a:spLocks noChangeArrowheads="1"/>
            </p:cNvSpPr>
            <p:nvPr/>
          </p:nvSpPr>
          <p:spPr bwMode="auto">
            <a:xfrm>
              <a:off x="3168" y="105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3004" name="Text Box 18"/>
            <p:cNvSpPr txBox="1">
              <a:spLocks noChangeArrowheads="1"/>
            </p:cNvSpPr>
            <p:nvPr/>
          </p:nvSpPr>
          <p:spPr bwMode="auto">
            <a:xfrm>
              <a:off x="3168" y="1344"/>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3005" name="Text Box 19"/>
            <p:cNvSpPr txBox="1">
              <a:spLocks noChangeArrowheads="1"/>
            </p:cNvSpPr>
            <p:nvPr/>
          </p:nvSpPr>
          <p:spPr bwMode="auto">
            <a:xfrm>
              <a:off x="3168" y="1632"/>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grpSp>
      <p:grpSp>
        <p:nvGrpSpPr>
          <p:cNvPr id="82948" name="Group 20"/>
          <p:cNvGrpSpPr>
            <a:grpSpLocks/>
          </p:cNvGrpSpPr>
          <p:nvPr/>
        </p:nvGrpSpPr>
        <p:grpSpPr bwMode="auto">
          <a:xfrm>
            <a:off x="1371600" y="5029200"/>
            <a:ext cx="2667000" cy="1752600"/>
            <a:chOff x="3168" y="816"/>
            <a:chExt cx="1680" cy="1104"/>
          </a:xfrm>
        </p:grpSpPr>
        <p:grpSp>
          <p:nvGrpSpPr>
            <p:cNvPr id="82983" name="Group 21"/>
            <p:cNvGrpSpPr>
              <a:grpSpLocks/>
            </p:cNvGrpSpPr>
            <p:nvPr/>
          </p:nvGrpSpPr>
          <p:grpSpPr bwMode="auto">
            <a:xfrm>
              <a:off x="3408" y="1056"/>
              <a:ext cx="1440" cy="864"/>
              <a:chOff x="3024" y="1344"/>
              <a:chExt cx="1440" cy="864"/>
            </a:xfrm>
          </p:grpSpPr>
          <p:sp>
            <p:nvSpPr>
              <p:cNvPr id="82990" name="Rectangle 22"/>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3</a:t>
                </a:r>
              </a:p>
            </p:txBody>
          </p:sp>
          <p:sp>
            <p:nvSpPr>
              <p:cNvPr id="82991" name="Rectangle 23"/>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2992" name="Rectangle 24"/>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2993" name="Rectangle 25"/>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2994" name="Rectangle 26"/>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2995" name="Rectangle 27"/>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1</a:t>
                </a:r>
                <a:endParaRPr kumimoji="0" lang="en-US" altLang="ko-KR" sz="2400">
                  <a:latin typeface="Times New Roman" pitchFamily="18" charset="0"/>
                </a:endParaRPr>
              </a:p>
            </p:txBody>
          </p:sp>
          <p:sp>
            <p:nvSpPr>
              <p:cNvPr id="82996" name="Rectangle 28"/>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2</a:t>
                </a:r>
              </a:p>
            </p:txBody>
          </p:sp>
          <p:sp>
            <p:nvSpPr>
              <p:cNvPr id="82997" name="Rectangle 29"/>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2998" name="Rectangle 30"/>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grpSp>
        <p:sp>
          <p:nvSpPr>
            <p:cNvPr id="82984" name="Text Box 31"/>
            <p:cNvSpPr txBox="1">
              <a:spLocks noChangeArrowheads="1"/>
            </p:cNvSpPr>
            <p:nvPr/>
          </p:nvSpPr>
          <p:spPr bwMode="auto">
            <a:xfrm>
              <a:off x="3504"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2985" name="Text Box 32"/>
            <p:cNvSpPr txBox="1">
              <a:spLocks noChangeArrowheads="1"/>
            </p:cNvSpPr>
            <p:nvPr/>
          </p:nvSpPr>
          <p:spPr bwMode="auto">
            <a:xfrm>
              <a:off x="4032"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2986" name="Text Box 33"/>
            <p:cNvSpPr txBox="1">
              <a:spLocks noChangeArrowheads="1"/>
            </p:cNvSpPr>
            <p:nvPr/>
          </p:nvSpPr>
          <p:spPr bwMode="auto">
            <a:xfrm>
              <a:off x="4508"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sp>
          <p:nvSpPr>
            <p:cNvPr id="82987" name="Text Box 34"/>
            <p:cNvSpPr txBox="1">
              <a:spLocks noChangeArrowheads="1"/>
            </p:cNvSpPr>
            <p:nvPr/>
          </p:nvSpPr>
          <p:spPr bwMode="auto">
            <a:xfrm>
              <a:off x="3168" y="105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2988" name="Text Box 35"/>
            <p:cNvSpPr txBox="1">
              <a:spLocks noChangeArrowheads="1"/>
            </p:cNvSpPr>
            <p:nvPr/>
          </p:nvSpPr>
          <p:spPr bwMode="auto">
            <a:xfrm>
              <a:off x="3168" y="1344"/>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2989" name="Text Box 36"/>
            <p:cNvSpPr txBox="1">
              <a:spLocks noChangeArrowheads="1"/>
            </p:cNvSpPr>
            <p:nvPr/>
          </p:nvSpPr>
          <p:spPr bwMode="auto">
            <a:xfrm>
              <a:off x="3168" y="1632"/>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grpSp>
      <p:sp>
        <p:nvSpPr>
          <p:cNvPr id="82949" name="Text Box 37"/>
          <p:cNvSpPr txBox="1">
            <a:spLocks noChangeArrowheads="1"/>
          </p:cNvSpPr>
          <p:nvPr/>
        </p:nvSpPr>
        <p:spPr bwMode="auto">
          <a:xfrm>
            <a:off x="533400" y="5867400"/>
            <a:ext cx="601663"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P =</a:t>
            </a:r>
          </a:p>
        </p:txBody>
      </p:sp>
      <p:sp>
        <p:nvSpPr>
          <p:cNvPr id="82950" name="Rectangle 38"/>
          <p:cNvSpPr>
            <a:spLocks noGrp="1" noChangeArrowheads="1"/>
          </p:cNvSpPr>
          <p:nvPr>
            <p:ph type="body" sz="half" idx="2"/>
          </p:nvPr>
        </p:nvSpPr>
        <p:spPr>
          <a:xfrm>
            <a:off x="4267200" y="3048000"/>
            <a:ext cx="4648200" cy="3276600"/>
          </a:xfrm>
        </p:spPr>
        <p:txBody>
          <a:bodyPr/>
          <a:lstStyle/>
          <a:p>
            <a:pPr eaLnBrk="1" hangingPunct="1">
              <a:buFontTx/>
              <a:buNone/>
            </a:pPr>
            <a:r>
              <a:rPr lang="en-US" altLang="ko-KR" sz="2000" smtClean="0"/>
              <a:t>D</a:t>
            </a:r>
            <a:r>
              <a:rPr lang="en-US" altLang="ko-KR" sz="2000" baseline="30000" smtClean="0"/>
              <a:t>3</a:t>
            </a:r>
            <a:r>
              <a:rPr lang="en-US" altLang="ko-KR" sz="2000" smtClean="0"/>
              <a:t>[1,2] = min(D</a:t>
            </a:r>
            <a:r>
              <a:rPr lang="en-US" altLang="ko-KR" sz="2000" baseline="30000" smtClean="0"/>
              <a:t>2</a:t>
            </a:r>
            <a:r>
              <a:rPr lang="en-US" altLang="ko-KR" sz="2000" smtClean="0"/>
              <a:t>[1,2], D</a:t>
            </a:r>
            <a:r>
              <a:rPr lang="en-US" altLang="ko-KR" sz="2000" baseline="30000" smtClean="0"/>
              <a:t>2</a:t>
            </a:r>
            <a:r>
              <a:rPr lang="en-US" altLang="ko-KR" sz="2000" smtClean="0"/>
              <a:t>[1,3]+D</a:t>
            </a:r>
            <a:r>
              <a:rPr lang="en-US" altLang="ko-KR" sz="2000" baseline="30000" smtClean="0"/>
              <a:t>2</a:t>
            </a:r>
            <a:r>
              <a:rPr lang="en-US" altLang="ko-KR" sz="2000" smtClean="0"/>
              <a:t>[3,2] )</a:t>
            </a:r>
          </a:p>
          <a:p>
            <a:pPr eaLnBrk="1" hangingPunct="1">
              <a:buFontTx/>
              <a:buNone/>
            </a:pPr>
            <a:r>
              <a:rPr lang="en-US" altLang="ko-KR" sz="2000" smtClean="0"/>
              <a:t>		= min (</a:t>
            </a:r>
            <a:r>
              <a:rPr lang="en-US" altLang="ko-KR" sz="2000" smtClean="0">
                <a:sym typeface="Symbol" pitchFamily="18" charset="2"/>
              </a:rPr>
              <a:t>4, 5+(-3)) </a:t>
            </a:r>
          </a:p>
          <a:p>
            <a:pPr eaLnBrk="1" hangingPunct="1">
              <a:buFontTx/>
              <a:buNone/>
            </a:pPr>
            <a:r>
              <a:rPr lang="en-US" altLang="ko-KR" sz="2000" smtClean="0">
                <a:sym typeface="Symbol" pitchFamily="18" charset="2"/>
              </a:rPr>
              <a:t>		= 2</a:t>
            </a:r>
          </a:p>
          <a:p>
            <a:pPr eaLnBrk="1" hangingPunct="1">
              <a:buFontTx/>
              <a:buNone/>
            </a:pPr>
            <a:endParaRPr lang="en-US" altLang="ko-KR" sz="2000" smtClean="0">
              <a:sym typeface="Symbol" pitchFamily="18" charset="2"/>
            </a:endParaRPr>
          </a:p>
          <a:p>
            <a:pPr eaLnBrk="1" hangingPunct="1">
              <a:buFontTx/>
              <a:buNone/>
            </a:pPr>
            <a:endParaRPr lang="en-US" altLang="ko-KR" sz="2000" smtClean="0">
              <a:sym typeface="Symbol" pitchFamily="18" charset="2"/>
            </a:endParaRPr>
          </a:p>
          <a:p>
            <a:pPr eaLnBrk="1" hangingPunct="1">
              <a:buFontTx/>
              <a:buNone/>
            </a:pPr>
            <a:r>
              <a:rPr lang="en-US" altLang="ko-KR" sz="2000" smtClean="0"/>
              <a:t>D</a:t>
            </a:r>
            <a:r>
              <a:rPr lang="en-US" altLang="ko-KR" sz="2000" baseline="30000" smtClean="0"/>
              <a:t>3</a:t>
            </a:r>
            <a:r>
              <a:rPr lang="en-US" altLang="ko-KR" sz="2000" smtClean="0"/>
              <a:t>[2,1] = min(D</a:t>
            </a:r>
            <a:r>
              <a:rPr lang="en-US" altLang="ko-KR" sz="2000" baseline="30000" smtClean="0"/>
              <a:t>2</a:t>
            </a:r>
            <a:r>
              <a:rPr lang="en-US" altLang="ko-KR" sz="2000" smtClean="0"/>
              <a:t>[2,1], D</a:t>
            </a:r>
            <a:r>
              <a:rPr lang="en-US" altLang="ko-KR" sz="2000" baseline="30000" smtClean="0"/>
              <a:t>2</a:t>
            </a:r>
            <a:r>
              <a:rPr lang="en-US" altLang="ko-KR" sz="2000" smtClean="0"/>
              <a:t>[2,3]+D</a:t>
            </a:r>
            <a:r>
              <a:rPr lang="en-US" altLang="ko-KR" sz="2000" baseline="30000" smtClean="0"/>
              <a:t>2</a:t>
            </a:r>
            <a:r>
              <a:rPr lang="en-US" altLang="ko-KR" sz="2000" smtClean="0"/>
              <a:t>[3,1] )</a:t>
            </a:r>
          </a:p>
          <a:p>
            <a:pPr eaLnBrk="1" hangingPunct="1">
              <a:buFontTx/>
              <a:buNone/>
            </a:pPr>
            <a:r>
              <a:rPr lang="en-US" altLang="ko-KR" sz="2000" smtClean="0"/>
              <a:t>		= min (</a:t>
            </a:r>
            <a:r>
              <a:rPr lang="en-US" altLang="ko-KR" sz="2000" smtClean="0">
                <a:sym typeface="Symbol" pitchFamily="18" charset="2"/>
              </a:rPr>
              <a:t>2, 7+ (-1)) </a:t>
            </a:r>
          </a:p>
          <a:p>
            <a:pPr eaLnBrk="1" hangingPunct="1">
              <a:buFontTx/>
              <a:buNone/>
            </a:pPr>
            <a:r>
              <a:rPr lang="en-US" altLang="ko-KR" sz="2000" smtClean="0">
                <a:sym typeface="Symbol" pitchFamily="18" charset="2"/>
              </a:rPr>
              <a:t>		= 2</a:t>
            </a:r>
          </a:p>
        </p:txBody>
      </p:sp>
      <p:sp>
        <p:nvSpPr>
          <p:cNvPr id="82951" name="Text Box 39"/>
          <p:cNvSpPr txBox="1">
            <a:spLocks noChangeArrowheads="1"/>
          </p:cNvSpPr>
          <p:nvPr/>
        </p:nvSpPr>
        <p:spPr bwMode="auto">
          <a:xfrm>
            <a:off x="5900738" y="1066800"/>
            <a:ext cx="804862"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ko-KR" altLang="en-US" sz="2400">
                <a:latin typeface="Times New Roman" pitchFamily="18" charset="0"/>
              </a:rPr>
              <a:t> </a:t>
            </a:r>
            <a:r>
              <a:rPr kumimoji="0" lang="en-US" altLang="ko-KR" sz="2400">
                <a:latin typeface="Times New Roman" pitchFamily="18" charset="0"/>
              </a:rPr>
              <a:t>D</a:t>
            </a:r>
            <a:r>
              <a:rPr kumimoji="0" lang="en-US" altLang="ko-KR" sz="2400" baseline="30000">
                <a:latin typeface="Times New Roman" pitchFamily="18" charset="0"/>
              </a:rPr>
              <a:t>2 </a:t>
            </a:r>
            <a:r>
              <a:rPr kumimoji="0" lang="en-US" altLang="ko-KR" sz="2400">
                <a:latin typeface="Times New Roman" pitchFamily="18" charset="0"/>
              </a:rPr>
              <a:t>=</a:t>
            </a:r>
          </a:p>
        </p:txBody>
      </p:sp>
      <p:grpSp>
        <p:nvGrpSpPr>
          <p:cNvPr id="82952" name="Group 40"/>
          <p:cNvGrpSpPr>
            <a:grpSpLocks/>
          </p:cNvGrpSpPr>
          <p:nvPr/>
        </p:nvGrpSpPr>
        <p:grpSpPr bwMode="auto">
          <a:xfrm>
            <a:off x="6248400" y="914400"/>
            <a:ext cx="2667000" cy="1752600"/>
            <a:chOff x="3168" y="816"/>
            <a:chExt cx="1680" cy="1104"/>
          </a:xfrm>
        </p:grpSpPr>
        <p:grpSp>
          <p:nvGrpSpPr>
            <p:cNvPr id="82967" name="Group 41"/>
            <p:cNvGrpSpPr>
              <a:grpSpLocks/>
            </p:cNvGrpSpPr>
            <p:nvPr/>
          </p:nvGrpSpPr>
          <p:grpSpPr bwMode="auto">
            <a:xfrm>
              <a:off x="3408" y="1056"/>
              <a:ext cx="1440" cy="864"/>
              <a:chOff x="3024" y="1344"/>
              <a:chExt cx="1440" cy="864"/>
            </a:xfrm>
          </p:grpSpPr>
          <p:sp>
            <p:nvSpPr>
              <p:cNvPr id="82974" name="Rectangle 42"/>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4</a:t>
                </a:r>
              </a:p>
            </p:txBody>
          </p:sp>
          <p:sp>
            <p:nvSpPr>
              <p:cNvPr id="82975" name="Rectangle 43"/>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2976" name="Rectangle 44"/>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5</a:t>
                </a:r>
              </a:p>
            </p:txBody>
          </p:sp>
          <p:sp>
            <p:nvSpPr>
              <p:cNvPr id="82977" name="Rectangle 45"/>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2</a:t>
                </a:r>
              </a:p>
            </p:txBody>
          </p:sp>
          <p:sp>
            <p:nvSpPr>
              <p:cNvPr id="82978" name="Rectangle 46"/>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82979" name="Rectangle 47"/>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7</a:t>
                </a:r>
                <a:endParaRPr kumimoji="0" lang="en-US" altLang="ko-KR" sz="2400">
                  <a:latin typeface="Times New Roman" pitchFamily="18" charset="0"/>
                </a:endParaRPr>
              </a:p>
            </p:txBody>
          </p:sp>
          <p:sp>
            <p:nvSpPr>
              <p:cNvPr id="82980" name="Rectangle 48"/>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-1</a:t>
                </a:r>
              </a:p>
            </p:txBody>
          </p:sp>
          <p:sp>
            <p:nvSpPr>
              <p:cNvPr id="82981" name="Rectangle 49"/>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-3</a:t>
                </a:r>
              </a:p>
            </p:txBody>
          </p:sp>
          <p:sp>
            <p:nvSpPr>
              <p:cNvPr id="82982" name="Rectangle 50"/>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grpSp>
        <p:sp>
          <p:nvSpPr>
            <p:cNvPr id="82968" name="Text Box 51"/>
            <p:cNvSpPr txBox="1">
              <a:spLocks noChangeArrowheads="1"/>
            </p:cNvSpPr>
            <p:nvPr/>
          </p:nvSpPr>
          <p:spPr bwMode="auto">
            <a:xfrm>
              <a:off x="3504"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2969" name="Text Box 52"/>
            <p:cNvSpPr txBox="1">
              <a:spLocks noChangeArrowheads="1"/>
            </p:cNvSpPr>
            <p:nvPr/>
          </p:nvSpPr>
          <p:spPr bwMode="auto">
            <a:xfrm>
              <a:off x="4032"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2970" name="Text Box 53"/>
            <p:cNvSpPr txBox="1">
              <a:spLocks noChangeArrowheads="1"/>
            </p:cNvSpPr>
            <p:nvPr/>
          </p:nvSpPr>
          <p:spPr bwMode="auto">
            <a:xfrm>
              <a:off x="4508"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sp>
          <p:nvSpPr>
            <p:cNvPr id="82971" name="Text Box 54"/>
            <p:cNvSpPr txBox="1">
              <a:spLocks noChangeArrowheads="1"/>
            </p:cNvSpPr>
            <p:nvPr/>
          </p:nvSpPr>
          <p:spPr bwMode="auto">
            <a:xfrm>
              <a:off x="3168" y="105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82972" name="Text Box 55"/>
            <p:cNvSpPr txBox="1">
              <a:spLocks noChangeArrowheads="1"/>
            </p:cNvSpPr>
            <p:nvPr/>
          </p:nvSpPr>
          <p:spPr bwMode="auto">
            <a:xfrm>
              <a:off x="3168" y="1344"/>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82973" name="Text Box 56"/>
            <p:cNvSpPr txBox="1">
              <a:spLocks noChangeArrowheads="1"/>
            </p:cNvSpPr>
            <p:nvPr/>
          </p:nvSpPr>
          <p:spPr bwMode="auto">
            <a:xfrm>
              <a:off x="3168" y="1632"/>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grpSp>
      <p:grpSp>
        <p:nvGrpSpPr>
          <p:cNvPr id="82953" name="Group 57"/>
          <p:cNvGrpSpPr>
            <a:grpSpLocks/>
          </p:cNvGrpSpPr>
          <p:nvPr/>
        </p:nvGrpSpPr>
        <p:grpSpPr bwMode="auto">
          <a:xfrm>
            <a:off x="304800" y="1295400"/>
            <a:ext cx="1925638" cy="1600200"/>
            <a:chOff x="188" y="240"/>
            <a:chExt cx="1213" cy="1008"/>
          </a:xfrm>
        </p:grpSpPr>
        <p:grpSp>
          <p:nvGrpSpPr>
            <p:cNvPr id="82955" name="Group 58"/>
            <p:cNvGrpSpPr>
              <a:grpSpLocks/>
            </p:cNvGrpSpPr>
            <p:nvPr/>
          </p:nvGrpSpPr>
          <p:grpSpPr bwMode="auto">
            <a:xfrm>
              <a:off x="288" y="240"/>
              <a:ext cx="1113" cy="1008"/>
              <a:chOff x="288" y="240"/>
              <a:chExt cx="1113" cy="1008"/>
            </a:xfrm>
          </p:grpSpPr>
          <p:sp>
            <p:nvSpPr>
              <p:cNvPr id="82960" name="Oval 59"/>
              <p:cNvSpPr>
                <a:spLocks noChangeArrowheads="1"/>
              </p:cNvSpPr>
              <p:nvPr/>
            </p:nvSpPr>
            <p:spPr bwMode="auto">
              <a:xfrm>
                <a:off x="366" y="240"/>
                <a:ext cx="321" cy="278"/>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1</a:t>
                </a:r>
              </a:p>
            </p:txBody>
          </p:sp>
          <p:sp>
            <p:nvSpPr>
              <p:cNvPr id="82961" name="Oval 60"/>
              <p:cNvSpPr>
                <a:spLocks noChangeArrowheads="1"/>
              </p:cNvSpPr>
              <p:nvPr/>
            </p:nvSpPr>
            <p:spPr bwMode="auto">
              <a:xfrm>
                <a:off x="295" y="970"/>
                <a:ext cx="321" cy="278"/>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2</a:t>
                </a:r>
              </a:p>
            </p:txBody>
          </p:sp>
          <p:sp>
            <p:nvSpPr>
              <p:cNvPr id="82962" name="Oval 61"/>
              <p:cNvSpPr>
                <a:spLocks noChangeArrowheads="1"/>
              </p:cNvSpPr>
              <p:nvPr/>
            </p:nvSpPr>
            <p:spPr bwMode="auto">
              <a:xfrm>
                <a:off x="1080" y="588"/>
                <a:ext cx="321" cy="278"/>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3</a:t>
                </a:r>
              </a:p>
            </p:txBody>
          </p:sp>
          <p:cxnSp>
            <p:nvCxnSpPr>
              <p:cNvPr id="82963" name="AutoShape 62"/>
              <p:cNvCxnSpPr>
                <a:cxnSpLocks noChangeShapeType="1"/>
                <a:stCxn id="82960" idx="7"/>
                <a:endCxn id="82962" idx="1"/>
              </p:cNvCxnSpPr>
              <p:nvPr/>
            </p:nvCxnSpPr>
            <p:spPr bwMode="auto">
              <a:xfrm>
                <a:off x="640" y="274"/>
                <a:ext cx="487" cy="348"/>
              </a:xfrm>
              <a:prstGeom prst="straightConnector1">
                <a:avLst/>
              </a:prstGeom>
              <a:noFill/>
              <a:ln w="28575">
                <a:solidFill>
                  <a:schemeClr val="tx1"/>
                </a:solidFill>
                <a:round/>
                <a:headEnd type="none" w="sm" len="sm"/>
                <a:tailEnd type="triangle" w="lg" len="lg"/>
              </a:ln>
            </p:spPr>
          </p:cxnSp>
          <p:cxnSp>
            <p:nvCxnSpPr>
              <p:cNvPr id="82964" name="AutoShape 63"/>
              <p:cNvCxnSpPr>
                <a:cxnSpLocks noChangeShapeType="1"/>
                <a:stCxn id="82962" idx="3"/>
                <a:endCxn id="82961" idx="5"/>
              </p:cNvCxnSpPr>
              <p:nvPr/>
            </p:nvCxnSpPr>
            <p:spPr bwMode="auto">
              <a:xfrm flipH="1">
                <a:off x="569" y="832"/>
                <a:ext cx="558" cy="382"/>
              </a:xfrm>
              <a:prstGeom prst="straightConnector1">
                <a:avLst/>
              </a:prstGeom>
              <a:noFill/>
              <a:ln w="28575">
                <a:solidFill>
                  <a:schemeClr val="tx1"/>
                </a:solidFill>
                <a:round/>
                <a:headEnd type="none" w="sm" len="sm"/>
                <a:tailEnd type="triangle" w="lg" len="lg"/>
              </a:ln>
            </p:spPr>
          </p:cxnSp>
          <p:cxnSp>
            <p:nvCxnSpPr>
              <p:cNvPr id="82965" name="AutoShape 64"/>
              <p:cNvCxnSpPr>
                <a:cxnSpLocks noChangeShapeType="1"/>
                <a:stCxn id="82961" idx="2"/>
                <a:endCxn id="82960" idx="2"/>
              </p:cNvCxnSpPr>
              <p:nvPr/>
            </p:nvCxnSpPr>
            <p:spPr bwMode="auto">
              <a:xfrm rot="10800000" flipH="1">
                <a:off x="288" y="379"/>
                <a:ext cx="71" cy="730"/>
              </a:xfrm>
              <a:prstGeom prst="curvedConnector3">
                <a:avLst>
                  <a:gd name="adj1" fmla="val -140625"/>
                </a:avLst>
              </a:prstGeom>
              <a:noFill/>
              <a:ln w="28575">
                <a:solidFill>
                  <a:schemeClr val="tx1"/>
                </a:solidFill>
                <a:round/>
                <a:headEnd type="stealth" w="lg" len="lg"/>
                <a:tailEnd type="none" w="lg" len="lg"/>
              </a:ln>
            </p:spPr>
          </p:cxnSp>
          <p:cxnSp>
            <p:nvCxnSpPr>
              <p:cNvPr id="82966" name="AutoShape 65"/>
              <p:cNvCxnSpPr>
                <a:cxnSpLocks noChangeShapeType="1"/>
                <a:stCxn id="82961" idx="6"/>
                <a:endCxn id="82960" idx="6"/>
              </p:cNvCxnSpPr>
              <p:nvPr/>
            </p:nvCxnSpPr>
            <p:spPr bwMode="auto">
              <a:xfrm flipV="1">
                <a:off x="623" y="379"/>
                <a:ext cx="71" cy="730"/>
              </a:xfrm>
              <a:prstGeom prst="curvedConnector3">
                <a:avLst>
                  <a:gd name="adj1" fmla="val 240625"/>
                </a:avLst>
              </a:prstGeom>
              <a:noFill/>
              <a:ln w="28575">
                <a:solidFill>
                  <a:schemeClr val="tx1"/>
                </a:solidFill>
                <a:round/>
                <a:headEnd type="none" w="sm" len="sm"/>
                <a:tailEnd type="triangle" w="lg" len="lg"/>
              </a:ln>
            </p:spPr>
          </p:cxnSp>
        </p:grpSp>
        <p:sp>
          <p:nvSpPr>
            <p:cNvPr id="82956" name="Text Box 66"/>
            <p:cNvSpPr txBox="1">
              <a:spLocks noChangeArrowheads="1"/>
            </p:cNvSpPr>
            <p:nvPr/>
          </p:nvSpPr>
          <p:spPr bwMode="auto">
            <a:xfrm>
              <a:off x="864" y="288"/>
              <a:ext cx="196"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5</a:t>
              </a:r>
              <a:endParaRPr kumimoji="0" lang="en-US" altLang="ko-KR" sz="2400">
                <a:latin typeface="Times New Roman" pitchFamily="18" charset="0"/>
              </a:endParaRPr>
            </a:p>
          </p:txBody>
        </p:sp>
        <p:sp>
          <p:nvSpPr>
            <p:cNvPr id="82957" name="Text Box 67"/>
            <p:cNvSpPr txBox="1">
              <a:spLocks noChangeArrowheads="1"/>
            </p:cNvSpPr>
            <p:nvPr/>
          </p:nvSpPr>
          <p:spPr bwMode="auto">
            <a:xfrm>
              <a:off x="816" y="902"/>
              <a:ext cx="249"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-3</a:t>
              </a:r>
            </a:p>
          </p:txBody>
        </p:sp>
        <p:sp>
          <p:nvSpPr>
            <p:cNvPr id="82958" name="Text Box 68"/>
            <p:cNvSpPr txBox="1">
              <a:spLocks noChangeArrowheads="1"/>
            </p:cNvSpPr>
            <p:nvPr/>
          </p:nvSpPr>
          <p:spPr bwMode="auto">
            <a:xfrm>
              <a:off x="764" y="672"/>
              <a:ext cx="196"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2</a:t>
              </a:r>
            </a:p>
          </p:txBody>
        </p:sp>
        <p:sp>
          <p:nvSpPr>
            <p:cNvPr id="82959" name="Text Box 69"/>
            <p:cNvSpPr txBox="1">
              <a:spLocks noChangeArrowheads="1"/>
            </p:cNvSpPr>
            <p:nvPr/>
          </p:nvSpPr>
          <p:spPr bwMode="auto">
            <a:xfrm>
              <a:off x="188" y="624"/>
              <a:ext cx="196"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4</a:t>
              </a:r>
            </a:p>
          </p:txBody>
        </p:sp>
      </p:grpSp>
      <p:sp>
        <p:nvSpPr>
          <p:cNvPr id="82954" name="Rectangle 70"/>
          <p:cNvSpPr>
            <a:spLocks noGrp="1" noChangeArrowheads="1"/>
          </p:cNvSpPr>
          <p:nvPr>
            <p:ph type="title"/>
          </p:nvPr>
        </p:nvSpPr>
        <p:spPr>
          <a:xfrm>
            <a:off x="0" y="0"/>
            <a:ext cx="8686800" cy="1219200"/>
          </a:xfrm>
          <a:noFill/>
        </p:spPr>
        <p:txBody>
          <a:bodyPr lIns="92075" tIns="46038" rIns="92075" bIns="46038"/>
          <a:lstStyle/>
          <a:p>
            <a:pPr eaLnBrk="1" hangingPunct="1"/>
            <a:r>
              <a:rPr lang="en-US" altLang="ko-KR" sz="2800" smtClean="0"/>
              <a:t>k = 3: Vertices 1, 2, 3 can be intermediate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52400" y="609600"/>
            <a:ext cx="8610600" cy="641350"/>
          </a:xfrm>
        </p:spPr>
        <p:txBody>
          <a:bodyPr/>
          <a:lstStyle/>
          <a:p>
            <a:pPr eaLnBrk="1" hangingPunct="1"/>
            <a:r>
              <a:rPr lang="en-US" altLang="ko-KR" sz="3600" smtClean="0"/>
              <a:t>Floyd's Algorithm: Using 2 D matrices</a:t>
            </a:r>
          </a:p>
        </p:txBody>
      </p:sp>
      <p:sp>
        <p:nvSpPr>
          <p:cNvPr id="83971" name="Rectangle 3"/>
          <p:cNvSpPr>
            <a:spLocks noGrp="1" noChangeArrowheads="1"/>
          </p:cNvSpPr>
          <p:nvPr>
            <p:ph type="body" idx="1"/>
          </p:nvPr>
        </p:nvSpPr>
        <p:spPr>
          <a:xfrm>
            <a:off x="304800" y="1524000"/>
            <a:ext cx="8839200" cy="5105400"/>
          </a:xfrm>
        </p:spPr>
        <p:txBody>
          <a:bodyPr/>
          <a:lstStyle/>
          <a:p>
            <a:pPr eaLnBrk="1" hangingPunct="1">
              <a:buFontTx/>
              <a:buNone/>
            </a:pPr>
            <a:r>
              <a:rPr lang="en-US" altLang="ko-KR" smtClean="0"/>
              <a:t>Floyd</a:t>
            </a:r>
            <a:br>
              <a:rPr lang="en-US" altLang="ko-KR" smtClean="0"/>
            </a:br>
            <a:r>
              <a:rPr lang="en-US" altLang="ko-KR" sz="2400" b="1" smtClean="0"/>
              <a:t>1</a:t>
            </a:r>
            <a:r>
              <a:rPr lang="en-US" altLang="ko-KR" sz="2400" smtClean="0"/>
              <a:t>. </a:t>
            </a:r>
            <a:r>
              <a:rPr lang="en-US" altLang="ko-KR" sz="2400" b="1" i="1" smtClean="0"/>
              <a:t>D  </a:t>
            </a:r>
            <a:r>
              <a:rPr lang="en-US" altLang="ko-KR" sz="2400" b="1" smtClean="0">
                <a:sym typeface="Symbol" pitchFamily="18" charset="2"/>
              </a:rPr>
              <a:t> </a:t>
            </a:r>
            <a:r>
              <a:rPr lang="en-US" altLang="ko-KR" sz="2400" b="1" i="1" smtClean="0">
                <a:sym typeface="Symbol" pitchFamily="18" charset="2"/>
              </a:rPr>
              <a:t>W   </a:t>
            </a:r>
            <a:r>
              <a:rPr lang="en-US" altLang="ko-KR" sz="2400" smtClean="0">
                <a:sym typeface="Symbol" pitchFamily="18" charset="2"/>
              </a:rPr>
              <a:t>// initialize </a:t>
            </a:r>
            <a:r>
              <a:rPr lang="en-US" altLang="ko-KR" sz="2400" i="1" smtClean="0">
                <a:sym typeface="Symbol" pitchFamily="18" charset="2"/>
              </a:rPr>
              <a:t>D</a:t>
            </a:r>
            <a:r>
              <a:rPr lang="en-US" altLang="ko-KR" sz="2400" smtClean="0">
                <a:sym typeface="Symbol" pitchFamily="18" charset="2"/>
              </a:rPr>
              <a:t> array to </a:t>
            </a:r>
            <a:r>
              <a:rPr lang="en-US" altLang="ko-KR" sz="2400" i="1" smtClean="0">
                <a:sym typeface="Symbol" pitchFamily="18" charset="2"/>
              </a:rPr>
              <a:t>W </a:t>
            </a:r>
            <a:r>
              <a:rPr lang="en-US" altLang="ko-KR" sz="2400" smtClean="0">
                <a:sym typeface="Symbol" pitchFamily="18" charset="2"/>
              </a:rPr>
              <a:t>[ ]</a:t>
            </a:r>
            <a:r>
              <a:rPr lang="en-US" altLang="ko-KR" sz="2400" b="1" i="1" smtClean="0">
                <a:sym typeface="Symbol" pitchFamily="18" charset="2"/>
              </a:rPr>
              <a:t/>
            </a:r>
            <a:br>
              <a:rPr lang="en-US" altLang="ko-KR" sz="2400" b="1" i="1" smtClean="0">
                <a:sym typeface="Symbol" pitchFamily="18" charset="2"/>
              </a:rPr>
            </a:br>
            <a:r>
              <a:rPr lang="en-US" altLang="ko-KR" sz="2400" b="1" smtClean="0">
                <a:sym typeface="Symbol" pitchFamily="18" charset="2"/>
              </a:rPr>
              <a:t>2. </a:t>
            </a:r>
            <a:r>
              <a:rPr lang="en-US" altLang="ko-KR" sz="2400" b="1" i="1" smtClean="0">
                <a:sym typeface="Symbol" pitchFamily="18" charset="2"/>
              </a:rPr>
              <a:t>P </a:t>
            </a:r>
            <a:r>
              <a:rPr lang="en-US" altLang="ko-KR" sz="2400" b="1" smtClean="0">
                <a:sym typeface="Symbol" pitchFamily="18" charset="2"/>
              </a:rPr>
              <a:t></a:t>
            </a:r>
            <a:r>
              <a:rPr lang="en-US" altLang="ko-KR" sz="2400" i="1" smtClean="0">
                <a:sym typeface="Symbol" pitchFamily="18" charset="2"/>
              </a:rPr>
              <a:t> </a:t>
            </a:r>
            <a:r>
              <a:rPr lang="en-US" altLang="ko-KR" sz="2400" smtClean="0">
                <a:sym typeface="Symbol" pitchFamily="18" charset="2"/>
              </a:rPr>
              <a:t>0     // initialize P array to [0]</a:t>
            </a:r>
            <a:r>
              <a:rPr lang="en-US" altLang="ko-KR" sz="2400" i="1" smtClean="0">
                <a:sym typeface="Symbol" pitchFamily="18" charset="2"/>
              </a:rPr>
              <a:t/>
            </a:r>
            <a:br>
              <a:rPr lang="en-US" altLang="ko-KR" sz="2400" i="1" smtClean="0">
                <a:sym typeface="Symbol" pitchFamily="18" charset="2"/>
              </a:rPr>
            </a:br>
            <a:r>
              <a:rPr lang="en-US" altLang="ko-KR" sz="2400" b="1" smtClean="0">
                <a:sym typeface="Symbol" pitchFamily="18" charset="2"/>
              </a:rPr>
              <a:t>3</a:t>
            </a:r>
            <a:r>
              <a:rPr lang="en-US" altLang="ko-KR" sz="2400" smtClean="0">
                <a:sym typeface="Symbol" pitchFamily="18" charset="2"/>
              </a:rPr>
              <a:t>. </a:t>
            </a:r>
            <a:r>
              <a:rPr lang="en-US" altLang="ko-KR" sz="2400" b="1" smtClean="0">
                <a:sym typeface="Symbol" pitchFamily="18" charset="2"/>
              </a:rPr>
              <a:t>for </a:t>
            </a:r>
            <a:r>
              <a:rPr lang="en-US" altLang="ko-KR" sz="2400" b="1" i="1" smtClean="0">
                <a:sym typeface="Symbol" pitchFamily="18" charset="2"/>
              </a:rPr>
              <a:t>k </a:t>
            </a:r>
            <a:r>
              <a:rPr lang="en-US" altLang="ko-KR" sz="2400" b="1" smtClean="0">
                <a:sym typeface="Symbol" pitchFamily="18" charset="2"/>
              </a:rPr>
              <a:t> 1 to </a:t>
            </a:r>
            <a:r>
              <a:rPr lang="en-US" altLang="ko-KR" sz="2400" b="1" i="1" smtClean="0">
                <a:sym typeface="Symbol" pitchFamily="18" charset="2"/>
              </a:rPr>
              <a:t>n</a:t>
            </a:r>
            <a:br>
              <a:rPr lang="en-US" altLang="ko-KR" sz="2400" b="1" i="1" smtClean="0">
                <a:sym typeface="Symbol" pitchFamily="18" charset="2"/>
              </a:rPr>
            </a:br>
            <a:r>
              <a:rPr lang="en-US" altLang="ko-KR" sz="2400" b="1" i="1" smtClean="0">
                <a:sym typeface="Symbol" pitchFamily="18" charset="2"/>
              </a:rPr>
              <a:t>	// Computing D</a:t>
            </a:r>
            <a:r>
              <a:rPr lang="en-US" altLang="ko-KR" sz="2400" b="1" i="1" smtClean="0">
                <a:latin typeface="Arial" charset="0"/>
                <a:sym typeface="Symbol" pitchFamily="18" charset="2"/>
              </a:rPr>
              <a:t>’</a:t>
            </a:r>
            <a:r>
              <a:rPr lang="en-US" altLang="ko-KR" sz="2400" b="1" i="1" smtClean="0">
                <a:sym typeface="Symbol" pitchFamily="18" charset="2"/>
              </a:rPr>
              <a:t> from D</a:t>
            </a:r>
            <a:br>
              <a:rPr lang="en-US" altLang="ko-KR" sz="2400" b="1" i="1" smtClean="0">
                <a:sym typeface="Symbol" pitchFamily="18" charset="2"/>
              </a:rPr>
            </a:br>
            <a:r>
              <a:rPr lang="en-US" altLang="ko-KR" sz="2400" b="1" smtClean="0">
                <a:sym typeface="Symbol" pitchFamily="18" charset="2"/>
              </a:rPr>
              <a:t>4.       do for </a:t>
            </a:r>
            <a:r>
              <a:rPr lang="en-US" altLang="ko-KR" sz="2400" b="1" i="1" smtClean="0">
                <a:sym typeface="Symbol" pitchFamily="18" charset="2"/>
              </a:rPr>
              <a:t>i </a:t>
            </a:r>
            <a:r>
              <a:rPr lang="en-US" altLang="ko-KR" sz="2400" b="1" smtClean="0">
                <a:sym typeface="Symbol" pitchFamily="18" charset="2"/>
              </a:rPr>
              <a:t> 1 to </a:t>
            </a:r>
            <a:r>
              <a:rPr lang="en-US" altLang="ko-KR" sz="2400" b="1" i="1" smtClean="0">
                <a:sym typeface="Symbol" pitchFamily="18" charset="2"/>
              </a:rPr>
              <a:t>n</a:t>
            </a:r>
            <a:br>
              <a:rPr lang="en-US" altLang="ko-KR" sz="2400" b="1" i="1" smtClean="0">
                <a:sym typeface="Symbol" pitchFamily="18" charset="2"/>
              </a:rPr>
            </a:br>
            <a:r>
              <a:rPr lang="en-US" altLang="ko-KR" sz="2400" b="1" smtClean="0">
                <a:sym typeface="Symbol" pitchFamily="18" charset="2"/>
              </a:rPr>
              <a:t>5.            do for </a:t>
            </a:r>
            <a:r>
              <a:rPr lang="en-US" altLang="ko-KR" sz="2400" b="1" i="1" smtClean="0">
                <a:sym typeface="Symbol" pitchFamily="18" charset="2"/>
              </a:rPr>
              <a:t>j </a:t>
            </a:r>
            <a:r>
              <a:rPr lang="en-US" altLang="ko-KR" sz="2400" b="1" smtClean="0">
                <a:sym typeface="Symbol" pitchFamily="18" charset="2"/>
              </a:rPr>
              <a:t> 1 to </a:t>
            </a:r>
            <a:r>
              <a:rPr lang="en-US" altLang="ko-KR" sz="2400" b="1" i="1" smtClean="0">
                <a:sym typeface="Symbol" pitchFamily="18" charset="2"/>
              </a:rPr>
              <a:t>n</a:t>
            </a:r>
            <a:br>
              <a:rPr lang="en-US" altLang="ko-KR" sz="2400" b="1" i="1" smtClean="0">
                <a:sym typeface="Symbol" pitchFamily="18" charset="2"/>
              </a:rPr>
            </a:br>
            <a:r>
              <a:rPr lang="en-US" altLang="ko-KR" sz="2400" b="1" smtClean="0">
                <a:sym typeface="Symbol" pitchFamily="18" charset="2"/>
              </a:rPr>
              <a:t>6.</a:t>
            </a:r>
            <a:r>
              <a:rPr lang="en-US" altLang="ko-KR" sz="2400" b="1" i="1" smtClean="0">
                <a:sym typeface="Symbol" pitchFamily="18" charset="2"/>
              </a:rPr>
              <a:t>                 </a:t>
            </a:r>
            <a:r>
              <a:rPr lang="en-US" altLang="ko-KR" sz="2400" b="1" smtClean="0">
                <a:sym typeface="Symbol" pitchFamily="18" charset="2"/>
              </a:rPr>
              <a:t>if (</a:t>
            </a:r>
            <a:r>
              <a:rPr lang="en-US" altLang="ko-KR" sz="2400" b="1" i="1" smtClean="0">
                <a:sym typeface="Symbol" pitchFamily="18" charset="2"/>
              </a:rPr>
              <a:t>D</a:t>
            </a:r>
            <a:r>
              <a:rPr lang="en-US" altLang="ko-KR" sz="2400" b="1" smtClean="0">
                <a:sym typeface="Symbol" pitchFamily="18" charset="2"/>
              </a:rPr>
              <a:t>[</a:t>
            </a:r>
            <a:r>
              <a:rPr lang="en-US" altLang="ko-KR" sz="2400" b="1" i="1" smtClean="0">
                <a:sym typeface="Symbol" pitchFamily="18" charset="2"/>
              </a:rPr>
              <a:t>i</a:t>
            </a:r>
            <a:r>
              <a:rPr lang="en-US" altLang="ko-KR" sz="2400" b="1" smtClean="0">
                <a:sym typeface="Symbol" pitchFamily="18" charset="2"/>
              </a:rPr>
              <a:t>, </a:t>
            </a:r>
            <a:r>
              <a:rPr lang="en-US" altLang="ko-KR" sz="2400" b="1" i="1" smtClean="0">
                <a:sym typeface="Symbol" pitchFamily="18" charset="2"/>
              </a:rPr>
              <a:t>j</a:t>
            </a:r>
            <a:r>
              <a:rPr lang="en-US" altLang="ko-KR" sz="2400" b="1" smtClean="0">
                <a:sym typeface="Symbol" pitchFamily="18" charset="2"/>
              </a:rPr>
              <a:t>] &gt; </a:t>
            </a:r>
            <a:r>
              <a:rPr lang="en-US" altLang="ko-KR" sz="2400" b="1" i="1" smtClean="0">
                <a:sym typeface="Symbol" pitchFamily="18" charset="2"/>
              </a:rPr>
              <a:t>D</a:t>
            </a:r>
            <a:r>
              <a:rPr lang="en-US" altLang="ko-KR" sz="2400" b="1" smtClean="0">
                <a:sym typeface="Symbol" pitchFamily="18" charset="2"/>
              </a:rPr>
              <a:t>[</a:t>
            </a:r>
            <a:r>
              <a:rPr lang="en-US" altLang="ko-KR" sz="2400" b="1" i="1" smtClean="0">
                <a:sym typeface="Symbol" pitchFamily="18" charset="2"/>
              </a:rPr>
              <a:t>i</a:t>
            </a:r>
            <a:r>
              <a:rPr lang="en-US" altLang="ko-KR" sz="2400" b="1" smtClean="0">
                <a:sym typeface="Symbol" pitchFamily="18" charset="2"/>
              </a:rPr>
              <a:t>, </a:t>
            </a:r>
            <a:r>
              <a:rPr lang="en-US" altLang="ko-KR" sz="2400" b="1" i="1" smtClean="0">
                <a:sym typeface="Symbol" pitchFamily="18" charset="2"/>
              </a:rPr>
              <a:t>k</a:t>
            </a:r>
            <a:r>
              <a:rPr lang="en-US" altLang="ko-KR" sz="2400" b="1" smtClean="0">
                <a:sym typeface="Symbol" pitchFamily="18" charset="2"/>
              </a:rPr>
              <a:t>] +</a:t>
            </a:r>
            <a:r>
              <a:rPr lang="en-US" altLang="ko-KR" sz="2400" b="1" i="1" smtClean="0">
                <a:sym typeface="Symbol" pitchFamily="18" charset="2"/>
              </a:rPr>
              <a:t>D</a:t>
            </a:r>
            <a:r>
              <a:rPr lang="en-US" altLang="ko-KR" sz="2400" b="1" smtClean="0">
                <a:sym typeface="Symbol" pitchFamily="18" charset="2"/>
              </a:rPr>
              <a:t>[</a:t>
            </a:r>
            <a:r>
              <a:rPr lang="en-US" altLang="ko-KR" sz="2400" b="1" i="1" smtClean="0">
                <a:sym typeface="Symbol" pitchFamily="18" charset="2"/>
              </a:rPr>
              <a:t>k</a:t>
            </a:r>
            <a:r>
              <a:rPr lang="en-US" altLang="ko-KR" sz="2400" b="1" smtClean="0">
                <a:sym typeface="Symbol" pitchFamily="18" charset="2"/>
              </a:rPr>
              <a:t>,</a:t>
            </a:r>
            <a:r>
              <a:rPr lang="en-US" altLang="ko-KR" sz="2400" b="1" i="1" smtClean="0">
                <a:sym typeface="Symbol" pitchFamily="18" charset="2"/>
              </a:rPr>
              <a:t>j</a:t>
            </a:r>
            <a:r>
              <a:rPr lang="en-US" altLang="ko-KR" sz="2400" b="1" smtClean="0">
                <a:sym typeface="Symbol" pitchFamily="18" charset="2"/>
              </a:rPr>
              <a:t> ] ) </a:t>
            </a:r>
            <a:br>
              <a:rPr lang="en-US" altLang="ko-KR" sz="2400" b="1" smtClean="0">
                <a:sym typeface="Symbol" pitchFamily="18" charset="2"/>
              </a:rPr>
            </a:br>
            <a:r>
              <a:rPr lang="en-US" altLang="ko-KR" sz="2400" b="1" smtClean="0">
                <a:sym typeface="Symbol" pitchFamily="18" charset="2"/>
              </a:rPr>
              <a:t>7.		          then  </a:t>
            </a:r>
            <a:r>
              <a:rPr lang="en-US" altLang="ko-KR" sz="2400" b="1" i="1" smtClean="0">
                <a:sym typeface="Symbol" pitchFamily="18" charset="2"/>
              </a:rPr>
              <a:t>D</a:t>
            </a:r>
            <a:r>
              <a:rPr lang="en-US" altLang="ko-KR" sz="2400" b="1" i="1" smtClean="0">
                <a:latin typeface="Arial" charset="0"/>
                <a:sym typeface="Symbol" pitchFamily="18" charset="2"/>
              </a:rPr>
              <a:t>’</a:t>
            </a:r>
            <a:r>
              <a:rPr lang="en-US" altLang="ko-KR" sz="2400" b="1" smtClean="0">
                <a:sym typeface="Symbol" pitchFamily="18" charset="2"/>
              </a:rPr>
              <a:t>[</a:t>
            </a:r>
            <a:r>
              <a:rPr lang="en-US" altLang="ko-KR" sz="2400" b="1" i="1" smtClean="0">
                <a:sym typeface="Symbol" pitchFamily="18" charset="2"/>
              </a:rPr>
              <a:t>i</a:t>
            </a:r>
            <a:r>
              <a:rPr lang="en-US" altLang="ko-KR" sz="2400" b="1" smtClean="0">
                <a:sym typeface="Symbol" pitchFamily="18" charset="2"/>
              </a:rPr>
              <a:t>, </a:t>
            </a:r>
            <a:r>
              <a:rPr lang="en-US" altLang="ko-KR" sz="2400" b="1" i="1" smtClean="0">
                <a:sym typeface="Symbol" pitchFamily="18" charset="2"/>
              </a:rPr>
              <a:t>j</a:t>
            </a:r>
            <a:r>
              <a:rPr lang="en-US" altLang="ko-KR" sz="2400" b="1" smtClean="0">
                <a:sym typeface="Symbol" pitchFamily="18" charset="2"/>
              </a:rPr>
              <a:t>]  </a:t>
            </a:r>
            <a:r>
              <a:rPr lang="en-US" altLang="ko-KR" sz="2400" b="1" i="1" smtClean="0">
                <a:sym typeface="Symbol" pitchFamily="18" charset="2"/>
              </a:rPr>
              <a:t>D</a:t>
            </a:r>
            <a:r>
              <a:rPr lang="en-US" altLang="ko-KR" sz="2400" b="1" smtClean="0">
                <a:sym typeface="Symbol" pitchFamily="18" charset="2"/>
              </a:rPr>
              <a:t>[ </a:t>
            </a:r>
            <a:r>
              <a:rPr lang="en-US" altLang="ko-KR" sz="2400" b="1" i="1" smtClean="0">
                <a:sym typeface="Symbol" pitchFamily="18" charset="2"/>
              </a:rPr>
              <a:t>i</a:t>
            </a:r>
            <a:r>
              <a:rPr lang="en-US" altLang="ko-KR" sz="2400" b="1" smtClean="0">
                <a:sym typeface="Symbol" pitchFamily="18" charset="2"/>
              </a:rPr>
              <a:t>, </a:t>
            </a:r>
            <a:r>
              <a:rPr lang="en-US" altLang="ko-KR" sz="2400" b="1" i="1" smtClean="0">
                <a:sym typeface="Symbol" pitchFamily="18" charset="2"/>
              </a:rPr>
              <a:t>k</a:t>
            </a:r>
            <a:r>
              <a:rPr lang="en-US" altLang="ko-KR" sz="2400" b="1" smtClean="0">
                <a:sym typeface="Symbol" pitchFamily="18" charset="2"/>
              </a:rPr>
              <a:t> ] +</a:t>
            </a:r>
            <a:r>
              <a:rPr lang="en-US" altLang="ko-KR" sz="2400" b="1" i="1" smtClean="0">
                <a:sym typeface="Symbol" pitchFamily="18" charset="2"/>
              </a:rPr>
              <a:t> D</a:t>
            </a:r>
            <a:r>
              <a:rPr lang="en-US" altLang="ko-KR" sz="2400" b="1" smtClean="0">
                <a:sym typeface="Symbol" pitchFamily="18" charset="2"/>
              </a:rPr>
              <a:t>[ </a:t>
            </a:r>
            <a:r>
              <a:rPr lang="en-US" altLang="ko-KR" sz="2400" b="1" i="1" smtClean="0">
                <a:sym typeface="Symbol" pitchFamily="18" charset="2"/>
              </a:rPr>
              <a:t>k</a:t>
            </a:r>
            <a:r>
              <a:rPr lang="en-US" altLang="ko-KR" sz="2400" b="1" smtClean="0">
                <a:sym typeface="Symbol" pitchFamily="18" charset="2"/>
              </a:rPr>
              <a:t>, </a:t>
            </a:r>
            <a:r>
              <a:rPr lang="en-US" altLang="ko-KR" sz="2400" b="1" i="1" smtClean="0">
                <a:sym typeface="Symbol" pitchFamily="18" charset="2"/>
              </a:rPr>
              <a:t>j</a:t>
            </a:r>
            <a:r>
              <a:rPr lang="en-US" altLang="ko-KR" sz="2400" b="1" smtClean="0">
                <a:sym typeface="Symbol" pitchFamily="18" charset="2"/>
              </a:rPr>
              <a:t> ] </a:t>
            </a:r>
            <a:br>
              <a:rPr lang="en-US" altLang="ko-KR" sz="2400" b="1" smtClean="0">
                <a:sym typeface="Symbol" pitchFamily="18" charset="2"/>
              </a:rPr>
            </a:br>
            <a:r>
              <a:rPr lang="en-US" altLang="ko-KR" sz="2400" b="1" smtClean="0">
                <a:sym typeface="Symbol" pitchFamily="18" charset="2"/>
              </a:rPr>
              <a:t>8.		                    </a:t>
            </a:r>
            <a:r>
              <a:rPr lang="en-US" altLang="ko-KR" sz="2400" b="1" i="1" smtClean="0"/>
              <a:t>P</a:t>
            </a:r>
            <a:r>
              <a:rPr lang="en-US" altLang="ko-KR" sz="2400" b="1" smtClean="0"/>
              <a:t>[ </a:t>
            </a:r>
            <a:r>
              <a:rPr lang="en-US" altLang="ko-KR" sz="2400" b="1" i="1" smtClean="0"/>
              <a:t>i, j</a:t>
            </a:r>
            <a:r>
              <a:rPr lang="en-US" altLang="ko-KR" sz="2400" b="1" smtClean="0"/>
              <a:t> ] </a:t>
            </a:r>
            <a:r>
              <a:rPr lang="en-US" altLang="ko-KR" sz="2400" b="1" smtClean="0">
                <a:sym typeface="Symbol" pitchFamily="18" charset="2"/>
              </a:rPr>
              <a:t> </a:t>
            </a:r>
            <a:r>
              <a:rPr lang="en-US" altLang="ko-KR" sz="2400" b="1" i="1" smtClean="0"/>
              <a:t>k</a:t>
            </a:r>
            <a:r>
              <a:rPr lang="en-US" altLang="ko-KR" sz="2400" b="1" smtClean="0"/>
              <a:t>; </a:t>
            </a:r>
            <a:br>
              <a:rPr lang="en-US" altLang="ko-KR" sz="2400" b="1" smtClean="0"/>
            </a:br>
            <a:r>
              <a:rPr lang="en-US" altLang="ko-KR" sz="2400" b="1" smtClean="0"/>
              <a:t>9.			else </a:t>
            </a:r>
            <a:r>
              <a:rPr lang="en-US" altLang="ko-KR" sz="2400" b="1" i="1" smtClean="0">
                <a:sym typeface="Symbol" pitchFamily="18" charset="2"/>
              </a:rPr>
              <a:t>D</a:t>
            </a:r>
            <a:r>
              <a:rPr lang="en-US" altLang="ko-KR" sz="2400" b="1" i="1" smtClean="0">
                <a:latin typeface="Arial" charset="0"/>
                <a:sym typeface="Symbol" pitchFamily="18" charset="2"/>
              </a:rPr>
              <a:t>’</a:t>
            </a:r>
            <a:r>
              <a:rPr lang="en-US" altLang="ko-KR" sz="2400" b="1" smtClean="0">
                <a:sym typeface="Symbol" pitchFamily="18" charset="2"/>
              </a:rPr>
              <a:t>[ </a:t>
            </a:r>
            <a:r>
              <a:rPr lang="en-US" altLang="ko-KR" sz="2400" b="1" i="1" smtClean="0">
                <a:sym typeface="Symbol" pitchFamily="18" charset="2"/>
              </a:rPr>
              <a:t>i</a:t>
            </a:r>
            <a:r>
              <a:rPr lang="en-US" altLang="ko-KR" sz="2400" b="1" smtClean="0">
                <a:sym typeface="Symbol" pitchFamily="18" charset="2"/>
              </a:rPr>
              <a:t>, </a:t>
            </a:r>
            <a:r>
              <a:rPr lang="en-US" altLang="ko-KR" sz="2400" b="1" i="1" smtClean="0">
                <a:sym typeface="Symbol" pitchFamily="18" charset="2"/>
              </a:rPr>
              <a:t>j</a:t>
            </a:r>
            <a:r>
              <a:rPr lang="en-US" altLang="ko-KR" sz="2400" b="1" smtClean="0">
                <a:sym typeface="Symbol" pitchFamily="18" charset="2"/>
              </a:rPr>
              <a:t> ]  </a:t>
            </a:r>
            <a:r>
              <a:rPr lang="en-US" altLang="ko-KR" sz="2400" b="1" i="1" smtClean="0">
                <a:sym typeface="Symbol" pitchFamily="18" charset="2"/>
              </a:rPr>
              <a:t>D</a:t>
            </a:r>
            <a:r>
              <a:rPr lang="en-US" altLang="ko-KR" sz="2400" b="1" smtClean="0">
                <a:sym typeface="Symbol" pitchFamily="18" charset="2"/>
              </a:rPr>
              <a:t>[ </a:t>
            </a:r>
            <a:r>
              <a:rPr lang="en-US" altLang="ko-KR" sz="2400" b="1" i="1" smtClean="0">
                <a:sym typeface="Symbol" pitchFamily="18" charset="2"/>
              </a:rPr>
              <a:t>i</a:t>
            </a:r>
            <a:r>
              <a:rPr lang="en-US" altLang="ko-KR" sz="2400" b="1" smtClean="0">
                <a:sym typeface="Symbol" pitchFamily="18" charset="2"/>
              </a:rPr>
              <a:t>, </a:t>
            </a:r>
            <a:r>
              <a:rPr lang="en-US" altLang="ko-KR" sz="2400" b="1" i="1" smtClean="0">
                <a:sym typeface="Symbol" pitchFamily="18" charset="2"/>
              </a:rPr>
              <a:t>j</a:t>
            </a:r>
            <a:r>
              <a:rPr lang="en-US" altLang="ko-KR" sz="2400" b="1" smtClean="0">
                <a:sym typeface="Symbol" pitchFamily="18" charset="2"/>
              </a:rPr>
              <a:t> ]</a:t>
            </a:r>
            <a:br>
              <a:rPr lang="en-US" altLang="ko-KR" sz="2400" b="1" smtClean="0">
                <a:sym typeface="Symbol" pitchFamily="18" charset="2"/>
              </a:rPr>
            </a:br>
            <a:r>
              <a:rPr lang="en-US" altLang="ko-KR" sz="2400" b="1" smtClean="0">
                <a:sym typeface="Symbol" pitchFamily="18" charset="2"/>
              </a:rPr>
              <a:t>10.	 </a:t>
            </a:r>
            <a:r>
              <a:rPr lang="en-US" altLang="ko-KR" sz="2400" b="1" i="1" smtClean="0">
                <a:sym typeface="Symbol" pitchFamily="18" charset="2"/>
              </a:rPr>
              <a:t>Move D</a:t>
            </a:r>
            <a:r>
              <a:rPr lang="en-US" altLang="ko-KR" sz="2400" b="1" i="1" smtClean="0">
                <a:latin typeface="Arial" charset="0"/>
                <a:sym typeface="Symbol" pitchFamily="18" charset="2"/>
              </a:rPr>
              <a:t>’</a:t>
            </a:r>
            <a:r>
              <a:rPr lang="en-US" altLang="ko-KR" sz="2400" b="1" i="1" smtClean="0">
                <a:sym typeface="Symbol" pitchFamily="18" charset="2"/>
              </a:rPr>
              <a:t> to D.</a:t>
            </a:r>
            <a:endParaRPr lang="en-US" altLang="ko-KR" sz="2400" b="1"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p:spPr>
        <p:txBody>
          <a:bodyPr lIns="92075" tIns="46038" rIns="92075" bIns="46038"/>
          <a:lstStyle/>
          <a:p>
            <a:pPr eaLnBrk="1" hangingPunct="1"/>
            <a:r>
              <a:rPr lang="en-US" altLang="ko-KR" b="1" smtClean="0"/>
              <a:t>Can we use only one D matrix?</a:t>
            </a:r>
          </a:p>
        </p:txBody>
      </p:sp>
      <p:sp>
        <p:nvSpPr>
          <p:cNvPr id="84995" name="Rectangle 3"/>
          <p:cNvSpPr>
            <a:spLocks noGrp="1" noChangeArrowheads="1"/>
          </p:cNvSpPr>
          <p:nvPr>
            <p:ph type="body" idx="1"/>
          </p:nvPr>
        </p:nvSpPr>
        <p:spPr>
          <a:noFill/>
        </p:spPr>
        <p:txBody>
          <a:bodyPr lIns="92075" tIns="46038" rIns="92075" bIns="46038"/>
          <a:lstStyle/>
          <a:p>
            <a:pPr eaLnBrk="1" hangingPunct="1">
              <a:lnSpc>
                <a:spcPct val="90000"/>
              </a:lnSpc>
            </a:pPr>
            <a:r>
              <a:rPr lang="en-US" altLang="ko-KR" i="1" smtClean="0"/>
              <a:t>D</a:t>
            </a:r>
            <a:r>
              <a:rPr lang="en-US" altLang="ko-KR" smtClean="0"/>
              <a:t>[</a:t>
            </a:r>
            <a:r>
              <a:rPr lang="en-US" altLang="ko-KR" i="1" smtClean="0"/>
              <a:t>i,j</a:t>
            </a:r>
            <a:r>
              <a:rPr lang="en-US" altLang="ko-KR" smtClean="0"/>
              <a:t>] depends only on elements in the </a:t>
            </a:r>
            <a:r>
              <a:rPr lang="en-US" altLang="ko-KR" i="1" smtClean="0"/>
              <a:t>k</a:t>
            </a:r>
            <a:r>
              <a:rPr lang="en-US" altLang="ko-KR" baseline="30000" smtClean="0"/>
              <a:t>th</a:t>
            </a:r>
            <a:r>
              <a:rPr lang="en-US" altLang="ko-KR" smtClean="0"/>
              <a:t> column and row of the distance matrix.</a:t>
            </a:r>
          </a:p>
          <a:p>
            <a:pPr eaLnBrk="1" hangingPunct="1">
              <a:lnSpc>
                <a:spcPct val="90000"/>
              </a:lnSpc>
            </a:pPr>
            <a:r>
              <a:rPr lang="en-US" altLang="ko-KR" smtClean="0"/>
              <a:t>We will show that the </a:t>
            </a:r>
            <a:r>
              <a:rPr lang="en-US" altLang="ko-KR" i="1" smtClean="0"/>
              <a:t>k</a:t>
            </a:r>
            <a:r>
              <a:rPr lang="en-US" altLang="ko-KR" baseline="30000" smtClean="0"/>
              <a:t>th</a:t>
            </a:r>
            <a:r>
              <a:rPr lang="en-US" altLang="ko-KR" smtClean="0"/>
              <a:t> row and the </a:t>
            </a:r>
            <a:r>
              <a:rPr lang="en-US" altLang="ko-KR" i="1" smtClean="0"/>
              <a:t>k</a:t>
            </a:r>
            <a:r>
              <a:rPr lang="en-US" altLang="ko-KR" baseline="30000" smtClean="0"/>
              <a:t>th</a:t>
            </a:r>
            <a:r>
              <a:rPr lang="en-US" altLang="ko-KR" smtClean="0"/>
              <a:t> column of the distance matrix are unchanged when </a:t>
            </a:r>
            <a:r>
              <a:rPr lang="en-US" altLang="ko-KR" i="1" smtClean="0"/>
              <a:t>D</a:t>
            </a:r>
            <a:r>
              <a:rPr lang="en-US" altLang="ko-KR" i="1" baseline="30000" smtClean="0"/>
              <a:t>k</a:t>
            </a:r>
            <a:r>
              <a:rPr lang="en-US" altLang="ko-KR" smtClean="0"/>
              <a:t> is computed</a:t>
            </a:r>
          </a:p>
          <a:p>
            <a:pPr eaLnBrk="1" hangingPunct="1">
              <a:lnSpc>
                <a:spcPct val="90000"/>
              </a:lnSpc>
            </a:pPr>
            <a:r>
              <a:rPr lang="en-US" altLang="ko-KR" smtClean="0"/>
              <a:t>This means</a:t>
            </a:r>
            <a:r>
              <a:rPr lang="en-US" altLang="ko-KR" i="1" smtClean="0"/>
              <a:t> D</a:t>
            </a:r>
            <a:r>
              <a:rPr lang="en-US" altLang="ko-KR" smtClean="0"/>
              <a:t> can be calculated </a:t>
            </a:r>
            <a:r>
              <a:rPr lang="en-US" altLang="ko-KR" i="1" smtClean="0"/>
              <a:t>in-place</a:t>
            </a:r>
          </a:p>
          <a:p>
            <a:pPr eaLnBrk="1" hangingPunct="1">
              <a:lnSpc>
                <a:spcPct val="90000"/>
              </a:lnSpc>
            </a:pPr>
            <a:endParaRPr lang="ko-KR" altLang="en-US" b="1" i="1"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p:spPr>
        <p:txBody>
          <a:bodyPr lIns="92075" tIns="46038" rIns="92075" bIns="46038"/>
          <a:lstStyle/>
          <a:p>
            <a:pPr eaLnBrk="1" hangingPunct="1"/>
            <a:r>
              <a:rPr lang="en-US" altLang="ko-KR" b="1" smtClean="0"/>
              <a:t>The main diagonal values</a:t>
            </a:r>
          </a:p>
        </p:txBody>
      </p:sp>
      <p:sp>
        <p:nvSpPr>
          <p:cNvPr id="86019" name="Rectangle 3"/>
          <p:cNvSpPr>
            <a:spLocks noGrp="1" noChangeArrowheads="1"/>
          </p:cNvSpPr>
          <p:nvPr>
            <p:ph type="body" idx="1"/>
          </p:nvPr>
        </p:nvSpPr>
        <p:spPr>
          <a:xfrm>
            <a:off x="0" y="1981200"/>
            <a:ext cx="9144000" cy="4114800"/>
          </a:xfrm>
          <a:noFill/>
        </p:spPr>
        <p:txBody>
          <a:bodyPr lIns="92075" tIns="46038" rIns="92075" bIns="46038"/>
          <a:lstStyle/>
          <a:p>
            <a:pPr eaLnBrk="1" hangingPunct="1"/>
            <a:r>
              <a:rPr lang="en-US" altLang="ko-KR" sz="2800" smtClean="0"/>
              <a:t>Before we show that the </a:t>
            </a:r>
            <a:r>
              <a:rPr lang="en-US" altLang="ko-KR" sz="2800" i="1" smtClean="0"/>
              <a:t>k</a:t>
            </a:r>
            <a:r>
              <a:rPr lang="en-US" altLang="ko-KR" sz="2800" baseline="30000" smtClean="0"/>
              <a:t>th</a:t>
            </a:r>
            <a:r>
              <a:rPr lang="en-US" altLang="ko-KR" sz="2800" smtClean="0"/>
              <a:t> row and column of </a:t>
            </a:r>
            <a:r>
              <a:rPr lang="en-US" altLang="ko-KR" sz="2800" i="1" smtClean="0"/>
              <a:t>D </a:t>
            </a:r>
            <a:r>
              <a:rPr lang="en-US" altLang="ko-KR" sz="2800" smtClean="0"/>
              <a:t>remain unchanged, we show that the main diagonal remains 0</a:t>
            </a:r>
          </a:p>
          <a:p>
            <a:pPr eaLnBrk="1" hangingPunct="1"/>
            <a:endParaRPr lang="en-US" altLang="ko-KR" sz="2800" smtClean="0"/>
          </a:p>
          <a:p>
            <a:pPr eaLnBrk="1" hangingPunct="1"/>
            <a:r>
              <a:rPr lang="en-US" altLang="ko-KR" sz="2800" smtClean="0"/>
              <a:t>D</a:t>
            </a:r>
            <a:r>
              <a:rPr lang="en-US" altLang="ko-KR" sz="2800" baseline="30000" smtClean="0"/>
              <a:t>(k)</a:t>
            </a:r>
            <a:r>
              <a:rPr lang="en-US" altLang="ko-KR" sz="2800" smtClean="0"/>
              <a:t>[ </a:t>
            </a:r>
            <a:r>
              <a:rPr lang="en-US" altLang="ko-KR" sz="2800" i="1" smtClean="0"/>
              <a:t>j,j </a:t>
            </a:r>
            <a:r>
              <a:rPr lang="en-US" altLang="ko-KR" sz="2800" smtClean="0"/>
              <a:t>] = min{ </a:t>
            </a:r>
            <a:r>
              <a:rPr lang="en-US" altLang="ko-KR" sz="2800" i="1" smtClean="0"/>
              <a:t>D</a:t>
            </a:r>
            <a:r>
              <a:rPr lang="en-US" altLang="ko-KR" sz="2800" baseline="30000" smtClean="0"/>
              <a:t>(</a:t>
            </a:r>
            <a:r>
              <a:rPr lang="en-US" altLang="ko-KR" sz="2800" i="1" baseline="30000" smtClean="0"/>
              <a:t>k</a:t>
            </a:r>
            <a:r>
              <a:rPr lang="en-US" altLang="ko-KR" sz="2800" baseline="30000" smtClean="0"/>
              <a:t>-1)</a:t>
            </a:r>
            <a:r>
              <a:rPr lang="en-US" altLang="ko-KR" sz="2800" smtClean="0"/>
              <a:t>[ </a:t>
            </a:r>
            <a:r>
              <a:rPr lang="en-US" altLang="ko-KR" sz="2800" i="1" smtClean="0"/>
              <a:t>j,j </a:t>
            </a:r>
            <a:r>
              <a:rPr lang="en-US" altLang="ko-KR" sz="2800" smtClean="0"/>
              <a:t>] ,   </a:t>
            </a:r>
            <a:r>
              <a:rPr lang="en-US" altLang="ko-KR" sz="2800" i="1" smtClean="0"/>
              <a:t>D</a:t>
            </a:r>
            <a:r>
              <a:rPr lang="en-US" altLang="ko-KR" sz="2800" baseline="30000" smtClean="0"/>
              <a:t>(</a:t>
            </a:r>
            <a:r>
              <a:rPr lang="en-US" altLang="ko-KR" sz="2800" i="1" baseline="30000" smtClean="0"/>
              <a:t>k</a:t>
            </a:r>
            <a:r>
              <a:rPr lang="en-US" altLang="ko-KR" sz="2800" baseline="30000" smtClean="0"/>
              <a:t>-1)</a:t>
            </a:r>
            <a:r>
              <a:rPr lang="en-US" altLang="ko-KR" sz="2800" smtClean="0"/>
              <a:t>[ </a:t>
            </a:r>
            <a:r>
              <a:rPr lang="en-US" altLang="ko-KR" sz="2800" i="1" smtClean="0"/>
              <a:t>j,k </a:t>
            </a:r>
            <a:r>
              <a:rPr lang="en-US" altLang="ko-KR" sz="2800" smtClean="0"/>
              <a:t>] + </a:t>
            </a:r>
            <a:r>
              <a:rPr lang="en-US" altLang="ko-KR" sz="2800" i="1" smtClean="0"/>
              <a:t>D</a:t>
            </a:r>
            <a:r>
              <a:rPr lang="en-US" altLang="ko-KR" sz="2800" baseline="30000" smtClean="0"/>
              <a:t>(</a:t>
            </a:r>
            <a:r>
              <a:rPr lang="en-US" altLang="ko-KR" sz="2800" i="1" baseline="30000" smtClean="0"/>
              <a:t>k</a:t>
            </a:r>
            <a:r>
              <a:rPr lang="en-US" altLang="ko-KR" sz="2800" baseline="30000" smtClean="0"/>
              <a:t>-1)</a:t>
            </a:r>
            <a:r>
              <a:rPr lang="en-US" altLang="ko-KR" sz="2800" smtClean="0"/>
              <a:t>[ </a:t>
            </a:r>
            <a:r>
              <a:rPr lang="en-US" altLang="ko-KR" sz="2800" i="1" smtClean="0"/>
              <a:t>k,j </a:t>
            </a:r>
            <a:r>
              <a:rPr lang="en-US" altLang="ko-KR" sz="2800" smtClean="0"/>
              <a:t>] }</a:t>
            </a:r>
            <a:br>
              <a:rPr lang="en-US" altLang="ko-KR" sz="2800" smtClean="0"/>
            </a:br>
            <a:r>
              <a:rPr lang="en-US" altLang="ko-KR" sz="2800" smtClean="0"/>
              <a:t>	       = min{ 0,   </a:t>
            </a:r>
            <a:r>
              <a:rPr lang="en-US" altLang="ko-KR" sz="2800" i="1" smtClean="0"/>
              <a:t>D</a:t>
            </a:r>
            <a:r>
              <a:rPr lang="en-US" altLang="ko-KR" sz="2800" baseline="30000" smtClean="0"/>
              <a:t>(</a:t>
            </a:r>
            <a:r>
              <a:rPr lang="en-US" altLang="ko-KR" sz="2800" i="1" baseline="30000" smtClean="0"/>
              <a:t>k</a:t>
            </a:r>
            <a:r>
              <a:rPr lang="en-US" altLang="ko-KR" sz="2800" baseline="30000" smtClean="0"/>
              <a:t>-1)</a:t>
            </a:r>
            <a:r>
              <a:rPr lang="en-US" altLang="ko-KR" sz="2800" smtClean="0"/>
              <a:t>[ </a:t>
            </a:r>
            <a:r>
              <a:rPr lang="en-US" altLang="ko-KR" sz="2800" i="1" smtClean="0"/>
              <a:t>j,k </a:t>
            </a:r>
            <a:r>
              <a:rPr lang="en-US" altLang="ko-KR" sz="2800" smtClean="0"/>
              <a:t>] + </a:t>
            </a:r>
            <a:r>
              <a:rPr lang="en-US" altLang="ko-KR" sz="2800" i="1" smtClean="0"/>
              <a:t>D</a:t>
            </a:r>
            <a:r>
              <a:rPr lang="en-US" altLang="ko-KR" sz="2800" baseline="30000" smtClean="0"/>
              <a:t>(</a:t>
            </a:r>
            <a:r>
              <a:rPr lang="en-US" altLang="ko-KR" sz="2800" i="1" baseline="30000" smtClean="0"/>
              <a:t>k</a:t>
            </a:r>
            <a:r>
              <a:rPr lang="en-US" altLang="ko-KR" sz="2800" baseline="30000" smtClean="0"/>
              <a:t>-1)</a:t>
            </a:r>
            <a:r>
              <a:rPr lang="en-US" altLang="ko-KR" sz="2800" smtClean="0"/>
              <a:t>[ </a:t>
            </a:r>
            <a:r>
              <a:rPr lang="en-US" altLang="ko-KR" sz="2800" i="1" smtClean="0"/>
              <a:t>k,j </a:t>
            </a:r>
            <a:r>
              <a:rPr lang="en-US" altLang="ko-KR" sz="2800" smtClean="0"/>
              <a:t>] }</a:t>
            </a:r>
            <a:br>
              <a:rPr lang="en-US" altLang="ko-KR" sz="2800" smtClean="0"/>
            </a:br>
            <a:r>
              <a:rPr lang="en-US" altLang="ko-KR" sz="2800" smtClean="0"/>
              <a:t>              = 0</a:t>
            </a:r>
          </a:p>
          <a:p>
            <a:pPr eaLnBrk="1" hangingPunct="1"/>
            <a:r>
              <a:rPr lang="en-US" altLang="ko-KR" sz="2800" smtClean="0"/>
              <a:t>Based on which assumption?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p:spPr>
        <p:txBody>
          <a:bodyPr lIns="92075" tIns="46038" rIns="92075" bIns="46038"/>
          <a:lstStyle/>
          <a:p>
            <a:pPr eaLnBrk="1" hangingPunct="1"/>
            <a:r>
              <a:rPr lang="en-US" altLang="ko-KR" b="1" smtClean="0"/>
              <a:t>The </a:t>
            </a:r>
            <a:r>
              <a:rPr lang="en-US" altLang="ko-KR" b="1" i="1" smtClean="0"/>
              <a:t>k </a:t>
            </a:r>
            <a:r>
              <a:rPr lang="en-US" altLang="ko-KR" b="1" baseline="30000" smtClean="0"/>
              <a:t>th</a:t>
            </a:r>
            <a:r>
              <a:rPr lang="en-US" altLang="ko-KR" b="1" smtClean="0"/>
              <a:t> column</a:t>
            </a:r>
          </a:p>
        </p:txBody>
      </p:sp>
      <p:sp>
        <p:nvSpPr>
          <p:cNvPr id="87043" name="Rectangle 3"/>
          <p:cNvSpPr>
            <a:spLocks noGrp="1" noChangeArrowheads="1"/>
          </p:cNvSpPr>
          <p:nvPr>
            <p:ph type="body" idx="1"/>
          </p:nvPr>
        </p:nvSpPr>
        <p:spPr>
          <a:noFill/>
        </p:spPr>
        <p:txBody>
          <a:bodyPr lIns="92075" tIns="46038" rIns="92075" bIns="46038"/>
          <a:lstStyle/>
          <a:p>
            <a:pPr eaLnBrk="1" hangingPunct="1">
              <a:lnSpc>
                <a:spcPct val="90000"/>
              </a:lnSpc>
            </a:pPr>
            <a:r>
              <a:rPr lang="en-US" altLang="ko-KR" sz="2800" i="1" smtClean="0"/>
              <a:t>k</a:t>
            </a:r>
            <a:r>
              <a:rPr lang="en-US" altLang="ko-KR" sz="2800" i="1" baseline="30000" smtClean="0"/>
              <a:t>th</a:t>
            </a:r>
            <a:r>
              <a:rPr lang="en-US" altLang="ko-KR" sz="2800" smtClean="0"/>
              <a:t> column of </a:t>
            </a:r>
            <a:r>
              <a:rPr lang="en-US" altLang="ko-KR" sz="2800" i="1" smtClean="0"/>
              <a:t>D</a:t>
            </a:r>
            <a:r>
              <a:rPr lang="en-US" altLang="ko-KR" sz="2800" i="1" baseline="30000" smtClean="0"/>
              <a:t>k</a:t>
            </a:r>
            <a:r>
              <a:rPr lang="en-US" altLang="ko-KR" sz="2800" smtClean="0"/>
              <a:t> is equal to the </a:t>
            </a:r>
            <a:r>
              <a:rPr lang="en-US" altLang="ko-KR" sz="2800" i="1" smtClean="0"/>
              <a:t>k</a:t>
            </a:r>
            <a:r>
              <a:rPr lang="en-US" altLang="ko-KR" sz="2800" i="1" baseline="30000" smtClean="0"/>
              <a:t>th</a:t>
            </a:r>
            <a:r>
              <a:rPr lang="en-US" altLang="ko-KR" sz="2800" smtClean="0"/>
              <a:t> column of </a:t>
            </a:r>
            <a:r>
              <a:rPr lang="en-US" altLang="ko-KR" sz="2800" i="1" smtClean="0"/>
              <a:t>D</a:t>
            </a:r>
            <a:r>
              <a:rPr lang="en-US" altLang="ko-KR" sz="2800" i="1" baseline="30000" smtClean="0"/>
              <a:t>k</a:t>
            </a:r>
            <a:r>
              <a:rPr lang="en-US" altLang="ko-KR" sz="2800" baseline="30000" smtClean="0"/>
              <a:t>-1</a:t>
            </a:r>
            <a:br>
              <a:rPr lang="en-US" altLang="ko-KR" sz="2800" baseline="30000" smtClean="0"/>
            </a:br>
            <a:endParaRPr lang="en-US" altLang="ko-KR" sz="2800" baseline="30000" smtClean="0"/>
          </a:p>
          <a:p>
            <a:pPr eaLnBrk="1" hangingPunct="1">
              <a:lnSpc>
                <a:spcPct val="90000"/>
              </a:lnSpc>
            </a:pPr>
            <a:r>
              <a:rPr lang="en-US" altLang="ko-KR" sz="2800" i="1" smtClean="0"/>
              <a:t>Intuitively true - </a:t>
            </a:r>
            <a:r>
              <a:rPr lang="en-US" altLang="ko-KR" sz="2800" smtClean="0"/>
              <a:t>a path from i to k will not become shorter by adding k to the allowed subset of intermediate vertices</a:t>
            </a:r>
            <a:br>
              <a:rPr lang="en-US" altLang="ko-KR" sz="2800" smtClean="0"/>
            </a:br>
            <a:endParaRPr lang="en-US" altLang="ko-KR" sz="2800" i="1" smtClean="0"/>
          </a:p>
          <a:p>
            <a:pPr eaLnBrk="1" hangingPunct="1">
              <a:lnSpc>
                <a:spcPct val="90000"/>
              </a:lnSpc>
            </a:pPr>
            <a:r>
              <a:rPr lang="en-US" altLang="ko-KR" sz="2800" smtClean="0"/>
              <a:t>For all i, D</a:t>
            </a:r>
            <a:r>
              <a:rPr lang="en-US" altLang="ko-KR" sz="2800" baseline="30000" smtClean="0"/>
              <a:t>(k)</a:t>
            </a:r>
            <a:r>
              <a:rPr lang="en-US" altLang="ko-KR" sz="2800" smtClean="0"/>
              <a:t>[i,k] =</a:t>
            </a:r>
            <a:br>
              <a:rPr lang="en-US" altLang="ko-KR" sz="2800" smtClean="0"/>
            </a:br>
            <a:r>
              <a:rPr lang="en-US" altLang="ko-KR" sz="2800" smtClean="0"/>
              <a:t>	= min{ D</a:t>
            </a:r>
            <a:r>
              <a:rPr lang="en-US" altLang="ko-KR" sz="2800" baseline="30000" smtClean="0"/>
              <a:t>(k-1)</a:t>
            </a:r>
            <a:r>
              <a:rPr lang="en-US" altLang="ko-KR" sz="2800" smtClean="0"/>
              <a:t>[i,k],  D</a:t>
            </a:r>
            <a:r>
              <a:rPr lang="en-US" altLang="ko-KR" sz="2800" baseline="30000" smtClean="0"/>
              <a:t>(k-1)</a:t>
            </a:r>
            <a:r>
              <a:rPr lang="en-US" altLang="ko-KR" sz="2800" smtClean="0"/>
              <a:t>[i,k]+ D</a:t>
            </a:r>
            <a:r>
              <a:rPr lang="en-US" altLang="ko-KR" sz="2800" baseline="30000" smtClean="0"/>
              <a:t>(k-1)</a:t>
            </a:r>
            <a:r>
              <a:rPr lang="en-US" altLang="ko-KR" sz="2800" smtClean="0"/>
              <a:t>[k,k] }</a:t>
            </a:r>
            <a:br>
              <a:rPr lang="en-US" altLang="ko-KR" sz="2800" smtClean="0"/>
            </a:br>
            <a:r>
              <a:rPr lang="en-US" altLang="ko-KR" sz="2800" smtClean="0"/>
              <a:t>	= min { D</a:t>
            </a:r>
            <a:r>
              <a:rPr lang="en-US" altLang="ko-KR" sz="2800" baseline="30000" smtClean="0"/>
              <a:t>(k-1)</a:t>
            </a:r>
            <a:r>
              <a:rPr lang="en-US" altLang="ko-KR" sz="2800" smtClean="0"/>
              <a:t>[i,k], D</a:t>
            </a:r>
            <a:r>
              <a:rPr lang="en-US" altLang="ko-KR" sz="2800" baseline="30000" smtClean="0"/>
              <a:t>(k-1)</a:t>
            </a:r>
            <a:r>
              <a:rPr lang="en-US" altLang="ko-KR" sz="2800" smtClean="0"/>
              <a:t>[i,k]+0 }</a:t>
            </a:r>
            <a:br>
              <a:rPr lang="en-US" altLang="ko-KR" sz="2800" smtClean="0"/>
            </a:br>
            <a:r>
              <a:rPr lang="en-US" altLang="ko-KR" sz="2800" smtClean="0"/>
              <a:t>	= D</a:t>
            </a:r>
            <a:r>
              <a:rPr lang="en-US" altLang="ko-KR" sz="2800" baseline="30000" smtClean="0"/>
              <a:t>(k-1)</a:t>
            </a:r>
            <a:r>
              <a:rPr lang="en-US" altLang="ko-KR" sz="2800" smtClean="0"/>
              <a:t>[i,k]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p:spPr>
        <p:txBody>
          <a:bodyPr lIns="92075" tIns="46038" rIns="92075" bIns="46038"/>
          <a:lstStyle/>
          <a:p>
            <a:pPr eaLnBrk="1" hangingPunct="1"/>
            <a:r>
              <a:rPr lang="en-US" altLang="ko-KR" b="1" smtClean="0"/>
              <a:t>The </a:t>
            </a:r>
            <a:r>
              <a:rPr lang="en-US" altLang="ko-KR" b="1" i="1" smtClean="0"/>
              <a:t>k</a:t>
            </a:r>
            <a:r>
              <a:rPr lang="en-US" altLang="ko-KR" b="1" smtClean="0"/>
              <a:t> </a:t>
            </a:r>
            <a:r>
              <a:rPr lang="en-US" altLang="ko-KR" b="1" baseline="30000" smtClean="0"/>
              <a:t>th</a:t>
            </a:r>
            <a:r>
              <a:rPr lang="en-US" altLang="ko-KR" b="1" smtClean="0"/>
              <a:t> row </a:t>
            </a:r>
          </a:p>
        </p:txBody>
      </p:sp>
      <p:sp>
        <p:nvSpPr>
          <p:cNvPr id="88067" name="Rectangle 3"/>
          <p:cNvSpPr>
            <a:spLocks noGrp="1" noChangeArrowheads="1"/>
          </p:cNvSpPr>
          <p:nvPr>
            <p:ph type="body" idx="1"/>
          </p:nvPr>
        </p:nvSpPr>
        <p:spPr>
          <a:xfrm>
            <a:off x="152400" y="1941513"/>
            <a:ext cx="8815388" cy="4114800"/>
          </a:xfrm>
          <a:noFill/>
        </p:spPr>
        <p:txBody>
          <a:bodyPr lIns="92075" tIns="46038" rIns="92075" bIns="46038"/>
          <a:lstStyle/>
          <a:p>
            <a:pPr eaLnBrk="1" hangingPunct="1"/>
            <a:r>
              <a:rPr lang="en-US" altLang="ko-KR" sz="2800" smtClean="0"/>
              <a:t>k</a:t>
            </a:r>
            <a:r>
              <a:rPr lang="en-US" altLang="ko-KR" sz="2800" baseline="30000" smtClean="0"/>
              <a:t>th</a:t>
            </a:r>
            <a:r>
              <a:rPr lang="en-US" altLang="ko-KR" sz="2800" smtClean="0"/>
              <a:t> row of </a:t>
            </a:r>
            <a:r>
              <a:rPr lang="en-US" altLang="ko-KR" sz="2800" i="1" smtClean="0"/>
              <a:t>D</a:t>
            </a:r>
            <a:r>
              <a:rPr lang="en-US" altLang="ko-KR" sz="2800" i="1" baseline="30000" smtClean="0"/>
              <a:t>k</a:t>
            </a:r>
            <a:r>
              <a:rPr lang="en-US" altLang="ko-KR" sz="2800" smtClean="0"/>
              <a:t> is equal to the </a:t>
            </a:r>
            <a:r>
              <a:rPr lang="en-US" altLang="ko-KR" sz="2800" i="1" smtClean="0"/>
              <a:t>k</a:t>
            </a:r>
            <a:r>
              <a:rPr lang="en-US" altLang="ko-KR" sz="2800" i="1" baseline="30000" smtClean="0"/>
              <a:t>th</a:t>
            </a:r>
            <a:r>
              <a:rPr lang="en-US" altLang="ko-KR" sz="2800" smtClean="0"/>
              <a:t> row of </a:t>
            </a:r>
            <a:r>
              <a:rPr lang="en-US" altLang="ko-KR" sz="2800" i="1" smtClean="0"/>
              <a:t>D</a:t>
            </a:r>
            <a:r>
              <a:rPr lang="en-US" altLang="ko-KR" sz="2800" i="1" baseline="30000" smtClean="0"/>
              <a:t>k</a:t>
            </a:r>
            <a:r>
              <a:rPr lang="en-US" altLang="ko-KR" sz="2800" baseline="30000" smtClean="0"/>
              <a:t>-1</a:t>
            </a:r>
          </a:p>
          <a:p>
            <a:pPr eaLnBrk="1" hangingPunct="1"/>
            <a:r>
              <a:rPr lang="en-US" altLang="ko-KR" sz="2800" i="1" smtClean="0"/>
              <a:t>Intuitively true - </a:t>
            </a:r>
            <a:r>
              <a:rPr lang="en-US" altLang="ko-KR" sz="2800" smtClean="0"/>
              <a:t>a path from k to j will not become shorter by adding k to the allowed subset of intermediate vertices</a:t>
            </a:r>
          </a:p>
          <a:p>
            <a:pPr lvl="1" eaLnBrk="1" hangingPunct="1">
              <a:buFontTx/>
              <a:buNone/>
            </a:pPr>
            <a:r>
              <a:rPr lang="en-US" altLang="ko-KR" sz="2400" b="1" smtClean="0"/>
              <a:t/>
            </a:r>
            <a:br>
              <a:rPr lang="en-US" altLang="ko-KR" sz="2400" b="1" smtClean="0"/>
            </a:br>
            <a:r>
              <a:rPr lang="en-US" altLang="ko-KR" sz="2400" b="1" smtClean="0"/>
              <a:t>For all </a:t>
            </a:r>
            <a:r>
              <a:rPr lang="en-US" altLang="ko-KR" sz="2400" b="1" i="1" smtClean="0"/>
              <a:t>j</a:t>
            </a:r>
            <a:r>
              <a:rPr lang="en-US" altLang="ko-KR" sz="2400" b="1" smtClean="0"/>
              <a:t>, </a:t>
            </a:r>
            <a:r>
              <a:rPr lang="en-US" altLang="ko-KR" sz="2400" b="1" i="1" smtClean="0"/>
              <a:t>D</a:t>
            </a:r>
            <a:r>
              <a:rPr lang="en-US" altLang="ko-KR" sz="2400" b="1" baseline="30000" smtClean="0"/>
              <a:t>(</a:t>
            </a:r>
            <a:r>
              <a:rPr lang="en-US" altLang="ko-KR" sz="2400" b="1" i="1" baseline="30000" smtClean="0"/>
              <a:t>k</a:t>
            </a:r>
            <a:r>
              <a:rPr lang="en-US" altLang="ko-KR" sz="2400" b="1" baseline="30000" smtClean="0"/>
              <a:t>)</a:t>
            </a:r>
            <a:r>
              <a:rPr lang="en-US" altLang="ko-KR" sz="2400" b="1" smtClean="0"/>
              <a:t>[</a:t>
            </a:r>
            <a:r>
              <a:rPr lang="en-US" altLang="ko-KR" sz="2400" b="1" i="1" smtClean="0"/>
              <a:t>k,j</a:t>
            </a:r>
            <a:r>
              <a:rPr lang="en-US" altLang="ko-KR" sz="2400" b="1" smtClean="0"/>
              <a:t>]  </a:t>
            </a:r>
            <a:br>
              <a:rPr lang="en-US" altLang="ko-KR" sz="2400" b="1" smtClean="0"/>
            </a:br>
            <a:r>
              <a:rPr lang="en-US" altLang="ko-KR" sz="2400" b="1" smtClean="0"/>
              <a:t>		= min{ </a:t>
            </a:r>
            <a:r>
              <a:rPr lang="en-US" altLang="ko-KR" sz="2400" b="1" i="1" smtClean="0"/>
              <a:t>D</a:t>
            </a:r>
            <a:r>
              <a:rPr lang="en-US" altLang="ko-KR" sz="2400" b="1" baseline="30000" smtClean="0"/>
              <a:t>(</a:t>
            </a:r>
            <a:r>
              <a:rPr lang="en-US" altLang="ko-KR" sz="2400" b="1" i="1" baseline="30000" smtClean="0"/>
              <a:t>k</a:t>
            </a:r>
            <a:r>
              <a:rPr lang="en-US" altLang="ko-KR" sz="2400" b="1" baseline="30000" smtClean="0"/>
              <a:t>-1)</a:t>
            </a:r>
            <a:r>
              <a:rPr lang="en-US" altLang="ko-KR" sz="2400" b="1" smtClean="0"/>
              <a:t>[</a:t>
            </a:r>
            <a:r>
              <a:rPr lang="en-US" altLang="ko-KR" sz="2400" b="1" i="1" smtClean="0"/>
              <a:t>k,j</a:t>
            </a:r>
            <a:r>
              <a:rPr lang="en-US" altLang="ko-KR" sz="2400" b="1" smtClean="0"/>
              <a:t>], D</a:t>
            </a:r>
            <a:r>
              <a:rPr lang="en-US" altLang="ko-KR" sz="2400" b="1" baseline="30000" smtClean="0"/>
              <a:t>(</a:t>
            </a:r>
            <a:r>
              <a:rPr lang="en-US" altLang="ko-KR" sz="2400" b="1" i="1" baseline="30000" smtClean="0"/>
              <a:t>k</a:t>
            </a:r>
            <a:r>
              <a:rPr lang="en-US" altLang="ko-KR" sz="2400" b="1" baseline="30000" smtClean="0"/>
              <a:t>-1)</a:t>
            </a:r>
            <a:r>
              <a:rPr lang="en-US" altLang="ko-KR" sz="2400" b="1" smtClean="0"/>
              <a:t>[</a:t>
            </a:r>
            <a:r>
              <a:rPr lang="en-US" altLang="ko-KR" sz="2400" b="1" i="1" smtClean="0"/>
              <a:t>k,k</a:t>
            </a:r>
            <a:r>
              <a:rPr lang="en-US" altLang="ko-KR" sz="2400" b="1" smtClean="0"/>
              <a:t>]+ </a:t>
            </a:r>
            <a:r>
              <a:rPr lang="en-US" altLang="ko-KR" sz="2400" b="1" i="1" smtClean="0"/>
              <a:t>D</a:t>
            </a:r>
            <a:r>
              <a:rPr lang="en-US" altLang="ko-KR" sz="2400" b="1" baseline="30000" smtClean="0"/>
              <a:t>(</a:t>
            </a:r>
            <a:r>
              <a:rPr lang="en-US" altLang="ko-KR" sz="2400" b="1" i="1" baseline="30000" smtClean="0"/>
              <a:t>k</a:t>
            </a:r>
            <a:r>
              <a:rPr lang="en-US" altLang="ko-KR" sz="2400" b="1" baseline="30000" smtClean="0"/>
              <a:t>-1)</a:t>
            </a:r>
            <a:r>
              <a:rPr lang="en-US" altLang="ko-KR" sz="2400" b="1" smtClean="0"/>
              <a:t>[</a:t>
            </a:r>
            <a:r>
              <a:rPr lang="en-US" altLang="ko-KR" sz="2400" b="1" i="1" smtClean="0"/>
              <a:t>k,j</a:t>
            </a:r>
            <a:r>
              <a:rPr lang="en-US" altLang="ko-KR" sz="2400" b="1" smtClean="0"/>
              <a:t>] }</a:t>
            </a:r>
            <a:br>
              <a:rPr lang="en-US" altLang="ko-KR" sz="2400" b="1" smtClean="0"/>
            </a:br>
            <a:r>
              <a:rPr lang="en-US" altLang="ko-KR" sz="2400" b="1" smtClean="0"/>
              <a:t> 		= min{ </a:t>
            </a:r>
            <a:r>
              <a:rPr lang="en-US" altLang="ko-KR" sz="2400" b="1" i="1" smtClean="0"/>
              <a:t>D</a:t>
            </a:r>
            <a:r>
              <a:rPr lang="en-US" altLang="ko-KR" sz="2400" b="1" baseline="30000" smtClean="0"/>
              <a:t>(</a:t>
            </a:r>
            <a:r>
              <a:rPr lang="en-US" altLang="ko-KR" sz="2400" b="1" i="1" baseline="30000" smtClean="0"/>
              <a:t>k</a:t>
            </a:r>
            <a:r>
              <a:rPr lang="en-US" altLang="ko-KR" sz="2400" b="1" baseline="30000" smtClean="0"/>
              <a:t>-1)</a:t>
            </a:r>
            <a:r>
              <a:rPr lang="en-US" altLang="ko-KR" sz="2400" b="1" smtClean="0"/>
              <a:t>[ </a:t>
            </a:r>
            <a:r>
              <a:rPr lang="en-US" altLang="ko-KR" sz="2400" b="1" i="1" smtClean="0"/>
              <a:t>k,j </a:t>
            </a:r>
            <a:r>
              <a:rPr lang="en-US" altLang="ko-KR" sz="2400" b="1" smtClean="0"/>
              <a:t>], 0+</a:t>
            </a:r>
            <a:r>
              <a:rPr lang="en-US" altLang="ko-KR" sz="2400" b="1" i="1" smtClean="0"/>
              <a:t>D</a:t>
            </a:r>
            <a:r>
              <a:rPr lang="en-US" altLang="ko-KR" sz="2400" b="1" baseline="30000" smtClean="0"/>
              <a:t>(</a:t>
            </a:r>
            <a:r>
              <a:rPr lang="en-US" altLang="ko-KR" sz="2400" b="1" i="1" baseline="30000" smtClean="0"/>
              <a:t>k</a:t>
            </a:r>
            <a:r>
              <a:rPr lang="en-US" altLang="ko-KR" sz="2400" b="1" baseline="30000" smtClean="0"/>
              <a:t>-1)</a:t>
            </a:r>
            <a:r>
              <a:rPr lang="en-US" altLang="ko-KR" sz="2400" b="1" smtClean="0"/>
              <a:t>[</a:t>
            </a:r>
            <a:r>
              <a:rPr lang="en-US" altLang="ko-KR" sz="2400" b="1" i="1" smtClean="0"/>
              <a:t>k,j </a:t>
            </a:r>
            <a:r>
              <a:rPr lang="en-US" altLang="ko-KR" sz="2400" b="1" smtClean="0"/>
              <a:t>] }</a:t>
            </a:r>
            <a:br>
              <a:rPr lang="en-US" altLang="ko-KR" sz="2400" b="1" smtClean="0"/>
            </a:br>
            <a:r>
              <a:rPr lang="en-US" altLang="ko-KR" sz="2400" b="1" smtClean="0"/>
              <a:t>       = </a:t>
            </a:r>
            <a:r>
              <a:rPr lang="en-US" altLang="ko-KR" sz="2400" b="1" i="1" smtClean="0"/>
              <a:t>D</a:t>
            </a:r>
            <a:r>
              <a:rPr lang="en-US" altLang="ko-KR" sz="2400" b="1" baseline="30000" smtClean="0"/>
              <a:t>(</a:t>
            </a:r>
            <a:r>
              <a:rPr lang="en-US" altLang="ko-KR" sz="2400" b="1" i="1" baseline="30000" smtClean="0"/>
              <a:t>k</a:t>
            </a:r>
            <a:r>
              <a:rPr lang="en-US" altLang="ko-KR" sz="2400" b="1" baseline="30000" smtClean="0"/>
              <a:t>-1)</a:t>
            </a:r>
            <a:r>
              <a:rPr lang="en-US" altLang="ko-KR" sz="2400" b="1" smtClean="0"/>
              <a:t>[ </a:t>
            </a:r>
            <a:r>
              <a:rPr lang="en-US" altLang="ko-KR" sz="2400" b="1" i="1" smtClean="0"/>
              <a:t>k,j </a:t>
            </a:r>
            <a:r>
              <a:rPr lang="en-US" altLang="ko-KR" sz="2400" b="1"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ko-KR" smtClean="0"/>
              <a:t>Floyd's Algorithm using a single </a:t>
            </a:r>
            <a:r>
              <a:rPr lang="en-US" altLang="ko-KR" i="1" smtClean="0"/>
              <a:t>D</a:t>
            </a:r>
            <a:endParaRPr lang="en-US" altLang="ko-KR" smtClean="0"/>
          </a:p>
        </p:txBody>
      </p:sp>
      <p:sp>
        <p:nvSpPr>
          <p:cNvPr id="89091" name="Rectangle 3"/>
          <p:cNvSpPr>
            <a:spLocks noGrp="1" noChangeArrowheads="1"/>
          </p:cNvSpPr>
          <p:nvPr>
            <p:ph type="body" idx="1"/>
          </p:nvPr>
        </p:nvSpPr>
        <p:spPr>
          <a:xfrm>
            <a:off x="0" y="1828800"/>
            <a:ext cx="9144000" cy="4572000"/>
          </a:xfrm>
        </p:spPr>
        <p:txBody>
          <a:bodyPr/>
          <a:lstStyle/>
          <a:p>
            <a:pPr eaLnBrk="1" hangingPunct="1">
              <a:buFontTx/>
              <a:buNone/>
            </a:pPr>
            <a:r>
              <a:rPr lang="en-US" altLang="ko-KR" sz="3600" smtClean="0"/>
              <a:t>Floyd</a:t>
            </a:r>
            <a:br>
              <a:rPr lang="en-US" altLang="ko-KR" sz="3600" smtClean="0"/>
            </a:br>
            <a:r>
              <a:rPr lang="en-US" altLang="ko-KR" sz="2400" b="1" smtClean="0"/>
              <a:t>1</a:t>
            </a:r>
            <a:r>
              <a:rPr lang="en-US" altLang="ko-KR" sz="2400" smtClean="0"/>
              <a:t>. </a:t>
            </a:r>
            <a:r>
              <a:rPr lang="en-US" altLang="ko-KR" sz="2400" b="1" i="1" smtClean="0"/>
              <a:t>D  </a:t>
            </a:r>
            <a:r>
              <a:rPr lang="en-US" altLang="ko-KR" sz="2400" b="1" smtClean="0">
                <a:sym typeface="Symbol" pitchFamily="18" charset="2"/>
              </a:rPr>
              <a:t> </a:t>
            </a:r>
            <a:r>
              <a:rPr lang="en-US" altLang="ko-KR" sz="2400" b="1" i="1" smtClean="0">
                <a:sym typeface="Symbol" pitchFamily="18" charset="2"/>
              </a:rPr>
              <a:t>W   </a:t>
            </a:r>
            <a:r>
              <a:rPr lang="en-US" altLang="ko-KR" sz="2400" smtClean="0">
                <a:sym typeface="Symbol" pitchFamily="18" charset="2"/>
              </a:rPr>
              <a:t>// initialize </a:t>
            </a:r>
            <a:r>
              <a:rPr lang="en-US" altLang="ko-KR" sz="2400" i="1" smtClean="0">
                <a:sym typeface="Symbol" pitchFamily="18" charset="2"/>
              </a:rPr>
              <a:t>D</a:t>
            </a:r>
            <a:r>
              <a:rPr lang="en-US" altLang="ko-KR" sz="2400" smtClean="0">
                <a:sym typeface="Symbol" pitchFamily="18" charset="2"/>
              </a:rPr>
              <a:t> array to </a:t>
            </a:r>
            <a:r>
              <a:rPr lang="en-US" altLang="ko-KR" sz="2400" i="1" smtClean="0">
                <a:sym typeface="Symbol" pitchFamily="18" charset="2"/>
              </a:rPr>
              <a:t>W </a:t>
            </a:r>
            <a:r>
              <a:rPr lang="en-US" altLang="ko-KR" sz="2400" smtClean="0">
                <a:sym typeface="Symbol" pitchFamily="18" charset="2"/>
              </a:rPr>
              <a:t>[ ]</a:t>
            </a:r>
            <a:r>
              <a:rPr lang="en-US" altLang="ko-KR" sz="2400" b="1" i="1" smtClean="0">
                <a:sym typeface="Symbol" pitchFamily="18" charset="2"/>
              </a:rPr>
              <a:t/>
            </a:r>
            <a:br>
              <a:rPr lang="en-US" altLang="ko-KR" sz="2400" b="1" i="1" smtClean="0">
                <a:sym typeface="Symbol" pitchFamily="18" charset="2"/>
              </a:rPr>
            </a:br>
            <a:r>
              <a:rPr lang="en-US" altLang="ko-KR" sz="2400" b="1" smtClean="0">
                <a:sym typeface="Symbol" pitchFamily="18" charset="2"/>
              </a:rPr>
              <a:t>2. </a:t>
            </a:r>
            <a:r>
              <a:rPr lang="en-US" altLang="ko-KR" sz="2400" b="1" i="1" smtClean="0">
                <a:sym typeface="Symbol" pitchFamily="18" charset="2"/>
              </a:rPr>
              <a:t>P </a:t>
            </a:r>
            <a:r>
              <a:rPr lang="en-US" altLang="ko-KR" sz="2400" b="1" smtClean="0">
                <a:sym typeface="Symbol" pitchFamily="18" charset="2"/>
              </a:rPr>
              <a:t></a:t>
            </a:r>
            <a:r>
              <a:rPr lang="en-US" altLang="ko-KR" sz="2400" i="1" smtClean="0">
                <a:sym typeface="Symbol" pitchFamily="18" charset="2"/>
              </a:rPr>
              <a:t> </a:t>
            </a:r>
            <a:r>
              <a:rPr lang="en-US" altLang="ko-KR" sz="2400" smtClean="0">
                <a:sym typeface="Symbol" pitchFamily="18" charset="2"/>
              </a:rPr>
              <a:t>0     // initialize P array to [0]</a:t>
            </a:r>
            <a:r>
              <a:rPr lang="en-US" altLang="ko-KR" sz="2400" i="1" smtClean="0">
                <a:sym typeface="Symbol" pitchFamily="18" charset="2"/>
              </a:rPr>
              <a:t/>
            </a:r>
            <a:br>
              <a:rPr lang="en-US" altLang="ko-KR" sz="2400" i="1" smtClean="0">
                <a:sym typeface="Symbol" pitchFamily="18" charset="2"/>
              </a:rPr>
            </a:br>
            <a:r>
              <a:rPr lang="en-US" altLang="ko-KR" sz="2400" b="1" smtClean="0">
                <a:sym typeface="Symbol" pitchFamily="18" charset="2"/>
              </a:rPr>
              <a:t>3</a:t>
            </a:r>
            <a:r>
              <a:rPr lang="en-US" altLang="ko-KR" sz="2400" smtClean="0">
                <a:sym typeface="Symbol" pitchFamily="18" charset="2"/>
              </a:rPr>
              <a:t>. </a:t>
            </a:r>
            <a:r>
              <a:rPr lang="en-US" altLang="ko-KR" sz="2400" b="1" smtClean="0">
                <a:sym typeface="Symbol" pitchFamily="18" charset="2"/>
              </a:rPr>
              <a:t>for </a:t>
            </a:r>
            <a:r>
              <a:rPr lang="en-US" altLang="ko-KR" sz="2400" b="1" i="1" smtClean="0">
                <a:sym typeface="Symbol" pitchFamily="18" charset="2"/>
              </a:rPr>
              <a:t>k </a:t>
            </a:r>
            <a:r>
              <a:rPr lang="en-US" altLang="ko-KR" sz="2400" b="1" smtClean="0">
                <a:sym typeface="Symbol" pitchFamily="18" charset="2"/>
              </a:rPr>
              <a:t> 1 to </a:t>
            </a:r>
            <a:r>
              <a:rPr lang="en-US" altLang="ko-KR" sz="2400" b="1" i="1" smtClean="0">
                <a:sym typeface="Symbol" pitchFamily="18" charset="2"/>
              </a:rPr>
              <a:t>n</a:t>
            </a:r>
            <a:br>
              <a:rPr lang="en-US" altLang="ko-KR" sz="2400" b="1" i="1" smtClean="0">
                <a:sym typeface="Symbol" pitchFamily="18" charset="2"/>
              </a:rPr>
            </a:br>
            <a:r>
              <a:rPr lang="en-US" altLang="ko-KR" sz="2400" b="1" smtClean="0">
                <a:sym typeface="Symbol" pitchFamily="18" charset="2"/>
              </a:rPr>
              <a:t>4.       do for </a:t>
            </a:r>
            <a:r>
              <a:rPr lang="en-US" altLang="ko-KR" sz="2400" b="1" i="1" smtClean="0">
                <a:sym typeface="Symbol" pitchFamily="18" charset="2"/>
              </a:rPr>
              <a:t>i </a:t>
            </a:r>
            <a:r>
              <a:rPr lang="en-US" altLang="ko-KR" sz="2400" b="1" smtClean="0">
                <a:sym typeface="Symbol" pitchFamily="18" charset="2"/>
              </a:rPr>
              <a:t> 1 to </a:t>
            </a:r>
            <a:r>
              <a:rPr lang="en-US" altLang="ko-KR" sz="2400" b="1" i="1" smtClean="0">
                <a:sym typeface="Symbol" pitchFamily="18" charset="2"/>
              </a:rPr>
              <a:t>n</a:t>
            </a:r>
            <a:br>
              <a:rPr lang="en-US" altLang="ko-KR" sz="2400" b="1" i="1" smtClean="0">
                <a:sym typeface="Symbol" pitchFamily="18" charset="2"/>
              </a:rPr>
            </a:br>
            <a:r>
              <a:rPr lang="en-US" altLang="ko-KR" sz="2400" b="1" smtClean="0">
                <a:sym typeface="Symbol" pitchFamily="18" charset="2"/>
              </a:rPr>
              <a:t>5.            do for </a:t>
            </a:r>
            <a:r>
              <a:rPr lang="en-US" altLang="ko-KR" sz="2400" b="1" i="1" smtClean="0">
                <a:sym typeface="Symbol" pitchFamily="18" charset="2"/>
              </a:rPr>
              <a:t>j </a:t>
            </a:r>
            <a:r>
              <a:rPr lang="en-US" altLang="ko-KR" sz="2400" b="1" smtClean="0">
                <a:sym typeface="Symbol" pitchFamily="18" charset="2"/>
              </a:rPr>
              <a:t> 1 to </a:t>
            </a:r>
            <a:r>
              <a:rPr lang="en-US" altLang="ko-KR" sz="2400" b="1" i="1" smtClean="0">
                <a:sym typeface="Symbol" pitchFamily="18" charset="2"/>
              </a:rPr>
              <a:t>n</a:t>
            </a:r>
            <a:br>
              <a:rPr lang="en-US" altLang="ko-KR" sz="2400" b="1" i="1" smtClean="0">
                <a:sym typeface="Symbol" pitchFamily="18" charset="2"/>
              </a:rPr>
            </a:br>
            <a:r>
              <a:rPr lang="en-US" altLang="ko-KR" sz="2400" b="1" smtClean="0">
                <a:sym typeface="Symbol" pitchFamily="18" charset="2"/>
              </a:rPr>
              <a:t>6.</a:t>
            </a:r>
            <a:r>
              <a:rPr lang="en-US" altLang="ko-KR" sz="2400" b="1" i="1" smtClean="0">
                <a:sym typeface="Symbol" pitchFamily="18" charset="2"/>
              </a:rPr>
              <a:t>                  </a:t>
            </a:r>
            <a:r>
              <a:rPr lang="en-US" altLang="ko-KR" sz="2400" b="1" smtClean="0">
                <a:sym typeface="Symbol" pitchFamily="18" charset="2"/>
              </a:rPr>
              <a:t>if (</a:t>
            </a:r>
            <a:r>
              <a:rPr lang="en-US" altLang="ko-KR" sz="2400" b="1" i="1" smtClean="0">
                <a:sym typeface="Symbol" pitchFamily="18" charset="2"/>
              </a:rPr>
              <a:t>D</a:t>
            </a:r>
            <a:r>
              <a:rPr lang="en-US" altLang="ko-KR" sz="2400" b="1" smtClean="0">
                <a:sym typeface="Symbol" pitchFamily="18" charset="2"/>
              </a:rPr>
              <a:t>[ </a:t>
            </a:r>
            <a:r>
              <a:rPr lang="en-US" altLang="ko-KR" sz="2400" b="1" i="1" smtClean="0">
                <a:sym typeface="Symbol" pitchFamily="18" charset="2"/>
              </a:rPr>
              <a:t>i</a:t>
            </a:r>
            <a:r>
              <a:rPr lang="en-US" altLang="ko-KR" sz="2400" b="1" smtClean="0">
                <a:sym typeface="Symbol" pitchFamily="18" charset="2"/>
              </a:rPr>
              <a:t>, </a:t>
            </a:r>
            <a:r>
              <a:rPr lang="en-US" altLang="ko-KR" sz="2400" b="1" i="1" smtClean="0">
                <a:sym typeface="Symbol" pitchFamily="18" charset="2"/>
              </a:rPr>
              <a:t>j</a:t>
            </a:r>
            <a:r>
              <a:rPr lang="en-US" altLang="ko-KR" sz="2400" b="1" smtClean="0">
                <a:sym typeface="Symbol" pitchFamily="18" charset="2"/>
              </a:rPr>
              <a:t> ] &gt; </a:t>
            </a:r>
            <a:r>
              <a:rPr lang="en-US" altLang="ko-KR" sz="2400" b="1" i="1" smtClean="0">
                <a:sym typeface="Symbol" pitchFamily="18" charset="2"/>
              </a:rPr>
              <a:t>D</a:t>
            </a:r>
            <a:r>
              <a:rPr lang="en-US" altLang="ko-KR" sz="2400" b="1" smtClean="0">
                <a:sym typeface="Symbol" pitchFamily="18" charset="2"/>
              </a:rPr>
              <a:t>[ </a:t>
            </a:r>
            <a:r>
              <a:rPr lang="en-US" altLang="ko-KR" sz="2400" b="1" i="1" smtClean="0">
                <a:sym typeface="Symbol" pitchFamily="18" charset="2"/>
              </a:rPr>
              <a:t>i</a:t>
            </a:r>
            <a:r>
              <a:rPr lang="en-US" altLang="ko-KR" sz="2400" b="1" smtClean="0">
                <a:sym typeface="Symbol" pitchFamily="18" charset="2"/>
              </a:rPr>
              <a:t>, </a:t>
            </a:r>
            <a:r>
              <a:rPr lang="en-US" altLang="ko-KR" sz="2400" b="1" i="1" smtClean="0">
                <a:sym typeface="Symbol" pitchFamily="18" charset="2"/>
              </a:rPr>
              <a:t>k</a:t>
            </a:r>
            <a:r>
              <a:rPr lang="en-US" altLang="ko-KR" sz="2400" b="1" smtClean="0">
                <a:sym typeface="Symbol" pitchFamily="18" charset="2"/>
              </a:rPr>
              <a:t> ] +</a:t>
            </a:r>
            <a:r>
              <a:rPr lang="en-US" altLang="ko-KR" sz="2400" b="1" i="1" smtClean="0">
                <a:sym typeface="Symbol" pitchFamily="18" charset="2"/>
              </a:rPr>
              <a:t> D</a:t>
            </a:r>
            <a:r>
              <a:rPr lang="en-US" altLang="ko-KR" sz="2400" b="1" smtClean="0">
                <a:sym typeface="Symbol" pitchFamily="18" charset="2"/>
              </a:rPr>
              <a:t>[ </a:t>
            </a:r>
            <a:r>
              <a:rPr lang="en-US" altLang="ko-KR" sz="2400" b="1" i="1" smtClean="0">
                <a:sym typeface="Symbol" pitchFamily="18" charset="2"/>
              </a:rPr>
              <a:t>k</a:t>
            </a:r>
            <a:r>
              <a:rPr lang="en-US" altLang="ko-KR" sz="2400" b="1" smtClean="0">
                <a:sym typeface="Symbol" pitchFamily="18" charset="2"/>
              </a:rPr>
              <a:t>, </a:t>
            </a:r>
            <a:r>
              <a:rPr lang="en-US" altLang="ko-KR" sz="2400" b="1" i="1" smtClean="0">
                <a:sym typeface="Symbol" pitchFamily="18" charset="2"/>
              </a:rPr>
              <a:t>j</a:t>
            </a:r>
            <a:r>
              <a:rPr lang="en-US" altLang="ko-KR" sz="2400" b="1" smtClean="0">
                <a:sym typeface="Symbol" pitchFamily="18" charset="2"/>
              </a:rPr>
              <a:t> ] ) </a:t>
            </a:r>
            <a:br>
              <a:rPr lang="en-US" altLang="ko-KR" sz="2400" b="1" smtClean="0">
                <a:sym typeface="Symbol" pitchFamily="18" charset="2"/>
              </a:rPr>
            </a:br>
            <a:r>
              <a:rPr lang="en-US" altLang="ko-KR" sz="2400" b="1" smtClean="0">
                <a:sym typeface="Symbol" pitchFamily="18" charset="2"/>
              </a:rPr>
              <a:t>7.		          then  {</a:t>
            </a:r>
            <a:r>
              <a:rPr lang="en-US" altLang="ko-KR" sz="2400" b="1" i="1" smtClean="0">
                <a:sym typeface="Symbol" pitchFamily="18" charset="2"/>
              </a:rPr>
              <a:t>D</a:t>
            </a:r>
            <a:r>
              <a:rPr lang="en-US" altLang="ko-KR" sz="2400" b="1" smtClean="0">
                <a:sym typeface="Symbol" pitchFamily="18" charset="2"/>
              </a:rPr>
              <a:t>[ </a:t>
            </a:r>
            <a:r>
              <a:rPr lang="en-US" altLang="ko-KR" sz="2400" b="1" i="1" smtClean="0">
                <a:sym typeface="Symbol" pitchFamily="18" charset="2"/>
              </a:rPr>
              <a:t>i</a:t>
            </a:r>
            <a:r>
              <a:rPr lang="en-US" altLang="ko-KR" sz="2400" b="1" smtClean="0">
                <a:sym typeface="Symbol" pitchFamily="18" charset="2"/>
              </a:rPr>
              <a:t>, </a:t>
            </a:r>
            <a:r>
              <a:rPr lang="en-US" altLang="ko-KR" sz="2400" b="1" i="1" smtClean="0">
                <a:sym typeface="Symbol" pitchFamily="18" charset="2"/>
              </a:rPr>
              <a:t>j</a:t>
            </a:r>
            <a:r>
              <a:rPr lang="en-US" altLang="ko-KR" sz="2400" b="1" smtClean="0">
                <a:sym typeface="Symbol" pitchFamily="18" charset="2"/>
              </a:rPr>
              <a:t> ]  </a:t>
            </a:r>
            <a:r>
              <a:rPr lang="en-US" altLang="ko-KR" sz="2400" b="1" i="1" smtClean="0">
                <a:sym typeface="Symbol" pitchFamily="18" charset="2"/>
              </a:rPr>
              <a:t>D</a:t>
            </a:r>
            <a:r>
              <a:rPr lang="en-US" altLang="ko-KR" sz="2400" b="1" smtClean="0">
                <a:sym typeface="Symbol" pitchFamily="18" charset="2"/>
              </a:rPr>
              <a:t>[ </a:t>
            </a:r>
            <a:r>
              <a:rPr lang="en-US" altLang="ko-KR" sz="2400" b="1" i="1" smtClean="0">
                <a:sym typeface="Symbol" pitchFamily="18" charset="2"/>
              </a:rPr>
              <a:t>i</a:t>
            </a:r>
            <a:r>
              <a:rPr lang="en-US" altLang="ko-KR" sz="2400" b="1" smtClean="0">
                <a:sym typeface="Symbol" pitchFamily="18" charset="2"/>
              </a:rPr>
              <a:t>, </a:t>
            </a:r>
            <a:r>
              <a:rPr lang="en-US" altLang="ko-KR" sz="2400" b="1" i="1" smtClean="0">
                <a:sym typeface="Symbol" pitchFamily="18" charset="2"/>
              </a:rPr>
              <a:t>k</a:t>
            </a:r>
            <a:r>
              <a:rPr lang="en-US" altLang="ko-KR" sz="2400" b="1" smtClean="0">
                <a:sym typeface="Symbol" pitchFamily="18" charset="2"/>
              </a:rPr>
              <a:t> ] +</a:t>
            </a:r>
            <a:r>
              <a:rPr lang="en-US" altLang="ko-KR" sz="2400" b="1" i="1" smtClean="0">
                <a:sym typeface="Symbol" pitchFamily="18" charset="2"/>
              </a:rPr>
              <a:t> D</a:t>
            </a:r>
            <a:r>
              <a:rPr lang="en-US" altLang="ko-KR" sz="2400" b="1" smtClean="0">
                <a:sym typeface="Symbol" pitchFamily="18" charset="2"/>
              </a:rPr>
              <a:t>[ </a:t>
            </a:r>
            <a:r>
              <a:rPr lang="en-US" altLang="ko-KR" sz="2400" b="1" i="1" smtClean="0">
                <a:sym typeface="Symbol" pitchFamily="18" charset="2"/>
              </a:rPr>
              <a:t>k</a:t>
            </a:r>
            <a:r>
              <a:rPr lang="en-US" altLang="ko-KR" sz="2400" b="1" smtClean="0">
                <a:sym typeface="Symbol" pitchFamily="18" charset="2"/>
              </a:rPr>
              <a:t>, </a:t>
            </a:r>
            <a:r>
              <a:rPr lang="en-US" altLang="ko-KR" sz="2400" b="1" i="1" smtClean="0">
                <a:sym typeface="Symbol" pitchFamily="18" charset="2"/>
              </a:rPr>
              <a:t>j</a:t>
            </a:r>
            <a:r>
              <a:rPr lang="en-US" altLang="ko-KR" sz="2400" b="1" smtClean="0">
                <a:sym typeface="Symbol" pitchFamily="18" charset="2"/>
              </a:rPr>
              <a:t> ] </a:t>
            </a:r>
            <a:br>
              <a:rPr lang="en-US" altLang="ko-KR" sz="2400" b="1" smtClean="0">
                <a:sym typeface="Symbol" pitchFamily="18" charset="2"/>
              </a:rPr>
            </a:br>
            <a:r>
              <a:rPr lang="en-US" altLang="ko-KR" sz="2400" b="1" smtClean="0">
                <a:sym typeface="Symbol" pitchFamily="18" charset="2"/>
              </a:rPr>
              <a:t>8.		                    </a:t>
            </a:r>
            <a:r>
              <a:rPr lang="en-US" altLang="ko-KR" sz="2400" b="1" i="1" smtClean="0"/>
              <a:t>P</a:t>
            </a:r>
            <a:r>
              <a:rPr lang="en-US" altLang="ko-KR" sz="2400" b="1" smtClean="0"/>
              <a:t>[ </a:t>
            </a:r>
            <a:r>
              <a:rPr lang="en-US" altLang="ko-KR" sz="2400" b="1" i="1" smtClean="0"/>
              <a:t>i, j</a:t>
            </a:r>
            <a:r>
              <a:rPr lang="en-US" altLang="ko-KR" sz="2400" b="1" smtClean="0"/>
              <a:t> ] </a:t>
            </a:r>
            <a:r>
              <a:rPr lang="en-US" altLang="ko-KR" sz="2400" b="1" smtClean="0">
                <a:sym typeface="Symbol" pitchFamily="18" charset="2"/>
              </a:rPr>
              <a:t> </a:t>
            </a:r>
            <a:r>
              <a:rPr lang="en-US" altLang="ko-KR" sz="2400" b="1" i="1" smtClean="0"/>
              <a:t>k</a:t>
            </a:r>
            <a:r>
              <a:rPr lang="en-US" altLang="ko-KR" sz="2400" b="1" smtClean="0"/>
              <a:t>; }</a:t>
            </a:r>
          </a:p>
          <a:p>
            <a:pPr eaLnBrk="1" hangingPunct="1">
              <a:buFontTx/>
              <a:buNone/>
            </a:pPr>
            <a:endParaRPr lang="ko-KR" altLang="en-US" sz="2400" b="1" smtClean="0"/>
          </a:p>
        </p:txBody>
      </p:sp>
      <p:sp>
        <p:nvSpPr>
          <p:cNvPr id="89092" name="Text Box 4"/>
          <p:cNvSpPr txBox="1">
            <a:spLocks noChangeArrowheads="1"/>
          </p:cNvSpPr>
          <p:nvPr/>
        </p:nvSpPr>
        <p:spPr bwMode="auto">
          <a:xfrm>
            <a:off x="92075" y="6096000"/>
            <a:ext cx="4508500" cy="457200"/>
          </a:xfrm>
          <a:prstGeom prst="rect">
            <a:avLst/>
          </a:prstGeom>
          <a:noFill/>
          <a:ln w="9525">
            <a:noFill/>
            <a:miter lim="800000"/>
            <a:headEnd type="none" w="sm" len="sm"/>
            <a:tailEnd type="none" w="sm" len="sm"/>
          </a:ln>
        </p:spPr>
        <p:txBody>
          <a:bodyPr wrap="none">
            <a:spAutoFit/>
          </a:bodyPr>
          <a:lstStyle/>
          <a:p>
            <a:pPr algn="ctr" latinLnBrk="0"/>
            <a:r>
              <a:rPr kumimoji="0" lang="en-US" altLang="ko-KR" sz="2400">
                <a:solidFill>
                  <a:schemeClr val="tx2"/>
                </a:solidFill>
                <a:latin typeface="Times New Roman" pitchFamily="18" charset="0"/>
              </a:rPr>
              <a:t>Time-complexity: T(n)=n*n*n = n</a:t>
            </a:r>
            <a:r>
              <a:rPr kumimoji="0" lang="en-US" altLang="ko-KR" sz="2400" baseline="30000">
                <a:solidFill>
                  <a:schemeClr val="tx2"/>
                </a:solidFill>
                <a:latin typeface="Times New Roman" pitchFamily="18" charset="0"/>
              </a:rPr>
              <a:t>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304800"/>
            <a:ext cx="7772400" cy="914400"/>
          </a:xfrm>
          <a:noFill/>
        </p:spPr>
        <p:txBody>
          <a:bodyPr lIns="92075" tIns="46038" rIns="92075" bIns="46038"/>
          <a:lstStyle/>
          <a:p>
            <a:pPr eaLnBrk="1" hangingPunct="1"/>
            <a:r>
              <a:rPr lang="en-US" altLang="ko-KR" b="1" smtClean="0"/>
              <a:t>All pairs shortest path</a:t>
            </a:r>
          </a:p>
        </p:txBody>
      </p:sp>
      <p:sp>
        <p:nvSpPr>
          <p:cNvPr id="72707" name="Rectangle 3"/>
          <p:cNvSpPr>
            <a:spLocks noGrp="1" noChangeArrowheads="1"/>
          </p:cNvSpPr>
          <p:nvPr>
            <p:ph type="body" idx="1"/>
          </p:nvPr>
        </p:nvSpPr>
        <p:spPr>
          <a:xfrm>
            <a:off x="0" y="1752600"/>
            <a:ext cx="9144000" cy="4876800"/>
          </a:xfrm>
          <a:noFill/>
        </p:spPr>
        <p:txBody>
          <a:bodyPr lIns="92075" tIns="46038" rIns="92075" bIns="46038"/>
          <a:lstStyle/>
          <a:p>
            <a:pPr eaLnBrk="1" hangingPunct="1">
              <a:lnSpc>
                <a:spcPct val="90000"/>
              </a:lnSpc>
            </a:pPr>
            <a:r>
              <a:rPr lang="en-US" altLang="ko-KR" sz="2400" i="1" smtClean="0"/>
              <a:t>The problem:</a:t>
            </a:r>
            <a:r>
              <a:rPr lang="en-US" altLang="ko-KR" sz="2400" smtClean="0"/>
              <a:t> find the shortest path between every pair of vertices of a graph</a:t>
            </a:r>
          </a:p>
          <a:p>
            <a:pPr lvl="1" eaLnBrk="1" hangingPunct="1">
              <a:lnSpc>
                <a:spcPct val="90000"/>
              </a:lnSpc>
            </a:pPr>
            <a:r>
              <a:rPr lang="en-US" altLang="ko-KR" sz="2000" smtClean="0"/>
              <a:t>Expensive using a brute-force approach</a:t>
            </a:r>
          </a:p>
          <a:p>
            <a:pPr lvl="1" eaLnBrk="1" hangingPunct="1">
              <a:lnSpc>
                <a:spcPct val="90000"/>
              </a:lnSpc>
            </a:pPr>
            <a:endParaRPr lang="en-US" altLang="ko-KR" sz="2000" smtClean="0"/>
          </a:p>
          <a:p>
            <a:pPr eaLnBrk="1" hangingPunct="1">
              <a:lnSpc>
                <a:spcPct val="90000"/>
              </a:lnSpc>
              <a:spcBef>
                <a:spcPct val="0"/>
              </a:spcBef>
            </a:pPr>
            <a:r>
              <a:rPr lang="en-US" altLang="ko-KR" sz="2400" i="1" smtClean="0"/>
              <a:t>The graph</a:t>
            </a:r>
            <a:r>
              <a:rPr lang="en-US" altLang="ko-KR" sz="2400" smtClean="0"/>
              <a:t> may contain negative edges but no negative cycles</a:t>
            </a:r>
            <a:br>
              <a:rPr lang="en-US" altLang="ko-KR" sz="2400" smtClean="0"/>
            </a:br>
            <a:endParaRPr lang="en-US" altLang="ko-KR" sz="2400" smtClean="0"/>
          </a:p>
          <a:p>
            <a:pPr eaLnBrk="1" hangingPunct="1">
              <a:lnSpc>
                <a:spcPct val="90000"/>
              </a:lnSpc>
            </a:pPr>
            <a:r>
              <a:rPr lang="en-US" altLang="ko-KR" sz="2400" i="1" smtClean="0"/>
              <a:t>Representation</a:t>
            </a:r>
            <a:r>
              <a:rPr lang="en-US" altLang="ko-KR" sz="2400" smtClean="0"/>
              <a:t>: a weight matrix where </a:t>
            </a:r>
            <a:br>
              <a:rPr lang="en-US" altLang="ko-KR" sz="2400" smtClean="0"/>
            </a:br>
            <a:r>
              <a:rPr lang="en-US" altLang="ko-KR" sz="2400" smtClean="0"/>
              <a:t>   W(i,j)=0 if i=j. </a:t>
            </a:r>
            <a:br>
              <a:rPr lang="en-US" altLang="ko-KR" sz="2400" smtClean="0"/>
            </a:br>
            <a:r>
              <a:rPr lang="en-US" altLang="ko-KR" sz="2400" smtClean="0"/>
              <a:t>   W(i,j)=</a:t>
            </a:r>
            <a:r>
              <a:rPr lang="en-US" altLang="ko-KR" sz="2400" smtClean="0">
                <a:latin typeface="Symbol" pitchFamily="18" charset="2"/>
              </a:rPr>
              <a:t>¥</a:t>
            </a:r>
            <a:r>
              <a:rPr lang="en-US" altLang="ko-KR" sz="2400" smtClean="0"/>
              <a:t> if there is no edge between i and j.    </a:t>
            </a:r>
            <a:br>
              <a:rPr lang="en-US" altLang="ko-KR" sz="2400" smtClean="0"/>
            </a:br>
            <a:r>
              <a:rPr lang="en-US" altLang="ko-KR" sz="2400" smtClean="0"/>
              <a:t>   W(i,j)=</a:t>
            </a:r>
            <a:r>
              <a:rPr lang="en-US" altLang="ko-KR" sz="2400" smtClean="0">
                <a:latin typeface="Arial" charset="0"/>
              </a:rPr>
              <a:t>“</a:t>
            </a:r>
            <a:r>
              <a:rPr lang="en-US" altLang="ko-KR" sz="2400" smtClean="0"/>
              <a:t>weight of edge</a:t>
            </a:r>
            <a:r>
              <a:rPr lang="en-US" altLang="ko-KR" sz="2400" smtClean="0">
                <a:latin typeface="Arial" charset="0"/>
              </a:rPr>
              <a:t>”</a:t>
            </a:r>
            <a:endParaRPr lang="en-US" altLang="ko-KR" sz="2400" smtClean="0"/>
          </a:p>
          <a:p>
            <a:pPr eaLnBrk="1" hangingPunct="1">
              <a:lnSpc>
                <a:spcPct val="90000"/>
              </a:lnSpc>
            </a:pPr>
            <a:endParaRPr lang="en-US" altLang="ko-KR" sz="2400" smtClean="0"/>
          </a:p>
          <a:p>
            <a:pPr eaLnBrk="1" hangingPunct="1">
              <a:lnSpc>
                <a:spcPct val="90000"/>
              </a:lnSpc>
            </a:pPr>
            <a:r>
              <a:rPr lang="en-US" altLang="ko-KR" sz="2400" smtClean="0"/>
              <a:t>Note: we have shown principle of optimality applies to shortest path problems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0" y="228600"/>
            <a:ext cx="8955088" cy="1255713"/>
          </a:xfrm>
          <a:noFill/>
        </p:spPr>
        <p:txBody>
          <a:bodyPr lIns="92075" tIns="46038" rIns="92075" bIns="46038"/>
          <a:lstStyle/>
          <a:p>
            <a:pPr eaLnBrk="1" hangingPunct="1"/>
            <a:r>
              <a:rPr lang="en-US" altLang="ko-KR" b="1" smtClean="0"/>
              <a:t>Printing intermediate nodes on shortest path from q to r</a:t>
            </a:r>
          </a:p>
        </p:txBody>
      </p:sp>
      <p:sp>
        <p:nvSpPr>
          <p:cNvPr id="90115" name="Rectangle 3"/>
          <p:cNvSpPr>
            <a:spLocks noGrp="1" noChangeArrowheads="1"/>
          </p:cNvSpPr>
          <p:nvPr>
            <p:ph type="body" idx="1"/>
          </p:nvPr>
        </p:nvSpPr>
        <p:spPr>
          <a:xfrm>
            <a:off x="0" y="1600200"/>
            <a:ext cx="5867400" cy="5257800"/>
          </a:xfrm>
          <a:noFill/>
        </p:spPr>
        <p:txBody>
          <a:bodyPr lIns="92075" tIns="46038" rIns="92075" bIns="46038"/>
          <a:lstStyle/>
          <a:p>
            <a:pPr eaLnBrk="1" hangingPunct="1">
              <a:lnSpc>
                <a:spcPct val="80000"/>
              </a:lnSpc>
              <a:buFontTx/>
              <a:buNone/>
            </a:pPr>
            <a:r>
              <a:rPr lang="en-US" altLang="ko-KR" sz="2800" b="1" smtClean="0"/>
              <a:t>path(</a:t>
            </a:r>
            <a:r>
              <a:rPr lang="en-US" altLang="ko-KR" sz="2800" smtClean="0">
                <a:latin typeface="Arial Black" pitchFamily="34" charset="0"/>
              </a:rPr>
              <a:t>index</a:t>
            </a:r>
            <a:r>
              <a:rPr lang="en-US" altLang="ko-KR" sz="2800" b="1" smtClean="0"/>
              <a:t> q, r)</a:t>
            </a:r>
          </a:p>
          <a:p>
            <a:pPr eaLnBrk="1" hangingPunct="1">
              <a:lnSpc>
                <a:spcPct val="80000"/>
              </a:lnSpc>
              <a:buFontTx/>
              <a:buNone/>
            </a:pPr>
            <a:r>
              <a:rPr lang="en-US" altLang="ko-KR" sz="2800" smtClean="0">
                <a:latin typeface="Arial Black" pitchFamily="34" charset="0"/>
              </a:rPr>
              <a:t>	if</a:t>
            </a:r>
            <a:r>
              <a:rPr lang="en-US" altLang="ko-KR" sz="2800" b="1" smtClean="0"/>
              <a:t> (P[ q, r ]</a:t>
            </a:r>
            <a:r>
              <a:rPr lang="en-US" altLang="ko-KR" sz="2800" b="1" smtClean="0">
                <a:latin typeface="Symbol" pitchFamily="18" charset="2"/>
              </a:rPr>
              <a:t>!=</a:t>
            </a:r>
            <a:r>
              <a:rPr lang="en-US" altLang="ko-KR" sz="2800" b="1" smtClean="0"/>
              <a:t>0) </a:t>
            </a:r>
          </a:p>
          <a:p>
            <a:pPr eaLnBrk="1" hangingPunct="1">
              <a:lnSpc>
                <a:spcPct val="80000"/>
              </a:lnSpc>
              <a:buFontTx/>
              <a:buNone/>
            </a:pPr>
            <a:r>
              <a:rPr lang="en-US" altLang="ko-KR" sz="2800" b="1" smtClean="0"/>
              <a:t>	         </a:t>
            </a:r>
            <a:r>
              <a:rPr lang="en-US" altLang="ko-KR" sz="2800" smtClean="0">
                <a:solidFill>
                  <a:schemeClr val="accent2"/>
                </a:solidFill>
              </a:rPr>
              <a:t>path(q, P[q, r])</a:t>
            </a:r>
          </a:p>
          <a:p>
            <a:pPr eaLnBrk="1" hangingPunct="1">
              <a:lnSpc>
                <a:spcPct val="80000"/>
              </a:lnSpc>
              <a:buFontTx/>
              <a:buNone/>
            </a:pPr>
            <a:r>
              <a:rPr lang="en-US" altLang="ko-KR" sz="2800" smtClean="0">
                <a:solidFill>
                  <a:schemeClr val="accent2"/>
                </a:solidFill>
              </a:rPr>
              <a:t>	             println( </a:t>
            </a:r>
            <a:r>
              <a:rPr lang="en-US" altLang="ko-KR" sz="2800" smtClean="0">
                <a:solidFill>
                  <a:schemeClr val="accent2"/>
                </a:solidFill>
                <a:latin typeface="Arial" charset="0"/>
              </a:rPr>
              <a:t>“</a:t>
            </a:r>
            <a:r>
              <a:rPr lang="en-US" altLang="ko-KR" sz="2800" smtClean="0">
                <a:solidFill>
                  <a:schemeClr val="accent2"/>
                </a:solidFill>
              </a:rPr>
              <a:t>v</a:t>
            </a:r>
            <a:r>
              <a:rPr lang="en-US" altLang="ko-KR" sz="2800" smtClean="0">
                <a:solidFill>
                  <a:schemeClr val="accent2"/>
                </a:solidFill>
                <a:latin typeface="Arial" charset="0"/>
              </a:rPr>
              <a:t>”</a:t>
            </a:r>
            <a:r>
              <a:rPr lang="en-US" altLang="ko-KR" sz="2800" smtClean="0">
                <a:solidFill>
                  <a:schemeClr val="accent2"/>
                </a:solidFill>
              </a:rPr>
              <a:t>+ P[q, r])  </a:t>
            </a:r>
          </a:p>
          <a:p>
            <a:pPr eaLnBrk="1" hangingPunct="1">
              <a:lnSpc>
                <a:spcPct val="80000"/>
              </a:lnSpc>
              <a:buFontTx/>
              <a:buNone/>
            </a:pPr>
            <a:r>
              <a:rPr lang="en-US" altLang="ko-KR" sz="2800" smtClean="0">
                <a:solidFill>
                  <a:schemeClr val="accent2"/>
                </a:solidFill>
              </a:rPr>
              <a:t>	             path(P[q, r], r)</a:t>
            </a:r>
          </a:p>
          <a:p>
            <a:pPr eaLnBrk="1" hangingPunct="1">
              <a:lnSpc>
                <a:spcPct val="80000"/>
              </a:lnSpc>
              <a:buFontTx/>
              <a:buNone/>
            </a:pPr>
            <a:r>
              <a:rPr lang="en-US" altLang="ko-KR" sz="2800" b="1" smtClean="0"/>
              <a:t>           </a:t>
            </a:r>
            <a:r>
              <a:rPr lang="en-US" altLang="ko-KR" sz="2800" b="1" smtClean="0">
                <a:latin typeface="Arial Black" pitchFamily="34" charset="0"/>
              </a:rPr>
              <a:t>return</a:t>
            </a:r>
            <a:r>
              <a:rPr lang="en-US" altLang="ko-KR" sz="2800" b="1" smtClean="0"/>
              <a:t>;</a:t>
            </a:r>
          </a:p>
          <a:p>
            <a:pPr eaLnBrk="1" hangingPunct="1">
              <a:lnSpc>
                <a:spcPct val="80000"/>
              </a:lnSpc>
              <a:buFontTx/>
              <a:buNone/>
            </a:pPr>
            <a:r>
              <a:rPr lang="en-US" altLang="ko-KR" sz="2800" b="1" smtClean="0"/>
              <a:t>	//no intermediate nodes</a:t>
            </a:r>
          </a:p>
          <a:p>
            <a:pPr eaLnBrk="1" hangingPunct="1">
              <a:lnSpc>
                <a:spcPct val="80000"/>
              </a:lnSpc>
              <a:buFontTx/>
              <a:buNone/>
            </a:pPr>
            <a:r>
              <a:rPr lang="en-US" altLang="ko-KR" sz="2800" b="1" smtClean="0"/>
              <a:t>	</a:t>
            </a:r>
            <a:r>
              <a:rPr lang="en-US" altLang="ko-KR" sz="2800" b="1" smtClean="0">
                <a:latin typeface="Arial Black" pitchFamily="34" charset="0"/>
              </a:rPr>
              <a:t>else</a:t>
            </a:r>
            <a:r>
              <a:rPr lang="en-US" altLang="ko-KR" sz="2800" b="1" smtClean="0"/>
              <a:t> </a:t>
            </a:r>
            <a:r>
              <a:rPr lang="en-US" altLang="ko-KR" sz="2800" b="1" smtClean="0">
                <a:latin typeface="Arial Black" pitchFamily="34" charset="0"/>
              </a:rPr>
              <a:t>return</a:t>
            </a:r>
          </a:p>
          <a:p>
            <a:pPr eaLnBrk="1" hangingPunct="1">
              <a:lnSpc>
                <a:spcPct val="80000"/>
              </a:lnSpc>
              <a:buFontTx/>
              <a:buNone/>
            </a:pPr>
            <a:endParaRPr lang="en-US" altLang="ko-KR" sz="2800" smtClean="0">
              <a:cs typeface="Arial" charset="0"/>
            </a:endParaRPr>
          </a:p>
          <a:p>
            <a:pPr eaLnBrk="1" hangingPunct="1">
              <a:lnSpc>
                <a:spcPct val="80000"/>
              </a:lnSpc>
            </a:pPr>
            <a:r>
              <a:rPr lang="en-US" altLang="ko-KR" sz="2000" smtClean="0">
                <a:cs typeface="Arial" charset="0"/>
              </a:rPr>
              <a:t>Before calling </a:t>
            </a:r>
            <a:r>
              <a:rPr lang="en-US" altLang="ko-KR" sz="2000" i="1" smtClean="0">
                <a:cs typeface="Arial" charset="0"/>
              </a:rPr>
              <a:t>path(</a:t>
            </a:r>
            <a:r>
              <a:rPr lang="en-US" altLang="ko-KR" sz="2000" i="1" smtClean="0">
                <a:latin typeface="Arial" charset="0"/>
                <a:cs typeface="Arial" charset="0"/>
              </a:rPr>
              <a:t>…</a:t>
            </a:r>
            <a:r>
              <a:rPr lang="en-US" altLang="ko-KR" sz="2000" i="1" smtClean="0">
                <a:cs typeface="Arial" charset="0"/>
              </a:rPr>
              <a:t>),</a:t>
            </a:r>
            <a:r>
              <a:rPr lang="en-US" altLang="ko-KR" sz="2000" smtClean="0">
                <a:cs typeface="Arial" charset="0"/>
              </a:rPr>
              <a:t> check D[q, r] &lt; </a:t>
            </a:r>
            <a:r>
              <a:rPr lang="en-US" altLang="ko-KR" sz="2000" smtClean="0">
                <a:cs typeface="Arial" charset="0"/>
                <a:sym typeface="Symbol" pitchFamily="18" charset="2"/>
              </a:rPr>
              <a:t></a:t>
            </a:r>
            <a:r>
              <a:rPr lang="en-US" altLang="ko-KR" sz="2000" smtClean="0">
                <a:cs typeface="Arial" charset="0"/>
              </a:rPr>
              <a:t>, and print node q. </a:t>
            </a:r>
          </a:p>
          <a:p>
            <a:pPr eaLnBrk="1" hangingPunct="1">
              <a:lnSpc>
                <a:spcPct val="80000"/>
              </a:lnSpc>
            </a:pPr>
            <a:r>
              <a:rPr lang="en-US" altLang="ko-KR" sz="2000" smtClean="0">
                <a:cs typeface="Arial" charset="0"/>
              </a:rPr>
              <a:t>After returning from </a:t>
            </a:r>
            <a:r>
              <a:rPr lang="en-US" altLang="ko-KR" sz="2000" i="1" smtClean="0">
                <a:cs typeface="Arial" charset="0"/>
              </a:rPr>
              <a:t>path(</a:t>
            </a:r>
            <a:r>
              <a:rPr lang="en-US" altLang="ko-KR" sz="2000" i="1" smtClean="0">
                <a:latin typeface="Arial" charset="0"/>
                <a:cs typeface="Arial" charset="0"/>
              </a:rPr>
              <a:t>…</a:t>
            </a:r>
            <a:r>
              <a:rPr lang="en-US" altLang="ko-KR" sz="2000" i="1" smtClean="0">
                <a:cs typeface="Arial" charset="0"/>
              </a:rPr>
              <a:t>),</a:t>
            </a:r>
          </a:p>
          <a:p>
            <a:pPr eaLnBrk="1" hangingPunct="1">
              <a:lnSpc>
                <a:spcPct val="80000"/>
              </a:lnSpc>
              <a:buFontTx/>
              <a:buNone/>
            </a:pPr>
            <a:r>
              <a:rPr lang="en-US" altLang="ko-KR" sz="2000" smtClean="0">
                <a:cs typeface="Arial" charset="0"/>
              </a:rPr>
              <a:t>    print node r</a:t>
            </a:r>
          </a:p>
        </p:txBody>
      </p:sp>
      <p:grpSp>
        <p:nvGrpSpPr>
          <p:cNvPr id="90116" name="Group 4"/>
          <p:cNvGrpSpPr>
            <a:grpSpLocks/>
          </p:cNvGrpSpPr>
          <p:nvPr/>
        </p:nvGrpSpPr>
        <p:grpSpPr bwMode="auto">
          <a:xfrm>
            <a:off x="5867400" y="1676400"/>
            <a:ext cx="2667000" cy="1752600"/>
            <a:chOff x="3168" y="816"/>
            <a:chExt cx="1680" cy="1104"/>
          </a:xfrm>
        </p:grpSpPr>
        <p:grpSp>
          <p:nvGrpSpPr>
            <p:cNvPr id="90131" name="Group 5"/>
            <p:cNvGrpSpPr>
              <a:grpSpLocks/>
            </p:cNvGrpSpPr>
            <p:nvPr/>
          </p:nvGrpSpPr>
          <p:grpSpPr bwMode="auto">
            <a:xfrm>
              <a:off x="3408" y="1056"/>
              <a:ext cx="1440" cy="864"/>
              <a:chOff x="3024" y="1344"/>
              <a:chExt cx="1440" cy="864"/>
            </a:xfrm>
          </p:grpSpPr>
          <p:sp>
            <p:nvSpPr>
              <p:cNvPr id="90138" name="Rectangle 6"/>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3</a:t>
                </a:r>
              </a:p>
            </p:txBody>
          </p:sp>
          <p:sp>
            <p:nvSpPr>
              <p:cNvPr id="90139" name="Rectangle 7"/>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90140" name="Rectangle 8"/>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90141" name="Rectangle 9"/>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90142" name="Rectangle 10"/>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90143" name="Rectangle 11"/>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1</a:t>
                </a:r>
                <a:endParaRPr kumimoji="0" lang="en-US" altLang="ko-KR" sz="2400">
                  <a:latin typeface="Times New Roman" pitchFamily="18" charset="0"/>
                </a:endParaRPr>
              </a:p>
            </p:txBody>
          </p:sp>
          <p:sp>
            <p:nvSpPr>
              <p:cNvPr id="90144" name="Rectangle 12"/>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sym typeface="Symbol" pitchFamily="18" charset="2"/>
                  </a:rPr>
                  <a:t>2</a:t>
                </a:r>
              </a:p>
            </p:txBody>
          </p:sp>
          <p:sp>
            <p:nvSpPr>
              <p:cNvPr id="90145" name="Rectangle 13"/>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sp>
            <p:nvSpPr>
              <p:cNvPr id="90146" name="Rectangle 14"/>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p:spPr>
            <p:txBody>
              <a:bodyPr wrap="none" anchor="ctr"/>
              <a:lstStyle/>
              <a:p>
                <a:pPr algn="ctr" eaLnBrk="0" latinLnBrk="0" hangingPunct="0"/>
                <a:r>
                  <a:rPr kumimoji="0" lang="en-US" altLang="ko-KR" sz="2400">
                    <a:latin typeface="Times New Roman" pitchFamily="18" charset="0"/>
                  </a:rPr>
                  <a:t>0</a:t>
                </a:r>
              </a:p>
            </p:txBody>
          </p:sp>
        </p:grpSp>
        <p:sp>
          <p:nvSpPr>
            <p:cNvPr id="90132" name="Text Box 15"/>
            <p:cNvSpPr txBox="1">
              <a:spLocks noChangeArrowheads="1"/>
            </p:cNvSpPr>
            <p:nvPr/>
          </p:nvSpPr>
          <p:spPr bwMode="auto">
            <a:xfrm>
              <a:off x="3504"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90133" name="Text Box 16"/>
            <p:cNvSpPr txBox="1">
              <a:spLocks noChangeArrowheads="1"/>
            </p:cNvSpPr>
            <p:nvPr/>
          </p:nvSpPr>
          <p:spPr bwMode="auto">
            <a:xfrm>
              <a:off x="4032"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90134" name="Text Box 17"/>
            <p:cNvSpPr txBox="1">
              <a:spLocks noChangeArrowheads="1"/>
            </p:cNvSpPr>
            <p:nvPr/>
          </p:nvSpPr>
          <p:spPr bwMode="auto">
            <a:xfrm>
              <a:off x="4508" y="81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sp>
          <p:nvSpPr>
            <p:cNvPr id="90135" name="Text Box 18"/>
            <p:cNvSpPr txBox="1">
              <a:spLocks noChangeArrowheads="1"/>
            </p:cNvSpPr>
            <p:nvPr/>
          </p:nvSpPr>
          <p:spPr bwMode="auto">
            <a:xfrm>
              <a:off x="3168" y="1056"/>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1</a:t>
              </a:r>
            </a:p>
          </p:txBody>
        </p:sp>
        <p:sp>
          <p:nvSpPr>
            <p:cNvPr id="90136" name="Text Box 19"/>
            <p:cNvSpPr txBox="1">
              <a:spLocks noChangeArrowheads="1"/>
            </p:cNvSpPr>
            <p:nvPr/>
          </p:nvSpPr>
          <p:spPr bwMode="auto">
            <a:xfrm>
              <a:off x="3168" y="1344"/>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2</a:t>
              </a:r>
            </a:p>
          </p:txBody>
        </p:sp>
        <p:sp>
          <p:nvSpPr>
            <p:cNvPr id="90137" name="Text Box 20"/>
            <p:cNvSpPr txBox="1">
              <a:spLocks noChangeArrowheads="1"/>
            </p:cNvSpPr>
            <p:nvPr/>
          </p:nvSpPr>
          <p:spPr bwMode="auto">
            <a:xfrm>
              <a:off x="3168" y="1632"/>
              <a:ext cx="212" cy="288"/>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3</a:t>
              </a:r>
            </a:p>
          </p:txBody>
        </p:sp>
      </p:grpSp>
      <p:sp>
        <p:nvSpPr>
          <p:cNvPr id="90117" name="Text Box 21"/>
          <p:cNvSpPr txBox="1">
            <a:spLocks noChangeArrowheads="1"/>
          </p:cNvSpPr>
          <p:nvPr/>
        </p:nvSpPr>
        <p:spPr bwMode="auto">
          <a:xfrm>
            <a:off x="5257800" y="2590800"/>
            <a:ext cx="601663" cy="45720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400">
                <a:latin typeface="Times New Roman" pitchFamily="18" charset="0"/>
              </a:rPr>
              <a:t>P =</a:t>
            </a:r>
          </a:p>
        </p:txBody>
      </p:sp>
      <p:grpSp>
        <p:nvGrpSpPr>
          <p:cNvPr id="90118" name="Group 22"/>
          <p:cNvGrpSpPr>
            <a:grpSpLocks/>
          </p:cNvGrpSpPr>
          <p:nvPr/>
        </p:nvGrpSpPr>
        <p:grpSpPr bwMode="auto">
          <a:xfrm>
            <a:off x="5562600" y="4114800"/>
            <a:ext cx="1925638" cy="1600200"/>
            <a:chOff x="188" y="240"/>
            <a:chExt cx="1213" cy="1008"/>
          </a:xfrm>
        </p:grpSpPr>
        <p:grpSp>
          <p:nvGrpSpPr>
            <p:cNvPr id="90119" name="Group 23"/>
            <p:cNvGrpSpPr>
              <a:grpSpLocks/>
            </p:cNvGrpSpPr>
            <p:nvPr/>
          </p:nvGrpSpPr>
          <p:grpSpPr bwMode="auto">
            <a:xfrm>
              <a:off x="288" y="240"/>
              <a:ext cx="1113" cy="1008"/>
              <a:chOff x="288" y="240"/>
              <a:chExt cx="1113" cy="1008"/>
            </a:xfrm>
          </p:grpSpPr>
          <p:sp>
            <p:nvSpPr>
              <p:cNvPr id="90124" name="Oval 24"/>
              <p:cNvSpPr>
                <a:spLocks noChangeArrowheads="1"/>
              </p:cNvSpPr>
              <p:nvPr/>
            </p:nvSpPr>
            <p:spPr bwMode="auto">
              <a:xfrm>
                <a:off x="366" y="240"/>
                <a:ext cx="321" cy="278"/>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1</a:t>
                </a:r>
              </a:p>
            </p:txBody>
          </p:sp>
          <p:sp>
            <p:nvSpPr>
              <p:cNvPr id="90125" name="Oval 25"/>
              <p:cNvSpPr>
                <a:spLocks noChangeArrowheads="1"/>
              </p:cNvSpPr>
              <p:nvPr/>
            </p:nvSpPr>
            <p:spPr bwMode="auto">
              <a:xfrm>
                <a:off x="295" y="970"/>
                <a:ext cx="321" cy="278"/>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2</a:t>
                </a:r>
              </a:p>
            </p:txBody>
          </p:sp>
          <p:sp>
            <p:nvSpPr>
              <p:cNvPr id="90126" name="Oval 26"/>
              <p:cNvSpPr>
                <a:spLocks noChangeArrowheads="1"/>
              </p:cNvSpPr>
              <p:nvPr/>
            </p:nvSpPr>
            <p:spPr bwMode="auto">
              <a:xfrm>
                <a:off x="1080" y="588"/>
                <a:ext cx="321" cy="278"/>
              </a:xfrm>
              <a:prstGeom prst="ellipse">
                <a:avLst/>
              </a:prstGeom>
              <a:noFill/>
              <a:ln w="28575">
                <a:solidFill>
                  <a:schemeClr val="tx1"/>
                </a:solidFill>
                <a:round/>
                <a:headEnd type="none" w="sm" len="sm"/>
                <a:tailEnd type="none" w="sm" len="sm"/>
              </a:ln>
            </p:spPr>
            <p:txBody>
              <a:bodyPr wrap="none" anchor="ctr"/>
              <a:lstStyle/>
              <a:p>
                <a:pPr algn="ctr" eaLnBrk="0" latinLnBrk="0" hangingPunct="0"/>
                <a:r>
                  <a:rPr kumimoji="0" lang="en-US" altLang="ko-KR" sz="2400">
                    <a:latin typeface="Times New Roman" pitchFamily="18" charset="0"/>
                  </a:rPr>
                  <a:t>3</a:t>
                </a:r>
              </a:p>
            </p:txBody>
          </p:sp>
          <p:cxnSp>
            <p:nvCxnSpPr>
              <p:cNvPr id="90127" name="AutoShape 27"/>
              <p:cNvCxnSpPr>
                <a:cxnSpLocks noChangeShapeType="1"/>
                <a:stCxn id="90124" idx="7"/>
                <a:endCxn id="90126" idx="1"/>
              </p:cNvCxnSpPr>
              <p:nvPr/>
            </p:nvCxnSpPr>
            <p:spPr bwMode="auto">
              <a:xfrm>
                <a:off x="640" y="274"/>
                <a:ext cx="487" cy="348"/>
              </a:xfrm>
              <a:prstGeom prst="straightConnector1">
                <a:avLst/>
              </a:prstGeom>
              <a:noFill/>
              <a:ln w="28575">
                <a:solidFill>
                  <a:schemeClr val="tx1"/>
                </a:solidFill>
                <a:round/>
                <a:headEnd type="none" w="sm" len="sm"/>
                <a:tailEnd type="triangle" w="lg" len="lg"/>
              </a:ln>
            </p:spPr>
          </p:cxnSp>
          <p:cxnSp>
            <p:nvCxnSpPr>
              <p:cNvPr id="90128" name="AutoShape 28"/>
              <p:cNvCxnSpPr>
                <a:cxnSpLocks noChangeShapeType="1"/>
                <a:stCxn id="90126" idx="3"/>
                <a:endCxn id="90125" idx="5"/>
              </p:cNvCxnSpPr>
              <p:nvPr/>
            </p:nvCxnSpPr>
            <p:spPr bwMode="auto">
              <a:xfrm flipH="1">
                <a:off x="569" y="832"/>
                <a:ext cx="558" cy="382"/>
              </a:xfrm>
              <a:prstGeom prst="straightConnector1">
                <a:avLst/>
              </a:prstGeom>
              <a:noFill/>
              <a:ln w="28575">
                <a:solidFill>
                  <a:schemeClr val="tx1"/>
                </a:solidFill>
                <a:round/>
                <a:headEnd type="none" w="sm" len="sm"/>
                <a:tailEnd type="triangle" w="lg" len="lg"/>
              </a:ln>
            </p:spPr>
          </p:cxnSp>
          <p:cxnSp>
            <p:nvCxnSpPr>
              <p:cNvPr id="90129" name="AutoShape 29"/>
              <p:cNvCxnSpPr>
                <a:cxnSpLocks noChangeShapeType="1"/>
                <a:stCxn id="90125" idx="2"/>
                <a:endCxn id="90124" idx="2"/>
              </p:cNvCxnSpPr>
              <p:nvPr/>
            </p:nvCxnSpPr>
            <p:spPr bwMode="auto">
              <a:xfrm rot="10800000" flipH="1">
                <a:off x="288" y="379"/>
                <a:ext cx="71" cy="730"/>
              </a:xfrm>
              <a:prstGeom prst="curvedConnector3">
                <a:avLst>
                  <a:gd name="adj1" fmla="val -140625"/>
                </a:avLst>
              </a:prstGeom>
              <a:noFill/>
              <a:ln w="28575">
                <a:solidFill>
                  <a:schemeClr val="tx1"/>
                </a:solidFill>
                <a:round/>
                <a:headEnd type="stealth" w="lg" len="lg"/>
                <a:tailEnd type="none" w="lg" len="lg"/>
              </a:ln>
            </p:spPr>
          </p:cxnSp>
          <p:cxnSp>
            <p:nvCxnSpPr>
              <p:cNvPr id="90130" name="AutoShape 30"/>
              <p:cNvCxnSpPr>
                <a:cxnSpLocks noChangeShapeType="1"/>
                <a:stCxn id="90125" idx="6"/>
                <a:endCxn id="90124" idx="6"/>
              </p:cNvCxnSpPr>
              <p:nvPr/>
            </p:nvCxnSpPr>
            <p:spPr bwMode="auto">
              <a:xfrm flipV="1">
                <a:off x="623" y="379"/>
                <a:ext cx="71" cy="730"/>
              </a:xfrm>
              <a:prstGeom prst="curvedConnector3">
                <a:avLst>
                  <a:gd name="adj1" fmla="val 240625"/>
                </a:avLst>
              </a:prstGeom>
              <a:noFill/>
              <a:ln w="28575">
                <a:solidFill>
                  <a:schemeClr val="tx1"/>
                </a:solidFill>
                <a:round/>
                <a:headEnd type="none" w="sm" len="sm"/>
                <a:tailEnd type="triangle" w="lg" len="lg"/>
              </a:ln>
            </p:spPr>
          </p:cxnSp>
        </p:grpSp>
        <p:sp>
          <p:nvSpPr>
            <p:cNvPr id="90120" name="Text Box 31"/>
            <p:cNvSpPr txBox="1">
              <a:spLocks noChangeArrowheads="1"/>
            </p:cNvSpPr>
            <p:nvPr/>
          </p:nvSpPr>
          <p:spPr bwMode="auto">
            <a:xfrm>
              <a:off x="864" y="288"/>
              <a:ext cx="196"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5</a:t>
              </a:r>
              <a:endParaRPr kumimoji="0" lang="en-US" altLang="ko-KR" sz="2400">
                <a:latin typeface="Times New Roman" pitchFamily="18" charset="0"/>
              </a:endParaRPr>
            </a:p>
          </p:txBody>
        </p:sp>
        <p:sp>
          <p:nvSpPr>
            <p:cNvPr id="90121" name="Text Box 32"/>
            <p:cNvSpPr txBox="1">
              <a:spLocks noChangeArrowheads="1"/>
            </p:cNvSpPr>
            <p:nvPr/>
          </p:nvSpPr>
          <p:spPr bwMode="auto">
            <a:xfrm>
              <a:off x="816" y="902"/>
              <a:ext cx="249"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-3</a:t>
              </a:r>
            </a:p>
          </p:txBody>
        </p:sp>
        <p:sp>
          <p:nvSpPr>
            <p:cNvPr id="90122" name="Text Box 33"/>
            <p:cNvSpPr txBox="1">
              <a:spLocks noChangeArrowheads="1"/>
            </p:cNvSpPr>
            <p:nvPr/>
          </p:nvSpPr>
          <p:spPr bwMode="auto">
            <a:xfrm>
              <a:off x="764" y="672"/>
              <a:ext cx="196"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2</a:t>
              </a:r>
            </a:p>
          </p:txBody>
        </p:sp>
        <p:sp>
          <p:nvSpPr>
            <p:cNvPr id="90123" name="Text Box 34"/>
            <p:cNvSpPr txBox="1">
              <a:spLocks noChangeArrowheads="1"/>
            </p:cNvSpPr>
            <p:nvPr/>
          </p:nvSpPr>
          <p:spPr bwMode="auto">
            <a:xfrm>
              <a:off x="188" y="624"/>
              <a:ext cx="196" cy="2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sz="2000">
                  <a:latin typeface="Times New Roman" pitchFamily="18" charset="0"/>
                </a:rPr>
                <a:t>4</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Image74"/>
          <p:cNvPicPr>
            <a:picLocks noChangeAspect="1" noChangeArrowheads="1"/>
          </p:cNvPicPr>
          <p:nvPr/>
        </p:nvPicPr>
        <p:blipFill>
          <a:blip r:embed="rId2" cstate="print"/>
          <a:srcRect/>
          <a:stretch>
            <a:fillRect/>
          </a:stretch>
        </p:blipFill>
        <p:spPr bwMode="auto">
          <a:xfrm>
            <a:off x="1600200" y="1930400"/>
            <a:ext cx="6019800" cy="4013200"/>
          </a:xfrm>
          <a:prstGeom prst="rect">
            <a:avLst/>
          </a:prstGeom>
          <a:noFill/>
          <a:ln w="9525">
            <a:noFill/>
            <a:miter lim="800000"/>
            <a:headEnd/>
            <a:tailEnd/>
          </a:ln>
        </p:spPr>
      </p:pic>
      <p:sp>
        <p:nvSpPr>
          <p:cNvPr id="91139" name="Rectangle 3"/>
          <p:cNvSpPr>
            <a:spLocks noGrp="1" noChangeArrowheads="1"/>
          </p:cNvSpPr>
          <p:nvPr>
            <p:ph type="title"/>
          </p:nvPr>
        </p:nvSpPr>
        <p:spPr>
          <a:xfrm>
            <a:off x="0" y="711200"/>
            <a:ext cx="8637588" cy="762000"/>
          </a:xfrm>
        </p:spPr>
        <p:txBody>
          <a:bodyPr/>
          <a:lstStyle/>
          <a:p>
            <a:pPr eaLnBrk="1" hangingPunct="1"/>
            <a:r>
              <a:rPr lang="en-US" altLang="ko-KR" b="1" smtClean="0"/>
              <a:t>The graph in the Floyd example</a:t>
            </a:r>
            <a:endParaRPr lang="en-US" altLang="ko-KR"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Image81"/>
          <p:cNvPicPr>
            <a:picLocks noChangeAspect="1" noChangeArrowheads="1"/>
          </p:cNvPicPr>
          <p:nvPr/>
        </p:nvPicPr>
        <p:blipFill>
          <a:blip r:embed="rId2" cstate="print"/>
          <a:srcRect/>
          <a:stretch>
            <a:fillRect/>
          </a:stretch>
        </p:blipFill>
        <p:spPr bwMode="auto">
          <a:xfrm>
            <a:off x="1066800" y="1828800"/>
            <a:ext cx="6705600" cy="3170238"/>
          </a:xfrm>
          <a:prstGeom prst="rect">
            <a:avLst/>
          </a:prstGeom>
          <a:noFill/>
          <a:ln w="9525">
            <a:noFill/>
            <a:miter lim="800000"/>
            <a:headEnd/>
            <a:tailEnd/>
          </a:ln>
        </p:spPr>
      </p:pic>
      <p:sp>
        <p:nvSpPr>
          <p:cNvPr id="92163" name="Text Box 3"/>
          <p:cNvSpPr txBox="1">
            <a:spLocks noChangeArrowheads="1"/>
          </p:cNvSpPr>
          <p:nvPr/>
        </p:nvSpPr>
        <p:spPr bwMode="auto">
          <a:xfrm>
            <a:off x="762000" y="5334000"/>
            <a:ext cx="6475413" cy="457200"/>
          </a:xfrm>
          <a:prstGeom prst="rect">
            <a:avLst/>
          </a:prstGeom>
          <a:noFill/>
          <a:ln w="9525">
            <a:noFill/>
            <a:miter lim="800000"/>
            <a:headEnd/>
            <a:tailEnd/>
          </a:ln>
        </p:spPr>
        <p:txBody>
          <a:bodyPr wrap="none">
            <a:spAutoFit/>
          </a:bodyPr>
          <a:lstStyle/>
          <a:p>
            <a:pPr eaLnBrk="0" latinLnBrk="0" hangingPunct="0"/>
            <a:r>
              <a:rPr kumimoji="0" lang="en-US" altLang="ko-KR" sz="2400">
                <a:latin typeface="Times New Roman" pitchFamily="18" charset="0"/>
              </a:rPr>
              <a:t>The values in parenthesis are the non zero P values.</a:t>
            </a:r>
          </a:p>
        </p:txBody>
      </p:sp>
      <p:sp>
        <p:nvSpPr>
          <p:cNvPr id="92164" name="Rectangle 4"/>
          <p:cNvSpPr>
            <a:spLocks noGrp="1" noChangeArrowheads="1"/>
          </p:cNvSpPr>
          <p:nvPr>
            <p:ph type="title"/>
          </p:nvPr>
        </p:nvSpPr>
        <p:spPr>
          <a:xfrm>
            <a:off x="152400" y="-31750"/>
            <a:ext cx="8802688" cy="1555750"/>
          </a:xfrm>
        </p:spPr>
        <p:txBody>
          <a:bodyPr/>
          <a:lstStyle/>
          <a:p>
            <a:pPr eaLnBrk="1" hangingPunct="1"/>
            <a:r>
              <a:rPr lang="en-US" altLang="ko-KR" sz="4800" b="1" smtClean="0"/>
              <a:t>The final distance matrix D and P</a:t>
            </a:r>
            <a:endParaRPr lang="en-US" altLang="ko-KR"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3336925" y="1733550"/>
            <a:ext cx="1385888" cy="457200"/>
          </a:xfrm>
          <a:prstGeom prst="rect">
            <a:avLst/>
          </a:prstGeom>
          <a:noFill/>
          <a:ln w="9525">
            <a:noFill/>
            <a:miter lim="800000"/>
            <a:headEnd/>
            <a:tailEnd/>
          </a:ln>
        </p:spPr>
        <p:txBody>
          <a:bodyPr wrap="none">
            <a:spAutoFit/>
          </a:bodyPr>
          <a:lstStyle/>
          <a:p>
            <a:pPr eaLnBrk="0" latinLnBrk="0" hangingPunct="0"/>
            <a:r>
              <a:rPr kumimoji="0" lang="en-US" altLang="ko-KR" sz="2400">
                <a:latin typeface="Times New Roman" pitchFamily="18" charset="0"/>
              </a:rPr>
              <a:t>Path(1, 4)</a:t>
            </a:r>
          </a:p>
        </p:txBody>
      </p:sp>
      <p:sp>
        <p:nvSpPr>
          <p:cNvPr id="93187" name="Text Box 3"/>
          <p:cNvSpPr txBox="1">
            <a:spLocks noChangeArrowheads="1"/>
          </p:cNvSpPr>
          <p:nvPr/>
        </p:nvSpPr>
        <p:spPr bwMode="auto">
          <a:xfrm>
            <a:off x="76200" y="3216275"/>
            <a:ext cx="1385888" cy="457200"/>
          </a:xfrm>
          <a:prstGeom prst="rect">
            <a:avLst/>
          </a:prstGeom>
          <a:noFill/>
          <a:ln w="9525">
            <a:noFill/>
            <a:miter lim="800000"/>
            <a:headEnd/>
            <a:tailEnd/>
          </a:ln>
        </p:spPr>
        <p:txBody>
          <a:bodyPr wrap="none">
            <a:spAutoFit/>
          </a:bodyPr>
          <a:lstStyle/>
          <a:p>
            <a:pPr eaLnBrk="0" latinLnBrk="0" hangingPunct="0"/>
            <a:r>
              <a:rPr kumimoji="0" lang="en-US" altLang="ko-KR" sz="2400">
                <a:latin typeface="Times New Roman" pitchFamily="18" charset="0"/>
              </a:rPr>
              <a:t>Path(1, 6)</a:t>
            </a:r>
          </a:p>
        </p:txBody>
      </p:sp>
      <p:sp>
        <p:nvSpPr>
          <p:cNvPr id="93188" name="Text Box 4"/>
          <p:cNvSpPr txBox="1">
            <a:spLocks noChangeArrowheads="1"/>
          </p:cNvSpPr>
          <p:nvPr/>
        </p:nvSpPr>
        <p:spPr bwMode="auto">
          <a:xfrm>
            <a:off x="4343400" y="3140075"/>
            <a:ext cx="1385888" cy="457200"/>
          </a:xfrm>
          <a:prstGeom prst="rect">
            <a:avLst/>
          </a:prstGeom>
          <a:noFill/>
          <a:ln w="9525">
            <a:noFill/>
            <a:miter lim="800000"/>
            <a:headEnd/>
            <a:tailEnd/>
          </a:ln>
        </p:spPr>
        <p:txBody>
          <a:bodyPr wrap="none">
            <a:spAutoFit/>
          </a:bodyPr>
          <a:lstStyle/>
          <a:p>
            <a:pPr eaLnBrk="0" latinLnBrk="0" hangingPunct="0"/>
            <a:r>
              <a:rPr kumimoji="0" lang="en-US" altLang="ko-KR" sz="2400">
                <a:latin typeface="Times New Roman" pitchFamily="18" charset="0"/>
              </a:rPr>
              <a:t>Path(6, 4)</a:t>
            </a:r>
          </a:p>
        </p:txBody>
      </p:sp>
      <p:sp>
        <p:nvSpPr>
          <p:cNvPr id="93189" name="Text Box 5"/>
          <p:cNvSpPr txBox="1">
            <a:spLocks noChangeArrowheads="1"/>
          </p:cNvSpPr>
          <p:nvPr/>
        </p:nvSpPr>
        <p:spPr bwMode="auto">
          <a:xfrm>
            <a:off x="3048000" y="3368675"/>
            <a:ext cx="852488" cy="822325"/>
          </a:xfrm>
          <a:prstGeom prst="rect">
            <a:avLst/>
          </a:prstGeom>
          <a:noFill/>
          <a:ln w="9525">
            <a:noFill/>
            <a:miter lim="800000"/>
            <a:headEnd/>
            <a:tailEnd/>
          </a:ln>
        </p:spPr>
        <p:txBody>
          <a:bodyPr wrap="none">
            <a:spAutoFit/>
          </a:bodyPr>
          <a:lstStyle/>
          <a:p>
            <a:pPr eaLnBrk="0" latinLnBrk="0" hangingPunct="0"/>
            <a:r>
              <a:rPr kumimoji="0" lang="en-US" altLang="ko-KR" sz="2400">
                <a:latin typeface="Times New Roman" pitchFamily="18" charset="0"/>
              </a:rPr>
              <a:t>Print </a:t>
            </a:r>
          </a:p>
          <a:p>
            <a:pPr eaLnBrk="0" latinLnBrk="0" hangingPunct="0"/>
            <a:r>
              <a:rPr kumimoji="0" lang="en-US" altLang="ko-KR" sz="2400">
                <a:latin typeface="Times New Roman" pitchFamily="18" charset="0"/>
              </a:rPr>
              <a:t>v6</a:t>
            </a:r>
          </a:p>
        </p:txBody>
      </p:sp>
      <p:sp>
        <p:nvSpPr>
          <p:cNvPr id="93190" name="Text Box 6"/>
          <p:cNvSpPr txBox="1">
            <a:spLocks noChangeArrowheads="1"/>
          </p:cNvSpPr>
          <p:nvPr/>
        </p:nvSpPr>
        <p:spPr bwMode="auto">
          <a:xfrm>
            <a:off x="2438400" y="4435475"/>
            <a:ext cx="1385888" cy="457200"/>
          </a:xfrm>
          <a:prstGeom prst="rect">
            <a:avLst/>
          </a:prstGeom>
          <a:noFill/>
          <a:ln w="9525">
            <a:noFill/>
            <a:miter lim="800000"/>
            <a:headEnd/>
            <a:tailEnd/>
          </a:ln>
        </p:spPr>
        <p:txBody>
          <a:bodyPr wrap="none">
            <a:spAutoFit/>
          </a:bodyPr>
          <a:lstStyle/>
          <a:p>
            <a:pPr eaLnBrk="0" latinLnBrk="0" hangingPunct="0"/>
            <a:r>
              <a:rPr kumimoji="0" lang="en-US" altLang="ko-KR" sz="2400">
                <a:latin typeface="Times New Roman" pitchFamily="18" charset="0"/>
              </a:rPr>
              <a:t>Path(6, 3)</a:t>
            </a:r>
          </a:p>
        </p:txBody>
      </p:sp>
      <p:sp>
        <p:nvSpPr>
          <p:cNvPr id="93191" name="Text Box 7"/>
          <p:cNvSpPr txBox="1">
            <a:spLocks noChangeArrowheads="1"/>
          </p:cNvSpPr>
          <p:nvPr/>
        </p:nvSpPr>
        <p:spPr bwMode="auto">
          <a:xfrm>
            <a:off x="4876800" y="4435475"/>
            <a:ext cx="776288" cy="822325"/>
          </a:xfrm>
          <a:prstGeom prst="rect">
            <a:avLst/>
          </a:prstGeom>
          <a:noFill/>
          <a:ln w="9525">
            <a:noFill/>
            <a:miter lim="800000"/>
            <a:headEnd/>
            <a:tailEnd/>
          </a:ln>
        </p:spPr>
        <p:txBody>
          <a:bodyPr wrap="none">
            <a:spAutoFit/>
          </a:bodyPr>
          <a:lstStyle/>
          <a:p>
            <a:pPr eaLnBrk="0" latinLnBrk="0" hangingPunct="0"/>
            <a:r>
              <a:rPr kumimoji="0" lang="en-US" altLang="ko-KR" sz="2400">
                <a:latin typeface="Times New Roman" pitchFamily="18" charset="0"/>
              </a:rPr>
              <a:t>Print</a:t>
            </a:r>
          </a:p>
          <a:p>
            <a:pPr eaLnBrk="0" latinLnBrk="0" hangingPunct="0"/>
            <a:r>
              <a:rPr kumimoji="0" lang="en-US" altLang="ko-KR" sz="2400">
                <a:latin typeface="Times New Roman" pitchFamily="18" charset="0"/>
              </a:rPr>
              <a:t>v3</a:t>
            </a:r>
          </a:p>
        </p:txBody>
      </p:sp>
      <p:sp>
        <p:nvSpPr>
          <p:cNvPr id="93192" name="Text Box 8"/>
          <p:cNvSpPr txBox="1">
            <a:spLocks noChangeArrowheads="1"/>
          </p:cNvSpPr>
          <p:nvPr/>
        </p:nvSpPr>
        <p:spPr bwMode="auto">
          <a:xfrm>
            <a:off x="5638800" y="4435475"/>
            <a:ext cx="1385888" cy="457200"/>
          </a:xfrm>
          <a:prstGeom prst="rect">
            <a:avLst/>
          </a:prstGeom>
          <a:noFill/>
          <a:ln w="9525">
            <a:noFill/>
            <a:miter lim="800000"/>
            <a:headEnd/>
            <a:tailEnd/>
          </a:ln>
        </p:spPr>
        <p:txBody>
          <a:bodyPr wrap="none">
            <a:spAutoFit/>
          </a:bodyPr>
          <a:lstStyle/>
          <a:p>
            <a:pPr eaLnBrk="0" latinLnBrk="0" hangingPunct="0"/>
            <a:r>
              <a:rPr kumimoji="0" lang="en-US" altLang="ko-KR" sz="2400">
                <a:latin typeface="Times New Roman" pitchFamily="18" charset="0"/>
              </a:rPr>
              <a:t>Path(3, 4)</a:t>
            </a:r>
          </a:p>
        </p:txBody>
      </p:sp>
      <p:sp>
        <p:nvSpPr>
          <p:cNvPr id="93193" name="Oval 9"/>
          <p:cNvSpPr>
            <a:spLocks noChangeArrowheads="1"/>
          </p:cNvSpPr>
          <p:nvPr/>
        </p:nvSpPr>
        <p:spPr bwMode="auto">
          <a:xfrm>
            <a:off x="3276600" y="1692275"/>
            <a:ext cx="2514600" cy="685800"/>
          </a:xfrm>
          <a:prstGeom prst="ellipse">
            <a:avLst/>
          </a:prstGeom>
          <a:noFill/>
          <a:ln w="9525">
            <a:solidFill>
              <a:schemeClr val="tx1"/>
            </a:solidFill>
            <a:round/>
            <a:headEnd/>
            <a:tailEnd/>
          </a:ln>
        </p:spPr>
        <p:txBody>
          <a:bodyPr wrap="none" anchor="ctr"/>
          <a:lstStyle/>
          <a:p>
            <a:endParaRPr lang="en-US"/>
          </a:p>
        </p:txBody>
      </p:sp>
      <p:sp>
        <p:nvSpPr>
          <p:cNvPr id="93194" name="Oval 10"/>
          <p:cNvSpPr>
            <a:spLocks noChangeArrowheads="1"/>
          </p:cNvSpPr>
          <p:nvPr/>
        </p:nvSpPr>
        <p:spPr bwMode="auto">
          <a:xfrm>
            <a:off x="0" y="3140075"/>
            <a:ext cx="2514600" cy="685800"/>
          </a:xfrm>
          <a:prstGeom prst="ellipse">
            <a:avLst/>
          </a:prstGeom>
          <a:noFill/>
          <a:ln w="9525">
            <a:solidFill>
              <a:schemeClr val="tx1"/>
            </a:solidFill>
            <a:round/>
            <a:headEnd/>
            <a:tailEnd/>
          </a:ln>
        </p:spPr>
        <p:txBody>
          <a:bodyPr wrap="none" anchor="ctr"/>
          <a:lstStyle/>
          <a:p>
            <a:endParaRPr lang="en-US"/>
          </a:p>
        </p:txBody>
      </p:sp>
      <p:sp>
        <p:nvSpPr>
          <p:cNvPr id="93195" name="Oval 11"/>
          <p:cNvSpPr>
            <a:spLocks noChangeArrowheads="1"/>
          </p:cNvSpPr>
          <p:nvPr/>
        </p:nvSpPr>
        <p:spPr bwMode="auto">
          <a:xfrm>
            <a:off x="4343400" y="3140075"/>
            <a:ext cx="2514600" cy="685800"/>
          </a:xfrm>
          <a:prstGeom prst="ellipse">
            <a:avLst/>
          </a:prstGeom>
          <a:noFill/>
          <a:ln w="9525">
            <a:solidFill>
              <a:schemeClr val="tx1"/>
            </a:solidFill>
            <a:round/>
            <a:headEnd/>
            <a:tailEnd/>
          </a:ln>
        </p:spPr>
        <p:txBody>
          <a:bodyPr wrap="none" anchor="ctr"/>
          <a:lstStyle/>
          <a:p>
            <a:endParaRPr lang="en-US"/>
          </a:p>
        </p:txBody>
      </p:sp>
      <p:sp>
        <p:nvSpPr>
          <p:cNvPr id="93196" name="Oval 12"/>
          <p:cNvSpPr>
            <a:spLocks noChangeArrowheads="1"/>
          </p:cNvSpPr>
          <p:nvPr/>
        </p:nvSpPr>
        <p:spPr bwMode="auto">
          <a:xfrm>
            <a:off x="2286000" y="4359275"/>
            <a:ext cx="2514600" cy="685800"/>
          </a:xfrm>
          <a:prstGeom prst="ellipse">
            <a:avLst/>
          </a:prstGeom>
          <a:noFill/>
          <a:ln w="9525">
            <a:solidFill>
              <a:schemeClr val="tx1"/>
            </a:solidFill>
            <a:round/>
            <a:headEnd/>
            <a:tailEnd/>
          </a:ln>
        </p:spPr>
        <p:txBody>
          <a:bodyPr wrap="none" anchor="ctr"/>
          <a:lstStyle/>
          <a:p>
            <a:endParaRPr lang="en-US"/>
          </a:p>
        </p:txBody>
      </p:sp>
      <p:sp>
        <p:nvSpPr>
          <p:cNvPr id="93197" name="Oval 13"/>
          <p:cNvSpPr>
            <a:spLocks noChangeArrowheads="1"/>
          </p:cNvSpPr>
          <p:nvPr/>
        </p:nvSpPr>
        <p:spPr bwMode="auto">
          <a:xfrm>
            <a:off x="5562600" y="4359275"/>
            <a:ext cx="2514600" cy="685800"/>
          </a:xfrm>
          <a:prstGeom prst="ellipse">
            <a:avLst/>
          </a:prstGeom>
          <a:noFill/>
          <a:ln w="9525">
            <a:solidFill>
              <a:schemeClr val="tx1"/>
            </a:solidFill>
            <a:round/>
            <a:headEnd/>
            <a:tailEnd/>
          </a:ln>
        </p:spPr>
        <p:txBody>
          <a:bodyPr wrap="none" anchor="ctr"/>
          <a:lstStyle/>
          <a:p>
            <a:endParaRPr lang="en-US"/>
          </a:p>
        </p:txBody>
      </p:sp>
      <p:sp>
        <p:nvSpPr>
          <p:cNvPr id="93198" name="Line 14"/>
          <p:cNvSpPr>
            <a:spLocks noChangeShapeType="1"/>
          </p:cNvSpPr>
          <p:nvPr/>
        </p:nvSpPr>
        <p:spPr bwMode="auto">
          <a:xfrm flipH="1">
            <a:off x="1981200" y="2225675"/>
            <a:ext cx="1524000" cy="990600"/>
          </a:xfrm>
          <a:prstGeom prst="line">
            <a:avLst/>
          </a:prstGeom>
          <a:noFill/>
          <a:ln w="9525">
            <a:solidFill>
              <a:schemeClr val="tx1"/>
            </a:solidFill>
            <a:round/>
            <a:headEnd/>
            <a:tailEnd type="triangle" w="med" len="med"/>
          </a:ln>
        </p:spPr>
        <p:txBody>
          <a:bodyPr wrap="none" anchor="ctr"/>
          <a:lstStyle/>
          <a:p>
            <a:endParaRPr lang="en-US"/>
          </a:p>
        </p:txBody>
      </p:sp>
      <p:sp>
        <p:nvSpPr>
          <p:cNvPr id="93199" name="Line 15"/>
          <p:cNvSpPr>
            <a:spLocks noChangeShapeType="1"/>
          </p:cNvSpPr>
          <p:nvPr/>
        </p:nvSpPr>
        <p:spPr bwMode="auto">
          <a:xfrm>
            <a:off x="5105400" y="2301875"/>
            <a:ext cx="228600" cy="838200"/>
          </a:xfrm>
          <a:prstGeom prst="line">
            <a:avLst/>
          </a:prstGeom>
          <a:noFill/>
          <a:ln w="9525">
            <a:solidFill>
              <a:schemeClr val="tx1"/>
            </a:solidFill>
            <a:round/>
            <a:headEnd/>
            <a:tailEnd type="triangle" w="med" len="med"/>
          </a:ln>
        </p:spPr>
        <p:txBody>
          <a:bodyPr wrap="none" anchor="ctr"/>
          <a:lstStyle/>
          <a:p>
            <a:endParaRPr lang="en-US"/>
          </a:p>
        </p:txBody>
      </p:sp>
      <p:sp>
        <p:nvSpPr>
          <p:cNvPr id="93200" name="Line 16"/>
          <p:cNvSpPr>
            <a:spLocks noChangeShapeType="1"/>
          </p:cNvSpPr>
          <p:nvPr/>
        </p:nvSpPr>
        <p:spPr bwMode="auto">
          <a:xfrm flipH="1">
            <a:off x="4038600" y="3749675"/>
            <a:ext cx="762000" cy="685800"/>
          </a:xfrm>
          <a:prstGeom prst="line">
            <a:avLst/>
          </a:prstGeom>
          <a:noFill/>
          <a:ln w="9525">
            <a:solidFill>
              <a:schemeClr val="tx1"/>
            </a:solidFill>
            <a:round/>
            <a:headEnd/>
            <a:tailEnd type="triangle" w="med" len="med"/>
          </a:ln>
        </p:spPr>
        <p:txBody>
          <a:bodyPr wrap="none" anchor="ctr"/>
          <a:lstStyle/>
          <a:p>
            <a:endParaRPr lang="en-US"/>
          </a:p>
        </p:txBody>
      </p:sp>
      <p:sp>
        <p:nvSpPr>
          <p:cNvPr id="93201" name="Line 17"/>
          <p:cNvSpPr>
            <a:spLocks noChangeShapeType="1"/>
          </p:cNvSpPr>
          <p:nvPr/>
        </p:nvSpPr>
        <p:spPr bwMode="auto">
          <a:xfrm>
            <a:off x="5943600" y="3825875"/>
            <a:ext cx="304800" cy="533400"/>
          </a:xfrm>
          <a:prstGeom prst="line">
            <a:avLst/>
          </a:prstGeom>
          <a:noFill/>
          <a:ln w="9525">
            <a:solidFill>
              <a:schemeClr val="tx1"/>
            </a:solidFill>
            <a:round/>
            <a:headEnd/>
            <a:tailEnd type="triangle" w="med" len="med"/>
          </a:ln>
        </p:spPr>
        <p:txBody>
          <a:bodyPr wrap="none" anchor="ctr"/>
          <a:lstStyle/>
          <a:p>
            <a:endParaRPr lang="en-US"/>
          </a:p>
        </p:txBody>
      </p:sp>
      <p:sp>
        <p:nvSpPr>
          <p:cNvPr id="93202" name="Text Box 18"/>
          <p:cNvSpPr txBox="1">
            <a:spLocks noChangeArrowheads="1"/>
          </p:cNvSpPr>
          <p:nvPr/>
        </p:nvSpPr>
        <p:spPr bwMode="auto">
          <a:xfrm>
            <a:off x="136525" y="3790950"/>
            <a:ext cx="1338263" cy="457200"/>
          </a:xfrm>
          <a:prstGeom prst="rect">
            <a:avLst/>
          </a:prstGeom>
          <a:noFill/>
          <a:ln w="9525">
            <a:noFill/>
            <a:miter lim="800000"/>
            <a:headEnd/>
            <a:tailEnd/>
          </a:ln>
        </p:spPr>
        <p:txBody>
          <a:bodyPr wrap="none">
            <a:spAutoFit/>
          </a:bodyPr>
          <a:lstStyle/>
          <a:p>
            <a:pPr eaLnBrk="0" latinLnBrk="0" hangingPunct="0"/>
            <a:r>
              <a:rPr kumimoji="0" lang="en-US" altLang="ko-KR" sz="2400">
                <a:latin typeface="Times New Roman" pitchFamily="18" charset="0"/>
              </a:rPr>
              <a:t>P(1, 6)=0</a:t>
            </a:r>
          </a:p>
        </p:txBody>
      </p:sp>
      <p:sp>
        <p:nvSpPr>
          <p:cNvPr id="93203" name="Text Box 19"/>
          <p:cNvSpPr txBox="1">
            <a:spLocks noChangeArrowheads="1"/>
          </p:cNvSpPr>
          <p:nvPr/>
        </p:nvSpPr>
        <p:spPr bwMode="auto">
          <a:xfrm>
            <a:off x="2743200" y="5197475"/>
            <a:ext cx="1338263" cy="457200"/>
          </a:xfrm>
          <a:prstGeom prst="rect">
            <a:avLst/>
          </a:prstGeom>
          <a:noFill/>
          <a:ln w="9525">
            <a:noFill/>
            <a:miter lim="800000"/>
            <a:headEnd/>
            <a:tailEnd/>
          </a:ln>
        </p:spPr>
        <p:txBody>
          <a:bodyPr wrap="none">
            <a:spAutoFit/>
          </a:bodyPr>
          <a:lstStyle/>
          <a:p>
            <a:pPr eaLnBrk="0" latinLnBrk="0" hangingPunct="0"/>
            <a:r>
              <a:rPr kumimoji="0" lang="en-US" altLang="ko-KR" sz="2400">
                <a:latin typeface="Times New Roman" pitchFamily="18" charset="0"/>
              </a:rPr>
              <a:t>P(6, 3)=0</a:t>
            </a:r>
          </a:p>
        </p:txBody>
      </p:sp>
      <p:sp>
        <p:nvSpPr>
          <p:cNvPr id="93204" name="Text Box 20"/>
          <p:cNvSpPr txBox="1">
            <a:spLocks noChangeArrowheads="1"/>
          </p:cNvSpPr>
          <p:nvPr/>
        </p:nvSpPr>
        <p:spPr bwMode="auto">
          <a:xfrm>
            <a:off x="5943600" y="5121275"/>
            <a:ext cx="1338263" cy="457200"/>
          </a:xfrm>
          <a:prstGeom prst="rect">
            <a:avLst/>
          </a:prstGeom>
          <a:noFill/>
          <a:ln w="9525">
            <a:noFill/>
            <a:miter lim="800000"/>
            <a:headEnd/>
            <a:tailEnd/>
          </a:ln>
        </p:spPr>
        <p:txBody>
          <a:bodyPr wrap="none">
            <a:spAutoFit/>
          </a:bodyPr>
          <a:lstStyle/>
          <a:p>
            <a:pPr eaLnBrk="0" latinLnBrk="0" hangingPunct="0"/>
            <a:r>
              <a:rPr kumimoji="0" lang="en-US" altLang="ko-KR" sz="2400">
                <a:latin typeface="Times New Roman" pitchFamily="18" charset="0"/>
              </a:rPr>
              <a:t>P(3, 4)=0</a:t>
            </a:r>
          </a:p>
        </p:txBody>
      </p:sp>
      <p:sp>
        <p:nvSpPr>
          <p:cNvPr id="93205" name="Text Box 21"/>
          <p:cNvSpPr txBox="1">
            <a:spLocks noChangeArrowheads="1"/>
          </p:cNvSpPr>
          <p:nvPr/>
        </p:nvSpPr>
        <p:spPr bwMode="auto">
          <a:xfrm>
            <a:off x="381000" y="5654675"/>
            <a:ext cx="8293100" cy="822325"/>
          </a:xfrm>
          <a:prstGeom prst="rect">
            <a:avLst/>
          </a:prstGeom>
          <a:noFill/>
          <a:ln w="9525">
            <a:noFill/>
            <a:miter lim="800000"/>
            <a:headEnd/>
            <a:tailEnd/>
          </a:ln>
        </p:spPr>
        <p:txBody>
          <a:bodyPr wrap="none">
            <a:spAutoFit/>
          </a:bodyPr>
          <a:lstStyle/>
          <a:p>
            <a:pPr eaLnBrk="0" latinLnBrk="0" hangingPunct="0"/>
            <a:r>
              <a:rPr kumimoji="0" lang="en-US" altLang="ko-KR" sz="2400">
                <a:latin typeface="Times New Roman" pitchFamily="18" charset="0"/>
              </a:rPr>
              <a:t>The intermediate nodes on the shortest path from 1 to 4 are v6, v3.</a:t>
            </a:r>
          </a:p>
          <a:p>
            <a:pPr eaLnBrk="0" latinLnBrk="0" hangingPunct="0"/>
            <a:r>
              <a:rPr kumimoji="0" lang="en-US" altLang="ko-KR" sz="2400">
                <a:latin typeface="Times New Roman" pitchFamily="18" charset="0"/>
              </a:rPr>
              <a:t>The shortest path is v1, v6, v3, v4.</a:t>
            </a:r>
          </a:p>
        </p:txBody>
      </p:sp>
      <p:sp>
        <p:nvSpPr>
          <p:cNvPr id="93206" name="Rectangle 22"/>
          <p:cNvSpPr>
            <a:spLocks noGrp="1" noChangeArrowheads="1"/>
          </p:cNvSpPr>
          <p:nvPr>
            <p:ph type="title"/>
          </p:nvPr>
        </p:nvSpPr>
        <p:spPr>
          <a:xfrm>
            <a:off x="457200" y="274638"/>
            <a:ext cx="8229600" cy="533400"/>
          </a:xfrm>
        </p:spPr>
        <p:txBody>
          <a:bodyPr/>
          <a:lstStyle/>
          <a:p>
            <a:pPr eaLnBrk="1" hangingPunct="1"/>
            <a:r>
              <a:rPr lang="en-US" altLang="ko-KR" sz="4800" smtClean="0"/>
              <a:t>The call tree for Path(1, 4)</a:t>
            </a:r>
            <a:endParaRPr lang="en-US" altLang="ko-KR" smtClean="0"/>
          </a:p>
        </p:txBody>
      </p:sp>
      <p:sp>
        <p:nvSpPr>
          <p:cNvPr id="93207" name="Line 23"/>
          <p:cNvSpPr>
            <a:spLocks noChangeShapeType="1"/>
          </p:cNvSpPr>
          <p:nvPr/>
        </p:nvSpPr>
        <p:spPr bwMode="auto">
          <a:xfrm flipH="1">
            <a:off x="3505200" y="2378075"/>
            <a:ext cx="381000" cy="990600"/>
          </a:xfrm>
          <a:prstGeom prst="line">
            <a:avLst/>
          </a:prstGeom>
          <a:noFill/>
          <a:ln w="9525">
            <a:solidFill>
              <a:schemeClr val="tx1"/>
            </a:solidFill>
            <a:round/>
            <a:headEnd/>
            <a:tailEnd type="triangle" w="med" len="med"/>
          </a:ln>
        </p:spPr>
        <p:txBody>
          <a:bodyPr wrap="none" anchor="ctr"/>
          <a:lstStyle/>
          <a:p>
            <a:endParaRPr lang="en-US"/>
          </a:p>
        </p:txBody>
      </p:sp>
      <p:sp>
        <p:nvSpPr>
          <p:cNvPr id="93208" name="Line 24"/>
          <p:cNvSpPr>
            <a:spLocks noChangeShapeType="1"/>
          </p:cNvSpPr>
          <p:nvPr/>
        </p:nvSpPr>
        <p:spPr bwMode="auto">
          <a:xfrm flipH="1">
            <a:off x="5181600" y="3825875"/>
            <a:ext cx="76200" cy="6858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1143000" y="1981200"/>
            <a:ext cx="7772400" cy="1143000"/>
          </a:xfrm>
        </p:spPr>
        <p:txBody>
          <a:bodyPr/>
          <a:lstStyle/>
          <a:p>
            <a:pPr eaLnBrk="1" hangingPunct="1"/>
            <a:r>
              <a:rPr lang="en-US" altLang="ko-KR" smtClean="0"/>
              <a:t>Memoization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ko-KR" smtClean="0"/>
              <a:t>Idea</a:t>
            </a:r>
          </a:p>
        </p:txBody>
      </p:sp>
      <p:sp>
        <p:nvSpPr>
          <p:cNvPr id="95235" name="Rectangle 3"/>
          <p:cNvSpPr>
            <a:spLocks noGrp="1" noChangeArrowheads="1"/>
          </p:cNvSpPr>
          <p:nvPr>
            <p:ph type="body" idx="1"/>
          </p:nvPr>
        </p:nvSpPr>
        <p:spPr>
          <a:xfrm>
            <a:off x="228600" y="1600200"/>
            <a:ext cx="8586788" cy="4916488"/>
          </a:xfrm>
        </p:spPr>
        <p:txBody>
          <a:bodyPr/>
          <a:lstStyle/>
          <a:p>
            <a:pPr eaLnBrk="1" hangingPunct="1">
              <a:lnSpc>
                <a:spcPct val="80000"/>
              </a:lnSpc>
            </a:pPr>
            <a:r>
              <a:rPr lang="en-US" altLang="ko-KR" sz="2800" smtClean="0">
                <a:cs typeface="Times New Roman" pitchFamily="18" charset="0"/>
              </a:rPr>
              <a:t>Memoization is a </a:t>
            </a:r>
            <a:r>
              <a:rPr lang="en-US" altLang="ko-KR" sz="2800" smtClean="0">
                <a:solidFill>
                  <a:srgbClr val="FF0000"/>
                </a:solidFill>
                <a:cs typeface="Times New Roman" pitchFamily="18" charset="0"/>
              </a:rPr>
              <a:t>top-down</a:t>
            </a:r>
            <a:r>
              <a:rPr lang="en-US" altLang="ko-KR" sz="2800" smtClean="0">
                <a:cs typeface="Times New Roman" pitchFamily="18" charset="0"/>
              </a:rPr>
              <a:t> approach for dynamic programming. </a:t>
            </a:r>
            <a:r>
              <a:rPr lang="en-US" altLang="ko-KR" sz="2800" smtClean="0">
                <a:solidFill>
                  <a:schemeClr val="accent2"/>
                </a:solidFill>
                <a:cs typeface="Times New Roman" pitchFamily="18" charset="0"/>
              </a:rPr>
              <a:t>It is used for recursive code that solves sub problems more than once.</a:t>
            </a:r>
            <a:r>
              <a:rPr lang="en-US" altLang="ko-KR" sz="2800" smtClean="0">
                <a:cs typeface="Times New Roman" pitchFamily="18" charset="0"/>
              </a:rPr>
              <a:t> </a:t>
            </a:r>
          </a:p>
          <a:p>
            <a:pPr eaLnBrk="1" hangingPunct="1">
              <a:lnSpc>
                <a:spcPct val="80000"/>
              </a:lnSpc>
            </a:pPr>
            <a:endParaRPr lang="en-US" altLang="ko-KR" sz="2800" smtClean="0">
              <a:cs typeface="Times New Roman" pitchFamily="18" charset="0"/>
            </a:endParaRPr>
          </a:p>
          <a:p>
            <a:pPr eaLnBrk="1" hangingPunct="1">
              <a:lnSpc>
                <a:spcPct val="80000"/>
              </a:lnSpc>
            </a:pPr>
            <a:r>
              <a:rPr lang="en-US" altLang="ko-KR" sz="2800" smtClean="0">
                <a:solidFill>
                  <a:schemeClr val="accent2"/>
                </a:solidFill>
                <a:cs typeface="Times New Roman" pitchFamily="18" charset="0"/>
              </a:rPr>
              <a:t>The idea is to modify the recursive code, and  use a table to store the solution for every problem that was already solved.</a:t>
            </a:r>
            <a:r>
              <a:rPr lang="en-US" altLang="ko-KR" sz="2800" smtClean="0">
                <a:cs typeface="Times New Roman" pitchFamily="18" charset="0"/>
              </a:rPr>
              <a:t> </a:t>
            </a:r>
          </a:p>
          <a:p>
            <a:pPr eaLnBrk="1" hangingPunct="1">
              <a:lnSpc>
                <a:spcPct val="80000"/>
              </a:lnSpc>
            </a:pPr>
            <a:endParaRPr lang="en-US" altLang="ko-KR" sz="2800" smtClean="0">
              <a:cs typeface="Times New Roman" pitchFamily="18" charset="0"/>
            </a:endParaRPr>
          </a:p>
          <a:p>
            <a:pPr eaLnBrk="1" hangingPunct="1">
              <a:lnSpc>
                <a:spcPct val="80000"/>
              </a:lnSpc>
            </a:pPr>
            <a:r>
              <a:rPr lang="en-US" altLang="ko-KR" sz="2800" smtClean="0">
                <a:solidFill>
                  <a:schemeClr val="accent2"/>
                </a:solidFill>
                <a:cs typeface="Times New Roman" pitchFamily="18" charset="0"/>
              </a:rPr>
              <a:t>Logically equivalent to recursive calls, but recursive calls are replaced with table look-ups for more efficiency</a:t>
            </a:r>
          </a:p>
          <a:p>
            <a:pPr eaLnBrk="1" hangingPunct="1">
              <a:lnSpc>
                <a:spcPct val="80000"/>
              </a:lnSpc>
              <a:buFontTx/>
              <a:buNone/>
            </a:pPr>
            <a:r>
              <a:rPr lang="en-US" altLang="ko-KR" sz="2800" smtClean="0">
                <a:latin typeface="Arial" charset="0"/>
                <a:cs typeface="Times New Roman" pitchFamily="18" charset="0"/>
              </a:rPr>
              <a:t> </a:t>
            </a:r>
            <a:endParaRPr lang="en-US" altLang="ko-KR" sz="2800" smtClean="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ko-KR" smtClean="0"/>
              <a:t>Initialization</a:t>
            </a:r>
          </a:p>
        </p:txBody>
      </p:sp>
      <p:sp>
        <p:nvSpPr>
          <p:cNvPr id="96259" name="Rectangle 3"/>
          <p:cNvSpPr>
            <a:spLocks noGrp="1" noChangeArrowheads="1"/>
          </p:cNvSpPr>
          <p:nvPr>
            <p:ph type="body" idx="1"/>
          </p:nvPr>
        </p:nvSpPr>
        <p:spPr>
          <a:xfrm>
            <a:off x="228600" y="1524000"/>
            <a:ext cx="8586788" cy="4916488"/>
          </a:xfrm>
        </p:spPr>
        <p:txBody>
          <a:bodyPr/>
          <a:lstStyle/>
          <a:p>
            <a:pPr eaLnBrk="1" hangingPunct="1"/>
            <a:r>
              <a:rPr lang="en-US" altLang="ko-KR" smtClean="0">
                <a:cs typeface="Times New Roman" pitchFamily="18" charset="0"/>
              </a:rPr>
              <a:t>Before applying the recursive code, you need to initialize the table to some "impossible value". </a:t>
            </a:r>
          </a:p>
          <a:p>
            <a:pPr eaLnBrk="1" hangingPunct="1"/>
            <a:endParaRPr lang="en-US" altLang="ko-KR" smtClean="0">
              <a:cs typeface="Times New Roman" pitchFamily="18" charset="0"/>
            </a:endParaRPr>
          </a:p>
          <a:p>
            <a:pPr eaLnBrk="1" hangingPunct="1"/>
            <a:r>
              <a:rPr lang="en-US" altLang="ko-KR" smtClean="0">
                <a:cs typeface="Times New Roman" pitchFamily="18" charset="0"/>
              </a:rPr>
              <a:t>For example, if the function can have only positive values you can initialize the table to negative values.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152400"/>
            <a:ext cx="8229600" cy="1143000"/>
          </a:xfrm>
        </p:spPr>
        <p:txBody>
          <a:bodyPr/>
          <a:lstStyle/>
          <a:p>
            <a:pPr eaLnBrk="1" hangingPunct="1"/>
            <a:r>
              <a:rPr lang="en-US" altLang="ko-KR" smtClean="0"/>
              <a:t>Method</a:t>
            </a:r>
          </a:p>
        </p:txBody>
      </p:sp>
      <p:sp>
        <p:nvSpPr>
          <p:cNvPr id="97283" name="Rectangle 3"/>
          <p:cNvSpPr>
            <a:spLocks noGrp="1" noChangeArrowheads="1"/>
          </p:cNvSpPr>
          <p:nvPr>
            <p:ph type="body" idx="1"/>
          </p:nvPr>
        </p:nvSpPr>
        <p:spPr>
          <a:xfrm>
            <a:off x="228600" y="1295400"/>
            <a:ext cx="8586788" cy="5181600"/>
          </a:xfrm>
        </p:spPr>
        <p:txBody>
          <a:bodyPr/>
          <a:lstStyle/>
          <a:p>
            <a:pPr eaLnBrk="1" hangingPunct="1">
              <a:lnSpc>
                <a:spcPct val="90000"/>
              </a:lnSpc>
            </a:pPr>
            <a:r>
              <a:rPr lang="en-US" altLang="ko-KR" sz="2800" smtClean="0">
                <a:cs typeface="Times New Roman" pitchFamily="18" charset="0"/>
              </a:rPr>
              <a:t>The recursive code is changed to first check the table to determine whether you have already solved the current problem or not. </a:t>
            </a:r>
          </a:p>
          <a:p>
            <a:pPr eaLnBrk="1" hangingPunct="1">
              <a:lnSpc>
                <a:spcPct val="90000"/>
              </a:lnSpc>
            </a:pPr>
            <a:endParaRPr lang="en-US" altLang="ko-KR" sz="2800" smtClean="0">
              <a:cs typeface="Times New Roman" pitchFamily="18" charset="0"/>
            </a:endParaRPr>
          </a:p>
          <a:p>
            <a:pPr eaLnBrk="1" hangingPunct="1">
              <a:lnSpc>
                <a:spcPct val="90000"/>
              </a:lnSpc>
            </a:pPr>
            <a:r>
              <a:rPr lang="en-US" altLang="ko-KR" sz="2800" smtClean="0">
                <a:cs typeface="Times New Roman" pitchFamily="18" charset="0"/>
              </a:rPr>
              <a:t>If the value in the table is still the initial value, you know that you have not yet solved the current problem. So, you solve the subproblem and store the solution in the table. </a:t>
            </a:r>
          </a:p>
          <a:p>
            <a:pPr eaLnBrk="1" hangingPunct="1">
              <a:lnSpc>
                <a:spcPct val="90000"/>
              </a:lnSpc>
            </a:pPr>
            <a:endParaRPr lang="en-US" altLang="ko-KR" sz="2800" smtClean="0">
              <a:cs typeface="Times New Roman" pitchFamily="18" charset="0"/>
            </a:endParaRPr>
          </a:p>
          <a:p>
            <a:pPr eaLnBrk="1" hangingPunct="1">
              <a:lnSpc>
                <a:spcPct val="90000"/>
              </a:lnSpc>
            </a:pPr>
            <a:r>
              <a:rPr lang="en-US" altLang="ko-KR" sz="2800" smtClean="0">
                <a:cs typeface="Times New Roman" pitchFamily="18" charset="0"/>
              </a:rPr>
              <a:t>Otherwise, you know that the value is the required solution and use or return it directly as appropriate.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ko-KR" smtClean="0"/>
              <a:t>Example 1</a:t>
            </a:r>
          </a:p>
        </p:txBody>
      </p:sp>
      <p:sp>
        <p:nvSpPr>
          <p:cNvPr id="98307" name="Rectangle 3"/>
          <p:cNvSpPr>
            <a:spLocks noGrp="1" noChangeArrowheads="1"/>
          </p:cNvSpPr>
          <p:nvPr>
            <p:ph type="body" idx="1"/>
          </p:nvPr>
        </p:nvSpPr>
        <p:spPr>
          <a:xfrm>
            <a:off x="228600" y="1828800"/>
            <a:ext cx="8915400" cy="4916488"/>
          </a:xfrm>
        </p:spPr>
        <p:txBody>
          <a:bodyPr/>
          <a:lstStyle/>
          <a:p>
            <a:pPr eaLnBrk="1" hangingPunct="1">
              <a:lnSpc>
                <a:spcPct val="80000"/>
              </a:lnSpc>
              <a:buFontTx/>
              <a:buNone/>
            </a:pPr>
            <a:r>
              <a:rPr lang="en-US" altLang="ko-KR" sz="2000" smtClean="0">
                <a:cs typeface="Times New Roman" pitchFamily="18" charset="0"/>
              </a:rPr>
              <a:t>The following code is for a memoized version of recursive Fibonacci.</a:t>
            </a:r>
          </a:p>
          <a:p>
            <a:pPr eaLnBrk="1" hangingPunct="1">
              <a:lnSpc>
                <a:spcPct val="80000"/>
              </a:lnSpc>
              <a:buFontTx/>
              <a:buNone/>
            </a:pPr>
            <a:endParaRPr lang="en-US" altLang="ko-KR" sz="2000" smtClean="0">
              <a:cs typeface="Times New Roman" pitchFamily="18" charset="0"/>
            </a:endParaRPr>
          </a:p>
          <a:p>
            <a:pPr eaLnBrk="1" hangingPunct="1">
              <a:lnSpc>
                <a:spcPct val="80000"/>
              </a:lnSpc>
            </a:pPr>
            <a:r>
              <a:rPr lang="en-US" altLang="ko-KR" sz="1800" smtClean="0">
                <a:latin typeface="Courier New" pitchFamily="49" charset="0"/>
                <a:cs typeface="Times New Roman" pitchFamily="18" charset="0"/>
              </a:rPr>
              <a:t>MemoizedFib(n)</a:t>
            </a:r>
          </a:p>
          <a:p>
            <a:pPr eaLnBrk="1" hangingPunct="1">
              <a:lnSpc>
                <a:spcPct val="80000"/>
              </a:lnSpc>
            </a:pPr>
            <a:r>
              <a:rPr lang="en-US" altLang="ko-KR" sz="1800" smtClean="0">
                <a:latin typeface="Courier New" pitchFamily="49" charset="0"/>
                <a:cs typeface="Times New Roman" pitchFamily="18" charset="0"/>
              </a:rPr>
              <a:t>   for (i=0; i&lt;=n; i++)</a:t>
            </a:r>
          </a:p>
          <a:p>
            <a:pPr eaLnBrk="1" hangingPunct="1">
              <a:lnSpc>
                <a:spcPct val="80000"/>
              </a:lnSpc>
            </a:pPr>
            <a:r>
              <a:rPr lang="en-US" altLang="ko-KR" sz="1800" smtClean="0">
                <a:latin typeface="Courier New" pitchFamily="49" charset="0"/>
                <a:cs typeface="Times New Roman" pitchFamily="18" charset="0"/>
              </a:rPr>
              <a:t>     A[i]=-1 //initialize the array</a:t>
            </a:r>
          </a:p>
          <a:p>
            <a:pPr eaLnBrk="1" hangingPunct="1">
              <a:lnSpc>
                <a:spcPct val="80000"/>
              </a:lnSpc>
            </a:pPr>
            <a:r>
              <a:rPr lang="en-US" altLang="ko-KR" sz="1800" smtClean="0">
                <a:latin typeface="Courier New" pitchFamily="49" charset="0"/>
                <a:cs typeface="Times New Roman" pitchFamily="18" charset="0"/>
              </a:rPr>
              <a:t>   return LookupFib(n)</a:t>
            </a:r>
          </a:p>
          <a:p>
            <a:pPr eaLnBrk="1" hangingPunct="1">
              <a:lnSpc>
                <a:spcPct val="80000"/>
              </a:lnSpc>
            </a:pPr>
            <a:r>
              <a:rPr lang="en-US" altLang="ko-KR" sz="1800" smtClean="0">
                <a:latin typeface="Courier New" pitchFamily="49" charset="0"/>
                <a:cs typeface="Times New Roman" pitchFamily="18" charset="0"/>
              </a:rPr>
              <a:t> </a:t>
            </a:r>
          </a:p>
          <a:p>
            <a:pPr eaLnBrk="1" hangingPunct="1">
              <a:lnSpc>
                <a:spcPct val="80000"/>
              </a:lnSpc>
            </a:pPr>
            <a:r>
              <a:rPr lang="en-US" altLang="ko-KR" sz="1800" smtClean="0">
                <a:latin typeface="Arial" charset="0"/>
                <a:cs typeface="Times New Roman" pitchFamily="18" charset="0"/>
              </a:rPr>
              <a:t> </a:t>
            </a:r>
            <a:endParaRPr lang="en-US" altLang="ko-KR" sz="1800" smtClean="0">
              <a:cs typeface="Times New Roman" pitchFamily="18" charset="0"/>
            </a:endParaRPr>
          </a:p>
          <a:p>
            <a:pPr eaLnBrk="1" hangingPunct="1">
              <a:lnSpc>
                <a:spcPct val="80000"/>
              </a:lnSpc>
            </a:pPr>
            <a:r>
              <a:rPr lang="en-US" altLang="ko-KR" sz="1800" smtClean="0">
                <a:latin typeface="Courier New" pitchFamily="49" charset="0"/>
                <a:cs typeface="Times New Roman" pitchFamily="18" charset="0"/>
              </a:rPr>
              <a:t>LookupFib(n) //compute fn if not yet done</a:t>
            </a:r>
          </a:p>
          <a:p>
            <a:pPr eaLnBrk="1" hangingPunct="1">
              <a:lnSpc>
                <a:spcPct val="80000"/>
              </a:lnSpc>
            </a:pPr>
            <a:r>
              <a:rPr lang="en-US" altLang="ko-KR" sz="1800" b="1" smtClean="0">
                <a:latin typeface="Courier New" pitchFamily="49" charset="0"/>
                <a:cs typeface="Times New Roman" pitchFamily="18" charset="0"/>
              </a:rPr>
              <a:t>if</a:t>
            </a:r>
            <a:r>
              <a:rPr lang="en-US" altLang="ko-KR" sz="1800" smtClean="0">
                <a:latin typeface="Courier New" pitchFamily="49" charset="0"/>
                <a:cs typeface="Times New Roman" pitchFamily="18" charset="0"/>
              </a:rPr>
              <a:t> A[n]== -1      //initial value</a:t>
            </a:r>
          </a:p>
          <a:p>
            <a:pPr eaLnBrk="1" hangingPunct="1">
              <a:lnSpc>
                <a:spcPct val="80000"/>
              </a:lnSpc>
            </a:pPr>
            <a:r>
              <a:rPr lang="en-US" altLang="ko-KR" sz="1800" smtClean="0">
                <a:latin typeface="Courier New" pitchFamily="49" charset="0"/>
                <a:cs typeface="Times New Roman" pitchFamily="18" charset="0"/>
              </a:rPr>
              <a:t>   </a:t>
            </a:r>
            <a:r>
              <a:rPr lang="en-US" altLang="ko-KR" sz="1800" b="1" smtClean="0">
                <a:latin typeface="Courier New" pitchFamily="49" charset="0"/>
                <a:cs typeface="Times New Roman" pitchFamily="18" charset="0"/>
              </a:rPr>
              <a:t>if</a:t>
            </a:r>
            <a:r>
              <a:rPr lang="en-US" altLang="ko-KR" sz="1800" smtClean="0">
                <a:latin typeface="Courier New" pitchFamily="49" charset="0"/>
                <a:cs typeface="Times New Roman" pitchFamily="18" charset="0"/>
              </a:rPr>
              <a:t> n&lt;=1  //base case</a:t>
            </a:r>
          </a:p>
          <a:p>
            <a:pPr eaLnBrk="1" hangingPunct="1">
              <a:lnSpc>
                <a:spcPct val="80000"/>
              </a:lnSpc>
            </a:pPr>
            <a:r>
              <a:rPr lang="en-US" altLang="ko-KR" sz="1800" smtClean="0">
                <a:latin typeface="Courier New" pitchFamily="49" charset="0"/>
                <a:cs typeface="Times New Roman" pitchFamily="18" charset="0"/>
              </a:rPr>
              <a:t>      A[n] = n //store solution</a:t>
            </a:r>
          </a:p>
          <a:p>
            <a:pPr eaLnBrk="1" hangingPunct="1">
              <a:lnSpc>
                <a:spcPct val="80000"/>
              </a:lnSpc>
            </a:pPr>
            <a:endParaRPr lang="en-US" altLang="ko-KR" sz="1800" smtClean="0">
              <a:latin typeface="Courier New" pitchFamily="49" charset="0"/>
              <a:cs typeface="Times New Roman" pitchFamily="18" charset="0"/>
            </a:endParaRPr>
          </a:p>
          <a:p>
            <a:pPr eaLnBrk="1" hangingPunct="1">
              <a:lnSpc>
                <a:spcPct val="80000"/>
              </a:lnSpc>
            </a:pPr>
            <a:r>
              <a:rPr lang="en-US" altLang="ko-KR" sz="1800" smtClean="0">
                <a:latin typeface="Courier New" pitchFamily="49" charset="0"/>
                <a:cs typeface="Times New Roman" pitchFamily="18" charset="0"/>
              </a:rPr>
              <a:t>   //solve and store a general case</a:t>
            </a:r>
          </a:p>
          <a:p>
            <a:pPr eaLnBrk="1" hangingPunct="1">
              <a:lnSpc>
                <a:spcPct val="80000"/>
              </a:lnSpc>
            </a:pPr>
            <a:r>
              <a:rPr lang="en-US" altLang="ko-KR" sz="1800" smtClean="0">
                <a:latin typeface="Courier New" pitchFamily="49" charset="0"/>
                <a:cs typeface="Times New Roman" pitchFamily="18" charset="0"/>
              </a:rPr>
              <a:t>   </a:t>
            </a:r>
            <a:r>
              <a:rPr lang="en-US" altLang="ko-KR" sz="1800" b="1" smtClean="0">
                <a:latin typeface="Courier New" pitchFamily="49" charset="0"/>
                <a:cs typeface="Times New Roman" pitchFamily="18" charset="0"/>
              </a:rPr>
              <a:t>else</a:t>
            </a:r>
            <a:r>
              <a:rPr lang="en-US" altLang="ko-KR" sz="1800" smtClean="0">
                <a:latin typeface="Courier New" pitchFamily="49" charset="0"/>
                <a:cs typeface="Times New Roman" pitchFamily="18" charset="0"/>
              </a:rPr>
              <a:t> A[n] = (LookupFib(n-1)+LookupFib(n-2))</a:t>
            </a:r>
          </a:p>
          <a:p>
            <a:pPr eaLnBrk="1" hangingPunct="1">
              <a:lnSpc>
                <a:spcPct val="80000"/>
              </a:lnSpc>
            </a:pPr>
            <a:endParaRPr lang="en-US" altLang="ko-KR" sz="1800" smtClean="0">
              <a:latin typeface="Courier New" pitchFamily="49" charset="0"/>
              <a:cs typeface="Times New Roman" pitchFamily="18" charset="0"/>
            </a:endParaRPr>
          </a:p>
          <a:p>
            <a:pPr eaLnBrk="1" hangingPunct="1">
              <a:lnSpc>
                <a:spcPct val="80000"/>
              </a:lnSpc>
            </a:pPr>
            <a:r>
              <a:rPr lang="en-US" altLang="ko-KR" sz="1800" b="1" smtClean="0">
                <a:latin typeface="Courier New" pitchFamily="49" charset="0"/>
                <a:cs typeface="Times New Roman" pitchFamily="18" charset="0"/>
              </a:rPr>
              <a:t>return</a:t>
            </a:r>
            <a:r>
              <a:rPr lang="en-US" altLang="ko-KR" sz="1800" smtClean="0">
                <a:latin typeface="Courier New" pitchFamily="49" charset="0"/>
                <a:cs typeface="Times New Roman" pitchFamily="18" charset="0"/>
              </a:rPr>
              <a:t> A[n] //return </a:t>
            </a:r>
            <a:r>
              <a:rPr lang="en-US" altLang="ko-KR" sz="1800" i="1" smtClean="0">
                <a:latin typeface="Courier New" pitchFamily="49" charset="0"/>
                <a:cs typeface="Times New Roman" pitchFamily="18" charset="0"/>
              </a:rPr>
              <a:t>f</a:t>
            </a:r>
            <a:r>
              <a:rPr lang="en-US" altLang="ko-KR" sz="1800" i="1" baseline="-30000" smtClean="0">
                <a:latin typeface="Courier New" pitchFamily="49" charset="0"/>
                <a:cs typeface="Times New Roman" pitchFamily="18" charset="0"/>
              </a:rPr>
              <a:t>n</a:t>
            </a:r>
            <a:r>
              <a:rPr lang="en-US" altLang="ko-KR" sz="1800" smtClean="0">
                <a:latin typeface="Courier New" pitchFamily="49" charset="0"/>
                <a:cs typeface="Times New Roman" pitchFamily="18" charset="0"/>
              </a:rPr>
              <a:t> = A[n]</a:t>
            </a:r>
          </a:p>
        </p:txBody>
      </p:sp>
      <p:sp>
        <p:nvSpPr>
          <p:cNvPr id="98308" name="Oval 4"/>
          <p:cNvSpPr>
            <a:spLocks noChangeArrowheads="1"/>
          </p:cNvSpPr>
          <p:nvPr/>
        </p:nvSpPr>
        <p:spPr bwMode="auto">
          <a:xfrm>
            <a:off x="457200" y="4343400"/>
            <a:ext cx="5257800" cy="381000"/>
          </a:xfrm>
          <a:prstGeom prst="ellipse">
            <a:avLst/>
          </a:prstGeom>
          <a:noFill/>
          <a:ln w="9525">
            <a:solidFill>
              <a:srgbClr val="FF0000"/>
            </a:solidFill>
            <a:round/>
            <a:headEnd type="none" w="sm" len="sm"/>
            <a:tailEnd type="none" w="sm" len="sm"/>
          </a:ln>
        </p:spPr>
        <p:txBody>
          <a:bodyPr wrap="none" anchor="ctr"/>
          <a:lstStyle/>
          <a:p>
            <a:endParaRPr lang="en-US"/>
          </a:p>
        </p:txBody>
      </p:sp>
      <p:sp>
        <p:nvSpPr>
          <p:cNvPr id="98309" name="Text Box 5"/>
          <p:cNvSpPr txBox="1">
            <a:spLocks noChangeArrowheads="1"/>
          </p:cNvSpPr>
          <p:nvPr/>
        </p:nvSpPr>
        <p:spPr bwMode="auto">
          <a:xfrm>
            <a:off x="5791200" y="4343400"/>
            <a:ext cx="3006725" cy="915988"/>
          </a:xfrm>
          <a:prstGeom prst="rect">
            <a:avLst/>
          </a:prstGeom>
          <a:noFill/>
          <a:ln w="9525">
            <a:noFill/>
            <a:miter lim="800000"/>
            <a:headEnd type="none" w="sm" len="sm"/>
            <a:tailEnd type="none" w="sm" len="sm"/>
          </a:ln>
        </p:spPr>
        <p:txBody>
          <a:bodyPr wrap="none">
            <a:spAutoFit/>
          </a:bodyPr>
          <a:lstStyle/>
          <a:p>
            <a:r>
              <a:rPr lang="en-US">
                <a:solidFill>
                  <a:srgbClr val="FF0000"/>
                </a:solidFill>
              </a:rPr>
              <a:t>If A[n] &lt;&gt; -1, simply return</a:t>
            </a:r>
          </a:p>
          <a:p>
            <a:r>
              <a:rPr lang="en-US">
                <a:solidFill>
                  <a:srgbClr val="FF0000"/>
                </a:solidFill>
              </a:rPr>
              <a:t>A[n] making no more </a:t>
            </a:r>
          </a:p>
          <a:p>
            <a:r>
              <a:rPr lang="en-US">
                <a:solidFill>
                  <a:srgbClr val="FF0000"/>
                </a:solidFill>
              </a:rPr>
              <a:t>recursive calls!!!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ko-KR" smtClean="0"/>
              <a:t>Example 2</a:t>
            </a:r>
          </a:p>
        </p:txBody>
      </p:sp>
      <p:sp>
        <p:nvSpPr>
          <p:cNvPr id="99331" name="Rectangle 3"/>
          <p:cNvSpPr>
            <a:spLocks noGrp="1" noChangeArrowheads="1"/>
          </p:cNvSpPr>
          <p:nvPr>
            <p:ph type="body" idx="1"/>
          </p:nvPr>
        </p:nvSpPr>
        <p:spPr>
          <a:xfrm>
            <a:off x="228600" y="1752600"/>
            <a:ext cx="8915400" cy="4916488"/>
          </a:xfrm>
        </p:spPr>
        <p:txBody>
          <a:bodyPr/>
          <a:lstStyle/>
          <a:p>
            <a:pPr eaLnBrk="1" hangingPunct="1">
              <a:lnSpc>
                <a:spcPct val="80000"/>
              </a:lnSpc>
              <a:buFontTx/>
              <a:buNone/>
            </a:pPr>
            <a:r>
              <a:rPr lang="en-US" altLang="ko-KR" sz="1800" smtClean="0">
                <a:cs typeface="Times New Roman" pitchFamily="18" charset="0"/>
              </a:rPr>
              <a:t>The following code is for a memoized version of the recursive code for binomial coefficients</a:t>
            </a:r>
          </a:p>
          <a:p>
            <a:pPr eaLnBrk="1" hangingPunct="1">
              <a:lnSpc>
                <a:spcPct val="80000"/>
              </a:lnSpc>
              <a:buFontTx/>
              <a:buNone/>
            </a:pPr>
            <a:r>
              <a:rPr lang="en-US" altLang="ko-KR" sz="1600" smtClean="0">
                <a:latin typeface="Courier New" pitchFamily="49" charset="0"/>
                <a:cs typeface="Times New Roman" pitchFamily="18" charset="0"/>
              </a:rPr>
              <a:t> </a:t>
            </a:r>
          </a:p>
          <a:p>
            <a:pPr eaLnBrk="1" hangingPunct="1">
              <a:lnSpc>
                <a:spcPct val="80000"/>
              </a:lnSpc>
            </a:pPr>
            <a:r>
              <a:rPr lang="en-US" altLang="ko-KR" sz="1600" smtClean="0">
                <a:latin typeface="Courier New" pitchFamily="49" charset="0"/>
                <a:cs typeface="Times New Roman" pitchFamily="18" charset="0"/>
              </a:rPr>
              <a:t>memoizedBC(</a:t>
            </a:r>
            <a:r>
              <a:rPr lang="en-US" altLang="ko-KR" sz="1600" i="1" smtClean="0">
                <a:latin typeface="Courier New" pitchFamily="49" charset="0"/>
                <a:cs typeface="Times New Roman" pitchFamily="18" charset="0"/>
              </a:rPr>
              <a:t>n</a:t>
            </a:r>
            <a:r>
              <a:rPr lang="en-US" altLang="ko-KR" sz="1600" smtClean="0">
                <a:latin typeface="Courier New" pitchFamily="49" charset="0"/>
                <a:cs typeface="Times New Roman" pitchFamily="18" charset="0"/>
              </a:rPr>
              <a:t>, </a:t>
            </a:r>
            <a:r>
              <a:rPr lang="en-US" altLang="ko-KR" sz="1600" i="1" smtClean="0">
                <a:latin typeface="Courier New" pitchFamily="49" charset="0"/>
                <a:cs typeface="Times New Roman" pitchFamily="18" charset="0"/>
              </a:rPr>
              <a:t>k</a:t>
            </a:r>
            <a:r>
              <a:rPr lang="en-US" altLang="ko-KR" sz="1600" smtClean="0">
                <a:latin typeface="Courier New" pitchFamily="49" charset="0"/>
                <a:cs typeface="Times New Roman" pitchFamily="18" charset="0"/>
              </a:rPr>
              <a:t>)</a:t>
            </a:r>
          </a:p>
          <a:p>
            <a:pPr eaLnBrk="1" hangingPunct="1">
              <a:lnSpc>
                <a:spcPct val="80000"/>
              </a:lnSpc>
            </a:pPr>
            <a:r>
              <a:rPr lang="en-US" altLang="ko-KR" sz="1600" smtClean="0">
                <a:latin typeface="Courier New" pitchFamily="49" charset="0"/>
                <a:cs typeface="Times New Roman" pitchFamily="18" charset="0"/>
              </a:rPr>
              <a:t> for i=0 to n</a:t>
            </a:r>
          </a:p>
          <a:p>
            <a:pPr eaLnBrk="1" hangingPunct="1">
              <a:lnSpc>
                <a:spcPct val="80000"/>
              </a:lnSpc>
            </a:pPr>
            <a:r>
              <a:rPr lang="en-US" altLang="ko-KR" sz="1600" smtClean="0">
                <a:latin typeface="Courier New" pitchFamily="49" charset="0"/>
                <a:cs typeface="Times New Roman" pitchFamily="18" charset="0"/>
              </a:rPr>
              <a:t>   for j=0 to min(i, k)</a:t>
            </a:r>
          </a:p>
          <a:p>
            <a:pPr eaLnBrk="1" hangingPunct="1">
              <a:lnSpc>
                <a:spcPct val="80000"/>
              </a:lnSpc>
            </a:pPr>
            <a:r>
              <a:rPr lang="en-US" altLang="ko-KR" sz="1600" smtClean="0">
                <a:latin typeface="Courier New" pitchFamily="49" charset="0"/>
                <a:cs typeface="Times New Roman" pitchFamily="18" charset="0"/>
              </a:rPr>
              <a:t>      B[i, j] = -1 //initialize array</a:t>
            </a:r>
          </a:p>
          <a:p>
            <a:pPr eaLnBrk="1" hangingPunct="1">
              <a:lnSpc>
                <a:spcPct val="80000"/>
              </a:lnSpc>
            </a:pPr>
            <a:r>
              <a:rPr lang="en-US" altLang="ko-KR" sz="1600" smtClean="0">
                <a:latin typeface="Courier New" pitchFamily="49" charset="0"/>
                <a:cs typeface="Times New Roman" pitchFamily="18" charset="0"/>
              </a:rPr>
              <a:t>return binomialCoef(</a:t>
            </a:r>
            <a:r>
              <a:rPr lang="en-US" altLang="ko-KR" sz="1600" i="1" smtClean="0">
                <a:latin typeface="Courier New" pitchFamily="49" charset="0"/>
                <a:cs typeface="Times New Roman" pitchFamily="18" charset="0"/>
              </a:rPr>
              <a:t>n</a:t>
            </a:r>
            <a:r>
              <a:rPr lang="en-US" altLang="ko-KR" sz="1600" smtClean="0">
                <a:latin typeface="Courier New" pitchFamily="49" charset="0"/>
                <a:cs typeface="Times New Roman" pitchFamily="18" charset="0"/>
              </a:rPr>
              <a:t>, </a:t>
            </a:r>
            <a:r>
              <a:rPr lang="en-US" altLang="ko-KR" sz="1600" i="1" smtClean="0">
                <a:latin typeface="Courier New" pitchFamily="49" charset="0"/>
                <a:cs typeface="Times New Roman" pitchFamily="18" charset="0"/>
              </a:rPr>
              <a:t>k</a:t>
            </a:r>
            <a:r>
              <a:rPr lang="en-US" altLang="ko-KR" sz="1600" smtClean="0">
                <a:latin typeface="Courier New" pitchFamily="49" charset="0"/>
                <a:cs typeface="Times New Roman" pitchFamily="18" charset="0"/>
              </a:rPr>
              <a:t>)</a:t>
            </a:r>
          </a:p>
          <a:p>
            <a:pPr eaLnBrk="1" hangingPunct="1">
              <a:lnSpc>
                <a:spcPct val="80000"/>
              </a:lnSpc>
              <a:buFontTx/>
              <a:buNone/>
            </a:pPr>
            <a:r>
              <a:rPr lang="en-US" altLang="ko-KR" sz="1600" smtClean="0">
                <a:latin typeface="Courier New" pitchFamily="49" charset="0"/>
                <a:cs typeface="Times New Roman" pitchFamily="18" charset="0"/>
              </a:rPr>
              <a:t> </a:t>
            </a:r>
          </a:p>
          <a:p>
            <a:pPr eaLnBrk="1" hangingPunct="1">
              <a:lnSpc>
                <a:spcPct val="80000"/>
              </a:lnSpc>
            </a:pPr>
            <a:r>
              <a:rPr lang="en-US" altLang="ko-KR" sz="1600" smtClean="0">
                <a:latin typeface="Courier New" pitchFamily="49" charset="0"/>
                <a:cs typeface="Times New Roman" pitchFamily="18" charset="0"/>
              </a:rPr>
              <a:t>binomialCoef(</a:t>
            </a:r>
            <a:r>
              <a:rPr lang="en-US" altLang="ko-KR" sz="1600" i="1" smtClean="0">
                <a:latin typeface="Courier New" pitchFamily="49" charset="0"/>
                <a:cs typeface="Times New Roman" pitchFamily="18" charset="0"/>
              </a:rPr>
              <a:t>n</a:t>
            </a:r>
            <a:r>
              <a:rPr lang="en-US" altLang="ko-KR" sz="1600" smtClean="0">
                <a:latin typeface="Courier New" pitchFamily="49" charset="0"/>
                <a:cs typeface="Times New Roman" pitchFamily="18" charset="0"/>
              </a:rPr>
              <a:t>, </a:t>
            </a:r>
            <a:r>
              <a:rPr lang="en-US" altLang="ko-KR" sz="1600" i="1" smtClean="0">
                <a:latin typeface="Courier New" pitchFamily="49" charset="0"/>
                <a:cs typeface="Times New Roman" pitchFamily="18" charset="0"/>
              </a:rPr>
              <a:t>k</a:t>
            </a:r>
            <a:r>
              <a:rPr lang="en-US" altLang="ko-KR" sz="1600" smtClean="0">
                <a:latin typeface="Courier New" pitchFamily="49" charset="0"/>
                <a:cs typeface="Times New Roman" pitchFamily="18" charset="0"/>
              </a:rPr>
              <a:t>)</a:t>
            </a:r>
          </a:p>
          <a:p>
            <a:pPr eaLnBrk="1" hangingPunct="1">
              <a:lnSpc>
                <a:spcPct val="80000"/>
              </a:lnSpc>
              <a:buFontTx/>
              <a:buNone/>
            </a:pPr>
            <a:r>
              <a:rPr lang="en-US" altLang="ko-KR" sz="1600" smtClean="0">
                <a:latin typeface="Times New Roman" pitchFamily="18" charset="0"/>
                <a:cs typeface="Times New Roman" pitchFamily="18" charset="0"/>
              </a:rPr>
              <a:t>           </a:t>
            </a:r>
            <a:r>
              <a:rPr lang="en-US" altLang="ko-KR" sz="1600" b="1" smtClean="0">
                <a:latin typeface="Courier New" pitchFamily="49" charset="0"/>
                <a:cs typeface="Times New Roman" pitchFamily="18" charset="0"/>
              </a:rPr>
              <a:t>if</a:t>
            </a:r>
            <a:r>
              <a:rPr lang="en-US" altLang="ko-KR" sz="1600" smtClean="0">
                <a:latin typeface="Courier New" pitchFamily="49" charset="0"/>
                <a:cs typeface="Times New Roman" pitchFamily="18" charset="0"/>
              </a:rPr>
              <a:t> B[n, k] == -1 //B[n, k] not yet computed </a:t>
            </a:r>
          </a:p>
          <a:p>
            <a:pPr eaLnBrk="1" hangingPunct="1">
              <a:lnSpc>
                <a:spcPct val="80000"/>
              </a:lnSpc>
            </a:pPr>
            <a:r>
              <a:rPr lang="en-US" altLang="ko-KR" sz="1600" smtClean="0">
                <a:latin typeface="Times New Roman" pitchFamily="18" charset="0"/>
                <a:cs typeface="Times New Roman" pitchFamily="18" charset="0"/>
              </a:rPr>
              <a:t>  </a:t>
            </a:r>
            <a:r>
              <a:rPr lang="en-US" altLang="ko-KR" sz="1600" b="1" smtClean="0">
                <a:latin typeface="Courier New" pitchFamily="49" charset="0"/>
                <a:cs typeface="Times New Roman" pitchFamily="18" charset="0"/>
              </a:rPr>
              <a:t>   if</a:t>
            </a:r>
            <a:r>
              <a:rPr lang="en-US" altLang="ko-KR" sz="1600" smtClean="0">
                <a:latin typeface="Courier New" pitchFamily="49" charset="0"/>
                <a:cs typeface="Times New Roman" pitchFamily="18" charset="0"/>
              </a:rPr>
              <a:t> </a:t>
            </a:r>
            <a:r>
              <a:rPr lang="en-US" altLang="ko-KR" sz="1600" i="1" smtClean="0">
                <a:latin typeface="Courier New" pitchFamily="49" charset="0"/>
                <a:cs typeface="Times New Roman" pitchFamily="18" charset="0"/>
              </a:rPr>
              <a:t>k</a:t>
            </a:r>
            <a:r>
              <a:rPr lang="en-US" altLang="ko-KR" sz="1600" smtClean="0">
                <a:latin typeface="Courier New" pitchFamily="49" charset="0"/>
                <a:cs typeface="Times New Roman" pitchFamily="18" charset="0"/>
              </a:rPr>
              <a:t> = 0 or </a:t>
            </a:r>
            <a:r>
              <a:rPr lang="en-US" altLang="ko-KR" sz="1600" i="1" smtClean="0">
                <a:latin typeface="Courier New" pitchFamily="49" charset="0"/>
                <a:cs typeface="Times New Roman" pitchFamily="18" charset="0"/>
              </a:rPr>
              <a:t>k</a:t>
            </a:r>
            <a:r>
              <a:rPr lang="en-US" altLang="ko-KR" sz="1600" smtClean="0">
                <a:latin typeface="Courier New" pitchFamily="49" charset="0"/>
                <a:cs typeface="Times New Roman" pitchFamily="18" charset="0"/>
              </a:rPr>
              <a:t> = </a:t>
            </a:r>
            <a:r>
              <a:rPr lang="en-US" altLang="ko-KR" sz="1600" i="1" smtClean="0">
                <a:latin typeface="Courier New" pitchFamily="49" charset="0"/>
                <a:cs typeface="Times New Roman" pitchFamily="18" charset="0"/>
              </a:rPr>
              <a:t>n</a:t>
            </a:r>
            <a:r>
              <a:rPr lang="en-US" altLang="ko-KR" sz="1600" smtClean="0">
                <a:latin typeface="Courier New" pitchFamily="49" charset="0"/>
                <a:cs typeface="Times New Roman" pitchFamily="18" charset="0"/>
              </a:rPr>
              <a:t> //Base case</a:t>
            </a:r>
          </a:p>
          <a:p>
            <a:pPr eaLnBrk="1" hangingPunct="1">
              <a:lnSpc>
                <a:spcPct val="80000"/>
              </a:lnSpc>
            </a:pPr>
            <a:r>
              <a:rPr lang="en-US" altLang="ko-KR" sz="1600" smtClean="0">
                <a:latin typeface="Times New Roman" pitchFamily="18" charset="0"/>
                <a:cs typeface="Times New Roman" pitchFamily="18" charset="0"/>
              </a:rPr>
              <a:t>  </a:t>
            </a:r>
            <a:r>
              <a:rPr lang="en-US" altLang="ko-KR" sz="1600" smtClean="0">
                <a:latin typeface="Courier New" pitchFamily="49" charset="0"/>
                <a:cs typeface="Times New Roman" pitchFamily="18" charset="0"/>
              </a:rPr>
              <a:t>     B[n,k] = 1 //solve base case and store</a:t>
            </a:r>
          </a:p>
          <a:p>
            <a:pPr eaLnBrk="1" hangingPunct="1">
              <a:lnSpc>
                <a:spcPct val="80000"/>
              </a:lnSpc>
              <a:buFontTx/>
              <a:buNone/>
            </a:pPr>
            <a:endParaRPr lang="en-US" altLang="ko-KR" sz="1600" smtClean="0">
              <a:latin typeface="Courier New" pitchFamily="49" charset="0"/>
              <a:cs typeface="Times New Roman" pitchFamily="18" charset="0"/>
            </a:endParaRPr>
          </a:p>
          <a:p>
            <a:pPr eaLnBrk="1" hangingPunct="1">
              <a:lnSpc>
                <a:spcPct val="80000"/>
              </a:lnSpc>
            </a:pPr>
            <a:r>
              <a:rPr lang="en-US" altLang="ko-KR" sz="1600" smtClean="0">
                <a:latin typeface="Times New Roman" pitchFamily="18" charset="0"/>
                <a:cs typeface="Times New Roman" pitchFamily="18" charset="0"/>
              </a:rPr>
              <a:t>  </a:t>
            </a:r>
            <a:r>
              <a:rPr lang="en-US" altLang="ko-KR" sz="1600" smtClean="0">
                <a:latin typeface="Courier New" pitchFamily="49" charset="0"/>
                <a:cs typeface="Times New Roman" pitchFamily="18" charset="0"/>
              </a:rPr>
              <a:t>   //solve and store a general case</a:t>
            </a:r>
          </a:p>
          <a:p>
            <a:pPr eaLnBrk="1" hangingPunct="1">
              <a:lnSpc>
                <a:spcPct val="80000"/>
              </a:lnSpc>
            </a:pPr>
            <a:r>
              <a:rPr lang="en-US" altLang="ko-KR" sz="1600" smtClean="0">
                <a:latin typeface="Times New Roman" pitchFamily="18" charset="0"/>
                <a:cs typeface="Times New Roman" pitchFamily="18" charset="0"/>
              </a:rPr>
              <a:t>  </a:t>
            </a:r>
            <a:r>
              <a:rPr lang="en-US" altLang="ko-KR" sz="1600" b="1" smtClean="0">
                <a:latin typeface="Courier New" pitchFamily="49" charset="0"/>
                <a:cs typeface="Times New Roman" pitchFamily="18" charset="0"/>
              </a:rPr>
              <a:t>   else </a:t>
            </a:r>
            <a:r>
              <a:rPr lang="en-US" altLang="ko-KR" sz="1600" smtClean="0">
                <a:latin typeface="Courier New" pitchFamily="49" charset="0"/>
                <a:cs typeface="Times New Roman" pitchFamily="18" charset="0"/>
              </a:rPr>
              <a:t>B[n,k]=(binomialCoef(</a:t>
            </a:r>
            <a:r>
              <a:rPr lang="en-US" altLang="ko-KR" sz="1600" i="1" smtClean="0">
                <a:latin typeface="Courier New" pitchFamily="49" charset="0"/>
                <a:cs typeface="Times New Roman" pitchFamily="18" charset="0"/>
              </a:rPr>
              <a:t>n</a:t>
            </a:r>
            <a:r>
              <a:rPr lang="en-US" altLang="ko-KR" sz="1600" smtClean="0">
                <a:latin typeface="Courier New" pitchFamily="49" charset="0"/>
                <a:cs typeface="Times New Roman" pitchFamily="18" charset="0"/>
              </a:rPr>
              <a:t>-1,</a:t>
            </a:r>
            <a:r>
              <a:rPr lang="en-US" altLang="ko-KR" sz="1600" i="1" smtClean="0">
                <a:latin typeface="Courier New" pitchFamily="49" charset="0"/>
                <a:cs typeface="Times New Roman" pitchFamily="18" charset="0"/>
              </a:rPr>
              <a:t>k</a:t>
            </a:r>
            <a:r>
              <a:rPr lang="en-US" altLang="ko-KR" sz="1600" smtClean="0">
                <a:latin typeface="Courier New" pitchFamily="49" charset="0"/>
                <a:cs typeface="Times New Roman" pitchFamily="18" charset="0"/>
              </a:rPr>
              <a:t> –1)+binomialCoef(</a:t>
            </a:r>
            <a:r>
              <a:rPr lang="en-US" altLang="ko-KR" sz="1600" i="1" smtClean="0">
                <a:latin typeface="Courier New" pitchFamily="49" charset="0"/>
                <a:cs typeface="Times New Roman" pitchFamily="18" charset="0"/>
              </a:rPr>
              <a:t>n</a:t>
            </a:r>
            <a:r>
              <a:rPr lang="en-US" altLang="ko-KR" sz="1600" smtClean="0">
                <a:latin typeface="Courier New" pitchFamily="49" charset="0"/>
                <a:cs typeface="Times New Roman" pitchFamily="18" charset="0"/>
              </a:rPr>
              <a:t>-1, </a:t>
            </a:r>
            <a:r>
              <a:rPr lang="en-US" altLang="ko-KR" sz="1600" i="1" smtClean="0">
                <a:latin typeface="Courier New" pitchFamily="49" charset="0"/>
                <a:cs typeface="Times New Roman" pitchFamily="18" charset="0"/>
              </a:rPr>
              <a:t>k</a:t>
            </a:r>
            <a:r>
              <a:rPr lang="en-US" altLang="ko-KR" sz="1600" smtClean="0">
                <a:latin typeface="Courier New" pitchFamily="49" charset="0"/>
                <a:cs typeface="Times New Roman" pitchFamily="18" charset="0"/>
              </a:rPr>
              <a:t>))</a:t>
            </a:r>
          </a:p>
          <a:p>
            <a:pPr eaLnBrk="1" hangingPunct="1">
              <a:lnSpc>
                <a:spcPct val="80000"/>
              </a:lnSpc>
            </a:pPr>
            <a:endParaRPr lang="en-US" altLang="ko-KR" sz="1600" smtClean="0">
              <a:latin typeface="Courier New" pitchFamily="49" charset="0"/>
              <a:cs typeface="Times New Roman" pitchFamily="18" charset="0"/>
            </a:endParaRPr>
          </a:p>
          <a:p>
            <a:pPr eaLnBrk="1" hangingPunct="1">
              <a:lnSpc>
                <a:spcPct val="80000"/>
              </a:lnSpc>
            </a:pPr>
            <a:r>
              <a:rPr lang="en-US" altLang="ko-KR" sz="1600" smtClean="0">
                <a:latin typeface="Times New Roman" pitchFamily="18" charset="0"/>
                <a:cs typeface="Times New Roman" pitchFamily="18" charset="0"/>
              </a:rPr>
              <a:t>  </a:t>
            </a:r>
            <a:r>
              <a:rPr lang="en-US" altLang="ko-KR" sz="1600" b="1" smtClean="0">
                <a:latin typeface="Courier New" pitchFamily="49" charset="0"/>
                <a:cs typeface="Times New Roman" pitchFamily="18" charset="0"/>
              </a:rPr>
              <a:t>return</a:t>
            </a:r>
            <a:r>
              <a:rPr lang="en-US" altLang="ko-KR" sz="1600" smtClean="0">
                <a:latin typeface="Courier New" pitchFamily="49" charset="0"/>
                <a:cs typeface="Times New Roman" pitchFamily="18" charset="0"/>
              </a:rPr>
              <a:t> B[n, k]</a:t>
            </a:r>
          </a:p>
        </p:txBody>
      </p:sp>
      <p:sp>
        <p:nvSpPr>
          <p:cNvPr id="99332" name="Text Box 4"/>
          <p:cNvSpPr txBox="1">
            <a:spLocks noChangeArrowheads="1"/>
          </p:cNvSpPr>
          <p:nvPr/>
        </p:nvSpPr>
        <p:spPr bwMode="auto">
          <a:xfrm>
            <a:off x="6137275" y="4038600"/>
            <a:ext cx="2732088" cy="915988"/>
          </a:xfrm>
          <a:prstGeom prst="rect">
            <a:avLst/>
          </a:prstGeom>
          <a:noFill/>
          <a:ln w="9525">
            <a:noFill/>
            <a:miter lim="800000"/>
            <a:headEnd type="none" w="sm" len="sm"/>
            <a:tailEnd type="none" w="sm" len="sm"/>
          </a:ln>
        </p:spPr>
        <p:txBody>
          <a:bodyPr wrap="none">
            <a:spAutoFit/>
          </a:bodyPr>
          <a:lstStyle/>
          <a:p>
            <a:r>
              <a:rPr lang="en-US">
                <a:solidFill>
                  <a:srgbClr val="FF0000"/>
                </a:solidFill>
              </a:rPr>
              <a:t>If B[n,k] &lt;&gt; -1, simply </a:t>
            </a:r>
          </a:p>
          <a:p>
            <a:r>
              <a:rPr lang="en-US">
                <a:solidFill>
                  <a:srgbClr val="FF0000"/>
                </a:solidFill>
              </a:rPr>
              <a:t>return B[n,k] making no </a:t>
            </a:r>
          </a:p>
          <a:p>
            <a:r>
              <a:rPr lang="en-US">
                <a:solidFill>
                  <a:srgbClr val="FF0000"/>
                </a:solidFill>
              </a:rPr>
              <a:t>more recursive calls!!!</a:t>
            </a:r>
          </a:p>
        </p:txBody>
      </p:sp>
      <p:sp>
        <p:nvSpPr>
          <p:cNvPr id="99333" name="Oval 5"/>
          <p:cNvSpPr>
            <a:spLocks noChangeArrowheads="1"/>
          </p:cNvSpPr>
          <p:nvPr/>
        </p:nvSpPr>
        <p:spPr bwMode="auto">
          <a:xfrm>
            <a:off x="762000" y="4191000"/>
            <a:ext cx="5486400" cy="381000"/>
          </a:xfrm>
          <a:prstGeom prst="ellipse">
            <a:avLst/>
          </a:prstGeom>
          <a:noFill/>
          <a:ln w="9525">
            <a:solidFill>
              <a:srgbClr val="FF0000"/>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0" y="381000"/>
            <a:ext cx="8955088" cy="1103313"/>
          </a:xfrm>
          <a:noFill/>
        </p:spPr>
        <p:txBody>
          <a:bodyPr lIns="92075" tIns="46038" rIns="92075" bIns="46038"/>
          <a:lstStyle/>
          <a:p>
            <a:pPr eaLnBrk="1" hangingPunct="1"/>
            <a:r>
              <a:rPr lang="en-US" altLang="ko-KR" b="1" smtClean="0"/>
              <a:t>The weight matrix and the graph</a:t>
            </a:r>
          </a:p>
        </p:txBody>
      </p:sp>
      <p:graphicFrame>
        <p:nvGraphicFramePr>
          <p:cNvPr id="16386" name="Object 3"/>
          <p:cNvGraphicFramePr>
            <a:graphicFrameLocks/>
          </p:cNvGraphicFramePr>
          <p:nvPr/>
        </p:nvGraphicFramePr>
        <p:xfrm>
          <a:off x="682625" y="2006600"/>
          <a:ext cx="3889375" cy="2870200"/>
        </p:xfrm>
        <a:graphic>
          <a:graphicData uri="http://schemas.openxmlformats.org/presentationml/2006/ole">
            <p:oleObj spid="_x0000_s16386" name="Equation" r:id="rId3" imgW="1803240" imgH="1346040" progId="Equation.3">
              <p:embed/>
            </p:oleObj>
          </a:graphicData>
        </a:graphic>
      </p:graphicFrame>
      <p:sp>
        <p:nvSpPr>
          <p:cNvPr id="16388" name="Oval 4"/>
          <p:cNvSpPr>
            <a:spLocks noChangeArrowheads="1"/>
          </p:cNvSpPr>
          <p:nvPr/>
        </p:nvSpPr>
        <p:spPr bwMode="auto">
          <a:xfrm>
            <a:off x="5060950" y="2822575"/>
            <a:ext cx="582613" cy="600075"/>
          </a:xfrm>
          <a:prstGeom prst="ellipse">
            <a:avLst/>
          </a:prstGeom>
          <a:noFill/>
          <a:ln w="12700">
            <a:solidFill>
              <a:schemeClr val="tx1"/>
            </a:solidFill>
            <a:round/>
            <a:headEnd/>
            <a:tailEnd/>
          </a:ln>
        </p:spPr>
        <p:txBody>
          <a:bodyPr wrap="none" anchor="ctr"/>
          <a:lstStyle/>
          <a:p>
            <a:endParaRPr lang="en-US"/>
          </a:p>
        </p:txBody>
      </p:sp>
      <p:sp>
        <p:nvSpPr>
          <p:cNvPr id="16389" name="Oval 5"/>
          <p:cNvSpPr>
            <a:spLocks noChangeArrowheads="1"/>
          </p:cNvSpPr>
          <p:nvPr/>
        </p:nvSpPr>
        <p:spPr bwMode="auto">
          <a:xfrm>
            <a:off x="6262688" y="2000250"/>
            <a:ext cx="582612" cy="539750"/>
          </a:xfrm>
          <a:prstGeom prst="ellipse">
            <a:avLst/>
          </a:prstGeom>
          <a:noFill/>
          <a:ln w="12700">
            <a:solidFill>
              <a:schemeClr val="tx1"/>
            </a:solidFill>
            <a:round/>
            <a:headEnd/>
            <a:tailEnd/>
          </a:ln>
        </p:spPr>
        <p:txBody>
          <a:bodyPr wrap="none" anchor="ctr"/>
          <a:lstStyle/>
          <a:p>
            <a:endParaRPr lang="en-US"/>
          </a:p>
        </p:txBody>
      </p:sp>
      <p:sp>
        <p:nvSpPr>
          <p:cNvPr id="16390" name="Oval 6"/>
          <p:cNvSpPr>
            <a:spLocks noChangeArrowheads="1"/>
          </p:cNvSpPr>
          <p:nvPr/>
        </p:nvSpPr>
        <p:spPr bwMode="auto">
          <a:xfrm>
            <a:off x="7793038" y="2000250"/>
            <a:ext cx="582612" cy="601663"/>
          </a:xfrm>
          <a:prstGeom prst="ellipse">
            <a:avLst/>
          </a:prstGeom>
          <a:noFill/>
          <a:ln w="12700">
            <a:solidFill>
              <a:schemeClr val="tx1"/>
            </a:solidFill>
            <a:round/>
            <a:headEnd/>
            <a:tailEnd/>
          </a:ln>
        </p:spPr>
        <p:txBody>
          <a:bodyPr wrap="none" anchor="ctr"/>
          <a:lstStyle/>
          <a:p>
            <a:endParaRPr lang="en-US"/>
          </a:p>
        </p:txBody>
      </p:sp>
      <p:sp>
        <p:nvSpPr>
          <p:cNvPr id="16391" name="Oval 7"/>
          <p:cNvSpPr>
            <a:spLocks noChangeArrowheads="1"/>
          </p:cNvSpPr>
          <p:nvPr/>
        </p:nvSpPr>
        <p:spPr bwMode="auto">
          <a:xfrm>
            <a:off x="6481763" y="3473450"/>
            <a:ext cx="582612" cy="600075"/>
          </a:xfrm>
          <a:prstGeom prst="ellipse">
            <a:avLst/>
          </a:prstGeom>
          <a:noFill/>
          <a:ln w="12700">
            <a:solidFill>
              <a:schemeClr val="tx1"/>
            </a:solidFill>
            <a:round/>
            <a:headEnd/>
            <a:tailEnd/>
          </a:ln>
        </p:spPr>
        <p:txBody>
          <a:bodyPr wrap="none" anchor="ctr"/>
          <a:lstStyle/>
          <a:p>
            <a:endParaRPr lang="en-US"/>
          </a:p>
        </p:txBody>
      </p:sp>
      <p:sp>
        <p:nvSpPr>
          <p:cNvPr id="16392" name="Oval 8"/>
          <p:cNvSpPr>
            <a:spLocks noChangeArrowheads="1"/>
          </p:cNvSpPr>
          <p:nvPr/>
        </p:nvSpPr>
        <p:spPr bwMode="auto">
          <a:xfrm>
            <a:off x="7672388" y="3473450"/>
            <a:ext cx="584200" cy="600075"/>
          </a:xfrm>
          <a:prstGeom prst="ellipse">
            <a:avLst/>
          </a:prstGeom>
          <a:solidFill>
            <a:schemeClr val="bg1">
              <a:alpha val="50195"/>
            </a:schemeClr>
          </a:solidFill>
          <a:ln w="12700">
            <a:solidFill>
              <a:schemeClr val="tx1"/>
            </a:solidFill>
            <a:round/>
            <a:headEnd/>
            <a:tailEnd/>
          </a:ln>
        </p:spPr>
        <p:txBody>
          <a:bodyPr wrap="none" anchor="ctr"/>
          <a:lstStyle/>
          <a:p>
            <a:endParaRPr lang="en-US"/>
          </a:p>
        </p:txBody>
      </p:sp>
      <p:sp>
        <p:nvSpPr>
          <p:cNvPr id="16393" name="Line 9"/>
          <p:cNvSpPr>
            <a:spLocks noChangeShapeType="1"/>
          </p:cNvSpPr>
          <p:nvPr/>
        </p:nvSpPr>
        <p:spPr bwMode="auto">
          <a:xfrm>
            <a:off x="6705600" y="2514600"/>
            <a:ext cx="0" cy="91440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6394" name="Line 10"/>
          <p:cNvSpPr>
            <a:spLocks noChangeShapeType="1"/>
          </p:cNvSpPr>
          <p:nvPr/>
        </p:nvSpPr>
        <p:spPr bwMode="auto">
          <a:xfrm>
            <a:off x="8024813" y="2546350"/>
            <a:ext cx="0" cy="981075"/>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6395" name="Line 11"/>
          <p:cNvSpPr>
            <a:spLocks noChangeShapeType="1"/>
          </p:cNvSpPr>
          <p:nvPr/>
        </p:nvSpPr>
        <p:spPr bwMode="auto">
          <a:xfrm flipH="1">
            <a:off x="6951663" y="2424113"/>
            <a:ext cx="835025" cy="1103312"/>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6396" name="Line 12"/>
          <p:cNvSpPr>
            <a:spLocks noChangeShapeType="1"/>
          </p:cNvSpPr>
          <p:nvPr/>
        </p:nvSpPr>
        <p:spPr bwMode="auto">
          <a:xfrm>
            <a:off x="6858000" y="2133600"/>
            <a:ext cx="990600"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6397" name="Line 13"/>
          <p:cNvSpPr>
            <a:spLocks noChangeShapeType="1"/>
          </p:cNvSpPr>
          <p:nvPr/>
        </p:nvSpPr>
        <p:spPr bwMode="auto">
          <a:xfrm flipH="1">
            <a:off x="6932613" y="3962400"/>
            <a:ext cx="839787"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6398" name="Rectangle 14"/>
          <p:cNvSpPr>
            <a:spLocks noChangeArrowheads="1"/>
          </p:cNvSpPr>
          <p:nvPr/>
        </p:nvSpPr>
        <p:spPr bwMode="auto">
          <a:xfrm>
            <a:off x="6308725" y="2041525"/>
            <a:ext cx="4381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v</a:t>
            </a:r>
            <a:r>
              <a:rPr kumimoji="0" lang="en-US" altLang="ko-KR" sz="2400" baseline="-25000">
                <a:latin typeface="Times New Roman" pitchFamily="18" charset="0"/>
              </a:rPr>
              <a:t>1</a:t>
            </a:r>
          </a:p>
        </p:txBody>
      </p:sp>
      <p:sp>
        <p:nvSpPr>
          <p:cNvPr id="16399" name="Rectangle 15"/>
          <p:cNvSpPr>
            <a:spLocks noChangeArrowheads="1"/>
          </p:cNvSpPr>
          <p:nvPr/>
        </p:nvSpPr>
        <p:spPr bwMode="auto">
          <a:xfrm>
            <a:off x="7832725" y="2041525"/>
            <a:ext cx="4381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v</a:t>
            </a:r>
            <a:r>
              <a:rPr kumimoji="0" lang="en-US" altLang="ko-KR" sz="2400" baseline="-25000">
                <a:latin typeface="Times New Roman" pitchFamily="18" charset="0"/>
              </a:rPr>
              <a:t>2</a:t>
            </a:r>
          </a:p>
        </p:txBody>
      </p:sp>
      <p:sp>
        <p:nvSpPr>
          <p:cNvPr id="16400" name="Rectangle 16"/>
          <p:cNvSpPr>
            <a:spLocks noChangeArrowheads="1"/>
          </p:cNvSpPr>
          <p:nvPr/>
        </p:nvSpPr>
        <p:spPr bwMode="auto">
          <a:xfrm>
            <a:off x="7756525" y="3565525"/>
            <a:ext cx="4381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v</a:t>
            </a:r>
            <a:r>
              <a:rPr kumimoji="0" lang="en-US" altLang="ko-KR" sz="2400" baseline="-25000">
                <a:latin typeface="Times New Roman" pitchFamily="18" charset="0"/>
              </a:rPr>
              <a:t>3</a:t>
            </a:r>
          </a:p>
        </p:txBody>
      </p:sp>
      <p:sp>
        <p:nvSpPr>
          <p:cNvPr id="16401" name="Rectangle 17"/>
          <p:cNvSpPr>
            <a:spLocks noChangeArrowheads="1"/>
          </p:cNvSpPr>
          <p:nvPr/>
        </p:nvSpPr>
        <p:spPr bwMode="auto">
          <a:xfrm>
            <a:off x="6537325" y="3565525"/>
            <a:ext cx="4381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v</a:t>
            </a:r>
            <a:r>
              <a:rPr kumimoji="0" lang="en-US" altLang="ko-KR" sz="2400" baseline="-25000">
                <a:latin typeface="Times New Roman" pitchFamily="18" charset="0"/>
              </a:rPr>
              <a:t>4</a:t>
            </a:r>
          </a:p>
        </p:txBody>
      </p:sp>
      <p:sp>
        <p:nvSpPr>
          <p:cNvPr id="16402" name="Rectangle 18"/>
          <p:cNvSpPr>
            <a:spLocks noChangeArrowheads="1"/>
          </p:cNvSpPr>
          <p:nvPr/>
        </p:nvSpPr>
        <p:spPr bwMode="auto">
          <a:xfrm>
            <a:off x="5165725" y="2971800"/>
            <a:ext cx="4381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v</a:t>
            </a:r>
            <a:r>
              <a:rPr kumimoji="0" lang="en-US" altLang="ko-KR" sz="2400" baseline="-25000">
                <a:latin typeface="Times New Roman" pitchFamily="18" charset="0"/>
              </a:rPr>
              <a:t>5</a:t>
            </a:r>
          </a:p>
        </p:txBody>
      </p:sp>
      <p:sp>
        <p:nvSpPr>
          <p:cNvPr id="16403" name="Rectangle 19"/>
          <p:cNvSpPr>
            <a:spLocks noChangeArrowheads="1"/>
          </p:cNvSpPr>
          <p:nvPr/>
        </p:nvSpPr>
        <p:spPr bwMode="auto">
          <a:xfrm>
            <a:off x="7985125" y="2727325"/>
            <a:ext cx="3365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3</a:t>
            </a:r>
          </a:p>
        </p:txBody>
      </p:sp>
      <p:sp>
        <p:nvSpPr>
          <p:cNvPr id="16404" name="Rectangle 20"/>
          <p:cNvSpPr>
            <a:spLocks noChangeArrowheads="1"/>
          </p:cNvSpPr>
          <p:nvPr/>
        </p:nvSpPr>
        <p:spPr bwMode="auto">
          <a:xfrm>
            <a:off x="7223125" y="2803525"/>
            <a:ext cx="3365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2</a:t>
            </a:r>
          </a:p>
        </p:txBody>
      </p:sp>
      <p:sp>
        <p:nvSpPr>
          <p:cNvPr id="16405" name="Rectangle 21"/>
          <p:cNvSpPr>
            <a:spLocks noChangeArrowheads="1"/>
          </p:cNvSpPr>
          <p:nvPr/>
        </p:nvSpPr>
        <p:spPr bwMode="auto">
          <a:xfrm>
            <a:off x="7223125" y="3429000"/>
            <a:ext cx="3365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2</a:t>
            </a:r>
          </a:p>
        </p:txBody>
      </p:sp>
      <p:sp>
        <p:nvSpPr>
          <p:cNvPr id="16406" name="Line 22"/>
          <p:cNvSpPr>
            <a:spLocks noChangeShapeType="1"/>
          </p:cNvSpPr>
          <p:nvPr/>
        </p:nvSpPr>
        <p:spPr bwMode="auto">
          <a:xfrm>
            <a:off x="7086600" y="3810000"/>
            <a:ext cx="609600"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6407" name="Rectangle 23"/>
          <p:cNvSpPr>
            <a:spLocks noChangeArrowheads="1"/>
          </p:cNvSpPr>
          <p:nvPr/>
        </p:nvSpPr>
        <p:spPr bwMode="auto">
          <a:xfrm>
            <a:off x="7299325" y="3946525"/>
            <a:ext cx="3365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4</a:t>
            </a:r>
          </a:p>
        </p:txBody>
      </p:sp>
      <p:sp>
        <p:nvSpPr>
          <p:cNvPr id="16408" name="Rectangle 24"/>
          <p:cNvSpPr>
            <a:spLocks noChangeArrowheads="1"/>
          </p:cNvSpPr>
          <p:nvPr/>
        </p:nvSpPr>
        <p:spPr bwMode="auto">
          <a:xfrm>
            <a:off x="6461125" y="2727325"/>
            <a:ext cx="3365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1</a:t>
            </a:r>
          </a:p>
        </p:txBody>
      </p:sp>
      <p:sp>
        <p:nvSpPr>
          <p:cNvPr id="16409" name="Rectangle 25"/>
          <p:cNvSpPr>
            <a:spLocks noChangeArrowheads="1"/>
          </p:cNvSpPr>
          <p:nvPr/>
        </p:nvSpPr>
        <p:spPr bwMode="auto">
          <a:xfrm>
            <a:off x="5851525" y="3352800"/>
            <a:ext cx="3365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3</a:t>
            </a:r>
          </a:p>
        </p:txBody>
      </p:sp>
      <p:sp>
        <p:nvSpPr>
          <p:cNvPr id="16410" name="Line 26"/>
          <p:cNvSpPr>
            <a:spLocks noChangeShapeType="1"/>
          </p:cNvSpPr>
          <p:nvPr/>
        </p:nvSpPr>
        <p:spPr bwMode="auto">
          <a:xfrm flipH="1">
            <a:off x="6858000" y="2362200"/>
            <a:ext cx="914400"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6411" name="Rectangle 27"/>
          <p:cNvSpPr>
            <a:spLocks noChangeArrowheads="1"/>
          </p:cNvSpPr>
          <p:nvPr/>
        </p:nvSpPr>
        <p:spPr bwMode="auto">
          <a:xfrm>
            <a:off x="7223125" y="1660525"/>
            <a:ext cx="3365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1</a:t>
            </a:r>
          </a:p>
        </p:txBody>
      </p:sp>
      <p:sp>
        <p:nvSpPr>
          <p:cNvPr id="16412" name="Rectangle 28"/>
          <p:cNvSpPr>
            <a:spLocks noChangeArrowheads="1"/>
          </p:cNvSpPr>
          <p:nvPr/>
        </p:nvSpPr>
        <p:spPr bwMode="auto">
          <a:xfrm>
            <a:off x="7070725" y="2346325"/>
            <a:ext cx="3365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9</a:t>
            </a:r>
          </a:p>
        </p:txBody>
      </p:sp>
      <p:sp>
        <p:nvSpPr>
          <p:cNvPr id="16413" name="Line 29"/>
          <p:cNvSpPr>
            <a:spLocks noChangeShapeType="1"/>
          </p:cNvSpPr>
          <p:nvPr/>
        </p:nvSpPr>
        <p:spPr bwMode="auto">
          <a:xfrm>
            <a:off x="5562600" y="3276600"/>
            <a:ext cx="914400" cy="304800"/>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16414" name="Line 30"/>
          <p:cNvSpPr>
            <a:spLocks noChangeShapeType="1"/>
          </p:cNvSpPr>
          <p:nvPr/>
        </p:nvSpPr>
        <p:spPr bwMode="auto">
          <a:xfrm flipH="1">
            <a:off x="5410200" y="2286000"/>
            <a:ext cx="838200" cy="533400"/>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16415" name="Line 31"/>
          <p:cNvSpPr>
            <a:spLocks noChangeShapeType="1"/>
          </p:cNvSpPr>
          <p:nvPr/>
        </p:nvSpPr>
        <p:spPr bwMode="auto">
          <a:xfrm flipH="1">
            <a:off x="5562600" y="2438400"/>
            <a:ext cx="762000" cy="45720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6416" name="Rectangle 32"/>
          <p:cNvSpPr>
            <a:spLocks noChangeArrowheads="1"/>
          </p:cNvSpPr>
          <p:nvPr/>
        </p:nvSpPr>
        <p:spPr bwMode="auto">
          <a:xfrm>
            <a:off x="5470525" y="2117725"/>
            <a:ext cx="3365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3</a:t>
            </a:r>
          </a:p>
        </p:txBody>
      </p:sp>
      <p:sp>
        <p:nvSpPr>
          <p:cNvPr id="16417" name="Rectangle 33"/>
          <p:cNvSpPr>
            <a:spLocks noChangeArrowheads="1"/>
          </p:cNvSpPr>
          <p:nvPr/>
        </p:nvSpPr>
        <p:spPr bwMode="auto">
          <a:xfrm>
            <a:off x="5927725" y="2574925"/>
            <a:ext cx="336550" cy="457200"/>
          </a:xfrm>
          <a:prstGeom prst="rect">
            <a:avLst/>
          </a:prstGeom>
          <a:noFill/>
          <a:ln w="9525">
            <a:noFill/>
            <a:miter lim="800000"/>
            <a:headEnd/>
            <a:tailEnd/>
          </a:ln>
        </p:spPr>
        <p:txBody>
          <a:bodyPr wrap="none" lIns="92075" tIns="46038" rIns="92075" bIns="46038">
            <a:spAutoFit/>
          </a:bodyPr>
          <a:lstStyle/>
          <a:p>
            <a:pPr eaLnBrk="0" latinLnBrk="0" hangingPunct="0"/>
            <a:r>
              <a:rPr kumimoji="0" lang="en-US" altLang="ko-KR" sz="2400">
                <a:latin typeface="Times New Roman" pitchFamily="18" charset="0"/>
              </a:rPr>
              <a:t>5</a:t>
            </a:r>
          </a:p>
        </p:txBody>
      </p:sp>
      <p:sp>
        <p:nvSpPr>
          <p:cNvPr id="16418" name="Text Box 34"/>
          <p:cNvSpPr txBox="1">
            <a:spLocks noChangeArrowheads="1"/>
          </p:cNvSpPr>
          <p:nvPr/>
        </p:nvSpPr>
        <p:spPr bwMode="auto">
          <a:xfrm>
            <a:off x="1447800" y="5105400"/>
            <a:ext cx="2400300" cy="466725"/>
          </a:xfrm>
          <a:prstGeom prst="rect">
            <a:avLst/>
          </a:prstGeom>
          <a:noFill/>
          <a:ln w="9525">
            <a:solidFill>
              <a:srgbClr val="FF0000"/>
            </a:solidFill>
            <a:miter lim="800000"/>
            <a:headEnd type="none" w="sm" len="sm"/>
            <a:tailEnd type="none" w="sm" len="sm"/>
          </a:ln>
        </p:spPr>
        <p:txBody>
          <a:bodyPr wrap="none">
            <a:spAutoFit/>
          </a:bodyPr>
          <a:lstStyle/>
          <a:p>
            <a:pPr algn="ctr" latinLnBrk="0"/>
            <a:r>
              <a:rPr kumimoji="0" lang="en-US" altLang="ko-KR" sz="2400">
                <a:solidFill>
                  <a:schemeClr val="tx2"/>
                </a:solidFill>
                <a:latin typeface="Times New Roman" pitchFamily="18" charset="0"/>
              </a:rPr>
              <a:t>Adjacency Matrix</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Summary</a:t>
            </a:r>
          </a:p>
        </p:txBody>
      </p:sp>
      <p:sp>
        <p:nvSpPr>
          <p:cNvPr id="100355" name="Rectangle 3"/>
          <p:cNvSpPr>
            <a:spLocks noGrp="1" noChangeArrowheads="1"/>
          </p:cNvSpPr>
          <p:nvPr>
            <p:ph type="body" idx="1"/>
          </p:nvPr>
        </p:nvSpPr>
        <p:spPr/>
        <p:txBody>
          <a:bodyPr/>
          <a:lstStyle/>
          <a:p>
            <a:pPr eaLnBrk="1" hangingPunct="1"/>
            <a:r>
              <a:rPr lang="en-US" smtClean="0"/>
              <a:t>Dynamic programming is a powerful tool</a:t>
            </a:r>
          </a:p>
          <a:p>
            <a:pPr eaLnBrk="1" hangingPunct="1"/>
            <a:endParaRPr lang="en-US" smtClean="0"/>
          </a:p>
          <a:p>
            <a:pPr eaLnBrk="1" hangingPunct="1"/>
            <a:r>
              <a:rPr lang="en-US" smtClean="0"/>
              <a:t>Go through the examples in the lecture note and textbook – Make sure you can </a:t>
            </a:r>
          </a:p>
          <a:p>
            <a:pPr eaLnBrk="1" hangingPunct="1">
              <a:buFontTx/>
              <a:buNone/>
            </a:pPr>
            <a:r>
              <a:rPr lang="en-US" smtClean="0"/>
              <a:t>   solve them on your own!</a:t>
            </a:r>
          </a:p>
          <a:p>
            <a:pPr eaLnBrk="1" hangingPunct="1">
              <a:buFontTx/>
              <a:buNone/>
            </a:pPr>
            <a:endParaRPr lang="en-US" smtClean="0"/>
          </a:p>
          <a:p>
            <a:pPr eaLnBrk="1" hangingPunct="1"/>
            <a:r>
              <a:rPr lang="en-US" smtClean="0"/>
              <a:t>Now let’s move on to graphs and greedy algorithms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381000"/>
            <a:ext cx="7772400" cy="685800"/>
          </a:xfrm>
          <a:noFill/>
        </p:spPr>
        <p:txBody>
          <a:bodyPr lIns="92075" tIns="46038" rIns="92075" bIns="46038"/>
          <a:lstStyle/>
          <a:p>
            <a:pPr eaLnBrk="1" hangingPunct="1"/>
            <a:r>
              <a:rPr lang="en-US" altLang="ko-KR" b="1" smtClean="0"/>
              <a:t>The subproblems</a:t>
            </a:r>
          </a:p>
        </p:txBody>
      </p:sp>
      <p:sp>
        <p:nvSpPr>
          <p:cNvPr id="73731" name="Rectangle 3"/>
          <p:cNvSpPr>
            <a:spLocks noGrp="1" noChangeArrowheads="1"/>
          </p:cNvSpPr>
          <p:nvPr>
            <p:ph type="body" idx="1"/>
          </p:nvPr>
        </p:nvSpPr>
        <p:spPr>
          <a:xfrm>
            <a:off x="457200" y="2057400"/>
            <a:ext cx="8229600" cy="4419600"/>
          </a:xfrm>
          <a:noFill/>
        </p:spPr>
        <p:txBody>
          <a:bodyPr lIns="92075" tIns="46038" rIns="92075" bIns="46038"/>
          <a:lstStyle/>
          <a:p>
            <a:pPr eaLnBrk="1" hangingPunct="1">
              <a:lnSpc>
                <a:spcPct val="90000"/>
              </a:lnSpc>
            </a:pPr>
            <a:r>
              <a:rPr lang="en-US" altLang="ko-KR" sz="2800" smtClean="0"/>
              <a:t>How can we define the shortest distance </a:t>
            </a:r>
            <a:r>
              <a:rPr lang="en-US" altLang="ko-KR" sz="2800" i="1" smtClean="0"/>
              <a:t>d</a:t>
            </a:r>
            <a:r>
              <a:rPr lang="en-US" altLang="ko-KR" sz="2800" i="1" baseline="-25000" smtClean="0"/>
              <a:t>i,j</a:t>
            </a:r>
            <a:r>
              <a:rPr lang="en-US" altLang="ko-KR" sz="2800" smtClean="0"/>
              <a:t> in terms of </a:t>
            </a:r>
            <a:r>
              <a:rPr lang="en-US" altLang="ko-KR" sz="2800" smtClean="0">
                <a:latin typeface="Arial" charset="0"/>
              </a:rPr>
              <a:t>“</a:t>
            </a:r>
            <a:r>
              <a:rPr lang="en-US" altLang="ko-KR" sz="2800" smtClean="0"/>
              <a:t>smaller</a:t>
            </a:r>
            <a:r>
              <a:rPr lang="en-US" altLang="ko-KR" sz="2800" smtClean="0">
                <a:latin typeface="Arial" charset="0"/>
              </a:rPr>
              <a:t>”</a:t>
            </a:r>
            <a:r>
              <a:rPr lang="en-US" altLang="ko-KR" sz="2800" smtClean="0"/>
              <a:t> problems?</a:t>
            </a:r>
            <a:br>
              <a:rPr lang="en-US" altLang="ko-KR" sz="2800" smtClean="0"/>
            </a:br>
            <a:endParaRPr lang="en-US" altLang="ko-KR" sz="2800" smtClean="0"/>
          </a:p>
          <a:p>
            <a:pPr eaLnBrk="1" hangingPunct="1">
              <a:lnSpc>
                <a:spcPct val="90000"/>
              </a:lnSpc>
            </a:pPr>
            <a:r>
              <a:rPr lang="en-US" altLang="ko-KR" sz="2800" smtClean="0"/>
              <a:t>One way is to restrict the paths to only include vertices from a restricted subset. </a:t>
            </a:r>
            <a:br>
              <a:rPr lang="en-US" altLang="ko-KR" sz="2800" smtClean="0"/>
            </a:br>
            <a:endParaRPr lang="en-US" altLang="ko-KR" sz="2800" smtClean="0"/>
          </a:p>
          <a:p>
            <a:pPr eaLnBrk="1" hangingPunct="1">
              <a:lnSpc>
                <a:spcPct val="90000"/>
              </a:lnSpc>
            </a:pPr>
            <a:r>
              <a:rPr lang="en-US" altLang="ko-KR" sz="2800" smtClean="0"/>
              <a:t>Initially, the subset is empty. </a:t>
            </a:r>
            <a:br>
              <a:rPr lang="en-US" altLang="ko-KR" sz="2800" smtClean="0"/>
            </a:br>
            <a:endParaRPr lang="en-US" altLang="ko-KR" sz="2800" smtClean="0"/>
          </a:p>
          <a:p>
            <a:pPr eaLnBrk="1" hangingPunct="1">
              <a:lnSpc>
                <a:spcPct val="90000"/>
              </a:lnSpc>
            </a:pPr>
            <a:r>
              <a:rPr lang="en-US" altLang="ko-KR" sz="2800" smtClean="0"/>
              <a:t>Then, it is incrementally increased until it includes all the vertices.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lIns="92075" tIns="46038" rIns="92075" bIns="46038"/>
          <a:lstStyle/>
          <a:p>
            <a:pPr eaLnBrk="1" hangingPunct="1"/>
            <a:r>
              <a:rPr lang="en-US" altLang="ko-KR" b="1" smtClean="0"/>
              <a:t>The subproblems</a:t>
            </a:r>
          </a:p>
        </p:txBody>
      </p:sp>
      <p:sp>
        <p:nvSpPr>
          <p:cNvPr id="74755" name="Rectangle 3"/>
          <p:cNvSpPr>
            <a:spLocks noGrp="1" noChangeArrowheads="1"/>
          </p:cNvSpPr>
          <p:nvPr>
            <p:ph type="body" idx="1"/>
          </p:nvPr>
        </p:nvSpPr>
        <p:spPr>
          <a:xfrm>
            <a:off x="381000" y="1981200"/>
            <a:ext cx="8229600" cy="4495800"/>
          </a:xfrm>
          <a:noFill/>
        </p:spPr>
        <p:txBody>
          <a:bodyPr lIns="92075" tIns="46038" rIns="92075" bIns="46038"/>
          <a:lstStyle/>
          <a:p>
            <a:pPr eaLnBrk="1" hangingPunct="1">
              <a:lnSpc>
                <a:spcPct val="90000"/>
              </a:lnSpc>
            </a:pPr>
            <a:r>
              <a:rPr lang="en-US" altLang="ko-KR" smtClean="0"/>
              <a:t>Let</a:t>
            </a:r>
            <a:r>
              <a:rPr lang="en-US" altLang="ko-KR" i="1" smtClean="0"/>
              <a:t> D</a:t>
            </a:r>
            <a:r>
              <a:rPr lang="en-US" altLang="ko-KR" baseline="30000" smtClean="0"/>
              <a:t>(</a:t>
            </a:r>
            <a:r>
              <a:rPr lang="en-US" altLang="ko-KR" i="1" baseline="30000" smtClean="0"/>
              <a:t>k</a:t>
            </a:r>
            <a:r>
              <a:rPr lang="en-US" altLang="ko-KR" baseline="30000" smtClean="0"/>
              <a:t>)</a:t>
            </a:r>
            <a:r>
              <a:rPr lang="en-US" altLang="ko-KR" smtClean="0"/>
              <a:t>[</a:t>
            </a:r>
            <a:r>
              <a:rPr lang="en-US" altLang="ko-KR" i="1" smtClean="0"/>
              <a:t>i,j</a:t>
            </a:r>
            <a:r>
              <a:rPr lang="en-US" altLang="ko-KR" smtClean="0"/>
              <a:t>]=weight of a shortest path from </a:t>
            </a:r>
            <a:r>
              <a:rPr lang="en-US" altLang="ko-KR" i="1" smtClean="0"/>
              <a:t>v</a:t>
            </a:r>
            <a:r>
              <a:rPr lang="en-US" altLang="ko-KR" i="1" baseline="-25000" smtClean="0"/>
              <a:t>i</a:t>
            </a:r>
            <a:r>
              <a:rPr lang="en-US" altLang="ko-KR" smtClean="0"/>
              <a:t> to </a:t>
            </a:r>
            <a:r>
              <a:rPr lang="en-US" altLang="ko-KR" i="1" smtClean="0"/>
              <a:t>v</a:t>
            </a:r>
            <a:r>
              <a:rPr lang="en-US" altLang="ko-KR" i="1" baseline="-25000" smtClean="0"/>
              <a:t>j</a:t>
            </a:r>
            <a:r>
              <a:rPr lang="en-US" altLang="ko-KR" smtClean="0"/>
              <a:t> using only vertices from {</a:t>
            </a:r>
            <a:r>
              <a:rPr lang="en-US" altLang="ko-KR" i="1" smtClean="0"/>
              <a:t>v</a:t>
            </a:r>
            <a:r>
              <a:rPr lang="en-US" altLang="ko-KR" baseline="-25000" smtClean="0"/>
              <a:t>1</a:t>
            </a:r>
            <a:r>
              <a:rPr lang="en-US" altLang="ko-KR" smtClean="0"/>
              <a:t>,</a:t>
            </a:r>
            <a:r>
              <a:rPr lang="en-US" altLang="ko-KR" i="1" smtClean="0"/>
              <a:t>v</a:t>
            </a:r>
            <a:r>
              <a:rPr lang="en-US" altLang="ko-KR" baseline="-25000" smtClean="0"/>
              <a:t>2</a:t>
            </a:r>
            <a:r>
              <a:rPr lang="en-US" altLang="ko-KR" smtClean="0"/>
              <a:t>,</a:t>
            </a:r>
            <a:r>
              <a:rPr lang="en-US" altLang="ko-KR" smtClean="0">
                <a:latin typeface="Arial" charset="0"/>
              </a:rPr>
              <a:t>…</a:t>
            </a:r>
            <a:r>
              <a:rPr lang="en-US" altLang="ko-KR" smtClean="0"/>
              <a:t>,</a:t>
            </a:r>
            <a:r>
              <a:rPr lang="en-US" altLang="ko-KR" i="1" smtClean="0"/>
              <a:t>v</a:t>
            </a:r>
            <a:r>
              <a:rPr lang="en-US" altLang="ko-KR" i="1" baseline="-25000" smtClean="0"/>
              <a:t>k</a:t>
            </a:r>
            <a:r>
              <a:rPr lang="en-US" altLang="ko-KR" smtClean="0"/>
              <a:t>} as intermediate vertices in the path</a:t>
            </a:r>
            <a:br>
              <a:rPr lang="en-US" altLang="ko-KR" smtClean="0"/>
            </a:br>
            <a:endParaRPr lang="en-US" altLang="ko-KR" smtClean="0"/>
          </a:p>
          <a:p>
            <a:pPr lvl="1" eaLnBrk="1" hangingPunct="1">
              <a:lnSpc>
                <a:spcPct val="90000"/>
              </a:lnSpc>
            </a:pPr>
            <a:r>
              <a:rPr lang="en-US" altLang="ko-KR" i="1" smtClean="0"/>
              <a:t>D</a:t>
            </a:r>
            <a:r>
              <a:rPr lang="en-US" altLang="ko-KR" baseline="30000" smtClean="0"/>
              <a:t>(0)</a:t>
            </a:r>
            <a:r>
              <a:rPr lang="en-US" altLang="ko-KR" smtClean="0"/>
              <a:t>=</a:t>
            </a:r>
            <a:r>
              <a:rPr lang="en-US" altLang="ko-KR" i="1" smtClean="0"/>
              <a:t>W</a:t>
            </a:r>
            <a:endParaRPr lang="en-US" altLang="ko-KR" smtClean="0"/>
          </a:p>
          <a:p>
            <a:pPr lvl="1" eaLnBrk="1" hangingPunct="1">
              <a:lnSpc>
                <a:spcPct val="90000"/>
              </a:lnSpc>
            </a:pPr>
            <a:r>
              <a:rPr lang="en-US" altLang="ko-KR" i="1" smtClean="0"/>
              <a:t>D</a:t>
            </a:r>
            <a:r>
              <a:rPr lang="en-US" altLang="ko-KR" baseline="30000" smtClean="0"/>
              <a:t>(</a:t>
            </a:r>
            <a:r>
              <a:rPr lang="en-US" altLang="ko-KR" i="1" baseline="30000" smtClean="0"/>
              <a:t>n</a:t>
            </a:r>
            <a:r>
              <a:rPr lang="en-US" altLang="ko-KR" baseline="30000" smtClean="0"/>
              <a:t>)</a:t>
            </a:r>
            <a:r>
              <a:rPr lang="en-US" altLang="ko-KR" smtClean="0"/>
              <a:t>=</a:t>
            </a:r>
            <a:r>
              <a:rPr lang="en-US" altLang="ko-KR" i="1" smtClean="0"/>
              <a:t>D</a:t>
            </a:r>
            <a:r>
              <a:rPr lang="en-US" altLang="ko-KR" smtClean="0"/>
              <a:t> which is the goal matrix</a:t>
            </a:r>
          </a:p>
          <a:p>
            <a:pPr eaLnBrk="1" hangingPunct="1">
              <a:lnSpc>
                <a:spcPct val="90000"/>
              </a:lnSpc>
            </a:pPr>
            <a:endParaRPr lang="en-US" altLang="ko-KR" smtClean="0"/>
          </a:p>
          <a:p>
            <a:pPr eaLnBrk="1" hangingPunct="1">
              <a:lnSpc>
                <a:spcPct val="90000"/>
              </a:lnSpc>
            </a:pPr>
            <a:r>
              <a:rPr lang="en-US" altLang="ko-KR" smtClean="0"/>
              <a:t>How do we compute </a:t>
            </a:r>
            <a:r>
              <a:rPr lang="en-US" altLang="ko-KR" i="1" smtClean="0"/>
              <a:t>D</a:t>
            </a:r>
            <a:r>
              <a:rPr lang="en-US" altLang="ko-KR" baseline="30000" smtClean="0"/>
              <a:t>(</a:t>
            </a:r>
            <a:r>
              <a:rPr lang="en-US" altLang="ko-KR" i="1" baseline="30000" smtClean="0"/>
              <a:t>k</a:t>
            </a:r>
            <a:r>
              <a:rPr lang="en-US" altLang="ko-KR" baseline="30000" smtClean="0"/>
              <a:t>) </a:t>
            </a:r>
            <a:r>
              <a:rPr lang="en-US" altLang="ko-KR" smtClean="0"/>
              <a:t>from </a:t>
            </a:r>
            <a:r>
              <a:rPr lang="en-US" altLang="ko-KR" i="1" smtClean="0"/>
              <a:t>D</a:t>
            </a:r>
            <a:r>
              <a:rPr lang="en-US" altLang="ko-KR" baseline="30000" smtClean="0"/>
              <a:t>(</a:t>
            </a:r>
            <a:r>
              <a:rPr lang="en-US" altLang="ko-KR" i="1" baseline="30000" smtClean="0"/>
              <a:t>k</a:t>
            </a:r>
            <a:r>
              <a:rPr lang="en-US" altLang="ko-KR" baseline="30000" smtClean="0"/>
              <a:t>-1)</a:t>
            </a:r>
            <a:r>
              <a:rPr lang="en-US" altLang="ko-KR" smtClean="0"/>
              <a:t> ?</a:t>
            </a:r>
          </a:p>
          <a:p>
            <a:pPr eaLnBrk="1" hangingPunct="1">
              <a:lnSpc>
                <a:spcPct val="90000"/>
              </a:lnSpc>
            </a:pPr>
            <a:endParaRPr lang="ko-KR" altLang="en-US" b="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228600"/>
            <a:ext cx="7772400" cy="914400"/>
          </a:xfrm>
          <a:noFill/>
        </p:spPr>
        <p:txBody>
          <a:bodyPr lIns="92075" tIns="46038" rIns="92075" bIns="46038"/>
          <a:lstStyle/>
          <a:p>
            <a:pPr eaLnBrk="1" hangingPunct="1"/>
            <a:r>
              <a:rPr lang="en-US" altLang="ko-KR" b="1" smtClean="0"/>
              <a:t>The Recursive Definition:</a:t>
            </a:r>
            <a:endParaRPr lang="en-US" altLang="ko-KR" b="1" baseline="30000" smtClean="0"/>
          </a:p>
        </p:txBody>
      </p:sp>
      <p:sp>
        <p:nvSpPr>
          <p:cNvPr id="75779" name="Rectangle 3"/>
          <p:cNvSpPr>
            <a:spLocks noGrp="1" noChangeArrowheads="1"/>
          </p:cNvSpPr>
          <p:nvPr>
            <p:ph type="body" idx="1"/>
          </p:nvPr>
        </p:nvSpPr>
        <p:spPr>
          <a:xfrm>
            <a:off x="304800" y="1752600"/>
            <a:ext cx="8382000" cy="2667000"/>
          </a:xfrm>
          <a:noFill/>
        </p:spPr>
        <p:txBody>
          <a:bodyPr lIns="92075" tIns="46038" rIns="92075" bIns="46038"/>
          <a:lstStyle/>
          <a:p>
            <a:pPr eaLnBrk="1" hangingPunct="1">
              <a:lnSpc>
                <a:spcPct val="90000"/>
              </a:lnSpc>
              <a:buFontTx/>
              <a:buNone/>
            </a:pPr>
            <a:r>
              <a:rPr lang="en-US" altLang="ko-KR" sz="2400" smtClean="0"/>
              <a:t>Case 1: A shortest path from </a:t>
            </a:r>
            <a:r>
              <a:rPr lang="en-US" altLang="ko-KR" sz="2400" i="1" smtClean="0"/>
              <a:t>v</a:t>
            </a:r>
            <a:r>
              <a:rPr lang="en-US" altLang="ko-KR" sz="2400" i="1" baseline="-25000" smtClean="0"/>
              <a:t>i</a:t>
            </a:r>
            <a:r>
              <a:rPr lang="en-US" altLang="ko-KR" sz="2400" smtClean="0"/>
              <a:t> to </a:t>
            </a:r>
            <a:r>
              <a:rPr lang="en-US" altLang="ko-KR" sz="2400" i="1" smtClean="0"/>
              <a:t>v</a:t>
            </a:r>
            <a:r>
              <a:rPr lang="en-US" altLang="ko-KR" sz="2400" i="1" baseline="-25000" smtClean="0"/>
              <a:t>j,</a:t>
            </a:r>
            <a:r>
              <a:rPr lang="en-US" altLang="ko-KR" sz="2400" smtClean="0"/>
              <a:t>, which only uses vertices in {</a:t>
            </a:r>
            <a:r>
              <a:rPr lang="en-US" altLang="ko-KR" sz="2400" i="1" smtClean="0"/>
              <a:t>v</a:t>
            </a:r>
            <a:r>
              <a:rPr lang="en-US" altLang="ko-KR" sz="2400" baseline="-25000" smtClean="0"/>
              <a:t>1</a:t>
            </a:r>
            <a:r>
              <a:rPr lang="en-US" altLang="ko-KR" sz="2400" smtClean="0"/>
              <a:t>,</a:t>
            </a:r>
            <a:r>
              <a:rPr lang="en-US" altLang="ko-KR" sz="2400" i="1" smtClean="0"/>
              <a:t>v</a:t>
            </a:r>
            <a:r>
              <a:rPr lang="en-US" altLang="ko-KR" sz="2400" baseline="-25000" smtClean="0"/>
              <a:t>2</a:t>
            </a:r>
            <a:r>
              <a:rPr lang="en-US" altLang="ko-KR" sz="2400" smtClean="0"/>
              <a:t>,</a:t>
            </a:r>
            <a:r>
              <a:rPr lang="en-US" altLang="ko-KR" sz="2400" smtClean="0">
                <a:latin typeface="Arial" charset="0"/>
              </a:rPr>
              <a:t>…</a:t>
            </a:r>
            <a:r>
              <a:rPr lang="en-US" altLang="ko-KR" sz="2400" smtClean="0"/>
              <a:t>,</a:t>
            </a:r>
            <a:r>
              <a:rPr lang="en-US" altLang="ko-KR" sz="2400" i="1" smtClean="0"/>
              <a:t>v</a:t>
            </a:r>
            <a:r>
              <a:rPr lang="en-US" altLang="ko-KR" sz="2400" i="1" baseline="-25000" smtClean="0"/>
              <a:t>k</a:t>
            </a:r>
            <a:r>
              <a:rPr lang="en-US" altLang="ko-KR" sz="2400" smtClean="0"/>
              <a:t>} as intermediate vertices, does not use </a:t>
            </a:r>
            <a:r>
              <a:rPr lang="en-US" altLang="ko-KR" sz="2400" i="1" smtClean="0"/>
              <a:t>v</a:t>
            </a:r>
            <a:r>
              <a:rPr lang="en-US" altLang="ko-KR" sz="2400" i="1" baseline="-25000" smtClean="0"/>
              <a:t>k</a:t>
            </a:r>
            <a:r>
              <a:rPr lang="en-US" altLang="ko-KR" sz="2400" smtClean="0"/>
              <a:t>.        Then </a:t>
            </a:r>
            <a:r>
              <a:rPr lang="en-US" altLang="ko-KR" sz="2400" i="1" smtClean="0"/>
              <a:t>D</a:t>
            </a:r>
            <a:r>
              <a:rPr lang="en-US" altLang="ko-KR" sz="2400" baseline="30000" smtClean="0"/>
              <a:t>(</a:t>
            </a:r>
            <a:r>
              <a:rPr lang="en-US" altLang="ko-KR" sz="2400" i="1" baseline="30000" smtClean="0"/>
              <a:t>k</a:t>
            </a:r>
            <a:r>
              <a:rPr lang="en-US" altLang="ko-KR" sz="2400" baseline="30000" smtClean="0"/>
              <a:t>)</a:t>
            </a:r>
            <a:r>
              <a:rPr lang="en-US" altLang="ko-KR" sz="2400" smtClean="0"/>
              <a:t>[</a:t>
            </a:r>
            <a:r>
              <a:rPr lang="en-US" altLang="ko-KR" sz="2400" i="1" smtClean="0"/>
              <a:t>i,j</a:t>
            </a:r>
            <a:r>
              <a:rPr lang="en-US" altLang="ko-KR" sz="2400" smtClean="0"/>
              <a:t>]= </a:t>
            </a:r>
            <a:r>
              <a:rPr lang="en-US" altLang="ko-KR" sz="2400" i="1" smtClean="0"/>
              <a:t>D</a:t>
            </a:r>
            <a:r>
              <a:rPr lang="en-US" altLang="ko-KR" sz="2400" baseline="30000" smtClean="0"/>
              <a:t>(</a:t>
            </a:r>
            <a:r>
              <a:rPr lang="en-US" altLang="ko-KR" sz="2400" i="1" baseline="30000" smtClean="0"/>
              <a:t>k</a:t>
            </a:r>
            <a:r>
              <a:rPr lang="en-US" altLang="ko-KR" sz="2400" baseline="30000" smtClean="0"/>
              <a:t>-1)</a:t>
            </a:r>
            <a:r>
              <a:rPr lang="en-US" altLang="ko-KR" sz="2400" smtClean="0"/>
              <a:t>[</a:t>
            </a:r>
            <a:r>
              <a:rPr lang="en-US" altLang="ko-KR" sz="2400" i="1" smtClean="0"/>
              <a:t>i,j</a:t>
            </a:r>
            <a:r>
              <a:rPr lang="en-US" altLang="ko-KR" sz="2400" smtClean="0"/>
              <a:t>].</a:t>
            </a:r>
            <a:br>
              <a:rPr lang="en-US" altLang="ko-KR" sz="2400" smtClean="0"/>
            </a:br>
            <a:endParaRPr lang="en-US" altLang="ko-KR" sz="2400" smtClean="0"/>
          </a:p>
          <a:p>
            <a:pPr eaLnBrk="1" hangingPunct="1">
              <a:lnSpc>
                <a:spcPct val="90000"/>
              </a:lnSpc>
              <a:buFontTx/>
              <a:buNone/>
            </a:pPr>
            <a:r>
              <a:rPr lang="en-US" altLang="ko-KR" sz="2400" smtClean="0"/>
              <a:t>Case 2: A shortest path from </a:t>
            </a:r>
            <a:r>
              <a:rPr lang="en-US" altLang="ko-KR" sz="2400" i="1" smtClean="0"/>
              <a:t>v</a:t>
            </a:r>
            <a:r>
              <a:rPr lang="en-US" altLang="ko-KR" sz="2400" i="1" baseline="-25000" smtClean="0"/>
              <a:t>i</a:t>
            </a:r>
            <a:r>
              <a:rPr lang="en-US" altLang="ko-KR" sz="2400" smtClean="0"/>
              <a:t> to </a:t>
            </a:r>
            <a:r>
              <a:rPr lang="en-US" altLang="ko-KR" sz="2400" i="1" smtClean="0"/>
              <a:t>v</a:t>
            </a:r>
            <a:r>
              <a:rPr lang="en-US" altLang="ko-KR" sz="2400" i="1" baseline="-25000" smtClean="0"/>
              <a:t>j</a:t>
            </a:r>
            <a:r>
              <a:rPr lang="en-US" altLang="ko-KR" sz="2400" i="1" smtClean="0"/>
              <a:t> , </a:t>
            </a:r>
            <a:r>
              <a:rPr lang="en-US" altLang="ko-KR" sz="2400" smtClean="0"/>
              <a:t>which</a:t>
            </a:r>
            <a:r>
              <a:rPr lang="en-US" altLang="ko-KR" sz="2400" i="1" smtClean="0"/>
              <a:t> </a:t>
            </a:r>
            <a:r>
              <a:rPr lang="en-US" altLang="ko-KR" sz="2400" smtClean="0"/>
              <a:t>only uses vertices in {</a:t>
            </a:r>
            <a:r>
              <a:rPr lang="en-US" altLang="ko-KR" sz="2400" i="1" smtClean="0"/>
              <a:t>v</a:t>
            </a:r>
            <a:r>
              <a:rPr lang="en-US" altLang="ko-KR" sz="2400" baseline="-25000" smtClean="0"/>
              <a:t>1</a:t>
            </a:r>
            <a:r>
              <a:rPr lang="en-US" altLang="ko-KR" sz="2400" smtClean="0"/>
              <a:t>,</a:t>
            </a:r>
            <a:r>
              <a:rPr lang="en-US" altLang="ko-KR" sz="2400" i="1" smtClean="0"/>
              <a:t>v</a:t>
            </a:r>
            <a:r>
              <a:rPr lang="en-US" altLang="ko-KR" sz="2400" baseline="-25000" smtClean="0"/>
              <a:t>2</a:t>
            </a:r>
            <a:r>
              <a:rPr lang="en-US" altLang="ko-KR" sz="2400" smtClean="0"/>
              <a:t>,</a:t>
            </a:r>
            <a:r>
              <a:rPr lang="en-US" altLang="ko-KR" sz="2400" smtClean="0">
                <a:latin typeface="Arial" charset="0"/>
              </a:rPr>
              <a:t>…</a:t>
            </a:r>
            <a:r>
              <a:rPr lang="en-US" altLang="ko-KR" sz="2400" smtClean="0"/>
              <a:t>,</a:t>
            </a:r>
            <a:r>
              <a:rPr lang="en-US" altLang="ko-KR" sz="2400" i="1" smtClean="0"/>
              <a:t>v</a:t>
            </a:r>
            <a:r>
              <a:rPr lang="en-US" altLang="ko-KR" sz="2400" i="1" baseline="-25000" smtClean="0"/>
              <a:t>k</a:t>
            </a:r>
            <a:r>
              <a:rPr lang="en-US" altLang="ko-KR" sz="2400" smtClean="0"/>
              <a:t>} as intermediate vertices, does use v</a:t>
            </a:r>
            <a:r>
              <a:rPr lang="en-US" altLang="ko-KR" sz="2400" baseline="-25000" smtClean="0"/>
              <a:t>k</a:t>
            </a:r>
            <a:r>
              <a:rPr lang="en-US" altLang="ko-KR" sz="2400" smtClean="0"/>
              <a:t>.   Then </a:t>
            </a:r>
            <a:r>
              <a:rPr lang="en-US" altLang="ko-KR" sz="2400" i="1" smtClean="0"/>
              <a:t>D</a:t>
            </a:r>
            <a:r>
              <a:rPr lang="en-US" altLang="ko-KR" sz="2400" baseline="30000" smtClean="0"/>
              <a:t>(</a:t>
            </a:r>
            <a:r>
              <a:rPr lang="en-US" altLang="ko-KR" sz="2400" i="1" baseline="30000" smtClean="0"/>
              <a:t>k</a:t>
            </a:r>
            <a:r>
              <a:rPr lang="en-US" altLang="ko-KR" sz="2400" baseline="30000" smtClean="0"/>
              <a:t>)</a:t>
            </a:r>
            <a:r>
              <a:rPr lang="en-US" altLang="ko-KR" sz="2400" smtClean="0"/>
              <a:t>[</a:t>
            </a:r>
            <a:r>
              <a:rPr lang="en-US" altLang="ko-KR" sz="2400" i="1" smtClean="0"/>
              <a:t>i,j</a:t>
            </a:r>
            <a:r>
              <a:rPr lang="en-US" altLang="ko-KR" sz="2400" smtClean="0"/>
              <a:t>]=</a:t>
            </a:r>
            <a:r>
              <a:rPr lang="en-US" altLang="ko-KR" sz="2400" i="1" smtClean="0"/>
              <a:t> D</a:t>
            </a:r>
            <a:r>
              <a:rPr lang="en-US" altLang="ko-KR" sz="2400" baseline="30000" smtClean="0"/>
              <a:t>(</a:t>
            </a:r>
            <a:r>
              <a:rPr lang="en-US" altLang="ko-KR" sz="2400" i="1" baseline="30000" smtClean="0"/>
              <a:t>k</a:t>
            </a:r>
            <a:r>
              <a:rPr lang="en-US" altLang="ko-KR" sz="2400" baseline="30000" smtClean="0"/>
              <a:t>-1)</a:t>
            </a:r>
            <a:r>
              <a:rPr lang="en-US" altLang="ko-KR" sz="2400" smtClean="0"/>
              <a:t>[</a:t>
            </a:r>
            <a:r>
              <a:rPr lang="en-US" altLang="ko-KR" sz="2400" i="1" smtClean="0"/>
              <a:t>i,k</a:t>
            </a:r>
            <a:r>
              <a:rPr lang="en-US" altLang="ko-KR" sz="2400" smtClean="0"/>
              <a:t>]+ </a:t>
            </a:r>
            <a:r>
              <a:rPr lang="en-US" altLang="ko-KR" sz="2400" i="1" smtClean="0"/>
              <a:t>D</a:t>
            </a:r>
            <a:r>
              <a:rPr lang="en-US" altLang="ko-KR" sz="2400" baseline="30000" smtClean="0"/>
              <a:t>(</a:t>
            </a:r>
            <a:r>
              <a:rPr lang="en-US" altLang="ko-KR" sz="2400" i="1" baseline="30000" smtClean="0"/>
              <a:t>k</a:t>
            </a:r>
            <a:r>
              <a:rPr lang="en-US" altLang="ko-KR" sz="2400" baseline="30000" smtClean="0"/>
              <a:t>-1)</a:t>
            </a:r>
            <a:r>
              <a:rPr lang="en-US" altLang="ko-KR" sz="2400" smtClean="0"/>
              <a:t>[</a:t>
            </a:r>
            <a:r>
              <a:rPr lang="en-US" altLang="ko-KR" sz="2400" i="1" smtClean="0"/>
              <a:t>k</a:t>
            </a:r>
            <a:r>
              <a:rPr lang="en-US" altLang="ko-KR" sz="2400" smtClean="0"/>
              <a:t>,</a:t>
            </a:r>
            <a:r>
              <a:rPr lang="en-US" altLang="ko-KR" sz="2400" i="1" smtClean="0"/>
              <a:t>j</a:t>
            </a:r>
            <a:r>
              <a:rPr lang="en-US" altLang="ko-KR" sz="2400" smtClean="0"/>
              <a:t>].</a:t>
            </a:r>
          </a:p>
          <a:p>
            <a:pPr eaLnBrk="1" hangingPunct="1">
              <a:lnSpc>
                <a:spcPct val="90000"/>
              </a:lnSpc>
            </a:pPr>
            <a:endParaRPr lang="ko-KR" altLang="en-US" sz="2400" smtClean="0"/>
          </a:p>
        </p:txBody>
      </p:sp>
      <p:sp>
        <p:nvSpPr>
          <p:cNvPr id="75780" name="Oval 4"/>
          <p:cNvSpPr>
            <a:spLocks noChangeArrowheads="1"/>
          </p:cNvSpPr>
          <p:nvPr/>
        </p:nvSpPr>
        <p:spPr bwMode="auto">
          <a:xfrm>
            <a:off x="990600" y="5764213"/>
            <a:ext cx="506413" cy="403225"/>
          </a:xfrm>
          <a:prstGeom prst="ellipse">
            <a:avLst/>
          </a:prstGeom>
          <a:noFill/>
          <a:ln w="9525">
            <a:solidFill>
              <a:schemeClr val="tx1"/>
            </a:solidFill>
            <a:round/>
            <a:headEnd/>
            <a:tailEnd/>
          </a:ln>
        </p:spPr>
        <p:txBody>
          <a:bodyPr wrap="none" anchor="ctr"/>
          <a:lstStyle/>
          <a:p>
            <a:endParaRPr lang="en-US"/>
          </a:p>
        </p:txBody>
      </p:sp>
      <p:sp>
        <p:nvSpPr>
          <p:cNvPr id="75781" name="Oval 5"/>
          <p:cNvSpPr>
            <a:spLocks noChangeArrowheads="1"/>
          </p:cNvSpPr>
          <p:nvPr/>
        </p:nvSpPr>
        <p:spPr bwMode="auto">
          <a:xfrm>
            <a:off x="3886200" y="4621213"/>
            <a:ext cx="506413" cy="403225"/>
          </a:xfrm>
          <a:prstGeom prst="ellipse">
            <a:avLst/>
          </a:prstGeom>
          <a:noFill/>
          <a:ln w="9525">
            <a:solidFill>
              <a:schemeClr val="tx1"/>
            </a:solidFill>
            <a:round/>
            <a:headEnd/>
            <a:tailEnd/>
          </a:ln>
        </p:spPr>
        <p:txBody>
          <a:bodyPr wrap="none" anchor="ctr"/>
          <a:lstStyle/>
          <a:p>
            <a:endParaRPr lang="en-US"/>
          </a:p>
        </p:txBody>
      </p:sp>
      <p:sp>
        <p:nvSpPr>
          <p:cNvPr id="75782" name="Oval 6"/>
          <p:cNvSpPr>
            <a:spLocks noChangeArrowheads="1"/>
          </p:cNvSpPr>
          <p:nvPr/>
        </p:nvSpPr>
        <p:spPr bwMode="auto">
          <a:xfrm>
            <a:off x="6708775" y="5562600"/>
            <a:ext cx="508000" cy="403225"/>
          </a:xfrm>
          <a:prstGeom prst="ellipse">
            <a:avLst/>
          </a:prstGeom>
          <a:noFill/>
          <a:ln w="9525">
            <a:solidFill>
              <a:schemeClr val="tx1"/>
            </a:solidFill>
            <a:round/>
            <a:headEnd/>
            <a:tailEnd/>
          </a:ln>
        </p:spPr>
        <p:txBody>
          <a:bodyPr wrap="none" anchor="ctr"/>
          <a:lstStyle/>
          <a:p>
            <a:endParaRPr lang="en-US"/>
          </a:p>
        </p:txBody>
      </p:sp>
      <p:sp>
        <p:nvSpPr>
          <p:cNvPr id="75783" name="Text Box 7"/>
          <p:cNvSpPr txBox="1">
            <a:spLocks noChangeArrowheads="1"/>
          </p:cNvSpPr>
          <p:nvPr/>
        </p:nvSpPr>
        <p:spPr bwMode="auto">
          <a:xfrm>
            <a:off x="990600" y="5764213"/>
            <a:ext cx="506413" cy="396875"/>
          </a:xfrm>
          <a:prstGeom prst="rect">
            <a:avLst/>
          </a:prstGeom>
          <a:noFill/>
          <a:ln w="9525">
            <a:noFill/>
            <a:miter lim="800000"/>
            <a:headEnd/>
            <a:tailEnd/>
          </a:ln>
        </p:spPr>
        <p:txBody>
          <a:bodyPr>
            <a:spAutoFit/>
          </a:bodyPr>
          <a:lstStyle/>
          <a:p>
            <a:pPr eaLnBrk="0" latinLnBrk="0" hangingPunct="0"/>
            <a:r>
              <a:rPr kumimoji="0" lang="en-US" altLang="ko-KR" sz="2000" i="1">
                <a:latin typeface="Arial" charset="0"/>
              </a:rPr>
              <a:t>V</a:t>
            </a:r>
            <a:r>
              <a:rPr kumimoji="0" lang="en-US" altLang="ko-KR" sz="2000" i="1" baseline="-25000">
                <a:latin typeface="Arial" charset="0"/>
              </a:rPr>
              <a:t>i</a:t>
            </a:r>
            <a:endParaRPr kumimoji="0" lang="en-US" altLang="ko-KR" sz="2000" i="1">
              <a:latin typeface="Arial" charset="0"/>
            </a:endParaRPr>
          </a:p>
        </p:txBody>
      </p:sp>
      <p:sp>
        <p:nvSpPr>
          <p:cNvPr id="75784" name="Text Box 8"/>
          <p:cNvSpPr txBox="1">
            <a:spLocks noChangeArrowheads="1"/>
          </p:cNvSpPr>
          <p:nvPr/>
        </p:nvSpPr>
        <p:spPr bwMode="auto">
          <a:xfrm>
            <a:off x="6708775" y="5613400"/>
            <a:ext cx="447675" cy="396875"/>
          </a:xfrm>
          <a:prstGeom prst="rect">
            <a:avLst/>
          </a:prstGeom>
          <a:noFill/>
          <a:ln w="9525">
            <a:noFill/>
            <a:miter lim="800000"/>
            <a:headEnd/>
            <a:tailEnd/>
          </a:ln>
        </p:spPr>
        <p:txBody>
          <a:bodyPr>
            <a:spAutoFit/>
          </a:bodyPr>
          <a:lstStyle/>
          <a:p>
            <a:pPr eaLnBrk="0" latinLnBrk="0" hangingPunct="0"/>
            <a:r>
              <a:rPr kumimoji="0" lang="en-US" altLang="ko-KR" sz="2000" i="1">
                <a:latin typeface="Arial" charset="0"/>
              </a:rPr>
              <a:t>V</a:t>
            </a:r>
            <a:r>
              <a:rPr kumimoji="0" lang="en-US" altLang="ko-KR" sz="2000" i="1" baseline="-25000">
                <a:latin typeface="Arial" charset="0"/>
              </a:rPr>
              <a:t>j</a:t>
            </a:r>
            <a:endParaRPr kumimoji="0" lang="en-US" altLang="ko-KR" i="1">
              <a:latin typeface="Arial" charset="0"/>
            </a:endParaRPr>
          </a:p>
        </p:txBody>
      </p:sp>
      <p:sp>
        <p:nvSpPr>
          <p:cNvPr id="75785" name="Text Box 9"/>
          <p:cNvSpPr txBox="1">
            <a:spLocks noChangeArrowheads="1"/>
          </p:cNvSpPr>
          <p:nvPr/>
        </p:nvSpPr>
        <p:spPr bwMode="auto">
          <a:xfrm>
            <a:off x="3886200" y="4621213"/>
            <a:ext cx="579438" cy="396875"/>
          </a:xfrm>
          <a:prstGeom prst="rect">
            <a:avLst/>
          </a:prstGeom>
          <a:noFill/>
          <a:ln w="9525">
            <a:noFill/>
            <a:miter lim="800000"/>
            <a:headEnd/>
            <a:tailEnd/>
          </a:ln>
        </p:spPr>
        <p:txBody>
          <a:bodyPr>
            <a:spAutoFit/>
          </a:bodyPr>
          <a:lstStyle/>
          <a:p>
            <a:pPr eaLnBrk="0" latinLnBrk="0" hangingPunct="0"/>
            <a:r>
              <a:rPr kumimoji="0" lang="en-US" altLang="ko-KR" sz="2000" i="1">
                <a:latin typeface="Arial" charset="0"/>
              </a:rPr>
              <a:t>V</a:t>
            </a:r>
            <a:r>
              <a:rPr kumimoji="0" lang="en-US" altLang="ko-KR" sz="2000" i="1" baseline="-25000">
                <a:latin typeface="Arial" charset="0"/>
              </a:rPr>
              <a:t>k</a:t>
            </a:r>
            <a:endParaRPr kumimoji="0" lang="en-US" altLang="ko-KR" sz="2000" i="1">
              <a:latin typeface="Arial" charset="0"/>
            </a:endParaRPr>
          </a:p>
        </p:txBody>
      </p:sp>
      <p:sp>
        <p:nvSpPr>
          <p:cNvPr id="75786" name="Freeform 10"/>
          <p:cNvSpPr>
            <a:spLocks/>
          </p:cNvSpPr>
          <p:nvPr/>
        </p:nvSpPr>
        <p:spPr bwMode="auto">
          <a:xfrm>
            <a:off x="1497013" y="5830888"/>
            <a:ext cx="5267325" cy="282575"/>
          </a:xfrm>
          <a:custGeom>
            <a:avLst/>
            <a:gdLst>
              <a:gd name="T0" fmla="*/ 0 w 3492"/>
              <a:gd name="T1" fmla="*/ 150 h 202"/>
              <a:gd name="T2" fmla="*/ 305 w 3492"/>
              <a:gd name="T3" fmla="*/ 45 h 202"/>
              <a:gd name="T4" fmla="*/ 720 w 3492"/>
              <a:gd name="T5" fmla="*/ 174 h 202"/>
              <a:gd name="T6" fmla="*/ 1332 w 3492"/>
              <a:gd name="T7" fmla="*/ 18 h 202"/>
              <a:gd name="T8" fmla="*/ 1860 w 3492"/>
              <a:gd name="T9" fmla="*/ 198 h 202"/>
              <a:gd name="T10" fmla="*/ 2316 w 3492"/>
              <a:gd name="T11" fmla="*/ 42 h 202"/>
              <a:gd name="T12" fmla="*/ 2724 w 3492"/>
              <a:gd name="T13" fmla="*/ 174 h 202"/>
              <a:gd name="T14" fmla="*/ 3132 w 3492"/>
              <a:gd name="T15" fmla="*/ 18 h 202"/>
              <a:gd name="T16" fmla="*/ 3492 w 3492"/>
              <a:gd name="T17" fmla="*/ 66 h 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92"/>
              <a:gd name="T28" fmla="*/ 0 h 202"/>
              <a:gd name="T29" fmla="*/ 3492 w 3492"/>
              <a:gd name="T30" fmla="*/ 202 h 2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92" h="202">
                <a:moveTo>
                  <a:pt x="0" y="150"/>
                </a:moveTo>
                <a:cubicBezTo>
                  <a:pt x="51" y="135"/>
                  <a:pt x="185" y="41"/>
                  <a:pt x="305" y="45"/>
                </a:cubicBezTo>
                <a:cubicBezTo>
                  <a:pt x="425" y="49"/>
                  <a:pt x="549" y="178"/>
                  <a:pt x="720" y="174"/>
                </a:cubicBezTo>
                <a:cubicBezTo>
                  <a:pt x="891" y="170"/>
                  <a:pt x="1142" y="14"/>
                  <a:pt x="1332" y="18"/>
                </a:cubicBezTo>
                <a:cubicBezTo>
                  <a:pt x="1522" y="22"/>
                  <a:pt x="1696" y="194"/>
                  <a:pt x="1860" y="198"/>
                </a:cubicBezTo>
                <a:cubicBezTo>
                  <a:pt x="2024" y="202"/>
                  <a:pt x="2172" y="46"/>
                  <a:pt x="2316" y="42"/>
                </a:cubicBezTo>
                <a:cubicBezTo>
                  <a:pt x="2460" y="38"/>
                  <a:pt x="2588" y="178"/>
                  <a:pt x="2724" y="174"/>
                </a:cubicBezTo>
                <a:cubicBezTo>
                  <a:pt x="2860" y="170"/>
                  <a:pt x="3004" y="36"/>
                  <a:pt x="3132" y="18"/>
                </a:cubicBezTo>
                <a:cubicBezTo>
                  <a:pt x="3260" y="0"/>
                  <a:pt x="3417" y="56"/>
                  <a:pt x="3492" y="66"/>
                </a:cubicBezTo>
              </a:path>
            </a:pathLst>
          </a:custGeom>
          <a:noFill/>
          <a:ln w="28575" cap="flat" cmpd="sng">
            <a:solidFill>
              <a:schemeClr val="tx1"/>
            </a:solidFill>
            <a:prstDash val="dash"/>
            <a:round/>
            <a:headEnd type="none" w="med" len="med"/>
            <a:tailEnd type="triangle" w="med" len="med"/>
          </a:ln>
        </p:spPr>
        <p:txBody>
          <a:bodyPr wrap="none" anchor="ctr"/>
          <a:lstStyle/>
          <a:p>
            <a:endParaRPr lang="en-US"/>
          </a:p>
        </p:txBody>
      </p:sp>
      <p:sp>
        <p:nvSpPr>
          <p:cNvPr id="75787" name="Text Box 11"/>
          <p:cNvSpPr txBox="1">
            <a:spLocks noChangeArrowheads="1"/>
          </p:cNvSpPr>
          <p:nvPr/>
        </p:nvSpPr>
        <p:spPr bwMode="auto">
          <a:xfrm>
            <a:off x="2487613" y="6367463"/>
            <a:ext cx="5700712" cy="366712"/>
          </a:xfrm>
          <a:prstGeom prst="rect">
            <a:avLst/>
          </a:prstGeom>
          <a:noFill/>
          <a:ln w="9525">
            <a:noFill/>
            <a:miter lim="800000"/>
            <a:headEnd/>
            <a:tailEnd/>
          </a:ln>
        </p:spPr>
        <p:txBody>
          <a:bodyPr wrap="none">
            <a:spAutoFit/>
          </a:bodyPr>
          <a:lstStyle/>
          <a:p>
            <a:pPr eaLnBrk="0" latinLnBrk="0" hangingPunct="0"/>
            <a:r>
              <a:rPr kumimoji="0" lang="en-US" altLang="ko-KR">
                <a:latin typeface="Arial" charset="0"/>
              </a:rPr>
              <a:t>Shortest Path using intermediate vertices { </a:t>
            </a:r>
            <a:r>
              <a:rPr kumimoji="0" lang="en-US" altLang="ko-KR" i="1">
                <a:latin typeface="Arial" charset="0"/>
              </a:rPr>
              <a:t>V</a:t>
            </a:r>
            <a:r>
              <a:rPr kumimoji="0" lang="en-US" altLang="ko-KR" baseline="-25000">
                <a:latin typeface="Arial" charset="0"/>
              </a:rPr>
              <a:t>1</a:t>
            </a:r>
            <a:r>
              <a:rPr kumimoji="0" lang="en-US" altLang="ko-KR" i="1" baseline="-25000">
                <a:latin typeface="Arial" charset="0"/>
              </a:rPr>
              <a:t>, . . .  </a:t>
            </a:r>
            <a:r>
              <a:rPr kumimoji="0" lang="en-US" altLang="ko-KR" i="1">
                <a:latin typeface="Arial" charset="0"/>
              </a:rPr>
              <a:t>V</a:t>
            </a:r>
            <a:r>
              <a:rPr kumimoji="0" lang="en-US" altLang="ko-KR" i="1" baseline="-25000">
                <a:latin typeface="Arial" charset="0"/>
              </a:rPr>
              <a:t>k</a:t>
            </a:r>
            <a:r>
              <a:rPr kumimoji="0" lang="en-US" altLang="ko-KR" baseline="-25000">
                <a:latin typeface="Arial" charset="0"/>
              </a:rPr>
              <a:t> -1 </a:t>
            </a:r>
            <a:r>
              <a:rPr kumimoji="0" lang="en-US" altLang="ko-KR">
                <a:latin typeface="Arial" charset="0"/>
              </a:rPr>
              <a:t>}</a:t>
            </a:r>
          </a:p>
        </p:txBody>
      </p:sp>
      <p:sp>
        <p:nvSpPr>
          <p:cNvPr id="75788" name="Line 12"/>
          <p:cNvSpPr>
            <a:spLocks noChangeShapeType="1"/>
          </p:cNvSpPr>
          <p:nvPr/>
        </p:nvSpPr>
        <p:spPr bwMode="auto">
          <a:xfrm flipV="1">
            <a:off x="3306763" y="6099175"/>
            <a:ext cx="652462" cy="269875"/>
          </a:xfrm>
          <a:prstGeom prst="line">
            <a:avLst/>
          </a:prstGeom>
          <a:noFill/>
          <a:ln w="9525">
            <a:solidFill>
              <a:schemeClr val="tx1"/>
            </a:solidFill>
            <a:round/>
            <a:headEnd/>
            <a:tailEnd type="triangle" w="med" len="med"/>
          </a:ln>
        </p:spPr>
        <p:txBody>
          <a:bodyPr wrap="none" anchor="ctr"/>
          <a:lstStyle/>
          <a:p>
            <a:endParaRPr lang="en-US"/>
          </a:p>
        </p:txBody>
      </p:sp>
      <p:sp>
        <p:nvSpPr>
          <p:cNvPr id="75789" name="Freeform 13"/>
          <p:cNvSpPr>
            <a:spLocks/>
          </p:cNvSpPr>
          <p:nvPr/>
        </p:nvSpPr>
        <p:spPr bwMode="auto">
          <a:xfrm>
            <a:off x="1352550" y="4756150"/>
            <a:ext cx="2533650" cy="1008063"/>
          </a:xfrm>
          <a:custGeom>
            <a:avLst/>
            <a:gdLst>
              <a:gd name="T0" fmla="*/ 0 w 1680"/>
              <a:gd name="T1" fmla="*/ 720 h 720"/>
              <a:gd name="T2" fmla="*/ 192 w 1680"/>
              <a:gd name="T3" fmla="*/ 576 h 720"/>
              <a:gd name="T4" fmla="*/ 480 w 1680"/>
              <a:gd name="T5" fmla="*/ 576 h 720"/>
              <a:gd name="T6" fmla="*/ 720 w 1680"/>
              <a:gd name="T7" fmla="*/ 492 h 720"/>
              <a:gd name="T8" fmla="*/ 936 w 1680"/>
              <a:gd name="T9" fmla="*/ 264 h 720"/>
              <a:gd name="T10" fmla="*/ 1224 w 1680"/>
              <a:gd name="T11" fmla="*/ 180 h 720"/>
              <a:gd name="T12" fmla="*/ 1512 w 1680"/>
              <a:gd name="T13" fmla="*/ 168 h 720"/>
              <a:gd name="T14" fmla="*/ 1680 w 1680"/>
              <a:gd name="T15" fmla="*/ 0 h 720"/>
              <a:gd name="T16" fmla="*/ 0 60000 65536"/>
              <a:gd name="T17" fmla="*/ 0 60000 65536"/>
              <a:gd name="T18" fmla="*/ 0 60000 65536"/>
              <a:gd name="T19" fmla="*/ 0 60000 65536"/>
              <a:gd name="T20" fmla="*/ 0 60000 65536"/>
              <a:gd name="T21" fmla="*/ 0 60000 65536"/>
              <a:gd name="T22" fmla="*/ 0 60000 65536"/>
              <a:gd name="T23" fmla="*/ 0 60000 65536"/>
              <a:gd name="T24" fmla="*/ 0 w 1680"/>
              <a:gd name="T25" fmla="*/ 0 h 720"/>
              <a:gd name="T26" fmla="*/ 1680 w 1680"/>
              <a:gd name="T27" fmla="*/ 720 h 7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0" h="720">
                <a:moveTo>
                  <a:pt x="0" y="720"/>
                </a:moveTo>
                <a:cubicBezTo>
                  <a:pt x="56" y="660"/>
                  <a:pt x="112" y="600"/>
                  <a:pt x="192" y="576"/>
                </a:cubicBezTo>
                <a:cubicBezTo>
                  <a:pt x="272" y="552"/>
                  <a:pt x="392" y="590"/>
                  <a:pt x="480" y="576"/>
                </a:cubicBezTo>
                <a:cubicBezTo>
                  <a:pt x="568" y="562"/>
                  <a:pt x="644" y="544"/>
                  <a:pt x="720" y="492"/>
                </a:cubicBezTo>
                <a:cubicBezTo>
                  <a:pt x="796" y="440"/>
                  <a:pt x="852" y="316"/>
                  <a:pt x="936" y="264"/>
                </a:cubicBezTo>
                <a:cubicBezTo>
                  <a:pt x="1020" y="212"/>
                  <a:pt x="1128" y="196"/>
                  <a:pt x="1224" y="180"/>
                </a:cubicBezTo>
                <a:cubicBezTo>
                  <a:pt x="1320" y="164"/>
                  <a:pt x="1436" y="198"/>
                  <a:pt x="1512" y="168"/>
                </a:cubicBezTo>
                <a:cubicBezTo>
                  <a:pt x="1588" y="138"/>
                  <a:pt x="1645" y="35"/>
                  <a:pt x="1680" y="0"/>
                </a:cubicBezTo>
              </a:path>
            </a:pathLst>
          </a:custGeom>
          <a:noFill/>
          <a:ln w="9525" cap="flat">
            <a:solidFill>
              <a:schemeClr val="tx1"/>
            </a:solidFill>
            <a:prstDash val="dash"/>
            <a:round/>
            <a:headEnd type="none" w="med" len="med"/>
            <a:tailEnd type="triangle" w="med" len="med"/>
          </a:ln>
        </p:spPr>
        <p:txBody>
          <a:bodyPr wrap="none" anchor="ctr"/>
          <a:lstStyle/>
          <a:p>
            <a:endParaRPr lang="en-US"/>
          </a:p>
        </p:txBody>
      </p:sp>
      <p:sp>
        <p:nvSpPr>
          <p:cNvPr id="75790" name="Freeform 14"/>
          <p:cNvSpPr>
            <a:spLocks/>
          </p:cNvSpPr>
          <p:nvPr/>
        </p:nvSpPr>
        <p:spPr bwMode="auto">
          <a:xfrm>
            <a:off x="4392613" y="4808538"/>
            <a:ext cx="2587625" cy="703262"/>
          </a:xfrm>
          <a:custGeom>
            <a:avLst/>
            <a:gdLst>
              <a:gd name="T0" fmla="*/ 0 w 1716"/>
              <a:gd name="T1" fmla="*/ 10 h 502"/>
              <a:gd name="T2" fmla="*/ 276 w 1716"/>
              <a:gd name="T3" fmla="*/ 34 h 502"/>
              <a:gd name="T4" fmla="*/ 372 w 1716"/>
              <a:gd name="T5" fmla="*/ 214 h 502"/>
              <a:gd name="T6" fmla="*/ 576 w 1716"/>
              <a:gd name="T7" fmla="*/ 250 h 502"/>
              <a:gd name="T8" fmla="*/ 780 w 1716"/>
              <a:gd name="T9" fmla="*/ 262 h 502"/>
              <a:gd name="T10" fmla="*/ 936 w 1716"/>
              <a:gd name="T11" fmla="*/ 370 h 502"/>
              <a:gd name="T12" fmla="*/ 1128 w 1716"/>
              <a:gd name="T13" fmla="*/ 334 h 502"/>
              <a:gd name="T14" fmla="*/ 1200 w 1716"/>
              <a:gd name="T15" fmla="*/ 250 h 502"/>
              <a:gd name="T16" fmla="*/ 1356 w 1716"/>
              <a:gd name="T17" fmla="*/ 262 h 502"/>
              <a:gd name="T18" fmla="*/ 1356 w 1716"/>
              <a:gd name="T19" fmla="*/ 286 h 502"/>
              <a:gd name="T20" fmla="*/ 1404 w 1716"/>
              <a:gd name="T21" fmla="*/ 442 h 502"/>
              <a:gd name="T22" fmla="*/ 1560 w 1716"/>
              <a:gd name="T23" fmla="*/ 490 h 502"/>
              <a:gd name="T24" fmla="*/ 1716 w 1716"/>
              <a:gd name="T25" fmla="*/ 502 h 5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6"/>
              <a:gd name="T40" fmla="*/ 0 h 502"/>
              <a:gd name="T41" fmla="*/ 1716 w 1716"/>
              <a:gd name="T42" fmla="*/ 502 h 5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6" h="502">
                <a:moveTo>
                  <a:pt x="0" y="10"/>
                </a:moveTo>
                <a:cubicBezTo>
                  <a:pt x="46" y="14"/>
                  <a:pt x="214" y="0"/>
                  <a:pt x="276" y="34"/>
                </a:cubicBezTo>
                <a:cubicBezTo>
                  <a:pt x="338" y="68"/>
                  <a:pt x="322" y="178"/>
                  <a:pt x="372" y="214"/>
                </a:cubicBezTo>
                <a:cubicBezTo>
                  <a:pt x="422" y="250"/>
                  <a:pt x="508" y="242"/>
                  <a:pt x="576" y="250"/>
                </a:cubicBezTo>
                <a:cubicBezTo>
                  <a:pt x="644" y="258"/>
                  <a:pt x="720" y="242"/>
                  <a:pt x="780" y="262"/>
                </a:cubicBezTo>
                <a:cubicBezTo>
                  <a:pt x="840" y="282"/>
                  <a:pt x="878" y="358"/>
                  <a:pt x="936" y="370"/>
                </a:cubicBezTo>
                <a:cubicBezTo>
                  <a:pt x="994" y="382"/>
                  <a:pt x="1084" y="354"/>
                  <a:pt x="1128" y="334"/>
                </a:cubicBezTo>
                <a:cubicBezTo>
                  <a:pt x="1172" y="314"/>
                  <a:pt x="1162" y="262"/>
                  <a:pt x="1200" y="250"/>
                </a:cubicBezTo>
                <a:cubicBezTo>
                  <a:pt x="1238" y="238"/>
                  <a:pt x="1330" y="256"/>
                  <a:pt x="1356" y="262"/>
                </a:cubicBezTo>
                <a:cubicBezTo>
                  <a:pt x="1382" y="268"/>
                  <a:pt x="1348" y="256"/>
                  <a:pt x="1356" y="286"/>
                </a:cubicBezTo>
                <a:cubicBezTo>
                  <a:pt x="1364" y="316"/>
                  <a:pt x="1370" y="408"/>
                  <a:pt x="1404" y="442"/>
                </a:cubicBezTo>
                <a:cubicBezTo>
                  <a:pt x="1438" y="476"/>
                  <a:pt x="1508" y="480"/>
                  <a:pt x="1560" y="490"/>
                </a:cubicBezTo>
                <a:cubicBezTo>
                  <a:pt x="1612" y="500"/>
                  <a:pt x="1684" y="500"/>
                  <a:pt x="1716" y="502"/>
                </a:cubicBezTo>
              </a:path>
            </a:pathLst>
          </a:custGeom>
          <a:noFill/>
          <a:ln w="9525" cap="flat">
            <a:solidFill>
              <a:schemeClr val="tx1"/>
            </a:solidFill>
            <a:prstDash val="dash"/>
            <a:round/>
            <a:headEnd type="none" w="med" len="med"/>
            <a:tailEnd type="triangle" w="med" len="med"/>
          </a:ln>
        </p:spPr>
        <p:txBody>
          <a:bodyPr wrap="none" anchor="ctr"/>
          <a:lstStyle/>
          <a:p>
            <a:endParaRPr lang="en-US"/>
          </a:p>
        </p:txBody>
      </p:sp>
      <p:sp>
        <p:nvSpPr>
          <p:cNvPr id="75791" name="Line 15"/>
          <p:cNvSpPr>
            <a:spLocks noChangeShapeType="1"/>
          </p:cNvSpPr>
          <p:nvPr/>
        </p:nvSpPr>
        <p:spPr bwMode="auto">
          <a:xfrm flipV="1">
            <a:off x="4343400" y="4724400"/>
            <a:ext cx="2895600" cy="0"/>
          </a:xfrm>
          <a:prstGeom prst="line">
            <a:avLst/>
          </a:prstGeom>
          <a:noFill/>
          <a:ln w="28575">
            <a:solidFill>
              <a:schemeClr val="tx1"/>
            </a:solidFill>
            <a:round/>
            <a:headEnd type="triangle" w="med" len="med"/>
            <a:tailEnd/>
          </a:ln>
        </p:spPr>
        <p:txBody>
          <a:bodyPr wrap="none" anchor="ctr"/>
          <a:lstStyle/>
          <a:p>
            <a:endParaRPr lang="en-US"/>
          </a:p>
        </p:txBody>
      </p:sp>
      <p:sp>
        <p:nvSpPr>
          <p:cNvPr id="75792" name="Text Box 16"/>
          <p:cNvSpPr txBox="1">
            <a:spLocks noChangeArrowheads="1"/>
          </p:cNvSpPr>
          <p:nvPr/>
        </p:nvSpPr>
        <p:spPr bwMode="auto">
          <a:xfrm>
            <a:off x="247650" y="4343400"/>
            <a:ext cx="4324350" cy="6413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a:latin typeface="Arial" charset="0"/>
              </a:rPr>
              <a:t>Shortest path using intermediate vertices</a:t>
            </a:r>
            <a:br>
              <a:rPr kumimoji="0" lang="en-US" altLang="ko-KR">
                <a:latin typeface="Arial" charset="0"/>
              </a:rPr>
            </a:br>
            <a:r>
              <a:rPr kumimoji="0" lang="en-US" altLang="ko-KR">
                <a:latin typeface="Arial" charset="0"/>
              </a:rPr>
              <a:t>{</a:t>
            </a:r>
            <a:r>
              <a:rPr kumimoji="0" lang="en-US" altLang="ko-KR" i="1">
                <a:latin typeface="Arial" charset="0"/>
              </a:rPr>
              <a:t>V</a:t>
            </a:r>
            <a:r>
              <a:rPr kumimoji="0" lang="en-US" altLang="ko-KR" baseline="-25000">
                <a:latin typeface="Arial" charset="0"/>
              </a:rPr>
              <a:t>1</a:t>
            </a:r>
            <a:r>
              <a:rPr kumimoji="0" lang="en-US" altLang="ko-KR" i="1">
                <a:latin typeface="Arial" charset="0"/>
              </a:rPr>
              <a:t>, . . .  V</a:t>
            </a:r>
            <a:r>
              <a:rPr kumimoji="0" lang="en-US" altLang="ko-KR" i="1" baseline="-25000">
                <a:latin typeface="Arial" charset="0"/>
              </a:rPr>
              <a:t>k</a:t>
            </a:r>
            <a:r>
              <a:rPr kumimoji="0" lang="en-US" altLang="ko-KR" baseline="30000">
                <a:latin typeface="Arial" charset="0"/>
              </a:rPr>
              <a:t> </a:t>
            </a:r>
            <a:r>
              <a:rPr kumimoji="0" lang="en-US" altLang="ko-KR">
                <a:latin typeface="Arial" charset="0"/>
              </a:rPr>
              <a:t>}</a:t>
            </a:r>
            <a:endParaRPr kumimoji="0" lang="en-US" altLang="ko-KR" baseline="-2500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5800" y="304800"/>
            <a:ext cx="7772400" cy="1143000"/>
          </a:xfrm>
          <a:noFill/>
        </p:spPr>
        <p:txBody>
          <a:bodyPr lIns="92075" tIns="46038" rIns="92075" bIns="46038"/>
          <a:lstStyle/>
          <a:p>
            <a:pPr eaLnBrk="1" hangingPunct="1"/>
            <a:r>
              <a:rPr lang="en-US" altLang="ko-KR" b="1" smtClean="0"/>
              <a:t>The recursive definition</a:t>
            </a:r>
          </a:p>
        </p:txBody>
      </p:sp>
      <p:sp>
        <p:nvSpPr>
          <p:cNvPr id="76803" name="Rectangle 3"/>
          <p:cNvSpPr>
            <a:spLocks noGrp="1" noChangeArrowheads="1"/>
          </p:cNvSpPr>
          <p:nvPr>
            <p:ph type="body" idx="1"/>
          </p:nvPr>
        </p:nvSpPr>
        <p:spPr>
          <a:xfrm>
            <a:off x="228600" y="1752600"/>
            <a:ext cx="8534400" cy="2209800"/>
          </a:xfrm>
          <a:noFill/>
        </p:spPr>
        <p:txBody>
          <a:bodyPr lIns="92075" tIns="46038" rIns="92075" bIns="46038"/>
          <a:lstStyle/>
          <a:p>
            <a:pPr eaLnBrk="1" hangingPunct="1">
              <a:lnSpc>
                <a:spcPct val="90000"/>
              </a:lnSpc>
            </a:pPr>
            <a:r>
              <a:rPr lang="en-US" altLang="ko-KR" sz="2800" smtClean="0"/>
              <a:t>Since </a:t>
            </a:r>
            <a:br>
              <a:rPr lang="en-US" altLang="ko-KR" sz="2800" smtClean="0"/>
            </a:br>
            <a:r>
              <a:rPr lang="en-US" altLang="ko-KR" sz="2800" smtClean="0"/>
              <a:t>	</a:t>
            </a:r>
            <a:r>
              <a:rPr lang="en-US" altLang="ko-KR" sz="2800" i="1" smtClean="0"/>
              <a:t>D</a:t>
            </a:r>
            <a:r>
              <a:rPr lang="en-US" altLang="ko-KR" sz="2800" baseline="30000" smtClean="0"/>
              <a:t>(</a:t>
            </a:r>
            <a:r>
              <a:rPr lang="en-US" altLang="ko-KR" sz="2800" i="1" baseline="30000" smtClean="0"/>
              <a:t>k</a:t>
            </a:r>
            <a:r>
              <a:rPr lang="en-US" altLang="ko-KR" sz="2800" baseline="30000" smtClean="0"/>
              <a:t>)</a:t>
            </a:r>
            <a:r>
              <a:rPr lang="en-US" altLang="ko-KR" sz="2800" smtClean="0"/>
              <a:t>[</a:t>
            </a:r>
            <a:r>
              <a:rPr lang="en-US" altLang="ko-KR" sz="2800" i="1" smtClean="0"/>
              <a:t>i,j</a:t>
            </a:r>
            <a:r>
              <a:rPr lang="en-US" altLang="ko-KR" sz="2800" smtClean="0"/>
              <a:t>]= </a:t>
            </a:r>
            <a:r>
              <a:rPr lang="en-US" altLang="ko-KR" sz="2800" i="1" smtClean="0"/>
              <a:t>D</a:t>
            </a:r>
            <a:r>
              <a:rPr lang="en-US" altLang="ko-KR" sz="2800" baseline="30000" smtClean="0"/>
              <a:t>(</a:t>
            </a:r>
            <a:r>
              <a:rPr lang="en-US" altLang="ko-KR" sz="2800" i="1" baseline="30000" smtClean="0"/>
              <a:t>k</a:t>
            </a:r>
            <a:r>
              <a:rPr lang="en-US" altLang="ko-KR" sz="2800" baseline="30000" smtClean="0"/>
              <a:t>-1)</a:t>
            </a:r>
            <a:r>
              <a:rPr lang="en-US" altLang="ko-KR" sz="2800" smtClean="0"/>
              <a:t>[</a:t>
            </a:r>
            <a:r>
              <a:rPr lang="en-US" altLang="ko-KR" sz="2800" i="1" smtClean="0"/>
              <a:t>i,j</a:t>
            </a:r>
            <a:r>
              <a:rPr lang="en-US" altLang="ko-KR" sz="2800" smtClean="0"/>
              <a:t>] or</a:t>
            </a:r>
            <a:br>
              <a:rPr lang="en-US" altLang="ko-KR" sz="2800" smtClean="0"/>
            </a:br>
            <a:r>
              <a:rPr lang="en-US" altLang="ko-KR" sz="2800" smtClean="0"/>
              <a:t>	</a:t>
            </a:r>
            <a:r>
              <a:rPr lang="en-US" altLang="ko-KR" sz="2800" i="1" smtClean="0"/>
              <a:t>D</a:t>
            </a:r>
            <a:r>
              <a:rPr lang="en-US" altLang="ko-KR" sz="2800" baseline="30000" smtClean="0"/>
              <a:t>(</a:t>
            </a:r>
            <a:r>
              <a:rPr lang="en-US" altLang="ko-KR" sz="2800" i="1" baseline="30000" smtClean="0"/>
              <a:t>k</a:t>
            </a:r>
            <a:r>
              <a:rPr lang="en-US" altLang="ko-KR" sz="2800" baseline="30000" smtClean="0"/>
              <a:t>)</a:t>
            </a:r>
            <a:r>
              <a:rPr lang="en-US" altLang="ko-KR" sz="2800" smtClean="0"/>
              <a:t>[</a:t>
            </a:r>
            <a:r>
              <a:rPr lang="en-US" altLang="ko-KR" sz="2800" i="1" smtClean="0"/>
              <a:t>i,j</a:t>
            </a:r>
            <a:r>
              <a:rPr lang="en-US" altLang="ko-KR" sz="2800" smtClean="0"/>
              <a:t>]=</a:t>
            </a:r>
            <a:r>
              <a:rPr lang="en-US" altLang="ko-KR" sz="2800" i="1" smtClean="0"/>
              <a:t> D</a:t>
            </a:r>
            <a:r>
              <a:rPr lang="en-US" altLang="ko-KR" sz="2800" baseline="30000" smtClean="0"/>
              <a:t>(</a:t>
            </a:r>
            <a:r>
              <a:rPr lang="en-US" altLang="ko-KR" sz="2800" i="1" baseline="30000" smtClean="0"/>
              <a:t>k</a:t>
            </a:r>
            <a:r>
              <a:rPr lang="en-US" altLang="ko-KR" sz="2800" baseline="30000" smtClean="0"/>
              <a:t>-1)</a:t>
            </a:r>
            <a:r>
              <a:rPr lang="en-US" altLang="ko-KR" sz="2800" smtClean="0"/>
              <a:t>[</a:t>
            </a:r>
            <a:r>
              <a:rPr lang="en-US" altLang="ko-KR" sz="2800" i="1" smtClean="0"/>
              <a:t>i,k</a:t>
            </a:r>
            <a:r>
              <a:rPr lang="en-US" altLang="ko-KR" sz="2800" smtClean="0"/>
              <a:t>]+ </a:t>
            </a:r>
            <a:r>
              <a:rPr lang="en-US" altLang="ko-KR" sz="2800" i="1" smtClean="0"/>
              <a:t>D</a:t>
            </a:r>
            <a:r>
              <a:rPr lang="en-US" altLang="ko-KR" sz="2800" baseline="30000" smtClean="0"/>
              <a:t>(</a:t>
            </a:r>
            <a:r>
              <a:rPr lang="en-US" altLang="ko-KR" sz="2800" i="1" baseline="30000" smtClean="0"/>
              <a:t>k</a:t>
            </a:r>
            <a:r>
              <a:rPr lang="en-US" altLang="ko-KR" sz="2800" baseline="30000" smtClean="0"/>
              <a:t>-1)</a:t>
            </a:r>
            <a:r>
              <a:rPr lang="en-US" altLang="ko-KR" sz="2800" smtClean="0"/>
              <a:t>[</a:t>
            </a:r>
            <a:r>
              <a:rPr lang="en-US" altLang="ko-KR" sz="2800" i="1" smtClean="0"/>
              <a:t>k</a:t>
            </a:r>
            <a:r>
              <a:rPr lang="en-US" altLang="ko-KR" sz="2800" smtClean="0"/>
              <a:t>,</a:t>
            </a:r>
            <a:r>
              <a:rPr lang="en-US" altLang="ko-KR" sz="2800" i="1" smtClean="0"/>
              <a:t>j</a:t>
            </a:r>
            <a:r>
              <a:rPr lang="en-US" altLang="ko-KR" sz="2800" smtClean="0"/>
              <a:t>].</a:t>
            </a:r>
            <a:br>
              <a:rPr lang="en-US" altLang="ko-KR" sz="2800" smtClean="0"/>
            </a:br>
            <a:r>
              <a:rPr lang="en-US" altLang="ko-KR" sz="2800" smtClean="0"/>
              <a:t>We conclude: </a:t>
            </a:r>
            <a:br>
              <a:rPr lang="en-US" altLang="ko-KR" sz="2800" smtClean="0"/>
            </a:br>
            <a:r>
              <a:rPr lang="en-US" altLang="ko-KR" sz="2800" smtClean="0"/>
              <a:t>	 </a:t>
            </a:r>
            <a:r>
              <a:rPr lang="en-US" altLang="ko-KR" sz="2800" i="1" smtClean="0"/>
              <a:t>D</a:t>
            </a:r>
            <a:r>
              <a:rPr lang="en-US" altLang="ko-KR" sz="2800" baseline="30000" smtClean="0"/>
              <a:t>(</a:t>
            </a:r>
            <a:r>
              <a:rPr lang="en-US" altLang="ko-KR" sz="2800" i="1" baseline="30000" smtClean="0"/>
              <a:t>k</a:t>
            </a:r>
            <a:r>
              <a:rPr lang="en-US" altLang="ko-KR" sz="2800" baseline="30000" smtClean="0"/>
              <a:t>)</a:t>
            </a:r>
            <a:r>
              <a:rPr lang="en-US" altLang="ko-KR" sz="2800" smtClean="0"/>
              <a:t>[</a:t>
            </a:r>
            <a:r>
              <a:rPr lang="en-US" altLang="ko-KR" sz="2800" i="1" smtClean="0"/>
              <a:t>i,j</a:t>
            </a:r>
            <a:r>
              <a:rPr lang="en-US" altLang="ko-KR" sz="2800" smtClean="0"/>
              <a:t>]= min{ </a:t>
            </a:r>
            <a:r>
              <a:rPr lang="en-US" altLang="ko-KR" sz="2800" i="1" smtClean="0"/>
              <a:t>D</a:t>
            </a:r>
            <a:r>
              <a:rPr lang="en-US" altLang="ko-KR" sz="2800" baseline="30000" smtClean="0"/>
              <a:t>(</a:t>
            </a:r>
            <a:r>
              <a:rPr lang="en-US" altLang="ko-KR" sz="2800" i="1" baseline="30000" smtClean="0"/>
              <a:t>k</a:t>
            </a:r>
            <a:r>
              <a:rPr lang="en-US" altLang="ko-KR" sz="2800" baseline="30000" smtClean="0"/>
              <a:t>-1)</a:t>
            </a:r>
            <a:r>
              <a:rPr lang="en-US" altLang="ko-KR" sz="2800" smtClean="0"/>
              <a:t>[</a:t>
            </a:r>
            <a:r>
              <a:rPr lang="en-US" altLang="ko-KR" sz="2800" i="1" smtClean="0"/>
              <a:t>i,j</a:t>
            </a:r>
            <a:r>
              <a:rPr lang="en-US" altLang="ko-KR" sz="2800" smtClean="0"/>
              <a:t>], </a:t>
            </a:r>
            <a:r>
              <a:rPr lang="en-US" altLang="ko-KR" sz="2800" i="1" smtClean="0"/>
              <a:t>D</a:t>
            </a:r>
            <a:r>
              <a:rPr lang="en-US" altLang="ko-KR" sz="2800" baseline="30000" smtClean="0"/>
              <a:t>(</a:t>
            </a:r>
            <a:r>
              <a:rPr lang="en-US" altLang="ko-KR" sz="2800" i="1" baseline="30000" smtClean="0"/>
              <a:t>k</a:t>
            </a:r>
            <a:r>
              <a:rPr lang="en-US" altLang="ko-KR" sz="2800" baseline="30000" smtClean="0"/>
              <a:t>-1)</a:t>
            </a:r>
            <a:r>
              <a:rPr lang="en-US" altLang="ko-KR" sz="2800" smtClean="0"/>
              <a:t>[</a:t>
            </a:r>
            <a:r>
              <a:rPr lang="en-US" altLang="ko-KR" sz="2800" i="1" smtClean="0"/>
              <a:t>i,k</a:t>
            </a:r>
            <a:r>
              <a:rPr lang="en-US" altLang="ko-KR" sz="2800" smtClean="0"/>
              <a:t>]+ </a:t>
            </a:r>
            <a:r>
              <a:rPr lang="en-US" altLang="ko-KR" sz="2800" i="1" smtClean="0"/>
              <a:t>D</a:t>
            </a:r>
            <a:r>
              <a:rPr lang="en-US" altLang="ko-KR" sz="2800" baseline="30000" smtClean="0"/>
              <a:t>(</a:t>
            </a:r>
            <a:r>
              <a:rPr lang="en-US" altLang="ko-KR" sz="2800" i="1" baseline="30000" smtClean="0"/>
              <a:t>k</a:t>
            </a:r>
            <a:r>
              <a:rPr lang="en-US" altLang="ko-KR" sz="2800" baseline="30000" smtClean="0"/>
              <a:t>-1)</a:t>
            </a:r>
            <a:r>
              <a:rPr lang="en-US" altLang="ko-KR" sz="2800" smtClean="0"/>
              <a:t>[</a:t>
            </a:r>
            <a:r>
              <a:rPr lang="en-US" altLang="ko-KR" sz="2800" i="1" smtClean="0"/>
              <a:t>k,j</a:t>
            </a:r>
            <a:r>
              <a:rPr lang="en-US" altLang="ko-KR" sz="2800" smtClean="0"/>
              <a:t>] }.</a:t>
            </a:r>
          </a:p>
        </p:txBody>
      </p:sp>
      <p:sp>
        <p:nvSpPr>
          <p:cNvPr id="76804" name="Oval 4"/>
          <p:cNvSpPr>
            <a:spLocks noChangeArrowheads="1"/>
          </p:cNvSpPr>
          <p:nvPr/>
        </p:nvSpPr>
        <p:spPr bwMode="auto">
          <a:xfrm>
            <a:off x="1143000" y="5659438"/>
            <a:ext cx="506413" cy="403225"/>
          </a:xfrm>
          <a:prstGeom prst="ellipse">
            <a:avLst/>
          </a:prstGeom>
          <a:noFill/>
          <a:ln w="9525">
            <a:solidFill>
              <a:schemeClr val="tx1"/>
            </a:solidFill>
            <a:round/>
            <a:headEnd/>
            <a:tailEnd/>
          </a:ln>
        </p:spPr>
        <p:txBody>
          <a:bodyPr wrap="none" anchor="ctr"/>
          <a:lstStyle/>
          <a:p>
            <a:endParaRPr lang="en-US"/>
          </a:p>
        </p:txBody>
      </p:sp>
      <p:sp>
        <p:nvSpPr>
          <p:cNvPr id="76805" name="Oval 5"/>
          <p:cNvSpPr>
            <a:spLocks noChangeArrowheads="1"/>
          </p:cNvSpPr>
          <p:nvPr/>
        </p:nvSpPr>
        <p:spPr bwMode="auto">
          <a:xfrm>
            <a:off x="4038600" y="4516438"/>
            <a:ext cx="506413" cy="403225"/>
          </a:xfrm>
          <a:prstGeom prst="ellipse">
            <a:avLst/>
          </a:prstGeom>
          <a:noFill/>
          <a:ln w="9525">
            <a:solidFill>
              <a:schemeClr val="tx1"/>
            </a:solidFill>
            <a:round/>
            <a:headEnd/>
            <a:tailEnd/>
          </a:ln>
        </p:spPr>
        <p:txBody>
          <a:bodyPr wrap="none" anchor="ctr"/>
          <a:lstStyle/>
          <a:p>
            <a:endParaRPr lang="en-US"/>
          </a:p>
        </p:txBody>
      </p:sp>
      <p:sp>
        <p:nvSpPr>
          <p:cNvPr id="76806" name="Oval 6"/>
          <p:cNvSpPr>
            <a:spLocks noChangeArrowheads="1"/>
          </p:cNvSpPr>
          <p:nvPr/>
        </p:nvSpPr>
        <p:spPr bwMode="auto">
          <a:xfrm>
            <a:off x="6861175" y="5457825"/>
            <a:ext cx="508000" cy="403225"/>
          </a:xfrm>
          <a:prstGeom prst="ellipse">
            <a:avLst/>
          </a:prstGeom>
          <a:noFill/>
          <a:ln w="9525">
            <a:solidFill>
              <a:schemeClr val="tx1"/>
            </a:solidFill>
            <a:round/>
            <a:headEnd/>
            <a:tailEnd/>
          </a:ln>
        </p:spPr>
        <p:txBody>
          <a:bodyPr wrap="none" anchor="ctr"/>
          <a:lstStyle/>
          <a:p>
            <a:endParaRPr lang="en-US"/>
          </a:p>
        </p:txBody>
      </p:sp>
      <p:sp>
        <p:nvSpPr>
          <p:cNvPr id="76807" name="Text Box 7"/>
          <p:cNvSpPr txBox="1">
            <a:spLocks noChangeArrowheads="1"/>
          </p:cNvSpPr>
          <p:nvPr/>
        </p:nvSpPr>
        <p:spPr bwMode="auto">
          <a:xfrm>
            <a:off x="1143000" y="5659438"/>
            <a:ext cx="506413" cy="396875"/>
          </a:xfrm>
          <a:prstGeom prst="rect">
            <a:avLst/>
          </a:prstGeom>
          <a:noFill/>
          <a:ln w="9525">
            <a:noFill/>
            <a:miter lim="800000"/>
            <a:headEnd/>
            <a:tailEnd/>
          </a:ln>
        </p:spPr>
        <p:txBody>
          <a:bodyPr>
            <a:spAutoFit/>
          </a:bodyPr>
          <a:lstStyle/>
          <a:p>
            <a:pPr eaLnBrk="0" latinLnBrk="0" hangingPunct="0"/>
            <a:r>
              <a:rPr kumimoji="0" lang="en-US" altLang="ko-KR" sz="2000" i="1">
                <a:latin typeface="Arial" charset="0"/>
              </a:rPr>
              <a:t>V</a:t>
            </a:r>
            <a:r>
              <a:rPr kumimoji="0" lang="en-US" altLang="ko-KR" sz="2000" i="1" baseline="-25000">
                <a:latin typeface="Arial" charset="0"/>
              </a:rPr>
              <a:t>i</a:t>
            </a:r>
            <a:endParaRPr kumimoji="0" lang="en-US" altLang="ko-KR" sz="2000" i="1">
              <a:latin typeface="Arial" charset="0"/>
            </a:endParaRPr>
          </a:p>
        </p:txBody>
      </p:sp>
      <p:sp>
        <p:nvSpPr>
          <p:cNvPr id="76808" name="Text Box 8"/>
          <p:cNvSpPr txBox="1">
            <a:spLocks noChangeArrowheads="1"/>
          </p:cNvSpPr>
          <p:nvPr/>
        </p:nvSpPr>
        <p:spPr bwMode="auto">
          <a:xfrm>
            <a:off x="6861175" y="5508625"/>
            <a:ext cx="447675" cy="396875"/>
          </a:xfrm>
          <a:prstGeom prst="rect">
            <a:avLst/>
          </a:prstGeom>
          <a:noFill/>
          <a:ln w="9525">
            <a:noFill/>
            <a:miter lim="800000"/>
            <a:headEnd/>
            <a:tailEnd/>
          </a:ln>
        </p:spPr>
        <p:txBody>
          <a:bodyPr>
            <a:spAutoFit/>
          </a:bodyPr>
          <a:lstStyle/>
          <a:p>
            <a:pPr eaLnBrk="0" latinLnBrk="0" hangingPunct="0"/>
            <a:r>
              <a:rPr kumimoji="0" lang="en-US" altLang="ko-KR" sz="2000" i="1">
                <a:latin typeface="Arial" charset="0"/>
              </a:rPr>
              <a:t>V</a:t>
            </a:r>
            <a:r>
              <a:rPr kumimoji="0" lang="en-US" altLang="ko-KR" sz="2000" i="1" baseline="-25000">
                <a:latin typeface="Arial" charset="0"/>
              </a:rPr>
              <a:t>j</a:t>
            </a:r>
            <a:endParaRPr kumimoji="0" lang="en-US" altLang="ko-KR" i="1">
              <a:latin typeface="Arial" charset="0"/>
            </a:endParaRPr>
          </a:p>
        </p:txBody>
      </p:sp>
      <p:sp>
        <p:nvSpPr>
          <p:cNvPr id="76809" name="Text Box 9"/>
          <p:cNvSpPr txBox="1">
            <a:spLocks noChangeArrowheads="1"/>
          </p:cNvSpPr>
          <p:nvPr/>
        </p:nvSpPr>
        <p:spPr bwMode="auto">
          <a:xfrm>
            <a:off x="4038600" y="4516438"/>
            <a:ext cx="579438" cy="396875"/>
          </a:xfrm>
          <a:prstGeom prst="rect">
            <a:avLst/>
          </a:prstGeom>
          <a:noFill/>
          <a:ln w="9525">
            <a:noFill/>
            <a:miter lim="800000"/>
            <a:headEnd/>
            <a:tailEnd/>
          </a:ln>
        </p:spPr>
        <p:txBody>
          <a:bodyPr>
            <a:spAutoFit/>
          </a:bodyPr>
          <a:lstStyle/>
          <a:p>
            <a:pPr eaLnBrk="0" latinLnBrk="0" hangingPunct="0"/>
            <a:r>
              <a:rPr kumimoji="0" lang="en-US" altLang="ko-KR" sz="2000" i="1">
                <a:latin typeface="Arial" charset="0"/>
              </a:rPr>
              <a:t>V</a:t>
            </a:r>
            <a:r>
              <a:rPr kumimoji="0" lang="en-US" altLang="ko-KR" sz="2000" i="1" baseline="-25000">
                <a:latin typeface="Arial" charset="0"/>
              </a:rPr>
              <a:t>k</a:t>
            </a:r>
            <a:endParaRPr kumimoji="0" lang="en-US" altLang="ko-KR" sz="2000" i="1">
              <a:latin typeface="Arial" charset="0"/>
            </a:endParaRPr>
          </a:p>
        </p:txBody>
      </p:sp>
      <p:sp>
        <p:nvSpPr>
          <p:cNvPr id="76810" name="Freeform 10"/>
          <p:cNvSpPr>
            <a:spLocks/>
          </p:cNvSpPr>
          <p:nvPr/>
        </p:nvSpPr>
        <p:spPr bwMode="auto">
          <a:xfrm>
            <a:off x="1649413" y="5726113"/>
            <a:ext cx="5267325" cy="282575"/>
          </a:xfrm>
          <a:custGeom>
            <a:avLst/>
            <a:gdLst>
              <a:gd name="T0" fmla="*/ 0 w 3492"/>
              <a:gd name="T1" fmla="*/ 150 h 202"/>
              <a:gd name="T2" fmla="*/ 305 w 3492"/>
              <a:gd name="T3" fmla="*/ 45 h 202"/>
              <a:gd name="T4" fmla="*/ 720 w 3492"/>
              <a:gd name="T5" fmla="*/ 174 h 202"/>
              <a:gd name="T6" fmla="*/ 1332 w 3492"/>
              <a:gd name="T7" fmla="*/ 18 h 202"/>
              <a:gd name="T8" fmla="*/ 1860 w 3492"/>
              <a:gd name="T9" fmla="*/ 198 h 202"/>
              <a:gd name="T10" fmla="*/ 2316 w 3492"/>
              <a:gd name="T11" fmla="*/ 42 h 202"/>
              <a:gd name="T12" fmla="*/ 2724 w 3492"/>
              <a:gd name="T13" fmla="*/ 174 h 202"/>
              <a:gd name="T14" fmla="*/ 3132 w 3492"/>
              <a:gd name="T15" fmla="*/ 18 h 202"/>
              <a:gd name="T16" fmla="*/ 3492 w 3492"/>
              <a:gd name="T17" fmla="*/ 66 h 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92"/>
              <a:gd name="T28" fmla="*/ 0 h 202"/>
              <a:gd name="T29" fmla="*/ 3492 w 3492"/>
              <a:gd name="T30" fmla="*/ 202 h 2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92" h="202">
                <a:moveTo>
                  <a:pt x="0" y="150"/>
                </a:moveTo>
                <a:cubicBezTo>
                  <a:pt x="51" y="135"/>
                  <a:pt x="185" y="41"/>
                  <a:pt x="305" y="45"/>
                </a:cubicBezTo>
                <a:cubicBezTo>
                  <a:pt x="425" y="49"/>
                  <a:pt x="549" y="178"/>
                  <a:pt x="720" y="174"/>
                </a:cubicBezTo>
                <a:cubicBezTo>
                  <a:pt x="891" y="170"/>
                  <a:pt x="1142" y="14"/>
                  <a:pt x="1332" y="18"/>
                </a:cubicBezTo>
                <a:cubicBezTo>
                  <a:pt x="1522" y="22"/>
                  <a:pt x="1696" y="194"/>
                  <a:pt x="1860" y="198"/>
                </a:cubicBezTo>
                <a:cubicBezTo>
                  <a:pt x="2024" y="202"/>
                  <a:pt x="2172" y="46"/>
                  <a:pt x="2316" y="42"/>
                </a:cubicBezTo>
                <a:cubicBezTo>
                  <a:pt x="2460" y="38"/>
                  <a:pt x="2588" y="178"/>
                  <a:pt x="2724" y="174"/>
                </a:cubicBezTo>
                <a:cubicBezTo>
                  <a:pt x="2860" y="170"/>
                  <a:pt x="3004" y="36"/>
                  <a:pt x="3132" y="18"/>
                </a:cubicBezTo>
                <a:cubicBezTo>
                  <a:pt x="3260" y="0"/>
                  <a:pt x="3417" y="56"/>
                  <a:pt x="3492" y="66"/>
                </a:cubicBezTo>
              </a:path>
            </a:pathLst>
          </a:custGeom>
          <a:noFill/>
          <a:ln w="28575" cap="flat" cmpd="sng">
            <a:solidFill>
              <a:schemeClr val="tx1"/>
            </a:solidFill>
            <a:prstDash val="dash"/>
            <a:round/>
            <a:headEnd type="none" w="med" len="med"/>
            <a:tailEnd type="triangle" w="med" len="med"/>
          </a:ln>
        </p:spPr>
        <p:txBody>
          <a:bodyPr wrap="none" anchor="ctr"/>
          <a:lstStyle/>
          <a:p>
            <a:endParaRPr lang="en-US"/>
          </a:p>
        </p:txBody>
      </p:sp>
      <p:sp>
        <p:nvSpPr>
          <p:cNvPr id="76811" name="Text Box 11"/>
          <p:cNvSpPr txBox="1">
            <a:spLocks noChangeArrowheads="1"/>
          </p:cNvSpPr>
          <p:nvPr/>
        </p:nvSpPr>
        <p:spPr bwMode="auto">
          <a:xfrm>
            <a:off x="2640013" y="6262688"/>
            <a:ext cx="5700712" cy="366712"/>
          </a:xfrm>
          <a:prstGeom prst="rect">
            <a:avLst/>
          </a:prstGeom>
          <a:noFill/>
          <a:ln w="9525">
            <a:noFill/>
            <a:miter lim="800000"/>
            <a:headEnd/>
            <a:tailEnd/>
          </a:ln>
        </p:spPr>
        <p:txBody>
          <a:bodyPr wrap="none">
            <a:spAutoFit/>
          </a:bodyPr>
          <a:lstStyle/>
          <a:p>
            <a:pPr eaLnBrk="0" latinLnBrk="0" hangingPunct="0"/>
            <a:r>
              <a:rPr kumimoji="0" lang="en-US" altLang="ko-KR">
                <a:latin typeface="Arial" charset="0"/>
              </a:rPr>
              <a:t>Shortest Path using intermediate vertices { </a:t>
            </a:r>
            <a:r>
              <a:rPr kumimoji="0" lang="en-US" altLang="ko-KR" i="1">
                <a:latin typeface="Arial" charset="0"/>
              </a:rPr>
              <a:t>V</a:t>
            </a:r>
            <a:r>
              <a:rPr kumimoji="0" lang="en-US" altLang="ko-KR" baseline="-25000">
                <a:latin typeface="Arial" charset="0"/>
              </a:rPr>
              <a:t>1</a:t>
            </a:r>
            <a:r>
              <a:rPr kumimoji="0" lang="en-US" altLang="ko-KR" i="1" baseline="-25000">
                <a:latin typeface="Arial" charset="0"/>
              </a:rPr>
              <a:t>, . . .  </a:t>
            </a:r>
            <a:r>
              <a:rPr kumimoji="0" lang="en-US" altLang="ko-KR" i="1">
                <a:latin typeface="Arial" charset="0"/>
              </a:rPr>
              <a:t>V</a:t>
            </a:r>
            <a:r>
              <a:rPr kumimoji="0" lang="en-US" altLang="ko-KR" i="1" baseline="-25000">
                <a:latin typeface="Arial" charset="0"/>
              </a:rPr>
              <a:t>k</a:t>
            </a:r>
            <a:r>
              <a:rPr kumimoji="0" lang="en-US" altLang="ko-KR" baseline="-25000">
                <a:latin typeface="Arial" charset="0"/>
              </a:rPr>
              <a:t> -1 </a:t>
            </a:r>
            <a:r>
              <a:rPr kumimoji="0" lang="en-US" altLang="ko-KR">
                <a:latin typeface="Arial" charset="0"/>
              </a:rPr>
              <a:t>}</a:t>
            </a:r>
          </a:p>
        </p:txBody>
      </p:sp>
      <p:sp>
        <p:nvSpPr>
          <p:cNvPr id="76812" name="Line 12"/>
          <p:cNvSpPr>
            <a:spLocks noChangeShapeType="1"/>
          </p:cNvSpPr>
          <p:nvPr/>
        </p:nvSpPr>
        <p:spPr bwMode="auto">
          <a:xfrm flipV="1">
            <a:off x="3459163" y="5994400"/>
            <a:ext cx="652462" cy="269875"/>
          </a:xfrm>
          <a:prstGeom prst="line">
            <a:avLst/>
          </a:prstGeom>
          <a:noFill/>
          <a:ln w="9525">
            <a:solidFill>
              <a:schemeClr val="tx1"/>
            </a:solidFill>
            <a:round/>
            <a:headEnd/>
            <a:tailEnd type="triangle" w="med" len="med"/>
          </a:ln>
        </p:spPr>
        <p:txBody>
          <a:bodyPr wrap="none" anchor="ctr"/>
          <a:lstStyle/>
          <a:p>
            <a:endParaRPr lang="en-US"/>
          </a:p>
        </p:txBody>
      </p:sp>
      <p:sp>
        <p:nvSpPr>
          <p:cNvPr id="76813" name="Freeform 13"/>
          <p:cNvSpPr>
            <a:spLocks/>
          </p:cNvSpPr>
          <p:nvPr/>
        </p:nvSpPr>
        <p:spPr bwMode="auto">
          <a:xfrm>
            <a:off x="1504950" y="4651375"/>
            <a:ext cx="2533650" cy="1008063"/>
          </a:xfrm>
          <a:custGeom>
            <a:avLst/>
            <a:gdLst>
              <a:gd name="T0" fmla="*/ 0 w 1680"/>
              <a:gd name="T1" fmla="*/ 720 h 720"/>
              <a:gd name="T2" fmla="*/ 192 w 1680"/>
              <a:gd name="T3" fmla="*/ 576 h 720"/>
              <a:gd name="T4" fmla="*/ 480 w 1680"/>
              <a:gd name="T5" fmla="*/ 576 h 720"/>
              <a:gd name="T6" fmla="*/ 720 w 1680"/>
              <a:gd name="T7" fmla="*/ 492 h 720"/>
              <a:gd name="T8" fmla="*/ 936 w 1680"/>
              <a:gd name="T9" fmla="*/ 264 h 720"/>
              <a:gd name="T10" fmla="*/ 1224 w 1680"/>
              <a:gd name="T11" fmla="*/ 180 h 720"/>
              <a:gd name="T12" fmla="*/ 1512 w 1680"/>
              <a:gd name="T13" fmla="*/ 168 h 720"/>
              <a:gd name="T14" fmla="*/ 1680 w 1680"/>
              <a:gd name="T15" fmla="*/ 0 h 720"/>
              <a:gd name="T16" fmla="*/ 0 60000 65536"/>
              <a:gd name="T17" fmla="*/ 0 60000 65536"/>
              <a:gd name="T18" fmla="*/ 0 60000 65536"/>
              <a:gd name="T19" fmla="*/ 0 60000 65536"/>
              <a:gd name="T20" fmla="*/ 0 60000 65536"/>
              <a:gd name="T21" fmla="*/ 0 60000 65536"/>
              <a:gd name="T22" fmla="*/ 0 60000 65536"/>
              <a:gd name="T23" fmla="*/ 0 60000 65536"/>
              <a:gd name="T24" fmla="*/ 0 w 1680"/>
              <a:gd name="T25" fmla="*/ 0 h 720"/>
              <a:gd name="T26" fmla="*/ 1680 w 1680"/>
              <a:gd name="T27" fmla="*/ 720 h 7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0" h="720">
                <a:moveTo>
                  <a:pt x="0" y="720"/>
                </a:moveTo>
                <a:cubicBezTo>
                  <a:pt x="56" y="660"/>
                  <a:pt x="112" y="600"/>
                  <a:pt x="192" y="576"/>
                </a:cubicBezTo>
                <a:cubicBezTo>
                  <a:pt x="272" y="552"/>
                  <a:pt x="392" y="590"/>
                  <a:pt x="480" y="576"/>
                </a:cubicBezTo>
                <a:cubicBezTo>
                  <a:pt x="568" y="562"/>
                  <a:pt x="644" y="544"/>
                  <a:pt x="720" y="492"/>
                </a:cubicBezTo>
                <a:cubicBezTo>
                  <a:pt x="796" y="440"/>
                  <a:pt x="852" y="316"/>
                  <a:pt x="936" y="264"/>
                </a:cubicBezTo>
                <a:cubicBezTo>
                  <a:pt x="1020" y="212"/>
                  <a:pt x="1128" y="196"/>
                  <a:pt x="1224" y="180"/>
                </a:cubicBezTo>
                <a:cubicBezTo>
                  <a:pt x="1320" y="164"/>
                  <a:pt x="1436" y="198"/>
                  <a:pt x="1512" y="168"/>
                </a:cubicBezTo>
                <a:cubicBezTo>
                  <a:pt x="1588" y="138"/>
                  <a:pt x="1645" y="35"/>
                  <a:pt x="1680" y="0"/>
                </a:cubicBezTo>
              </a:path>
            </a:pathLst>
          </a:custGeom>
          <a:noFill/>
          <a:ln w="9525" cap="flat">
            <a:solidFill>
              <a:schemeClr val="tx1"/>
            </a:solidFill>
            <a:prstDash val="dash"/>
            <a:round/>
            <a:headEnd type="none" w="med" len="med"/>
            <a:tailEnd type="triangle" w="med" len="med"/>
          </a:ln>
        </p:spPr>
        <p:txBody>
          <a:bodyPr wrap="none" anchor="ctr"/>
          <a:lstStyle/>
          <a:p>
            <a:endParaRPr lang="en-US"/>
          </a:p>
        </p:txBody>
      </p:sp>
      <p:sp>
        <p:nvSpPr>
          <p:cNvPr id="76814" name="Freeform 14"/>
          <p:cNvSpPr>
            <a:spLocks/>
          </p:cNvSpPr>
          <p:nvPr/>
        </p:nvSpPr>
        <p:spPr bwMode="auto">
          <a:xfrm>
            <a:off x="4545013" y="4703763"/>
            <a:ext cx="2587625" cy="703262"/>
          </a:xfrm>
          <a:custGeom>
            <a:avLst/>
            <a:gdLst>
              <a:gd name="T0" fmla="*/ 0 w 1716"/>
              <a:gd name="T1" fmla="*/ 10 h 502"/>
              <a:gd name="T2" fmla="*/ 276 w 1716"/>
              <a:gd name="T3" fmla="*/ 34 h 502"/>
              <a:gd name="T4" fmla="*/ 372 w 1716"/>
              <a:gd name="T5" fmla="*/ 214 h 502"/>
              <a:gd name="T6" fmla="*/ 576 w 1716"/>
              <a:gd name="T7" fmla="*/ 250 h 502"/>
              <a:gd name="T8" fmla="*/ 780 w 1716"/>
              <a:gd name="T9" fmla="*/ 262 h 502"/>
              <a:gd name="T10" fmla="*/ 936 w 1716"/>
              <a:gd name="T11" fmla="*/ 370 h 502"/>
              <a:gd name="T12" fmla="*/ 1128 w 1716"/>
              <a:gd name="T13" fmla="*/ 334 h 502"/>
              <a:gd name="T14" fmla="*/ 1200 w 1716"/>
              <a:gd name="T15" fmla="*/ 250 h 502"/>
              <a:gd name="T16" fmla="*/ 1356 w 1716"/>
              <a:gd name="T17" fmla="*/ 262 h 502"/>
              <a:gd name="T18" fmla="*/ 1356 w 1716"/>
              <a:gd name="T19" fmla="*/ 286 h 502"/>
              <a:gd name="T20" fmla="*/ 1404 w 1716"/>
              <a:gd name="T21" fmla="*/ 442 h 502"/>
              <a:gd name="T22" fmla="*/ 1560 w 1716"/>
              <a:gd name="T23" fmla="*/ 490 h 502"/>
              <a:gd name="T24" fmla="*/ 1716 w 1716"/>
              <a:gd name="T25" fmla="*/ 502 h 5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6"/>
              <a:gd name="T40" fmla="*/ 0 h 502"/>
              <a:gd name="T41" fmla="*/ 1716 w 1716"/>
              <a:gd name="T42" fmla="*/ 502 h 5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6" h="502">
                <a:moveTo>
                  <a:pt x="0" y="10"/>
                </a:moveTo>
                <a:cubicBezTo>
                  <a:pt x="46" y="14"/>
                  <a:pt x="214" y="0"/>
                  <a:pt x="276" y="34"/>
                </a:cubicBezTo>
                <a:cubicBezTo>
                  <a:pt x="338" y="68"/>
                  <a:pt x="322" y="178"/>
                  <a:pt x="372" y="214"/>
                </a:cubicBezTo>
                <a:cubicBezTo>
                  <a:pt x="422" y="250"/>
                  <a:pt x="508" y="242"/>
                  <a:pt x="576" y="250"/>
                </a:cubicBezTo>
                <a:cubicBezTo>
                  <a:pt x="644" y="258"/>
                  <a:pt x="720" y="242"/>
                  <a:pt x="780" y="262"/>
                </a:cubicBezTo>
                <a:cubicBezTo>
                  <a:pt x="840" y="282"/>
                  <a:pt x="878" y="358"/>
                  <a:pt x="936" y="370"/>
                </a:cubicBezTo>
                <a:cubicBezTo>
                  <a:pt x="994" y="382"/>
                  <a:pt x="1084" y="354"/>
                  <a:pt x="1128" y="334"/>
                </a:cubicBezTo>
                <a:cubicBezTo>
                  <a:pt x="1172" y="314"/>
                  <a:pt x="1162" y="262"/>
                  <a:pt x="1200" y="250"/>
                </a:cubicBezTo>
                <a:cubicBezTo>
                  <a:pt x="1238" y="238"/>
                  <a:pt x="1330" y="256"/>
                  <a:pt x="1356" y="262"/>
                </a:cubicBezTo>
                <a:cubicBezTo>
                  <a:pt x="1382" y="268"/>
                  <a:pt x="1348" y="256"/>
                  <a:pt x="1356" y="286"/>
                </a:cubicBezTo>
                <a:cubicBezTo>
                  <a:pt x="1364" y="316"/>
                  <a:pt x="1370" y="408"/>
                  <a:pt x="1404" y="442"/>
                </a:cubicBezTo>
                <a:cubicBezTo>
                  <a:pt x="1438" y="476"/>
                  <a:pt x="1508" y="480"/>
                  <a:pt x="1560" y="490"/>
                </a:cubicBezTo>
                <a:cubicBezTo>
                  <a:pt x="1612" y="500"/>
                  <a:pt x="1684" y="500"/>
                  <a:pt x="1716" y="502"/>
                </a:cubicBezTo>
              </a:path>
            </a:pathLst>
          </a:custGeom>
          <a:noFill/>
          <a:ln w="9525" cap="flat">
            <a:solidFill>
              <a:schemeClr val="tx1"/>
            </a:solidFill>
            <a:prstDash val="dash"/>
            <a:round/>
            <a:headEnd type="none" w="med" len="med"/>
            <a:tailEnd type="triangle" w="med" len="med"/>
          </a:ln>
        </p:spPr>
        <p:txBody>
          <a:bodyPr wrap="none" anchor="ctr"/>
          <a:lstStyle/>
          <a:p>
            <a:endParaRPr lang="en-US"/>
          </a:p>
        </p:txBody>
      </p:sp>
      <p:sp>
        <p:nvSpPr>
          <p:cNvPr id="76815" name="Line 15"/>
          <p:cNvSpPr>
            <a:spLocks noChangeShapeType="1"/>
          </p:cNvSpPr>
          <p:nvPr/>
        </p:nvSpPr>
        <p:spPr bwMode="auto">
          <a:xfrm flipH="1" flipV="1">
            <a:off x="1524000" y="4648200"/>
            <a:ext cx="1524000" cy="304800"/>
          </a:xfrm>
          <a:prstGeom prst="line">
            <a:avLst/>
          </a:prstGeom>
          <a:noFill/>
          <a:ln w="19050">
            <a:solidFill>
              <a:schemeClr val="tx1"/>
            </a:solidFill>
            <a:round/>
            <a:headEnd type="triangle" w="med" len="med"/>
            <a:tailEnd/>
          </a:ln>
        </p:spPr>
        <p:txBody>
          <a:bodyPr wrap="none" anchor="ctr"/>
          <a:lstStyle/>
          <a:p>
            <a:endParaRPr lang="en-US"/>
          </a:p>
        </p:txBody>
      </p:sp>
      <p:sp>
        <p:nvSpPr>
          <p:cNvPr id="76816" name="Line 16"/>
          <p:cNvSpPr>
            <a:spLocks noChangeShapeType="1"/>
          </p:cNvSpPr>
          <p:nvPr/>
        </p:nvSpPr>
        <p:spPr bwMode="auto">
          <a:xfrm flipH="1" flipV="1">
            <a:off x="1600200" y="4648200"/>
            <a:ext cx="4800600" cy="457200"/>
          </a:xfrm>
          <a:prstGeom prst="line">
            <a:avLst/>
          </a:prstGeom>
          <a:noFill/>
          <a:ln w="19050">
            <a:solidFill>
              <a:schemeClr val="tx1"/>
            </a:solidFill>
            <a:round/>
            <a:headEnd type="triangle" w="med" len="med"/>
            <a:tailEnd/>
          </a:ln>
        </p:spPr>
        <p:txBody>
          <a:bodyPr wrap="none" anchor="ctr"/>
          <a:lstStyle/>
          <a:p>
            <a:endParaRPr lang="en-US"/>
          </a:p>
        </p:txBody>
      </p:sp>
      <p:sp>
        <p:nvSpPr>
          <p:cNvPr id="76817" name="Text Box 17"/>
          <p:cNvSpPr txBox="1">
            <a:spLocks noChangeArrowheads="1"/>
          </p:cNvSpPr>
          <p:nvPr/>
        </p:nvSpPr>
        <p:spPr bwMode="auto">
          <a:xfrm>
            <a:off x="136525" y="4227513"/>
            <a:ext cx="4324350" cy="641350"/>
          </a:xfrm>
          <a:prstGeom prst="rect">
            <a:avLst/>
          </a:prstGeom>
          <a:noFill/>
          <a:ln w="12700">
            <a:noFill/>
            <a:miter lim="800000"/>
            <a:headEnd type="none" w="sm" len="sm"/>
            <a:tailEnd type="none" w="sm" len="sm"/>
          </a:ln>
        </p:spPr>
        <p:txBody>
          <a:bodyPr wrap="none">
            <a:spAutoFit/>
          </a:bodyPr>
          <a:lstStyle/>
          <a:p>
            <a:pPr eaLnBrk="0" latinLnBrk="0" hangingPunct="0"/>
            <a:r>
              <a:rPr kumimoji="0" lang="en-US" altLang="ko-KR">
                <a:latin typeface="Arial" charset="0"/>
              </a:rPr>
              <a:t>Shortest path using intermediate vertices</a:t>
            </a:r>
            <a:br>
              <a:rPr kumimoji="0" lang="en-US" altLang="ko-KR">
                <a:latin typeface="Arial" charset="0"/>
              </a:rPr>
            </a:br>
            <a:r>
              <a:rPr kumimoji="0" lang="en-US" altLang="ko-KR">
                <a:latin typeface="Arial" charset="0"/>
              </a:rPr>
              <a:t>{</a:t>
            </a:r>
            <a:r>
              <a:rPr kumimoji="0" lang="en-US" altLang="ko-KR" i="1">
                <a:latin typeface="Arial" charset="0"/>
              </a:rPr>
              <a:t>V</a:t>
            </a:r>
            <a:r>
              <a:rPr kumimoji="0" lang="en-US" altLang="ko-KR" baseline="-25000">
                <a:latin typeface="Arial" charset="0"/>
              </a:rPr>
              <a:t>1</a:t>
            </a:r>
            <a:r>
              <a:rPr kumimoji="0" lang="en-US" altLang="ko-KR" i="1">
                <a:latin typeface="Arial" charset="0"/>
              </a:rPr>
              <a:t>, . . .  V</a:t>
            </a:r>
            <a:r>
              <a:rPr kumimoji="0" lang="en-US" altLang="ko-KR" i="1" baseline="-25000">
                <a:latin typeface="Arial" charset="0"/>
              </a:rPr>
              <a:t>k</a:t>
            </a:r>
            <a:r>
              <a:rPr kumimoji="0" lang="en-US" altLang="ko-KR" baseline="30000">
                <a:latin typeface="Arial" charset="0"/>
              </a:rPr>
              <a:t> </a:t>
            </a:r>
            <a:r>
              <a:rPr kumimoji="0" lang="en-US" altLang="ko-KR">
                <a:latin typeface="Arial" charset="0"/>
              </a:rPr>
              <a:t>}</a:t>
            </a:r>
            <a:endParaRPr kumimoji="0" lang="en-US" altLang="ko-KR" baseline="-25000">
              <a:latin typeface="Arial" charset="0"/>
            </a:endParaRPr>
          </a:p>
        </p:txBody>
      </p:sp>
      <p:sp>
        <p:nvSpPr>
          <p:cNvPr id="76818" name="Line 18"/>
          <p:cNvSpPr>
            <a:spLocks noChangeShapeType="1"/>
          </p:cNvSpPr>
          <p:nvPr/>
        </p:nvSpPr>
        <p:spPr bwMode="auto">
          <a:xfrm>
            <a:off x="1600200" y="4648200"/>
            <a:ext cx="2362200" cy="0"/>
          </a:xfrm>
          <a:prstGeom prst="line">
            <a:avLst/>
          </a:prstGeom>
          <a:noFill/>
          <a:ln w="12700">
            <a:solidFill>
              <a:schemeClr val="tx1"/>
            </a:solidFill>
            <a:round/>
            <a:headEnd type="none" w="sm" len="sm"/>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p:spPr>
        <p:txBody>
          <a:bodyPr lIns="92075" tIns="46038" rIns="92075" bIns="46038"/>
          <a:lstStyle/>
          <a:p>
            <a:pPr eaLnBrk="1" hangingPunct="1"/>
            <a:r>
              <a:rPr lang="en-US" altLang="ko-KR" b="1" smtClean="0"/>
              <a:t>The pointer array P</a:t>
            </a:r>
          </a:p>
        </p:txBody>
      </p:sp>
      <p:sp>
        <p:nvSpPr>
          <p:cNvPr id="77827" name="Rectangle 3"/>
          <p:cNvSpPr>
            <a:spLocks noGrp="1" noChangeArrowheads="1"/>
          </p:cNvSpPr>
          <p:nvPr>
            <p:ph type="body" idx="1"/>
          </p:nvPr>
        </p:nvSpPr>
        <p:spPr>
          <a:xfrm>
            <a:off x="685800" y="1676400"/>
            <a:ext cx="7772400" cy="4419600"/>
          </a:xfrm>
          <a:noFill/>
        </p:spPr>
        <p:txBody>
          <a:bodyPr lIns="92075" tIns="46038" rIns="92075" bIns="46038"/>
          <a:lstStyle/>
          <a:p>
            <a:pPr eaLnBrk="1" hangingPunct="1">
              <a:lnSpc>
                <a:spcPct val="90000"/>
              </a:lnSpc>
            </a:pPr>
            <a:r>
              <a:rPr lang="en-US" altLang="ko-KR" sz="2800" smtClean="0"/>
              <a:t>Used to enable finding a shortest path</a:t>
            </a:r>
          </a:p>
          <a:p>
            <a:pPr eaLnBrk="1" hangingPunct="1">
              <a:lnSpc>
                <a:spcPct val="90000"/>
              </a:lnSpc>
            </a:pPr>
            <a:r>
              <a:rPr lang="en-US" altLang="ko-KR" sz="2800" smtClean="0"/>
              <a:t>Initially the array contains 0</a:t>
            </a:r>
            <a:br>
              <a:rPr lang="en-US" altLang="ko-KR" sz="2800" smtClean="0"/>
            </a:br>
            <a:endParaRPr lang="en-US" altLang="ko-KR" sz="2800" smtClean="0"/>
          </a:p>
          <a:p>
            <a:pPr eaLnBrk="1" hangingPunct="1">
              <a:lnSpc>
                <a:spcPct val="90000"/>
              </a:lnSpc>
            </a:pPr>
            <a:r>
              <a:rPr lang="en-US" altLang="ko-KR" sz="2800" smtClean="0">
                <a:solidFill>
                  <a:schemeClr val="accent2"/>
                </a:solidFill>
              </a:rPr>
              <a:t>Each time that a shorter path from </a:t>
            </a:r>
            <a:r>
              <a:rPr lang="en-US" altLang="ko-KR" sz="2800" i="1" smtClean="0">
                <a:solidFill>
                  <a:schemeClr val="accent2"/>
                </a:solidFill>
              </a:rPr>
              <a:t>i</a:t>
            </a:r>
            <a:r>
              <a:rPr lang="en-US" altLang="ko-KR" sz="2800" smtClean="0">
                <a:solidFill>
                  <a:schemeClr val="accent2"/>
                </a:solidFill>
              </a:rPr>
              <a:t> to </a:t>
            </a:r>
            <a:r>
              <a:rPr lang="en-US" altLang="ko-KR" sz="2800" i="1" smtClean="0">
                <a:solidFill>
                  <a:schemeClr val="accent2"/>
                </a:solidFill>
              </a:rPr>
              <a:t>j</a:t>
            </a:r>
            <a:r>
              <a:rPr lang="en-US" altLang="ko-KR" sz="2800" smtClean="0">
                <a:solidFill>
                  <a:schemeClr val="accent2"/>
                </a:solidFill>
              </a:rPr>
              <a:t> is found, the </a:t>
            </a:r>
            <a:r>
              <a:rPr lang="en-US" altLang="ko-KR" sz="2800" i="1" smtClean="0">
                <a:solidFill>
                  <a:schemeClr val="accent2"/>
                </a:solidFill>
              </a:rPr>
              <a:t>k</a:t>
            </a:r>
            <a:r>
              <a:rPr lang="en-US" altLang="ko-KR" sz="2800" smtClean="0">
                <a:solidFill>
                  <a:schemeClr val="accent2"/>
                </a:solidFill>
              </a:rPr>
              <a:t> that provided the minimum is saved (highest index node on the path from </a:t>
            </a:r>
            <a:r>
              <a:rPr lang="en-US" altLang="ko-KR" sz="2800" i="1" smtClean="0">
                <a:solidFill>
                  <a:schemeClr val="accent2"/>
                </a:solidFill>
              </a:rPr>
              <a:t>i</a:t>
            </a:r>
            <a:r>
              <a:rPr lang="en-US" altLang="ko-KR" sz="2800" smtClean="0">
                <a:solidFill>
                  <a:schemeClr val="accent2"/>
                </a:solidFill>
              </a:rPr>
              <a:t> to </a:t>
            </a:r>
            <a:r>
              <a:rPr lang="en-US" altLang="ko-KR" sz="2800" i="1" smtClean="0">
                <a:solidFill>
                  <a:schemeClr val="accent2"/>
                </a:solidFill>
              </a:rPr>
              <a:t>j</a:t>
            </a:r>
            <a:r>
              <a:rPr lang="en-US" altLang="ko-KR" sz="2800" smtClean="0">
                <a:solidFill>
                  <a:schemeClr val="accent2"/>
                </a:solidFill>
              </a:rPr>
              <a:t>)</a:t>
            </a:r>
            <a:r>
              <a:rPr lang="en-US" altLang="ko-KR" sz="2800" smtClean="0"/>
              <a:t/>
            </a:r>
            <a:br>
              <a:rPr lang="en-US" altLang="ko-KR" sz="2800" smtClean="0"/>
            </a:br>
            <a:endParaRPr lang="en-US" altLang="ko-KR" sz="2800" smtClean="0"/>
          </a:p>
          <a:p>
            <a:pPr eaLnBrk="1" hangingPunct="1">
              <a:lnSpc>
                <a:spcPct val="90000"/>
              </a:lnSpc>
            </a:pPr>
            <a:r>
              <a:rPr lang="en-US" altLang="ko-KR" sz="2800" smtClean="0">
                <a:solidFill>
                  <a:schemeClr val="accent2"/>
                </a:solidFill>
              </a:rPr>
              <a:t>To print the intermediate nodes on the shortest path, execute a recursive procedure that prints the shortest paths from </a:t>
            </a:r>
            <a:r>
              <a:rPr lang="en-US" altLang="ko-KR" sz="2800" i="1" smtClean="0">
                <a:solidFill>
                  <a:schemeClr val="accent2"/>
                </a:solidFill>
              </a:rPr>
              <a:t>i</a:t>
            </a:r>
            <a:r>
              <a:rPr lang="en-US" altLang="ko-KR" sz="2800" smtClean="0">
                <a:solidFill>
                  <a:schemeClr val="accent2"/>
                </a:solidFill>
              </a:rPr>
              <a:t> and </a:t>
            </a:r>
            <a:r>
              <a:rPr lang="en-US" altLang="ko-KR" sz="2800" i="1" smtClean="0">
                <a:solidFill>
                  <a:schemeClr val="accent2"/>
                </a:solidFill>
              </a:rPr>
              <a:t>k</a:t>
            </a:r>
            <a:r>
              <a:rPr lang="en-US" altLang="ko-KR" sz="2800" smtClean="0">
                <a:solidFill>
                  <a:schemeClr val="accent2"/>
                </a:solidFill>
              </a:rPr>
              <a:t>, and from </a:t>
            </a:r>
            <a:r>
              <a:rPr lang="en-US" altLang="ko-KR" sz="2800" i="1" smtClean="0">
                <a:solidFill>
                  <a:schemeClr val="accent2"/>
                </a:solidFill>
              </a:rPr>
              <a:t>k</a:t>
            </a:r>
            <a:r>
              <a:rPr lang="en-US" altLang="ko-KR" sz="2800" smtClean="0">
                <a:solidFill>
                  <a:schemeClr val="accent2"/>
                </a:solidFill>
              </a:rPr>
              <a:t> to </a:t>
            </a:r>
            <a:r>
              <a:rPr lang="en-US" altLang="ko-KR" sz="2800" i="1" smtClean="0">
                <a:solidFill>
                  <a:schemeClr val="accent2"/>
                </a:solidFill>
              </a:rPr>
              <a:t>j</a:t>
            </a:r>
            <a:endParaRPr lang="en-US" altLang="ko-KR" sz="2800" smtClean="0">
              <a:solidFill>
                <a:schemeClr val="accent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52400" y="92075"/>
            <a:ext cx="8686800" cy="1431925"/>
          </a:xfrm>
        </p:spPr>
        <p:txBody>
          <a:bodyPr/>
          <a:lstStyle/>
          <a:p>
            <a:pPr eaLnBrk="1" hangingPunct="1"/>
            <a:r>
              <a:rPr lang="en-US" altLang="ko-KR" smtClean="0"/>
              <a:t>Floyd's Algorithm Using n+1 </a:t>
            </a:r>
            <a:r>
              <a:rPr lang="en-US" altLang="ko-KR" i="1" smtClean="0"/>
              <a:t>D</a:t>
            </a:r>
            <a:r>
              <a:rPr lang="en-US" altLang="ko-KR" smtClean="0"/>
              <a:t> matrices</a:t>
            </a:r>
          </a:p>
        </p:txBody>
      </p:sp>
      <p:sp>
        <p:nvSpPr>
          <p:cNvPr id="78851" name="Rectangle 3"/>
          <p:cNvSpPr>
            <a:spLocks noGrp="1" noChangeArrowheads="1"/>
          </p:cNvSpPr>
          <p:nvPr>
            <p:ph type="body" idx="1"/>
          </p:nvPr>
        </p:nvSpPr>
        <p:spPr>
          <a:xfrm>
            <a:off x="304800" y="1676400"/>
            <a:ext cx="8382000" cy="4572000"/>
          </a:xfrm>
        </p:spPr>
        <p:txBody>
          <a:bodyPr/>
          <a:lstStyle/>
          <a:p>
            <a:pPr eaLnBrk="1" hangingPunct="1">
              <a:buFontTx/>
              <a:buNone/>
            </a:pPr>
            <a:r>
              <a:rPr lang="en-US" altLang="ko-KR" sz="2400" smtClean="0"/>
              <a:t>Floyd//Computes shortest distance between all pairs of     //nodes, and saves P to enable finding shortest paths</a:t>
            </a:r>
            <a:br>
              <a:rPr lang="en-US" altLang="ko-KR" sz="2400" smtClean="0"/>
            </a:br>
            <a:r>
              <a:rPr lang="en-US" altLang="ko-KR" sz="2000" b="1" smtClean="0"/>
              <a:t>1</a:t>
            </a:r>
            <a:r>
              <a:rPr lang="en-US" altLang="ko-KR" sz="2000" smtClean="0"/>
              <a:t>. </a:t>
            </a:r>
            <a:r>
              <a:rPr lang="en-US" altLang="ko-KR" sz="2000" b="1" i="1" smtClean="0"/>
              <a:t>D</a:t>
            </a:r>
            <a:r>
              <a:rPr lang="en-US" altLang="ko-KR" sz="2000" b="1" baseline="30000" smtClean="0"/>
              <a:t>0</a:t>
            </a:r>
            <a:r>
              <a:rPr lang="en-US" altLang="ko-KR" sz="2000" b="1" i="1" smtClean="0"/>
              <a:t>  </a:t>
            </a:r>
            <a:r>
              <a:rPr lang="en-US" altLang="ko-KR" sz="2000" b="1" smtClean="0">
                <a:sym typeface="Symbol" pitchFamily="18" charset="2"/>
              </a:rPr>
              <a:t> </a:t>
            </a:r>
            <a:r>
              <a:rPr lang="en-US" altLang="ko-KR" sz="2000" b="1" i="1" smtClean="0">
                <a:sym typeface="Symbol" pitchFamily="18" charset="2"/>
              </a:rPr>
              <a:t>W   </a:t>
            </a:r>
            <a:r>
              <a:rPr lang="en-US" altLang="ko-KR" sz="2000" smtClean="0">
                <a:sym typeface="Symbol" pitchFamily="18" charset="2"/>
              </a:rPr>
              <a:t>// initialize </a:t>
            </a:r>
            <a:r>
              <a:rPr lang="en-US" altLang="ko-KR" sz="2000" i="1" smtClean="0">
                <a:sym typeface="Symbol" pitchFamily="18" charset="2"/>
              </a:rPr>
              <a:t>D</a:t>
            </a:r>
            <a:r>
              <a:rPr lang="en-US" altLang="ko-KR" sz="2000" smtClean="0">
                <a:sym typeface="Symbol" pitchFamily="18" charset="2"/>
              </a:rPr>
              <a:t> array to </a:t>
            </a:r>
            <a:r>
              <a:rPr lang="en-US" altLang="ko-KR" sz="2000" i="1" smtClean="0">
                <a:sym typeface="Symbol" pitchFamily="18" charset="2"/>
              </a:rPr>
              <a:t>W </a:t>
            </a:r>
            <a:r>
              <a:rPr lang="en-US" altLang="ko-KR" sz="2000" smtClean="0">
                <a:sym typeface="Symbol" pitchFamily="18" charset="2"/>
              </a:rPr>
              <a:t>[ ]</a:t>
            </a:r>
            <a:r>
              <a:rPr lang="en-US" altLang="ko-KR" sz="2000" b="1" i="1" smtClean="0">
                <a:sym typeface="Symbol" pitchFamily="18" charset="2"/>
              </a:rPr>
              <a:t/>
            </a:r>
            <a:br>
              <a:rPr lang="en-US" altLang="ko-KR" sz="2000" b="1" i="1" smtClean="0">
                <a:sym typeface="Symbol" pitchFamily="18" charset="2"/>
              </a:rPr>
            </a:br>
            <a:r>
              <a:rPr lang="en-US" altLang="ko-KR" sz="2000" b="1" smtClean="0">
                <a:sym typeface="Symbol" pitchFamily="18" charset="2"/>
              </a:rPr>
              <a:t>2. </a:t>
            </a:r>
            <a:r>
              <a:rPr lang="en-US" altLang="ko-KR" sz="2000" b="1" i="1" smtClean="0">
                <a:sym typeface="Symbol" pitchFamily="18" charset="2"/>
              </a:rPr>
              <a:t>P </a:t>
            </a:r>
            <a:r>
              <a:rPr lang="en-US" altLang="ko-KR" sz="2000" b="1" smtClean="0">
                <a:sym typeface="Symbol" pitchFamily="18" charset="2"/>
              </a:rPr>
              <a:t></a:t>
            </a:r>
            <a:r>
              <a:rPr lang="en-US" altLang="ko-KR" sz="2000" i="1" smtClean="0">
                <a:sym typeface="Symbol" pitchFamily="18" charset="2"/>
              </a:rPr>
              <a:t> </a:t>
            </a:r>
            <a:r>
              <a:rPr lang="en-US" altLang="ko-KR" sz="2000" smtClean="0">
                <a:sym typeface="Symbol" pitchFamily="18" charset="2"/>
              </a:rPr>
              <a:t>0     // initialize P array to [0]</a:t>
            </a:r>
            <a:r>
              <a:rPr lang="en-US" altLang="ko-KR" sz="2000" i="1" smtClean="0">
                <a:sym typeface="Symbol" pitchFamily="18" charset="2"/>
              </a:rPr>
              <a:t/>
            </a:r>
            <a:br>
              <a:rPr lang="en-US" altLang="ko-KR" sz="2000" i="1" smtClean="0">
                <a:sym typeface="Symbol" pitchFamily="18" charset="2"/>
              </a:rPr>
            </a:br>
            <a:r>
              <a:rPr lang="en-US" altLang="ko-KR" sz="2000" b="1" smtClean="0">
                <a:sym typeface="Symbol" pitchFamily="18" charset="2"/>
              </a:rPr>
              <a:t>3</a:t>
            </a:r>
            <a:r>
              <a:rPr lang="en-US" altLang="ko-KR" sz="2000" smtClean="0">
                <a:sym typeface="Symbol" pitchFamily="18" charset="2"/>
              </a:rPr>
              <a:t>. </a:t>
            </a:r>
            <a:r>
              <a:rPr lang="en-US" altLang="ko-KR" sz="2000" b="1" smtClean="0">
                <a:sym typeface="Symbol" pitchFamily="18" charset="2"/>
              </a:rPr>
              <a:t>for </a:t>
            </a:r>
            <a:r>
              <a:rPr lang="en-US" altLang="ko-KR" sz="2000" b="1" i="1" smtClean="0">
                <a:sym typeface="Symbol" pitchFamily="18" charset="2"/>
              </a:rPr>
              <a:t>k </a:t>
            </a:r>
            <a:r>
              <a:rPr lang="en-US" altLang="ko-KR" sz="2000" b="1" smtClean="0">
                <a:sym typeface="Symbol" pitchFamily="18" charset="2"/>
              </a:rPr>
              <a:t> 1 to </a:t>
            </a:r>
            <a:r>
              <a:rPr lang="en-US" altLang="ko-KR" sz="2000" b="1" i="1" smtClean="0">
                <a:sym typeface="Symbol" pitchFamily="18" charset="2"/>
              </a:rPr>
              <a:t>n</a:t>
            </a:r>
            <a:br>
              <a:rPr lang="en-US" altLang="ko-KR" sz="2000" b="1" i="1" smtClean="0">
                <a:sym typeface="Symbol" pitchFamily="18" charset="2"/>
              </a:rPr>
            </a:br>
            <a:r>
              <a:rPr lang="en-US" altLang="ko-KR" sz="2000" b="1" smtClean="0">
                <a:sym typeface="Symbol" pitchFamily="18" charset="2"/>
              </a:rPr>
              <a:t>4.       for </a:t>
            </a:r>
            <a:r>
              <a:rPr lang="en-US" altLang="ko-KR" sz="2000" b="1" i="1" smtClean="0">
                <a:sym typeface="Symbol" pitchFamily="18" charset="2"/>
              </a:rPr>
              <a:t>i </a:t>
            </a:r>
            <a:r>
              <a:rPr lang="en-US" altLang="ko-KR" sz="2000" b="1" smtClean="0">
                <a:sym typeface="Symbol" pitchFamily="18" charset="2"/>
              </a:rPr>
              <a:t> 1 to </a:t>
            </a:r>
            <a:r>
              <a:rPr lang="en-US" altLang="ko-KR" sz="2000" b="1" i="1" smtClean="0">
                <a:sym typeface="Symbol" pitchFamily="18" charset="2"/>
              </a:rPr>
              <a:t>n</a:t>
            </a:r>
            <a:br>
              <a:rPr lang="en-US" altLang="ko-KR" sz="2000" b="1" i="1" smtClean="0">
                <a:sym typeface="Symbol" pitchFamily="18" charset="2"/>
              </a:rPr>
            </a:br>
            <a:r>
              <a:rPr lang="en-US" altLang="ko-KR" sz="2000" b="1" smtClean="0">
                <a:sym typeface="Symbol" pitchFamily="18" charset="2"/>
              </a:rPr>
              <a:t>5.           for </a:t>
            </a:r>
            <a:r>
              <a:rPr lang="en-US" altLang="ko-KR" sz="2000" b="1" i="1" smtClean="0">
                <a:sym typeface="Symbol" pitchFamily="18" charset="2"/>
              </a:rPr>
              <a:t>j </a:t>
            </a:r>
            <a:r>
              <a:rPr lang="en-US" altLang="ko-KR" sz="2000" b="1" smtClean="0">
                <a:sym typeface="Symbol" pitchFamily="18" charset="2"/>
              </a:rPr>
              <a:t> 1 to </a:t>
            </a:r>
            <a:r>
              <a:rPr lang="en-US" altLang="ko-KR" sz="2000" b="1" i="1" smtClean="0">
                <a:sym typeface="Symbol" pitchFamily="18" charset="2"/>
              </a:rPr>
              <a:t>n</a:t>
            </a:r>
            <a:r>
              <a:rPr lang="en-US" altLang="ko-KR" sz="2400" b="1" i="1" smtClean="0">
                <a:sym typeface="Symbol" pitchFamily="18" charset="2"/>
              </a:rPr>
              <a:t/>
            </a:r>
            <a:br>
              <a:rPr lang="en-US" altLang="ko-KR" sz="2400" b="1" i="1" smtClean="0">
                <a:sym typeface="Symbol" pitchFamily="18" charset="2"/>
              </a:rPr>
            </a:br>
            <a:r>
              <a:rPr lang="en-US" altLang="ko-KR" sz="2000" b="1" smtClean="0">
                <a:sym typeface="Symbol" pitchFamily="18" charset="2"/>
              </a:rPr>
              <a:t>6.</a:t>
            </a:r>
            <a:r>
              <a:rPr lang="en-US" altLang="ko-KR" sz="2000" b="1" i="1" smtClean="0">
                <a:sym typeface="Symbol" pitchFamily="18" charset="2"/>
              </a:rPr>
              <a:t>               </a:t>
            </a:r>
            <a:r>
              <a:rPr lang="en-US" altLang="ko-KR" sz="2000" b="1" smtClean="0">
                <a:sym typeface="Symbol" pitchFamily="18" charset="2"/>
              </a:rPr>
              <a:t>if (</a:t>
            </a:r>
            <a:r>
              <a:rPr lang="en-US" altLang="ko-KR" sz="2000" b="1" i="1" smtClean="0">
                <a:sym typeface="Symbol" pitchFamily="18" charset="2"/>
              </a:rPr>
              <a:t>D</a:t>
            </a:r>
            <a:r>
              <a:rPr lang="en-US" altLang="ko-KR" sz="2000" b="1" i="1" baseline="30000" smtClean="0">
                <a:sym typeface="Symbol" pitchFamily="18" charset="2"/>
              </a:rPr>
              <a:t>k</a:t>
            </a:r>
            <a:r>
              <a:rPr lang="en-US" altLang="ko-KR" sz="2000" b="1" baseline="30000" smtClean="0">
                <a:sym typeface="Symbol" pitchFamily="18" charset="2"/>
              </a:rPr>
              <a:t>-1</a:t>
            </a:r>
            <a:r>
              <a:rPr lang="en-US" altLang="ko-KR" sz="2000" b="1" smtClean="0">
                <a:sym typeface="Symbol" pitchFamily="18" charset="2"/>
              </a:rPr>
              <a:t>[ </a:t>
            </a:r>
            <a:r>
              <a:rPr lang="en-US" altLang="ko-KR" sz="2000" b="1" i="1" smtClean="0">
                <a:sym typeface="Symbol" pitchFamily="18" charset="2"/>
              </a:rPr>
              <a:t>i</a:t>
            </a:r>
            <a:r>
              <a:rPr lang="en-US" altLang="ko-KR" sz="2000" b="1" smtClean="0">
                <a:sym typeface="Symbol" pitchFamily="18" charset="2"/>
              </a:rPr>
              <a:t>, </a:t>
            </a:r>
            <a:r>
              <a:rPr lang="en-US" altLang="ko-KR" sz="2000" b="1" i="1" smtClean="0">
                <a:sym typeface="Symbol" pitchFamily="18" charset="2"/>
              </a:rPr>
              <a:t>j</a:t>
            </a:r>
            <a:r>
              <a:rPr lang="en-US" altLang="ko-KR" sz="2000" b="1" smtClean="0">
                <a:sym typeface="Symbol" pitchFamily="18" charset="2"/>
              </a:rPr>
              <a:t> ] &gt; </a:t>
            </a:r>
            <a:r>
              <a:rPr lang="en-US" altLang="ko-KR" sz="2000" b="1" i="1" smtClean="0">
                <a:sym typeface="Symbol" pitchFamily="18" charset="2"/>
              </a:rPr>
              <a:t>D</a:t>
            </a:r>
            <a:r>
              <a:rPr lang="en-US" altLang="ko-KR" sz="2000" b="1" i="1" baseline="30000" smtClean="0">
                <a:sym typeface="Symbol" pitchFamily="18" charset="2"/>
              </a:rPr>
              <a:t>k</a:t>
            </a:r>
            <a:r>
              <a:rPr lang="en-US" altLang="ko-KR" sz="2000" b="1" baseline="30000" smtClean="0">
                <a:sym typeface="Symbol" pitchFamily="18" charset="2"/>
              </a:rPr>
              <a:t>-1</a:t>
            </a:r>
            <a:r>
              <a:rPr lang="en-US" altLang="ko-KR" sz="2000" b="1" i="1" smtClean="0">
                <a:sym typeface="Symbol" pitchFamily="18" charset="2"/>
              </a:rPr>
              <a:t> </a:t>
            </a:r>
            <a:r>
              <a:rPr lang="en-US" altLang="ko-KR" sz="2000" b="1" smtClean="0">
                <a:sym typeface="Symbol" pitchFamily="18" charset="2"/>
              </a:rPr>
              <a:t>[ </a:t>
            </a:r>
            <a:r>
              <a:rPr lang="en-US" altLang="ko-KR" sz="2000" b="1" i="1" smtClean="0">
                <a:sym typeface="Symbol" pitchFamily="18" charset="2"/>
              </a:rPr>
              <a:t>i</a:t>
            </a:r>
            <a:r>
              <a:rPr lang="en-US" altLang="ko-KR" sz="2000" b="1" smtClean="0">
                <a:sym typeface="Symbol" pitchFamily="18" charset="2"/>
              </a:rPr>
              <a:t>, </a:t>
            </a:r>
            <a:r>
              <a:rPr lang="en-US" altLang="ko-KR" sz="2000" b="1" i="1" smtClean="0">
                <a:sym typeface="Symbol" pitchFamily="18" charset="2"/>
              </a:rPr>
              <a:t>k</a:t>
            </a:r>
            <a:r>
              <a:rPr lang="en-US" altLang="ko-KR" sz="2000" b="1" smtClean="0">
                <a:sym typeface="Symbol" pitchFamily="18" charset="2"/>
              </a:rPr>
              <a:t> ] +</a:t>
            </a:r>
            <a:r>
              <a:rPr lang="en-US" altLang="ko-KR" sz="2000" b="1" i="1" smtClean="0">
                <a:sym typeface="Symbol" pitchFamily="18" charset="2"/>
              </a:rPr>
              <a:t> D</a:t>
            </a:r>
            <a:r>
              <a:rPr lang="en-US" altLang="ko-KR" sz="2000" b="1" i="1" baseline="30000" smtClean="0">
                <a:sym typeface="Symbol" pitchFamily="18" charset="2"/>
              </a:rPr>
              <a:t>k</a:t>
            </a:r>
            <a:r>
              <a:rPr lang="en-US" altLang="ko-KR" sz="2000" b="1" baseline="30000" smtClean="0">
                <a:sym typeface="Symbol" pitchFamily="18" charset="2"/>
              </a:rPr>
              <a:t>-1</a:t>
            </a:r>
            <a:r>
              <a:rPr lang="en-US" altLang="ko-KR" sz="2000" b="1" i="1" smtClean="0">
                <a:sym typeface="Symbol" pitchFamily="18" charset="2"/>
              </a:rPr>
              <a:t> </a:t>
            </a:r>
            <a:r>
              <a:rPr lang="en-US" altLang="ko-KR" sz="2000" b="1" smtClean="0">
                <a:sym typeface="Symbol" pitchFamily="18" charset="2"/>
              </a:rPr>
              <a:t>[ </a:t>
            </a:r>
            <a:r>
              <a:rPr lang="en-US" altLang="ko-KR" sz="2000" b="1" i="1" smtClean="0">
                <a:sym typeface="Symbol" pitchFamily="18" charset="2"/>
              </a:rPr>
              <a:t>k</a:t>
            </a:r>
            <a:r>
              <a:rPr lang="en-US" altLang="ko-KR" sz="2000" b="1" smtClean="0">
                <a:sym typeface="Symbol" pitchFamily="18" charset="2"/>
              </a:rPr>
              <a:t>, </a:t>
            </a:r>
            <a:r>
              <a:rPr lang="en-US" altLang="ko-KR" sz="2000" b="1" i="1" smtClean="0">
                <a:sym typeface="Symbol" pitchFamily="18" charset="2"/>
              </a:rPr>
              <a:t>j</a:t>
            </a:r>
            <a:r>
              <a:rPr lang="en-US" altLang="ko-KR" sz="2000" b="1" smtClean="0">
                <a:sym typeface="Symbol" pitchFamily="18" charset="2"/>
              </a:rPr>
              <a:t> ] ) </a:t>
            </a:r>
            <a:br>
              <a:rPr lang="en-US" altLang="ko-KR" sz="2000" b="1" smtClean="0">
                <a:sym typeface="Symbol" pitchFamily="18" charset="2"/>
              </a:rPr>
            </a:br>
            <a:r>
              <a:rPr lang="en-US" altLang="ko-KR" sz="2000" b="1" smtClean="0">
                <a:sym typeface="Symbol" pitchFamily="18" charset="2"/>
              </a:rPr>
              <a:t>7.		       then  </a:t>
            </a:r>
            <a:r>
              <a:rPr lang="en-US" altLang="ko-KR" sz="2000" b="1" i="1" smtClean="0">
                <a:sym typeface="Symbol" pitchFamily="18" charset="2"/>
              </a:rPr>
              <a:t>D</a:t>
            </a:r>
            <a:r>
              <a:rPr lang="en-US" altLang="ko-KR" sz="2000" b="1" i="1" baseline="30000" smtClean="0">
                <a:sym typeface="Symbol" pitchFamily="18" charset="2"/>
              </a:rPr>
              <a:t>k</a:t>
            </a:r>
            <a:r>
              <a:rPr lang="en-US" altLang="ko-KR" sz="2000" b="1" smtClean="0">
                <a:sym typeface="Symbol" pitchFamily="18" charset="2"/>
              </a:rPr>
              <a:t>[ </a:t>
            </a:r>
            <a:r>
              <a:rPr lang="en-US" altLang="ko-KR" sz="2000" b="1" i="1" smtClean="0">
                <a:sym typeface="Symbol" pitchFamily="18" charset="2"/>
              </a:rPr>
              <a:t>i</a:t>
            </a:r>
            <a:r>
              <a:rPr lang="en-US" altLang="ko-KR" sz="2000" b="1" smtClean="0">
                <a:sym typeface="Symbol" pitchFamily="18" charset="2"/>
              </a:rPr>
              <a:t>, </a:t>
            </a:r>
            <a:r>
              <a:rPr lang="en-US" altLang="ko-KR" sz="2000" b="1" i="1" smtClean="0">
                <a:sym typeface="Symbol" pitchFamily="18" charset="2"/>
              </a:rPr>
              <a:t>j</a:t>
            </a:r>
            <a:r>
              <a:rPr lang="en-US" altLang="ko-KR" sz="2000" b="1" smtClean="0">
                <a:sym typeface="Symbol" pitchFamily="18" charset="2"/>
              </a:rPr>
              <a:t> ]  </a:t>
            </a:r>
            <a:r>
              <a:rPr lang="en-US" altLang="ko-KR" sz="2000" b="1" i="1" smtClean="0">
                <a:sym typeface="Symbol" pitchFamily="18" charset="2"/>
              </a:rPr>
              <a:t>D</a:t>
            </a:r>
            <a:r>
              <a:rPr lang="en-US" altLang="ko-KR" sz="2000" b="1" i="1" baseline="30000" smtClean="0">
                <a:sym typeface="Symbol" pitchFamily="18" charset="2"/>
              </a:rPr>
              <a:t>k</a:t>
            </a:r>
            <a:r>
              <a:rPr lang="en-US" altLang="ko-KR" sz="2000" b="1" baseline="30000" smtClean="0">
                <a:sym typeface="Symbol" pitchFamily="18" charset="2"/>
              </a:rPr>
              <a:t>-1</a:t>
            </a:r>
            <a:r>
              <a:rPr lang="en-US" altLang="ko-KR" sz="2000" b="1" i="1" smtClean="0">
                <a:sym typeface="Symbol" pitchFamily="18" charset="2"/>
              </a:rPr>
              <a:t> </a:t>
            </a:r>
            <a:r>
              <a:rPr lang="en-US" altLang="ko-KR" sz="2000" b="1" smtClean="0">
                <a:sym typeface="Symbol" pitchFamily="18" charset="2"/>
              </a:rPr>
              <a:t>[ </a:t>
            </a:r>
            <a:r>
              <a:rPr lang="en-US" altLang="ko-KR" sz="2000" b="1" i="1" smtClean="0">
                <a:sym typeface="Symbol" pitchFamily="18" charset="2"/>
              </a:rPr>
              <a:t>i</a:t>
            </a:r>
            <a:r>
              <a:rPr lang="en-US" altLang="ko-KR" sz="2000" b="1" smtClean="0">
                <a:sym typeface="Symbol" pitchFamily="18" charset="2"/>
              </a:rPr>
              <a:t>, </a:t>
            </a:r>
            <a:r>
              <a:rPr lang="en-US" altLang="ko-KR" sz="2000" b="1" i="1" smtClean="0">
                <a:sym typeface="Symbol" pitchFamily="18" charset="2"/>
              </a:rPr>
              <a:t>k</a:t>
            </a:r>
            <a:r>
              <a:rPr lang="en-US" altLang="ko-KR" sz="2000" b="1" smtClean="0">
                <a:sym typeface="Symbol" pitchFamily="18" charset="2"/>
              </a:rPr>
              <a:t> ] +</a:t>
            </a:r>
            <a:r>
              <a:rPr lang="en-US" altLang="ko-KR" sz="2000" b="1" i="1" smtClean="0">
                <a:sym typeface="Symbol" pitchFamily="18" charset="2"/>
              </a:rPr>
              <a:t> D</a:t>
            </a:r>
            <a:r>
              <a:rPr lang="en-US" altLang="ko-KR" sz="2000" b="1" i="1" baseline="30000" smtClean="0">
                <a:sym typeface="Symbol" pitchFamily="18" charset="2"/>
              </a:rPr>
              <a:t>k</a:t>
            </a:r>
            <a:r>
              <a:rPr lang="en-US" altLang="ko-KR" sz="2000" b="1" baseline="30000" smtClean="0">
                <a:sym typeface="Symbol" pitchFamily="18" charset="2"/>
              </a:rPr>
              <a:t>-1</a:t>
            </a:r>
            <a:r>
              <a:rPr lang="en-US" altLang="ko-KR" sz="2000" b="1" i="1" smtClean="0">
                <a:sym typeface="Symbol" pitchFamily="18" charset="2"/>
              </a:rPr>
              <a:t> </a:t>
            </a:r>
            <a:r>
              <a:rPr lang="en-US" altLang="ko-KR" sz="2000" b="1" smtClean="0">
                <a:sym typeface="Symbol" pitchFamily="18" charset="2"/>
              </a:rPr>
              <a:t>[ </a:t>
            </a:r>
            <a:r>
              <a:rPr lang="en-US" altLang="ko-KR" sz="2000" b="1" i="1" smtClean="0">
                <a:sym typeface="Symbol" pitchFamily="18" charset="2"/>
              </a:rPr>
              <a:t>k</a:t>
            </a:r>
            <a:r>
              <a:rPr lang="en-US" altLang="ko-KR" sz="2000" b="1" smtClean="0">
                <a:sym typeface="Symbol" pitchFamily="18" charset="2"/>
              </a:rPr>
              <a:t>, </a:t>
            </a:r>
            <a:r>
              <a:rPr lang="en-US" altLang="ko-KR" sz="2000" b="1" i="1" smtClean="0">
                <a:sym typeface="Symbol" pitchFamily="18" charset="2"/>
              </a:rPr>
              <a:t>j</a:t>
            </a:r>
            <a:r>
              <a:rPr lang="en-US" altLang="ko-KR" sz="2000" b="1" smtClean="0">
                <a:sym typeface="Symbol" pitchFamily="18" charset="2"/>
              </a:rPr>
              <a:t> ] </a:t>
            </a:r>
            <a:br>
              <a:rPr lang="en-US" altLang="ko-KR" sz="2000" b="1" smtClean="0">
                <a:sym typeface="Symbol" pitchFamily="18" charset="2"/>
              </a:rPr>
            </a:br>
            <a:r>
              <a:rPr lang="en-US" altLang="ko-KR" sz="2000" b="1" smtClean="0">
                <a:sym typeface="Symbol" pitchFamily="18" charset="2"/>
              </a:rPr>
              <a:t>8.		              </a:t>
            </a:r>
            <a:r>
              <a:rPr lang="en-US" altLang="ko-KR" sz="2000" b="1" i="1" smtClean="0"/>
              <a:t>P</a:t>
            </a:r>
            <a:r>
              <a:rPr lang="en-US" altLang="ko-KR" sz="2000" b="1" smtClean="0"/>
              <a:t>[ </a:t>
            </a:r>
            <a:r>
              <a:rPr lang="en-US" altLang="ko-KR" sz="2000" b="1" i="1" smtClean="0"/>
              <a:t>i, j</a:t>
            </a:r>
            <a:r>
              <a:rPr lang="en-US" altLang="ko-KR" sz="2000" b="1" smtClean="0"/>
              <a:t> ] </a:t>
            </a:r>
            <a:r>
              <a:rPr lang="en-US" altLang="ko-KR" sz="2000" b="1" smtClean="0">
                <a:sym typeface="Symbol" pitchFamily="18" charset="2"/>
              </a:rPr>
              <a:t> </a:t>
            </a:r>
            <a:r>
              <a:rPr lang="en-US" altLang="ko-KR" sz="2000" b="1" i="1" smtClean="0"/>
              <a:t>k</a:t>
            </a:r>
            <a:r>
              <a:rPr lang="en-US" altLang="ko-KR" sz="2000" b="1" smtClean="0"/>
              <a:t>;</a:t>
            </a:r>
            <a:br>
              <a:rPr lang="en-US" altLang="ko-KR" sz="2000" b="1" smtClean="0"/>
            </a:br>
            <a:r>
              <a:rPr lang="en-US" altLang="ko-KR" sz="2000" b="1" smtClean="0"/>
              <a:t>9.		    else </a:t>
            </a:r>
            <a:r>
              <a:rPr lang="en-US" altLang="ko-KR" sz="2000" b="1" i="1" smtClean="0">
                <a:sym typeface="Symbol" pitchFamily="18" charset="2"/>
              </a:rPr>
              <a:t>D</a:t>
            </a:r>
            <a:r>
              <a:rPr lang="en-US" altLang="ko-KR" sz="2000" b="1" i="1" baseline="30000" smtClean="0">
                <a:sym typeface="Symbol" pitchFamily="18" charset="2"/>
              </a:rPr>
              <a:t>k </a:t>
            </a:r>
            <a:r>
              <a:rPr lang="en-US" altLang="ko-KR" sz="2000" b="1" smtClean="0">
                <a:sym typeface="Symbol" pitchFamily="18" charset="2"/>
              </a:rPr>
              <a:t>[ </a:t>
            </a:r>
            <a:r>
              <a:rPr lang="en-US" altLang="ko-KR" sz="2000" b="1" i="1" smtClean="0">
                <a:sym typeface="Symbol" pitchFamily="18" charset="2"/>
              </a:rPr>
              <a:t>i</a:t>
            </a:r>
            <a:r>
              <a:rPr lang="en-US" altLang="ko-KR" sz="2000" b="1" smtClean="0">
                <a:sym typeface="Symbol" pitchFamily="18" charset="2"/>
              </a:rPr>
              <a:t>, </a:t>
            </a:r>
            <a:r>
              <a:rPr lang="en-US" altLang="ko-KR" sz="2000" b="1" i="1" smtClean="0">
                <a:sym typeface="Symbol" pitchFamily="18" charset="2"/>
              </a:rPr>
              <a:t>j</a:t>
            </a:r>
            <a:r>
              <a:rPr lang="en-US" altLang="ko-KR" sz="2000" b="1" smtClean="0">
                <a:sym typeface="Symbol" pitchFamily="18" charset="2"/>
              </a:rPr>
              <a:t> ]  </a:t>
            </a:r>
            <a:r>
              <a:rPr lang="en-US" altLang="ko-KR" sz="2000" b="1" i="1" smtClean="0">
                <a:sym typeface="Symbol" pitchFamily="18" charset="2"/>
              </a:rPr>
              <a:t>D</a:t>
            </a:r>
            <a:r>
              <a:rPr lang="en-US" altLang="ko-KR" sz="2000" b="1" i="1" baseline="30000" smtClean="0">
                <a:sym typeface="Symbol" pitchFamily="18" charset="2"/>
              </a:rPr>
              <a:t>k</a:t>
            </a:r>
            <a:r>
              <a:rPr lang="en-US" altLang="ko-KR" sz="2000" b="1" baseline="30000" smtClean="0">
                <a:sym typeface="Symbol" pitchFamily="18" charset="2"/>
              </a:rPr>
              <a:t>-1</a:t>
            </a:r>
            <a:r>
              <a:rPr lang="en-US" altLang="ko-KR" sz="2000" b="1" i="1" smtClean="0">
                <a:sym typeface="Symbol" pitchFamily="18" charset="2"/>
              </a:rPr>
              <a:t> </a:t>
            </a:r>
            <a:r>
              <a:rPr lang="en-US" altLang="ko-KR" sz="2000" b="1" smtClean="0">
                <a:sym typeface="Symbol" pitchFamily="18" charset="2"/>
              </a:rPr>
              <a:t>[ </a:t>
            </a:r>
            <a:r>
              <a:rPr lang="en-US" altLang="ko-KR" sz="2000" b="1" i="1" smtClean="0">
                <a:sym typeface="Symbol" pitchFamily="18" charset="2"/>
              </a:rPr>
              <a:t>i</a:t>
            </a:r>
            <a:r>
              <a:rPr lang="en-US" altLang="ko-KR" sz="2000" b="1" smtClean="0">
                <a:sym typeface="Symbol" pitchFamily="18" charset="2"/>
              </a:rPr>
              <a:t>, </a:t>
            </a:r>
            <a:r>
              <a:rPr lang="en-US" altLang="ko-KR" sz="2000" b="1" i="1" smtClean="0">
                <a:sym typeface="Symbol" pitchFamily="18" charset="2"/>
              </a:rPr>
              <a:t>j</a:t>
            </a:r>
            <a:r>
              <a:rPr lang="en-US" altLang="ko-KR" sz="2000" b="1" smtClean="0">
                <a:sym typeface="Symbol" pitchFamily="18" charset="2"/>
              </a:rPr>
              <a:t> ]</a:t>
            </a:r>
            <a:r>
              <a:rPr lang="en-US" altLang="ko-KR" sz="2400" b="1" smtClean="0">
                <a:sym typeface="Symbol" pitchFamily="18" charset="2"/>
              </a:rPr>
              <a:t> </a:t>
            </a:r>
            <a:endParaRPr lang="en-US" altLang="ko-KR" sz="2400" b="1" smtClean="0"/>
          </a:p>
          <a:p>
            <a:pPr eaLnBrk="1" hangingPunct="1">
              <a:buFontTx/>
              <a:buNone/>
            </a:pPr>
            <a:endParaRPr lang="ko-KR" altLang="en-US" sz="2400" b="1"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굴림"/>
        <a:cs typeface=""/>
      </a:majorFont>
      <a:minorFont>
        <a:latin typeface="Comic Sans MS"/>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triangl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Comic Sans MS" pitchFamily="66"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triangl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Comic Sans MS" pitchFamily="66" charset="0"/>
            <a:ea typeface="굴림" pitchFamily="34" charset="-127"/>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20889</TotalTime>
  <Words>1189</Words>
  <Application>Microsoft Office PowerPoint</Application>
  <PresentationFormat>On-screen Show (4:3)</PresentationFormat>
  <Paragraphs>437</Paragraphs>
  <Slides>30</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Default Design</vt:lpstr>
      <vt:lpstr>Equation</vt:lpstr>
      <vt:lpstr>Floyd’s Algorithm</vt:lpstr>
      <vt:lpstr>All pairs shortest path</vt:lpstr>
      <vt:lpstr>The weight matrix and the graph</vt:lpstr>
      <vt:lpstr>The subproblems</vt:lpstr>
      <vt:lpstr>The subproblems</vt:lpstr>
      <vt:lpstr>The Recursive Definition:</vt:lpstr>
      <vt:lpstr>The recursive definition</vt:lpstr>
      <vt:lpstr>The pointer array P</vt:lpstr>
      <vt:lpstr>Floyd's Algorithm Using n+1 D matrices</vt:lpstr>
      <vt:lpstr>Example </vt:lpstr>
      <vt:lpstr>k = 1 Vertex 1 can be intermediate node </vt:lpstr>
      <vt:lpstr>k = 2: Vertices 1, 2 can be intermediate</vt:lpstr>
      <vt:lpstr>k = 3: Vertices 1, 2, 3 can be intermediate</vt:lpstr>
      <vt:lpstr>Floyd's Algorithm: Using 2 D matrices</vt:lpstr>
      <vt:lpstr>Can we use only one D matrix?</vt:lpstr>
      <vt:lpstr>The main diagonal values</vt:lpstr>
      <vt:lpstr>The k th column</vt:lpstr>
      <vt:lpstr>The k th row </vt:lpstr>
      <vt:lpstr>Floyd's Algorithm using a single D</vt:lpstr>
      <vt:lpstr>Printing intermediate nodes on shortest path from q to r</vt:lpstr>
      <vt:lpstr>The graph in the Floyd example</vt:lpstr>
      <vt:lpstr>The final distance matrix D and P</vt:lpstr>
      <vt:lpstr>The call tree for Path(1, 4)</vt:lpstr>
      <vt:lpstr>Memoization</vt:lpstr>
      <vt:lpstr>Idea</vt:lpstr>
      <vt:lpstr>Initialization</vt:lpstr>
      <vt:lpstr>Method</vt:lpstr>
      <vt:lpstr>Example 1</vt:lpstr>
      <vt:lpstr>Example 2</vt:lpstr>
      <vt:lpstr>Summary</vt:lpstr>
    </vt:vector>
  </TitlesOfParts>
  <Company>INFIMED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Lijun Yin</dc:creator>
  <cp:lastModifiedBy>cutler</cp:lastModifiedBy>
  <cp:revision>1765</cp:revision>
  <cp:lastPrinted>1601-01-01T00:00:00Z</cp:lastPrinted>
  <dcterms:created xsi:type="dcterms:W3CDTF">2001-06-18T17:34:52Z</dcterms:created>
  <dcterms:modified xsi:type="dcterms:W3CDTF">2012-10-21T15:35:21Z</dcterms:modified>
</cp:coreProperties>
</file>