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9144000"/>
  <p:notesSz cx="6858000" cy="9144000"/>
  <p:embeddedFontLst>
    <p:embeddedFont>
      <p:font typeface="Arial Black"/>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8" roundtripDataSignature="AMtx7mgr06TnMnsQDQFM5oE36sfMsSRN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font" Target="fonts/ArialBlack-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2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4" name="Google Shape;24;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3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1"/>
          <p:cNvSpPr/>
          <p:nvPr>
            <p:ph idx="2" type="pic"/>
          </p:nvPr>
        </p:nvSpPr>
        <p:spPr>
          <a:xfrm>
            <a:off x="1792288" y="612775"/>
            <a:ext cx="5486400" cy="4114800"/>
          </a:xfrm>
          <a:prstGeom prst="rect">
            <a:avLst/>
          </a:prstGeom>
          <a:noFill/>
          <a:ln>
            <a:noFill/>
          </a:ln>
        </p:spPr>
      </p:sp>
      <p:sp>
        <p:nvSpPr>
          <p:cNvPr id="64" name="Google Shape;64;p3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7.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609600" y="1066800"/>
            <a:ext cx="8534400"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5400" u="none" cap="none" strike="noStrike">
                <a:solidFill>
                  <a:srgbClr val="FF0000"/>
                </a:solidFill>
                <a:latin typeface="Arial Black"/>
                <a:ea typeface="Arial Black"/>
                <a:cs typeface="Arial Black"/>
                <a:sym typeface="Arial Black"/>
              </a:rPr>
              <a:t>CAR  PRICE  </a:t>
            </a:r>
            <a:endParaRPr/>
          </a:p>
          <a:p>
            <a:pPr indent="0" lvl="0" marL="0" marR="0" rtl="0" algn="l">
              <a:spcBef>
                <a:spcPts val="0"/>
              </a:spcBef>
              <a:spcAft>
                <a:spcPts val="0"/>
              </a:spcAft>
              <a:buNone/>
            </a:pPr>
            <a:r>
              <a:rPr b="1" lang="en-US" sz="5400">
                <a:solidFill>
                  <a:schemeClr val="dk1"/>
                </a:solidFill>
                <a:latin typeface="Arial Black"/>
                <a:ea typeface="Arial Black"/>
                <a:cs typeface="Arial Black"/>
                <a:sym typeface="Arial Black"/>
              </a:rPr>
              <a:t>         </a:t>
            </a:r>
            <a:r>
              <a:rPr b="1" lang="en-US" sz="5400">
                <a:solidFill>
                  <a:srgbClr val="FF0000"/>
                </a:solidFill>
                <a:latin typeface="Arial Black"/>
                <a:ea typeface="Arial Black"/>
                <a:cs typeface="Arial Black"/>
                <a:sym typeface="Arial Black"/>
              </a:rPr>
              <a:t>PRE</a:t>
            </a:r>
            <a:r>
              <a:rPr b="1" lang="en-US" sz="5400">
                <a:solidFill>
                  <a:schemeClr val="dk1"/>
                </a:solidFill>
                <a:latin typeface="Arial Black"/>
                <a:ea typeface="Arial Black"/>
                <a:cs typeface="Arial Black"/>
                <a:sym typeface="Arial Black"/>
              </a:rPr>
              <a:t>DICTION</a:t>
            </a:r>
            <a:endParaRPr/>
          </a:p>
          <a:p>
            <a:pPr indent="0" lvl="0" marL="0" marR="0" rtl="0" algn="l">
              <a:spcBef>
                <a:spcPts val="0"/>
              </a:spcBef>
              <a:spcAft>
                <a:spcPts val="0"/>
              </a:spcAft>
              <a:buNone/>
            </a:pPr>
            <a:r>
              <a:rPr b="1" lang="en-US" sz="5400">
                <a:solidFill>
                  <a:schemeClr val="dk1"/>
                </a:solidFill>
                <a:latin typeface="Arial Black"/>
                <a:ea typeface="Arial Black"/>
                <a:cs typeface="Arial Black"/>
                <a:sym typeface="Arial Black"/>
              </a:rPr>
              <a:t>                   PROJECT</a:t>
            </a:r>
            <a:endParaRPr b="1" sz="5400">
              <a:solidFill>
                <a:schemeClr val="dk1"/>
              </a:solidFill>
              <a:latin typeface="Arial Black"/>
              <a:ea typeface="Arial Black"/>
              <a:cs typeface="Arial Black"/>
              <a:sym typeface="Arial Black"/>
            </a:endParaRPr>
          </a:p>
        </p:txBody>
      </p:sp>
      <p:pic>
        <p:nvPicPr>
          <p:cNvPr id="85" name="Google Shape;85;p1"/>
          <p:cNvPicPr preferRelativeResize="0"/>
          <p:nvPr/>
        </p:nvPicPr>
        <p:blipFill rotWithShape="1">
          <a:blip r:embed="rId3">
            <a:alphaModFix/>
          </a:blip>
          <a:srcRect b="0" l="0" r="0" t="0"/>
          <a:stretch/>
        </p:blipFill>
        <p:spPr>
          <a:xfrm>
            <a:off x="6214110" y="-381000"/>
            <a:ext cx="2929890" cy="2133600"/>
          </a:xfrm>
          <a:prstGeom prst="rect">
            <a:avLst/>
          </a:prstGeom>
          <a:noFill/>
          <a:ln>
            <a:noFill/>
          </a:ln>
        </p:spPr>
      </p:pic>
      <p:sp>
        <p:nvSpPr>
          <p:cNvPr id="86" name="Google Shape;86;p1"/>
          <p:cNvSpPr txBox="1"/>
          <p:nvPr/>
        </p:nvSpPr>
        <p:spPr>
          <a:xfrm>
            <a:off x="6096000" y="5193268"/>
            <a:ext cx="3352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Black"/>
                <a:ea typeface="Arial Black"/>
                <a:cs typeface="Arial Black"/>
                <a:sym typeface="Arial Black"/>
              </a:rPr>
              <a:t>Submitted By :</a:t>
            </a:r>
            <a:endParaRPr b="1" sz="1800">
              <a:solidFill>
                <a:schemeClr val="dk1"/>
              </a:solidFill>
              <a:latin typeface="Arial Black"/>
              <a:ea typeface="Arial Black"/>
              <a:cs typeface="Arial Black"/>
              <a:sym typeface="Arial Black"/>
            </a:endParaRPr>
          </a:p>
        </p:txBody>
      </p:sp>
      <p:sp>
        <p:nvSpPr>
          <p:cNvPr id="87" name="Google Shape;87;p1"/>
          <p:cNvSpPr txBox="1"/>
          <p:nvPr/>
        </p:nvSpPr>
        <p:spPr>
          <a:xfrm>
            <a:off x="5943600" y="5562600"/>
            <a:ext cx="2971800"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800">
                <a:solidFill>
                  <a:schemeClr val="dk1"/>
                </a:solidFill>
                <a:latin typeface="Calibri"/>
                <a:ea typeface="Calibri"/>
                <a:cs typeface="Calibri"/>
                <a:sym typeface="Calibri"/>
              </a:rPr>
              <a:t>Kundan Patil</a:t>
            </a:r>
            <a:endParaRPr b="1" sz="2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10"/>
          <p:cNvPicPr preferRelativeResize="0"/>
          <p:nvPr/>
        </p:nvPicPr>
        <p:blipFill rotWithShape="1">
          <a:blip r:embed="rId3">
            <a:alphaModFix/>
          </a:blip>
          <a:srcRect b="0" l="0" r="0" t="0"/>
          <a:stretch/>
        </p:blipFill>
        <p:spPr>
          <a:xfrm>
            <a:off x="2435352" y="152400"/>
            <a:ext cx="4189730" cy="3949700"/>
          </a:xfrm>
          <a:prstGeom prst="rect">
            <a:avLst/>
          </a:prstGeom>
          <a:noFill/>
          <a:ln>
            <a:noFill/>
          </a:ln>
        </p:spPr>
      </p:pic>
      <p:pic>
        <p:nvPicPr>
          <p:cNvPr id="150" name="Google Shape;150;p10"/>
          <p:cNvPicPr preferRelativeResize="0"/>
          <p:nvPr/>
        </p:nvPicPr>
        <p:blipFill rotWithShape="1">
          <a:blip r:embed="rId4">
            <a:alphaModFix/>
          </a:blip>
          <a:srcRect b="0" l="0" r="0" t="0"/>
          <a:stretch/>
        </p:blipFill>
        <p:spPr>
          <a:xfrm>
            <a:off x="7391400" y="304800"/>
            <a:ext cx="901700" cy="1682750"/>
          </a:xfrm>
          <a:prstGeom prst="rect">
            <a:avLst/>
          </a:prstGeom>
          <a:noFill/>
          <a:ln>
            <a:noFill/>
          </a:ln>
        </p:spPr>
      </p:pic>
      <p:sp>
        <p:nvSpPr>
          <p:cNvPr id="151" name="Google Shape;151;p10"/>
          <p:cNvSpPr txBox="1"/>
          <p:nvPr/>
        </p:nvSpPr>
        <p:spPr>
          <a:xfrm>
            <a:off x="390144" y="4495800"/>
            <a:ext cx="8382000" cy="132343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From the above graphs we can say that mostly used fuel type is diesel followed by petrol and CNG</a:t>
            </a:r>
            <a:endParaRPr/>
          </a:p>
          <a:p>
            <a:pPr indent="-342900" lvl="0" marL="342900" marR="0" rtl="0" algn="l">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The average price of hybrid fuel type cars are more followed by diesel and petrol.</a:t>
            </a:r>
            <a:endParaRPr b="1" sz="20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1"/>
          <p:cNvSpPr/>
          <p:nvPr/>
        </p:nvSpPr>
        <p:spPr>
          <a:xfrm>
            <a:off x="381000" y="228600"/>
            <a:ext cx="28226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4.Kilometer ran vs fuel type</a:t>
            </a:r>
            <a:endParaRPr sz="1800">
              <a:solidFill>
                <a:schemeClr val="dk1"/>
              </a:solidFill>
              <a:latin typeface="Calibri"/>
              <a:ea typeface="Calibri"/>
              <a:cs typeface="Calibri"/>
              <a:sym typeface="Calibri"/>
            </a:endParaRPr>
          </a:p>
        </p:txBody>
      </p:sp>
      <p:pic>
        <p:nvPicPr>
          <p:cNvPr id="157" name="Google Shape;157;p11"/>
          <p:cNvPicPr preferRelativeResize="0"/>
          <p:nvPr/>
        </p:nvPicPr>
        <p:blipFill rotWithShape="1">
          <a:blip r:embed="rId3">
            <a:alphaModFix/>
          </a:blip>
          <a:srcRect b="0" l="0" r="0" t="0"/>
          <a:stretch/>
        </p:blipFill>
        <p:spPr>
          <a:xfrm>
            <a:off x="3962400" y="228600"/>
            <a:ext cx="2603593" cy="2370820"/>
          </a:xfrm>
          <a:prstGeom prst="rect">
            <a:avLst/>
          </a:prstGeom>
          <a:noFill/>
          <a:ln>
            <a:noFill/>
          </a:ln>
        </p:spPr>
      </p:pic>
      <p:pic>
        <p:nvPicPr>
          <p:cNvPr id="158" name="Google Shape;158;p11"/>
          <p:cNvPicPr preferRelativeResize="0"/>
          <p:nvPr/>
        </p:nvPicPr>
        <p:blipFill rotWithShape="1">
          <a:blip r:embed="rId4">
            <a:alphaModFix/>
          </a:blip>
          <a:srcRect b="0" l="0" r="0" t="0"/>
          <a:stretch/>
        </p:blipFill>
        <p:spPr>
          <a:xfrm>
            <a:off x="1024128" y="2599420"/>
            <a:ext cx="6197600" cy="3263900"/>
          </a:xfrm>
          <a:prstGeom prst="rect">
            <a:avLst/>
          </a:prstGeom>
          <a:noFill/>
          <a:ln>
            <a:noFill/>
          </a:ln>
        </p:spPr>
      </p:pic>
      <p:sp>
        <p:nvSpPr>
          <p:cNvPr id="159" name="Google Shape;159;p11"/>
          <p:cNvSpPr/>
          <p:nvPr/>
        </p:nvSpPr>
        <p:spPr>
          <a:xfrm>
            <a:off x="341376" y="5791200"/>
            <a:ext cx="8458200"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Let me interpret this result like this, suppose let’s say one of our client bought all fuel type of vehicle on same day and each day he/she  ran each vehicle same distance on nth day if anyone ask just tell me if you want to sell which one you will sell first and last, then this graphs tells that client will sell electric vehicle first followed by hybrid, petrol, CNG, Diesel and LPG.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2"/>
          <p:cNvSpPr/>
          <p:nvPr/>
        </p:nvSpPr>
        <p:spPr>
          <a:xfrm>
            <a:off x="304800" y="152400"/>
            <a:ext cx="389433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5.Year of manufacture vs Kilometer ran</a:t>
            </a:r>
            <a:endParaRPr sz="1800">
              <a:solidFill>
                <a:schemeClr val="dk1"/>
              </a:solidFill>
              <a:latin typeface="Calibri"/>
              <a:ea typeface="Calibri"/>
              <a:cs typeface="Calibri"/>
              <a:sym typeface="Calibri"/>
            </a:endParaRPr>
          </a:p>
        </p:txBody>
      </p:sp>
      <p:pic>
        <p:nvPicPr>
          <p:cNvPr id="165" name="Google Shape;165;p12"/>
          <p:cNvPicPr preferRelativeResize="0"/>
          <p:nvPr/>
        </p:nvPicPr>
        <p:blipFill rotWithShape="1">
          <a:blip r:embed="rId3">
            <a:alphaModFix/>
          </a:blip>
          <a:srcRect b="0" l="0" r="0" t="0"/>
          <a:stretch/>
        </p:blipFill>
        <p:spPr>
          <a:xfrm>
            <a:off x="304800" y="521732"/>
            <a:ext cx="8534400" cy="2526268"/>
          </a:xfrm>
          <a:prstGeom prst="rect">
            <a:avLst/>
          </a:prstGeom>
          <a:noFill/>
          <a:ln>
            <a:noFill/>
          </a:ln>
        </p:spPr>
      </p:pic>
      <p:pic>
        <p:nvPicPr>
          <p:cNvPr id="166" name="Google Shape;166;p12"/>
          <p:cNvPicPr preferRelativeResize="0"/>
          <p:nvPr/>
        </p:nvPicPr>
        <p:blipFill rotWithShape="1">
          <a:blip r:embed="rId4">
            <a:alphaModFix/>
          </a:blip>
          <a:srcRect b="0" l="0" r="0" t="0"/>
          <a:stretch/>
        </p:blipFill>
        <p:spPr>
          <a:xfrm>
            <a:off x="1377950" y="3124200"/>
            <a:ext cx="6388100" cy="2794000"/>
          </a:xfrm>
          <a:prstGeom prst="rect">
            <a:avLst/>
          </a:prstGeom>
          <a:noFill/>
          <a:ln>
            <a:noFill/>
          </a:ln>
        </p:spPr>
      </p:pic>
      <p:sp>
        <p:nvSpPr>
          <p:cNvPr id="167" name="Google Shape;167;p12"/>
          <p:cNvSpPr/>
          <p:nvPr/>
        </p:nvSpPr>
        <p:spPr>
          <a:xfrm>
            <a:off x="381000" y="6159284"/>
            <a:ext cx="86106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From the above graph we can infer that vehicle from 2002 to 2015 ran maximum kilometers and vehicle which are manufactured after 2016 ran significantly less.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3"/>
          <p:cNvSpPr/>
          <p:nvPr/>
        </p:nvSpPr>
        <p:spPr>
          <a:xfrm>
            <a:off x="228600" y="152400"/>
            <a:ext cx="310155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6.Kilometer ran vs Owner type</a:t>
            </a:r>
            <a:endParaRPr sz="1800">
              <a:solidFill>
                <a:schemeClr val="dk1"/>
              </a:solidFill>
              <a:latin typeface="Calibri"/>
              <a:ea typeface="Calibri"/>
              <a:cs typeface="Calibri"/>
              <a:sym typeface="Calibri"/>
            </a:endParaRPr>
          </a:p>
        </p:txBody>
      </p:sp>
      <p:pic>
        <p:nvPicPr>
          <p:cNvPr id="173" name="Google Shape;173;p13"/>
          <p:cNvPicPr preferRelativeResize="0"/>
          <p:nvPr/>
        </p:nvPicPr>
        <p:blipFill rotWithShape="1">
          <a:blip r:embed="rId3">
            <a:alphaModFix/>
          </a:blip>
          <a:srcRect b="0" l="0" r="0" t="0"/>
          <a:stretch/>
        </p:blipFill>
        <p:spPr>
          <a:xfrm>
            <a:off x="609600" y="521732"/>
            <a:ext cx="5168900" cy="4114800"/>
          </a:xfrm>
          <a:prstGeom prst="rect">
            <a:avLst/>
          </a:prstGeom>
          <a:noFill/>
          <a:ln>
            <a:noFill/>
          </a:ln>
        </p:spPr>
      </p:pic>
      <p:pic>
        <p:nvPicPr>
          <p:cNvPr id="174" name="Google Shape;174;p13"/>
          <p:cNvPicPr preferRelativeResize="0"/>
          <p:nvPr/>
        </p:nvPicPr>
        <p:blipFill rotWithShape="1">
          <a:blip r:embed="rId4">
            <a:alphaModFix/>
          </a:blip>
          <a:srcRect b="0" l="0" r="0" t="0"/>
          <a:stretch/>
        </p:blipFill>
        <p:spPr>
          <a:xfrm>
            <a:off x="6248400" y="838200"/>
            <a:ext cx="1493520" cy="594360"/>
          </a:xfrm>
          <a:prstGeom prst="rect">
            <a:avLst/>
          </a:prstGeom>
          <a:noFill/>
          <a:ln>
            <a:noFill/>
          </a:ln>
        </p:spPr>
      </p:pic>
      <p:sp>
        <p:nvSpPr>
          <p:cNvPr id="175" name="Google Shape;175;p13"/>
          <p:cNvSpPr txBox="1"/>
          <p:nvPr/>
        </p:nvSpPr>
        <p:spPr>
          <a:xfrm>
            <a:off x="609600" y="5257800"/>
            <a:ext cx="8001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1.It displays a general fact that as owner type increases the kilometer driven would be increases but if the owner type is 4, that is fourth owner then the kilometer ran is less than compared to 1</a:t>
            </a:r>
            <a:r>
              <a:rPr b="1" baseline="30000" lang="en-US" sz="1800">
                <a:solidFill>
                  <a:schemeClr val="dk1"/>
                </a:solidFill>
                <a:latin typeface="Calibri"/>
                <a:ea typeface="Calibri"/>
                <a:cs typeface="Calibri"/>
                <a:sym typeface="Calibri"/>
              </a:rPr>
              <a:t>st</a:t>
            </a:r>
            <a:r>
              <a:rPr b="1" lang="en-US" sz="1800">
                <a:solidFill>
                  <a:schemeClr val="dk1"/>
                </a:solidFill>
                <a:latin typeface="Calibri"/>
                <a:ea typeface="Calibri"/>
                <a:cs typeface="Calibri"/>
                <a:sym typeface="Calibri"/>
              </a:rPr>
              <a:t> owner type.</a:t>
            </a:r>
            <a:endParaRPr b="1"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4"/>
          <p:cNvSpPr/>
          <p:nvPr/>
        </p:nvSpPr>
        <p:spPr>
          <a:xfrm>
            <a:off x="381000" y="228600"/>
            <a:ext cx="6934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7.Average car price of cars less than 10 lakh vs owner type</a:t>
            </a:r>
            <a:endParaRPr sz="1800">
              <a:solidFill>
                <a:schemeClr val="dk1"/>
              </a:solidFill>
              <a:latin typeface="Calibri"/>
              <a:ea typeface="Calibri"/>
              <a:cs typeface="Calibri"/>
              <a:sym typeface="Calibri"/>
            </a:endParaRPr>
          </a:p>
        </p:txBody>
      </p:sp>
      <p:pic>
        <p:nvPicPr>
          <p:cNvPr id="181" name="Google Shape;181;p14"/>
          <p:cNvPicPr preferRelativeResize="0"/>
          <p:nvPr/>
        </p:nvPicPr>
        <p:blipFill rotWithShape="1">
          <a:blip r:embed="rId3">
            <a:alphaModFix/>
          </a:blip>
          <a:srcRect b="0" l="0" r="0" t="0"/>
          <a:stretch/>
        </p:blipFill>
        <p:spPr>
          <a:xfrm>
            <a:off x="2133600" y="597932"/>
            <a:ext cx="4962318" cy="4495276"/>
          </a:xfrm>
          <a:prstGeom prst="rect">
            <a:avLst/>
          </a:prstGeom>
          <a:noFill/>
          <a:ln>
            <a:noFill/>
          </a:ln>
        </p:spPr>
      </p:pic>
      <p:sp>
        <p:nvSpPr>
          <p:cNvPr id="182" name="Google Shape;182;p14"/>
          <p:cNvSpPr/>
          <p:nvPr/>
        </p:nvSpPr>
        <p:spPr>
          <a:xfrm>
            <a:off x="533400" y="5486400"/>
            <a:ext cx="8382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The above graphs indicates that as far as possible buy unregistered, first and second owner car, because if you buy after that the price of the car will decrease quite significantly.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5"/>
          <p:cNvSpPr txBox="1"/>
          <p:nvPr/>
        </p:nvSpPr>
        <p:spPr>
          <a:xfrm>
            <a:off x="2057400" y="381000"/>
            <a:ext cx="533400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u="sng">
                <a:solidFill>
                  <a:schemeClr val="dk1"/>
                </a:solidFill>
                <a:latin typeface="Calibri"/>
                <a:ea typeface="Calibri"/>
                <a:cs typeface="Calibri"/>
                <a:sym typeface="Calibri"/>
              </a:rPr>
              <a:t>Model Building</a:t>
            </a:r>
            <a:endParaRPr b="1" sz="3200" u="sng">
              <a:solidFill>
                <a:schemeClr val="dk1"/>
              </a:solidFill>
              <a:latin typeface="Calibri"/>
              <a:ea typeface="Calibri"/>
              <a:cs typeface="Calibri"/>
              <a:sym typeface="Calibri"/>
            </a:endParaRPr>
          </a:p>
        </p:txBody>
      </p:sp>
      <p:sp>
        <p:nvSpPr>
          <p:cNvPr id="188" name="Google Shape;188;p15"/>
          <p:cNvSpPr txBox="1"/>
          <p:nvPr/>
        </p:nvSpPr>
        <p:spPr>
          <a:xfrm>
            <a:off x="533400" y="1066800"/>
            <a:ext cx="7924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We have used several linear regression models to evaluate and finalize the best models, The major models we have used as follows.</a:t>
            </a:r>
            <a:endParaRPr/>
          </a:p>
        </p:txBody>
      </p:sp>
      <p:sp>
        <p:nvSpPr>
          <p:cNvPr id="189" name="Google Shape;189;p15"/>
          <p:cNvSpPr/>
          <p:nvPr/>
        </p:nvSpPr>
        <p:spPr>
          <a:xfrm>
            <a:off x="533400" y="1796534"/>
            <a:ext cx="20349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1.Linear Regression</a:t>
            </a:r>
            <a:endParaRPr sz="1800">
              <a:solidFill>
                <a:schemeClr val="dk1"/>
              </a:solidFill>
              <a:latin typeface="Calibri"/>
              <a:ea typeface="Calibri"/>
              <a:cs typeface="Calibri"/>
              <a:sym typeface="Calibri"/>
            </a:endParaRPr>
          </a:p>
        </p:txBody>
      </p:sp>
      <p:pic>
        <p:nvPicPr>
          <p:cNvPr id="190" name="Google Shape;190;p15"/>
          <p:cNvPicPr preferRelativeResize="0"/>
          <p:nvPr/>
        </p:nvPicPr>
        <p:blipFill rotWithShape="1">
          <a:blip r:embed="rId3">
            <a:alphaModFix/>
          </a:blip>
          <a:srcRect b="0" l="0" r="0" t="0"/>
          <a:stretch/>
        </p:blipFill>
        <p:spPr>
          <a:xfrm>
            <a:off x="1433830" y="2286000"/>
            <a:ext cx="6276340" cy="1828800"/>
          </a:xfrm>
          <a:prstGeom prst="rect">
            <a:avLst/>
          </a:prstGeom>
          <a:noFill/>
          <a:ln>
            <a:noFill/>
          </a:ln>
        </p:spPr>
      </p:pic>
      <p:pic>
        <p:nvPicPr>
          <p:cNvPr id="191" name="Google Shape;191;p15"/>
          <p:cNvPicPr preferRelativeResize="0"/>
          <p:nvPr/>
        </p:nvPicPr>
        <p:blipFill rotWithShape="1">
          <a:blip r:embed="rId3">
            <a:alphaModFix/>
          </a:blip>
          <a:srcRect b="0" l="0" r="0" t="0"/>
          <a:stretch/>
        </p:blipFill>
        <p:spPr>
          <a:xfrm>
            <a:off x="1433830" y="2286000"/>
            <a:ext cx="6276340" cy="1828800"/>
          </a:xfrm>
          <a:prstGeom prst="rect">
            <a:avLst/>
          </a:prstGeom>
          <a:noFill/>
          <a:ln>
            <a:noFill/>
          </a:ln>
        </p:spPr>
      </p:pic>
      <p:sp>
        <p:nvSpPr>
          <p:cNvPr id="192" name="Google Shape;192;p15"/>
          <p:cNvSpPr/>
          <p:nvPr/>
        </p:nvSpPr>
        <p:spPr>
          <a:xfrm>
            <a:off x="637077" y="4050268"/>
            <a:ext cx="26232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2.Lasso Regression model</a:t>
            </a:r>
            <a:endParaRPr sz="1800">
              <a:solidFill>
                <a:schemeClr val="dk1"/>
              </a:solidFill>
              <a:latin typeface="Calibri"/>
              <a:ea typeface="Calibri"/>
              <a:cs typeface="Calibri"/>
              <a:sym typeface="Calibri"/>
            </a:endParaRPr>
          </a:p>
        </p:txBody>
      </p:sp>
      <p:pic>
        <p:nvPicPr>
          <p:cNvPr id="193" name="Google Shape;193;p15"/>
          <p:cNvPicPr preferRelativeResize="0"/>
          <p:nvPr/>
        </p:nvPicPr>
        <p:blipFill rotWithShape="1">
          <a:blip r:embed="rId4">
            <a:alphaModFix/>
          </a:blip>
          <a:srcRect b="0" l="0" r="0" t="0"/>
          <a:stretch/>
        </p:blipFill>
        <p:spPr>
          <a:xfrm>
            <a:off x="1433830" y="4434840"/>
            <a:ext cx="5741670" cy="216916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6"/>
          <p:cNvSpPr/>
          <p:nvPr/>
        </p:nvSpPr>
        <p:spPr>
          <a:xfrm>
            <a:off x="533400" y="228600"/>
            <a:ext cx="197797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3.Ridge Regression</a:t>
            </a:r>
            <a:endParaRPr sz="1800">
              <a:solidFill>
                <a:schemeClr val="dk1"/>
              </a:solidFill>
              <a:latin typeface="Calibri"/>
              <a:ea typeface="Calibri"/>
              <a:cs typeface="Calibri"/>
              <a:sym typeface="Calibri"/>
            </a:endParaRPr>
          </a:p>
        </p:txBody>
      </p:sp>
      <p:pic>
        <p:nvPicPr>
          <p:cNvPr id="199" name="Google Shape;199;p16"/>
          <p:cNvPicPr preferRelativeResize="0"/>
          <p:nvPr/>
        </p:nvPicPr>
        <p:blipFill rotWithShape="1">
          <a:blip r:embed="rId3">
            <a:alphaModFix/>
          </a:blip>
          <a:srcRect b="0" l="0" r="0" t="0"/>
          <a:stretch/>
        </p:blipFill>
        <p:spPr>
          <a:xfrm>
            <a:off x="533400" y="597932"/>
            <a:ext cx="5814060" cy="2646402"/>
          </a:xfrm>
          <a:prstGeom prst="rect">
            <a:avLst/>
          </a:prstGeom>
          <a:noFill/>
          <a:ln>
            <a:noFill/>
          </a:ln>
        </p:spPr>
      </p:pic>
      <p:sp>
        <p:nvSpPr>
          <p:cNvPr id="200" name="Google Shape;200;p16"/>
          <p:cNvSpPr/>
          <p:nvPr/>
        </p:nvSpPr>
        <p:spPr>
          <a:xfrm>
            <a:off x="533400" y="3423642"/>
            <a:ext cx="23674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4.Elasticnet Regression</a:t>
            </a:r>
            <a:endParaRPr sz="1800">
              <a:solidFill>
                <a:schemeClr val="dk1"/>
              </a:solidFill>
              <a:latin typeface="Calibri"/>
              <a:ea typeface="Calibri"/>
              <a:cs typeface="Calibri"/>
              <a:sym typeface="Calibri"/>
            </a:endParaRPr>
          </a:p>
        </p:txBody>
      </p:sp>
      <p:pic>
        <p:nvPicPr>
          <p:cNvPr id="201" name="Google Shape;201;p16"/>
          <p:cNvPicPr preferRelativeResize="0"/>
          <p:nvPr/>
        </p:nvPicPr>
        <p:blipFill rotWithShape="1">
          <a:blip r:embed="rId4">
            <a:alphaModFix/>
          </a:blip>
          <a:srcRect b="0" l="0" r="0" t="0"/>
          <a:stretch/>
        </p:blipFill>
        <p:spPr>
          <a:xfrm>
            <a:off x="548640" y="4038600"/>
            <a:ext cx="5798820" cy="196596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7"/>
          <p:cNvSpPr/>
          <p:nvPr/>
        </p:nvSpPr>
        <p:spPr>
          <a:xfrm>
            <a:off x="304800" y="228600"/>
            <a:ext cx="201734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5.Ransac Regressor</a:t>
            </a:r>
            <a:endParaRPr sz="1800">
              <a:solidFill>
                <a:schemeClr val="dk1"/>
              </a:solidFill>
              <a:latin typeface="Calibri"/>
              <a:ea typeface="Calibri"/>
              <a:cs typeface="Calibri"/>
              <a:sym typeface="Calibri"/>
            </a:endParaRPr>
          </a:p>
        </p:txBody>
      </p:sp>
      <p:pic>
        <p:nvPicPr>
          <p:cNvPr id="207" name="Google Shape;207;p17"/>
          <p:cNvPicPr preferRelativeResize="0"/>
          <p:nvPr/>
        </p:nvPicPr>
        <p:blipFill rotWithShape="1">
          <a:blip r:embed="rId3">
            <a:alphaModFix/>
          </a:blip>
          <a:srcRect b="0" l="0" r="0" t="0"/>
          <a:stretch/>
        </p:blipFill>
        <p:spPr>
          <a:xfrm>
            <a:off x="304800" y="713232"/>
            <a:ext cx="5836920" cy="2138434"/>
          </a:xfrm>
          <a:prstGeom prst="rect">
            <a:avLst/>
          </a:prstGeom>
          <a:noFill/>
          <a:ln>
            <a:noFill/>
          </a:ln>
        </p:spPr>
      </p:pic>
      <p:sp>
        <p:nvSpPr>
          <p:cNvPr id="208" name="Google Shape;208;p17"/>
          <p:cNvSpPr/>
          <p:nvPr/>
        </p:nvSpPr>
        <p:spPr>
          <a:xfrm>
            <a:off x="417727" y="3124200"/>
            <a:ext cx="27855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6.Support Vector Regressor</a:t>
            </a:r>
            <a:endParaRPr sz="1800">
              <a:solidFill>
                <a:schemeClr val="dk1"/>
              </a:solidFill>
              <a:latin typeface="Calibri"/>
              <a:ea typeface="Calibri"/>
              <a:cs typeface="Calibri"/>
              <a:sym typeface="Calibri"/>
            </a:endParaRPr>
          </a:p>
        </p:txBody>
      </p:sp>
      <p:pic>
        <p:nvPicPr>
          <p:cNvPr id="209" name="Google Shape;209;p17"/>
          <p:cNvPicPr preferRelativeResize="0"/>
          <p:nvPr/>
        </p:nvPicPr>
        <p:blipFill rotWithShape="1">
          <a:blip r:embed="rId4">
            <a:alphaModFix/>
          </a:blip>
          <a:srcRect b="0" l="0" r="0" t="0"/>
          <a:stretch/>
        </p:blipFill>
        <p:spPr>
          <a:xfrm>
            <a:off x="304800" y="3810000"/>
            <a:ext cx="5913120" cy="183642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8"/>
          <p:cNvSpPr/>
          <p:nvPr/>
        </p:nvSpPr>
        <p:spPr>
          <a:xfrm>
            <a:off x="382102" y="152400"/>
            <a:ext cx="279326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7.Random Forest Regressor</a:t>
            </a:r>
            <a:endParaRPr sz="1800">
              <a:solidFill>
                <a:schemeClr val="dk1"/>
              </a:solidFill>
              <a:latin typeface="Calibri"/>
              <a:ea typeface="Calibri"/>
              <a:cs typeface="Calibri"/>
              <a:sym typeface="Calibri"/>
            </a:endParaRPr>
          </a:p>
        </p:txBody>
      </p:sp>
      <p:pic>
        <p:nvPicPr>
          <p:cNvPr id="215" name="Google Shape;215;p18"/>
          <p:cNvPicPr preferRelativeResize="0"/>
          <p:nvPr/>
        </p:nvPicPr>
        <p:blipFill rotWithShape="1">
          <a:blip r:embed="rId3">
            <a:alphaModFix/>
          </a:blip>
          <a:srcRect b="0" l="0" r="0" t="0"/>
          <a:stretch/>
        </p:blipFill>
        <p:spPr>
          <a:xfrm>
            <a:off x="394294" y="609600"/>
            <a:ext cx="5796280" cy="1425575"/>
          </a:xfrm>
          <a:prstGeom prst="rect">
            <a:avLst/>
          </a:prstGeom>
          <a:noFill/>
          <a:ln>
            <a:noFill/>
          </a:ln>
        </p:spPr>
      </p:pic>
      <p:sp>
        <p:nvSpPr>
          <p:cNvPr id="216" name="Google Shape;216;p18"/>
          <p:cNvSpPr/>
          <p:nvPr/>
        </p:nvSpPr>
        <p:spPr>
          <a:xfrm>
            <a:off x="3313770" y="2438400"/>
            <a:ext cx="240123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Cross Validation Score</a:t>
            </a:r>
            <a:endParaRPr sz="1800">
              <a:solidFill>
                <a:schemeClr val="dk1"/>
              </a:solidFill>
              <a:latin typeface="Calibri"/>
              <a:ea typeface="Calibri"/>
              <a:cs typeface="Calibri"/>
              <a:sym typeface="Calibri"/>
            </a:endParaRPr>
          </a:p>
        </p:txBody>
      </p:sp>
      <p:pic>
        <p:nvPicPr>
          <p:cNvPr id="217" name="Google Shape;217;p18"/>
          <p:cNvPicPr preferRelativeResize="0"/>
          <p:nvPr/>
        </p:nvPicPr>
        <p:blipFill rotWithShape="1">
          <a:blip r:embed="rId4">
            <a:alphaModFix/>
          </a:blip>
          <a:srcRect b="0" l="0" r="0" t="0"/>
          <a:stretch/>
        </p:blipFill>
        <p:spPr>
          <a:xfrm>
            <a:off x="2819400" y="2771156"/>
            <a:ext cx="3248570" cy="2943844"/>
          </a:xfrm>
          <a:prstGeom prst="rect">
            <a:avLst/>
          </a:prstGeom>
          <a:noFill/>
          <a:ln>
            <a:noFill/>
          </a:ln>
        </p:spPr>
      </p:pic>
      <p:sp>
        <p:nvSpPr>
          <p:cNvPr id="218" name="Google Shape;218;p18"/>
          <p:cNvSpPr/>
          <p:nvPr/>
        </p:nvSpPr>
        <p:spPr>
          <a:xfrm>
            <a:off x="418678" y="5867400"/>
            <a:ext cx="7543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The difference between accuracy and cross validation is less for random forest regressor, so it is the best model</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9"/>
          <p:cNvSpPr/>
          <p:nvPr/>
        </p:nvSpPr>
        <p:spPr>
          <a:xfrm>
            <a:off x="3048000" y="304800"/>
            <a:ext cx="250241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Hyper Parameter Tuning</a:t>
            </a:r>
            <a:endParaRPr sz="1800">
              <a:solidFill>
                <a:schemeClr val="dk1"/>
              </a:solidFill>
              <a:latin typeface="Calibri"/>
              <a:ea typeface="Calibri"/>
              <a:cs typeface="Calibri"/>
              <a:sym typeface="Calibri"/>
            </a:endParaRPr>
          </a:p>
        </p:txBody>
      </p:sp>
      <p:pic>
        <p:nvPicPr>
          <p:cNvPr id="224" name="Google Shape;224;p19"/>
          <p:cNvPicPr preferRelativeResize="0"/>
          <p:nvPr/>
        </p:nvPicPr>
        <p:blipFill rotWithShape="1">
          <a:blip r:embed="rId3">
            <a:alphaModFix/>
          </a:blip>
          <a:srcRect b="0" l="0" r="0" t="0"/>
          <a:stretch/>
        </p:blipFill>
        <p:spPr>
          <a:xfrm>
            <a:off x="1143000" y="762001"/>
            <a:ext cx="6602095" cy="2438400"/>
          </a:xfrm>
          <a:prstGeom prst="rect">
            <a:avLst/>
          </a:prstGeom>
          <a:noFill/>
          <a:ln>
            <a:noFill/>
          </a:ln>
        </p:spPr>
      </p:pic>
      <p:sp>
        <p:nvSpPr>
          <p:cNvPr id="225" name="Google Shape;225;p19"/>
          <p:cNvSpPr/>
          <p:nvPr/>
        </p:nvSpPr>
        <p:spPr>
          <a:xfrm>
            <a:off x="3527330" y="3200401"/>
            <a:ext cx="15437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Final Accuracy</a:t>
            </a:r>
            <a:endParaRPr sz="1800">
              <a:solidFill>
                <a:schemeClr val="dk1"/>
              </a:solidFill>
              <a:latin typeface="Calibri"/>
              <a:ea typeface="Calibri"/>
              <a:cs typeface="Calibri"/>
              <a:sym typeface="Calibri"/>
            </a:endParaRPr>
          </a:p>
        </p:txBody>
      </p:sp>
      <p:pic>
        <p:nvPicPr>
          <p:cNvPr id="226" name="Google Shape;226;p19"/>
          <p:cNvPicPr preferRelativeResize="0"/>
          <p:nvPr/>
        </p:nvPicPr>
        <p:blipFill rotWithShape="1">
          <a:blip r:embed="rId4">
            <a:alphaModFix/>
          </a:blip>
          <a:srcRect b="0" l="0" r="0" t="0"/>
          <a:stretch/>
        </p:blipFill>
        <p:spPr>
          <a:xfrm>
            <a:off x="1524000" y="3733801"/>
            <a:ext cx="6524625" cy="2438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b="1" lang="en-US" u="sng">
                <a:latin typeface="Arial"/>
                <a:ea typeface="Arial"/>
                <a:cs typeface="Arial"/>
                <a:sym typeface="Arial"/>
              </a:rPr>
              <a:t>Introduction</a:t>
            </a:r>
            <a:endParaRPr b="1" u="sng">
              <a:latin typeface="Arial"/>
              <a:ea typeface="Arial"/>
              <a:cs typeface="Arial"/>
              <a:sym typeface="Arial"/>
            </a:endParaRPr>
          </a:p>
        </p:txBody>
      </p:sp>
      <p:sp>
        <p:nvSpPr>
          <p:cNvPr id="93" name="Google Shape;93;p2"/>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2600"/>
              <a:buChar char="•"/>
            </a:pPr>
            <a:r>
              <a:rPr lang="en-US" sz="2600">
                <a:latin typeface="Arial"/>
                <a:ea typeface="Arial"/>
                <a:cs typeface="Arial"/>
                <a:sym typeface="Arial"/>
              </a:rPr>
              <a:t>With the covid 19 impact in the market, we have seen lot of changes in the car market. </a:t>
            </a:r>
            <a:endParaRPr sz="2600">
              <a:latin typeface="Arial"/>
              <a:ea typeface="Arial"/>
              <a:cs typeface="Arial"/>
              <a:sym typeface="Arial"/>
            </a:endParaRPr>
          </a:p>
          <a:p>
            <a:pPr indent="-342900" lvl="0" marL="342900" rtl="0" algn="l">
              <a:spcBef>
                <a:spcPts val="520"/>
              </a:spcBef>
              <a:spcAft>
                <a:spcPts val="0"/>
              </a:spcAft>
              <a:buClr>
                <a:schemeClr val="dk1"/>
              </a:buClr>
              <a:buSzPts val="2600"/>
              <a:buChar char="•"/>
            </a:pPr>
            <a:r>
              <a:rPr lang="en-US" sz="2600">
                <a:latin typeface="Arial"/>
                <a:ea typeface="Arial"/>
                <a:cs typeface="Arial"/>
                <a:sym typeface="Arial"/>
              </a:rPr>
              <a:t>Now some cars are in demand hence making them costly and some are not in demand hence cheaper. One of our clients works with small traders, who sell used cars. With the change in market due to covid 19 impact, </a:t>
            </a:r>
            <a:endParaRPr sz="2600">
              <a:latin typeface="Arial"/>
              <a:ea typeface="Arial"/>
              <a:cs typeface="Arial"/>
              <a:sym typeface="Arial"/>
            </a:endParaRPr>
          </a:p>
          <a:p>
            <a:pPr indent="-342900" lvl="0" marL="342900" rtl="0" algn="l">
              <a:spcBef>
                <a:spcPts val="520"/>
              </a:spcBef>
              <a:spcAft>
                <a:spcPts val="0"/>
              </a:spcAft>
              <a:buClr>
                <a:schemeClr val="dk1"/>
              </a:buClr>
              <a:buSzPts val="2600"/>
              <a:buChar char="•"/>
            </a:pPr>
            <a:r>
              <a:rPr lang="en-US" sz="2600">
                <a:latin typeface="Arial"/>
                <a:ea typeface="Arial"/>
                <a:cs typeface="Arial"/>
                <a:sym typeface="Arial"/>
              </a:rPr>
              <a:t>our client is facing problems with their previous car price valuation machine learning models. So, they are looking for new machine learning models from new data. We have to make car price valuation model through new data which is going to predict the price of used cars.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0"/>
          <p:cNvSpPr/>
          <p:nvPr/>
        </p:nvSpPr>
        <p:spPr>
          <a:xfrm>
            <a:off x="685800" y="381000"/>
            <a:ext cx="7467600" cy="541686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2800" u="sng">
              <a:solidFill>
                <a:schemeClr val="dk1"/>
              </a:solidFill>
              <a:latin typeface="Calibri"/>
              <a:ea typeface="Calibri"/>
              <a:cs typeface="Calibri"/>
              <a:sym typeface="Calibri"/>
            </a:endParaRPr>
          </a:p>
          <a:p>
            <a:pPr indent="0" lvl="0" marL="0" marR="0" rtl="0" algn="ctr">
              <a:spcBef>
                <a:spcPts val="0"/>
              </a:spcBef>
              <a:spcAft>
                <a:spcPts val="0"/>
              </a:spcAft>
              <a:buNone/>
            </a:pPr>
            <a:r>
              <a:rPr b="1" lang="en-US" sz="2800" u="sng">
                <a:solidFill>
                  <a:schemeClr val="dk1"/>
                </a:solidFill>
                <a:latin typeface="Calibri"/>
                <a:ea typeface="Calibri"/>
                <a:cs typeface="Calibri"/>
                <a:sym typeface="Calibri"/>
              </a:rPr>
              <a:t>Key findings and the conclusions of the study</a:t>
            </a:r>
            <a:endParaRPr/>
          </a:p>
          <a:p>
            <a:pPr indent="0" lvl="0" marL="0" marR="0" rtl="0" algn="ctr">
              <a:spcBef>
                <a:spcPts val="0"/>
              </a:spcBef>
              <a:spcAft>
                <a:spcPts val="0"/>
              </a:spcAft>
              <a:buNone/>
            </a:pPr>
            <a:r>
              <a:t/>
            </a:r>
            <a:endParaRPr b="1" sz="2800" u="sng">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800" u="sng">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Based on the above key findings we would like to give some prescription for our client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As far as possible try to buy car before 2016 so that we can sell it comparatively higher price.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Try to buy vehicle which ran less than 1 lakh kilometer</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While choosing the fuel type give the first preference to Diesel, followed by Petrol, CNG, Hybrid</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Try to avoid vehicle from 2002 to 2015, because it will get sold for less price, If its vintage then you can go for it.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Try to buy vehicle after 2016 eventually you will get higher price while selling.</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Try to buy unregistered , first owner or second owner don’t go above that if its not so good in other areas.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1"/>
          <p:cNvSpPr txBox="1"/>
          <p:nvPr/>
        </p:nvSpPr>
        <p:spPr>
          <a:xfrm>
            <a:off x="1219200" y="1905000"/>
            <a:ext cx="6858000" cy="14465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8800">
                <a:solidFill>
                  <a:schemeClr val="dk1"/>
                </a:solidFill>
                <a:latin typeface="Calibri"/>
                <a:ea typeface="Calibri"/>
                <a:cs typeface="Calibri"/>
                <a:sym typeface="Calibri"/>
              </a:rPr>
              <a:t>Thank </a:t>
            </a:r>
            <a:r>
              <a:rPr b="1" lang="en-US" sz="8800">
                <a:solidFill>
                  <a:srgbClr val="FF0000"/>
                </a:solidFill>
                <a:latin typeface="Calibri"/>
                <a:ea typeface="Calibri"/>
                <a:cs typeface="Calibri"/>
                <a:sym typeface="Calibri"/>
              </a:rPr>
              <a:t>you</a:t>
            </a:r>
            <a:endParaRPr b="1" sz="8800">
              <a:solidFill>
                <a:srgbClr val="FF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idx="4294967295" type="title"/>
          </p:nvPr>
        </p:nvSpPr>
        <p:spPr>
          <a:xfrm>
            <a:off x="381000" y="228600"/>
            <a:ext cx="8458200" cy="838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Arial"/>
              <a:buNone/>
            </a:pPr>
            <a:r>
              <a:rPr b="1" lang="en-US" sz="2800">
                <a:latin typeface="Arial"/>
                <a:ea typeface="Arial"/>
                <a:cs typeface="Arial"/>
                <a:sym typeface="Arial"/>
              </a:rPr>
              <a:t>Conceptual Background of the domain problem</a:t>
            </a:r>
            <a:endParaRPr b="1" sz="2800">
              <a:latin typeface="Arial"/>
              <a:ea typeface="Arial"/>
              <a:cs typeface="Arial"/>
              <a:sym typeface="Arial"/>
            </a:endParaRPr>
          </a:p>
        </p:txBody>
      </p:sp>
      <p:sp>
        <p:nvSpPr>
          <p:cNvPr id="99" name="Google Shape;99;p3"/>
          <p:cNvSpPr txBox="1"/>
          <p:nvPr/>
        </p:nvSpPr>
        <p:spPr>
          <a:xfrm>
            <a:off x="609600" y="990600"/>
            <a:ext cx="8077200" cy="2585323"/>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First of all we should be knowing how to scrap the required data from various websites through the techniques of webscrapping, In order to do that we should extract all the urls of each car using relevant xpaths , we should be knowing how to build a linear regression model through collected data.</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3"/>
          <p:cNvSpPr txBox="1"/>
          <p:nvPr/>
        </p:nvSpPr>
        <p:spPr>
          <a:xfrm>
            <a:off x="609600" y="3206591"/>
            <a:ext cx="815340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Arial"/>
                <a:ea typeface="Arial"/>
                <a:cs typeface="Arial"/>
                <a:sym typeface="Arial"/>
              </a:rPr>
              <a:t>Literature Review</a:t>
            </a:r>
            <a:endParaRPr b="1" sz="2800">
              <a:solidFill>
                <a:schemeClr val="dk1"/>
              </a:solidFill>
              <a:latin typeface="Arial"/>
              <a:ea typeface="Arial"/>
              <a:cs typeface="Arial"/>
              <a:sym typeface="Arial"/>
            </a:endParaRPr>
          </a:p>
        </p:txBody>
      </p:sp>
      <p:sp>
        <p:nvSpPr>
          <p:cNvPr id="101" name="Google Shape;101;p3"/>
          <p:cNvSpPr txBox="1"/>
          <p:nvPr/>
        </p:nvSpPr>
        <p:spPr>
          <a:xfrm>
            <a:off x="571500" y="3810000"/>
            <a:ext cx="8229600" cy="2677656"/>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To get the enough amount of relevant data we have to crawl through Google to get perfect website, In that process we ended up landing in car trade.com,droom India and Quickr.</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We have listed out 8 such websites from which we can get the adequate information, They are as follows Quickr,Indian Outdoor.com, Ola India, Car dhekho, Olx, Cars24, Droom India, Carwale, Car Trade India.</a:t>
            </a:r>
            <a:endParaRPr sz="2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nvSpPr>
        <p:spPr>
          <a:xfrm>
            <a:off x="533400" y="304800"/>
            <a:ext cx="80772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u="sng">
                <a:solidFill>
                  <a:schemeClr val="dk1"/>
                </a:solidFill>
                <a:latin typeface="Calibri"/>
                <a:ea typeface="Calibri"/>
                <a:cs typeface="Calibri"/>
                <a:sym typeface="Calibri"/>
              </a:rPr>
              <a:t>Mathematical and Analytical understanding of the problem</a:t>
            </a:r>
            <a:endParaRPr b="1" sz="2400" u="sng">
              <a:solidFill>
                <a:schemeClr val="dk1"/>
              </a:solidFill>
              <a:latin typeface="Calibri"/>
              <a:ea typeface="Calibri"/>
              <a:cs typeface="Calibri"/>
              <a:sym typeface="Calibri"/>
            </a:endParaRPr>
          </a:p>
        </p:txBody>
      </p:sp>
      <p:sp>
        <p:nvSpPr>
          <p:cNvPr id="107" name="Google Shape;107;p4"/>
          <p:cNvSpPr txBox="1"/>
          <p:nvPr/>
        </p:nvSpPr>
        <p:spPr>
          <a:xfrm>
            <a:off x="533400" y="838200"/>
            <a:ext cx="8229600" cy="3139321"/>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data we collected was in in terms of rows and columns, there are 8 columns and 5993 rows out of which 3 columns where of integer type and remaining are object type, so in order to make the machine understands this we have to convert the categorical value to numerical values we accomplish it through label encoding or one hot encoding.</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We did scaling of the dataset in order to have values of variables within certain limits so that machine can perform better, for this purpose we used different types of scaling namely standard scaling, min max scaling and Robust scaler, later we reduce the skewness using various techniques.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4"/>
          <p:cNvSpPr txBox="1"/>
          <p:nvPr/>
        </p:nvSpPr>
        <p:spPr>
          <a:xfrm>
            <a:off x="393192" y="3886200"/>
            <a:ext cx="83820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u="sng">
                <a:solidFill>
                  <a:schemeClr val="dk1"/>
                </a:solidFill>
                <a:latin typeface="Calibri"/>
                <a:ea typeface="Calibri"/>
                <a:cs typeface="Calibri"/>
                <a:sym typeface="Calibri"/>
              </a:rPr>
              <a:t>Hardware and tools used</a:t>
            </a:r>
            <a:endParaRPr b="1" sz="2400" u="sng">
              <a:solidFill>
                <a:schemeClr val="dk1"/>
              </a:solidFill>
              <a:latin typeface="Calibri"/>
              <a:ea typeface="Calibri"/>
              <a:cs typeface="Calibri"/>
              <a:sym typeface="Calibri"/>
            </a:endParaRPr>
          </a:p>
        </p:txBody>
      </p:sp>
      <p:sp>
        <p:nvSpPr>
          <p:cNvPr id="109" name="Google Shape;109;p4"/>
          <p:cNvSpPr txBox="1"/>
          <p:nvPr/>
        </p:nvSpPr>
        <p:spPr>
          <a:xfrm>
            <a:off x="609600" y="4495800"/>
            <a:ext cx="8305800" cy="2215991"/>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Hardware : </a:t>
            </a:r>
            <a:r>
              <a:rPr lang="en-US" sz="2000">
                <a:solidFill>
                  <a:schemeClr val="dk1"/>
                </a:solidFill>
                <a:latin typeface="Calibri"/>
                <a:ea typeface="Calibri"/>
                <a:cs typeface="Calibri"/>
                <a:sym typeface="Calibri"/>
              </a:rPr>
              <a:t>We used the hardware of 8GB RAM,1Tb ROM and i5 processor.</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Software :</a:t>
            </a:r>
            <a:r>
              <a:rPr lang="en-US" sz="2000">
                <a:solidFill>
                  <a:schemeClr val="dk1"/>
                </a:solidFill>
                <a:latin typeface="Calibri"/>
                <a:ea typeface="Calibri"/>
                <a:cs typeface="Calibri"/>
                <a:sym typeface="Calibri"/>
              </a:rPr>
              <a:t> For better visualization we used Tableau Public, Jupyter notebook from anaconda navigator for coding and webscrapping and Microsoft word and Power Point Presentation for creating the report and making the presentation respectively.</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nvSpPr>
        <p:spPr>
          <a:xfrm>
            <a:off x="381000" y="304800"/>
            <a:ext cx="845820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dk1"/>
                </a:solidFill>
                <a:latin typeface="Calibri"/>
                <a:ea typeface="Calibri"/>
                <a:cs typeface="Calibri"/>
                <a:sym typeface="Calibri"/>
              </a:rPr>
              <a:t>Data Source and their format</a:t>
            </a:r>
            <a:endParaRPr b="1" sz="3200">
              <a:solidFill>
                <a:schemeClr val="dk1"/>
              </a:solidFill>
              <a:latin typeface="Calibri"/>
              <a:ea typeface="Calibri"/>
              <a:cs typeface="Calibri"/>
              <a:sym typeface="Calibri"/>
            </a:endParaRPr>
          </a:p>
        </p:txBody>
      </p:sp>
      <p:sp>
        <p:nvSpPr>
          <p:cNvPr id="115" name="Google Shape;115;p5"/>
          <p:cNvSpPr txBox="1"/>
          <p:nvPr/>
        </p:nvSpPr>
        <p:spPr>
          <a:xfrm>
            <a:off x="685800" y="990600"/>
            <a:ext cx="8153400" cy="132343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major portion of the data we collected from car trade.com , there are 8 major parameters and 5993 rows out which 3 are of integers type column and remaining's are of categorical type columns. </a:t>
            </a:r>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pic>
        <p:nvPicPr>
          <p:cNvPr id="116" name="Google Shape;116;p5"/>
          <p:cNvPicPr preferRelativeResize="0"/>
          <p:nvPr/>
        </p:nvPicPr>
        <p:blipFill rotWithShape="1">
          <a:blip r:embed="rId3">
            <a:alphaModFix/>
          </a:blip>
          <a:srcRect b="0" l="0" r="0" t="0"/>
          <a:stretch/>
        </p:blipFill>
        <p:spPr>
          <a:xfrm>
            <a:off x="1905000" y="2590800"/>
            <a:ext cx="4876800" cy="3124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nvSpPr>
        <p:spPr>
          <a:xfrm>
            <a:off x="533400" y="304800"/>
            <a:ext cx="807720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u="sng">
                <a:solidFill>
                  <a:schemeClr val="dk1"/>
                </a:solidFill>
                <a:latin typeface="Calibri"/>
                <a:ea typeface="Calibri"/>
                <a:cs typeface="Calibri"/>
                <a:sym typeface="Calibri"/>
              </a:rPr>
              <a:t>Results of Exploratory Data Analysis</a:t>
            </a:r>
            <a:endParaRPr b="1" sz="2800" u="sng">
              <a:solidFill>
                <a:schemeClr val="dk1"/>
              </a:solidFill>
              <a:latin typeface="Calibri"/>
              <a:ea typeface="Calibri"/>
              <a:cs typeface="Calibri"/>
              <a:sym typeface="Calibri"/>
            </a:endParaRPr>
          </a:p>
        </p:txBody>
      </p:sp>
      <p:sp>
        <p:nvSpPr>
          <p:cNvPr id="122" name="Google Shape;122;p6"/>
          <p:cNvSpPr txBox="1"/>
          <p:nvPr/>
        </p:nvSpPr>
        <p:spPr>
          <a:xfrm>
            <a:off x="381000" y="990600"/>
            <a:ext cx="868680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following are the interpretation we got from data analysis, For analyzing the data we took the help of data visualization libraries like seaborn, Matplotlib, plotly,Tableau software, First we drew the correlation and heatmaps from which we came to know which are the significant variables which decides the second hand car price.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3" name="Google Shape;123;p6"/>
          <p:cNvPicPr preferRelativeResize="0"/>
          <p:nvPr/>
        </p:nvPicPr>
        <p:blipFill rotWithShape="1">
          <a:blip r:embed="rId3">
            <a:alphaModFix/>
          </a:blip>
          <a:srcRect b="0" l="0" r="0" t="0"/>
          <a:stretch/>
        </p:blipFill>
        <p:spPr>
          <a:xfrm>
            <a:off x="381001" y="2590800"/>
            <a:ext cx="7772400" cy="3657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7"/>
          <p:cNvSpPr txBox="1"/>
          <p:nvPr/>
        </p:nvSpPr>
        <p:spPr>
          <a:xfrm>
            <a:off x="533400" y="228600"/>
            <a:ext cx="7848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1.Car Price vs Year of manufacture</a:t>
            </a:r>
            <a:endParaRPr sz="1800">
              <a:solidFill>
                <a:schemeClr val="dk1"/>
              </a:solidFill>
              <a:latin typeface="Calibri"/>
              <a:ea typeface="Calibri"/>
              <a:cs typeface="Calibri"/>
              <a:sym typeface="Calibri"/>
            </a:endParaRPr>
          </a:p>
        </p:txBody>
      </p:sp>
      <p:pic>
        <p:nvPicPr>
          <p:cNvPr id="129" name="Google Shape;129;p7"/>
          <p:cNvPicPr preferRelativeResize="0"/>
          <p:nvPr/>
        </p:nvPicPr>
        <p:blipFill rotWithShape="1">
          <a:blip r:embed="rId3">
            <a:alphaModFix/>
          </a:blip>
          <a:srcRect b="0" l="0" r="0" t="0"/>
          <a:stretch/>
        </p:blipFill>
        <p:spPr>
          <a:xfrm>
            <a:off x="1905001" y="579645"/>
            <a:ext cx="3962399" cy="2087356"/>
          </a:xfrm>
          <a:prstGeom prst="rect">
            <a:avLst/>
          </a:prstGeom>
          <a:noFill/>
          <a:ln>
            <a:noFill/>
          </a:ln>
        </p:spPr>
      </p:pic>
      <p:pic>
        <p:nvPicPr>
          <p:cNvPr id="130" name="Google Shape;130;p7"/>
          <p:cNvPicPr preferRelativeResize="0"/>
          <p:nvPr/>
        </p:nvPicPr>
        <p:blipFill rotWithShape="1">
          <a:blip r:embed="rId4">
            <a:alphaModFix/>
          </a:blip>
          <a:srcRect b="0" l="0" r="0" t="0"/>
          <a:stretch/>
        </p:blipFill>
        <p:spPr>
          <a:xfrm>
            <a:off x="609600" y="2743200"/>
            <a:ext cx="7924799" cy="3429000"/>
          </a:xfrm>
          <a:prstGeom prst="rect">
            <a:avLst/>
          </a:prstGeom>
          <a:noFill/>
          <a:ln>
            <a:noFill/>
          </a:ln>
        </p:spPr>
      </p:pic>
      <p:sp>
        <p:nvSpPr>
          <p:cNvPr id="131" name="Google Shape;131;p7"/>
          <p:cNvSpPr txBox="1"/>
          <p:nvPr/>
        </p:nvSpPr>
        <p:spPr>
          <a:xfrm>
            <a:off x="679704" y="6184392"/>
            <a:ext cx="82296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From the above graphs we can infer that as the year of the car increases the price will decreases.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8"/>
          <p:cNvSpPr txBox="1"/>
          <p:nvPr/>
        </p:nvSpPr>
        <p:spPr>
          <a:xfrm>
            <a:off x="381000" y="228600"/>
            <a:ext cx="8610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2.Car Price vs Kilometer Ran</a:t>
            </a:r>
            <a:endParaRPr sz="1800">
              <a:solidFill>
                <a:schemeClr val="dk1"/>
              </a:solidFill>
              <a:latin typeface="Calibri"/>
              <a:ea typeface="Calibri"/>
              <a:cs typeface="Calibri"/>
              <a:sym typeface="Calibri"/>
            </a:endParaRPr>
          </a:p>
        </p:txBody>
      </p:sp>
      <p:pic>
        <p:nvPicPr>
          <p:cNvPr id="137" name="Google Shape;137;p8"/>
          <p:cNvPicPr preferRelativeResize="0"/>
          <p:nvPr/>
        </p:nvPicPr>
        <p:blipFill rotWithShape="1">
          <a:blip r:embed="rId3">
            <a:alphaModFix/>
          </a:blip>
          <a:srcRect b="0" l="0" r="0" t="0"/>
          <a:stretch/>
        </p:blipFill>
        <p:spPr>
          <a:xfrm>
            <a:off x="1139952" y="960120"/>
            <a:ext cx="6299200" cy="3365500"/>
          </a:xfrm>
          <a:prstGeom prst="rect">
            <a:avLst/>
          </a:prstGeom>
          <a:noFill/>
          <a:ln>
            <a:noFill/>
          </a:ln>
        </p:spPr>
      </p:pic>
      <p:sp>
        <p:nvSpPr>
          <p:cNvPr id="138" name="Google Shape;138;p8"/>
          <p:cNvSpPr/>
          <p:nvPr/>
        </p:nvSpPr>
        <p:spPr>
          <a:xfrm>
            <a:off x="1139952" y="4800600"/>
            <a:ext cx="708964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From the above graph we can infer that as kilometer ran increases the price of the car also going to decreases.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9"/>
          <p:cNvSpPr/>
          <p:nvPr/>
        </p:nvSpPr>
        <p:spPr>
          <a:xfrm>
            <a:off x="533400" y="228600"/>
            <a:ext cx="23896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3.</a:t>
            </a:r>
            <a:r>
              <a:rPr b="1" lang="en-US" sz="1800">
                <a:solidFill>
                  <a:schemeClr val="dk1"/>
                </a:solidFill>
                <a:latin typeface="Calibri"/>
                <a:ea typeface="Calibri"/>
                <a:cs typeface="Calibri"/>
                <a:sym typeface="Calibri"/>
              </a:rPr>
              <a:t>Car Price vs Fuel type</a:t>
            </a:r>
            <a:endParaRPr sz="1800">
              <a:solidFill>
                <a:schemeClr val="dk1"/>
              </a:solidFill>
              <a:latin typeface="Calibri"/>
              <a:ea typeface="Calibri"/>
              <a:cs typeface="Calibri"/>
              <a:sym typeface="Calibri"/>
            </a:endParaRPr>
          </a:p>
        </p:txBody>
      </p:sp>
      <p:pic>
        <p:nvPicPr>
          <p:cNvPr id="144" name="Google Shape;144;p9"/>
          <p:cNvPicPr preferRelativeResize="0"/>
          <p:nvPr/>
        </p:nvPicPr>
        <p:blipFill rotWithShape="1">
          <a:blip r:embed="rId3">
            <a:alphaModFix/>
          </a:blip>
          <a:srcRect b="0" l="0" r="0" t="0"/>
          <a:stretch/>
        </p:blipFill>
        <p:spPr>
          <a:xfrm>
            <a:off x="2346960" y="1219200"/>
            <a:ext cx="4000500" cy="3810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2021-09-29T07:23:18Z</dcterms:created>
  <dc:creator>User</dc:creator>
</cp:coreProperties>
</file>