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Helveticish Bold" charset="1" panose="020B0704020202020204"/>
      <p:regular r:id="rId21"/>
    </p:embeddedFont>
    <p:embeddedFont>
      <p:font typeface="Helveticish" charset="1" panose="020B0604020202020204"/>
      <p:regular r:id="rId22"/>
    </p:embeddedFont>
    <p:embeddedFont>
      <p:font typeface="Montserrat" charset="1" panose="00000500000000000000"/>
      <p:regular r:id="rId23"/>
    </p:embeddedFont>
    <p:embeddedFont>
      <p:font typeface="Open Sans Extra Bold" charset="1" panose="020B09060308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196" t="-8677" r="0" b="-1519"/>
            </a:stretch>
          </a:blipFill>
        </p:spPr>
      </p:sp>
      <p:sp>
        <p:nvSpPr>
          <p:cNvPr name="TextBox 3" id="3"/>
          <p:cNvSpPr txBox="true"/>
          <p:nvPr/>
        </p:nvSpPr>
        <p:spPr>
          <a:xfrm rot="0">
            <a:off x="2026470" y="2612532"/>
            <a:ext cx="9045418" cy="4560263"/>
          </a:xfrm>
          <a:prstGeom prst="rect">
            <a:avLst/>
          </a:prstGeom>
        </p:spPr>
        <p:txBody>
          <a:bodyPr anchor="t" rtlCol="false" tIns="0" lIns="0" bIns="0" rIns="0">
            <a:spAutoFit/>
          </a:bodyPr>
          <a:lstStyle/>
          <a:p>
            <a:pPr algn="l">
              <a:lnSpc>
                <a:spcPts val="8722"/>
              </a:lnSpc>
            </a:pPr>
            <a:r>
              <a:rPr lang="en-US" sz="9691" b="true">
                <a:solidFill>
                  <a:srgbClr val="FFFFFF"/>
                </a:solidFill>
                <a:latin typeface="Helveticish Bold"/>
                <a:ea typeface="Helveticish Bold"/>
                <a:cs typeface="Helveticish Bold"/>
                <a:sym typeface="Helveticish Bold"/>
              </a:rPr>
              <a:t>Sales Performance Analysis of Walmart Stores</a:t>
            </a:r>
          </a:p>
        </p:txBody>
      </p:sp>
      <p:sp>
        <p:nvSpPr>
          <p:cNvPr name="TextBox 4" id="4"/>
          <p:cNvSpPr txBox="true"/>
          <p:nvPr/>
        </p:nvSpPr>
        <p:spPr>
          <a:xfrm rot="0">
            <a:off x="2026470" y="1761356"/>
            <a:ext cx="6450684" cy="622576"/>
          </a:xfrm>
          <a:prstGeom prst="rect">
            <a:avLst/>
          </a:prstGeom>
        </p:spPr>
        <p:txBody>
          <a:bodyPr anchor="t" rtlCol="false" tIns="0" lIns="0" bIns="0" rIns="0">
            <a:spAutoFit/>
          </a:bodyPr>
          <a:lstStyle/>
          <a:p>
            <a:pPr algn="l">
              <a:lnSpc>
                <a:spcPts val="4687"/>
              </a:lnSpc>
            </a:pPr>
            <a:r>
              <a:rPr lang="en-US" sz="4223">
                <a:solidFill>
                  <a:srgbClr val="FFFFFF"/>
                </a:solidFill>
                <a:latin typeface="Helveticish"/>
                <a:ea typeface="Helveticish"/>
                <a:cs typeface="Helveticish"/>
                <a:sym typeface="Helveticish"/>
              </a:rPr>
              <a:t>Strength and Growth</a:t>
            </a:r>
          </a:p>
        </p:txBody>
      </p:sp>
      <p:sp>
        <p:nvSpPr>
          <p:cNvPr name="TextBox 5" id="5"/>
          <p:cNvSpPr txBox="true"/>
          <p:nvPr/>
        </p:nvSpPr>
        <p:spPr>
          <a:xfrm rot="0">
            <a:off x="2026470" y="7271733"/>
            <a:ext cx="7521975" cy="1272961"/>
          </a:xfrm>
          <a:prstGeom prst="rect">
            <a:avLst/>
          </a:prstGeom>
        </p:spPr>
        <p:txBody>
          <a:bodyPr anchor="t" rtlCol="false" tIns="0" lIns="0" bIns="0" rIns="0">
            <a:spAutoFit/>
          </a:bodyPr>
          <a:lstStyle/>
          <a:p>
            <a:pPr algn="l">
              <a:lnSpc>
                <a:spcPts val="4988"/>
              </a:lnSpc>
            </a:pPr>
            <a:r>
              <a:rPr lang="en-US" sz="3695">
                <a:solidFill>
                  <a:srgbClr val="FFFFFF"/>
                </a:solidFill>
                <a:latin typeface="Helveticish"/>
                <a:ea typeface="Helveticish"/>
                <a:cs typeface="Helveticish"/>
                <a:sym typeface="Helveticish"/>
              </a:rPr>
              <a:t>Using Advanced MySQL Techniques</a:t>
            </a:r>
          </a:p>
        </p:txBody>
      </p:sp>
      <p:sp>
        <p:nvSpPr>
          <p:cNvPr name="Freeform 6" id="6"/>
          <p:cNvSpPr/>
          <p:nvPr/>
        </p:nvSpPr>
        <p:spPr>
          <a:xfrm flipH="false" flipV="false" rot="0">
            <a:off x="7732618" y="9259069"/>
            <a:ext cx="6257356" cy="3481366"/>
          </a:xfrm>
          <a:custGeom>
            <a:avLst/>
            <a:gdLst/>
            <a:ahLst/>
            <a:cxnLst/>
            <a:rect r="r" b="b" t="t" l="l"/>
            <a:pathLst>
              <a:path h="3481366" w="6257356">
                <a:moveTo>
                  <a:pt x="0" y="0"/>
                </a:moveTo>
                <a:lnTo>
                  <a:pt x="6257356" y="0"/>
                </a:lnTo>
                <a:lnTo>
                  <a:pt x="6257356" y="3481366"/>
                </a:lnTo>
                <a:lnTo>
                  <a:pt x="0" y="3481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345954" y="-1026975"/>
            <a:ext cx="7315200" cy="4109812"/>
          </a:xfrm>
          <a:custGeom>
            <a:avLst/>
            <a:gdLst/>
            <a:ahLst/>
            <a:cxnLst/>
            <a:rect r="r" b="b" t="t" l="l"/>
            <a:pathLst>
              <a:path h="4109812" w="7315200">
                <a:moveTo>
                  <a:pt x="0" y="0"/>
                </a:moveTo>
                <a:lnTo>
                  <a:pt x="7315200" y="0"/>
                </a:lnTo>
                <a:lnTo>
                  <a:pt x="7315200" y="4109812"/>
                </a:lnTo>
                <a:lnTo>
                  <a:pt x="0" y="41098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10800000">
            <a:off x="4154994" y="-1972789"/>
            <a:ext cx="5393450" cy="3000720"/>
          </a:xfrm>
          <a:custGeom>
            <a:avLst/>
            <a:gdLst/>
            <a:ahLst/>
            <a:cxnLst/>
            <a:rect r="r" b="b" t="t" l="l"/>
            <a:pathLst>
              <a:path h="3000720" w="5393450">
                <a:moveTo>
                  <a:pt x="0" y="0"/>
                </a:moveTo>
                <a:lnTo>
                  <a:pt x="5393451" y="0"/>
                </a:lnTo>
                <a:lnTo>
                  <a:pt x="5393451" y="3000720"/>
                </a:lnTo>
                <a:lnTo>
                  <a:pt x="0" y="30007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769501" y="9026313"/>
            <a:ext cx="7239882" cy="463974"/>
          </a:xfrm>
          <a:prstGeom prst="rect">
            <a:avLst/>
          </a:prstGeom>
        </p:spPr>
        <p:txBody>
          <a:bodyPr anchor="t" rtlCol="false" tIns="0" lIns="0" bIns="0" rIns="0">
            <a:spAutoFit/>
          </a:bodyPr>
          <a:lstStyle/>
          <a:p>
            <a:pPr algn="ctr">
              <a:lnSpc>
                <a:spcPts val="3432"/>
              </a:lnSpc>
              <a:spcBef>
                <a:spcPct val="0"/>
              </a:spcBef>
            </a:pPr>
            <a:r>
              <a:rPr lang="en-US" b="true" sz="3092">
                <a:solidFill>
                  <a:srgbClr val="FFFFFF"/>
                </a:solidFill>
                <a:latin typeface="Helveticish Bold"/>
                <a:ea typeface="Helveticish Bold"/>
                <a:cs typeface="Helveticish Bold"/>
                <a:sym typeface="Helveticish Bold"/>
              </a:rPr>
              <a:t>Presented by - Mukesh Patil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589937" y="-158962"/>
            <a:ext cx="11827463" cy="12386053"/>
            <a:chOff x="0" y="0"/>
            <a:chExt cx="3115052" cy="3262170"/>
          </a:xfrm>
        </p:grpSpPr>
        <p:sp>
          <p:nvSpPr>
            <p:cNvPr name="Freeform 3" id="3"/>
            <p:cNvSpPr/>
            <p:nvPr/>
          </p:nvSpPr>
          <p:spPr>
            <a:xfrm flipH="false" flipV="false" rot="0">
              <a:off x="0" y="0"/>
              <a:ext cx="3115052" cy="3262170"/>
            </a:xfrm>
            <a:custGeom>
              <a:avLst/>
              <a:gdLst/>
              <a:ahLst/>
              <a:cxnLst/>
              <a:rect r="r" b="b" t="t" l="l"/>
              <a:pathLst>
                <a:path h="3262170" w="3115052">
                  <a:moveTo>
                    <a:pt x="0" y="0"/>
                  </a:moveTo>
                  <a:lnTo>
                    <a:pt x="3115052" y="0"/>
                  </a:lnTo>
                  <a:lnTo>
                    <a:pt x="3115052" y="3262170"/>
                  </a:lnTo>
                  <a:lnTo>
                    <a:pt x="0" y="3262170"/>
                  </a:lnTo>
                  <a:close/>
                </a:path>
              </a:pathLst>
            </a:custGeom>
            <a:solidFill>
              <a:srgbClr val="3B5074"/>
            </a:solidFill>
          </p:spPr>
        </p:sp>
        <p:sp>
          <p:nvSpPr>
            <p:cNvPr name="TextBox 4" id="4"/>
            <p:cNvSpPr txBox="true"/>
            <p:nvPr/>
          </p:nvSpPr>
          <p:spPr>
            <a:xfrm>
              <a:off x="0" y="-28575"/>
              <a:ext cx="3115052"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374466" y="4167020"/>
            <a:ext cx="6662991" cy="5865426"/>
          </a:xfrm>
          <a:custGeom>
            <a:avLst/>
            <a:gdLst/>
            <a:ahLst/>
            <a:cxnLst/>
            <a:rect r="r" b="b" t="t" l="l"/>
            <a:pathLst>
              <a:path h="5865426" w="6662991">
                <a:moveTo>
                  <a:pt x="0" y="0"/>
                </a:moveTo>
                <a:lnTo>
                  <a:pt x="6662991" y="0"/>
                </a:lnTo>
                <a:lnTo>
                  <a:pt x="6662991" y="5865426"/>
                </a:lnTo>
                <a:lnTo>
                  <a:pt x="0" y="5865426"/>
                </a:lnTo>
                <a:lnTo>
                  <a:pt x="0" y="0"/>
                </a:lnTo>
                <a:close/>
              </a:path>
            </a:pathLst>
          </a:custGeom>
          <a:blipFill>
            <a:blip r:embed="rId4"/>
            <a:stretch>
              <a:fillRect l="0" t="0" r="0" b="0"/>
            </a:stretch>
          </a:blipFill>
        </p:spPr>
      </p:sp>
      <p:graphicFrame>
        <p:nvGraphicFramePr>
          <p:cNvPr name="Table 7" id="7"/>
          <p:cNvGraphicFramePr>
            <a:graphicFrameLocks noGrp="true"/>
          </p:cNvGraphicFramePr>
          <p:nvPr/>
        </p:nvGraphicFramePr>
        <p:xfrm>
          <a:off x="11374466" y="246894"/>
          <a:ext cx="6776595" cy="3710757"/>
        </p:xfrm>
        <a:graphic>
          <a:graphicData uri="http://schemas.openxmlformats.org/drawingml/2006/table">
            <a:tbl>
              <a:tblPr/>
              <a:tblGrid>
                <a:gridCol w="2350348"/>
                <a:gridCol w="2556573"/>
                <a:gridCol w="1869673"/>
              </a:tblGrid>
              <a:tr h="1236919">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customertype</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bestproductline</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totalsales</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1236919">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Member</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Food and beverages</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31357.71</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1236919">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Normal</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Electronic accessories</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799"/>
                        </a:lnSpc>
                        <a:spcBef>
                          <a:spcPct val="0"/>
                        </a:spcBef>
                        <a:defRPr/>
                      </a:pPr>
                      <a:r>
                        <a:rPr lang="en-US" b="true" sz="1999" strike="noStrike" u="none">
                          <a:solidFill>
                            <a:srgbClr val="000000"/>
                          </a:solidFill>
                          <a:latin typeface="Open Sans Extra Bold"/>
                          <a:ea typeface="Open Sans Extra Bold"/>
                          <a:cs typeface="Open Sans Extra Bold"/>
                          <a:sym typeface="Open Sans Extra Bold"/>
                        </a:rPr>
                        <a:t>29839.1</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bl>
          </a:graphicData>
        </a:graphic>
      </p:graphicFrame>
      <p:sp>
        <p:nvSpPr>
          <p:cNvPr name="TextBox 8" id="8"/>
          <p:cNvSpPr txBox="true"/>
          <p:nvPr/>
        </p:nvSpPr>
        <p:spPr>
          <a:xfrm rot="0">
            <a:off x="415561" y="265944"/>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7: Best Product Line by Customer Type</a:t>
            </a:r>
          </a:p>
        </p:txBody>
      </p:sp>
      <p:sp>
        <p:nvSpPr>
          <p:cNvPr name="TextBox 9" id="9"/>
          <p:cNvSpPr txBox="true"/>
          <p:nvPr/>
        </p:nvSpPr>
        <p:spPr>
          <a:xfrm rot="0">
            <a:off x="415561" y="1555821"/>
            <a:ext cx="5855290" cy="8583471"/>
          </a:xfrm>
          <a:prstGeom prst="rect">
            <a:avLst/>
          </a:prstGeom>
        </p:spPr>
        <p:txBody>
          <a:bodyPr anchor="t" rtlCol="false" tIns="0" lIns="0" bIns="0" rIns="0">
            <a:spAutoFit/>
          </a:bodyPr>
          <a:lstStyle/>
          <a:p>
            <a:pPr algn="l">
              <a:lnSpc>
                <a:spcPts val="3272"/>
              </a:lnSpc>
            </a:pPr>
            <a:r>
              <a:rPr lang="en-US" sz="2424" spc="145">
                <a:solidFill>
                  <a:srgbClr val="FFFFFF"/>
                </a:solidFill>
                <a:latin typeface="Montserrat"/>
                <a:ea typeface="Montserrat"/>
                <a:cs typeface="Montserrat"/>
                <a:sym typeface="Montserrat"/>
              </a:rPr>
              <a:t>WITH ProductLineSales AS (</a:t>
            </a:r>
          </a:p>
          <a:p>
            <a:pPr algn="l">
              <a:lnSpc>
                <a:spcPts val="3272"/>
              </a:lnSpc>
            </a:pPr>
            <a:r>
              <a:rPr lang="en-US" sz="2424" spc="145">
                <a:solidFill>
                  <a:srgbClr val="FFFFFF"/>
                </a:solidFill>
                <a:latin typeface="Montserrat"/>
                <a:ea typeface="Montserrat"/>
                <a:cs typeface="Montserrat"/>
                <a:sym typeface="Montserrat"/>
              </a:rPr>
              <a:t>    SELECT </a:t>
            </a:r>
          </a:p>
          <a:p>
            <a:pPr algn="l">
              <a:lnSpc>
                <a:spcPts val="3272"/>
              </a:lnSpc>
            </a:pPr>
            <a:r>
              <a:rPr lang="en-US" sz="2424" spc="145">
                <a:solidFill>
                  <a:srgbClr val="FFFFFF"/>
                </a:solidFill>
                <a:latin typeface="Montserrat"/>
                <a:ea typeface="Montserrat"/>
                <a:cs typeface="Montserrat"/>
                <a:sym typeface="Montserrat"/>
              </a:rPr>
              <a:t>        CustomerType,</a:t>
            </a:r>
          </a:p>
          <a:p>
            <a:pPr algn="l">
              <a:lnSpc>
                <a:spcPts val="3272"/>
              </a:lnSpc>
            </a:pPr>
            <a:r>
              <a:rPr lang="en-US" sz="2424" spc="145">
                <a:solidFill>
                  <a:srgbClr val="FFFFFF"/>
                </a:solidFill>
                <a:latin typeface="Montserrat"/>
                <a:ea typeface="Montserrat"/>
                <a:cs typeface="Montserrat"/>
                <a:sym typeface="Montserrat"/>
              </a:rPr>
              <a:t>        ProductLine,</a:t>
            </a:r>
          </a:p>
          <a:p>
            <a:pPr algn="l">
              <a:lnSpc>
                <a:spcPts val="3272"/>
              </a:lnSpc>
            </a:pPr>
            <a:r>
              <a:rPr lang="en-US" sz="2424" spc="145">
                <a:solidFill>
                  <a:srgbClr val="FFFFFF"/>
                </a:solidFill>
                <a:latin typeface="Montserrat"/>
                <a:ea typeface="Montserrat"/>
                <a:cs typeface="Montserrat"/>
                <a:sym typeface="Montserrat"/>
              </a:rPr>
              <a:t>        SUM(Total) AS TotalSales</a:t>
            </a:r>
          </a:p>
          <a:p>
            <a:pPr algn="l">
              <a:lnSpc>
                <a:spcPts val="3272"/>
              </a:lnSpc>
            </a:pPr>
            <a:r>
              <a:rPr lang="en-US" sz="2424" spc="145">
                <a:solidFill>
                  <a:srgbClr val="FFFFFF"/>
                </a:solidFill>
                <a:latin typeface="Montserrat"/>
                <a:ea typeface="Montserrat"/>
                <a:cs typeface="Montserrat"/>
                <a:sym typeface="Montserrat"/>
              </a:rPr>
              <a:t>    FROM </a:t>
            </a:r>
          </a:p>
          <a:p>
            <a:pPr algn="l">
              <a:lnSpc>
                <a:spcPts val="3272"/>
              </a:lnSpc>
            </a:pPr>
            <a:r>
              <a:rPr lang="en-US" sz="2424" spc="145">
                <a:solidFill>
                  <a:srgbClr val="FFFFFF"/>
                </a:solidFill>
                <a:latin typeface="Montserrat"/>
                <a:ea typeface="Montserrat"/>
                <a:cs typeface="Montserrat"/>
                <a:sym typeface="Montserrat"/>
              </a:rPr>
              <a:t>        WalmartSalesData</a:t>
            </a:r>
          </a:p>
          <a:p>
            <a:pPr algn="l">
              <a:lnSpc>
                <a:spcPts val="3272"/>
              </a:lnSpc>
            </a:pPr>
            <a:r>
              <a:rPr lang="en-US" sz="2424" spc="145">
                <a:solidFill>
                  <a:srgbClr val="FFFFFF"/>
                </a:solidFill>
                <a:latin typeface="Montserrat"/>
                <a:ea typeface="Montserrat"/>
                <a:cs typeface="Montserrat"/>
                <a:sym typeface="Montserrat"/>
              </a:rPr>
              <a:t>    GROUP BY </a:t>
            </a:r>
          </a:p>
          <a:p>
            <a:pPr algn="l">
              <a:lnSpc>
                <a:spcPts val="3272"/>
              </a:lnSpc>
            </a:pPr>
            <a:r>
              <a:rPr lang="en-US" sz="2424" spc="145">
                <a:solidFill>
                  <a:srgbClr val="FFFFFF"/>
                </a:solidFill>
                <a:latin typeface="Montserrat"/>
                <a:ea typeface="Montserrat"/>
                <a:cs typeface="Montserrat"/>
                <a:sym typeface="Montserrat"/>
              </a:rPr>
              <a:t>        CustomerType, ProductLine</a:t>
            </a:r>
          </a:p>
          <a:p>
            <a:pPr algn="l">
              <a:lnSpc>
                <a:spcPts val="3272"/>
              </a:lnSpc>
            </a:pPr>
            <a:r>
              <a:rPr lang="en-US" sz="2424" spc="145">
                <a:solidFill>
                  <a:srgbClr val="FFFFFF"/>
                </a:solidFill>
                <a:latin typeface="Montserrat"/>
                <a:ea typeface="Montserrat"/>
                <a:cs typeface="Montserrat"/>
                <a:sym typeface="Montserrat"/>
              </a:rPr>
              <a:t>),</a:t>
            </a:r>
          </a:p>
          <a:p>
            <a:pPr algn="l">
              <a:lnSpc>
                <a:spcPts val="3272"/>
              </a:lnSpc>
            </a:pPr>
            <a:r>
              <a:rPr lang="en-US" sz="2424" spc="145">
                <a:solidFill>
                  <a:srgbClr val="FFFFFF"/>
                </a:solidFill>
                <a:latin typeface="Montserrat"/>
                <a:ea typeface="Montserrat"/>
                <a:cs typeface="Montserrat"/>
                <a:sym typeface="Montserrat"/>
              </a:rPr>
              <a:t>RankedProductLines AS (</a:t>
            </a:r>
          </a:p>
          <a:p>
            <a:pPr algn="l">
              <a:lnSpc>
                <a:spcPts val="3272"/>
              </a:lnSpc>
            </a:pPr>
            <a:r>
              <a:rPr lang="en-US" sz="2424" spc="145">
                <a:solidFill>
                  <a:srgbClr val="FFFFFF"/>
                </a:solidFill>
                <a:latin typeface="Montserrat"/>
                <a:ea typeface="Montserrat"/>
                <a:cs typeface="Montserrat"/>
                <a:sym typeface="Montserrat"/>
              </a:rPr>
              <a:t>    SELECT </a:t>
            </a:r>
          </a:p>
          <a:p>
            <a:pPr algn="l">
              <a:lnSpc>
                <a:spcPts val="3272"/>
              </a:lnSpc>
            </a:pPr>
            <a:r>
              <a:rPr lang="en-US" sz="2424" spc="145">
                <a:solidFill>
                  <a:srgbClr val="FFFFFF"/>
                </a:solidFill>
                <a:latin typeface="Montserrat"/>
                <a:ea typeface="Montserrat"/>
                <a:cs typeface="Montserrat"/>
                <a:sym typeface="Montserrat"/>
              </a:rPr>
              <a:t>        CustomerType,</a:t>
            </a:r>
          </a:p>
          <a:p>
            <a:pPr algn="l">
              <a:lnSpc>
                <a:spcPts val="3272"/>
              </a:lnSpc>
            </a:pPr>
            <a:r>
              <a:rPr lang="en-US" sz="2424" spc="145">
                <a:solidFill>
                  <a:srgbClr val="FFFFFF"/>
                </a:solidFill>
                <a:latin typeface="Montserrat"/>
                <a:ea typeface="Montserrat"/>
                <a:cs typeface="Montserrat"/>
                <a:sym typeface="Montserrat"/>
              </a:rPr>
              <a:t>        ProductLine,</a:t>
            </a:r>
          </a:p>
          <a:p>
            <a:pPr algn="l">
              <a:lnSpc>
                <a:spcPts val="3272"/>
              </a:lnSpc>
            </a:pPr>
            <a:r>
              <a:rPr lang="en-US" sz="2424" spc="145">
                <a:solidFill>
                  <a:srgbClr val="FFFFFF"/>
                </a:solidFill>
                <a:latin typeface="Montserrat"/>
                <a:ea typeface="Montserrat"/>
                <a:cs typeface="Montserrat"/>
                <a:sym typeface="Montserrat"/>
              </a:rPr>
              <a:t>        TotalSales,</a:t>
            </a:r>
          </a:p>
          <a:p>
            <a:pPr algn="l">
              <a:lnSpc>
                <a:spcPts val="3272"/>
              </a:lnSpc>
            </a:pPr>
            <a:r>
              <a:rPr lang="en-US" sz="2424" spc="145">
                <a:solidFill>
                  <a:srgbClr val="FFFFFF"/>
                </a:solidFill>
                <a:latin typeface="Montserrat"/>
                <a:ea typeface="Montserrat"/>
                <a:cs typeface="Montserrat"/>
                <a:sym typeface="Montserrat"/>
              </a:rPr>
              <a:t>        ROW_NUMBER() OVER (PARTITION BY CustomerType ORDER BY TotalSales DESC) AS rn</a:t>
            </a:r>
          </a:p>
          <a:p>
            <a:pPr algn="l">
              <a:lnSpc>
                <a:spcPts val="3272"/>
              </a:lnSpc>
            </a:pPr>
            <a:r>
              <a:rPr lang="en-US" sz="2424" spc="145">
                <a:solidFill>
                  <a:srgbClr val="FFFFFF"/>
                </a:solidFill>
                <a:latin typeface="Montserrat"/>
                <a:ea typeface="Montserrat"/>
                <a:cs typeface="Montserrat"/>
                <a:sym typeface="Montserrat"/>
              </a:rPr>
              <a:t>    FROM </a:t>
            </a:r>
          </a:p>
          <a:p>
            <a:pPr algn="l">
              <a:lnSpc>
                <a:spcPts val="3272"/>
              </a:lnSpc>
            </a:pPr>
            <a:r>
              <a:rPr lang="en-US" sz="2424" spc="145">
                <a:solidFill>
                  <a:srgbClr val="FFFFFF"/>
                </a:solidFill>
                <a:latin typeface="Montserrat"/>
                <a:ea typeface="Montserrat"/>
                <a:cs typeface="Montserrat"/>
                <a:sym typeface="Montserrat"/>
              </a:rPr>
              <a:t>        ProductLineSales</a:t>
            </a:r>
          </a:p>
          <a:p>
            <a:pPr algn="l" marL="0" indent="0" lvl="0">
              <a:lnSpc>
                <a:spcPts val="3272"/>
              </a:lnSpc>
              <a:spcBef>
                <a:spcPct val="0"/>
              </a:spcBef>
            </a:pPr>
            <a:r>
              <a:rPr lang="en-US" sz="2424" spc="145">
                <a:solidFill>
                  <a:srgbClr val="FFFFFF"/>
                </a:solidFill>
                <a:latin typeface="Montserrat"/>
                <a:ea typeface="Montserrat"/>
                <a:cs typeface="Montserrat"/>
                <a:sym typeface="Montserrat"/>
              </a:rPr>
              <a:t>)</a:t>
            </a:r>
          </a:p>
        </p:txBody>
      </p:sp>
      <p:sp>
        <p:nvSpPr>
          <p:cNvPr name="TextBox 10" id="10"/>
          <p:cNvSpPr txBox="true"/>
          <p:nvPr/>
        </p:nvSpPr>
        <p:spPr>
          <a:xfrm rot="0">
            <a:off x="6683202" y="1555821"/>
            <a:ext cx="4341757" cy="3668571"/>
          </a:xfrm>
          <a:prstGeom prst="rect">
            <a:avLst/>
          </a:prstGeom>
        </p:spPr>
        <p:txBody>
          <a:bodyPr anchor="t" rtlCol="false" tIns="0" lIns="0" bIns="0" rIns="0">
            <a:spAutoFit/>
          </a:bodyPr>
          <a:lstStyle/>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SELECT </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    CustomerType,</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    ProductLine AS BestProductLine,</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    TotalSales</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FROM </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    RankedProductLines</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WHERE </a:t>
            </a:r>
          </a:p>
          <a:p>
            <a:pPr algn="l" marL="0" indent="0" lvl="0">
              <a:lnSpc>
                <a:spcPts val="3272"/>
              </a:lnSpc>
              <a:spcBef>
                <a:spcPct val="0"/>
              </a:spcBef>
            </a:pPr>
            <a:r>
              <a:rPr lang="en-US" sz="2424" spc="145" strike="noStrike" u="none">
                <a:solidFill>
                  <a:srgbClr val="FFFFFF"/>
                </a:solidFill>
                <a:latin typeface="Montserrat"/>
                <a:ea typeface="Montserrat"/>
                <a:cs typeface="Montserrat"/>
                <a:sym typeface="Montserrat"/>
              </a:rPr>
              <a:t>    rn = 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589937" y="-158962"/>
            <a:ext cx="11827463" cy="12386053"/>
            <a:chOff x="0" y="0"/>
            <a:chExt cx="3115052" cy="3262170"/>
          </a:xfrm>
        </p:grpSpPr>
        <p:sp>
          <p:nvSpPr>
            <p:cNvPr name="Freeform 3" id="3"/>
            <p:cNvSpPr/>
            <p:nvPr/>
          </p:nvSpPr>
          <p:spPr>
            <a:xfrm flipH="false" flipV="false" rot="0">
              <a:off x="0" y="0"/>
              <a:ext cx="3115052" cy="3262170"/>
            </a:xfrm>
            <a:custGeom>
              <a:avLst/>
              <a:gdLst/>
              <a:ahLst/>
              <a:cxnLst/>
              <a:rect r="r" b="b" t="t" l="l"/>
              <a:pathLst>
                <a:path h="3262170" w="3115052">
                  <a:moveTo>
                    <a:pt x="0" y="0"/>
                  </a:moveTo>
                  <a:lnTo>
                    <a:pt x="3115052" y="0"/>
                  </a:lnTo>
                  <a:lnTo>
                    <a:pt x="3115052" y="3262170"/>
                  </a:lnTo>
                  <a:lnTo>
                    <a:pt x="0" y="3262170"/>
                  </a:lnTo>
                  <a:close/>
                </a:path>
              </a:pathLst>
            </a:custGeom>
            <a:solidFill>
              <a:srgbClr val="3B5074"/>
            </a:solidFill>
          </p:spPr>
        </p:sp>
        <p:sp>
          <p:nvSpPr>
            <p:cNvPr name="TextBox 4" id="4"/>
            <p:cNvSpPr txBox="true"/>
            <p:nvPr/>
          </p:nvSpPr>
          <p:spPr>
            <a:xfrm>
              <a:off x="0" y="-28575"/>
              <a:ext cx="3115052"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9944100" y="8826832"/>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15561" y="265944"/>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8: Identifying Repeat Customers</a:t>
            </a:r>
          </a:p>
        </p:txBody>
      </p:sp>
      <p:sp>
        <p:nvSpPr>
          <p:cNvPr name="TextBox 7" id="7"/>
          <p:cNvSpPr txBox="true"/>
          <p:nvPr/>
        </p:nvSpPr>
        <p:spPr>
          <a:xfrm rot="0">
            <a:off x="415561" y="1529465"/>
            <a:ext cx="5699920" cy="8757535"/>
          </a:xfrm>
          <a:prstGeom prst="rect">
            <a:avLst/>
          </a:prstGeom>
        </p:spPr>
        <p:txBody>
          <a:bodyPr anchor="t" rtlCol="false" tIns="0" lIns="0" bIns="0" rIns="0">
            <a:spAutoFit/>
          </a:bodyPr>
          <a:lstStyle/>
          <a:p>
            <a:pPr algn="l">
              <a:lnSpc>
                <a:spcPts val="3468"/>
              </a:lnSpc>
            </a:pPr>
            <a:r>
              <a:rPr lang="en-US" sz="2569" spc="154">
                <a:solidFill>
                  <a:srgbClr val="FFFFFF"/>
                </a:solidFill>
                <a:latin typeface="Montserrat"/>
                <a:ea typeface="Montserrat"/>
                <a:cs typeface="Montserrat"/>
                <a:sym typeface="Montserrat"/>
              </a:rPr>
              <a:t>WITH CustomerPurchases AS (</a:t>
            </a:r>
          </a:p>
          <a:p>
            <a:pPr algn="l">
              <a:lnSpc>
                <a:spcPts val="3468"/>
              </a:lnSpc>
            </a:pPr>
            <a:r>
              <a:rPr lang="en-US" sz="2569" spc="154">
                <a:solidFill>
                  <a:srgbClr val="FFFFFF"/>
                </a:solidFill>
                <a:latin typeface="Montserrat"/>
                <a:ea typeface="Montserrat"/>
                <a:cs typeface="Montserrat"/>
                <a:sym typeface="Montserrat"/>
              </a:rPr>
              <a:t>    SELECT </a:t>
            </a:r>
          </a:p>
          <a:p>
            <a:pPr algn="l">
              <a:lnSpc>
                <a:spcPts val="3468"/>
              </a:lnSpc>
            </a:pPr>
            <a:r>
              <a:rPr lang="en-US" sz="2569" spc="154">
                <a:solidFill>
                  <a:srgbClr val="FFFFFF"/>
                </a:solidFill>
                <a:latin typeface="Montserrat"/>
                <a:ea typeface="Montserrat"/>
                <a:cs typeface="Montserrat"/>
                <a:sym typeface="Montserrat"/>
              </a:rPr>
              <a:t>        InvoiceID,  </a:t>
            </a:r>
          </a:p>
          <a:p>
            <a:pPr algn="l">
              <a:lnSpc>
                <a:spcPts val="3468"/>
              </a:lnSpc>
            </a:pPr>
            <a:r>
              <a:rPr lang="en-US" sz="2569" spc="154">
                <a:solidFill>
                  <a:srgbClr val="FFFFFF"/>
                </a:solidFill>
                <a:latin typeface="Montserrat"/>
                <a:ea typeface="Montserrat"/>
                <a:cs typeface="Montserrat"/>
                <a:sym typeface="Montserrat"/>
              </a:rPr>
              <a:t>        SaleDate,</a:t>
            </a:r>
          </a:p>
          <a:p>
            <a:pPr algn="l">
              <a:lnSpc>
                <a:spcPts val="3468"/>
              </a:lnSpc>
            </a:pPr>
            <a:r>
              <a:rPr lang="en-US" sz="2569" spc="154">
                <a:solidFill>
                  <a:srgbClr val="FFFFFF"/>
                </a:solidFill>
                <a:latin typeface="Montserrat"/>
                <a:ea typeface="Montserrat"/>
                <a:cs typeface="Montserrat"/>
                <a:sym typeface="Montserrat"/>
              </a:rPr>
              <a:t>        ROW_NUMBER() OVER (PARTITION BY InvoiceID ORDER BY SaleDate) AS PurchaseOrder</a:t>
            </a:r>
          </a:p>
          <a:p>
            <a:pPr algn="l">
              <a:lnSpc>
                <a:spcPts val="3468"/>
              </a:lnSpc>
            </a:pPr>
            <a:r>
              <a:rPr lang="en-US" sz="2569" spc="154">
                <a:solidFill>
                  <a:srgbClr val="FFFFFF"/>
                </a:solidFill>
                <a:latin typeface="Montserrat"/>
                <a:ea typeface="Montserrat"/>
                <a:cs typeface="Montserrat"/>
                <a:sym typeface="Montserrat"/>
              </a:rPr>
              <a:t>    FROM </a:t>
            </a:r>
          </a:p>
          <a:p>
            <a:pPr algn="l">
              <a:lnSpc>
                <a:spcPts val="3468"/>
              </a:lnSpc>
            </a:pPr>
            <a:r>
              <a:rPr lang="en-US" sz="2569" spc="154">
                <a:solidFill>
                  <a:srgbClr val="FFFFFF"/>
                </a:solidFill>
                <a:latin typeface="Montserrat"/>
                <a:ea typeface="Montserrat"/>
                <a:cs typeface="Montserrat"/>
                <a:sym typeface="Montserrat"/>
              </a:rPr>
              <a:t>        WalmartSalesData</a:t>
            </a:r>
          </a:p>
          <a:p>
            <a:pPr algn="l">
              <a:lnSpc>
                <a:spcPts val="3468"/>
              </a:lnSpc>
            </a:pPr>
            <a:r>
              <a:rPr lang="en-US" sz="2569" spc="154">
                <a:solidFill>
                  <a:srgbClr val="FFFFFF"/>
                </a:solidFill>
                <a:latin typeface="Montserrat"/>
                <a:ea typeface="Montserrat"/>
                <a:cs typeface="Montserrat"/>
                <a:sym typeface="Montserrat"/>
              </a:rPr>
              <a:t>),</a:t>
            </a:r>
          </a:p>
          <a:p>
            <a:pPr algn="l">
              <a:lnSpc>
                <a:spcPts val="3468"/>
              </a:lnSpc>
            </a:pPr>
            <a:r>
              <a:rPr lang="en-US" sz="2569" spc="154">
                <a:solidFill>
                  <a:srgbClr val="FFFFFF"/>
                </a:solidFill>
                <a:latin typeface="Montserrat"/>
                <a:ea typeface="Montserrat"/>
                <a:cs typeface="Montserrat"/>
                <a:sym typeface="Montserrat"/>
              </a:rPr>
              <a:t>RepeatCustomers AS (</a:t>
            </a:r>
          </a:p>
          <a:p>
            <a:pPr algn="l">
              <a:lnSpc>
                <a:spcPts val="3468"/>
              </a:lnSpc>
            </a:pPr>
            <a:r>
              <a:rPr lang="en-US" sz="2569" spc="154">
                <a:solidFill>
                  <a:srgbClr val="FFFFFF"/>
                </a:solidFill>
                <a:latin typeface="Montserrat"/>
                <a:ea typeface="Montserrat"/>
                <a:cs typeface="Montserrat"/>
                <a:sym typeface="Montserrat"/>
              </a:rPr>
              <a:t>    SELECT </a:t>
            </a:r>
          </a:p>
          <a:p>
            <a:pPr algn="l">
              <a:lnSpc>
                <a:spcPts val="3468"/>
              </a:lnSpc>
            </a:pPr>
            <a:r>
              <a:rPr lang="en-US" sz="2569" spc="154">
                <a:solidFill>
                  <a:srgbClr val="FFFFFF"/>
                </a:solidFill>
                <a:latin typeface="Montserrat"/>
                <a:ea typeface="Montserrat"/>
                <a:cs typeface="Montserrat"/>
                <a:sym typeface="Montserrat"/>
              </a:rPr>
              <a:t>        c1.InvoiceID,</a:t>
            </a:r>
          </a:p>
          <a:p>
            <a:pPr algn="l">
              <a:lnSpc>
                <a:spcPts val="3468"/>
              </a:lnSpc>
            </a:pPr>
            <a:r>
              <a:rPr lang="en-US" sz="2569" spc="154">
                <a:solidFill>
                  <a:srgbClr val="FFFFFF"/>
                </a:solidFill>
                <a:latin typeface="Montserrat"/>
                <a:ea typeface="Montserrat"/>
                <a:cs typeface="Montserrat"/>
                <a:sym typeface="Montserrat"/>
              </a:rPr>
              <a:t>        c1.SaleDate AS FirstPurchaseDate,</a:t>
            </a:r>
          </a:p>
          <a:p>
            <a:pPr algn="l">
              <a:lnSpc>
                <a:spcPts val="3468"/>
              </a:lnSpc>
            </a:pPr>
            <a:r>
              <a:rPr lang="en-US" sz="2569" spc="154">
                <a:solidFill>
                  <a:srgbClr val="FFFFFF"/>
                </a:solidFill>
                <a:latin typeface="Montserrat"/>
                <a:ea typeface="Montserrat"/>
                <a:cs typeface="Montserrat"/>
                <a:sym typeface="Montserrat"/>
              </a:rPr>
              <a:t>        c2.SaleDate AS NextPurchaseDate,</a:t>
            </a:r>
          </a:p>
          <a:p>
            <a:pPr algn="l" marL="0" indent="0" lvl="0">
              <a:lnSpc>
                <a:spcPts val="3468"/>
              </a:lnSpc>
              <a:spcBef>
                <a:spcPct val="0"/>
              </a:spcBef>
            </a:pPr>
            <a:r>
              <a:rPr lang="en-US" sz="2569" spc="154">
                <a:solidFill>
                  <a:srgbClr val="FFFFFF"/>
                </a:solidFill>
                <a:latin typeface="Montserrat"/>
                <a:ea typeface="Montserrat"/>
                <a:cs typeface="Montserrat"/>
                <a:sym typeface="Montserrat"/>
              </a:rPr>
              <a:t>        (c2.SaleDate - c1.SaleDate) AS DaysBetweenPurchases</a:t>
            </a:r>
          </a:p>
        </p:txBody>
      </p:sp>
      <p:sp>
        <p:nvSpPr>
          <p:cNvPr name="TextBox 8" id="8"/>
          <p:cNvSpPr txBox="true"/>
          <p:nvPr/>
        </p:nvSpPr>
        <p:spPr>
          <a:xfrm rot="0">
            <a:off x="6365278" y="1418590"/>
            <a:ext cx="4735678" cy="8597713"/>
          </a:xfrm>
          <a:prstGeom prst="rect">
            <a:avLst/>
          </a:prstGeom>
        </p:spPr>
        <p:txBody>
          <a:bodyPr anchor="t" rtlCol="false" tIns="0" lIns="0" bIns="0" rIns="0">
            <a:spAutoFit/>
          </a:bodyPr>
          <a:lstStyle/>
          <a:p>
            <a:pPr algn="l">
              <a:lnSpc>
                <a:spcPts val="3277"/>
              </a:lnSpc>
            </a:pPr>
            <a:r>
              <a:rPr lang="en-US" sz="2428" spc="145">
                <a:solidFill>
                  <a:srgbClr val="FFFFFF"/>
                </a:solidFill>
                <a:latin typeface="Montserrat"/>
                <a:ea typeface="Montserrat"/>
                <a:cs typeface="Montserrat"/>
                <a:sym typeface="Montserrat"/>
              </a:rPr>
              <a:t>    FROM </a:t>
            </a:r>
          </a:p>
          <a:p>
            <a:pPr algn="l">
              <a:lnSpc>
                <a:spcPts val="3277"/>
              </a:lnSpc>
            </a:pPr>
            <a:r>
              <a:rPr lang="en-US" sz="2428" spc="145">
                <a:solidFill>
                  <a:srgbClr val="FFFFFF"/>
                </a:solidFill>
                <a:latin typeface="Montserrat"/>
                <a:ea typeface="Montserrat"/>
                <a:cs typeface="Montserrat"/>
                <a:sym typeface="Montserrat"/>
              </a:rPr>
              <a:t>        CustomerPurchases c1</a:t>
            </a:r>
          </a:p>
          <a:p>
            <a:pPr algn="l">
              <a:lnSpc>
                <a:spcPts val="3277"/>
              </a:lnSpc>
            </a:pPr>
            <a:r>
              <a:rPr lang="en-US" sz="2428" spc="145">
                <a:solidFill>
                  <a:srgbClr val="FFFFFF"/>
                </a:solidFill>
                <a:latin typeface="Montserrat"/>
                <a:ea typeface="Montserrat"/>
                <a:cs typeface="Montserrat"/>
                <a:sym typeface="Montserrat"/>
              </a:rPr>
              <a:t>    JOIN </a:t>
            </a:r>
          </a:p>
          <a:p>
            <a:pPr algn="l">
              <a:lnSpc>
                <a:spcPts val="3277"/>
              </a:lnSpc>
            </a:pPr>
            <a:r>
              <a:rPr lang="en-US" sz="2428" spc="145">
                <a:solidFill>
                  <a:srgbClr val="FFFFFF"/>
                </a:solidFill>
                <a:latin typeface="Montserrat"/>
                <a:ea typeface="Montserrat"/>
                <a:cs typeface="Montserrat"/>
                <a:sym typeface="Montserrat"/>
              </a:rPr>
              <a:t>        CustomerPurchases c2</a:t>
            </a:r>
          </a:p>
          <a:p>
            <a:pPr algn="l">
              <a:lnSpc>
                <a:spcPts val="3277"/>
              </a:lnSpc>
            </a:pPr>
            <a:r>
              <a:rPr lang="en-US" sz="2428" spc="145">
                <a:solidFill>
                  <a:srgbClr val="FFFFFF"/>
                </a:solidFill>
                <a:latin typeface="Montserrat"/>
                <a:ea typeface="Montserrat"/>
                <a:cs typeface="Montserrat"/>
                <a:sym typeface="Montserrat"/>
              </a:rPr>
              <a:t>    ON </a:t>
            </a:r>
          </a:p>
          <a:p>
            <a:pPr algn="l">
              <a:lnSpc>
                <a:spcPts val="3277"/>
              </a:lnSpc>
            </a:pPr>
            <a:r>
              <a:rPr lang="en-US" sz="2428" spc="145">
                <a:solidFill>
                  <a:srgbClr val="FFFFFF"/>
                </a:solidFill>
                <a:latin typeface="Montserrat"/>
                <a:ea typeface="Montserrat"/>
                <a:cs typeface="Montserrat"/>
                <a:sym typeface="Montserrat"/>
              </a:rPr>
              <a:t>        c1.InvoiceID = c2.InvoiceID</a:t>
            </a:r>
          </a:p>
          <a:p>
            <a:pPr algn="l">
              <a:lnSpc>
                <a:spcPts val="3277"/>
              </a:lnSpc>
            </a:pPr>
            <a:r>
              <a:rPr lang="en-US" sz="2428" spc="145">
                <a:solidFill>
                  <a:srgbClr val="FFFFFF"/>
                </a:solidFill>
                <a:latin typeface="Montserrat"/>
                <a:ea typeface="Montserrat"/>
                <a:cs typeface="Montserrat"/>
                <a:sym typeface="Montserrat"/>
              </a:rPr>
              <a:t>        AND c2.PurchaseOrder = c1.PurchaseOrder + 1</a:t>
            </a:r>
          </a:p>
          <a:p>
            <a:pPr algn="l">
              <a:lnSpc>
                <a:spcPts val="3277"/>
              </a:lnSpc>
            </a:pPr>
            <a:r>
              <a:rPr lang="en-US" sz="2428" spc="145">
                <a:solidFill>
                  <a:srgbClr val="FFFFFF"/>
                </a:solidFill>
                <a:latin typeface="Montserrat"/>
                <a:ea typeface="Montserrat"/>
                <a:cs typeface="Montserrat"/>
                <a:sym typeface="Montserrat"/>
              </a:rPr>
              <a:t>)</a:t>
            </a:r>
          </a:p>
          <a:p>
            <a:pPr algn="l">
              <a:lnSpc>
                <a:spcPts val="3277"/>
              </a:lnSpc>
            </a:pPr>
            <a:r>
              <a:rPr lang="en-US" sz="2428" spc="145">
                <a:solidFill>
                  <a:srgbClr val="FFFFFF"/>
                </a:solidFill>
                <a:latin typeface="Montserrat"/>
                <a:ea typeface="Montserrat"/>
                <a:cs typeface="Montserrat"/>
                <a:sym typeface="Montserrat"/>
              </a:rPr>
              <a:t>SELECT </a:t>
            </a:r>
          </a:p>
          <a:p>
            <a:pPr algn="l">
              <a:lnSpc>
                <a:spcPts val="3277"/>
              </a:lnSpc>
            </a:pPr>
            <a:r>
              <a:rPr lang="en-US" sz="2428" spc="145">
                <a:solidFill>
                  <a:srgbClr val="FFFFFF"/>
                </a:solidFill>
                <a:latin typeface="Montserrat"/>
                <a:ea typeface="Montserrat"/>
                <a:cs typeface="Montserrat"/>
                <a:sym typeface="Montserrat"/>
              </a:rPr>
              <a:t>    InvoiceID,</a:t>
            </a:r>
          </a:p>
          <a:p>
            <a:pPr algn="l">
              <a:lnSpc>
                <a:spcPts val="3277"/>
              </a:lnSpc>
            </a:pPr>
            <a:r>
              <a:rPr lang="en-US" sz="2428" spc="145">
                <a:solidFill>
                  <a:srgbClr val="FFFFFF"/>
                </a:solidFill>
                <a:latin typeface="Montserrat"/>
                <a:ea typeface="Montserrat"/>
                <a:cs typeface="Montserrat"/>
                <a:sym typeface="Montserrat"/>
              </a:rPr>
              <a:t>    FirstPurchaseDate,</a:t>
            </a:r>
          </a:p>
          <a:p>
            <a:pPr algn="l">
              <a:lnSpc>
                <a:spcPts val="3277"/>
              </a:lnSpc>
            </a:pPr>
            <a:r>
              <a:rPr lang="en-US" sz="2428" spc="145">
                <a:solidFill>
                  <a:srgbClr val="FFFFFF"/>
                </a:solidFill>
                <a:latin typeface="Montserrat"/>
                <a:ea typeface="Montserrat"/>
                <a:cs typeface="Montserrat"/>
                <a:sym typeface="Montserrat"/>
              </a:rPr>
              <a:t>    NextPurchaseDate,</a:t>
            </a:r>
          </a:p>
          <a:p>
            <a:pPr algn="l">
              <a:lnSpc>
                <a:spcPts val="3277"/>
              </a:lnSpc>
            </a:pPr>
            <a:r>
              <a:rPr lang="en-US" sz="2428" spc="145">
                <a:solidFill>
                  <a:srgbClr val="FFFFFF"/>
                </a:solidFill>
                <a:latin typeface="Montserrat"/>
                <a:ea typeface="Montserrat"/>
                <a:cs typeface="Montserrat"/>
                <a:sym typeface="Montserrat"/>
              </a:rPr>
              <a:t>    DaysBetweenPurchases</a:t>
            </a:r>
          </a:p>
          <a:p>
            <a:pPr algn="l">
              <a:lnSpc>
                <a:spcPts val="3277"/>
              </a:lnSpc>
            </a:pPr>
            <a:r>
              <a:rPr lang="en-US" sz="2428" spc="145">
                <a:solidFill>
                  <a:srgbClr val="FFFFFF"/>
                </a:solidFill>
                <a:latin typeface="Montserrat"/>
                <a:ea typeface="Montserrat"/>
                <a:cs typeface="Montserrat"/>
                <a:sym typeface="Montserrat"/>
              </a:rPr>
              <a:t>FROM </a:t>
            </a:r>
          </a:p>
          <a:p>
            <a:pPr algn="l">
              <a:lnSpc>
                <a:spcPts val="3277"/>
              </a:lnSpc>
            </a:pPr>
            <a:r>
              <a:rPr lang="en-US" sz="2428" spc="145">
                <a:solidFill>
                  <a:srgbClr val="FFFFFF"/>
                </a:solidFill>
                <a:latin typeface="Montserrat"/>
                <a:ea typeface="Montserrat"/>
                <a:cs typeface="Montserrat"/>
                <a:sym typeface="Montserrat"/>
              </a:rPr>
              <a:t>    RepeatCustomers</a:t>
            </a:r>
          </a:p>
          <a:p>
            <a:pPr algn="l">
              <a:lnSpc>
                <a:spcPts val="3277"/>
              </a:lnSpc>
            </a:pPr>
            <a:r>
              <a:rPr lang="en-US" sz="2428" spc="145">
                <a:solidFill>
                  <a:srgbClr val="FFFFFF"/>
                </a:solidFill>
                <a:latin typeface="Montserrat"/>
                <a:ea typeface="Montserrat"/>
                <a:cs typeface="Montserrat"/>
                <a:sym typeface="Montserrat"/>
              </a:rPr>
              <a:t>WHERE </a:t>
            </a:r>
          </a:p>
          <a:p>
            <a:pPr algn="l" marL="0" indent="0" lvl="0">
              <a:lnSpc>
                <a:spcPts val="3277"/>
              </a:lnSpc>
              <a:spcBef>
                <a:spcPct val="0"/>
              </a:spcBef>
            </a:pPr>
            <a:r>
              <a:rPr lang="en-US" sz="2428" spc="145">
                <a:solidFill>
                  <a:srgbClr val="FFFFFF"/>
                </a:solidFill>
                <a:latin typeface="Montserrat"/>
                <a:ea typeface="Montserrat"/>
                <a:cs typeface="Montserrat"/>
                <a:sym typeface="Montserrat"/>
              </a:rPr>
              <a:t>    DaysBetweenPurchases &lt;= 30;</a:t>
            </a:r>
          </a:p>
        </p:txBody>
      </p:sp>
      <p:sp>
        <p:nvSpPr>
          <p:cNvPr name="TextBox 9" id="9"/>
          <p:cNvSpPr txBox="true"/>
          <p:nvPr/>
        </p:nvSpPr>
        <p:spPr>
          <a:xfrm rot="0">
            <a:off x="11771894" y="3177211"/>
            <a:ext cx="5958207" cy="1282828"/>
          </a:xfrm>
          <a:prstGeom prst="rect">
            <a:avLst/>
          </a:prstGeom>
        </p:spPr>
        <p:txBody>
          <a:bodyPr anchor="t" rtlCol="false" tIns="0" lIns="0" bIns="0" rIns="0">
            <a:spAutoFit/>
          </a:bodyPr>
          <a:lstStyle/>
          <a:p>
            <a:pPr algn="ctr">
              <a:lnSpc>
                <a:spcPts val="4984"/>
              </a:lnSpc>
            </a:pPr>
            <a:r>
              <a:rPr lang="en-US" sz="4490" b="true">
                <a:solidFill>
                  <a:srgbClr val="3B5074"/>
                </a:solidFill>
                <a:latin typeface="Helveticish Bold"/>
                <a:ea typeface="Helveticish Bold"/>
                <a:cs typeface="Helveticish Bold"/>
                <a:sym typeface="Helveticish Bold"/>
              </a:rPr>
              <a:t>No Reapeat Customer</a:t>
            </a:r>
          </a:p>
          <a:p>
            <a:pPr algn="ctr">
              <a:lnSpc>
                <a:spcPts val="4984"/>
              </a:lnSpc>
              <a:spcBef>
                <a:spcPct val="0"/>
              </a:spcBef>
            </a:pPr>
            <a:r>
              <a:rPr lang="en-US" b="true" sz="4490">
                <a:solidFill>
                  <a:srgbClr val="3B5074"/>
                </a:solidFill>
                <a:latin typeface="Helveticish Bold"/>
                <a:ea typeface="Helveticish Bold"/>
                <a:cs typeface="Helveticish Bold"/>
                <a:sym typeface="Helveticish Bold"/>
              </a:rPr>
              <a:t> for this Dataset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589937" y="-158962"/>
            <a:ext cx="10169718" cy="12386053"/>
            <a:chOff x="0" y="0"/>
            <a:chExt cx="2678444" cy="3262170"/>
          </a:xfrm>
        </p:grpSpPr>
        <p:sp>
          <p:nvSpPr>
            <p:cNvPr name="Freeform 3" id="3"/>
            <p:cNvSpPr/>
            <p:nvPr/>
          </p:nvSpPr>
          <p:spPr>
            <a:xfrm flipH="false" flipV="false" rot="0">
              <a:off x="0" y="0"/>
              <a:ext cx="2678444" cy="3262170"/>
            </a:xfrm>
            <a:custGeom>
              <a:avLst/>
              <a:gdLst/>
              <a:ahLst/>
              <a:cxnLst/>
              <a:rect r="r" b="b" t="t" l="l"/>
              <a:pathLst>
                <a:path h="3262170" w="2678444">
                  <a:moveTo>
                    <a:pt x="0" y="0"/>
                  </a:moveTo>
                  <a:lnTo>
                    <a:pt x="2678444" y="0"/>
                  </a:lnTo>
                  <a:lnTo>
                    <a:pt x="2678444" y="3262170"/>
                  </a:lnTo>
                  <a:lnTo>
                    <a:pt x="0" y="3262170"/>
                  </a:lnTo>
                  <a:close/>
                </a:path>
              </a:pathLst>
            </a:custGeom>
            <a:solidFill>
              <a:srgbClr val="3B5074"/>
            </a:solidFill>
          </p:spPr>
        </p:sp>
        <p:sp>
          <p:nvSpPr>
            <p:cNvPr name="TextBox 4" id="4"/>
            <p:cNvSpPr txBox="true"/>
            <p:nvPr/>
          </p:nvSpPr>
          <p:spPr>
            <a:xfrm>
              <a:off x="0" y="-28575"/>
              <a:ext cx="2678444"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0102084" y="2359417"/>
          <a:ext cx="7542288" cy="5667375"/>
        </p:xfrm>
        <a:graphic>
          <a:graphicData uri="http://schemas.openxmlformats.org/drawingml/2006/table">
            <a:tbl>
              <a:tblPr/>
              <a:tblGrid>
                <a:gridCol w="3771144"/>
                <a:gridCol w="3771144"/>
              </a:tblGrid>
              <a:tr h="939768">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invoiceid</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totalsales</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939768">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860-79-0874</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1042.65</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968536">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687-47-8271</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608"/>
                        </a:lnSpc>
                        <a:spcBef>
                          <a:spcPct val="0"/>
                        </a:spcBef>
                        <a:defRPr/>
                      </a:pPr>
                      <a:r>
                        <a:rPr lang="en-US" b="true" sz="2577" strike="noStrike" u="none">
                          <a:solidFill>
                            <a:srgbClr val="000000"/>
                          </a:solidFill>
                          <a:latin typeface="Open Sans Extra Bold"/>
                          <a:ea typeface="Open Sans Extra Bold"/>
                          <a:cs typeface="Open Sans Extra Bold"/>
                          <a:sym typeface="Open Sans Extra Bold"/>
                        </a:rPr>
                        <a:t>1039.29</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939768">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283-26-5248</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1034.46</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939768">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751-41-9720</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1023.75</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939768">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303-96-2227</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468"/>
                        </a:lnSpc>
                        <a:spcBef>
                          <a:spcPct val="0"/>
                        </a:spcBef>
                        <a:defRPr/>
                      </a:pPr>
                      <a:r>
                        <a:rPr lang="en-US" b="true" sz="2477" strike="noStrike" u="none">
                          <a:solidFill>
                            <a:srgbClr val="000000"/>
                          </a:solidFill>
                          <a:latin typeface="Open Sans Extra Bold"/>
                          <a:ea typeface="Open Sans Extra Bold"/>
                          <a:cs typeface="Open Sans Extra Bold"/>
                          <a:sym typeface="Open Sans Extra Bold"/>
                        </a:rPr>
                        <a:t>1022.49</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bl>
          </a:graphicData>
        </a:graphic>
      </p:graphicFrame>
      <p:sp>
        <p:nvSpPr>
          <p:cNvPr name="TextBox 7" id="7"/>
          <p:cNvSpPr txBox="true"/>
          <p:nvPr/>
        </p:nvSpPr>
        <p:spPr>
          <a:xfrm rot="0">
            <a:off x="415561" y="265944"/>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9: Finding Top 5 Customers by Sales Volume</a:t>
            </a:r>
          </a:p>
        </p:txBody>
      </p:sp>
      <p:sp>
        <p:nvSpPr>
          <p:cNvPr name="TextBox 8" id="8"/>
          <p:cNvSpPr txBox="true"/>
          <p:nvPr/>
        </p:nvSpPr>
        <p:spPr>
          <a:xfrm rot="0">
            <a:off x="1638247" y="1643009"/>
            <a:ext cx="6056142" cy="8370829"/>
          </a:xfrm>
          <a:prstGeom prst="rect">
            <a:avLst/>
          </a:prstGeom>
        </p:spPr>
        <p:txBody>
          <a:bodyPr anchor="t" rtlCol="false" tIns="0" lIns="0" bIns="0" rIns="0">
            <a:spAutoFit/>
          </a:bodyPr>
          <a:lstStyle/>
          <a:p>
            <a:pPr algn="l">
              <a:lnSpc>
                <a:spcPts val="3684"/>
              </a:lnSpc>
            </a:pPr>
            <a:r>
              <a:rPr lang="en-US" sz="2729" spc="163">
                <a:solidFill>
                  <a:srgbClr val="FFFFFF"/>
                </a:solidFill>
                <a:latin typeface="Montserrat"/>
                <a:ea typeface="Montserrat"/>
                <a:cs typeface="Montserrat"/>
                <a:sym typeface="Montserrat"/>
              </a:rPr>
              <a:t>WITH CustomerSales AS (</a:t>
            </a:r>
          </a:p>
          <a:p>
            <a:pPr algn="l">
              <a:lnSpc>
                <a:spcPts val="3684"/>
              </a:lnSpc>
            </a:pPr>
            <a:r>
              <a:rPr lang="en-US" sz="2729" spc="163">
                <a:solidFill>
                  <a:srgbClr val="FFFFFF"/>
                </a:solidFill>
                <a:latin typeface="Montserrat"/>
                <a:ea typeface="Montserrat"/>
                <a:cs typeface="Montserrat"/>
                <a:sym typeface="Montserrat"/>
              </a:rPr>
              <a:t>    SELECT </a:t>
            </a:r>
          </a:p>
          <a:p>
            <a:pPr algn="l">
              <a:lnSpc>
                <a:spcPts val="3684"/>
              </a:lnSpc>
            </a:pPr>
            <a:r>
              <a:rPr lang="en-US" sz="2729" spc="163">
                <a:solidFill>
                  <a:srgbClr val="FFFFFF"/>
                </a:solidFill>
                <a:latin typeface="Montserrat"/>
                <a:ea typeface="Montserrat"/>
                <a:cs typeface="Montserrat"/>
                <a:sym typeface="Montserrat"/>
              </a:rPr>
              <a:t>        InvoiceID,</a:t>
            </a:r>
          </a:p>
          <a:p>
            <a:pPr algn="l">
              <a:lnSpc>
                <a:spcPts val="3684"/>
              </a:lnSpc>
            </a:pPr>
            <a:r>
              <a:rPr lang="en-US" sz="2729" spc="163">
                <a:solidFill>
                  <a:srgbClr val="FFFFFF"/>
                </a:solidFill>
                <a:latin typeface="Montserrat"/>
                <a:ea typeface="Montserrat"/>
                <a:cs typeface="Montserrat"/>
                <a:sym typeface="Montserrat"/>
              </a:rPr>
              <a:t>        SUM(Total) AS TotalSales</a:t>
            </a:r>
          </a:p>
          <a:p>
            <a:pPr algn="l">
              <a:lnSpc>
                <a:spcPts val="3684"/>
              </a:lnSpc>
            </a:pPr>
            <a:r>
              <a:rPr lang="en-US" sz="2729" spc="163">
                <a:solidFill>
                  <a:srgbClr val="FFFFFF"/>
                </a:solidFill>
                <a:latin typeface="Montserrat"/>
                <a:ea typeface="Montserrat"/>
                <a:cs typeface="Montserrat"/>
                <a:sym typeface="Montserrat"/>
              </a:rPr>
              <a:t>    FROM </a:t>
            </a:r>
          </a:p>
          <a:p>
            <a:pPr algn="l">
              <a:lnSpc>
                <a:spcPts val="3684"/>
              </a:lnSpc>
            </a:pPr>
            <a:r>
              <a:rPr lang="en-US" sz="2729" spc="163">
                <a:solidFill>
                  <a:srgbClr val="FFFFFF"/>
                </a:solidFill>
                <a:latin typeface="Montserrat"/>
                <a:ea typeface="Montserrat"/>
                <a:cs typeface="Montserrat"/>
                <a:sym typeface="Montserrat"/>
              </a:rPr>
              <a:t>        WalmartSalesData</a:t>
            </a:r>
          </a:p>
          <a:p>
            <a:pPr algn="l">
              <a:lnSpc>
                <a:spcPts val="3684"/>
              </a:lnSpc>
            </a:pPr>
            <a:r>
              <a:rPr lang="en-US" sz="2729" spc="163">
                <a:solidFill>
                  <a:srgbClr val="FFFFFF"/>
                </a:solidFill>
                <a:latin typeface="Montserrat"/>
                <a:ea typeface="Montserrat"/>
                <a:cs typeface="Montserrat"/>
                <a:sym typeface="Montserrat"/>
              </a:rPr>
              <a:t>    GROUP BY </a:t>
            </a:r>
          </a:p>
          <a:p>
            <a:pPr algn="l">
              <a:lnSpc>
                <a:spcPts val="3684"/>
              </a:lnSpc>
            </a:pPr>
            <a:r>
              <a:rPr lang="en-US" sz="2729" spc="163">
                <a:solidFill>
                  <a:srgbClr val="FFFFFF"/>
                </a:solidFill>
                <a:latin typeface="Montserrat"/>
                <a:ea typeface="Montserrat"/>
                <a:cs typeface="Montserrat"/>
                <a:sym typeface="Montserrat"/>
              </a:rPr>
              <a:t>        InvoiceID</a:t>
            </a:r>
          </a:p>
          <a:p>
            <a:pPr algn="l">
              <a:lnSpc>
                <a:spcPts val="3684"/>
              </a:lnSpc>
            </a:pPr>
            <a:r>
              <a:rPr lang="en-US" sz="2729" spc="163">
                <a:solidFill>
                  <a:srgbClr val="FFFFFF"/>
                </a:solidFill>
                <a:latin typeface="Montserrat"/>
                <a:ea typeface="Montserrat"/>
                <a:cs typeface="Montserrat"/>
                <a:sym typeface="Montserrat"/>
              </a:rPr>
              <a:t>)</a:t>
            </a:r>
          </a:p>
          <a:p>
            <a:pPr algn="l">
              <a:lnSpc>
                <a:spcPts val="3684"/>
              </a:lnSpc>
            </a:pPr>
            <a:r>
              <a:rPr lang="en-US" sz="2729" spc="163">
                <a:solidFill>
                  <a:srgbClr val="FFFFFF"/>
                </a:solidFill>
                <a:latin typeface="Montserrat"/>
                <a:ea typeface="Montserrat"/>
                <a:cs typeface="Montserrat"/>
                <a:sym typeface="Montserrat"/>
              </a:rPr>
              <a:t>SELECT </a:t>
            </a:r>
          </a:p>
          <a:p>
            <a:pPr algn="l">
              <a:lnSpc>
                <a:spcPts val="3684"/>
              </a:lnSpc>
            </a:pPr>
            <a:r>
              <a:rPr lang="en-US" sz="2729" spc="163">
                <a:solidFill>
                  <a:srgbClr val="FFFFFF"/>
                </a:solidFill>
                <a:latin typeface="Montserrat"/>
                <a:ea typeface="Montserrat"/>
                <a:cs typeface="Montserrat"/>
                <a:sym typeface="Montserrat"/>
              </a:rPr>
              <a:t>    InvoiceID,</a:t>
            </a:r>
          </a:p>
          <a:p>
            <a:pPr algn="l">
              <a:lnSpc>
                <a:spcPts val="3684"/>
              </a:lnSpc>
            </a:pPr>
            <a:r>
              <a:rPr lang="en-US" sz="2729" spc="163">
                <a:solidFill>
                  <a:srgbClr val="FFFFFF"/>
                </a:solidFill>
                <a:latin typeface="Montserrat"/>
                <a:ea typeface="Montserrat"/>
                <a:cs typeface="Montserrat"/>
                <a:sym typeface="Montserrat"/>
              </a:rPr>
              <a:t>    TotalSales</a:t>
            </a:r>
          </a:p>
          <a:p>
            <a:pPr algn="l">
              <a:lnSpc>
                <a:spcPts val="3684"/>
              </a:lnSpc>
            </a:pPr>
            <a:r>
              <a:rPr lang="en-US" sz="2729" spc="163">
                <a:solidFill>
                  <a:srgbClr val="FFFFFF"/>
                </a:solidFill>
                <a:latin typeface="Montserrat"/>
                <a:ea typeface="Montserrat"/>
                <a:cs typeface="Montserrat"/>
                <a:sym typeface="Montserrat"/>
              </a:rPr>
              <a:t>FROM </a:t>
            </a:r>
          </a:p>
          <a:p>
            <a:pPr algn="l">
              <a:lnSpc>
                <a:spcPts val="3684"/>
              </a:lnSpc>
            </a:pPr>
            <a:r>
              <a:rPr lang="en-US" sz="2729" spc="163">
                <a:solidFill>
                  <a:srgbClr val="FFFFFF"/>
                </a:solidFill>
                <a:latin typeface="Montserrat"/>
                <a:ea typeface="Montserrat"/>
                <a:cs typeface="Montserrat"/>
                <a:sym typeface="Montserrat"/>
              </a:rPr>
              <a:t>    CustomerSales</a:t>
            </a:r>
          </a:p>
          <a:p>
            <a:pPr algn="l">
              <a:lnSpc>
                <a:spcPts val="3684"/>
              </a:lnSpc>
            </a:pPr>
            <a:r>
              <a:rPr lang="en-US" sz="2729" spc="163">
                <a:solidFill>
                  <a:srgbClr val="FFFFFF"/>
                </a:solidFill>
                <a:latin typeface="Montserrat"/>
                <a:ea typeface="Montserrat"/>
                <a:cs typeface="Montserrat"/>
                <a:sym typeface="Montserrat"/>
              </a:rPr>
              <a:t>ORDER BY </a:t>
            </a:r>
          </a:p>
          <a:p>
            <a:pPr algn="l">
              <a:lnSpc>
                <a:spcPts val="3684"/>
              </a:lnSpc>
            </a:pPr>
            <a:r>
              <a:rPr lang="en-US" sz="2729" spc="163">
                <a:solidFill>
                  <a:srgbClr val="FFFFFF"/>
                </a:solidFill>
                <a:latin typeface="Montserrat"/>
                <a:ea typeface="Montserrat"/>
                <a:cs typeface="Montserrat"/>
                <a:sym typeface="Montserrat"/>
              </a:rPr>
              <a:t>    TotalSales DESC</a:t>
            </a:r>
          </a:p>
          <a:p>
            <a:pPr algn="l">
              <a:lnSpc>
                <a:spcPts val="3684"/>
              </a:lnSpc>
            </a:pPr>
            <a:r>
              <a:rPr lang="en-US" sz="2729" spc="163">
                <a:solidFill>
                  <a:srgbClr val="FFFFFF"/>
                </a:solidFill>
                <a:latin typeface="Montserrat"/>
                <a:ea typeface="Montserrat"/>
                <a:cs typeface="Montserrat"/>
                <a:sym typeface="Montserrat"/>
              </a:rPr>
              <a:t>LIMIT 5;</a:t>
            </a:r>
          </a:p>
          <a:p>
            <a:pPr algn="l" marL="0" indent="0" lvl="0">
              <a:lnSpc>
                <a:spcPts val="368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589937" y="-158962"/>
            <a:ext cx="10169718" cy="12386053"/>
            <a:chOff x="0" y="0"/>
            <a:chExt cx="2678444" cy="3262170"/>
          </a:xfrm>
        </p:grpSpPr>
        <p:sp>
          <p:nvSpPr>
            <p:cNvPr name="Freeform 3" id="3"/>
            <p:cNvSpPr/>
            <p:nvPr/>
          </p:nvSpPr>
          <p:spPr>
            <a:xfrm flipH="false" flipV="false" rot="0">
              <a:off x="0" y="0"/>
              <a:ext cx="2678444" cy="3262170"/>
            </a:xfrm>
            <a:custGeom>
              <a:avLst/>
              <a:gdLst/>
              <a:ahLst/>
              <a:cxnLst/>
              <a:rect r="r" b="b" t="t" l="l"/>
              <a:pathLst>
                <a:path h="3262170" w="2678444">
                  <a:moveTo>
                    <a:pt x="0" y="0"/>
                  </a:moveTo>
                  <a:lnTo>
                    <a:pt x="2678444" y="0"/>
                  </a:lnTo>
                  <a:lnTo>
                    <a:pt x="2678444" y="3262170"/>
                  </a:lnTo>
                  <a:lnTo>
                    <a:pt x="0" y="3262170"/>
                  </a:lnTo>
                  <a:close/>
                </a:path>
              </a:pathLst>
            </a:custGeom>
            <a:solidFill>
              <a:srgbClr val="3B5074"/>
            </a:solidFill>
          </p:spPr>
        </p:sp>
        <p:sp>
          <p:nvSpPr>
            <p:cNvPr name="TextBox 4" id="4"/>
            <p:cNvSpPr txBox="true"/>
            <p:nvPr/>
          </p:nvSpPr>
          <p:spPr>
            <a:xfrm>
              <a:off x="0" y="-28575"/>
              <a:ext cx="2678444"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914229" y="1700329"/>
            <a:ext cx="8373771" cy="6011757"/>
          </a:xfrm>
          <a:custGeom>
            <a:avLst/>
            <a:gdLst/>
            <a:ahLst/>
            <a:cxnLst/>
            <a:rect r="r" b="b" t="t" l="l"/>
            <a:pathLst>
              <a:path h="6011757" w="8373771">
                <a:moveTo>
                  <a:pt x="0" y="0"/>
                </a:moveTo>
                <a:lnTo>
                  <a:pt x="8373771" y="0"/>
                </a:lnTo>
                <a:lnTo>
                  <a:pt x="8373771" y="6011757"/>
                </a:lnTo>
                <a:lnTo>
                  <a:pt x="0" y="6011757"/>
                </a:lnTo>
                <a:lnTo>
                  <a:pt x="0" y="0"/>
                </a:lnTo>
                <a:close/>
              </a:path>
            </a:pathLst>
          </a:custGeom>
          <a:blipFill>
            <a:blip r:embed="rId4"/>
            <a:stretch>
              <a:fillRect l="-1351" t="0" r="-1026" b="-6695"/>
            </a:stretch>
          </a:blipFill>
        </p:spPr>
      </p:sp>
      <p:sp>
        <p:nvSpPr>
          <p:cNvPr name="TextBox 7" id="7"/>
          <p:cNvSpPr txBox="true"/>
          <p:nvPr/>
        </p:nvSpPr>
        <p:spPr>
          <a:xfrm rot="0">
            <a:off x="562522" y="674703"/>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10: Analyzing Sales Trends by Day of the Week</a:t>
            </a:r>
          </a:p>
        </p:txBody>
      </p:sp>
      <p:sp>
        <p:nvSpPr>
          <p:cNvPr name="TextBox 8" id="8"/>
          <p:cNvSpPr txBox="true"/>
          <p:nvPr/>
        </p:nvSpPr>
        <p:spPr>
          <a:xfrm rot="0">
            <a:off x="1456577" y="2519129"/>
            <a:ext cx="7099052" cy="5993060"/>
          </a:xfrm>
          <a:prstGeom prst="rect">
            <a:avLst/>
          </a:prstGeom>
        </p:spPr>
        <p:txBody>
          <a:bodyPr anchor="t" rtlCol="false" tIns="0" lIns="0" bIns="0" rIns="0">
            <a:spAutoFit/>
          </a:bodyPr>
          <a:lstStyle/>
          <a:p>
            <a:pPr algn="l">
              <a:lnSpc>
                <a:spcPts val="4319"/>
              </a:lnSpc>
            </a:pPr>
            <a:r>
              <a:rPr lang="en-US" sz="3199" spc="191">
                <a:solidFill>
                  <a:srgbClr val="FFFFFF"/>
                </a:solidFill>
                <a:latin typeface="Montserrat"/>
                <a:ea typeface="Montserrat"/>
                <a:cs typeface="Montserrat"/>
                <a:sym typeface="Montserrat"/>
              </a:rPr>
              <a:t>SELECT </a:t>
            </a:r>
          </a:p>
          <a:p>
            <a:pPr algn="l">
              <a:lnSpc>
                <a:spcPts val="4319"/>
              </a:lnSpc>
            </a:pPr>
            <a:r>
              <a:rPr lang="en-US" sz="3199" spc="191">
                <a:solidFill>
                  <a:srgbClr val="FFFFFF"/>
                </a:solidFill>
                <a:latin typeface="Montserrat"/>
                <a:ea typeface="Montserrat"/>
                <a:cs typeface="Montserrat"/>
                <a:sym typeface="Montserrat"/>
              </a:rPr>
              <a:t>    TO_CHAR(SaleDate, 'Day') AS DayOfWeek, </a:t>
            </a:r>
          </a:p>
          <a:p>
            <a:pPr algn="l">
              <a:lnSpc>
                <a:spcPts val="4319"/>
              </a:lnSpc>
            </a:pPr>
            <a:r>
              <a:rPr lang="en-US" sz="3199" spc="191">
                <a:solidFill>
                  <a:srgbClr val="FFFFFF"/>
                </a:solidFill>
                <a:latin typeface="Montserrat"/>
                <a:ea typeface="Montserrat"/>
                <a:cs typeface="Montserrat"/>
                <a:sym typeface="Montserrat"/>
              </a:rPr>
              <a:t>    SUM(Total) AS TotalSales</a:t>
            </a:r>
          </a:p>
          <a:p>
            <a:pPr algn="l">
              <a:lnSpc>
                <a:spcPts val="4319"/>
              </a:lnSpc>
            </a:pPr>
            <a:r>
              <a:rPr lang="en-US" sz="3199" spc="191">
                <a:solidFill>
                  <a:srgbClr val="FFFFFF"/>
                </a:solidFill>
                <a:latin typeface="Montserrat"/>
                <a:ea typeface="Montserrat"/>
                <a:cs typeface="Montserrat"/>
                <a:sym typeface="Montserrat"/>
              </a:rPr>
              <a:t>FROM </a:t>
            </a:r>
          </a:p>
          <a:p>
            <a:pPr algn="l">
              <a:lnSpc>
                <a:spcPts val="4319"/>
              </a:lnSpc>
            </a:pPr>
            <a:r>
              <a:rPr lang="en-US" sz="3199" spc="191">
                <a:solidFill>
                  <a:srgbClr val="FFFFFF"/>
                </a:solidFill>
                <a:latin typeface="Montserrat"/>
                <a:ea typeface="Montserrat"/>
                <a:cs typeface="Montserrat"/>
                <a:sym typeface="Montserrat"/>
              </a:rPr>
              <a:t>    WalmartSalesData</a:t>
            </a:r>
          </a:p>
          <a:p>
            <a:pPr algn="l">
              <a:lnSpc>
                <a:spcPts val="4319"/>
              </a:lnSpc>
            </a:pPr>
            <a:r>
              <a:rPr lang="en-US" sz="3199" spc="191">
                <a:solidFill>
                  <a:srgbClr val="FFFFFF"/>
                </a:solidFill>
                <a:latin typeface="Montserrat"/>
                <a:ea typeface="Montserrat"/>
                <a:cs typeface="Montserrat"/>
                <a:sym typeface="Montserrat"/>
              </a:rPr>
              <a:t>GROUP BY </a:t>
            </a:r>
          </a:p>
          <a:p>
            <a:pPr algn="l">
              <a:lnSpc>
                <a:spcPts val="4319"/>
              </a:lnSpc>
            </a:pPr>
            <a:r>
              <a:rPr lang="en-US" sz="3199" spc="191">
                <a:solidFill>
                  <a:srgbClr val="FFFFFF"/>
                </a:solidFill>
                <a:latin typeface="Montserrat"/>
                <a:ea typeface="Montserrat"/>
                <a:cs typeface="Montserrat"/>
                <a:sym typeface="Montserrat"/>
              </a:rPr>
              <a:t>    DayOfWeek</a:t>
            </a:r>
          </a:p>
          <a:p>
            <a:pPr algn="l">
              <a:lnSpc>
                <a:spcPts val="4319"/>
              </a:lnSpc>
            </a:pPr>
            <a:r>
              <a:rPr lang="en-US" sz="3199" spc="191">
                <a:solidFill>
                  <a:srgbClr val="FFFFFF"/>
                </a:solidFill>
                <a:latin typeface="Montserrat"/>
                <a:ea typeface="Montserrat"/>
                <a:cs typeface="Montserrat"/>
                <a:sym typeface="Montserrat"/>
              </a:rPr>
              <a:t>ORDER BY </a:t>
            </a:r>
          </a:p>
          <a:p>
            <a:pPr algn="l">
              <a:lnSpc>
                <a:spcPts val="4319"/>
              </a:lnSpc>
            </a:pPr>
            <a:r>
              <a:rPr lang="en-US" sz="3199" spc="191">
                <a:solidFill>
                  <a:srgbClr val="FFFFFF"/>
                </a:solidFill>
                <a:latin typeface="Montserrat"/>
                <a:ea typeface="Montserrat"/>
                <a:cs typeface="Montserrat"/>
                <a:sym typeface="Montserrat"/>
              </a:rPr>
              <a:t>    TotalSales DESC;</a:t>
            </a:r>
          </a:p>
          <a:p>
            <a:pPr algn="l" marL="0" indent="0" lvl="0">
              <a:lnSpc>
                <a:spcPts val="431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8887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8940333" y="1968464"/>
            <a:ext cx="9991849" cy="7676793"/>
          </a:xfrm>
          <a:prstGeom prst="rect">
            <a:avLst/>
          </a:prstGeom>
        </p:spPr>
      </p:pic>
      <p:sp>
        <p:nvSpPr>
          <p:cNvPr name="Freeform 3" id="3"/>
          <p:cNvSpPr/>
          <p:nvPr/>
        </p:nvSpPr>
        <p:spPr>
          <a:xfrm flipH="false" flipV="false" rot="0">
            <a:off x="12203033" y="-649050"/>
            <a:ext cx="7315200" cy="4109812"/>
          </a:xfrm>
          <a:custGeom>
            <a:avLst/>
            <a:gdLst/>
            <a:ahLst/>
            <a:cxnLst/>
            <a:rect r="r" b="b" t="t" l="l"/>
            <a:pathLst>
              <a:path h="4109812" w="7315200">
                <a:moveTo>
                  <a:pt x="0" y="0"/>
                </a:moveTo>
                <a:lnTo>
                  <a:pt x="7315200" y="0"/>
                </a:lnTo>
                <a:lnTo>
                  <a:pt x="7315200" y="4109812"/>
                </a:lnTo>
                <a:lnTo>
                  <a:pt x="0" y="41098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509258"/>
            <a:ext cx="7301519" cy="1177439"/>
          </a:xfrm>
          <a:prstGeom prst="rect">
            <a:avLst/>
          </a:prstGeom>
        </p:spPr>
        <p:txBody>
          <a:bodyPr anchor="t" rtlCol="false" tIns="0" lIns="0" bIns="0" rIns="0">
            <a:spAutoFit/>
          </a:bodyPr>
          <a:lstStyle/>
          <a:p>
            <a:pPr algn="l">
              <a:lnSpc>
                <a:spcPts val="8894"/>
              </a:lnSpc>
            </a:pPr>
            <a:r>
              <a:rPr lang="en-US" sz="8013" b="true">
                <a:solidFill>
                  <a:srgbClr val="FFFFFF"/>
                </a:solidFill>
                <a:latin typeface="Helveticish Bold"/>
                <a:ea typeface="Helveticish Bold"/>
                <a:cs typeface="Helveticish Bold"/>
                <a:sym typeface="Helveticish Bold"/>
              </a:rPr>
              <a:t>Key takeways</a:t>
            </a:r>
          </a:p>
        </p:txBody>
      </p:sp>
      <p:sp>
        <p:nvSpPr>
          <p:cNvPr name="TextBox 5" id="5"/>
          <p:cNvSpPr txBox="true"/>
          <p:nvPr/>
        </p:nvSpPr>
        <p:spPr>
          <a:xfrm rot="0">
            <a:off x="602172" y="2119228"/>
            <a:ext cx="8826618" cy="7717816"/>
          </a:xfrm>
          <a:prstGeom prst="rect">
            <a:avLst/>
          </a:prstGeom>
        </p:spPr>
        <p:txBody>
          <a:bodyPr anchor="t" rtlCol="false" tIns="0" lIns="0" bIns="0" rIns="0">
            <a:spAutoFit/>
          </a:bodyPr>
          <a:lstStyle/>
          <a:p>
            <a:pPr algn="l" marL="473848" indent="-236924" lvl="1">
              <a:lnSpc>
                <a:spcPts val="3314"/>
              </a:lnSpc>
              <a:buFont typeface="Arial"/>
              <a:buChar char="•"/>
            </a:pPr>
            <a:r>
              <a:rPr lang="en-US" sz="2194" spc="131">
                <a:solidFill>
                  <a:srgbClr val="FFFFFF"/>
                </a:solidFill>
                <a:latin typeface="Montserrat"/>
                <a:ea typeface="Montserrat"/>
                <a:cs typeface="Montserrat"/>
                <a:sym typeface="Montserrat"/>
              </a:rPr>
              <a:t>Key findings include the identification of the top branch by sales growth rate, which highlights areas of strong performance. Additionally, the analysis pinpoints the most profitable product lines for each branch, allowing for targeted marketing strategies.</a:t>
            </a:r>
          </a:p>
          <a:p>
            <a:pPr algn="l">
              <a:lnSpc>
                <a:spcPts val="3314"/>
              </a:lnSpc>
            </a:pPr>
          </a:p>
          <a:p>
            <a:pPr algn="l" marL="473848" indent="-236924" lvl="1">
              <a:lnSpc>
                <a:spcPts val="2962"/>
              </a:lnSpc>
              <a:buFont typeface="Arial"/>
              <a:buChar char="•"/>
            </a:pPr>
            <a:r>
              <a:rPr lang="en-US" sz="2194" spc="131">
                <a:solidFill>
                  <a:srgbClr val="FFFFFF"/>
                </a:solidFill>
                <a:latin typeface="Montserrat"/>
                <a:ea typeface="Montserrat"/>
                <a:cs typeface="Montserrat"/>
                <a:sym typeface="Montserrat"/>
              </a:rPr>
              <a:t>Customer segmentation based on spending habits provides a clearer understanding of different customer types, enabling tailored approaches to enhance engagement. Furthermore, the detection of anomalies in sales transactions ensures that any irregularities are addressed promptly, maintaining the integrity of sales data.</a:t>
            </a:r>
          </a:p>
          <a:p>
            <a:pPr algn="l">
              <a:lnSpc>
                <a:spcPts val="2962"/>
              </a:lnSpc>
            </a:pPr>
          </a:p>
          <a:p>
            <a:pPr algn="l" marL="473848" indent="-236924" lvl="1">
              <a:lnSpc>
                <a:spcPts val="2962"/>
              </a:lnSpc>
              <a:buFont typeface="Arial"/>
              <a:buChar char="•"/>
            </a:pPr>
            <a:r>
              <a:rPr lang="en-US" sz="2194" spc="131">
                <a:solidFill>
                  <a:srgbClr val="FFFFFF"/>
                </a:solidFill>
                <a:latin typeface="Montserrat"/>
                <a:ea typeface="Montserrat"/>
                <a:cs typeface="Montserrat"/>
                <a:sym typeface="Montserrat"/>
              </a:rPr>
              <a:t>The exploration of payment methods across various cities also sheds light on consumer preferences, which can inform future operational decisions. Overall, the comprehensive analysis not only enhances performance metrics but also supports strategic planning for Walmart's continued success.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196" t="-8677" r="0" b="-1519"/>
            </a:stretch>
          </a:blipFill>
        </p:spPr>
      </p:sp>
      <p:sp>
        <p:nvSpPr>
          <p:cNvPr name="TextBox 3" id="3"/>
          <p:cNvSpPr txBox="true"/>
          <p:nvPr/>
        </p:nvSpPr>
        <p:spPr>
          <a:xfrm rot="0">
            <a:off x="1931727" y="4064786"/>
            <a:ext cx="8815658" cy="3287536"/>
          </a:xfrm>
          <a:prstGeom prst="rect">
            <a:avLst/>
          </a:prstGeom>
        </p:spPr>
        <p:txBody>
          <a:bodyPr anchor="t" rtlCol="false" tIns="0" lIns="0" bIns="0" rIns="0">
            <a:spAutoFit/>
          </a:bodyPr>
          <a:lstStyle/>
          <a:p>
            <a:pPr algn="l">
              <a:lnSpc>
                <a:spcPts val="12410"/>
              </a:lnSpc>
            </a:pPr>
            <a:r>
              <a:rPr lang="en-US" sz="12664" b="true">
                <a:solidFill>
                  <a:srgbClr val="FFFFFF"/>
                </a:solidFill>
                <a:latin typeface="Helveticish Bold"/>
                <a:ea typeface="Helveticish Bold"/>
                <a:cs typeface="Helveticish Bold"/>
                <a:sym typeface="Helveticish Bold"/>
              </a:rPr>
              <a:t>Thank you very much!</a:t>
            </a:r>
          </a:p>
        </p:txBody>
      </p:sp>
      <p:sp>
        <p:nvSpPr>
          <p:cNvPr name="TextBox 4" id="4"/>
          <p:cNvSpPr txBox="true"/>
          <p:nvPr/>
        </p:nvSpPr>
        <p:spPr>
          <a:xfrm rot="0">
            <a:off x="1931727" y="2944203"/>
            <a:ext cx="7965946" cy="1288820"/>
          </a:xfrm>
          <a:prstGeom prst="rect">
            <a:avLst/>
          </a:prstGeom>
        </p:spPr>
        <p:txBody>
          <a:bodyPr anchor="t" rtlCol="false" tIns="0" lIns="0" bIns="0" rIns="0">
            <a:spAutoFit/>
          </a:bodyPr>
          <a:lstStyle/>
          <a:p>
            <a:pPr algn="l">
              <a:lnSpc>
                <a:spcPts val="4964"/>
              </a:lnSpc>
            </a:pPr>
            <a:r>
              <a:rPr lang="en-US" sz="4472">
                <a:solidFill>
                  <a:srgbClr val="FFFFFF"/>
                </a:solidFill>
                <a:latin typeface="Helveticish"/>
                <a:ea typeface="Helveticish"/>
                <a:cs typeface="Helveticish"/>
                <a:sym typeface="Helveticish"/>
              </a:rPr>
              <a:t>Sales Performance Analysis of Walmart Stores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88874"/>
        </a:solidFill>
      </p:bgPr>
    </p:bg>
    <p:spTree>
      <p:nvGrpSpPr>
        <p:cNvPr id="1" name=""/>
        <p:cNvGrpSpPr/>
        <p:nvPr/>
      </p:nvGrpSpPr>
      <p:grpSpPr>
        <a:xfrm>
          <a:off x="0" y="0"/>
          <a:ext cx="0" cy="0"/>
          <a:chOff x="0" y="0"/>
          <a:chExt cx="0" cy="0"/>
        </a:xfrm>
      </p:grpSpPr>
      <p:grpSp>
        <p:nvGrpSpPr>
          <p:cNvPr name="Group 2" id="2"/>
          <p:cNvGrpSpPr/>
          <p:nvPr/>
        </p:nvGrpSpPr>
        <p:grpSpPr>
          <a:xfrm rot="0">
            <a:off x="1584036" y="5875883"/>
            <a:ext cx="8895838" cy="3926687"/>
            <a:chOff x="0" y="0"/>
            <a:chExt cx="2342937" cy="1034189"/>
          </a:xfrm>
        </p:grpSpPr>
        <p:sp>
          <p:nvSpPr>
            <p:cNvPr name="Freeform 3" id="3"/>
            <p:cNvSpPr/>
            <p:nvPr/>
          </p:nvSpPr>
          <p:spPr>
            <a:xfrm flipH="false" flipV="false" rot="0">
              <a:off x="0" y="0"/>
              <a:ext cx="2342937" cy="1034189"/>
            </a:xfrm>
            <a:custGeom>
              <a:avLst/>
              <a:gdLst/>
              <a:ahLst/>
              <a:cxnLst/>
              <a:rect r="r" b="b" t="t" l="l"/>
              <a:pathLst>
                <a:path h="1034189" w="2342937">
                  <a:moveTo>
                    <a:pt x="17406" y="0"/>
                  </a:moveTo>
                  <a:lnTo>
                    <a:pt x="2325531" y="0"/>
                  </a:lnTo>
                  <a:cubicBezTo>
                    <a:pt x="2330147" y="0"/>
                    <a:pt x="2334575" y="1834"/>
                    <a:pt x="2337839" y="5098"/>
                  </a:cubicBezTo>
                  <a:cubicBezTo>
                    <a:pt x="2341103" y="8362"/>
                    <a:pt x="2342937" y="12789"/>
                    <a:pt x="2342937" y="17406"/>
                  </a:cubicBezTo>
                  <a:lnTo>
                    <a:pt x="2342937" y="1016784"/>
                  </a:lnTo>
                  <a:cubicBezTo>
                    <a:pt x="2342937" y="1021400"/>
                    <a:pt x="2341103" y="1025827"/>
                    <a:pt x="2337839" y="1029091"/>
                  </a:cubicBezTo>
                  <a:cubicBezTo>
                    <a:pt x="2334575" y="1032355"/>
                    <a:pt x="2330147" y="1034189"/>
                    <a:pt x="2325531" y="1034189"/>
                  </a:cubicBezTo>
                  <a:lnTo>
                    <a:pt x="17406" y="1034189"/>
                  </a:lnTo>
                  <a:cubicBezTo>
                    <a:pt x="12789" y="1034189"/>
                    <a:pt x="8362" y="1032355"/>
                    <a:pt x="5098" y="1029091"/>
                  </a:cubicBezTo>
                  <a:cubicBezTo>
                    <a:pt x="1834" y="1025827"/>
                    <a:pt x="0" y="1021400"/>
                    <a:pt x="0" y="1016784"/>
                  </a:cubicBezTo>
                  <a:lnTo>
                    <a:pt x="0" y="17406"/>
                  </a:lnTo>
                  <a:cubicBezTo>
                    <a:pt x="0" y="12789"/>
                    <a:pt x="1834" y="8362"/>
                    <a:pt x="5098" y="5098"/>
                  </a:cubicBezTo>
                  <a:cubicBezTo>
                    <a:pt x="8362" y="1834"/>
                    <a:pt x="12789" y="0"/>
                    <a:pt x="17406" y="0"/>
                  </a:cubicBezTo>
                  <a:close/>
                </a:path>
              </a:pathLst>
            </a:custGeom>
            <a:solidFill>
              <a:srgbClr val="3B5074"/>
            </a:solidFill>
          </p:spPr>
        </p:sp>
        <p:sp>
          <p:nvSpPr>
            <p:cNvPr name="TextBox 4" id="4"/>
            <p:cNvSpPr txBox="true"/>
            <p:nvPr/>
          </p:nvSpPr>
          <p:spPr>
            <a:xfrm>
              <a:off x="0" y="-38100"/>
              <a:ext cx="2342937" cy="1072289"/>
            </a:xfrm>
            <a:prstGeom prst="rect">
              <a:avLst/>
            </a:prstGeom>
          </p:spPr>
          <p:txBody>
            <a:bodyPr anchor="ctr" rtlCol="false" tIns="241300" lIns="241300" bIns="241300" rIns="241300"/>
            <a:lstStyle/>
            <a:p>
              <a:pPr algn="l">
                <a:lnSpc>
                  <a:spcPts val="3079"/>
                </a:lnSpc>
              </a:pPr>
              <a:r>
                <a:rPr lang="en-US" sz="2199">
                  <a:solidFill>
                    <a:srgbClr val="FFFFFF"/>
                  </a:solidFill>
                  <a:latin typeface="Montserrat"/>
                  <a:ea typeface="Montserrat"/>
                  <a:cs typeface="Montserrat"/>
                  <a:sym typeface="Montserrat"/>
                </a:rPr>
                <a:t>Objective</a:t>
              </a:r>
            </a:p>
            <a:p>
              <a:pPr algn="l" marL="474978" indent="-237489" lvl="1">
                <a:lnSpc>
                  <a:spcPts val="3079"/>
                </a:lnSpc>
                <a:buFont typeface="Arial"/>
                <a:buChar char="•"/>
              </a:pPr>
              <a:r>
                <a:rPr lang="en-US" sz="2199">
                  <a:solidFill>
                    <a:srgbClr val="FFFFFF"/>
                  </a:solidFill>
                  <a:latin typeface="Montserrat"/>
                  <a:ea typeface="Montserrat"/>
                  <a:cs typeface="Montserrat"/>
                  <a:sym typeface="Montserrat"/>
                </a:rPr>
                <a:t>Key areas of analysis include:</a:t>
              </a:r>
            </a:p>
            <a:p>
              <a:pPr algn="l" marL="949956" indent="-316652" lvl="2">
                <a:lnSpc>
                  <a:spcPts val="3079"/>
                </a:lnSpc>
                <a:buFont typeface="Arial"/>
                <a:buChar char="⚬"/>
              </a:pPr>
              <a:r>
                <a:rPr lang="en-US" sz="2199">
                  <a:solidFill>
                    <a:srgbClr val="FFFFFF"/>
                  </a:solidFill>
                  <a:latin typeface="Montserrat"/>
                  <a:ea typeface="Montserrat"/>
                  <a:cs typeface="Montserrat"/>
                  <a:sym typeface="Montserrat"/>
                </a:rPr>
                <a:t>Identifying top-performing branches and products</a:t>
              </a:r>
            </a:p>
            <a:p>
              <a:pPr algn="l" marL="949956" indent="-316652" lvl="2">
                <a:lnSpc>
                  <a:spcPts val="3079"/>
                </a:lnSpc>
                <a:buFont typeface="Arial"/>
                <a:buChar char="⚬"/>
              </a:pPr>
              <a:r>
                <a:rPr lang="en-US" sz="2199">
                  <a:solidFill>
                    <a:srgbClr val="FFFFFF"/>
                  </a:solidFill>
                  <a:latin typeface="Montserrat"/>
                  <a:ea typeface="Montserrat"/>
                  <a:cs typeface="Montserrat"/>
                  <a:sym typeface="Montserrat"/>
                </a:rPr>
                <a:t>Understanding customer spending behavior</a:t>
              </a:r>
            </a:p>
            <a:p>
              <a:pPr algn="l" marL="949956" indent="-316652" lvl="2">
                <a:lnSpc>
                  <a:spcPts val="3079"/>
                </a:lnSpc>
                <a:buFont typeface="Arial"/>
                <a:buChar char="⚬"/>
              </a:pPr>
              <a:r>
                <a:rPr lang="en-US" sz="2199">
                  <a:solidFill>
                    <a:srgbClr val="FFFFFF"/>
                  </a:solidFill>
                  <a:latin typeface="Montserrat"/>
                  <a:ea typeface="Montserrat"/>
                  <a:cs typeface="Montserrat"/>
                  <a:sym typeface="Montserrat"/>
                </a:rPr>
                <a:t>Detecting anomalies in sales transactions</a:t>
              </a:r>
            </a:p>
            <a:p>
              <a:pPr algn="l" marL="949956" indent="-316652" lvl="2">
                <a:lnSpc>
                  <a:spcPts val="3079"/>
                </a:lnSpc>
                <a:buFont typeface="Arial"/>
                <a:buChar char="⚬"/>
              </a:pPr>
              <a:r>
                <a:rPr lang="en-US" sz="2199">
                  <a:solidFill>
                    <a:srgbClr val="FFFFFF"/>
                  </a:solidFill>
                  <a:latin typeface="Montserrat"/>
                  <a:ea typeface="Montserrat"/>
                  <a:cs typeface="Montserrat"/>
                  <a:sym typeface="Montserrat"/>
                </a:rPr>
                <a:t>Evaluating payment method preferences and sales trends</a:t>
              </a:r>
            </a:p>
            <a:p>
              <a:pPr algn="l">
                <a:lnSpc>
                  <a:spcPts val="3079"/>
                </a:lnSpc>
                <a:spcBef>
                  <a:spcPct val="0"/>
                </a:spcBef>
              </a:pPr>
              <a:r>
                <a:rPr lang="en-US" sz="2199">
                  <a:solidFill>
                    <a:srgbClr val="FFFFFF"/>
                  </a:solidFill>
                  <a:latin typeface="Montserrat"/>
                  <a:ea typeface="Montserrat"/>
                  <a:cs typeface="Montserrat"/>
                  <a:sym typeface="Montserrat"/>
                </a:rPr>
                <a:t>Identifying repeat customers and rewarding high-value customers</a:t>
              </a:r>
            </a:p>
          </p:txBody>
        </p:sp>
      </p:grpSp>
      <p:grpSp>
        <p:nvGrpSpPr>
          <p:cNvPr name="Group 5" id="5"/>
          <p:cNvGrpSpPr>
            <a:grpSpLocks noChangeAspect="true"/>
          </p:cNvGrpSpPr>
          <p:nvPr/>
        </p:nvGrpSpPr>
        <p:grpSpPr>
          <a:xfrm rot="0">
            <a:off x="11637922" y="1028700"/>
            <a:ext cx="6123909" cy="8229600"/>
            <a:chOff x="0" y="0"/>
            <a:chExt cx="3663950" cy="4923790"/>
          </a:xfrm>
        </p:grpSpPr>
        <p:sp>
          <p:nvSpPr>
            <p:cNvPr name="Freeform 6" id="6"/>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51216" t="0" r="-51216" b="0"/>
              </a:stretch>
            </a:blipFill>
          </p:spPr>
        </p:sp>
        <p:sp>
          <p:nvSpPr>
            <p:cNvPr name="Freeform 7" id="7"/>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3B5074"/>
            </a:solidFill>
          </p:spPr>
        </p:sp>
      </p:grpSp>
      <p:sp>
        <p:nvSpPr>
          <p:cNvPr name="Freeform 8" id="8"/>
          <p:cNvSpPr/>
          <p:nvPr/>
        </p:nvSpPr>
        <p:spPr>
          <a:xfrm flipH="false" flipV="false" rot="0">
            <a:off x="14699877" y="6753811"/>
            <a:ext cx="4591551" cy="5531272"/>
          </a:xfrm>
          <a:custGeom>
            <a:avLst/>
            <a:gdLst/>
            <a:ahLst/>
            <a:cxnLst/>
            <a:rect r="r" b="b" t="t" l="l"/>
            <a:pathLst>
              <a:path h="5531272" w="4591551">
                <a:moveTo>
                  <a:pt x="0" y="0"/>
                </a:moveTo>
                <a:lnTo>
                  <a:pt x="4591551" y="0"/>
                </a:lnTo>
                <a:lnTo>
                  <a:pt x="4591551" y="5531272"/>
                </a:lnTo>
                <a:lnTo>
                  <a:pt x="0" y="55312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717224" y="459105"/>
            <a:ext cx="8567081" cy="1177290"/>
          </a:xfrm>
          <a:prstGeom prst="rect">
            <a:avLst/>
          </a:prstGeom>
        </p:spPr>
        <p:txBody>
          <a:bodyPr anchor="t" rtlCol="false" tIns="0" lIns="0" bIns="0" rIns="0">
            <a:spAutoFit/>
          </a:bodyPr>
          <a:lstStyle/>
          <a:p>
            <a:pPr algn="l">
              <a:lnSpc>
                <a:spcPts val="8880"/>
              </a:lnSpc>
            </a:pPr>
            <a:r>
              <a:rPr lang="en-US" sz="8000" b="true">
                <a:solidFill>
                  <a:srgbClr val="FFFFFF"/>
                </a:solidFill>
                <a:latin typeface="Helveticish Bold"/>
                <a:ea typeface="Helveticish Bold"/>
                <a:cs typeface="Helveticish Bold"/>
                <a:sym typeface="Helveticish Bold"/>
              </a:rPr>
              <a:t>Introduction</a:t>
            </a:r>
          </a:p>
        </p:txBody>
      </p:sp>
      <p:sp>
        <p:nvSpPr>
          <p:cNvPr name="TextBox 10" id="10"/>
          <p:cNvSpPr txBox="true"/>
          <p:nvPr/>
        </p:nvSpPr>
        <p:spPr>
          <a:xfrm rot="0">
            <a:off x="872338" y="2052113"/>
            <a:ext cx="10319234" cy="3369952"/>
          </a:xfrm>
          <a:prstGeom prst="rect">
            <a:avLst/>
          </a:prstGeom>
        </p:spPr>
        <p:txBody>
          <a:bodyPr anchor="t" rtlCol="false" tIns="0" lIns="0" bIns="0" rIns="0">
            <a:spAutoFit/>
          </a:bodyPr>
          <a:lstStyle/>
          <a:p>
            <a:pPr algn="l" marL="534350" indent="-267175" lvl="1">
              <a:lnSpc>
                <a:spcPts val="3341"/>
              </a:lnSpc>
              <a:buFont typeface="Arial"/>
              <a:buChar char="•"/>
            </a:pPr>
            <a:r>
              <a:rPr lang="en-US" sz="2474" spc="148">
                <a:solidFill>
                  <a:srgbClr val="FFFFFF"/>
                </a:solidFill>
                <a:latin typeface="Montserrat"/>
                <a:ea typeface="Montserrat"/>
                <a:cs typeface="Montserrat"/>
                <a:sym typeface="Montserrat"/>
              </a:rPr>
              <a:t>Walmart, a major retail chain, operates across several cities, offering a wide range of products. </a:t>
            </a:r>
          </a:p>
          <a:p>
            <a:pPr algn="l" marL="534350" indent="-267175" lvl="1">
              <a:lnSpc>
                <a:spcPts val="3341"/>
              </a:lnSpc>
              <a:buFont typeface="Arial"/>
              <a:buChar char="•"/>
            </a:pPr>
            <a:r>
              <a:rPr lang="en-US" sz="2474" spc="148">
                <a:solidFill>
                  <a:srgbClr val="FFFFFF"/>
                </a:solidFill>
                <a:latin typeface="Montserrat"/>
                <a:ea typeface="Montserrat"/>
                <a:cs typeface="Montserrat"/>
                <a:sym typeface="Montserrat"/>
              </a:rPr>
              <a:t>The dataset provided contains detailed transaction data, including customer demographics, product lines, sales figures, and payment methods. </a:t>
            </a:r>
          </a:p>
          <a:p>
            <a:pPr algn="l" marL="534350" indent="-267175" lvl="1">
              <a:lnSpc>
                <a:spcPts val="3341"/>
              </a:lnSpc>
              <a:buFont typeface="Arial"/>
              <a:buChar char="•"/>
            </a:pPr>
            <a:r>
              <a:rPr lang="en-US" sz="2474" spc="148">
                <a:solidFill>
                  <a:srgbClr val="FFFFFF"/>
                </a:solidFill>
                <a:latin typeface="Montserrat"/>
                <a:ea typeface="Montserrat"/>
                <a:cs typeface="Montserrat"/>
                <a:sym typeface="Montserrat"/>
              </a:rPr>
              <a:t>This project will use advanced SQL techniques to uncover actionable insights into sales performance, customer behavior, and operational efficiencies.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88874"/>
        </a:solidFill>
      </p:bgPr>
    </p:bg>
    <p:spTree>
      <p:nvGrpSpPr>
        <p:cNvPr id="1" name=""/>
        <p:cNvGrpSpPr/>
        <p:nvPr/>
      </p:nvGrpSpPr>
      <p:grpSpPr>
        <a:xfrm>
          <a:off x="0" y="0"/>
          <a:ext cx="0" cy="0"/>
          <a:chOff x="0" y="0"/>
          <a:chExt cx="0" cy="0"/>
        </a:xfrm>
      </p:grpSpPr>
      <p:sp>
        <p:nvSpPr>
          <p:cNvPr name="Freeform 2" id="2"/>
          <p:cNvSpPr/>
          <p:nvPr/>
        </p:nvSpPr>
        <p:spPr>
          <a:xfrm flipH="false" flipV="false" rot="0">
            <a:off x="14699877" y="6753811"/>
            <a:ext cx="4591551" cy="5531272"/>
          </a:xfrm>
          <a:custGeom>
            <a:avLst/>
            <a:gdLst/>
            <a:ahLst/>
            <a:cxnLst/>
            <a:rect r="r" b="b" t="t" l="l"/>
            <a:pathLst>
              <a:path h="5531272" w="4591551">
                <a:moveTo>
                  <a:pt x="0" y="0"/>
                </a:moveTo>
                <a:lnTo>
                  <a:pt x="4591551" y="0"/>
                </a:lnTo>
                <a:lnTo>
                  <a:pt x="4591551" y="5531272"/>
                </a:lnTo>
                <a:lnTo>
                  <a:pt x="0" y="55312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17224" y="2445287"/>
            <a:ext cx="9898908" cy="6662650"/>
          </a:xfrm>
          <a:prstGeom prst="rect">
            <a:avLst/>
          </a:prstGeom>
        </p:spPr>
        <p:txBody>
          <a:bodyPr anchor="t" rtlCol="false" tIns="0" lIns="0" bIns="0" rIns="0">
            <a:spAutoFit/>
          </a:bodyPr>
          <a:lstStyle/>
          <a:p>
            <a:pPr algn="l" marL="604306" indent="-302153" lvl="1">
              <a:lnSpc>
                <a:spcPts val="3778"/>
              </a:lnSpc>
              <a:buFont typeface="Arial"/>
              <a:buChar char="•"/>
            </a:pPr>
            <a:r>
              <a:rPr lang="en-US" sz="2799" spc="167">
                <a:solidFill>
                  <a:srgbClr val="FFFFFF"/>
                </a:solidFill>
                <a:latin typeface="Montserrat"/>
                <a:ea typeface="Montserrat"/>
                <a:cs typeface="Montserrat"/>
                <a:sym typeface="Montserrat"/>
              </a:rPr>
              <a:t>The dataset contains sales transactions with columns like:</a:t>
            </a:r>
          </a:p>
          <a:p>
            <a:pPr algn="l" marL="1208611" indent="-402870" lvl="2">
              <a:lnSpc>
                <a:spcPts val="3778"/>
              </a:lnSpc>
              <a:buFont typeface="Arial"/>
              <a:buChar char="⚬"/>
            </a:pPr>
            <a:r>
              <a:rPr lang="en-US" sz="2799" spc="167">
                <a:solidFill>
                  <a:srgbClr val="FFFFFF"/>
                </a:solidFill>
                <a:latin typeface="Montserrat"/>
                <a:ea typeface="Montserrat"/>
                <a:cs typeface="Montserrat"/>
                <a:sym typeface="Montserrat"/>
              </a:rPr>
              <a:t>Branch: The store location where the sale occurred</a:t>
            </a:r>
          </a:p>
          <a:p>
            <a:pPr algn="l" marL="1208611" indent="-402870" lvl="2">
              <a:lnSpc>
                <a:spcPts val="3778"/>
              </a:lnSpc>
              <a:buFont typeface="Arial"/>
              <a:buChar char="⚬"/>
            </a:pPr>
            <a:r>
              <a:rPr lang="en-US" sz="2799" spc="167">
                <a:solidFill>
                  <a:srgbClr val="FFFFFF"/>
                </a:solidFill>
                <a:latin typeface="Montserrat"/>
                <a:ea typeface="Montserrat"/>
                <a:cs typeface="Montserrat"/>
                <a:sym typeface="Montserrat"/>
              </a:rPr>
              <a:t>Product Line: Categories of products sold (e.g., Electronics, Fashion)</a:t>
            </a:r>
          </a:p>
          <a:p>
            <a:pPr algn="l" marL="1208611" indent="-402870" lvl="2">
              <a:lnSpc>
                <a:spcPts val="3778"/>
              </a:lnSpc>
              <a:buFont typeface="Arial"/>
              <a:buChar char="⚬"/>
            </a:pPr>
            <a:r>
              <a:rPr lang="en-US" sz="2799" spc="167">
                <a:solidFill>
                  <a:srgbClr val="FFFFFF"/>
                </a:solidFill>
                <a:latin typeface="Montserrat"/>
                <a:ea typeface="Montserrat"/>
                <a:cs typeface="Montserrat"/>
                <a:sym typeface="Montserrat"/>
              </a:rPr>
              <a:t>Total: The total sales amount for each transaction</a:t>
            </a:r>
          </a:p>
          <a:p>
            <a:pPr algn="l" marL="1208611" indent="-402870" lvl="2">
              <a:lnSpc>
                <a:spcPts val="3778"/>
              </a:lnSpc>
              <a:buFont typeface="Arial"/>
              <a:buChar char="⚬"/>
            </a:pPr>
            <a:r>
              <a:rPr lang="en-US" sz="2799" spc="167">
                <a:solidFill>
                  <a:srgbClr val="FFFFFF"/>
                </a:solidFill>
                <a:latin typeface="Montserrat"/>
                <a:ea typeface="Montserrat"/>
                <a:cs typeface="Montserrat"/>
                <a:sym typeface="Montserrat"/>
              </a:rPr>
              <a:t>COGS: Cost of Goods Sold, to calculate profit</a:t>
            </a:r>
          </a:p>
          <a:p>
            <a:pPr algn="l" marL="1208611" indent="-402870" lvl="2">
              <a:lnSpc>
                <a:spcPts val="3778"/>
              </a:lnSpc>
              <a:buFont typeface="Arial"/>
              <a:buChar char="⚬"/>
            </a:pPr>
            <a:r>
              <a:rPr lang="en-US" sz="2799" spc="167">
                <a:solidFill>
                  <a:srgbClr val="FFFFFF"/>
                </a:solidFill>
                <a:latin typeface="Montserrat"/>
                <a:ea typeface="Montserrat"/>
                <a:cs typeface="Montserrat"/>
                <a:sym typeface="Montserrat"/>
              </a:rPr>
              <a:t>Customer Type: Indicates whether the customer is a Member or Normal</a:t>
            </a:r>
          </a:p>
          <a:p>
            <a:pPr algn="l" marL="1208611" indent="-402870" lvl="2">
              <a:lnSpc>
                <a:spcPts val="3778"/>
              </a:lnSpc>
              <a:buFont typeface="Arial"/>
              <a:buChar char="⚬"/>
            </a:pPr>
            <a:r>
              <a:rPr lang="en-US" sz="2799" spc="167">
                <a:solidFill>
                  <a:srgbClr val="FFFFFF"/>
                </a:solidFill>
                <a:latin typeface="Montserrat"/>
                <a:ea typeface="Montserrat"/>
                <a:cs typeface="Montserrat"/>
                <a:sym typeface="Montserrat"/>
              </a:rPr>
              <a:t>Payment: Mode of payment (Credit Card, E-wallet, etc.)</a:t>
            </a:r>
          </a:p>
        </p:txBody>
      </p:sp>
      <p:sp>
        <p:nvSpPr>
          <p:cNvPr name="Freeform 4" id="4"/>
          <p:cNvSpPr/>
          <p:nvPr/>
        </p:nvSpPr>
        <p:spPr>
          <a:xfrm flipH="false" flipV="false" rot="0">
            <a:off x="11810605" y="2268582"/>
            <a:ext cx="5448695" cy="5165064"/>
          </a:xfrm>
          <a:custGeom>
            <a:avLst/>
            <a:gdLst/>
            <a:ahLst/>
            <a:cxnLst/>
            <a:rect r="r" b="b" t="t" l="l"/>
            <a:pathLst>
              <a:path h="5165064" w="5448695">
                <a:moveTo>
                  <a:pt x="0" y="0"/>
                </a:moveTo>
                <a:lnTo>
                  <a:pt x="5448695" y="0"/>
                </a:lnTo>
                <a:lnTo>
                  <a:pt x="5448695" y="5165064"/>
                </a:lnTo>
                <a:lnTo>
                  <a:pt x="0" y="51650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17224" y="459105"/>
            <a:ext cx="10043155" cy="1177290"/>
          </a:xfrm>
          <a:prstGeom prst="rect">
            <a:avLst/>
          </a:prstGeom>
        </p:spPr>
        <p:txBody>
          <a:bodyPr anchor="t" rtlCol="false" tIns="0" lIns="0" bIns="0" rIns="0">
            <a:spAutoFit/>
          </a:bodyPr>
          <a:lstStyle/>
          <a:p>
            <a:pPr algn="l">
              <a:lnSpc>
                <a:spcPts val="8880"/>
              </a:lnSpc>
            </a:pPr>
            <a:r>
              <a:rPr lang="en-US" sz="8000" b="true">
                <a:solidFill>
                  <a:srgbClr val="FFFFFF"/>
                </a:solidFill>
                <a:latin typeface="Helveticish Bold"/>
                <a:ea typeface="Helveticish Bold"/>
                <a:cs typeface="Helveticish Bold"/>
                <a:sym typeface="Helveticish Bold"/>
              </a:rPr>
              <a:t>Dataset Description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800435" y="-209299"/>
            <a:ext cx="11653831" cy="12386053"/>
            <a:chOff x="0" y="0"/>
            <a:chExt cx="3069322" cy="3262170"/>
          </a:xfrm>
        </p:grpSpPr>
        <p:sp>
          <p:nvSpPr>
            <p:cNvPr name="Freeform 3" id="3"/>
            <p:cNvSpPr/>
            <p:nvPr/>
          </p:nvSpPr>
          <p:spPr>
            <a:xfrm flipH="false" flipV="false" rot="0">
              <a:off x="0" y="0"/>
              <a:ext cx="3069322" cy="3262170"/>
            </a:xfrm>
            <a:custGeom>
              <a:avLst/>
              <a:gdLst/>
              <a:ahLst/>
              <a:cxnLst/>
              <a:rect r="r" b="b" t="t" l="l"/>
              <a:pathLst>
                <a:path h="3262170" w="3069322">
                  <a:moveTo>
                    <a:pt x="0" y="0"/>
                  </a:moveTo>
                  <a:lnTo>
                    <a:pt x="3069322" y="0"/>
                  </a:lnTo>
                  <a:lnTo>
                    <a:pt x="3069322" y="3262170"/>
                  </a:lnTo>
                  <a:lnTo>
                    <a:pt x="0" y="3262170"/>
                  </a:lnTo>
                  <a:close/>
                </a:path>
              </a:pathLst>
            </a:custGeom>
            <a:solidFill>
              <a:srgbClr val="3B5074"/>
            </a:solidFill>
          </p:spPr>
        </p:sp>
        <p:sp>
          <p:nvSpPr>
            <p:cNvPr name="TextBox 4" id="4"/>
            <p:cNvSpPr txBox="true"/>
            <p:nvPr/>
          </p:nvSpPr>
          <p:spPr>
            <a:xfrm>
              <a:off x="0" y="-28575"/>
              <a:ext cx="3069322"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7565256" y="9258300"/>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1243921" y="4116217"/>
          <a:ext cx="6747479" cy="2054567"/>
        </p:xfrm>
        <a:graphic>
          <a:graphicData uri="http://schemas.openxmlformats.org/drawingml/2006/table">
            <a:tbl>
              <a:tblPr/>
              <a:tblGrid>
                <a:gridCol w="3373739"/>
                <a:gridCol w="3373739"/>
              </a:tblGrid>
              <a:tr h="1038432">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Branch</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Max Growth Rate</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1016135">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A</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FEBCD"/>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26.1183</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FEBCD"/>
                    </a:solidFill>
                  </a:tcPr>
                </a:tc>
              </a:tr>
            </a:tbl>
          </a:graphicData>
        </a:graphic>
      </p:graphicFrame>
      <p:sp>
        <p:nvSpPr>
          <p:cNvPr name="TextBox 7" id="7"/>
          <p:cNvSpPr txBox="true"/>
          <p:nvPr/>
        </p:nvSpPr>
        <p:spPr>
          <a:xfrm rot="0">
            <a:off x="438270" y="447615"/>
            <a:ext cx="7365669"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1: Identifying the Top Branch by Sales Growth Rate </a:t>
            </a:r>
          </a:p>
        </p:txBody>
      </p:sp>
      <p:sp>
        <p:nvSpPr>
          <p:cNvPr name="TextBox 8" id="8"/>
          <p:cNvSpPr txBox="true"/>
          <p:nvPr/>
        </p:nvSpPr>
        <p:spPr>
          <a:xfrm rot="0">
            <a:off x="710776" y="1944005"/>
            <a:ext cx="4535355" cy="7765089"/>
          </a:xfrm>
          <a:prstGeom prst="rect">
            <a:avLst/>
          </a:prstGeom>
        </p:spPr>
        <p:txBody>
          <a:bodyPr anchor="t" rtlCol="false" tIns="0" lIns="0" bIns="0" rIns="0">
            <a:spAutoFit/>
          </a:bodyPr>
          <a:lstStyle/>
          <a:p>
            <a:pPr algn="l">
              <a:lnSpc>
                <a:spcPts val="2588"/>
              </a:lnSpc>
            </a:pPr>
            <a:r>
              <a:rPr lang="en-US" sz="1917" spc="115">
                <a:solidFill>
                  <a:srgbClr val="FFFFFF"/>
                </a:solidFill>
                <a:latin typeface="Montserrat"/>
                <a:ea typeface="Montserrat"/>
                <a:cs typeface="Montserrat"/>
                <a:sym typeface="Montserrat"/>
              </a:rPr>
              <a:t>WITH SalesByPeriod AS (</a:t>
            </a:r>
          </a:p>
          <a:p>
            <a:pPr algn="l">
              <a:lnSpc>
                <a:spcPts val="2588"/>
              </a:lnSpc>
            </a:pPr>
            <a:r>
              <a:rPr lang="en-US" sz="1917" spc="115">
                <a:solidFill>
                  <a:srgbClr val="FFFFFF"/>
                </a:solidFill>
                <a:latin typeface="Montserrat"/>
                <a:ea typeface="Montserrat"/>
                <a:cs typeface="Montserrat"/>
                <a:sym typeface="Montserrat"/>
              </a:rPr>
              <a:t>    SELECT </a:t>
            </a:r>
          </a:p>
          <a:p>
            <a:pPr algn="l">
              <a:lnSpc>
                <a:spcPts val="2588"/>
              </a:lnSpc>
            </a:pPr>
            <a:r>
              <a:rPr lang="en-US" sz="1917" spc="115">
                <a:solidFill>
                  <a:srgbClr val="FFFFFF"/>
                </a:solidFill>
                <a:latin typeface="Montserrat"/>
                <a:ea typeface="Montserrat"/>
                <a:cs typeface="Montserrat"/>
                <a:sym typeface="Montserrat"/>
              </a:rPr>
              <a:t>        Branch,</a:t>
            </a:r>
          </a:p>
          <a:p>
            <a:pPr algn="l">
              <a:lnSpc>
                <a:spcPts val="2588"/>
              </a:lnSpc>
            </a:pPr>
            <a:r>
              <a:rPr lang="en-US" sz="1917" spc="115">
                <a:solidFill>
                  <a:srgbClr val="FFFFFF"/>
                </a:solidFill>
                <a:latin typeface="Montserrat"/>
                <a:ea typeface="Montserrat"/>
                <a:cs typeface="Montserrat"/>
                <a:sym typeface="Montserrat"/>
              </a:rPr>
              <a:t>        DATE_TRUNC('month', SaleDate) AS SaleMonth, </a:t>
            </a:r>
          </a:p>
          <a:p>
            <a:pPr algn="l">
              <a:lnSpc>
                <a:spcPts val="2588"/>
              </a:lnSpc>
            </a:pPr>
            <a:r>
              <a:rPr lang="en-US" sz="1917" spc="115">
                <a:solidFill>
                  <a:srgbClr val="FFFFFF"/>
                </a:solidFill>
                <a:latin typeface="Montserrat"/>
                <a:ea typeface="Montserrat"/>
                <a:cs typeface="Montserrat"/>
                <a:sym typeface="Montserrat"/>
              </a:rPr>
              <a:t>        SUM(Total) AS TotalSales</a:t>
            </a:r>
          </a:p>
          <a:p>
            <a:pPr algn="l">
              <a:lnSpc>
                <a:spcPts val="2588"/>
              </a:lnSpc>
            </a:pPr>
            <a:r>
              <a:rPr lang="en-US" sz="1917" spc="115">
                <a:solidFill>
                  <a:srgbClr val="FFFFFF"/>
                </a:solidFill>
                <a:latin typeface="Montserrat"/>
                <a:ea typeface="Montserrat"/>
                <a:cs typeface="Montserrat"/>
                <a:sym typeface="Montserrat"/>
              </a:rPr>
              <a:t>    FROM </a:t>
            </a:r>
          </a:p>
          <a:p>
            <a:pPr algn="l">
              <a:lnSpc>
                <a:spcPts val="2588"/>
              </a:lnSpc>
            </a:pPr>
            <a:r>
              <a:rPr lang="en-US" sz="1917" spc="115">
                <a:solidFill>
                  <a:srgbClr val="FFFFFF"/>
                </a:solidFill>
                <a:latin typeface="Montserrat"/>
                <a:ea typeface="Montserrat"/>
                <a:cs typeface="Montserrat"/>
                <a:sym typeface="Montserrat"/>
              </a:rPr>
              <a:t>        WalmartSalesData</a:t>
            </a:r>
          </a:p>
          <a:p>
            <a:pPr algn="l">
              <a:lnSpc>
                <a:spcPts val="2588"/>
              </a:lnSpc>
            </a:pPr>
            <a:r>
              <a:rPr lang="en-US" sz="1917" spc="115">
                <a:solidFill>
                  <a:srgbClr val="FFFFFF"/>
                </a:solidFill>
                <a:latin typeface="Montserrat"/>
                <a:ea typeface="Montserrat"/>
                <a:cs typeface="Montserrat"/>
                <a:sym typeface="Montserrat"/>
              </a:rPr>
              <a:t>    GROUP BY </a:t>
            </a:r>
          </a:p>
          <a:p>
            <a:pPr algn="l">
              <a:lnSpc>
                <a:spcPts val="2588"/>
              </a:lnSpc>
            </a:pPr>
            <a:r>
              <a:rPr lang="en-US" sz="1917" spc="115">
                <a:solidFill>
                  <a:srgbClr val="FFFFFF"/>
                </a:solidFill>
                <a:latin typeface="Montserrat"/>
                <a:ea typeface="Montserrat"/>
                <a:cs typeface="Montserrat"/>
                <a:sym typeface="Montserrat"/>
              </a:rPr>
              <a:t>        Branch, DATE_TRUNC('month', SaleDate)</a:t>
            </a:r>
          </a:p>
          <a:p>
            <a:pPr algn="l">
              <a:lnSpc>
                <a:spcPts val="2588"/>
              </a:lnSpc>
            </a:pPr>
            <a:r>
              <a:rPr lang="en-US" sz="1917" spc="115">
                <a:solidFill>
                  <a:srgbClr val="FFFFFF"/>
                </a:solidFill>
                <a:latin typeface="Montserrat"/>
                <a:ea typeface="Montserrat"/>
                <a:cs typeface="Montserrat"/>
                <a:sym typeface="Montserrat"/>
              </a:rPr>
              <a:t>),</a:t>
            </a:r>
          </a:p>
          <a:p>
            <a:pPr algn="l">
              <a:lnSpc>
                <a:spcPts val="2588"/>
              </a:lnSpc>
            </a:pPr>
            <a:r>
              <a:rPr lang="en-US" sz="1917" spc="115">
                <a:solidFill>
                  <a:srgbClr val="FFFFFF"/>
                </a:solidFill>
                <a:latin typeface="Montserrat"/>
                <a:ea typeface="Montserrat"/>
                <a:cs typeface="Montserrat"/>
                <a:sym typeface="Montserrat"/>
              </a:rPr>
              <a:t>SalesGrowth AS (</a:t>
            </a:r>
          </a:p>
          <a:p>
            <a:pPr algn="l">
              <a:lnSpc>
                <a:spcPts val="2588"/>
              </a:lnSpc>
            </a:pPr>
            <a:r>
              <a:rPr lang="en-US" sz="1917" spc="115">
                <a:solidFill>
                  <a:srgbClr val="FFFFFF"/>
                </a:solidFill>
                <a:latin typeface="Montserrat"/>
                <a:ea typeface="Montserrat"/>
                <a:cs typeface="Montserrat"/>
                <a:sym typeface="Montserrat"/>
              </a:rPr>
              <a:t>    SELECT </a:t>
            </a:r>
          </a:p>
          <a:p>
            <a:pPr algn="l">
              <a:lnSpc>
                <a:spcPts val="2588"/>
              </a:lnSpc>
            </a:pPr>
            <a:r>
              <a:rPr lang="en-US" sz="1917" spc="115">
                <a:solidFill>
                  <a:srgbClr val="FFFFFF"/>
                </a:solidFill>
                <a:latin typeface="Montserrat"/>
                <a:ea typeface="Montserrat"/>
                <a:cs typeface="Montserrat"/>
                <a:sym typeface="Montserrat"/>
              </a:rPr>
              <a:t>        Branch,</a:t>
            </a:r>
          </a:p>
          <a:p>
            <a:pPr algn="l">
              <a:lnSpc>
                <a:spcPts val="2588"/>
              </a:lnSpc>
            </a:pPr>
            <a:r>
              <a:rPr lang="en-US" sz="1917" spc="115">
                <a:solidFill>
                  <a:srgbClr val="FFFFFF"/>
                </a:solidFill>
                <a:latin typeface="Montserrat"/>
                <a:ea typeface="Montserrat"/>
                <a:cs typeface="Montserrat"/>
                <a:sym typeface="Montserrat"/>
              </a:rPr>
              <a:t>        SaleMonth,</a:t>
            </a:r>
          </a:p>
          <a:p>
            <a:pPr algn="l">
              <a:lnSpc>
                <a:spcPts val="2588"/>
              </a:lnSpc>
            </a:pPr>
            <a:r>
              <a:rPr lang="en-US" sz="1917" spc="115">
                <a:solidFill>
                  <a:srgbClr val="FFFFFF"/>
                </a:solidFill>
                <a:latin typeface="Montserrat"/>
                <a:ea typeface="Montserrat"/>
                <a:cs typeface="Montserrat"/>
                <a:sym typeface="Montserrat"/>
              </a:rPr>
              <a:t>        TotalSales,</a:t>
            </a:r>
          </a:p>
          <a:p>
            <a:pPr algn="l">
              <a:lnSpc>
                <a:spcPts val="2588"/>
              </a:lnSpc>
            </a:pPr>
            <a:r>
              <a:rPr lang="en-US" sz="1917" spc="115">
                <a:solidFill>
                  <a:srgbClr val="FFFFFF"/>
                </a:solidFill>
                <a:latin typeface="Montserrat"/>
                <a:ea typeface="Montserrat"/>
                <a:cs typeface="Montserrat"/>
                <a:sym typeface="Montserrat"/>
              </a:rPr>
              <a:t>        LAG(TotalSales) OVER (PARTITION BY Branch ORDER BY SaleMonth) AS PreviousMonthSales</a:t>
            </a:r>
          </a:p>
          <a:p>
            <a:pPr algn="l">
              <a:lnSpc>
                <a:spcPts val="2588"/>
              </a:lnSpc>
            </a:pPr>
            <a:r>
              <a:rPr lang="en-US" sz="1917" spc="115">
                <a:solidFill>
                  <a:srgbClr val="FFFFFF"/>
                </a:solidFill>
                <a:latin typeface="Montserrat"/>
                <a:ea typeface="Montserrat"/>
                <a:cs typeface="Montserrat"/>
                <a:sym typeface="Montserrat"/>
              </a:rPr>
              <a:t>    FROM </a:t>
            </a:r>
          </a:p>
          <a:p>
            <a:pPr algn="l">
              <a:lnSpc>
                <a:spcPts val="2588"/>
              </a:lnSpc>
            </a:pPr>
            <a:r>
              <a:rPr lang="en-US" sz="1917" spc="115">
                <a:solidFill>
                  <a:srgbClr val="FFFFFF"/>
                </a:solidFill>
                <a:latin typeface="Montserrat"/>
                <a:ea typeface="Montserrat"/>
                <a:cs typeface="Montserrat"/>
                <a:sym typeface="Montserrat"/>
              </a:rPr>
              <a:t>        SalesByPeriod</a:t>
            </a:r>
          </a:p>
          <a:p>
            <a:pPr algn="l" marL="0" indent="0" lvl="0">
              <a:lnSpc>
                <a:spcPts val="2588"/>
              </a:lnSpc>
              <a:spcBef>
                <a:spcPct val="0"/>
              </a:spcBef>
            </a:pPr>
            <a:r>
              <a:rPr lang="en-US" sz="1917" spc="115">
                <a:solidFill>
                  <a:srgbClr val="FFFFFF"/>
                </a:solidFill>
                <a:latin typeface="Montserrat"/>
                <a:ea typeface="Montserrat"/>
                <a:cs typeface="Montserrat"/>
                <a:sym typeface="Montserrat"/>
              </a:rPr>
              <a:t>),</a:t>
            </a:r>
          </a:p>
        </p:txBody>
      </p:sp>
      <p:sp>
        <p:nvSpPr>
          <p:cNvPr name="TextBox 9" id="9"/>
          <p:cNvSpPr txBox="true"/>
          <p:nvPr/>
        </p:nvSpPr>
        <p:spPr>
          <a:xfrm rot="0">
            <a:off x="5638076" y="1857131"/>
            <a:ext cx="4717776" cy="8429869"/>
          </a:xfrm>
          <a:prstGeom prst="rect">
            <a:avLst/>
          </a:prstGeom>
        </p:spPr>
        <p:txBody>
          <a:bodyPr anchor="t" rtlCol="false" tIns="0" lIns="0" bIns="0" rIns="0">
            <a:spAutoFit/>
          </a:bodyPr>
          <a:lstStyle/>
          <a:p>
            <a:pPr algn="l">
              <a:lnSpc>
                <a:spcPts val="2496"/>
              </a:lnSpc>
            </a:pPr>
            <a:r>
              <a:rPr lang="en-US" sz="1849" spc="110">
                <a:solidFill>
                  <a:srgbClr val="FFFFFF"/>
                </a:solidFill>
                <a:latin typeface="Montserrat"/>
                <a:ea typeface="Montserrat"/>
                <a:cs typeface="Montserrat"/>
                <a:sym typeface="Montserrat"/>
              </a:rPr>
              <a:t>GrowthRates AS (</a:t>
            </a:r>
          </a:p>
          <a:p>
            <a:pPr algn="l">
              <a:lnSpc>
                <a:spcPts val="2496"/>
              </a:lnSpc>
            </a:pPr>
            <a:r>
              <a:rPr lang="en-US" sz="1849" spc="110">
                <a:solidFill>
                  <a:srgbClr val="FFFFFF"/>
                </a:solidFill>
                <a:latin typeface="Montserrat"/>
                <a:ea typeface="Montserrat"/>
                <a:cs typeface="Montserrat"/>
                <a:sym typeface="Montserrat"/>
              </a:rPr>
              <a:t>    SELECT </a:t>
            </a:r>
          </a:p>
          <a:p>
            <a:pPr algn="l">
              <a:lnSpc>
                <a:spcPts val="2496"/>
              </a:lnSpc>
            </a:pPr>
            <a:r>
              <a:rPr lang="en-US" sz="1849" spc="110">
                <a:solidFill>
                  <a:srgbClr val="FFFFFF"/>
                </a:solidFill>
                <a:latin typeface="Montserrat"/>
                <a:ea typeface="Montserrat"/>
                <a:cs typeface="Montserrat"/>
                <a:sym typeface="Montserrat"/>
              </a:rPr>
              <a:t>        Branch,</a:t>
            </a:r>
          </a:p>
          <a:p>
            <a:pPr algn="l">
              <a:lnSpc>
                <a:spcPts val="2496"/>
              </a:lnSpc>
            </a:pPr>
            <a:r>
              <a:rPr lang="en-US" sz="1849" spc="110">
                <a:solidFill>
                  <a:srgbClr val="FFFFFF"/>
                </a:solidFill>
                <a:latin typeface="Montserrat"/>
                <a:ea typeface="Montserrat"/>
                <a:cs typeface="Montserrat"/>
                <a:sym typeface="Montserrat"/>
              </a:rPr>
              <a:t>        SaleMonth,</a:t>
            </a:r>
          </a:p>
          <a:p>
            <a:pPr algn="l">
              <a:lnSpc>
                <a:spcPts val="2496"/>
              </a:lnSpc>
            </a:pPr>
            <a:r>
              <a:rPr lang="en-US" sz="1849" spc="110">
                <a:solidFill>
                  <a:srgbClr val="FFFFFF"/>
                </a:solidFill>
                <a:latin typeface="Montserrat"/>
                <a:ea typeface="Montserrat"/>
                <a:cs typeface="Montserrat"/>
                <a:sym typeface="Montserrat"/>
              </a:rPr>
              <a:t>        TotalSales,</a:t>
            </a:r>
          </a:p>
          <a:p>
            <a:pPr algn="l">
              <a:lnSpc>
                <a:spcPts val="2496"/>
              </a:lnSpc>
            </a:pPr>
            <a:r>
              <a:rPr lang="en-US" sz="1849" spc="110">
                <a:solidFill>
                  <a:srgbClr val="FFFFFF"/>
                </a:solidFill>
                <a:latin typeface="Montserrat"/>
                <a:ea typeface="Montserrat"/>
                <a:cs typeface="Montserrat"/>
                <a:sym typeface="Montserrat"/>
              </a:rPr>
              <a:t>        (TotalSales - PreviousMonthSales) / PreviousMonthSales * 100 AS SalesGrowthRate</a:t>
            </a:r>
          </a:p>
          <a:p>
            <a:pPr algn="l">
              <a:lnSpc>
                <a:spcPts val="2496"/>
              </a:lnSpc>
            </a:pPr>
            <a:r>
              <a:rPr lang="en-US" sz="1849" spc="110">
                <a:solidFill>
                  <a:srgbClr val="FFFFFF"/>
                </a:solidFill>
                <a:latin typeface="Montserrat"/>
                <a:ea typeface="Montserrat"/>
                <a:cs typeface="Montserrat"/>
                <a:sym typeface="Montserrat"/>
              </a:rPr>
              <a:t>    FROM </a:t>
            </a:r>
          </a:p>
          <a:p>
            <a:pPr algn="l">
              <a:lnSpc>
                <a:spcPts val="2496"/>
              </a:lnSpc>
            </a:pPr>
            <a:r>
              <a:rPr lang="en-US" sz="1849" spc="110">
                <a:solidFill>
                  <a:srgbClr val="FFFFFF"/>
                </a:solidFill>
                <a:latin typeface="Montserrat"/>
                <a:ea typeface="Montserrat"/>
                <a:cs typeface="Montserrat"/>
                <a:sym typeface="Montserrat"/>
              </a:rPr>
              <a:t>        SalesGrowth</a:t>
            </a:r>
          </a:p>
          <a:p>
            <a:pPr algn="l">
              <a:lnSpc>
                <a:spcPts val="2496"/>
              </a:lnSpc>
            </a:pPr>
            <a:r>
              <a:rPr lang="en-US" sz="1849" spc="110">
                <a:solidFill>
                  <a:srgbClr val="FFFFFF"/>
                </a:solidFill>
                <a:latin typeface="Montserrat"/>
                <a:ea typeface="Montserrat"/>
                <a:cs typeface="Montserrat"/>
                <a:sym typeface="Montserrat"/>
              </a:rPr>
              <a:t>    WHERE </a:t>
            </a:r>
          </a:p>
          <a:p>
            <a:pPr algn="l">
              <a:lnSpc>
                <a:spcPts val="2496"/>
              </a:lnSpc>
            </a:pPr>
            <a:r>
              <a:rPr lang="en-US" sz="1849" spc="110">
                <a:solidFill>
                  <a:srgbClr val="FFFFFF"/>
                </a:solidFill>
                <a:latin typeface="Montserrat"/>
                <a:ea typeface="Montserrat"/>
                <a:cs typeface="Montserrat"/>
                <a:sym typeface="Montserrat"/>
              </a:rPr>
              <a:t>        PreviousMonthSales IS NOT NULL</a:t>
            </a:r>
          </a:p>
          <a:p>
            <a:pPr algn="l">
              <a:lnSpc>
                <a:spcPts val="2496"/>
              </a:lnSpc>
            </a:pPr>
            <a:r>
              <a:rPr lang="en-US" sz="1849" spc="110">
                <a:solidFill>
                  <a:srgbClr val="FFFFFF"/>
                </a:solidFill>
                <a:latin typeface="Montserrat"/>
                <a:ea typeface="Montserrat"/>
                <a:cs typeface="Montserrat"/>
                <a:sym typeface="Montserrat"/>
              </a:rPr>
              <a:t>)</a:t>
            </a:r>
          </a:p>
          <a:p>
            <a:pPr algn="l">
              <a:lnSpc>
                <a:spcPts val="2496"/>
              </a:lnSpc>
            </a:pPr>
            <a:r>
              <a:rPr lang="en-US" sz="1849" spc="110">
                <a:solidFill>
                  <a:srgbClr val="FFFFFF"/>
                </a:solidFill>
                <a:latin typeface="Montserrat"/>
                <a:ea typeface="Montserrat"/>
                <a:cs typeface="Montserrat"/>
                <a:sym typeface="Montserrat"/>
              </a:rPr>
              <a:t>SELECT </a:t>
            </a:r>
          </a:p>
          <a:p>
            <a:pPr algn="l">
              <a:lnSpc>
                <a:spcPts val="2496"/>
              </a:lnSpc>
            </a:pPr>
            <a:r>
              <a:rPr lang="en-US" sz="1849" spc="110">
                <a:solidFill>
                  <a:srgbClr val="FFFFFF"/>
                </a:solidFill>
                <a:latin typeface="Montserrat"/>
                <a:ea typeface="Montserrat"/>
                <a:cs typeface="Montserrat"/>
                <a:sym typeface="Montserrat"/>
              </a:rPr>
              <a:t>    Branch,</a:t>
            </a:r>
          </a:p>
          <a:p>
            <a:pPr algn="l">
              <a:lnSpc>
                <a:spcPts val="2496"/>
              </a:lnSpc>
            </a:pPr>
            <a:r>
              <a:rPr lang="en-US" sz="1849" spc="110">
                <a:solidFill>
                  <a:srgbClr val="FFFFFF"/>
                </a:solidFill>
                <a:latin typeface="Montserrat"/>
                <a:ea typeface="Montserrat"/>
                <a:cs typeface="Montserrat"/>
                <a:sym typeface="Montserrat"/>
              </a:rPr>
              <a:t>    MAX(SalesGrowthRate) AS MaxGrowthRate</a:t>
            </a:r>
          </a:p>
          <a:p>
            <a:pPr algn="l">
              <a:lnSpc>
                <a:spcPts val="2496"/>
              </a:lnSpc>
            </a:pPr>
            <a:r>
              <a:rPr lang="en-US" sz="1849" spc="110">
                <a:solidFill>
                  <a:srgbClr val="FFFFFF"/>
                </a:solidFill>
                <a:latin typeface="Montserrat"/>
                <a:ea typeface="Montserrat"/>
                <a:cs typeface="Montserrat"/>
                <a:sym typeface="Montserrat"/>
              </a:rPr>
              <a:t>FROM </a:t>
            </a:r>
          </a:p>
          <a:p>
            <a:pPr algn="l">
              <a:lnSpc>
                <a:spcPts val="2496"/>
              </a:lnSpc>
            </a:pPr>
            <a:r>
              <a:rPr lang="en-US" sz="1849" spc="110">
                <a:solidFill>
                  <a:srgbClr val="FFFFFF"/>
                </a:solidFill>
                <a:latin typeface="Montserrat"/>
                <a:ea typeface="Montserrat"/>
                <a:cs typeface="Montserrat"/>
                <a:sym typeface="Montserrat"/>
              </a:rPr>
              <a:t>    GrowthRates</a:t>
            </a:r>
          </a:p>
          <a:p>
            <a:pPr algn="l">
              <a:lnSpc>
                <a:spcPts val="2496"/>
              </a:lnSpc>
            </a:pPr>
            <a:r>
              <a:rPr lang="en-US" sz="1849" spc="110">
                <a:solidFill>
                  <a:srgbClr val="FFFFFF"/>
                </a:solidFill>
                <a:latin typeface="Montserrat"/>
                <a:ea typeface="Montserrat"/>
                <a:cs typeface="Montserrat"/>
                <a:sym typeface="Montserrat"/>
              </a:rPr>
              <a:t>GROUP BY </a:t>
            </a:r>
          </a:p>
          <a:p>
            <a:pPr algn="l">
              <a:lnSpc>
                <a:spcPts val="2496"/>
              </a:lnSpc>
            </a:pPr>
            <a:r>
              <a:rPr lang="en-US" sz="1849" spc="110">
                <a:solidFill>
                  <a:srgbClr val="FFFFFF"/>
                </a:solidFill>
                <a:latin typeface="Montserrat"/>
                <a:ea typeface="Montserrat"/>
                <a:cs typeface="Montserrat"/>
                <a:sym typeface="Montserrat"/>
              </a:rPr>
              <a:t>    Branch</a:t>
            </a:r>
          </a:p>
          <a:p>
            <a:pPr algn="l">
              <a:lnSpc>
                <a:spcPts val="2496"/>
              </a:lnSpc>
            </a:pPr>
            <a:r>
              <a:rPr lang="en-US" sz="1849" spc="110">
                <a:solidFill>
                  <a:srgbClr val="FFFFFF"/>
                </a:solidFill>
                <a:latin typeface="Montserrat"/>
                <a:ea typeface="Montserrat"/>
                <a:cs typeface="Montserrat"/>
                <a:sym typeface="Montserrat"/>
              </a:rPr>
              <a:t>ORDER BY </a:t>
            </a:r>
          </a:p>
          <a:p>
            <a:pPr algn="l">
              <a:lnSpc>
                <a:spcPts val="2496"/>
              </a:lnSpc>
            </a:pPr>
            <a:r>
              <a:rPr lang="en-US" sz="1849" spc="110">
                <a:solidFill>
                  <a:srgbClr val="FFFFFF"/>
                </a:solidFill>
                <a:latin typeface="Montserrat"/>
                <a:ea typeface="Montserrat"/>
                <a:cs typeface="Montserrat"/>
                <a:sym typeface="Montserrat"/>
              </a:rPr>
              <a:t>    MaxGrowthRate DESC</a:t>
            </a:r>
          </a:p>
          <a:p>
            <a:pPr algn="l">
              <a:lnSpc>
                <a:spcPts val="2496"/>
              </a:lnSpc>
            </a:pPr>
            <a:r>
              <a:rPr lang="en-US" sz="1849" spc="110">
                <a:solidFill>
                  <a:srgbClr val="FFFFFF"/>
                </a:solidFill>
                <a:latin typeface="Montserrat"/>
                <a:ea typeface="Montserrat"/>
                <a:cs typeface="Montserrat"/>
                <a:sym typeface="Montserrat"/>
              </a:rPr>
              <a:t>LIMIT 1;</a:t>
            </a:r>
          </a:p>
          <a:p>
            <a:pPr algn="l" marL="0" indent="0" lvl="0">
              <a:lnSpc>
                <a:spcPts val="249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800435" y="-209299"/>
            <a:ext cx="10972565" cy="12386053"/>
            <a:chOff x="0" y="0"/>
            <a:chExt cx="2889894" cy="3262170"/>
          </a:xfrm>
        </p:grpSpPr>
        <p:sp>
          <p:nvSpPr>
            <p:cNvPr name="Freeform 3" id="3"/>
            <p:cNvSpPr/>
            <p:nvPr/>
          </p:nvSpPr>
          <p:spPr>
            <a:xfrm flipH="false" flipV="false" rot="0">
              <a:off x="0" y="0"/>
              <a:ext cx="2889894" cy="3262170"/>
            </a:xfrm>
            <a:custGeom>
              <a:avLst/>
              <a:gdLst/>
              <a:ahLst/>
              <a:cxnLst/>
              <a:rect r="r" b="b" t="t" l="l"/>
              <a:pathLst>
                <a:path h="3262170" w="2889894">
                  <a:moveTo>
                    <a:pt x="0" y="0"/>
                  </a:moveTo>
                  <a:lnTo>
                    <a:pt x="2889894" y="0"/>
                  </a:lnTo>
                  <a:lnTo>
                    <a:pt x="2889894" y="3262170"/>
                  </a:lnTo>
                  <a:lnTo>
                    <a:pt x="0" y="3262170"/>
                  </a:lnTo>
                  <a:close/>
                </a:path>
              </a:pathLst>
            </a:custGeom>
            <a:solidFill>
              <a:srgbClr val="3B5074"/>
            </a:solidFill>
          </p:spPr>
        </p:sp>
        <p:sp>
          <p:nvSpPr>
            <p:cNvPr name="TextBox 4" id="4"/>
            <p:cNvSpPr txBox="true"/>
            <p:nvPr/>
          </p:nvSpPr>
          <p:spPr>
            <a:xfrm>
              <a:off x="0" y="-28575"/>
              <a:ext cx="2889894"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348896" y="2629629"/>
            <a:ext cx="7880703" cy="5359429"/>
          </a:xfrm>
          <a:custGeom>
            <a:avLst/>
            <a:gdLst/>
            <a:ahLst/>
            <a:cxnLst/>
            <a:rect r="r" b="b" t="t" l="l"/>
            <a:pathLst>
              <a:path h="5359429" w="7880703">
                <a:moveTo>
                  <a:pt x="0" y="0"/>
                </a:moveTo>
                <a:lnTo>
                  <a:pt x="7880702" y="0"/>
                </a:lnTo>
                <a:lnTo>
                  <a:pt x="7880702" y="5359429"/>
                </a:lnTo>
                <a:lnTo>
                  <a:pt x="0" y="5359429"/>
                </a:lnTo>
                <a:lnTo>
                  <a:pt x="0" y="0"/>
                </a:lnTo>
                <a:close/>
              </a:path>
            </a:pathLst>
          </a:custGeom>
          <a:blipFill>
            <a:blip r:embed="rId4"/>
            <a:stretch>
              <a:fillRect l="0" t="0" r="0" b="0"/>
            </a:stretch>
          </a:blipFill>
        </p:spPr>
      </p:sp>
      <p:sp>
        <p:nvSpPr>
          <p:cNvPr name="TextBox 7" id="7"/>
          <p:cNvSpPr txBox="true"/>
          <p:nvPr/>
        </p:nvSpPr>
        <p:spPr>
          <a:xfrm rot="0">
            <a:off x="438270" y="447615"/>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2: Finding the Most Profitable Product Line for Each Branch</a:t>
            </a:r>
          </a:p>
        </p:txBody>
      </p:sp>
      <p:sp>
        <p:nvSpPr>
          <p:cNvPr name="TextBox 8" id="8"/>
          <p:cNvSpPr txBox="true"/>
          <p:nvPr/>
        </p:nvSpPr>
        <p:spPr>
          <a:xfrm rot="0">
            <a:off x="840111" y="2063112"/>
            <a:ext cx="8303889" cy="7675828"/>
          </a:xfrm>
          <a:prstGeom prst="rect">
            <a:avLst/>
          </a:prstGeom>
        </p:spPr>
        <p:txBody>
          <a:bodyPr anchor="t" rtlCol="false" tIns="0" lIns="0" bIns="0" rIns="0">
            <a:spAutoFit/>
          </a:bodyPr>
          <a:lstStyle/>
          <a:p>
            <a:pPr algn="l">
              <a:lnSpc>
                <a:spcPts val="3080"/>
              </a:lnSpc>
            </a:pPr>
            <a:r>
              <a:rPr lang="en-US" sz="2281" spc="136">
                <a:solidFill>
                  <a:srgbClr val="FFFFFF"/>
                </a:solidFill>
                <a:latin typeface="Montserrat"/>
                <a:ea typeface="Montserrat"/>
                <a:cs typeface="Montserrat"/>
                <a:sym typeface="Montserrat"/>
              </a:rPr>
              <a:t>WITH ProfitData AS (</a:t>
            </a:r>
          </a:p>
          <a:p>
            <a:pPr algn="l">
              <a:lnSpc>
                <a:spcPts val="3080"/>
              </a:lnSpc>
            </a:pPr>
            <a:r>
              <a:rPr lang="en-US" sz="2281" spc="136">
                <a:solidFill>
                  <a:srgbClr val="FFFFFF"/>
                </a:solidFill>
                <a:latin typeface="Montserrat"/>
                <a:ea typeface="Montserrat"/>
                <a:cs typeface="Montserrat"/>
                <a:sym typeface="Montserrat"/>
              </a:rPr>
              <a:t>    SELECT </a:t>
            </a:r>
          </a:p>
          <a:p>
            <a:pPr algn="l">
              <a:lnSpc>
                <a:spcPts val="3080"/>
              </a:lnSpc>
            </a:pPr>
            <a:r>
              <a:rPr lang="en-US" sz="2281" spc="136">
                <a:solidFill>
                  <a:srgbClr val="FFFFFF"/>
                </a:solidFill>
                <a:latin typeface="Montserrat"/>
                <a:ea typeface="Montserrat"/>
                <a:cs typeface="Montserrat"/>
                <a:sym typeface="Montserrat"/>
              </a:rPr>
              <a:t>        Branch,</a:t>
            </a:r>
          </a:p>
          <a:p>
            <a:pPr algn="l">
              <a:lnSpc>
                <a:spcPts val="3080"/>
              </a:lnSpc>
            </a:pPr>
            <a:r>
              <a:rPr lang="en-US" sz="2281" spc="136">
                <a:solidFill>
                  <a:srgbClr val="FFFFFF"/>
                </a:solidFill>
                <a:latin typeface="Montserrat"/>
                <a:ea typeface="Montserrat"/>
                <a:cs typeface="Montserrat"/>
                <a:sym typeface="Montserrat"/>
              </a:rPr>
              <a:t>        ProductLine,</a:t>
            </a:r>
          </a:p>
          <a:p>
            <a:pPr algn="l">
              <a:lnSpc>
                <a:spcPts val="3080"/>
              </a:lnSpc>
            </a:pPr>
            <a:r>
              <a:rPr lang="en-US" sz="2281" spc="136">
                <a:solidFill>
                  <a:srgbClr val="FFFFFF"/>
                </a:solidFill>
                <a:latin typeface="Montserrat"/>
                <a:ea typeface="Montserrat"/>
                <a:cs typeface="Montserrat"/>
                <a:sym typeface="Montserrat"/>
              </a:rPr>
              <a:t>        SUM(GrossIncome) AS Profit,</a:t>
            </a:r>
          </a:p>
          <a:p>
            <a:pPr algn="l">
              <a:lnSpc>
                <a:spcPts val="3080"/>
              </a:lnSpc>
            </a:pPr>
            <a:r>
              <a:rPr lang="en-US" sz="2281" spc="136">
                <a:solidFill>
                  <a:srgbClr val="FFFFFF"/>
                </a:solidFill>
                <a:latin typeface="Montserrat"/>
                <a:ea typeface="Montserrat"/>
                <a:cs typeface="Montserrat"/>
                <a:sym typeface="Montserrat"/>
              </a:rPr>
              <a:t>        ROW_NUMBER() OVER (PARTITION BY Branch ORDER BY SUM(GrossIncome - COGS) DESC) AS rn</a:t>
            </a:r>
          </a:p>
          <a:p>
            <a:pPr algn="l">
              <a:lnSpc>
                <a:spcPts val="3080"/>
              </a:lnSpc>
            </a:pPr>
            <a:r>
              <a:rPr lang="en-US" sz="2281" spc="136">
                <a:solidFill>
                  <a:srgbClr val="FFFFFF"/>
                </a:solidFill>
                <a:latin typeface="Montserrat"/>
                <a:ea typeface="Montserrat"/>
                <a:cs typeface="Montserrat"/>
                <a:sym typeface="Montserrat"/>
              </a:rPr>
              <a:t>    FROM </a:t>
            </a:r>
          </a:p>
          <a:p>
            <a:pPr algn="l">
              <a:lnSpc>
                <a:spcPts val="3080"/>
              </a:lnSpc>
            </a:pPr>
            <a:r>
              <a:rPr lang="en-US" sz="2281" spc="136">
                <a:solidFill>
                  <a:srgbClr val="FFFFFF"/>
                </a:solidFill>
                <a:latin typeface="Montserrat"/>
                <a:ea typeface="Montserrat"/>
                <a:cs typeface="Montserrat"/>
                <a:sym typeface="Montserrat"/>
              </a:rPr>
              <a:t>        WalmartSalesData</a:t>
            </a:r>
          </a:p>
          <a:p>
            <a:pPr algn="l">
              <a:lnSpc>
                <a:spcPts val="3080"/>
              </a:lnSpc>
            </a:pPr>
            <a:r>
              <a:rPr lang="en-US" sz="2281" spc="136">
                <a:solidFill>
                  <a:srgbClr val="FFFFFF"/>
                </a:solidFill>
                <a:latin typeface="Montserrat"/>
                <a:ea typeface="Montserrat"/>
                <a:cs typeface="Montserrat"/>
                <a:sym typeface="Montserrat"/>
              </a:rPr>
              <a:t>    GROUP BY </a:t>
            </a:r>
          </a:p>
          <a:p>
            <a:pPr algn="l">
              <a:lnSpc>
                <a:spcPts val="3080"/>
              </a:lnSpc>
            </a:pPr>
            <a:r>
              <a:rPr lang="en-US" sz="2281" spc="136">
                <a:solidFill>
                  <a:srgbClr val="FFFFFF"/>
                </a:solidFill>
                <a:latin typeface="Montserrat"/>
                <a:ea typeface="Montserrat"/>
                <a:cs typeface="Montserrat"/>
                <a:sym typeface="Montserrat"/>
              </a:rPr>
              <a:t>        Branch, ProductLine</a:t>
            </a:r>
          </a:p>
          <a:p>
            <a:pPr algn="l">
              <a:lnSpc>
                <a:spcPts val="3080"/>
              </a:lnSpc>
            </a:pPr>
            <a:r>
              <a:rPr lang="en-US" sz="2281" spc="136">
                <a:solidFill>
                  <a:srgbClr val="FFFFFF"/>
                </a:solidFill>
                <a:latin typeface="Montserrat"/>
                <a:ea typeface="Montserrat"/>
                <a:cs typeface="Montserrat"/>
                <a:sym typeface="Montserrat"/>
              </a:rPr>
              <a:t>)</a:t>
            </a:r>
          </a:p>
          <a:p>
            <a:pPr algn="l">
              <a:lnSpc>
                <a:spcPts val="3080"/>
              </a:lnSpc>
            </a:pPr>
            <a:r>
              <a:rPr lang="en-US" sz="2281" spc="136">
                <a:solidFill>
                  <a:srgbClr val="FFFFFF"/>
                </a:solidFill>
                <a:latin typeface="Montserrat"/>
                <a:ea typeface="Montserrat"/>
                <a:cs typeface="Montserrat"/>
                <a:sym typeface="Montserrat"/>
              </a:rPr>
              <a:t>SELECT </a:t>
            </a:r>
          </a:p>
          <a:p>
            <a:pPr algn="l">
              <a:lnSpc>
                <a:spcPts val="3080"/>
              </a:lnSpc>
            </a:pPr>
            <a:r>
              <a:rPr lang="en-US" sz="2281" spc="136">
                <a:solidFill>
                  <a:srgbClr val="FFFFFF"/>
                </a:solidFill>
                <a:latin typeface="Montserrat"/>
                <a:ea typeface="Montserrat"/>
                <a:cs typeface="Montserrat"/>
                <a:sym typeface="Montserrat"/>
              </a:rPr>
              <a:t>    Branch,</a:t>
            </a:r>
          </a:p>
          <a:p>
            <a:pPr algn="l">
              <a:lnSpc>
                <a:spcPts val="3080"/>
              </a:lnSpc>
            </a:pPr>
            <a:r>
              <a:rPr lang="en-US" sz="2281" spc="136">
                <a:solidFill>
                  <a:srgbClr val="FFFFFF"/>
                </a:solidFill>
                <a:latin typeface="Montserrat"/>
                <a:ea typeface="Montserrat"/>
                <a:cs typeface="Montserrat"/>
                <a:sym typeface="Montserrat"/>
              </a:rPr>
              <a:t>    ProductLine,</a:t>
            </a:r>
          </a:p>
          <a:p>
            <a:pPr algn="l">
              <a:lnSpc>
                <a:spcPts val="3080"/>
              </a:lnSpc>
            </a:pPr>
            <a:r>
              <a:rPr lang="en-US" sz="2281" spc="136">
                <a:solidFill>
                  <a:srgbClr val="FFFFFF"/>
                </a:solidFill>
                <a:latin typeface="Montserrat"/>
                <a:ea typeface="Montserrat"/>
                <a:cs typeface="Montserrat"/>
                <a:sym typeface="Montserrat"/>
              </a:rPr>
              <a:t>    Profit</a:t>
            </a:r>
          </a:p>
          <a:p>
            <a:pPr algn="l">
              <a:lnSpc>
                <a:spcPts val="3080"/>
              </a:lnSpc>
            </a:pPr>
            <a:r>
              <a:rPr lang="en-US" sz="2281" spc="136">
                <a:solidFill>
                  <a:srgbClr val="FFFFFF"/>
                </a:solidFill>
                <a:latin typeface="Montserrat"/>
                <a:ea typeface="Montserrat"/>
                <a:cs typeface="Montserrat"/>
                <a:sym typeface="Montserrat"/>
              </a:rPr>
              <a:t>FROM </a:t>
            </a:r>
          </a:p>
          <a:p>
            <a:pPr algn="l">
              <a:lnSpc>
                <a:spcPts val="3080"/>
              </a:lnSpc>
            </a:pPr>
            <a:r>
              <a:rPr lang="en-US" sz="2281" spc="136">
                <a:solidFill>
                  <a:srgbClr val="FFFFFF"/>
                </a:solidFill>
                <a:latin typeface="Montserrat"/>
                <a:ea typeface="Montserrat"/>
                <a:cs typeface="Montserrat"/>
                <a:sym typeface="Montserrat"/>
              </a:rPr>
              <a:t>    ProfitData</a:t>
            </a:r>
          </a:p>
          <a:p>
            <a:pPr algn="l">
              <a:lnSpc>
                <a:spcPts val="3080"/>
              </a:lnSpc>
            </a:pPr>
            <a:r>
              <a:rPr lang="en-US" sz="2281" spc="136">
                <a:solidFill>
                  <a:srgbClr val="FFFFFF"/>
                </a:solidFill>
                <a:latin typeface="Montserrat"/>
                <a:ea typeface="Montserrat"/>
                <a:cs typeface="Montserrat"/>
                <a:sym typeface="Montserrat"/>
              </a:rPr>
              <a:t>WHERE rn = 1;</a:t>
            </a:r>
          </a:p>
          <a:p>
            <a:pPr algn="l" marL="0" indent="0" lvl="0">
              <a:lnSpc>
                <a:spcPts val="30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922356" y="0"/>
            <a:ext cx="11926337" cy="12386053"/>
            <a:chOff x="0" y="0"/>
            <a:chExt cx="3141093" cy="3262170"/>
          </a:xfrm>
        </p:grpSpPr>
        <p:sp>
          <p:nvSpPr>
            <p:cNvPr name="Freeform 3" id="3"/>
            <p:cNvSpPr/>
            <p:nvPr/>
          </p:nvSpPr>
          <p:spPr>
            <a:xfrm flipH="false" flipV="false" rot="0">
              <a:off x="0" y="0"/>
              <a:ext cx="3141093" cy="3262170"/>
            </a:xfrm>
            <a:custGeom>
              <a:avLst/>
              <a:gdLst/>
              <a:ahLst/>
              <a:cxnLst/>
              <a:rect r="r" b="b" t="t" l="l"/>
              <a:pathLst>
                <a:path h="3262170" w="3141093">
                  <a:moveTo>
                    <a:pt x="0" y="0"/>
                  </a:moveTo>
                  <a:lnTo>
                    <a:pt x="3141093" y="0"/>
                  </a:lnTo>
                  <a:lnTo>
                    <a:pt x="3141093" y="3262170"/>
                  </a:lnTo>
                  <a:lnTo>
                    <a:pt x="0" y="3262170"/>
                  </a:lnTo>
                  <a:close/>
                </a:path>
              </a:pathLst>
            </a:custGeom>
            <a:solidFill>
              <a:srgbClr val="3B5074"/>
            </a:solidFill>
          </p:spPr>
        </p:sp>
        <p:sp>
          <p:nvSpPr>
            <p:cNvPr name="TextBox 4" id="4"/>
            <p:cNvSpPr txBox="true"/>
            <p:nvPr/>
          </p:nvSpPr>
          <p:spPr>
            <a:xfrm>
              <a:off x="0" y="-28575"/>
              <a:ext cx="3141093"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003981" y="1028700"/>
            <a:ext cx="7106142" cy="4749267"/>
          </a:xfrm>
          <a:custGeom>
            <a:avLst/>
            <a:gdLst/>
            <a:ahLst/>
            <a:cxnLst/>
            <a:rect r="r" b="b" t="t" l="l"/>
            <a:pathLst>
              <a:path h="4749267" w="7106142">
                <a:moveTo>
                  <a:pt x="0" y="0"/>
                </a:moveTo>
                <a:lnTo>
                  <a:pt x="7106142" y="0"/>
                </a:lnTo>
                <a:lnTo>
                  <a:pt x="7106142" y="4749267"/>
                </a:lnTo>
                <a:lnTo>
                  <a:pt x="0" y="4749267"/>
                </a:lnTo>
                <a:lnTo>
                  <a:pt x="0" y="0"/>
                </a:lnTo>
                <a:close/>
              </a:path>
            </a:pathLst>
          </a:custGeom>
          <a:blipFill>
            <a:blip r:embed="rId4"/>
            <a:stretch>
              <a:fillRect l="-5203" t="0" r="-9702" b="0"/>
            </a:stretch>
          </a:blipFill>
        </p:spPr>
      </p:sp>
      <p:graphicFrame>
        <p:nvGraphicFramePr>
          <p:cNvPr name="Table 7" id="7"/>
          <p:cNvGraphicFramePr>
            <a:graphicFrameLocks noGrp="true"/>
          </p:cNvGraphicFramePr>
          <p:nvPr/>
        </p:nvGraphicFramePr>
        <p:xfrm>
          <a:off x="11531506" y="5921793"/>
          <a:ext cx="6406846" cy="4114800"/>
        </p:xfrm>
        <a:graphic>
          <a:graphicData uri="http://schemas.openxmlformats.org/drawingml/2006/table">
            <a:tbl>
              <a:tblPr/>
              <a:tblGrid>
                <a:gridCol w="3203423"/>
                <a:gridCol w="3203423"/>
              </a:tblGrid>
              <a:tr h="1345963">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Customer Tier</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Count of InvoiceID</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922946">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Higher Spender</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AE1D7"/>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250</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AE1D7"/>
                    </a:solidFill>
                  </a:tcPr>
                </a:tc>
              </a:tr>
              <a:tr h="922946">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Medium Spender</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AE1D7"/>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500</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AE1D7"/>
                    </a:solidFill>
                  </a:tcPr>
                </a:tc>
              </a:tr>
              <a:tr h="922946">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Lower Spender</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AE1D7"/>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250</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FAE1D7"/>
                    </a:solidFill>
                  </a:tcPr>
                </a:tc>
              </a:tr>
            </a:tbl>
          </a:graphicData>
        </a:graphic>
      </p:graphicFrame>
      <p:sp>
        <p:nvSpPr>
          <p:cNvPr name="TextBox 8" id="8"/>
          <p:cNvSpPr txBox="true"/>
          <p:nvPr/>
        </p:nvSpPr>
        <p:spPr>
          <a:xfrm rot="0">
            <a:off x="438270" y="265944"/>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3: Analyzing Customer Segmentation Based on Spending</a:t>
            </a:r>
          </a:p>
        </p:txBody>
      </p:sp>
      <p:sp>
        <p:nvSpPr>
          <p:cNvPr name="TextBox 9" id="9"/>
          <p:cNvSpPr txBox="true"/>
          <p:nvPr/>
        </p:nvSpPr>
        <p:spPr>
          <a:xfrm rot="0">
            <a:off x="258567" y="1692074"/>
            <a:ext cx="5314430" cy="8233476"/>
          </a:xfrm>
          <a:prstGeom prst="rect">
            <a:avLst/>
          </a:prstGeom>
        </p:spPr>
        <p:txBody>
          <a:bodyPr anchor="t" rtlCol="false" tIns="0" lIns="0" bIns="0" rIns="0">
            <a:spAutoFit/>
          </a:bodyPr>
          <a:lstStyle/>
          <a:p>
            <a:pPr algn="l">
              <a:lnSpc>
                <a:spcPts val="3234"/>
              </a:lnSpc>
            </a:pPr>
            <a:r>
              <a:rPr lang="en-US" sz="2395" spc="143">
                <a:solidFill>
                  <a:srgbClr val="FFFFFF"/>
                </a:solidFill>
                <a:latin typeface="Montserrat"/>
                <a:ea typeface="Montserrat"/>
                <a:cs typeface="Montserrat"/>
                <a:sym typeface="Montserrat"/>
              </a:rPr>
              <a:t>WITH CustomerSpending AS (</a:t>
            </a:r>
          </a:p>
          <a:p>
            <a:pPr algn="l">
              <a:lnSpc>
                <a:spcPts val="3234"/>
              </a:lnSpc>
            </a:pPr>
            <a:r>
              <a:rPr lang="en-US" sz="2395" spc="143">
                <a:solidFill>
                  <a:srgbClr val="FFFFFF"/>
                </a:solidFill>
                <a:latin typeface="Montserrat"/>
                <a:ea typeface="Montserrat"/>
                <a:cs typeface="Montserrat"/>
                <a:sym typeface="Montserrat"/>
              </a:rPr>
              <a:t>    SELECT </a:t>
            </a:r>
          </a:p>
          <a:p>
            <a:pPr algn="l">
              <a:lnSpc>
                <a:spcPts val="3234"/>
              </a:lnSpc>
            </a:pPr>
            <a:r>
              <a:rPr lang="en-US" sz="2395" spc="143">
                <a:solidFill>
                  <a:srgbClr val="FFFFFF"/>
                </a:solidFill>
                <a:latin typeface="Montserrat"/>
                <a:ea typeface="Montserrat"/>
                <a:cs typeface="Montserrat"/>
                <a:sym typeface="Montserrat"/>
              </a:rPr>
              <a:t>        InvoiceID,  </a:t>
            </a:r>
          </a:p>
          <a:p>
            <a:pPr algn="l">
              <a:lnSpc>
                <a:spcPts val="3234"/>
              </a:lnSpc>
            </a:pPr>
            <a:r>
              <a:rPr lang="en-US" sz="2395" spc="143">
                <a:solidFill>
                  <a:srgbClr val="FFFFFF"/>
                </a:solidFill>
                <a:latin typeface="Montserrat"/>
                <a:ea typeface="Montserrat"/>
                <a:cs typeface="Montserrat"/>
                <a:sym typeface="Montserrat"/>
              </a:rPr>
              <a:t>        SUM(Total) AS TotalSpending</a:t>
            </a:r>
          </a:p>
          <a:p>
            <a:pPr algn="l">
              <a:lnSpc>
                <a:spcPts val="3234"/>
              </a:lnSpc>
            </a:pPr>
            <a:r>
              <a:rPr lang="en-US" sz="2395" spc="143">
                <a:solidFill>
                  <a:srgbClr val="FFFFFF"/>
                </a:solidFill>
                <a:latin typeface="Montserrat"/>
                <a:ea typeface="Montserrat"/>
                <a:cs typeface="Montserrat"/>
                <a:sym typeface="Montserrat"/>
              </a:rPr>
              <a:t>    FROM </a:t>
            </a:r>
          </a:p>
          <a:p>
            <a:pPr algn="l">
              <a:lnSpc>
                <a:spcPts val="3234"/>
              </a:lnSpc>
            </a:pPr>
            <a:r>
              <a:rPr lang="en-US" sz="2395" spc="143">
                <a:solidFill>
                  <a:srgbClr val="FFFFFF"/>
                </a:solidFill>
                <a:latin typeface="Montserrat"/>
                <a:ea typeface="Montserrat"/>
                <a:cs typeface="Montserrat"/>
                <a:sym typeface="Montserrat"/>
              </a:rPr>
              <a:t>        WalmartSalesData</a:t>
            </a:r>
          </a:p>
          <a:p>
            <a:pPr algn="l">
              <a:lnSpc>
                <a:spcPts val="3234"/>
              </a:lnSpc>
            </a:pPr>
            <a:r>
              <a:rPr lang="en-US" sz="2395" spc="143">
                <a:solidFill>
                  <a:srgbClr val="FFFFFF"/>
                </a:solidFill>
                <a:latin typeface="Montserrat"/>
                <a:ea typeface="Montserrat"/>
                <a:cs typeface="Montserrat"/>
                <a:sym typeface="Montserrat"/>
              </a:rPr>
              <a:t>    GROUP BY </a:t>
            </a:r>
          </a:p>
          <a:p>
            <a:pPr algn="l">
              <a:lnSpc>
                <a:spcPts val="3234"/>
              </a:lnSpc>
            </a:pPr>
            <a:r>
              <a:rPr lang="en-US" sz="2395" spc="143">
                <a:solidFill>
                  <a:srgbClr val="FFFFFF"/>
                </a:solidFill>
                <a:latin typeface="Montserrat"/>
                <a:ea typeface="Montserrat"/>
                <a:cs typeface="Montserrat"/>
                <a:sym typeface="Montserrat"/>
              </a:rPr>
              <a:t>        InvoiceID</a:t>
            </a:r>
          </a:p>
          <a:p>
            <a:pPr algn="l">
              <a:lnSpc>
                <a:spcPts val="3234"/>
              </a:lnSpc>
            </a:pPr>
            <a:r>
              <a:rPr lang="en-US" sz="2395" spc="143">
                <a:solidFill>
                  <a:srgbClr val="FFFFFF"/>
                </a:solidFill>
                <a:latin typeface="Montserrat"/>
                <a:ea typeface="Montserrat"/>
                <a:cs typeface="Montserrat"/>
                <a:sym typeface="Montserrat"/>
              </a:rPr>
              <a:t>),</a:t>
            </a:r>
          </a:p>
          <a:p>
            <a:pPr algn="l">
              <a:lnSpc>
                <a:spcPts val="3234"/>
              </a:lnSpc>
            </a:pPr>
            <a:r>
              <a:rPr lang="en-US" sz="2395" spc="143">
                <a:solidFill>
                  <a:srgbClr val="FFFFFF"/>
                </a:solidFill>
                <a:latin typeface="Montserrat"/>
                <a:ea typeface="Montserrat"/>
                <a:cs typeface="Montserrat"/>
                <a:sym typeface="Montserrat"/>
              </a:rPr>
              <a:t>SpendingPercentile AS (</a:t>
            </a:r>
          </a:p>
          <a:p>
            <a:pPr algn="l">
              <a:lnSpc>
                <a:spcPts val="3234"/>
              </a:lnSpc>
            </a:pPr>
            <a:r>
              <a:rPr lang="en-US" sz="2395" spc="143">
                <a:solidFill>
                  <a:srgbClr val="FFFFFF"/>
                </a:solidFill>
                <a:latin typeface="Montserrat"/>
                <a:ea typeface="Montserrat"/>
                <a:cs typeface="Montserrat"/>
                <a:sym typeface="Montserrat"/>
              </a:rPr>
              <a:t>    SELECT </a:t>
            </a:r>
          </a:p>
          <a:p>
            <a:pPr algn="l">
              <a:lnSpc>
                <a:spcPts val="3234"/>
              </a:lnSpc>
            </a:pPr>
            <a:r>
              <a:rPr lang="en-US" sz="2395" spc="143">
                <a:solidFill>
                  <a:srgbClr val="FFFFFF"/>
                </a:solidFill>
                <a:latin typeface="Montserrat"/>
                <a:ea typeface="Montserrat"/>
                <a:cs typeface="Montserrat"/>
                <a:sym typeface="Montserrat"/>
              </a:rPr>
              <a:t>        InvoiceID,</a:t>
            </a:r>
          </a:p>
          <a:p>
            <a:pPr algn="l">
              <a:lnSpc>
                <a:spcPts val="3234"/>
              </a:lnSpc>
            </a:pPr>
            <a:r>
              <a:rPr lang="en-US" sz="2395" spc="143">
                <a:solidFill>
                  <a:srgbClr val="FFFFFF"/>
                </a:solidFill>
                <a:latin typeface="Montserrat"/>
                <a:ea typeface="Montserrat"/>
                <a:cs typeface="Montserrat"/>
                <a:sym typeface="Montserrat"/>
              </a:rPr>
              <a:t>        TotalSpending,</a:t>
            </a:r>
          </a:p>
          <a:p>
            <a:pPr algn="l">
              <a:lnSpc>
                <a:spcPts val="3234"/>
              </a:lnSpc>
            </a:pPr>
            <a:r>
              <a:rPr lang="en-US" sz="2395" spc="143">
                <a:solidFill>
                  <a:srgbClr val="FFFFFF"/>
                </a:solidFill>
                <a:latin typeface="Montserrat"/>
                <a:ea typeface="Montserrat"/>
                <a:cs typeface="Montserrat"/>
                <a:sym typeface="Montserrat"/>
              </a:rPr>
              <a:t>        NTILE(4) OVER (ORDER BY TotalSpending DESC) AS SpendingTier </a:t>
            </a:r>
          </a:p>
          <a:p>
            <a:pPr algn="l">
              <a:lnSpc>
                <a:spcPts val="3234"/>
              </a:lnSpc>
            </a:pPr>
            <a:r>
              <a:rPr lang="en-US" sz="2395" spc="143">
                <a:solidFill>
                  <a:srgbClr val="FFFFFF"/>
                </a:solidFill>
                <a:latin typeface="Montserrat"/>
                <a:ea typeface="Montserrat"/>
                <a:cs typeface="Montserrat"/>
                <a:sym typeface="Montserrat"/>
              </a:rPr>
              <a:t>    FROM </a:t>
            </a:r>
          </a:p>
          <a:p>
            <a:pPr algn="l">
              <a:lnSpc>
                <a:spcPts val="3234"/>
              </a:lnSpc>
            </a:pPr>
            <a:r>
              <a:rPr lang="en-US" sz="2395" spc="143">
                <a:solidFill>
                  <a:srgbClr val="FFFFFF"/>
                </a:solidFill>
                <a:latin typeface="Montserrat"/>
                <a:ea typeface="Montserrat"/>
                <a:cs typeface="Montserrat"/>
                <a:sym typeface="Montserrat"/>
              </a:rPr>
              <a:t>        CustomerSpending</a:t>
            </a:r>
          </a:p>
          <a:p>
            <a:pPr algn="l">
              <a:lnSpc>
                <a:spcPts val="3234"/>
              </a:lnSpc>
            </a:pPr>
            <a:r>
              <a:rPr lang="en-US" sz="2395" spc="143">
                <a:solidFill>
                  <a:srgbClr val="FFFFFF"/>
                </a:solidFill>
                <a:latin typeface="Montserrat"/>
                <a:ea typeface="Montserrat"/>
                <a:cs typeface="Montserrat"/>
                <a:sym typeface="Montserrat"/>
              </a:rPr>
              <a:t>)</a:t>
            </a:r>
          </a:p>
          <a:p>
            <a:pPr algn="l" marL="0" indent="0" lvl="0">
              <a:lnSpc>
                <a:spcPts val="328"/>
              </a:lnSpc>
              <a:spcBef>
                <a:spcPct val="0"/>
              </a:spcBef>
            </a:pPr>
          </a:p>
        </p:txBody>
      </p:sp>
      <p:sp>
        <p:nvSpPr>
          <p:cNvPr name="TextBox 10" id="10"/>
          <p:cNvSpPr txBox="true"/>
          <p:nvPr/>
        </p:nvSpPr>
        <p:spPr>
          <a:xfrm rot="0">
            <a:off x="5981756" y="1692074"/>
            <a:ext cx="5022225" cy="5525562"/>
          </a:xfrm>
          <a:prstGeom prst="rect">
            <a:avLst/>
          </a:prstGeom>
        </p:spPr>
        <p:txBody>
          <a:bodyPr anchor="t" rtlCol="false" tIns="0" lIns="0" bIns="0" rIns="0">
            <a:spAutoFit/>
          </a:bodyPr>
          <a:lstStyle/>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SELECT </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InvoiceID,</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TotalSpending,</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CASE </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WHEN SpendingTier = 1 THEN 'High Spender'</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WHEN SpendingTier = 2 OR SpendingTier = 3 THEN 'Medium Spender'</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ELSE 'Low Spender'</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END AS CustomerTier</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FROM </a:t>
            </a:r>
          </a:p>
          <a:p>
            <a:pPr algn="l" marL="0" indent="0" lvl="0">
              <a:lnSpc>
                <a:spcPts val="3373"/>
              </a:lnSpc>
              <a:spcBef>
                <a:spcPct val="0"/>
              </a:spcBef>
            </a:pPr>
            <a:r>
              <a:rPr lang="en-US" sz="2499" spc="149" strike="noStrike" u="none">
                <a:solidFill>
                  <a:srgbClr val="FFFFFF"/>
                </a:solidFill>
                <a:latin typeface="Montserrat"/>
                <a:ea typeface="Montserrat"/>
                <a:cs typeface="Montserrat"/>
                <a:sym typeface="Montserrat"/>
              </a:rPr>
              <a:t>    SpendingPercentile;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922356" y="0"/>
            <a:ext cx="11199654" cy="12386053"/>
            <a:chOff x="0" y="0"/>
            <a:chExt cx="2949703" cy="3262170"/>
          </a:xfrm>
        </p:grpSpPr>
        <p:sp>
          <p:nvSpPr>
            <p:cNvPr name="Freeform 3" id="3"/>
            <p:cNvSpPr/>
            <p:nvPr/>
          </p:nvSpPr>
          <p:spPr>
            <a:xfrm flipH="false" flipV="false" rot="0">
              <a:off x="0" y="0"/>
              <a:ext cx="2949703" cy="3262170"/>
            </a:xfrm>
            <a:custGeom>
              <a:avLst/>
              <a:gdLst/>
              <a:ahLst/>
              <a:cxnLst/>
              <a:rect r="r" b="b" t="t" l="l"/>
              <a:pathLst>
                <a:path h="3262170" w="2949703">
                  <a:moveTo>
                    <a:pt x="0" y="0"/>
                  </a:moveTo>
                  <a:lnTo>
                    <a:pt x="2949703" y="0"/>
                  </a:lnTo>
                  <a:lnTo>
                    <a:pt x="2949703" y="3262170"/>
                  </a:lnTo>
                  <a:lnTo>
                    <a:pt x="0" y="3262170"/>
                  </a:lnTo>
                  <a:close/>
                </a:path>
              </a:pathLst>
            </a:custGeom>
            <a:solidFill>
              <a:srgbClr val="3B5074"/>
            </a:solidFill>
          </p:spPr>
        </p:sp>
        <p:sp>
          <p:nvSpPr>
            <p:cNvPr name="TextBox 4" id="4"/>
            <p:cNvSpPr txBox="true"/>
            <p:nvPr/>
          </p:nvSpPr>
          <p:spPr>
            <a:xfrm>
              <a:off x="0" y="-28575"/>
              <a:ext cx="2949703"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0541590" y="3520764"/>
          <a:ext cx="7456410" cy="3619500"/>
        </p:xfrm>
        <a:graphic>
          <a:graphicData uri="http://schemas.openxmlformats.org/drawingml/2006/table">
            <a:tbl>
              <a:tblPr/>
              <a:tblGrid>
                <a:gridCol w="2091316"/>
                <a:gridCol w="1589874"/>
                <a:gridCol w="1649730"/>
                <a:gridCol w="2125490"/>
              </a:tblGrid>
              <a:tr h="924128">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invoiceid</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branch</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total</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zscore</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1347686">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687-47-8271</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A</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1039.29</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3.014398</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1347686">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860-79-0874</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C</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1042.65</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3359"/>
                        </a:lnSpc>
                        <a:spcBef>
                          <a:spcPct val="0"/>
                        </a:spcBef>
                        <a:defRPr/>
                      </a:pPr>
                      <a:r>
                        <a:rPr lang="en-US" b="true" sz="2399" strike="noStrike" u="none">
                          <a:solidFill>
                            <a:srgbClr val="000000"/>
                          </a:solidFill>
                          <a:latin typeface="Open Sans Extra Bold"/>
                          <a:ea typeface="Open Sans Extra Bold"/>
                          <a:cs typeface="Open Sans Extra Bold"/>
                          <a:sym typeface="Open Sans Extra Bold"/>
                        </a:rPr>
                        <a:t>3.028193</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bl>
          </a:graphicData>
        </a:graphic>
      </p:graphicFrame>
      <p:sp>
        <p:nvSpPr>
          <p:cNvPr name="TextBox 7" id="7"/>
          <p:cNvSpPr txBox="true"/>
          <p:nvPr/>
        </p:nvSpPr>
        <p:spPr>
          <a:xfrm rot="0">
            <a:off x="438270" y="265944"/>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4: Detecting Anomalies in Sales Transactions</a:t>
            </a:r>
          </a:p>
        </p:txBody>
      </p:sp>
      <p:sp>
        <p:nvSpPr>
          <p:cNvPr name="TextBox 8" id="8"/>
          <p:cNvSpPr txBox="true"/>
          <p:nvPr/>
        </p:nvSpPr>
        <p:spPr>
          <a:xfrm rot="0">
            <a:off x="258567" y="1682549"/>
            <a:ext cx="5479219" cy="8169211"/>
          </a:xfrm>
          <a:prstGeom prst="rect">
            <a:avLst/>
          </a:prstGeom>
        </p:spPr>
        <p:txBody>
          <a:bodyPr anchor="t" rtlCol="false" tIns="0" lIns="0" bIns="0" rIns="0">
            <a:spAutoFit/>
          </a:bodyPr>
          <a:lstStyle/>
          <a:p>
            <a:pPr algn="l">
              <a:lnSpc>
                <a:spcPts val="2929"/>
              </a:lnSpc>
            </a:pPr>
            <a:r>
              <a:rPr lang="en-US" sz="2170" spc="130">
                <a:solidFill>
                  <a:srgbClr val="FFFFFF"/>
                </a:solidFill>
                <a:latin typeface="Montserrat"/>
                <a:ea typeface="Montserrat"/>
                <a:cs typeface="Montserrat"/>
                <a:sym typeface="Montserrat"/>
              </a:rPr>
              <a:t>WITH ProductLineStats AS (</a:t>
            </a:r>
          </a:p>
          <a:p>
            <a:pPr algn="l">
              <a:lnSpc>
                <a:spcPts val="2929"/>
              </a:lnSpc>
            </a:pPr>
            <a:r>
              <a:rPr lang="en-US" sz="2170" spc="130">
                <a:solidFill>
                  <a:srgbClr val="FFFFFF"/>
                </a:solidFill>
                <a:latin typeface="Montserrat"/>
                <a:ea typeface="Montserrat"/>
                <a:cs typeface="Montserrat"/>
                <a:sym typeface="Montserrat"/>
              </a:rPr>
              <a:t>    SELECT </a:t>
            </a:r>
          </a:p>
          <a:p>
            <a:pPr algn="l">
              <a:lnSpc>
                <a:spcPts val="2929"/>
              </a:lnSpc>
            </a:pPr>
            <a:r>
              <a:rPr lang="en-US" sz="2170" spc="130">
                <a:solidFill>
                  <a:srgbClr val="FFFFFF"/>
                </a:solidFill>
                <a:latin typeface="Montserrat"/>
                <a:ea typeface="Montserrat"/>
                <a:cs typeface="Montserrat"/>
                <a:sym typeface="Montserrat"/>
              </a:rPr>
              <a:t>        ProductLine,</a:t>
            </a:r>
          </a:p>
          <a:p>
            <a:pPr algn="l">
              <a:lnSpc>
                <a:spcPts val="2929"/>
              </a:lnSpc>
            </a:pPr>
            <a:r>
              <a:rPr lang="en-US" sz="2170" spc="130">
                <a:solidFill>
                  <a:srgbClr val="FFFFFF"/>
                </a:solidFill>
                <a:latin typeface="Montserrat"/>
                <a:ea typeface="Montserrat"/>
                <a:cs typeface="Montserrat"/>
                <a:sym typeface="Montserrat"/>
              </a:rPr>
              <a:t>        AVG(Total) AS AvgTotal,</a:t>
            </a:r>
          </a:p>
          <a:p>
            <a:pPr algn="l">
              <a:lnSpc>
                <a:spcPts val="2929"/>
              </a:lnSpc>
            </a:pPr>
            <a:r>
              <a:rPr lang="en-US" sz="2170" spc="130">
                <a:solidFill>
                  <a:srgbClr val="FFFFFF"/>
                </a:solidFill>
                <a:latin typeface="Montserrat"/>
                <a:ea typeface="Montserrat"/>
                <a:cs typeface="Montserrat"/>
                <a:sym typeface="Montserrat"/>
              </a:rPr>
              <a:t>        STDDEV(Total) AS StdDevTotal</a:t>
            </a:r>
          </a:p>
          <a:p>
            <a:pPr algn="l">
              <a:lnSpc>
                <a:spcPts val="2929"/>
              </a:lnSpc>
            </a:pPr>
            <a:r>
              <a:rPr lang="en-US" sz="2170" spc="130">
                <a:solidFill>
                  <a:srgbClr val="FFFFFF"/>
                </a:solidFill>
                <a:latin typeface="Montserrat"/>
                <a:ea typeface="Montserrat"/>
                <a:cs typeface="Montserrat"/>
                <a:sym typeface="Montserrat"/>
              </a:rPr>
              <a:t>    FROM </a:t>
            </a:r>
          </a:p>
          <a:p>
            <a:pPr algn="l">
              <a:lnSpc>
                <a:spcPts val="2929"/>
              </a:lnSpc>
            </a:pPr>
            <a:r>
              <a:rPr lang="en-US" sz="2170" spc="130">
                <a:solidFill>
                  <a:srgbClr val="FFFFFF"/>
                </a:solidFill>
                <a:latin typeface="Montserrat"/>
                <a:ea typeface="Montserrat"/>
                <a:cs typeface="Montserrat"/>
                <a:sym typeface="Montserrat"/>
              </a:rPr>
              <a:t>        WalmartSalesData</a:t>
            </a:r>
          </a:p>
          <a:p>
            <a:pPr algn="l">
              <a:lnSpc>
                <a:spcPts val="2929"/>
              </a:lnSpc>
            </a:pPr>
            <a:r>
              <a:rPr lang="en-US" sz="2170" spc="130">
                <a:solidFill>
                  <a:srgbClr val="FFFFFF"/>
                </a:solidFill>
                <a:latin typeface="Montserrat"/>
                <a:ea typeface="Montserrat"/>
                <a:cs typeface="Montserrat"/>
                <a:sym typeface="Montserrat"/>
              </a:rPr>
              <a:t>    GROUP BY </a:t>
            </a:r>
          </a:p>
          <a:p>
            <a:pPr algn="l">
              <a:lnSpc>
                <a:spcPts val="2929"/>
              </a:lnSpc>
            </a:pPr>
            <a:r>
              <a:rPr lang="en-US" sz="2170" spc="130">
                <a:solidFill>
                  <a:srgbClr val="FFFFFF"/>
                </a:solidFill>
                <a:latin typeface="Montserrat"/>
                <a:ea typeface="Montserrat"/>
                <a:cs typeface="Montserrat"/>
                <a:sym typeface="Montserrat"/>
              </a:rPr>
              <a:t>        ProductLine</a:t>
            </a:r>
          </a:p>
          <a:p>
            <a:pPr algn="l">
              <a:lnSpc>
                <a:spcPts val="2929"/>
              </a:lnSpc>
            </a:pPr>
            <a:r>
              <a:rPr lang="en-US" sz="2170" spc="130">
                <a:solidFill>
                  <a:srgbClr val="FFFFFF"/>
                </a:solidFill>
                <a:latin typeface="Montserrat"/>
                <a:ea typeface="Montserrat"/>
                <a:cs typeface="Montserrat"/>
                <a:sym typeface="Montserrat"/>
              </a:rPr>
              <a:t>),</a:t>
            </a:r>
          </a:p>
          <a:p>
            <a:pPr algn="l">
              <a:lnSpc>
                <a:spcPts val="2929"/>
              </a:lnSpc>
            </a:pPr>
            <a:r>
              <a:rPr lang="en-US" sz="2170" spc="130">
                <a:solidFill>
                  <a:srgbClr val="FFFFFF"/>
                </a:solidFill>
                <a:latin typeface="Montserrat"/>
                <a:ea typeface="Montserrat"/>
                <a:cs typeface="Montserrat"/>
                <a:sym typeface="Montserrat"/>
              </a:rPr>
              <a:t>SalesWithZScore AS (</a:t>
            </a:r>
          </a:p>
          <a:p>
            <a:pPr algn="l">
              <a:lnSpc>
                <a:spcPts val="2929"/>
              </a:lnSpc>
            </a:pPr>
            <a:r>
              <a:rPr lang="en-US" sz="2170" spc="130">
                <a:solidFill>
                  <a:srgbClr val="FFFFFF"/>
                </a:solidFill>
                <a:latin typeface="Montserrat"/>
                <a:ea typeface="Montserrat"/>
                <a:cs typeface="Montserrat"/>
                <a:sym typeface="Montserrat"/>
              </a:rPr>
              <a:t>    SELECT </a:t>
            </a:r>
          </a:p>
          <a:p>
            <a:pPr algn="l">
              <a:lnSpc>
                <a:spcPts val="2929"/>
              </a:lnSpc>
            </a:pPr>
            <a:r>
              <a:rPr lang="en-US" sz="2170" spc="130">
                <a:solidFill>
                  <a:srgbClr val="FFFFFF"/>
                </a:solidFill>
                <a:latin typeface="Montserrat"/>
                <a:ea typeface="Montserrat"/>
                <a:cs typeface="Montserrat"/>
                <a:sym typeface="Montserrat"/>
              </a:rPr>
              <a:t>        w.InvoiceID,</a:t>
            </a:r>
          </a:p>
          <a:p>
            <a:pPr algn="l">
              <a:lnSpc>
                <a:spcPts val="2929"/>
              </a:lnSpc>
            </a:pPr>
            <a:r>
              <a:rPr lang="en-US" sz="2170" spc="130">
                <a:solidFill>
                  <a:srgbClr val="FFFFFF"/>
                </a:solidFill>
                <a:latin typeface="Montserrat"/>
                <a:ea typeface="Montserrat"/>
                <a:cs typeface="Montserrat"/>
                <a:sym typeface="Montserrat"/>
              </a:rPr>
              <a:t>        w.Branch,</a:t>
            </a:r>
          </a:p>
          <a:p>
            <a:pPr algn="l">
              <a:lnSpc>
                <a:spcPts val="2929"/>
              </a:lnSpc>
            </a:pPr>
            <a:r>
              <a:rPr lang="en-US" sz="2170" spc="130">
                <a:solidFill>
                  <a:srgbClr val="FFFFFF"/>
                </a:solidFill>
                <a:latin typeface="Montserrat"/>
                <a:ea typeface="Montserrat"/>
                <a:cs typeface="Montserrat"/>
                <a:sym typeface="Montserrat"/>
              </a:rPr>
              <a:t>        w.ProductLine,</a:t>
            </a:r>
          </a:p>
          <a:p>
            <a:pPr algn="l">
              <a:lnSpc>
                <a:spcPts val="2929"/>
              </a:lnSpc>
            </a:pPr>
            <a:r>
              <a:rPr lang="en-US" sz="2170" spc="130">
                <a:solidFill>
                  <a:srgbClr val="FFFFFF"/>
                </a:solidFill>
                <a:latin typeface="Montserrat"/>
                <a:ea typeface="Montserrat"/>
                <a:cs typeface="Montserrat"/>
                <a:sym typeface="Montserrat"/>
              </a:rPr>
              <a:t>        w.Total,</a:t>
            </a:r>
          </a:p>
          <a:p>
            <a:pPr algn="l">
              <a:lnSpc>
                <a:spcPts val="2929"/>
              </a:lnSpc>
            </a:pPr>
            <a:r>
              <a:rPr lang="en-US" sz="2170" spc="130">
                <a:solidFill>
                  <a:srgbClr val="FFFFFF"/>
                </a:solidFill>
                <a:latin typeface="Montserrat"/>
                <a:ea typeface="Montserrat"/>
                <a:cs typeface="Montserrat"/>
                <a:sym typeface="Montserrat"/>
              </a:rPr>
              <a:t>        p.AvgTotal,</a:t>
            </a:r>
          </a:p>
          <a:p>
            <a:pPr algn="l">
              <a:lnSpc>
                <a:spcPts val="2929"/>
              </a:lnSpc>
            </a:pPr>
            <a:r>
              <a:rPr lang="en-US" sz="2170" spc="130">
                <a:solidFill>
                  <a:srgbClr val="FFFFFF"/>
                </a:solidFill>
                <a:latin typeface="Montserrat"/>
                <a:ea typeface="Montserrat"/>
                <a:cs typeface="Montserrat"/>
                <a:sym typeface="Montserrat"/>
              </a:rPr>
              <a:t>        p.StdDevTotal,</a:t>
            </a:r>
          </a:p>
          <a:p>
            <a:pPr algn="l" marL="0" indent="0" lvl="0">
              <a:lnSpc>
                <a:spcPts val="2929"/>
              </a:lnSpc>
              <a:spcBef>
                <a:spcPct val="0"/>
              </a:spcBef>
            </a:pPr>
            <a:r>
              <a:rPr lang="en-US" sz="2170" spc="130">
                <a:solidFill>
                  <a:srgbClr val="FFFFFF"/>
                </a:solidFill>
                <a:latin typeface="Montserrat"/>
                <a:ea typeface="Montserrat"/>
                <a:cs typeface="Montserrat"/>
                <a:sym typeface="Montserrat"/>
              </a:rPr>
              <a:t>(w.Total - p.AvgTotal) / p.StdDevTotal AS ZScore</a:t>
            </a:r>
            <a:r>
              <a:rPr lang="en-US" sz="2170" spc="130">
                <a:solidFill>
                  <a:srgbClr val="FFFFFF"/>
                </a:solidFill>
                <a:latin typeface="Montserrat"/>
                <a:ea typeface="Montserrat"/>
                <a:cs typeface="Montserrat"/>
                <a:sym typeface="Montserrat"/>
              </a:rPr>
              <a:t>        (w.Total - p.AvgTotal) / p.StdDevTotal AS ZScoreceID,</a:t>
            </a:r>
          </a:p>
        </p:txBody>
      </p:sp>
      <p:sp>
        <p:nvSpPr>
          <p:cNvPr name="TextBox 9" id="9"/>
          <p:cNvSpPr txBox="true"/>
          <p:nvPr/>
        </p:nvSpPr>
        <p:spPr>
          <a:xfrm rot="0">
            <a:off x="5737785" y="1409065"/>
            <a:ext cx="5022225" cy="7804800"/>
          </a:xfrm>
          <a:prstGeom prst="rect">
            <a:avLst/>
          </a:prstGeom>
        </p:spPr>
        <p:txBody>
          <a:bodyPr anchor="t" rtlCol="false" tIns="0" lIns="0" bIns="0" rIns="0">
            <a:spAutoFit/>
          </a:bodyPr>
          <a:lstStyle/>
          <a:p>
            <a:pPr algn="l">
              <a:lnSpc>
                <a:spcPts val="3103"/>
              </a:lnSpc>
            </a:pPr>
            <a:r>
              <a:rPr lang="en-US" sz="2299" spc="137">
                <a:solidFill>
                  <a:srgbClr val="FFFFFF"/>
                </a:solidFill>
                <a:latin typeface="Montserrat"/>
                <a:ea typeface="Montserrat"/>
                <a:cs typeface="Montserrat"/>
                <a:sym typeface="Montserrat"/>
              </a:rPr>
              <a:t>       </a:t>
            </a:r>
          </a:p>
          <a:p>
            <a:pPr algn="l">
              <a:lnSpc>
                <a:spcPts val="3103"/>
              </a:lnSpc>
            </a:pPr>
            <a:r>
              <a:rPr lang="en-US" sz="2299" spc="137">
                <a:solidFill>
                  <a:srgbClr val="FFFFFF"/>
                </a:solidFill>
                <a:latin typeface="Montserrat"/>
                <a:ea typeface="Montserrat"/>
                <a:cs typeface="Montserrat"/>
                <a:sym typeface="Montserrat"/>
              </a:rPr>
              <a:t>    FROM </a:t>
            </a:r>
          </a:p>
          <a:p>
            <a:pPr algn="l">
              <a:lnSpc>
                <a:spcPts val="3103"/>
              </a:lnSpc>
            </a:pPr>
            <a:r>
              <a:rPr lang="en-US" sz="2299" spc="137">
                <a:solidFill>
                  <a:srgbClr val="FFFFFF"/>
                </a:solidFill>
                <a:latin typeface="Montserrat"/>
                <a:ea typeface="Montserrat"/>
                <a:cs typeface="Montserrat"/>
                <a:sym typeface="Montserrat"/>
              </a:rPr>
              <a:t>        WalmartSalesData w</a:t>
            </a:r>
          </a:p>
          <a:p>
            <a:pPr algn="l">
              <a:lnSpc>
                <a:spcPts val="3103"/>
              </a:lnSpc>
            </a:pPr>
            <a:r>
              <a:rPr lang="en-US" sz="2299" spc="137">
                <a:solidFill>
                  <a:srgbClr val="FFFFFF"/>
                </a:solidFill>
                <a:latin typeface="Montserrat"/>
                <a:ea typeface="Montserrat"/>
                <a:cs typeface="Montserrat"/>
                <a:sym typeface="Montserrat"/>
              </a:rPr>
              <a:t>    JOIN </a:t>
            </a:r>
          </a:p>
          <a:p>
            <a:pPr algn="l">
              <a:lnSpc>
                <a:spcPts val="3103"/>
              </a:lnSpc>
            </a:pPr>
            <a:r>
              <a:rPr lang="en-US" sz="2299" spc="137">
                <a:solidFill>
                  <a:srgbClr val="FFFFFF"/>
                </a:solidFill>
                <a:latin typeface="Montserrat"/>
                <a:ea typeface="Montserrat"/>
                <a:cs typeface="Montserrat"/>
                <a:sym typeface="Montserrat"/>
              </a:rPr>
              <a:t>        ProductLineStats p</a:t>
            </a:r>
          </a:p>
          <a:p>
            <a:pPr algn="l">
              <a:lnSpc>
                <a:spcPts val="3103"/>
              </a:lnSpc>
            </a:pPr>
            <a:r>
              <a:rPr lang="en-US" sz="2299" spc="137">
                <a:solidFill>
                  <a:srgbClr val="FFFFFF"/>
                </a:solidFill>
                <a:latin typeface="Montserrat"/>
                <a:ea typeface="Montserrat"/>
                <a:cs typeface="Montserrat"/>
                <a:sym typeface="Montserrat"/>
              </a:rPr>
              <a:t>    ON </a:t>
            </a:r>
          </a:p>
          <a:p>
            <a:pPr algn="l">
              <a:lnSpc>
                <a:spcPts val="3103"/>
              </a:lnSpc>
            </a:pPr>
            <a:r>
              <a:rPr lang="en-US" sz="2299" spc="137">
                <a:solidFill>
                  <a:srgbClr val="FFFFFF"/>
                </a:solidFill>
                <a:latin typeface="Montserrat"/>
                <a:ea typeface="Montserrat"/>
                <a:cs typeface="Montserrat"/>
                <a:sym typeface="Montserrat"/>
              </a:rPr>
              <a:t>        w.ProductLine = p.ProductLine</a:t>
            </a:r>
          </a:p>
          <a:p>
            <a:pPr algn="l">
              <a:lnSpc>
                <a:spcPts val="3103"/>
              </a:lnSpc>
            </a:pPr>
            <a:r>
              <a:rPr lang="en-US" sz="2299" spc="137">
                <a:solidFill>
                  <a:srgbClr val="FFFFFF"/>
                </a:solidFill>
                <a:latin typeface="Montserrat"/>
                <a:ea typeface="Montserrat"/>
                <a:cs typeface="Montserrat"/>
                <a:sym typeface="Montserrat"/>
              </a:rPr>
              <a:t>)</a:t>
            </a:r>
          </a:p>
          <a:p>
            <a:pPr algn="l">
              <a:lnSpc>
                <a:spcPts val="3103"/>
              </a:lnSpc>
            </a:pPr>
            <a:r>
              <a:rPr lang="en-US" sz="2299" spc="137">
                <a:solidFill>
                  <a:srgbClr val="FFFFFF"/>
                </a:solidFill>
                <a:latin typeface="Montserrat"/>
                <a:ea typeface="Montserrat"/>
                <a:cs typeface="Montserrat"/>
                <a:sym typeface="Montserrat"/>
              </a:rPr>
              <a:t>SELECT </a:t>
            </a:r>
          </a:p>
          <a:p>
            <a:pPr algn="l">
              <a:lnSpc>
                <a:spcPts val="3103"/>
              </a:lnSpc>
            </a:pPr>
            <a:r>
              <a:rPr lang="en-US" sz="2299" spc="137">
                <a:solidFill>
                  <a:srgbClr val="FFFFFF"/>
                </a:solidFill>
                <a:latin typeface="Montserrat"/>
                <a:ea typeface="Montserrat"/>
                <a:cs typeface="Montserrat"/>
                <a:sym typeface="Montserrat"/>
              </a:rPr>
              <a:t>    InvoiceID,</a:t>
            </a:r>
          </a:p>
          <a:p>
            <a:pPr algn="l">
              <a:lnSpc>
                <a:spcPts val="3103"/>
              </a:lnSpc>
            </a:pPr>
            <a:r>
              <a:rPr lang="en-US" sz="2299" spc="137">
                <a:solidFill>
                  <a:srgbClr val="FFFFFF"/>
                </a:solidFill>
                <a:latin typeface="Montserrat"/>
                <a:ea typeface="Montserrat"/>
                <a:cs typeface="Montserrat"/>
                <a:sym typeface="Montserrat"/>
              </a:rPr>
              <a:t>    Branch,</a:t>
            </a:r>
          </a:p>
          <a:p>
            <a:pPr algn="l">
              <a:lnSpc>
                <a:spcPts val="3103"/>
              </a:lnSpc>
            </a:pPr>
            <a:r>
              <a:rPr lang="en-US" sz="2299" spc="137">
                <a:solidFill>
                  <a:srgbClr val="FFFFFF"/>
                </a:solidFill>
                <a:latin typeface="Montserrat"/>
                <a:ea typeface="Montserrat"/>
                <a:cs typeface="Montserrat"/>
                <a:sym typeface="Montserrat"/>
              </a:rPr>
              <a:t>    ProductLine,</a:t>
            </a:r>
          </a:p>
          <a:p>
            <a:pPr algn="l">
              <a:lnSpc>
                <a:spcPts val="3103"/>
              </a:lnSpc>
            </a:pPr>
            <a:r>
              <a:rPr lang="en-US" sz="2299" spc="137">
                <a:solidFill>
                  <a:srgbClr val="FFFFFF"/>
                </a:solidFill>
                <a:latin typeface="Montserrat"/>
                <a:ea typeface="Montserrat"/>
                <a:cs typeface="Montserrat"/>
                <a:sym typeface="Montserrat"/>
              </a:rPr>
              <a:t>    Total,</a:t>
            </a:r>
          </a:p>
          <a:p>
            <a:pPr algn="l">
              <a:lnSpc>
                <a:spcPts val="3103"/>
              </a:lnSpc>
            </a:pPr>
            <a:r>
              <a:rPr lang="en-US" sz="2299" spc="137">
                <a:solidFill>
                  <a:srgbClr val="FFFFFF"/>
                </a:solidFill>
                <a:latin typeface="Montserrat"/>
                <a:ea typeface="Montserrat"/>
                <a:cs typeface="Montserrat"/>
                <a:sym typeface="Montserrat"/>
              </a:rPr>
              <a:t>    ZScore</a:t>
            </a:r>
          </a:p>
          <a:p>
            <a:pPr algn="l">
              <a:lnSpc>
                <a:spcPts val="3103"/>
              </a:lnSpc>
            </a:pPr>
            <a:r>
              <a:rPr lang="en-US" sz="2299" spc="137">
                <a:solidFill>
                  <a:srgbClr val="FFFFFF"/>
                </a:solidFill>
                <a:latin typeface="Montserrat"/>
                <a:ea typeface="Montserrat"/>
                <a:cs typeface="Montserrat"/>
                <a:sym typeface="Montserrat"/>
              </a:rPr>
              <a:t>FROM </a:t>
            </a:r>
          </a:p>
          <a:p>
            <a:pPr algn="l">
              <a:lnSpc>
                <a:spcPts val="3103"/>
              </a:lnSpc>
            </a:pPr>
            <a:r>
              <a:rPr lang="en-US" sz="2299" spc="137">
                <a:solidFill>
                  <a:srgbClr val="FFFFFF"/>
                </a:solidFill>
                <a:latin typeface="Montserrat"/>
                <a:ea typeface="Montserrat"/>
                <a:cs typeface="Montserrat"/>
                <a:sym typeface="Montserrat"/>
              </a:rPr>
              <a:t>    SalesWithZScore</a:t>
            </a:r>
          </a:p>
          <a:p>
            <a:pPr algn="l">
              <a:lnSpc>
                <a:spcPts val="3103"/>
              </a:lnSpc>
            </a:pPr>
            <a:r>
              <a:rPr lang="en-US" sz="2299" spc="137">
                <a:solidFill>
                  <a:srgbClr val="FFFFFF"/>
                </a:solidFill>
                <a:latin typeface="Montserrat"/>
                <a:ea typeface="Montserrat"/>
                <a:cs typeface="Montserrat"/>
                <a:sym typeface="Montserrat"/>
              </a:rPr>
              <a:t>WHERE </a:t>
            </a:r>
          </a:p>
          <a:p>
            <a:pPr algn="l">
              <a:lnSpc>
                <a:spcPts val="3103"/>
              </a:lnSpc>
            </a:pPr>
            <a:r>
              <a:rPr lang="en-US" sz="2299" spc="137">
                <a:solidFill>
                  <a:srgbClr val="FFFFFF"/>
                </a:solidFill>
                <a:latin typeface="Montserrat"/>
                <a:ea typeface="Montserrat"/>
                <a:cs typeface="Montserrat"/>
                <a:sym typeface="Montserrat"/>
              </a:rPr>
              <a:t>    ABS(ZScore) &gt; 3;</a:t>
            </a:r>
          </a:p>
          <a:p>
            <a:pPr algn="l" marL="0" indent="0" lvl="0">
              <a:lnSpc>
                <a:spcPts val="310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922356" y="0"/>
            <a:ext cx="11926337" cy="12386053"/>
            <a:chOff x="0" y="0"/>
            <a:chExt cx="3141093" cy="3262170"/>
          </a:xfrm>
        </p:grpSpPr>
        <p:sp>
          <p:nvSpPr>
            <p:cNvPr name="Freeform 3" id="3"/>
            <p:cNvSpPr/>
            <p:nvPr/>
          </p:nvSpPr>
          <p:spPr>
            <a:xfrm flipH="false" flipV="false" rot="0">
              <a:off x="0" y="0"/>
              <a:ext cx="3141093" cy="3262170"/>
            </a:xfrm>
            <a:custGeom>
              <a:avLst/>
              <a:gdLst/>
              <a:ahLst/>
              <a:cxnLst/>
              <a:rect r="r" b="b" t="t" l="l"/>
              <a:pathLst>
                <a:path h="3262170" w="3141093">
                  <a:moveTo>
                    <a:pt x="0" y="0"/>
                  </a:moveTo>
                  <a:lnTo>
                    <a:pt x="3141093" y="0"/>
                  </a:lnTo>
                  <a:lnTo>
                    <a:pt x="3141093" y="3262170"/>
                  </a:lnTo>
                  <a:lnTo>
                    <a:pt x="0" y="3262170"/>
                  </a:lnTo>
                  <a:close/>
                </a:path>
              </a:pathLst>
            </a:custGeom>
            <a:solidFill>
              <a:srgbClr val="3B5074"/>
            </a:solidFill>
          </p:spPr>
        </p:sp>
        <p:sp>
          <p:nvSpPr>
            <p:cNvPr name="TextBox 4" id="4"/>
            <p:cNvSpPr txBox="true"/>
            <p:nvPr/>
          </p:nvSpPr>
          <p:spPr>
            <a:xfrm>
              <a:off x="0" y="-28575"/>
              <a:ext cx="3141093"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144000" y="4786356"/>
            <a:ext cx="9098550" cy="5500644"/>
          </a:xfrm>
          <a:custGeom>
            <a:avLst/>
            <a:gdLst/>
            <a:ahLst/>
            <a:cxnLst/>
            <a:rect r="r" b="b" t="t" l="l"/>
            <a:pathLst>
              <a:path h="5500644" w="9098550">
                <a:moveTo>
                  <a:pt x="0" y="0"/>
                </a:moveTo>
                <a:lnTo>
                  <a:pt x="9098550" y="0"/>
                </a:lnTo>
                <a:lnTo>
                  <a:pt x="9098550" y="5500644"/>
                </a:lnTo>
                <a:lnTo>
                  <a:pt x="0" y="5500644"/>
                </a:lnTo>
                <a:lnTo>
                  <a:pt x="0" y="0"/>
                </a:lnTo>
                <a:close/>
              </a:path>
            </a:pathLst>
          </a:custGeom>
          <a:blipFill>
            <a:blip r:embed="rId4"/>
            <a:stretch>
              <a:fillRect l="0" t="0" r="0" b="0"/>
            </a:stretch>
          </a:blipFill>
        </p:spPr>
      </p:sp>
      <p:graphicFrame>
        <p:nvGraphicFramePr>
          <p:cNvPr name="Table 7" id="7"/>
          <p:cNvGraphicFramePr>
            <a:graphicFrameLocks noGrp="true"/>
          </p:cNvGraphicFramePr>
          <p:nvPr/>
        </p:nvGraphicFramePr>
        <p:xfrm>
          <a:off x="11251631" y="247282"/>
          <a:ext cx="6786127" cy="4210050"/>
        </p:xfrm>
        <a:graphic>
          <a:graphicData uri="http://schemas.openxmlformats.org/drawingml/2006/table">
            <a:tbl>
              <a:tblPr/>
              <a:tblGrid>
                <a:gridCol w="2220264"/>
                <a:gridCol w="2453027"/>
                <a:gridCol w="2112835"/>
              </a:tblGrid>
              <a:tr h="1614814">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city</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mostpopularpaymentmethod</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paymentcount</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865079">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Mandalay</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Ewallet</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113</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865079">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Naypyitaw</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Cash</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124</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865079">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Yangon</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Ewallet</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939"/>
                        </a:lnSpc>
                        <a:spcBef>
                          <a:spcPct val="0"/>
                        </a:spcBef>
                        <a:defRPr/>
                      </a:pPr>
                      <a:r>
                        <a:rPr lang="en-US" b="true" sz="2099" strike="noStrike" u="none">
                          <a:solidFill>
                            <a:srgbClr val="000000"/>
                          </a:solidFill>
                          <a:latin typeface="Open Sans Extra Bold"/>
                          <a:ea typeface="Open Sans Extra Bold"/>
                          <a:cs typeface="Open Sans Extra Bold"/>
                          <a:sym typeface="Open Sans Extra Bold"/>
                        </a:rPr>
                        <a:t>126</a:t>
                      </a:r>
                      <a:endParaRPr lang="en-US" sz="1100"/>
                    </a:p>
                  </a:txBody>
                  <a:tcPr marL="190500" marR="190500" marT="190500" marB="190500"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bl>
          </a:graphicData>
        </a:graphic>
      </p:graphicFrame>
      <p:sp>
        <p:nvSpPr>
          <p:cNvPr name="TextBox 8" id="8"/>
          <p:cNvSpPr txBox="true"/>
          <p:nvPr/>
        </p:nvSpPr>
        <p:spPr>
          <a:xfrm rot="0">
            <a:off x="597232" y="266332"/>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5: Most Popular Payment Method by City</a:t>
            </a:r>
          </a:p>
        </p:txBody>
      </p:sp>
      <p:sp>
        <p:nvSpPr>
          <p:cNvPr name="TextBox 9" id="9"/>
          <p:cNvSpPr txBox="true"/>
          <p:nvPr/>
        </p:nvSpPr>
        <p:spPr>
          <a:xfrm rot="0">
            <a:off x="258567" y="1682549"/>
            <a:ext cx="5479219" cy="7995856"/>
          </a:xfrm>
          <a:prstGeom prst="rect">
            <a:avLst/>
          </a:prstGeom>
        </p:spPr>
        <p:txBody>
          <a:bodyPr anchor="t" rtlCol="false" tIns="0" lIns="0" bIns="0" rIns="0">
            <a:spAutoFit/>
          </a:bodyPr>
          <a:lstStyle/>
          <a:p>
            <a:pPr algn="l">
              <a:lnSpc>
                <a:spcPts val="3064"/>
              </a:lnSpc>
            </a:pPr>
            <a:r>
              <a:rPr lang="en-US" sz="2270" spc="136">
                <a:solidFill>
                  <a:srgbClr val="FFFFFF"/>
                </a:solidFill>
                <a:latin typeface="Montserrat"/>
                <a:ea typeface="Montserrat"/>
                <a:cs typeface="Montserrat"/>
                <a:sym typeface="Montserrat"/>
              </a:rPr>
              <a:t>WITH PaymentCounts AS (</a:t>
            </a:r>
          </a:p>
          <a:p>
            <a:pPr algn="l">
              <a:lnSpc>
                <a:spcPts val="3064"/>
              </a:lnSpc>
            </a:pPr>
            <a:r>
              <a:rPr lang="en-US" sz="2270" spc="136">
                <a:solidFill>
                  <a:srgbClr val="FFFFFF"/>
                </a:solidFill>
                <a:latin typeface="Montserrat"/>
                <a:ea typeface="Montserrat"/>
                <a:cs typeface="Montserrat"/>
                <a:sym typeface="Montserrat"/>
              </a:rPr>
              <a:t>    SELECT </a:t>
            </a:r>
          </a:p>
          <a:p>
            <a:pPr algn="l">
              <a:lnSpc>
                <a:spcPts val="3064"/>
              </a:lnSpc>
            </a:pPr>
            <a:r>
              <a:rPr lang="en-US" sz="2270" spc="136">
                <a:solidFill>
                  <a:srgbClr val="FFFFFF"/>
                </a:solidFill>
                <a:latin typeface="Montserrat"/>
                <a:ea typeface="Montserrat"/>
                <a:cs typeface="Montserrat"/>
                <a:sym typeface="Montserrat"/>
              </a:rPr>
              <a:t>        City,</a:t>
            </a:r>
          </a:p>
          <a:p>
            <a:pPr algn="l">
              <a:lnSpc>
                <a:spcPts val="3064"/>
              </a:lnSpc>
            </a:pPr>
            <a:r>
              <a:rPr lang="en-US" sz="2270" spc="136">
                <a:solidFill>
                  <a:srgbClr val="FFFFFF"/>
                </a:solidFill>
                <a:latin typeface="Montserrat"/>
                <a:ea typeface="Montserrat"/>
                <a:cs typeface="Montserrat"/>
                <a:sym typeface="Montserrat"/>
              </a:rPr>
              <a:t>        Payment,</a:t>
            </a:r>
          </a:p>
          <a:p>
            <a:pPr algn="l">
              <a:lnSpc>
                <a:spcPts val="3064"/>
              </a:lnSpc>
            </a:pPr>
            <a:r>
              <a:rPr lang="en-US" sz="2270" spc="136">
                <a:solidFill>
                  <a:srgbClr val="FFFFFF"/>
                </a:solidFill>
                <a:latin typeface="Montserrat"/>
                <a:ea typeface="Montserrat"/>
                <a:cs typeface="Montserrat"/>
                <a:sym typeface="Montserrat"/>
              </a:rPr>
              <a:t>        COUNT(*) AS PaymentCount</a:t>
            </a:r>
          </a:p>
          <a:p>
            <a:pPr algn="l">
              <a:lnSpc>
                <a:spcPts val="3064"/>
              </a:lnSpc>
            </a:pPr>
            <a:r>
              <a:rPr lang="en-US" sz="2270" spc="136">
                <a:solidFill>
                  <a:srgbClr val="FFFFFF"/>
                </a:solidFill>
                <a:latin typeface="Montserrat"/>
                <a:ea typeface="Montserrat"/>
                <a:cs typeface="Montserrat"/>
                <a:sym typeface="Montserrat"/>
              </a:rPr>
              <a:t>    FROM </a:t>
            </a:r>
          </a:p>
          <a:p>
            <a:pPr algn="l">
              <a:lnSpc>
                <a:spcPts val="3064"/>
              </a:lnSpc>
            </a:pPr>
            <a:r>
              <a:rPr lang="en-US" sz="2270" spc="136">
                <a:solidFill>
                  <a:srgbClr val="FFFFFF"/>
                </a:solidFill>
                <a:latin typeface="Montserrat"/>
                <a:ea typeface="Montserrat"/>
                <a:cs typeface="Montserrat"/>
                <a:sym typeface="Montserrat"/>
              </a:rPr>
              <a:t>        WalmartSalesData</a:t>
            </a:r>
          </a:p>
          <a:p>
            <a:pPr algn="l">
              <a:lnSpc>
                <a:spcPts val="3064"/>
              </a:lnSpc>
            </a:pPr>
            <a:r>
              <a:rPr lang="en-US" sz="2270" spc="136">
                <a:solidFill>
                  <a:srgbClr val="FFFFFF"/>
                </a:solidFill>
                <a:latin typeface="Montserrat"/>
                <a:ea typeface="Montserrat"/>
                <a:cs typeface="Montserrat"/>
                <a:sym typeface="Montserrat"/>
              </a:rPr>
              <a:t>    GROUP BY </a:t>
            </a:r>
          </a:p>
          <a:p>
            <a:pPr algn="l">
              <a:lnSpc>
                <a:spcPts val="3064"/>
              </a:lnSpc>
            </a:pPr>
            <a:r>
              <a:rPr lang="en-US" sz="2270" spc="136">
                <a:solidFill>
                  <a:srgbClr val="FFFFFF"/>
                </a:solidFill>
                <a:latin typeface="Montserrat"/>
                <a:ea typeface="Montserrat"/>
                <a:cs typeface="Montserrat"/>
                <a:sym typeface="Montserrat"/>
              </a:rPr>
              <a:t>        City, Payment</a:t>
            </a:r>
          </a:p>
          <a:p>
            <a:pPr algn="l">
              <a:lnSpc>
                <a:spcPts val="3064"/>
              </a:lnSpc>
            </a:pPr>
            <a:r>
              <a:rPr lang="en-US" sz="2270" spc="136">
                <a:solidFill>
                  <a:srgbClr val="FFFFFF"/>
                </a:solidFill>
                <a:latin typeface="Montserrat"/>
                <a:ea typeface="Montserrat"/>
                <a:cs typeface="Montserrat"/>
                <a:sym typeface="Montserrat"/>
              </a:rPr>
              <a:t>),</a:t>
            </a:r>
          </a:p>
          <a:p>
            <a:pPr algn="l">
              <a:lnSpc>
                <a:spcPts val="3064"/>
              </a:lnSpc>
            </a:pPr>
            <a:r>
              <a:rPr lang="en-US" sz="2270" spc="136">
                <a:solidFill>
                  <a:srgbClr val="FFFFFF"/>
                </a:solidFill>
                <a:latin typeface="Montserrat"/>
                <a:ea typeface="Montserrat"/>
                <a:cs typeface="Montserrat"/>
                <a:sym typeface="Montserrat"/>
              </a:rPr>
              <a:t>RankedPayments AS (</a:t>
            </a:r>
          </a:p>
          <a:p>
            <a:pPr algn="l">
              <a:lnSpc>
                <a:spcPts val="3064"/>
              </a:lnSpc>
            </a:pPr>
            <a:r>
              <a:rPr lang="en-US" sz="2270" spc="136">
                <a:solidFill>
                  <a:srgbClr val="FFFFFF"/>
                </a:solidFill>
                <a:latin typeface="Montserrat"/>
                <a:ea typeface="Montserrat"/>
                <a:cs typeface="Montserrat"/>
                <a:sym typeface="Montserrat"/>
              </a:rPr>
              <a:t>    SELECT </a:t>
            </a:r>
          </a:p>
          <a:p>
            <a:pPr algn="l">
              <a:lnSpc>
                <a:spcPts val="3064"/>
              </a:lnSpc>
            </a:pPr>
            <a:r>
              <a:rPr lang="en-US" sz="2270" spc="136">
                <a:solidFill>
                  <a:srgbClr val="FFFFFF"/>
                </a:solidFill>
                <a:latin typeface="Montserrat"/>
                <a:ea typeface="Montserrat"/>
                <a:cs typeface="Montserrat"/>
                <a:sym typeface="Montserrat"/>
              </a:rPr>
              <a:t>        City,</a:t>
            </a:r>
          </a:p>
          <a:p>
            <a:pPr algn="l">
              <a:lnSpc>
                <a:spcPts val="3064"/>
              </a:lnSpc>
            </a:pPr>
            <a:r>
              <a:rPr lang="en-US" sz="2270" spc="136">
                <a:solidFill>
                  <a:srgbClr val="FFFFFF"/>
                </a:solidFill>
                <a:latin typeface="Montserrat"/>
                <a:ea typeface="Montserrat"/>
                <a:cs typeface="Montserrat"/>
                <a:sym typeface="Montserrat"/>
              </a:rPr>
              <a:t>        Payment,</a:t>
            </a:r>
          </a:p>
          <a:p>
            <a:pPr algn="l">
              <a:lnSpc>
                <a:spcPts val="3064"/>
              </a:lnSpc>
            </a:pPr>
            <a:r>
              <a:rPr lang="en-US" sz="2270" spc="136">
                <a:solidFill>
                  <a:srgbClr val="FFFFFF"/>
                </a:solidFill>
                <a:latin typeface="Montserrat"/>
                <a:ea typeface="Montserrat"/>
                <a:cs typeface="Montserrat"/>
                <a:sym typeface="Montserrat"/>
              </a:rPr>
              <a:t>        PaymentCount,</a:t>
            </a:r>
          </a:p>
          <a:p>
            <a:pPr algn="l">
              <a:lnSpc>
                <a:spcPts val="3064"/>
              </a:lnSpc>
            </a:pPr>
            <a:r>
              <a:rPr lang="en-US" sz="2270" spc="136">
                <a:solidFill>
                  <a:srgbClr val="FFFFFF"/>
                </a:solidFill>
                <a:latin typeface="Montserrat"/>
                <a:ea typeface="Montserrat"/>
                <a:cs typeface="Montserrat"/>
                <a:sym typeface="Montserrat"/>
              </a:rPr>
              <a:t>        ROW_NUMBER() OVER (PARTITION BY City ORDER BY PaymentCount DESC) AS rn</a:t>
            </a:r>
          </a:p>
          <a:p>
            <a:pPr algn="l">
              <a:lnSpc>
                <a:spcPts val="3064"/>
              </a:lnSpc>
            </a:pPr>
            <a:r>
              <a:rPr lang="en-US" sz="2270" spc="136">
                <a:solidFill>
                  <a:srgbClr val="FFFFFF"/>
                </a:solidFill>
                <a:latin typeface="Montserrat"/>
                <a:ea typeface="Montserrat"/>
                <a:cs typeface="Montserrat"/>
                <a:sym typeface="Montserrat"/>
              </a:rPr>
              <a:t>    FROM </a:t>
            </a:r>
          </a:p>
          <a:p>
            <a:pPr algn="l">
              <a:lnSpc>
                <a:spcPts val="3064"/>
              </a:lnSpc>
            </a:pPr>
            <a:r>
              <a:rPr lang="en-US" sz="2270" spc="136">
                <a:solidFill>
                  <a:srgbClr val="FFFFFF"/>
                </a:solidFill>
                <a:latin typeface="Montserrat"/>
                <a:ea typeface="Montserrat"/>
                <a:cs typeface="Montserrat"/>
                <a:sym typeface="Montserrat"/>
              </a:rPr>
              <a:t>        PaymentCounts</a:t>
            </a:r>
          </a:p>
          <a:p>
            <a:pPr algn="l" marL="0" indent="0" lvl="0">
              <a:lnSpc>
                <a:spcPts val="3064"/>
              </a:lnSpc>
              <a:spcBef>
                <a:spcPct val="0"/>
              </a:spcBef>
            </a:pPr>
            <a:r>
              <a:rPr lang="en-US" sz="2270" spc="136">
                <a:solidFill>
                  <a:srgbClr val="FFFFFF"/>
                </a:solidFill>
                <a:latin typeface="Montserrat"/>
                <a:ea typeface="Montserrat"/>
                <a:cs typeface="Montserrat"/>
                <a:sym typeface="Montserrat"/>
              </a:rPr>
              <a:t>)</a:t>
            </a:r>
          </a:p>
        </p:txBody>
      </p:sp>
      <p:sp>
        <p:nvSpPr>
          <p:cNvPr name="TextBox 10" id="10"/>
          <p:cNvSpPr txBox="true"/>
          <p:nvPr/>
        </p:nvSpPr>
        <p:spPr>
          <a:xfrm rot="0">
            <a:off x="5981756" y="1409453"/>
            <a:ext cx="5022225" cy="4290075"/>
          </a:xfrm>
          <a:prstGeom prst="rect">
            <a:avLst/>
          </a:prstGeom>
        </p:spPr>
        <p:txBody>
          <a:bodyPr anchor="t" rtlCol="false" tIns="0" lIns="0" bIns="0" rIns="0">
            <a:spAutoFit/>
          </a:bodyPr>
          <a:lstStyle/>
          <a:p>
            <a:pPr algn="l">
              <a:lnSpc>
                <a:spcPts val="3103"/>
              </a:lnSpc>
            </a:pPr>
          </a:p>
          <a:p>
            <a:pPr algn="l">
              <a:lnSpc>
                <a:spcPts val="3103"/>
              </a:lnSpc>
            </a:pPr>
            <a:r>
              <a:rPr lang="en-US" sz="2299" spc="137">
                <a:solidFill>
                  <a:srgbClr val="FFFFFF"/>
                </a:solidFill>
                <a:latin typeface="Montserrat"/>
                <a:ea typeface="Montserrat"/>
                <a:cs typeface="Montserrat"/>
                <a:sym typeface="Montserrat"/>
              </a:rPr>
              <a:t>SELECT </a:t>
            </a:r>
          </a:p>
          <a:p>
            <a:pPr algn="l">
              <a:lnSpc>
                <a:spcPts val="3103"/>
              </a:lnSpc>
            </a:pPr>
            <a:r>
              <a:rPr lang="en-US" sz="2299" spc="137">
                <a:solidFill>
                  <a:srgbClr val="FFFFFF"/>
                </a:solidFill>
                <a:latin typeface="Montserrat"/>
                <a:ea typeface="Montserrat"/>
                <a:cs typeface="Montserrat"/>
                <a:sym typeface="Montserrat"/>
              </a:rPr>
              <a:t>    City,</a:t>
            </a:r>
          </a:p>
          <a:p>
            <a:pPr algn="l">
              <a:lnSpc>
                <a:spcPts val="3103"/>
              </a:lnSpc>
            </a:pPr>
            <a:r>
              <a:rPr lang="en-US" sz="2299" spc="137">
                <a:solidFill>
                  <a:srgbClr val="FFFFFF"/>
                </a:solidFill>
                <a:latin typeface="Montserrat"/>
                <a:ea typeface="Montserrat"/>
                <a:cs typeface="Montserrat"/>
                <a:sym typeface="Montserrat"/>
              </a:rPr>
              <a:t>    Payment AS MostPopularPaymentMethod,</a:t>
            </a:r>
          </a:p>
          <a:p>
            <a:pPr algn="l">
              <a:lnSpc>
                <a:spcPts val="3103"/>
              </a:lnSpc>
            </a:pPr>
            <a:r>
              <a:rPr lang="en-US" sz="2299" spc="137">
                <a:solidFill>
                  <a:srgbClr val="FFFFFF"/>
                </a:solidFill>
                <a:latin typeface="Montserrat"/>
                <a:ea typeface="Montserrat"/>
                <a:cs typeface="Montserrat"/>
                <a:sym typeface="Montserrat"/>
              </a:rPr>
              <a:t>    PaymentCount</a:t>
            </a:r>
          </a:p>
          <a:p>
            <a:pPr algn="l">
              <a:lnSpc>
                <a:spcPts val="3103"/>
              </a:lnSpc>
            </a:pPr>
            <a:r>
              <a:rPr lang="en-US" sz="2299" spc="137">
                <a:solidFill>
                  <a:srgbClr val="FFFFFF"/>
                </a:solidFill>
                <a:latin typeface="Montserrat"/>
                <a:ea typeface="Montserrat"/>
                <a:cs typeface="Montserrat"/>
                <a:sym typeface="Montserrat"/>
              </a:rPr>
              <a:t>FROM </a:t>
            </a:r>
          </a:p>
          <a:p>
            <a:pPr algn="l">
              <a:lnSpc>
                <a:spcPts val="3103"/>
              </a:lnSpc>
            </a:pPr>
            <a:r>
              <a:rPr lang="en-US" sz="2299" spc="137">
                <a:solidFill>
                  <a:srgbClr val="FFFFFF"/>
                </a:solidFill>
                <a:latin typeface="Montserrat"/>
                <a:ea typeface="Montserrat"/>
                <a:cs typeface="Montserrat"/>
                <a:sym typeface="Montserrat"/>
              </a:rPr>
              <a:t>    RankedPayments</a:t>
            </a:r>
          </a:p>
          <a:p>
            <a:pPr algn="l">
              <a:lnSpc>
                <a:spcPts val="3103"/>
              </a:lnSpc>
            </a:pPr>
            <a:r>
              <a:rPr lang="en-US" sz="2299" spc="137">
                <a:solidFill>
                  <a:srgbClr val="FFFFFF"/>
                </a:solidFill>
                <a:latin typeface="Montserrat"/>
                <a:ea typeface="Montserrat"/>
                <a:cs typeface="Montserrat"/>
                <a:sym typeface="Montserrat"/>
              </a:rPr>
              <a:t>WHERE </a:t>
            </a:r>
          </a:p>
          <a:p>
            <a:pPr algn="l">
              <a:lnSpc>
                <a:spcPts val="3103"/>
              </a:lnSpc>
            </a:pPr>
            <a:r>
              <a:rPr lang="en-US" sz="2299" spc="137">
                <a:solidFill>
                  <a:srgbClr val="FFFFFF"/>
                </a:solidFill>
                <a:latin typeface="Montserrat"/>
                <a:ea typeface="Montserrat"/>
                <a:cs typeface="Montserrat"/>
                <a:sym typeface="Montserrat"/>
              </a:rPr>
              <a:t>    rn = 1;</a:t>
            </a:r>
          </a:p>
          <a:p>
            <a:pPr algn="l" marL="0" indent="0" lvl="0">
              <a:lnSpc>
                <a:spcPts val="3103"/>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2BFB1"/>
        </a:solidFill>
      </p:bgPr>
    </p:bg>
    <p:spTree>
      <p:nvGrpSpPr>
        <p:cNvPr id="1" name=""/>
        <p:cNvGrpSpPr/>
        <p:nvPr/>
      </p:nvGrpSpPr>
      <p:grpSpPr>
        <a:xfrm>
          <a:off x="0" y="0"/>
          <a:ext cx="0" cy="0"/>
          <a:chOff x="0" y="0"/>
          <a:chExt cx="0" cy="0"/>
        </a:xfrm>
      </p:grpSpPr>
      <p:grpSp>
        <p:nvGrpSpPr>
          <p:cNvPr name="Group 2" id="2"/>
          <p:cNvGrpSpPr/>
          <p:nvPr/>
        </p:nvGrpSpPr>
        <p:grpSpPr>
          <a:xfrm rot="0">
            <a:off x="-922356" y="0"/>
            <a:ext cx="10434416" cy="12386053"/>
            <a:chOff x="0" y="0"/>
            <a:chExt cx="2748159" cy="3262170"/>
          </a:xfrm>
        </p:grpSpPr>
        <p:sp>
          <p:nvSpPr>
            <p:cNvPr name="Freeform 3" id="3"/>
            <p:cNvSpPr/>
            <p:nvPr/>
          </p:nvSpPr>
          <p:spPr>
            <a:xfrm flipH="false" flipV="false" rot="0">
              <a:off x="0" y="0"/>
              <a:ext cx="2748159" cy="3262170"/>
            </a:xfrm>
            <a:custGeom>
              <a:avLst/>
              <a:gdLst/>
              <a:ahLst/>
              <a:cxnLst/>
              <a:rect r="r" b="b" t="t" l="l"/>
              <a:pathLst>
                <a:path h="3262170" w="2748159">
                  <a:moveTo>
                    <a:pt x="0" y="0"/>
                  </a:moveTo>
                  <a:lnTo>
                    <a:pt x="2748159" y="0"/>
                  </a:lnTo>
                  <a:lnTo>
                    <a:pt x="2748159" y="3262170"/>
                  </a:lnTo>
                  <a:lnTo>
                    <a:pt x="0" y="3262170"/>
                  </a:lnTo>
                  <a:close/>
                </a:path>
              </a:pathLst>
            </a:custGeom>
            <a:solidFill>
              <a:srgbClr val="3B5074"/>
            </a:solidFill>
          </p:spPr>
        </p:sp>
        <p:sp>
          <p:nvSpPr>
            <p:cNvPr name="TextBox 4" id="4"/>
            <p:cNvSpPr txBox="true"/>
            <p:nvPr/>
          </p:nvSpPr>
          <p:spPr>
            <a:xfrm>
              <a:off x="0" y="-28575"/>
              <a:ext cx="2748159" cy="3290745"/>
            </a:xfrm>
            <a:prstGeom prst="rect">
              <a:avLst/>
            </a:prstGeom>
          </p:spPr>
          <p:txBody>
            <a:bodyPr anchor="ctr" rtlCol="false" tIns="50800" lIns="50800" bIns="50800" rIns="50800"/>
            <a:lstStyle/>
            <a:p>
              <a:pPr algn="ctr">
                <a:lnSpc>
                  <a:spcPts val="2380"/>
                </a:lnSpc>
              </a:pPr>
            </a:p>
          </p:txBody>
        </p:sp>
      </p:grpSp>
      <p:sp>
        <p:nvSpPr>
          <p:cNvPr name="Freeform 5" id="5"/>
          <p:cNvSpPr/>
          <p:nvPr/>
        </p:nvSpPr>
        <p:spPr>
          <a:xfrm flipH="false" flipV="false" rot="0">
            <a:off x="6883990" y="8985794"/>
            <a:ext cx="7315200" cy="4069911"/>
          </a:xfrm>
          <a:custGeom>
            <a:avLst/>
            <a:gdLst/>
            <a:ahLst/>
            <a:cxnLst/>
            <a:rect r="r" b="b" t="t" l="l"/>
            <a:pathLst>
              <a:path h="4069911" w="7315200">
                <a:moveTo>
                  <a:pt x="0" y="0"/>
                </a:moveTo>
                <a:lnTo>
                  <a:pt x="7315200" y="0"/>
                </a:lnTo>
                <a:lnTo>
                  <a:pt x="7315200" y="4069911"/>
                </a:lnTo>
                <a:lnTo>
                  <a:pt x="0" y="4069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625779" y="246894"/>
            <a:ext cx="8140659" cy="4927679"/>
          </a:xfrm>
          <a:custGeom>
            <a:avLst/>
            <a:gdLst/>
            <a:ahLst/>
            <a:cxnLst/>
            <a:rect r="r" b="b" t="t" l="l"/>
            <a:pathLst>
              <a:path h="4927679" w="8140659">
                <a:moveTo>
                  <a:pt x="0" y="0"/>
                </a:moveTo>
                <a:lnTo>
                  <a:pt x="8140659" y="0"/>
                </a:lnTo>
                <a:lnTo>
                  <a:pt x="8140659" y="4927679"/>
                </a:lnTo>
                <a:lnTo>
                  <a:pt x="0" y="4927679"/>
                </a:lnTo>
                <a:lnTo>
                  <a:pt x="0" y="0"/>
                </a:lnTo>
                <a:close/>
              </a:path>
            </a:pathLst>
          </a:custGeom>
          <a:blipFill>
            <a:blip r:embed="rId4"/>
            <a:stretch>
              <a:fillRect l="0" t="0" r="0" b="0"/>
            </a:stretch>
          </a:blipFill>
        </p:spPr>
      </p:sp>
      <p:graphicFrame>
        <p:nvGraphicFramePr>
          <p:cNvPr name="Table 7" id="7"/>
          <p:cNvGraphicFramePr>
            <a:graphicFrameLocks noGrp="true"/>
          </p:cNvGraphicFramePr>
          <p:nvPr/>
        </p:nvGraphicFramePr>
        <p:xfrm>
          <a:off x="9904794" y="5343466"/>
          <a:ext cx="7861644" cy="4772025"/>
        </p:xfrm>
        <a:graphic>
          <a:graphicData uri="http://schemas.openxmlformats.org/drawingml/2006/table">
            <a:tbl>
              <a:tblPr/>
              <a:tblGrid>
                <a:gridCol w="2024894"/>
                <a:gridCol w="1865158"/>
                <a:gridCol w="1865158"/>
                <a:gridCol w="2106434"/>
              </a:tblGrid>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year</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month</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gender</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totalsales</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B88874"/>
                    </a:solidFill>
                  </a:tcPr>
                </a:tc>
              </a:tr>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2019</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1</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Female</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59139.15</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2019</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1</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Male</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57152.96</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2019</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Female</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56335.65</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2019</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Male</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40883.93</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2019</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3</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Female</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52408.46</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r h="681718">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2019</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3</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Male</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c>
                  <a:txBody>
                    <a:bodyPr anchor="t" rtlCol="false"/>
                    <a:lstStyle/>
                    <a:p>
                      <a:pPr algn="ctr" marL="0" indent="0" lvl="0">
                        <a:lnSpc>
                          <a:spcPts val="2380"/>
                        </a:lnSpc>
                        <a:spcBef>
                          <a:spcPct val="0"/>
                        </a:spcBef>
                        <a:defRPr/>
                      </a:pPr>
                      <a:r>
                        <a:rPr lang="en-US" b="true" sz="1700" strike="noStrike" u="none">
                          <a:solidFill>
                            <a:srgbClr val="000000"/>
                          </a:solidFill>
                          <a:latin typeface="Open Sans Extra Bold"/>
                          <a:ea typeface="Open Sans Extra Bold"/>
                          <a:cs typeface="Open Sans Extra Bold"/>
                          <a:sym typeface="Open Sans Extra Bold"/>
                        </a:rPr>
                        <a:t>57047.28</a:t>
                      </a:r>
                      <a:endParaRPr lang="en-US" sz="1100"/>
                    </a:p>
                  </a:txBody>
                  <a:tcPr marL="142875" marR="142875" marT="142875" marB="142875" anchor="ctr">
                    <a:lnL cmpd="sng" algn="ctr" cap="flat" w="38100">
                      <a:solidFill>
                        <a:srgbClr val="231F20"/>
                      </a:solidFill>
                      <a:prstDash val="solid"/>
                      <a:round/>
                      <a:headEnd type="none" w="med" len="med"/>
                      <a:tailEnd type="none" w="med" len="med"/>
                    </a:lnL>
                    <a:lnR cmpd="sng" algn="ctr" cap="flat" w="38100">
                      <a:solidFill>
                        <a:srgbClr val="231F20"/>
                      </a:solidFill>
                      <a:prstDash val="solid"/>
                      <a:round/>
                      <a:headEnd type="none" w="med" len="med"/>
                      <a:tailEnd type="none" w="med" len="med"/>
                    </a:lnR>
                    <a:lnT cmpd="sng" algn="ctr" cap="flat" w="38100">
                      <a:solidFill>
                        <a:srgbClr val="231F20"/>
                      </a:solidFill>
                      <a:prstDash val="solid"/>
                      <a:round/>
                      <a:headEnd type="none" w="med" len="med"/>
                      <a:tailEnd type="none" w="med" len="med"/>
                    </a:lnT>
                    <a:lnB cmpd="sng" algn="ctr" cap="flat" w="38100">
                      <a:solidFill>
                        <a:srgbClr val="231F20"/>
                      </a:solidFill>
                      <a:prstDash val="solid"/>
                      <a:round/>
                      <a:headEnd type="none" w="med" len="med"/>
                      <a:tailEnd type="none" w="med" len="med"/>
                    </a:lnB>
                    <a:solidFill>
                      <a:srgbClr val="E2BFB1"/>
                    </a:solidFill>
                  </a:tcPr>
                </a:tc>
              </a:tr>
            </a:tbl>
          </a:graphicData>
        </a:graphic>
      </p:graphicFrame>
      <p:sp>
        <p:nvSpPr>
          <p:cNvPr name="TextBox 8" id="8"/>
          <p:cNvSpPr txBox="true"/>
          <p:nvPr/>
        </p:nvSpPr>
        <p:spPr>
          <a:xfrm rot="0">
            <a:off x="415561" y="265944"/>
            <a:ext cx="8887161" cy="1181221"/>
          </a:xfrm>
          <a:prstGeom prst="rect">
            <a:avLst/>
          </a:prstGeom>
        </p:spPr>
        <p:txBody>
          <a:bodyPr anchor="t" rtlCol="false" tIns="0" lIns="0" bIns="0" rIns="0">
            <a:spAutoFit/>
          </a:bodyPr>
          <a:lstStyle/>
          <a:p>
            <a:pPr algn="l">
              <a:lnSpc>
                <a:spcPts val="4556"/>
              </a:lnSpc>
            </a:pPr>
            <a:r>
              <a:rPr lang="en-US" sz="4104" b="true">
                <a:solidFill>
                  <a:srgbClr val="FFFFFF"/>
                </a:solidFill>
                <a:latin typeface="Helveticish Bold"/>
                <a:ea typeface="Helveticish Bold"/>
                <a:cs typeface="Helveticish Bold"/>
                <a:sym typeface="Helveticish Bold"/>
              </a:rPr>
              <a:t>Task 6: Monthly Sales Distribution by Gender</a:t>
            </a:r>
          </a:p>
        </p:txBody>
      </p:sp>
      <p:sp>
        <p:nvSpPr>
          <p:cNvPr name="TextBox 9" id="9"/>
          <p:cNvSpPr txBox="true"/>
          <p:nvPr/>
        </p:nvSpPr>
        <p:spPr>
          <a:xfrm rot="0">
            <a:off x="1028700" y="1841511"/>
            <a:ext cx="8483360" cy="7568149"/>
          </a:xfrm>
          <a:prstGeom prst="rect">
            <a:avLst/>
          </a:prstGeom>
        </p:spPr>
        <p:txBody>
          <a:bodyPr anchor="t" rtlCol="false" tIns="0" lIns="0" bIns="0" rIns="0">
            <a:spAutoFit/>
          </a:bodyPr>
          <a:lstStyle/>
          <a:p>
            <a:pPr algn="l">
              <a:lnSpc>
                <a:spcPts val="3812"/>
              </a:lnSpc>
            </a:pPr>
            <a:r>
              <a:rPr lang="en-US" sz="2824" spc="169">
                <a:solidFill>
                  <a:srgbClr val="FFFFFF"/>
                </a:solidFill>
                <a:latin typeface="Montserrat"/>
                <a:ea typeface="Montserrat"/>
                <a:cs typeface="Montserrat"/>
                <a:sym typeface="Montserrat"/>
              </a:rPr>
              <a:t>SELECT</a:t>
            </a:r>
          </a:p>
          <a:p>
            <a:pPr algn="l">
              <a:lnSpc>
                <a:spcPts val="3812"/>
              </a:lnSpc>
            </a:pPr>
            <a:r>
              <a:rPr lang="en-US" sz="2824" spc="169">
                <a:solidFill>
                  <a:srgbClr val="FFFFFF"/>
                </a:solidFill>
                <a:latin typeface="Montserrat"/>
                <a:ea typeface="Montserrat"/>
                <a:cs typeface="Montserrat"/>
                <a:sym typeface="Montserrat"/>
              </a:rPr>
              <a:t>    EXTRACT(YEAR FROM SaleDate) AS Year,</a:t>
            </a:r>
          </a:p>
          <a:p>
            <a:pPr algn="l">
              <a:lnSpc>
                <a:spcPts val="3812"/>
              </a:lnSpc>
            </a:pPr>
            <a:r>
              <a:rPr lang="en-US" sz="2824" spc="169">
                <a:solidFill>
                  <a:srgbClr val="FFFFFF"/>
                </a:solidFill>
                <a:latin typeface="Montserrat"/>
                <a:ea typeface="Montserrat"/>
                <a:cs typeface="Montserrat"/>
                <a:sym typeface="Montserrat"/>
              </a:rPr>
              <a:t>    EXTRACT(MONTH FROM SaleDate) AS Month,</a:t>
            </a:r>
          </a:p>
          <a:p>
            <a:pPr algn="l">
              <a:lnSpc>
                <a:spcPts val="3812"/>
              </a:lnSpc>
            </a:pPr>
            <a:r>
              <a:rPr lang="en-US" sz="2824" spc="169">
                <a:solidFill>
                  <a:srgbClr val="FFFFFF"/>
                </a:solidFill>
                <a:latin typeface="Montserrat"/>
                <a:ea typeface="Montserrat"/>
                <a:cs typeface="Montserrat"/>
                <a:sym typeface="Montserrat"/>
              </a:rPr>
              <a:t>    Gender,</a:t>
            </a:r>
          </a:p>
          <a:p>
            <a:pPr algn="l">
              <a:lnSpc>
                <a:spcPts val="3812"/>
              </a:lnSpc>
            </a:pPr>
            <a:r>
              <a:rPr lang="en-US" sz="2824" spc="169">
                <a:solidFill>
                  <a:srgbClr val="FFFFFF"/>
                </a:solidFill>
                <a:latin typeface="Montserrat"/>
                <a:ea typeface="Montserrat"/>
                <a:cs typeface="Montserrat"/>
                <a:sym typeface="Montserrat"/>
              </a:rPr>
              <a:t>    SUM(Total) AS TotalSales</a:t>
            </a:r>
          </a:p>
          <a:p>
            <a:pPr algn="l">
              <a:lnSpc>
                <a:spcPts val="3812"/>
              </a:lnSpc>
            </a:pPr>
            <a:r>
              <a:rPr lang="en-US" sz="2824" spc="169">
                <a:solidFill>
                  <a:srgbClr val="FFFFFF"/>
                </a:solidFill>
                <a:latin typeface="Montserrat"/>
                <a:ea typeface="Montserrat"/>
                <a:cs typeface="Montserrat"/>
                <a:sym typeface="Montserrat"/>
              </a:rPr>
              <a:t>FROM</a:t>
            </a:r>
          </a:p>
          <a:p>
            <a:pPr algn="l">
              <a:lnSpc>
                <a:spcPts val="3812"/>
              </a:lnSpc>
            </a:pPr>
            <a:r>
              <a:rPr lang="en-US" sz="2824" spc="169">
                <a:solidFill>
                  <a:srgbClr val="FFFFFF"/>
                </a:solidFill>
                <a:latin typeface="Montserrat"/>
                <a:ea typeface="Montserrat"/>
                <a:cs typeface="Montserrat"/>
                <a:sym typeface="Montserrat"/>
              </a:rPr>
              <a:t>    WalmartSalesData</a:t>
            </a:r>
          </a:p>
          <a:p>
            <a:pPr algn="l">
              <a:lnSpc>
                <a:spcPts val="3812"/>
              </a:lnSpc>
            </a:pPr>
            <a:r>
              <a:rPr lang="en-US" sz="2824" spc="169">
                <a:solidFill>
                  <a:srgbClr val="FFFFFF"/>
                </a:solidFill>
                <a:latin typeface="Montserrat"/>
                <a:ea typeface="Montserrat"/>
                <a:cs typeface="Montserrat"/>
                <a:sym typeface="Montserrat"/>
              </a:rPr>
              <a:t>GROUP BY</a:t>
            </a:r>
          </a:p>
          <a:p>
            <a:pPr algn="l">
              <a:lnSpc>
                <a:spcPts val="3812"/>
              </a:lnSpc>
            </a:pPr>
            <a:r>
              <a:rPr lang="en-US" sz="2824" spc="169">
                <a:solidFill>
                  <a:srgbClr val="FFFFFF"/>
                </a:solidFill>
                <a:latin typeface="Montserrat"/>
                <a:ea typeface="Montserrat"/>
                <a:cs typeface="Montserrat"/>
                <a:sym typeface="Montserrat"/>
              </a:rPr>
              <a:t>    EXTRACT(YEAR FROM SaleDate), </a:t>
            </a:r>
          </a:p>
          <a:p>
            <a:pPr algn="l">
              <a:lnSpc>
                <a:spcPts val="3812"/>
              </a:lnSpc>
            </a:pPr>
            <a:r>
              <a:rPr lang="en-US" sz="2824" spc="169">
                <a:solidFill>
                  <a:srgbClr val="FFFFFF"/>
                </a:solidFill>
                <a:latin typeface="Montserrat"/>
                <a:ea typeface="Montserrat"/>
                <a:cs typeface="Montserrat"/>
                <a:sym typeface="Montserrat"/>
              </a:rPr>
              <a:t>    EXTRACT(MONTH FROM SaleDate),</a:t>
            </a:r>
          </a:p>
          <a:p>
            <a:pPr algn="l">
              <a:lnSpc>
                <a:spcPts val="3812"/>
              </a:lnSpc>
            </a:pPr>
            <a:r>
              <a:rPr lang="en-US" sz="2824" spc="169">
                <a:solidFill>
                  <a:srgbClr val="FFFFFF"/>
                </a:solidFill>
                <a:latin typeface="Montserrat"/>
                <a:ea typeface="Montserrat"/>
                <a:cs typeface="Montserrat"/>
                <a:sym typeface="Montserrat"/>
              </a:rPr>
              <a:t>    Gender</a:t>
            </a:r>
          </a:p>
          <a:p>
            <a:pPr algn="l">
              <a:lnSpc>
                <a:spcPts val="3812"/>
              </a:lnSpc>
            </a:pPr>
            <a:r>
              <a:rPr lang="en-US" sz="2824" spc="169">
                <a:solidFill>
                  <a:srgbClr val="FFFFFF"/>
                </a:solidFill>
                <a:latin typeface="Montserrat"/>
                <a:ea typeface="Montserrat"/>
                <a:cs typeface="Montserrat"/>
                <a:sym typeface="Montserrat"/>
              </a:rPr>
              <a:t>ORDER BY</a:t>
            </a:r>
          </a:p>
          <a:p>
            <a:pPr algn="l">
              <a:lnSpc>
                <a:spcPts val="3812"/>
              </a:lnSpc>
            </a:pPr>
            <a:r>
              <a:rPr lang="en-US" sz="2824" spc="169">
                <a:solidFill>
                  <a:srgbClr val="FFFFFF"/>
                </a:solidFill>
                <a:latin typeface="Montserrat"/>
                <a:ea typeface="Montserrat"/>
                <a:cs typeface="Montserrat"/>
                <a:sym typeface="Montserrat"/>
              </a:rPr>
              <a:t>    Year, Month, Gender;</a:t>
            </a:r>
          </a:p>
          <a:p>
            <a:pPr algn="l" marL="0" indent="0" lvl="0">
              <a:lnSpc>
                <a:spcPts val="3812"/>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DAGTnCoE1Cg</dc:identifier>
  <dcterms:modified xsi:type="dcterms:W3CDTF">2011-08-01T06:04:30Z</dcterms:modified>
  <cp:revision>1</cp:revision>
  <dc:title>Blue and Beige Minimalist Annual Report Presentation</dc:title>
</cp:coreProperties>
</file>