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Franklin Gothic" panose="020B0604020202020204" charset="0"/>
      <p:bold r:id="rId13"/>
    </p:embeddedFont>
    <p:embeddedFont>
      <p:font typeface="Libre Franklin" panose="020F0502020204030204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8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/>
              <a:t>Basic Details of the Team and Problem Statement</a:t>
            </a:r>
            <a:endParaRPr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575621"/>
            <a:ext cx="6045695" cy="463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Ministry of Education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1430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  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Lowest Cost Board – A Seamless Teaching Experience.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/>
            <a:br>
              <a:rPr lang="en-US" dirty="0">
                <a:latin typeface="Franklin Gothic"/>
                <a:ea typeface="Franklin Gothic"/>
                <a:cs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H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a typeface="Franklin Gothic"/>
                <a:cs typeface="Franklin Gothic"/>
                <a:sym typeface="Franklin Gothic"/>
              </a:rPr>
              <a:t>ustlers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Franklin Gothic"/>
            </a:endParaRPr>
          </a:p>
          <a:p>
            <a:pPr marL="0" indent="0"/>
            <a:br>
              <a:rPr lang="en-US" dirty="0">
                <a:latin typeface="Franklin Gothic"/>
                <a:ea typeface="Franklin Gothic"/>
                <a:cs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 Sai Kumar</a:t>
            </a:r>
            <a:endParaRPr dirty="0"/>
          </a:p>
          <a:p>
            <a:pPr marL="0" indent="0"/>
            <a:br>
              <a:rPr lang="en-US" dirty="0">
                <a:latin typeface="Franklin Gothic"/>
                <a:ea typeface="Franklin Gothic"/>
                <a:cs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 - 26929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/>
            <a:br>
              <a:rPr lang="en-US" dirty="0">
                <a:latin typeface="Franklin Gothic"/>
                <a:ea typeface="Franklin Gothic"/>
                <a:cs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Sree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Vidyanikethan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Engineering College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 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a typeface="Franklin Gothic"/>
                <a:cs typeface="Franklin Gothic"/>
                <a:sym typeface="Franklin Gothic"/>
              </a:rPr>
              <a:t>Smart Education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5750" y="59336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22" name="Google Shape;222;p2"/>
          <p:cNvSpPr txBox="1"/>
          <p:nvPr/>
        </p:nvSpPr>
        <p:spPr>
          <a:xfrm>
            <a:off x="6640314" y="3372917"/>
            <a:ext cx="5491648" cy="332011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    </a:t>
            </a: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Raspberry Pi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dk1"/>
              </a:solidFill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Libre Franklin"/>
            </a:endParaRPr>
          </a:p>
          <a:p>
            <a:pPr marL="285750" lvl="2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         Python</a:t>
            </a:r>
          </a:p>
          <a:p>
            <a:pPr marL="285750" lvl="2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ibre Franklin"/>
            </a:endParaRPr>
          </a:p>
          <a:p>
            <a:pPr marL="285750" lvl="2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         OpenCV</a:t>
            </a:r>
          </a:p>
          <a:p>
            <a:pPr lvl="3">
              <a:spcBef>
                <a:spcPts val="1000"/>
              </a:spcBef>
              <a:buClr>
                <a:schemeClr val="dk1"/>
              </a:buClr>
              <a:buSzPts val="1600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2" name="Picture 1" descr="A diagram of a machine learning system&#10;&#10;Description automatically generated">
            <a:extLst>
              <a:ext uri="{FF2B5EF4-FFF2-40B4-BE49-F238E27FC236}">
                <a16:creationId xmlns:a16="http://schemas.microsoft.com/office/drawing/2014/main" id="{2BB33691-0190-76CC-40E8-1371008CC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400" y="56083"/>
            <a:ext cx="6772563" cy="3316834"/>
          </a:xfrm>
          <a:prstGeom prst="rect">
            <a:avLst/>
          </a:prstGeom>
        </p:spPr>
      </p:pic>
      <p:pic>
        <p:nvPicPr>
          <p:cNvPr id="1026" name="Picture 2" descr="raspberry pi&quot; Icon - Download for free – Iconduck">
            <a:extLst>
              <a:ext uri="{FF2B5EF4-FFF2-40B4-BE49-F238E27FC236}">
                <a16:creationId xmlns:a16="http://schemas.microsoft.com/office/drawing/2014/main" id="{CED13AF0-0681-DD60-EC6C-BFCC07349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007" y="3626559"/>
            <a:ext cx="575034" cy="57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218;p2">
            <a:extLst>
              <a:ext uri="{FF2B5EF4-FFF2-40B4-BE49-F238E27FC236}">
                <a16:creationId xmlns:a16="http://schemas.microsoft.com/office/drawing/2014/main" id="{EB9AACFE-D16A-7269-D3E3-04405528ECBE}"/>
              </a:ext>
            </a:extLst>
          </p:cNvPr>
          <p:cNvSpPr txBox="1">
            <a:spLocks/>
          </p:cNvSpPr>
          <p:nvPr/>
        </p:nvSpPr>
        <p:spPr>
          <a:xfrm>
            <a:off x="60038" y="790762"/>
            <a:ext cx="6418330" cy="606398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lt2"/>
              </a:buClr>
              <a:buSzPts val="1800"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lang="en-US" dirty="0">
              <a:solidFill>
                <a:schemeClr val="lt2"/>
              </a:solidFill>
            </a:endParaRPr>
          </a:p>
          <a:p>
            <a:pPr marL="285750" indent="-285750" algn="just">
              <a:buFont typeface="Noto Sans Symbols"/>
              <a:buChar char="⮚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Issue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Smart boards in the market are </a:t>
            </a: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expensive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them </a:t>
            </a: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unaffordable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small-scale schools and colleges. </a:t>
            </a:r>
          </a:p>
          <a:p>
            <a:pPr marL="0" indent="0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Noto Sans Symbols"/>
              <a:buChar char="⮚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 for High Cost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high manufacturing cost for current smart board is primarily attributed to the expensive smart </a:t>
            </a: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touch-based screens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buFont typeface="Noto Sans Symbols"/>
              <a:buChar char="⮚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Utilize </a:t>
            </a: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eliminate the need for expensive interactive boards. </a:t>
            </a:r>
          </a:p>
          <a:p>
            <a:pPr marL="285750" indent="-285750" algn="just">
              <a:buFont typeface="Noto Sans Symbols"/>
              <a:buChar char="⮚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Innovative Approach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Implement a camera sensor to detect </a:t>
            </a: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made by hand, triggering features like next slide, previous slide, pointer function, write on slide, erase on slide, zoom in, and zoom out through the </a:t>
            </a: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model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buFont typeface="Noto Sans Symbols"/>
              <a:buChar char="⮚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</a:t>
            </a: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 sensor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powered by the </a:t>
            </a: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model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will detect gestures and enable interactive learning, making it accessible and </a:t>
            </a: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all educational institutions.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4E9967-78C5-64DB-06BC-03E198F732E5}"/>
              </a:ext>
            </a:extLst>
          </p:cNvPr>
          <p:cNvSpPr txBox="1"/>
          <p:nvPr/>
        </p:nvSpPr>
        <p:spPr>
          <a:xfrm>
            <a:off x="9615340" y="3822755"/>
            <a:ext cx="2253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B52F1B9-0C64-8A40-8C31-B3126880E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007" y="4340863"/>
            <a:ext cx="546753" cy="60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penCVLogo · opencv/opencv Wiki · GitHub">
            <a:extLst>
              <a:ext uri="{FF2B5EF4-FFF2-40B4-BE49-F238E27FC236}">
                <a16:creationId xmlns:a16="http://schemas.microsoft.com/office/drawing/2014/main" id="{E9480ECA-9466-624F-813E-FAFF7F1D8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147" y="5106058"/>
            <a:ext cx="546753" cy="50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87B2A9-1045-35F0-F2E0-82BF2C5E38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90249" y="3742715"/>
            <a:ext cx="522526" cy="543854"/>
          </a:xfrm>
          <a:prstGeom prst="rect">
            <a:avLst/>
          </a:prstGeom>
        </p:spPr>
      </p:pic>
      <p:pic>
        <p:nvPicPr>
          <p:cNvPr id="1036" name="Picture 12" descr="Numpy Vector Logo - Download Free SVG Icon | Worldvectorlogo">
            <a:extLst>
              <a:ext uri="{FF2B5EF4-FFF2-40B4-BE49-F238E27FC236}">
                <a16:creationId xmlns:a16="http://schemas.microsoft.com/office/drawing/2014/main" id="{A9C4E682-9604-3092-D1EE-0EABF0260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966" y="4340863"/>
            <a:ext cx="409116" cy="43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17317" y="-472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5773" y="611909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/>
              <a:t>Describe your Use Cases here</a:t>
            </a:r>
            <a:endParaRPr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5772" y="925085"/>
            <a:ext cx="6085609" cy="59318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Cost-Efficiency: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Our solution aims to </a:t>
            </a:r>
            <a:r>
              <a:rPr lang="en-US" sz="1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costly smart boards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priced between </a:t>
            </a:r>
            <a:r>
              <a:rPr lang="en-US" sz="1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25k to 50k rupees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offering a remarkable </a:t>
            </a:r>
            <a:r>
              <a:rPr lang="en-US" sz="1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approximately </a:t>
            </a:r>
            <a:r>
              <a:rPr lang="en-US" sz="1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1k to 2k rupees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representing a staggering </a:t>
            </a:r>
            <a:r>
              <a:rPr lang="en-US" sz="1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 to 90 percent cost reduction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marL="28575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 for Disabled Individuals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innovative system </a:t>
            </a:r>
            <a:r>
              <a:rPr lang="en-US" sz="1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empowers people with disabilities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enabling them to use the interactive board from any corner of the room, promoting inclusivity and equal access to education.  </a:t>
            </a:r>
          </a:p>
          <a:p>
            <a:pPr marL="28575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Mobility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</a:t>
            </a:r>
            <a:r>
              <a:rPr lang="en-US" sz="1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portable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pocket friendly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nature of our technology ensures flexibility in classroom layouts, allowing educators to adapt and create dynamic learning environments effortlessly.  </a:t>
            </a:r>
          </a:p>
          <a:p>
            <a:pPr marL="28575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With intuitive </a:t>
            </a:r>
            <a:r>
              <a:rPr lang="en-US" sz="1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gesture recognition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our system provides a </a:t>
            </a:r>
            <a:r>
              <a:rPr lang="en-US" sz="1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seamless user experience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it </a:t>
            </a:r>
            <a:r>
              <a:rPr lang="en-US" sz="1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both teachers and students to interact with educational content </a:t>
            </a:r>
            <a:r>
              <a:rPr lang="en-US" sz="1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effectively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28575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Maintenance &amp; Scalability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Our system demands </a:t>
            </a:r>
            <a:r>
              <a:rPr lang="en-US" sz="1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maintenance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guaranteeing </a:t>
            </a:r>
            <a:r>
              <a:rPr lang="en-US" sz="1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uninterrupted learning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Additionally, it seamlessly scales to </a:t>
            </a:r>
            <a:r>
              <a:rPr lang="en-US" sz="1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diverse educational contexts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accommodating different classroom sizes and teaching methods.</a:t>
            </a:r>
          </a:p>
          <a:p>
            <a:pPr marL="28575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Multilingual Education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system's adaptability to different languages facilitates </a:t>
            </a:r>
            <a:r>
              <a:rPr lang="en-US" sz="1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education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catering to diverse student populations and enhancing language learning experiences.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1" name="Google Shape;231;p3"/>
          <p:cNvSpPr txBox="1"/>
          <p:nvPr/>
        </p:nvSpPr>
        <p:spPr>
          <a:xfrm>
            <a:off x="6246091" y="611909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/>
          </a:p>
        </p:txBody>
      </p:sp>
      <p:sp>
        <p:nvSpPr>
          <p:cNvPr id="232" name="Google Shape;232;p3"/>
          <p:cNvSpPr txBox="1"/>
          <p:nvPr/>
        </p:nvSpPr>
        <p:spPr>
          <a:xfrm>
            <a:off x="6098308" y="925085"/>
            <a:ext cx="6085610" cy="59318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Dependencies :</a:t>
            </a: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 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CvZone</a:t>
            </a: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 Python Library.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External Display unit.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dirty="0">
              <a:solidFill>
                <a:schemeClr val="dk1"/>
              </a:solidFill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Slow stoppers :</a:t>
            </a: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The sole working of the model depends on quality of camera.</a:t>
            </a: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Area coverage also depends on quality of camera.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rgbClr val="5D7C3F"/>
              </a:buClr>
              <a:buSzPts val="1200"/>
            </a:pPr>
            <a:r>
              <a:rPr lang="en-US" sz="1200" b="1" dirty="0">
                <a:solidFill>
                  <a:srgbClr val="5D7C3F"/>
                </a:solidFill>
              </a:rPr>
              <a:t>Team Leader Name: P Sai Kumar</a:t>
            </a:r>
            <a:endParaRPr dirty="0"/>
          </a:p>
          <a:p>
            <a:pPr marL="0" indent="0">
              <a:buSzPts val="1200"/>
            </a:pPr>
            <a:r>
              <a:rPr lang="en-US" sz="1200" dirty="0"/>
              <a:t>Branch : B Tech                                                                    Stream : ECE                                                                     Year : IV </a:t>
            </a:r>
            <a:endParaRPr dirty="0"/>
          </a:p>
          <a:p>
            <a:pPr marL="0" indent="0">
              <a:buClr>
                <a:srgbClr val="5D7C3F"/>
              </a:buClr>
              <a:buSzPts val="1200"/>
            </a:pPr>
            <a:r>
              <a:rPr lang="en-US" sz="1200" b="1" dirty="0">
                <a:solidFill>
                  <a:srgbClr val="5D7C3F"/>
                </a:solidFill>
              </a:rPr>
              <a:t>Team Member 1 Name: S Mahesh</a:t>
            </a:r>
            <a:endParaRPr dirty="0"/>
          </a:p>
          <a:p>
            <a:pPr marL="0" indent="0">
              <a:buSzPts val="1200"/>
            </a:pPr>
            <a:r>
              <a:rPr lang="en-US" sz="1200" dirty="0"/>
              <a:t>Branch : B Tech                                                                     Stream : ECE                                                                    Year : IV </a:t>
            </a:r>
            <a:endParaRPr dirty="0"/>
          </a:p>
          <a:p>
            <a:pPr marL="0" indent="0">
              <a:buClr>
                <a:srgbClr val="5D7C3F"/>
              </a:buClr>
              <a:buSzPts val="1200"/>
            </a:pPr>
            <a:r>
              <a:rPr lang="en-US" sz="1200" b="1" dirty="0">
                <a:solidFill>
                  <a:srgbClr val="5D7C3F"/>
                </a:solidFill>
              </a:rPr>
              <a:t>Team Member 2 Name: P </a:t>
            </a:r>
            <a:r>
              <a:rPr lang="en-US" sz="1200" b="1" dirty="0" err="1">
                <a:solidFill>
                  <a:srgbClr val="5D7C3F"/>
                </a:solidFill>
              </a:rPr>
              <a:t>Gangothri</a:t>
            </a:r>
            <a:endParaRPr dirty="0"/>
          </a:p>
          <a:p>
            <a:pPr marL="0" indent="0">
              <a:buSzPts val="1200"/>
            </a:pPr>
            <a:r>
              <a:rPr lang="en-US" sz="1200" dirty="0"/>
              <a:t>Branch : B Tech                                                                     Stream : ECE                                                                    Year : IV </a:t>
            </a:r>
            <a:endParaRPr dirty="0"/>
          </a:p>
          <a:p>
            <a:pPr marL="0" indent="0">
              <a:buClr>
                <a:srgbClr val="5D7C3F"/>
              </a:buClr>
              <a:buSzPts val="1200"/>
            </a:pPr>
            <a:r>
              <a:rPr lang="en-US" sz="1200" b="1" dirty="0">
                <a:solidFill>
                  <a:srgbClr val="5D7C3F"/>
                </a:solidFill>
              </a:rPr>
              <a:t>Team Member 3 Name: </a:t>
            </a:r>
            <a:r>
              <a:rPr lang="en-US" sz="1200" b="1" dirty="0" err="1">
                <a:solidFill>
                  <a:srgbClr val="5D7C3F"/>
                </a:solidFill>
              </a:rPr>
              <a:t>Kuruba</a:t>
            </a:r>
            <a:r>
              <a:rPr lang="en-US" sz="1200" b="1" dirty="0">
                <a:solidFill>
                  <a:srgbClr val="5D7C3F"/>
                </a:solidFill>
              </a:rPr>
              <a:t> Dinesh Babu</a:t>
            </a:r>
            <a:endParaRPr dirty="0"/>
          </a:p>
          <a:p>
            <a:pPr marL="0" indent="0">
              <a:buSzPts val="1200"/>
            </a:pPr>
            <a:r>
              <a:rPr lang="en-US" sz="1200" dirty="0"/>
              <a:t>Branch : B Tech                                                                     Stream : IT                                                                        Year : IV</a:t>
            </a:r>
            <a:endParaRPr dirty="0"/>
          </a:p>
          <a:p>
            <a:pPr marL="0" indent="0">
              <a:buClr>
                <a:srgbClr val="5D7C3F"/>
              </a:buClr>
              <a:buSzPts val="1200"/>
            </a:pPr>
            <a:r>
              <a:rPr lang="en-US" sz="1200" b="1" dirty="0">
                <a:solidFill>
                  <a:srgbClr val="5D7C3F"/>
                </a:solidFill>
              </a:rPr>
              <a:t>Team Member 4 Name: Shaik Jameer Basha</a:t>
            </a:r>
            <a:endParaRPr dirty="0"/>
          </a:p>
          <a:p>
            <a:pPr marL="0" indent="0">
              <a:buSzPts val="1200"/>
            </a:pPr>
            <a:r>
              <a:rPr lang="en-US" sz="1200" dirty="0"/>
              <a:t>Branch : B Tech                                                                     Stream : ECE                                                                    Year : IV</a:t>
            </a:r>
            <a:endParaRPr dirty="0"/>
          </a:p>
          <a:p>
            <a:pPr marL="0" indent="0">
              <a:buClr>
                <a:srgbClr val="804160"/>
              </a:buClr>
              <a:buSzPts val="1200"/>
            </a:pPr>
            <a:r>
              <a:rPr lang="en-US" sz="1200" b="1" dirty="0">
                <a:solidFill>
                  <a:srgbClr val="804160"/>
                </a:solidFill>
              </a:rPr>
              <a:t>Team Mentor 1 Name: Dr N Padmaja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SzPts val="1200"/>
            </a:pPr>
            <a:r>
              <a:rPr lang="en-US" sz="1200" dirty="0">
                <a:solidFill>
                  <a:srgbClr val="000000"/>
                </a:solidFill>
              </a:rPr>
              <a:t>Category</a:t>
            </a:r>
            <a:r>
              <a:rPr lang="en-US" sz="1200" dirty="0"/>
              <a:t>: Academic                                                           Expertise: Innovation                                                  Domain Experience (in years): 22   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00908-3137-B08C-31FD-667B534F4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897932" cy="610863"/>
          </a:xfrm>
        </p:spPr>
        <p:txBody>
          <a:bodyPr>
            <a:normAutofit/>
          </a:bodyPr>
          <a:lstStyle/>
          <a:p>
            <a:r>
              <a:rPr lang="en-IN" dirty="0"/>
              <a:t>Working Model (Prototype)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8464257-BF36-45CC-4B9B-02FF16E436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3543832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Important Pointers</a:t>
            </a:r>
            <a:endParaRPr/>
          </a:p>
        </p:txBody>
      </p:sp>
      <p:sp>
        <p:nvSpPr>
          <p:cNvPr id="244" name="Google Shape;244;p5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Please ensure below pointers are met while  </a:t>
            </a:r>
            <a:endParaRPr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10572561" cy="392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Kindly keep the maximum slides limit to 4 pages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All the topics should be utilized for description of your idea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Try to avoid paragraphs and post your idea in points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Keep your explanation precisely and easy to understand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Idea should be unique and novel. If it has a business potential more weightage will be given. 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Apart from this PPT abstract of your idea will be asked separately while submitting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need to save the file in PDF and upload the same on portal. No PPT, Word Doc or any other format will be supported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can delete this slide (Important Pointers) when you upload the details of your idea on SIH portal.</a:t>
            </a:r>
            <a:endParaRPr/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728</Words>
  <Application>Microsoft Office PowerPoint</Application>
  <PresentationFormat>Widescreen</PresentationFormat>
  <Paragraphs>75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Franklin Gothic</vt:lpstr>
      <vt:lpstr>Noto Sans Symbols</vt:lpstr>
      <vt:lpstr>Libre Franklin</vt:lpstr>
      <vt:lpstr>Times New Roman</vt:lpstr>
      <vt:lpstr>Wingdings</vt:lpstr>
      <vt:lpstr>Theme1</vt:lpstr>
      <vt:lpstr>Basic Details of the Team and Problem Statement</vt:lpstr>
      <vt:lpstr>Idea/Approach Details</vt:lpstr>
      <vt:lpstr>Idea/Approach Details</vt:lpstr>
      <vt:lpstr>Team Member Details </vt:lpstr>
      <vt:lpstr>Working Model (Prototype)</vt:lpstr>
      <vt:lpstr>Important Pointers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sai kumar yadav</cp:lastModifiedBy>
  <cp:revision>49</cp:revision>
  <dcterms:created xsi:type="dcterms:W3CDTF">2022-02-11T07:14:46Z</dcterms:created>
  <dcterms:modified xsi:type="dcterms:W3CDTF">2023-09-29T06:47:59Z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