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Frank Ruhl Libre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FrankRuhlLibre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rankRuhlLibr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2c2968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2c2968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06743487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06743487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06743487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06743487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06743487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06743487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06743487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06743487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06743487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06743487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0674348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0674348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2baefd3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92baefd3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2baefd3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2baefd3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bg>
      <p:bgPr>
        <a:solidFill>
          <a:srgbClr val="220337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3" name="Google Shape;6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3619355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Montserrat"/>
              <a:buNone/>
              <a:defRPr b="0"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5" y="0"/>
            <a:ext cx="913607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hasCustomPrompt="1" type="title"/>
          </p:nvPr>
        </p:nvSpPr>
        <p:spPr>
          <a:xfrm>
            <a:off x="311700" y="606575"/>
            <a:ext cx="8520600" cy="16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3000"/>
              <a:buNone/>
              <a:defRPr sz="13000">
                <a:solidFill>
                  <a:srgbClr val="57068C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007950" y="3094875"/>
            <a:ext cx="3128100" cy="11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pic>
        <p:nvPicPr>
          <p:cNvPr descr=" "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>
            <p:ph idx="2" type="subTitle"/>
          </p:nvPr>
        </p:nvSpPr>
        <p:spPr>
          <a:xfrm>
            <a:off x="1429500" y="2353776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accent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nd Text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5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3"/>
          <p:cNvSpPr txBox="1"/>
          <p:nvPr>
            <p:ph type="title"/>
          </p:nvPr>
        </p:nvSpPr>
        <p:spPr>
          <a:xfrm>
            <a:off x="4969800" y="1412750"/>
            <a:ext cx="3766800" cy="13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969675" y="2901150"/>
            <a:ext cx="37668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1" name="Google Shape;8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4"/>
          <p:cNvSpPr txBox="1"/>
          <p:nvPr>
            <p:ph type="title"/>
          </p:nvPr>
        </p:nvSpPr>
        <p:spPr>
          <a:xfrm>
            <a:off x="311700" y="587975"/>
            <a:ext cx="36108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000"/>
              <a:buNone/>
              <a:defRPr sz="40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311700" y="1836175"/>
            <a:ext cx="36108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/>
        </p:nvSpPr>
        <p:spPr>
          <a:xfrm>
            <a:off x="5958050" y="683000"/>
            <a:ext cx="2778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4"/>
          <p:cNvSpPr txBox="1"/>
          <p:nvPr>
            <p:ph idx="2" type="body"/>
          </p:nvPr>
        </p:nvSpPr>
        <p:spPr>
          <a:xfrm>
            <a:off x="5824575" y="68305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7" name="Google Shape;87;p14"/>
          <p:cNvSpPr txBox="1"/>
          <p:nvPr>
            <p:ph idx="3" type="body"/>
          </p:nvPr>
        </p:nvSpPr>
        <p:spPr>
          <a:xfrm>
            <a:off x="5824575" y="1931875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4" type="body"/>
          </p:nvPr>
        </p:nvSpPr>
        <p:spPr>
          <a:xfrm>
            <a:off x="5824575" y="3180700"/>
            <a:ext cx="2911800" cy="10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6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6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600"/>
              </a:spcBef>
              <a:spcAft>
                <a:spcPts val="60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  <p15:guide id="2" orient="horz" pos="432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">
    <p:bg>
      <p:bgPr>
        <a:solidFill>
          <a:srgbClr val="220337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2" name="Google Shape;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04850" y="1264532"/>
            <a:ext cx="67107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974919" y="3029082"/>
            <a:ext cx="37152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descr=" "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3"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lio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_1_1_1">
    <p:bg>
      <p:bgPr>
        <a:solidFill>
          <a:srgbClr val="220337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367" l="308" r="327" t="357"/>
          <a:stretch/>
        </p:blipFill>
        <p:spPr>
          <a:xfrm>
            <a:off x="0" y="250"/>
            <a:ext cx="914399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 York University logo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921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2921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2921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2921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2921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2921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●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2921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○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Montserrat SemiBold"/>
              <a:buChar char="■"/>
              <a:defRPr sz="1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1506000" y="1385509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2462575" y="2959018"/>
            <a:ext cx="42186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/>
        </p:nvSpPr>
        <p:spPr>
          <a:xfrm>
            <a:off x="4583948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 "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87975"/>
            <a:ext cx="6551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48400"/>
            <a:ext cx="6551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/>
          <p:nvPr>
            <p:ph idx="3" type="subTitle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4" type="subTitle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descr=" "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descr=" "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b="0" l="0" r="0"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772975" y="528144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5600"/>
              <a:buNone/>
              <a:defRPr sz="5600">
                <a:solidFill>
                  <a:srgbClr val="57068C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descr=" " id="52" name="Google Shape;5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2120250" y="2660325"/>
            <a:ext cx="49035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 " id="56" name="Google Shape;5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294375" y="1233175"/>
            <a:ext cx="40791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 sz="36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294375" y="2803075"/>
            <a:ext cx="361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6ABA"/>
              </a:buClr>
              <a:buSzPts val="1800"/>
              <a:buNone/>
              <a:defRPr>
                <a:solidFill>
                  <a:srgbClr val="9A6ABA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4939500" y="724075"/>
            <a:ext cx="3837000" cy="35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descr=" "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7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7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b="1" sz="3600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046500" y="1395082"/>
            <a:ext cx="7333800" cy="15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</a:rPr>
              <a:t>Social Media Sentiment Analysis for Product Feedback 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2161350" y="2473453"/>
            <a:ext cx="4821300" cy="8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Data Nexus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members</a:t>
            </a:r>
            <a:r>
              <a:rPr lang="en">
                <a:solidFill>
                  <a:schemeClr val="dk1"/>
                </a:solidFill>
              </a:rPr>
              <a:t>-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Ruchi Jha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Tanvi Takavane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</a:rPr>
              <a:t>Neha Patil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773150" y="1062140"/>
            <a:ext cx="55977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506150" y="3163934"/>
            <a:ext cx="6131700" cy="16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is filled with user opinions, especially when new products are released.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Businesses need a way to track and understand customer reactions in real time.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goal is to analyze social media sentiment to help companies make smarter decisions after product launches.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enables companies to respond quickly to negative feedback and amplify positive engagement.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also supports product teams in identifying common issues and feature requests from real users.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4225801" y="792648"/>
            <a:ext cx="692400" cy="0"/>
          </a:xfrm>
          <a:prstGeom prst="straightConnector1">
            <a:avLst/>
          </a:prstGeom>
          <a:noFill/>
          <a:ln cap="flat" cmpd="sng" w="9525">
            <a:solidFill>
              <a:srgbClr val="57068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59550" y="382355"/>
            <a:ext cx="8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Problem: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"Can we build a model that analyzes social media posts to determine public sentiment toward newly launched products?"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Our project aims to build a sentiment analysis pipeline that processes social media data, identifies the public's emotional response to product launches, and classifies those responses into sentiment categories such as positive, negative, or neutral.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By doing this, businesses will be able to: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Monitor how their products are being received in real-time.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Adjust marketing strategies based on sentiment trends.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Improve product features or services in response to common complaints or praise.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Engage with customers more effectively by understanding their concerns.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This system acts like a digital “feedback radar,” giving companies a way to tune into the voice of the customer without needing formal surveys or reviews.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1051350" y="1181200"/>
            <a:ext cx="7041300" cy="11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Dataset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Kaggle – "Social Media Sentiments Analysis Dataset" by Kashish Parmar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732 rows and 15 columns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Creation</a:t>
            </a: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/>
              <a:t>Scraped from various social media platforms using APIs and public datasets</a:t>
            </a:r>
            <a:endParaRPr sz="1300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0" lang="en" sz="1300"/>
              <a:t>Labeled using a combination of keyword-based filtering and manual verification</a:t>
            </a:r>
            <a:endParaRPr b="0"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Feature: </a:t>
            </a: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Categories of sentiment : </a:t>
            </a:r>
            <a:r>
              <a:rPr b="0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279</a:t>
            </a:r>
            <a:endParaRPr b="0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9A6ABA"/>
                </a:solidFill>
                <a:latin typeface="Montserrat"/>
                <a:ea typeface="Montserrat"/>
                <a:cs typeface="Montserrat"/>
                <a:sym typeface="Montserrat"/>
              </a:rPr>
              <a:t>P A R T   0 1</a:t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823775" y="1402875"/>
            <a:ext cx="64788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Python (Pandas, Numpy, Scikit-learn, NLTK, Matplotlib, Seaborn)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Jupyter Notebook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Kaggle Dataset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968600" y="844601"/>
            <a:ext cx="62850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Tools &amp; Technologies Used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739700" y="940080"/>
            <a:ext cx="45117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Data Cleaning &amp; Preprocessing 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26700" y="1700175"/>
            <a:ext cx="8490600" cy="30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Dropped unwanted columns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Renamed column Unnamed column to ID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Converted Timestamp to Datetime format for standardization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Removed leading and trailing spaces from string based columns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Checked for missing values - No missing values found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253550" y="107700"/>
            <a:ext cx="78075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Plots for different </a:t>
            </a: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Platforms</a:t>
            </a:r>
            <a:r>
              <a:rPr b="1" lang="en" sz="18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700"/>
              <a:buFont typeface="Montserrat"/>
              <a:buAutoNum type="arabicPeriod"/>
            </a:pPr>
            <a:r>
              <a:rPr b="1" lang="en" sz="1700">
                <a:solidFill>
                  <a:srgbClr val="57068C"/>
                </a:solidFill>
                <a:latin typeface="Montserrat"/>
                <a:ea typeface="Montserrat"/>
                <a:cs typeface="Montserrat"/>
                <a:sym typeface="Montserrat"/>
              </a:rPr>
              <a:t>Facebook</a:t>
            </a:r>
            <a:endParaRPr b="1" sz="17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57068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00" y="1319075"/>
            <a:ext cx="2498471" cy="30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175" y="1425375"/>
            <a:ext cx="2586750" cy="285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5675" y="685800"/>
            <a:ext cx="3484324" cy="21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4975" y="2771383"/>
            <a:ext cx="3547199" cy="221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6975" y="1843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2. Instagram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150" y="867638"/>
            <a:ext cx="2436000" cy="316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650" y="867650"/>
            <a:ext cx="2766049" cy="316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0850" y="630750"/>
            <a:ext cx="3182101" cy="19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77150" y="2763250"/>
            <a:ext cx="3329631" cy="20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338977" y="253941"/>
            <a:ext cx="24360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rgbClr val="9A6AB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56975" y="176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3</a:t>
            </a:r>
            <a:r>
              <a:rPr b="1" lang="en" sz="18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rPr>
              <a:t>. Twitter</a:t>
            </a:r>
            <a:endParaRPr sz="15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75" y="803575"/>
            <a:ext cx="2561600" cy="3379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175" y="735550"/>
            <a:ext cx="2830775" cy="35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4975" y="561150"/>
            <a:ext cx="3176650" cy="19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1075" y="2506725"/>
            <a:ext cx="3254100" cy="203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