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660"/>
  </p:normalViewPr>
  <p:slideViewPr>
    <p:cSldViewPr snapToGrid="0">
      <p:cViewPr varScale="1">
        <p:scale>
          <a:sx n="150" d="100"/>
          <a:sy n="150" d="100"/>
        </p:scale>
        <p:origin x="11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CF5CB-095A-2EF6-122D-6BA78EEA0B3D}"/>
              </a:ext>
            </a:extLst>
          </p:cNvPr>
          <p:cNvSpPr>
            <a:spLocks noGrp="1"/>
          </p:cNvSpPr>
          <p:nvPr>
            <p:ph type="ctrTitle"/>
          </p:nvPr>
        </p:nvSpPr>
        <p:spPr>
          <a:xfrm>
            <a:off x="2342146" y="1932183"/>
            <a:ext cx="7197726" cy="2421464"/>
          </a:xfrm>
        </p:spPr>
        <p:txBody>
          <a:bodyPr/>
          <a:lstStyle/>
          <a:p>
            <a:pPr algn="ctr"/>
            <a:r>
              <a:rPr lang="es-MX" dirty="0"/>
              <a:t>Introducción a las Bases de Datos en Android</a:t>
            </a:r>
            <a:endParaRPr lang="es-CL" dirty="0"/>
          </a:p>
        </p:txBody>
      </p:sp>
      <p:sp>
        <p:nvSpPr>
          <p:cNvPr id="7" name="CuadroTexto 6">
            <a:extLst>
              <a:ext uri="{FF2B5EF4-FFF2-40B4-BE49-F238E27FC236}">
                <a16:creationId xmlns:a16="http://schemas.microsoft.com/office/drawing/2014/main" id="{F63429F2-56F2-E698-AB6D-76F079138E71}"/>
              </a:ext>
            </a:extLst>
          </p:cNvPr>
          <p:cNvSpPr txBox="1"/>
          <p:nvPr/>
        </p:nvSpPr>
        <p:spPr>
          <a:xfrm>
            <a:off x="4315326" y="4932765"/>
            <a:ext cx="6096000" cy="369332"/>
          </a:xfrm>
          <a:prstGeom prst="rect">
            <a:avLst/>
          </a:prstGeom>
          <a:noFill/>
        </p:spPr>
        <p:txBody>
          <a:bodyPr wrap="square">
            <a:spAutoFit/>
          </a:bodyPr>
          <a:lstStyle/>
          <a:p>
            <a:r>
              <a:rPr lang="es-MX" dirty="0"/>
              <a:t>Unidad 2: Persistencia de Datos con SQLite</a:t>
            </a:r>
            <a:endParaRPr lang="es-CL" dirty="0"/>
          </a:p>
        </p:txBody>
      </p:sp>
    </p:spTree>
    <p:extLst>
      <p:ext uri="{BB962C8B-B14F-4D97-AF65-F5344CB8AC3E}">
        <p14:creationId xmlns:p14="http://schemas.microsoft.com/office/powerpoint/2010/main" val="50919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DC744-CD91-2029-FB93-11ACA8FFEBE1}"/>
              </a:ext>
            </a:extLst>
          </p:cNvPr>
          <p:cNvSpPr>
            <a:spLocks noGrp="1"/>
          </p:cNvSpPr>
          <p:nvPr>
            <p:ph type="title"/>
          </p:nvPr>
        </p:nvSpPr>
        <p:spPr>
          <a:xfrm>
            <a:off x="685801" y="609600"/>
            <a:ext cx="5219699" cy="1456267"/>
          </a:xfrm>
        </p:spPr>
        <p:txBody>
          <a:bodyPr>
            <a:normAutofit/>
          </a:bodyPr>
          <a:lstStyle/>
          <a:p>
            <a:r>
              <a:rPr lang="es-MX" dirty="0"/>
              <a:t>Ejecución de Consultas SQL (Leer Datos)</a:t>
            </a:r>
            <a:endParaRPr lang="es-CL" dirty="0"/>
          </a:p>
        </p:txBody>
      </p:sp>
      <p:sp>
        <p:nvSpPr>
          <p:cNvPr id="3" name="Marcador de contenido 2">
            <a:extLst>
              <a:ext uri="{FF2B5EF4-FFF2-40B4-BE49-F238E27FC236}">
                <a16:creationId xmlns:a16="http://schemas.microsoft.com/office/drawing/2014/main" id="{337FDFB7-7831-99F6-6B44-211EE8CACE2F}"/>
              </a:ext>
            </a:extLst>
          </p:cNvPr>
          <p:cNvSpPr>
            <a:spLocks noGrp="1"/>
          </p:cNvSpPr>
          <p:nvPr>
            <p:ph idx="1"/>
          </p:nvPr>
        </p:nvSpPr>
        <p:spPr>
          <a:xfrm>
            <a:off x="685801" y="2142067"/>
            <a:ext cx="5219699" cy="3649133"/>
          </a:xfrm>
        </p:spPr>
        <p:txBody>
          <a:bodyPr>
            <a:normAutofit/>
          </a:bodyPr>
          <a:lstStyle/>
          <a:p>
            <a:r>
              <a:rPr lang="es-MX" dirty="0"/>
              <a:t>Paso 4: Leyendo Datos con </a:t>
            </a:r>
            <a:r>
              <a:rPr lang="es-MX" dirty="0" err="1"/>
              <a:t>query</a:t>
            </a:r>
            <a:r>
              <a:rPr lang="es-MX" dirty="0"/>
              <a:t>() </a:t>
            </a:r>
          </a:p>
          <a:p>
            <a:r>
              <a:rPr lang="es-MX" dirty="0"/>
              <a:t>Contenido: Para leer datos, utilizamos el método </a:t>
            </a:r>
            <a:r>
              <a:rPr lang="es-MX" dirty="0" err="1"/>
              <a:t>query</a:t>
            </a:r>
            <a:r>
              <a:rPr lang="es-MX" dirty="0"/>
              <a:t>(), que es la forma segura y recomendada de ejecutar consultas SELECT.</a:t>
            </a:r>
          </a:p>
          <a:p>
            <a:r>
              <a:rPr lang="es-MX" dirty="0"/>
              <a:t>El resultado de una consulta se almacena en un objeto Cursor. </a:t>
            </a:r>
          </a:p>
          <a:p>
            <a:endParaRPr lang="es-MX" dirty="0"/>
          </a:p>
          <a:p>
            <a:r>
              <a:rPr lang="es-MX" dirty="0"/>
              <a:t>El Cursor nos permite movernos entre las filas de los resultados y obtener los valores de cada columna.</a:t>
            </a:r>
            <a:endParaRPr lang="es-CL" dirty="0"/>
          </a:p>
        </p:txBody>
      </p:sp>
      <p:pic>
        <p:nvPicPr>
          <p:cNvPr id="5122" name="Picture 2" descr="Imagen de an SQL query diagram">
            <a:extLst>
              <a:ext uri="{FF2B5EF4-FFF2-40B4-BE49-F238E27FC236}">
                <a16:creationId xmlns:a16="http://schemas.microsoft.com/office/drawing/2014/main" id="{14F0A76B-5709-CD89-EBB3-F0FF93C97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610" r="2" b="2"/>
          <a:stretch>
            <a:fillRect/>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0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Marcador de contenido 4" descr="Texto&#10;&#10;El contenido generado por IA puede ser incorrecto.">
            <a:extLst>
              <a:ext uri="{FF2B5EF4-FFF2-40B4-BE49-F238E27FC236}">
                <a16:creationId xmlns:a16="http://schemas.microsoft.com/office/drawing/2014/main" id="{D1FABFD2-1477-759A-0648-634FB87AF944}"/>
              </a:ext>
            </a:extLst>
          </p:cNvPr>
          <p:cNvPicPr>
            <a:picLocks noChangeAspect="1"/>
          </p:cNvPicPr>
          <p:nvPr/>
        </p:nvPicPr>
        <p:blipFill>
          <a:blip r:embed="rId3"/>
          <a:srcRect l="4826" t="6817" r="5245" b="6632"/>
          <a:stretch>
            <a:fillRect/>
          </a:stretch>
        </p:blipFill>
        <p:spPr>
          <a:xfrm>
            <a:off x="1328467" y="-1"/>
            <a:ext cx="7798280" cy="6961391"/>
          </a:xfrm>
          <a:prstGeom prst="rect">
            <a:avLst/>
          </a:prstGeom>
        </p:spPr>
      </p:pic>
    </p:spTree>
    <p:extLst>
      <p:ext uri="{BB962C8B-B14F-4D97-AF65-F5344CB8AC3E}">
        <p14:creationId xmlns:p14="http://schemas.microsoft.com/office/powerpoint/2010/main" val="105112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A81A3-6E43-B72D-117A-2CEEE09364B1}"/>
              </a:ext>
            </a:extLst>
          </p:cNvPr>
          <p:cNvSpPr>
            <a:spLocks noGrp="1"/>
          </p:cNvSpPr>
          <p:nvPr>
            <p:ph type="title"/>
          </p:nvPr>
        </p:nvSpPr>
        <p:spPr/>
        <p:txBody>
          <a:bodyPr/>
          <a:lstStyle/>
          <a:p>
            <a:r>
              <a:rPr lang="es-CL" dirty="0"/>
              <a:t>Con nuestra </a:t>
            </a:r>
            <a:r>
              <a:rPr lang="es-CL" dirty="0" err="1"/>
              <a:t>bd</a:t>
            </a:r>
            <a:r>
              <a:rPr lang="es-CL" dirty="0"/>
              <a:t> lista</a:t>
            </a:r>
          </a:p>
        </p:txBody>
      </p:sp>
      <p:sp>
        <p:nvSpPr>
          <p:cNvPr id="3" name="Marcador de contenido 2">
            <a:extLst>
              <a:ext uri="{FF2B5EF4-FFF2-40B4-BE49-F238E27FC236}">
                <a16:creationId xmlns:a16="http://schemas.microsoft.com/office/drawing/2014/main" id="{1BAA1F7A-9206-2B4E-8CA7-563C2A381415}"/>
              </a:ext>
            </a:extLst>
          </p:cNvPr>
          <p:cNvSpPr>
            <a:spLocks noGrp="1"/>
          </p:cNvSpPr>
          <p:nvPr>
            <p:ph idx="1"/>
          </p:nvPr>
        </p:nvSpPr>
        <p:spPr/>
        <p:txBody>
          <a:bodyPr/>
          <a:lstStyle/>
          <a:p>
            <a:r>
              <a:rPr lang="es-MX" dirty="0" err="1"/>
              <a:t>DBHelper</a:t>
            </a:r>
            <a:r>
              <a:rPr lang="es-MX" dirty="0"/>
              <a:t>: Crea y actualiza la base de datos.</a:t>
            </a:r>
          </a:p>
          <a:p>
            <a:r>
              <a:rPr lang="es-MX" dirty="0" err="1"/>
              <a:t>SQLiteDatabase</a:t>
            </a:r>
            <a:r>
              <a:rPr lang="es-MX" dirty="0"/>
              <a:t>: La herramienta para ejecutar comandos.</a:t>
            </a:r>
          </a:p>
          <a:p>
            <a:r>
              <a:rPr lang="es-MX" dirty="0" err="1"/>
              <a:t>ContentValues</a:t>
            </a:r>
            <a:r>
              <a:rPr lang="es-MX" dirty="0"/>
              <a:t>: Un mapa para insertar y actualizar datos de forma segura. </a:t>
            </a:r>
          </a:p>
          <a:p>
            <a:r>
              <a:rPr lang="es-MX" dirty="0"/>
              <a:t>Cursor: El objeto que nos permite leer los resultados de una consulta. </a:t>
            </a:r>
          </a:p>
          <a:p>
            <a:r>
              <a:rPr lang="es-MX" dirty="0"/>
              <a:t>CRUD: Las cuatro operaciones fundamentales (Crear, Leer, Actualizar, Borrar) que puedes hacer con SQLite.</a:t>
            </a:r>
            <a:endParaRPr lang="es-CL" dirty="0"/>
          </a:p>
        </p:txBody>
      </p:sp>
    </p:spTree>
    <p:extLst>
      <p:ext uri="{BB962C8B-B14F-4D97-AF65-F5344CB8AC3E}">
        <p14:creationId xmlns:p14="http://schemas.microsoft.com/office/powerpoint/2010/main" val="212838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DFF398-B48A-EDCE-CF51-8AAE88B78464}"/>
              </a:ext>
            </a:extLst>
          </p:cNvPr>
          <p:cNvSpPr>
            <a:spLocks noGrp="1"/>
          </p:cNvSpPr>
          <p:nvPr>
            <p:ph type="title"/>
          </p:nvPr>
        </p:nvSpPr>
        <p:spPr/>
        <p:txBody>
          <a:bodyPr/>
          <a:lstStyle/>
          <a:p>
            <a:r>
              <a:rPr lang="es-CL" dirty="0"/>
              <a:t>Como obtener los datos desde el </a:t>
            </a:r>
            <a:r>
              <a:rPr lang="es-CL" dirty="0" err="1"/>
              <a:t>layout</a:t>
            </a:r>
            <a:endParaRPr lang="es-CL" dirty="0"/>
          </a:p>
        </p:txBody>
      </p:sp>
      <p:sp>
        <p:nvSpPr>
          <p:cNvPr id="3" name="Marcador de contenido 2">
            <a:extLst>
              <a:ext uri="{FF2B5EF4-FFF2-40B4-BE49-F238E27FC236}">
                <a16:creationId xmlns:a16="http://schemas.microsoft.com/office/drawing/2014/main" id="{F4A54475-E30E-5804-2D63-9B0A224C1059}"/>
              </a:ext>
            </a:extLst>
          </p:cNvPr>
          <p:cNvSpPr>
            <a:spLocks noGrp="1"/>
          </p:cNvSpPr>
          <p:nvPr>
            <p:ph idx="1"/>
          </p:nvPr>
        </p:nvSpPr>
        <p:spPr/>
        <p:txBody>
          <a:bodyPr>
            <a:normAutofit/>
          </a:bodyPr>
          <a:lstStyle/>
          <a:p>
            <a:r>
              <a:rPr lang="es-MX" sz="2400" dirty="0"/>
              <a:t>Necesitamos un adaptador. Un adaptador actúa como un intermediario entre tus datos (obtenidos del Cursor de SQLite) y los </a:t>
            </a:r>
            <a:r>
              <a:rPr lang="es-MX" sz="2400" dirty="0" err="1"/>
              <a:t>Views</a:t>
            </a:r>
            <a:r>
              <a:rPr lang="es-MX" sz="2400" dirty="0"/>
              <a:t> que los mostrarán en la pantalla, como un </a:t>
            </a:r>
            <a:r>
              <a:rPr lang="es-MX" sz="2400" dirty="0" err="1"/>
              <a:t>ListView</a:t>
            </a:r>
            <a:r>
              <a:rPr lang="es-MX" sz="2400" dirty="0"/>
              <a:t> o </a:t>
            </a:r>
            <a:r>
              <a:rPr lang="es-MX" sz="2400" dirty="0" err="1"/>
              <a:t>RecyclerView</a:t>
            </a:r>
            <a:r>
              <a:rPr lang="es-MX" sz="2400" dirty="0"/>
              <a:t>.</a:t>
            </a:r>
            <a:endParaRPr lang="es-CL" sz="2400" dirty="0"/>
          </a:p>
        </p:txBody>
      </p:sp>
    </p:spTree>
    <p:extLst>
      <p:ext uri="{BB962C8B-B14F-4D97-AF65-F5344CB8AC3E}">
        <p14:creationId xmlns:p14="http://schemas.microsoft.com/office/powerpoint/2010/main" val="33342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0339D-22CA-8030-4329-6CBEF48F6C81}"/>
              </a:ext>
            </a:extLst>
          </p:cNvPr>
          <p:cNvSpPr>
            <a:spLocks noGrp="1"/>
          </p:cNvSpPr>
          <p:nvPr>
            <p:ph type="title"/>
          </p:nvPr>
        </p:nvSpPr>
        <p:spPr/>
        <p:txBody>
          <a:bodyPr/>
          <a:lstStyle/>
          <a:p>
            <a:r>
              <a:rPr lang="es-MX" dirty="0"/>
              <a:t>El </a:t>
            </a:r>
            <a:r>
              <a:rPr lang="es-MX" dirty="0" err="1"/>
              <a:t>ListView</a:t>
            </a:r>
            <a:r>
              <a:rPr lang="es-MX" dirty="0"/>
              <a:t> en el </a:t>
            </a:r>
            <a:r>
              <a:rPr lang="es-MX" dirty="0" err="1"/>
              <a:t>Layout</a:t>
            </a:r>
            <a:endParaRPr lang="es-CL" dirty="0"/>
          </a:p>
        </p:txBody>
      </p:sp>
      <p:sp>
        <p:nvSpPr>
          <p:cNvPr id="3" name="Marcador de contenido 2">
            <a:extLst>
              <a:ext uri="{FF2B5EF4-FFF2-40B4-BE49-F238E27FC236}">
                <a16:creationId xmlns:a16="http://schemas.microsoft.com/office/drawing/2014/main" id="{22758864-2F06-7969-F6E7-A817EF3C93C4}"/>
              </a:ext>
            </a:extLst>
          </p:cNvPr>
          <p:cNvSpPr>
            <a:spLocks noGrp="1"/>
          </p:cNvSpPr>
          <p:nvPr>
            <p:ph idx="1"/>
          </p:nvPr>
        </p:nvSpPr>
        <p:spPr>
          <a:xfrm>
            <a:off x="685801" y="1728000"/>
            <a:ext cx="10890848" cy="1084212"/>
          </a:xfrm>
        </p:spPr>
        <p:txBody>
          <a:bodyPr/>
          <a:lstStyle/>
          <a:p>
            <a:r>
              <a:rPr lang="es-MX" dirty="0"/>
              <a:t>Primero, asegúrate de que tu activity_main.xml (o el </a:t>
            </a:r>
            <a:r>
              <a:rPr lang="es-MX" dirty="0" err="1"/>
              <a:t>layout</a:t>
            </a:r>
            <a:r>
              <a:rPr lang="es-MX" dirty="0"/>
              <a:t> donde mostrarás los datos) tenga un </a:t>
            </a:r>
            <a:r>
              <a:rPr lang="es-MX" dirty="0" err="1"/>
              <a:t>ListView</a:t>
            </a:r>
            <a:r>
              <a:rPr lang="es-MX" dirty="0"/>
              <a:t>. Este widget es un contenedor que muestra una lista de elementos que se pueden desplazar.</a:t>
            </a:r>
            <a:endParaRPr lang="es-CL" dirty="0"/>
          </a:p>
        </p:txBody>
      </p:sp>
      <p:pic>
        <p:nvPicPr>
          <p:cNvPr id="5" name="Imagen 4">
            <a:extLst>
              <a:ext uri="{FF2B5EF4-FFF2-40B4-BE49-F238E27FC236}">
                <a16:creationId xmlns:a16="http://schemas.microsoft.com/office/drawing/2014/main" id="{916F116B-F6AE-8D23-9FD5-AA9FAF52DEBB}"/>
              </a:ext>
            </a:extLst>
          </p:cNvPr>
          <p:cNvPicPr>
            <a:picLocks noChangeAspect="1"/>
          </p:cNvPicPr>
          <p:nvPr/>
        </p:nvPicPr>
        <p:blipFill>
          <a:blip r:embed="rId2"/>
          <a:stretch>
            <a:fillRect/>
          </a:stretch>
        </p:blipFill>
        <p:spPr>
          <a:xfrm>
            <a:off x="390871" y="2674189"/>
            <a:ext cx="11410257" cy="3830128"/>
          </a:xfrm>
          <a:prstGeom prst="rect">
            <a:avLst/>
          </a:prstGeom>
        </p:spPr>
      </p:pic>
    </p:spTree>
    <p:extLst>
      <p:ext uri="{BB962C8B-B14F-4D97-AF65-F5344CB8AC3E}">
        <p14:creationId xmlns:p14="http://schemas.microsoft.com/office/powerpoint/2010/main" val="3069546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AF83A-CBB9-5407-4E7A-5A3FA2899CED}"/>
              </a:ext>
            </a:extLst>
          </p:cNvPr>
          <p:cNvSpPr>
            <a:spLocks noGrp="1"/>
          </p:cNvSpPr>
          <p:nvPr>
            <p:ph type="title"/>
          </p:nvPr>
        </p:nvSpPr>
        <p:spPr>
          <a:xfrm>
            <a:off x="685800" y="-79229"/>
            <a:ext cx="10131425" cy="1456267"/>
          </a:xfrm>
        </p:spPr>
        <p:txBody>
          <a:bodyPr/>
          <a:lstStyle/>
          <a:p>
            <a:r>
              <a:rPr lang="es-MX" dirty="0"/>
              <a:t>El </a:t>
            </a:r>
            <a:r>
              <a:rPr lang="es-MX" dirty="0" err="1"/>
              <a:t>Layout</a:t>
            </a:r>
            <a:r>
              <a:rPr lang="es-MX" dirty="0"/>
              <a:t> para Cada Elemento de la Lista</a:t>
            </a:r>
            <a:endParaRPr lang="es-CL" dirty="0"/>
          </a:p>
        </p:txBody>
      </p:sp>
      <p:sp>
        <p:nvSpPr>
          <p:cNvPr id="3" name="Marcador de contenido 2">
            <a:extLst>
              <a:ext uri="{FF2B5EF4-FFF2-40B4-BE49-F238E27FC236}">
                <a16:creationId xmlns:a16="http://schemas.microsoft.com/office/drawing/2014/main" id="{4B30DE08-6915-6313-A835-103817896293}"/>
              </a:ext>
            </a:extLst>
          </p:cNvPr>
          <p:cNvSpPr>
            <a:spLocks noGrp="1"/>
          </p:cNvSpPr>
          <p:nvPr>
            <p:ph idx="1"/>
          </p:nvPr>
        </p:nvSpPr>
        <p:spPr>
          <a:xfrm>
            <a:off x="685799" y="955701"/>
            <a:ext cx="10131425" cy="842673"/>
          </a:xfrm>
        </p:spPr>
        <p:txBody>
          <a:bodyPr/>
          <a:lstStyle/>
          <a:p>
            <a:r>
              <a:rPr lang="es-MX" dirty="0"/>
              <a:t>También necesitas un </a:t>
            </a:r>
            <a:r>
              <a:rPr lang="es-MX" dirty="0" err="1"/>
              <a:t>layout</a:t>
            </a:r>
            <a:r>
              <a:rPr lang="es-MX" dirty="0"/>
              <a:t> para cada fila individual de la lista. Este archivo XML definirá cómo se verá cada elemento. Por ejemplo, un </a:t>
            </a:r>
            <a:r>
              <a:rPr lang="es-MX" dirty="0" err="1"/>
              <a:t>TextView</a:t>
            </a:r>
            <a:r>
              <a:rPr lang="es-MX" dirty="0"/>
              <a:t> para el nombre de la comida y otro para la descripción.</a:t>
            </a:r>
            <a:endParaRPr lang="es-CL" dirty="0"/>
          </a:p>
        </p:txBody>
      </p:sp>
      <p:pic>
        <p:nvPicPr>
          <p:cNvPr id="5" name="Imagen 4">
            <a:extLst>
              <a:ext uri="{FF2B5EF4-FFF2-40B4-BE49-F238E27FC236}">
                <a16:creationId xmlns:a16="http://schemas.microsoft.com/office/drawing/2014/main" id="{884FD05E-2FD9-394A-2579-CA94D9F6F25C}"/>
              </a:ext>
            </a:extLst>
          </p:cNvPr>
          <p:cNvPicPr>
            <a:picLocks noChangeAspect="1"/>
          </p:cNvPicPr>
          <p:nvPr/>
        </p:nvPicPr>
        <p:blipFill>
          <a:blip r:embed="rId2"/>
          <a:stretch>
            <a:fillRect/>
          </a:stretch>
        </p:blipFill>
        <p:spPr>
          <a:xfrm>
            <a:off x="1374776" y="1718480"/>
            <a:ext cx="7687504" cy="5139520"/>
          </a:xfrm>
          <a:prstGeom prst="rect">
            <a:avLst/>
          </a:prstGeom>
        </p:spPr>
      </p:pic>
    </p:spTree>
    <p:extLst>
      <p:ext uri="{BB962C8B-B14F-4D97-AF65-F5344CB8AC3E}">
        <p14:creationId xmlns:p14="http://schemas.microsoft.com/office/powerpoint/2010/main" val="737845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9724AE-B1B4-8EFE-BC3D-2E2A707A275A}"/>
              </a:ext>
            </a:extLst>
          </p:cNvPr>
          <p:cNvSpPr>
            <a:spLocks noGrp="1"/>
          </p:cNvSpPr>
          <p:nvPr>
            <p:ph type="title"/>
          </p:nvPr>
        </p:nvSpPr>
        <p:spPr>
          <a:xfrm>
            <a:off x="823824" y="464070"/>
            <a:ext cx="10131425" cy="1456267"/>
          </a:xfrm>
        </p:spPr>
        <p:txBody>
          <a:bodyPr/>
          <a:lstStyle/>
          <a:p>
            <a:r>
              <a:rPr lang="es-CL" dirty="0"/>
              <a:t>El adaptador: </a:t>
            </a:r>
            <a:r>
              <a:rPr lang="es-CL" dirty="0" err="1"/>
              <a:t>SimpleCursorAdapter</a:t>
            </a:r>
            <a:endParaRPr lang="es-CL" dirty="0"/>
          </a:p>
        </p:txBody>
      </p:sp>
      <p:sp>
        <p:nvSpPr>
          <p:cNvPr id="3" name="Marcador de contenido 2">
            <a:extLst>
              <a:ext uri="{FF2B5EF4-FFF2-40B4-BE49-F238E27FC236}">
                <a16:creationId xmlns:a16="http://schemas.microsoft.com/office/drawing/2014/main" id="{E5B69B99-FB37-8587-6EFA-A58D289C7EC8}"/>
              </a:ext>
            </a:extLst>
          </p:cNvPr>
          <p:cNvSpPr>
            <a:spLocks noGrp="1"/>
          </p:cNvSpPr>
          <p:nvPr>
            <p:ph idx="1"/>
          </p:nvPr>
        </p:nvSpPr>
        <p:spPr>
          <a:xfrm>
            <a:off x="685800" y="2245585"/>
            <a:ext cx="10804585" cy="3999940"/>
          </a:xfrm>
        </p:spPr>
        <p:txBody>
          <a:bodyPr>
            <a:normAutofit/>
          </a:bodyPr>
          <a:lstStyle/>
          <a:p>
            <a:r>
              <a:rPr lang="es-MX" sz="2400" dirty="0"/>
              <a:t>Para unir el Cursor con el </a:t>
            </a:r>
            <a:r>
              <a:rPr lang="es-MX" sz="2400" dirty="0" err="1"/>
              <a:t>ListView</a:t>
            </a:r>
            <a:r>
              <a:rPr lang="es-MX" sz="2400" dirty="0"/>
              <a:t>, se usa una clase de adaptador.</a:t>
            </a:r>
          </a:p>
          <a:p>
            <a:r>
              <a:rPr lang="es-MX" sz="2400" dirty="0"/>
              <a:t> El </a:t>
            </a:r>
            <a:r>
              <a:rPr lang="es-MX" sz="2400" dirty="0" err="1"/>
              <a:t>SimpleCursorAdapter</a:t>
            </a:r>
            <a:r>
              <a:rPr lang="es-MX" sz="2400" dirty="0"/>
              <a:t> es perfecto para esto, ya que está diseñado para enlazar datos de un Cursor a un View simple.</a:t>
            </a:r>
          </a:p>
          <a:p>
            <a:r>
              <a:rPr lang="es-MX" sz="2400" dirty="0"/>
              <a:t> Puntos Clave del </a:t>
            </a:r>
            <a:r>
              <a:rPr lang="es-MX" sz="2400" dirty="0" err="1"/>
              <a:t>SimpleCursorAdapter</a:t>
            </a:r>
            <a:r>
              <a:rPr lang="es-MX" sz="2400" dirty="0"/>
              <a:t>: De dónde vienen los datos: El Cursor (que contiene los resultados de tu consulta SELECT). Dónde van los datos: </a:t>
            </a:r>
          </a:p>
          <a:p>
            <a:r>
              <a:rPr lang="es-MX" sz="2400" dirty="0"/>
              <a:t>Los </a:t>
            </a:r>
            <a:r>
              <a:rPr lang="es-MX" sz="2400" dirty="0" err="1"/>
              <a:t>IDs</a:t>
            </a:r>
            <a:r>
              <a:rPr lang="es-MX" sz="2400" dirty="0"/>
              <a:t> de los </a:t>
            </a:r>
            <a:r>
              <a:rPr lang="es-MX" sz="2400" dirty="0" err="1"/>
              <a:t>TextViews</a:t>
            </a:r>
            <a:r>
              <a:rPr lang="es-MX" sz="2400" dirty="0"/>
              <a:t> en tu </a:t>
            </a:r>
            <a:r>
              <a:rPr lang="es-MX" sz="2400" dirty="0" err="1"/>
              <a:t>layout</a:t>
            </a:r>
            <a:r>
              <a:rPr lang="es-MX" sz="2400" dirty="0"/>
              <a:t> de fila (list_item_comida.xml). Qué datos se muestran: Los nombres de las columnas en tu base de datos (</a:t>
            </a:r>
            <a:r>
              <a:rPr lang="es-MX" sz="2400" dirty="0" err="1"/>
              <a:t>FoodContract.FoodEntry.COLUMN_NAME</a:t>
            </a:r>
            <a:r>
              <a:rPr lang="es-MX" sz="2400" dirty="0"/>
              <a:t>, etc.).</a:t>
            </a:r>
            <a:endParaRPr lang="es-CL" sz="2400" dirty="0"/>
          </a:p>
        </p:txBody>
      </p:sp>
    </p:spTree>
    <p:extLst>
      <p:ext uri="{BB962C8B-B14F-4D97-AF65-F5344CB8AC3E}">
        <p14:creationId xmlns:p14="http://schemas.microsoft.com/office/powerpoint/2010/main" val="189145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60F951-8C5E-D5C8-FA97-82A5D00996CB}"/>
              </a:ext>
            </a:extLst>
          </p:cNvPr>
          <p:cNvSpPr>
            <a:spLocks noGrp="1"/>
          </p:cNvSpPr>
          <p:nvPr>
            <p:ph type="title"/>
          </p:nvPr>
        </p:nvSpPr>
        <p:spPr>
          <a:xfrm>
            <a:off x="4955458" y="639097"/>
            <a:ext cx="6593075" cy="1612490"/>
          </a:xfrm>
        </p:spPr>
        <p:txBody>
          <a:bodyPr>
            <a:normAutofit/>
          </a:bodyPr>
          <a:lstStyle/>
          <a:p>
            <a:r>
              <a:rPr lang="es-MX"/>
              <a:t>Uniendo Todo en la MainActivity</a:t>
            </a:r>
            <a:endParaRPr lang="es-CL" dirty="0"/>
          </a:p>
        </p:txBody>
      </p:sp>
      <p:pic>
        <p:nvPicPr>
          <p:cNvPr id="5" name="Imagen 4" descr="Texto&#10;&#10;El contenido generado por IA puede ser incorrecto.">
            <a:extLst>
              <a:ext uri="{FF2B5EF4-FFF2-40B4-BE49-F238E27FC236}">
                <a16:creationId xmlns:a16="http://schemas.microsoft.com/office/drawing/2014/main" id="{B633D7F5-E22F-1E01-D491-633F5F1A6E19}"/>
              </a:ext>
            </a:extLst>
          </p:cNvPr>
          <p:cNvPicPr>
            <a:picLocks noChangeAspect="1"/>
          </p:cNvPicPr>
          <p:nvPr/>
        </p:nvPicPr>
        <p:blipFill>
          <a:blip r:embed="rId3"/>
          <a:srcRect t="6323" b="7138"/>
          <a:stretch>
            <a:fillRect/>
          </a:stretch>
        </p:blipFill>
        <p:spPr>
          <a:xfrm>
            <a:off x="20" y="975"/>
            <a:ext cx="4635988" cy="6858000"/>
          </a:xfrm>
          <a:prstGeom prst="rect">
            <a:avLst/>
          </a:prstGeom>
        </p:spPr>
      </p:pic>
      <p:sp>
        <p:nvSpPr>
          <p:cNvPr id="3" name="Marcador de contenido 2">
            <a:extLst>
              <a:ext uri="{FF2B5EF4-FFF2-40B4-BE49-F238E27FC236}">
                <a16:creationId xmlns:a16="http://schemas.microsoft.com/office/drawing/2014/main" id="{28B683C4-53FD-AEEE-62BC-AEA7168C8F5A}"/>
              </a:ext>
            </a:extLst>
          </p:cNvPr>
          <p:cNvSpPr>
            <a:spLocks noGrp="1"/>
          </p:cNvSpPr>
          <p:nvPr>
            <p:ph idx="1"/>
          </p:nvPr>
        </p:nvSpPr>
        <p:spPr>
          <a:xfrm>
            <a:off x="4955458" y="2251587"/>
            <a:ext cx="6593075" cy="1177413"/>
          </a:xfrm>
        </p:spPr>
        <p:txBody>
          <a:bodyPr>
            <a:normAutofit/>
          </a:bodyPr>
          <a:lstStyle/>
          <a:p>
            <a:r>
              <a:rPr lang="es-MX"/>
              <a:t>Ahora, en tu MainActivity.java, leerás los datos de la base de datos y se los pasarás al adaptador, que a su vez se encargará de rellenar el ListView.</a:t>
            </a:r>
            <a:endParaRPr lang="es-CL" dirty="0"/>
          </a:p>
        </p:txBody>
      </p:sp>
      <p:sp>
        <p:nvSpPr>
          <p:cNvPr id="7" name="CuadroTexto 6">
            <a:extLst>
              <a:ext uri="{FF2B5EF4-FFF2-40B4-BE49-F238E27FC236}">
                <a16:creationId xmlns:a16="http://schemas.microsoft.com/office/drawing/2014/main" id="{722480B5-BBC7-0C12-082B-078C74D0B384}"/>
              </a:ext>
            </a:extLst>
          </p:cNvPr>
          <p:cNvSpPr txBox="1"/>
          <p:nvPr/>
        </p:nvSpPr>
        <p:spPr>
          <a:xfrm>
            <a:off x="5202558" y="3429000"/>
            <a:ext cx="6098874" cy="1477328"/>
          </a:xfrm>
          <a:prstGeom prst="rect">
            <a:avLst/>
          </a:prstGeom>
          <a:noFill/>
        </p:spPr>
        <p:txBody>
          <a:bodyPr wrap="square">
            <a:spAutoFit/>
          </a:bodyPr>
          <a:lstStyle/>
          <a:p>
            <a:r>
              <a:rPr lang="es-CL" dirty="0"/>
              <a:t>Con este código, el </a:t>
            </a:r>
            <a:r>
              <a:rPr lang="es-CL" dirty="0" err="1"/>
              <a:t>SimpleCursorAdapter</a:t>
            </a:r>
            <a:r>
              <a:rPr lang="es-CL" dirty="0"/>
              <a:t> se encarga de todo el trabajo pesado. Recorre el Cursor, toma los datos de las columnas especificadas (</a:t>
            </a:r>
            <a:r>
              <a:rPr lang="es-CL" dirty="0" err="1"/>
              <a:t>fromColumns</a:t>
            </a:r>
            <a:r>
              <a:rPr lang="es-CL" dirty="0"/>
              <a:t>) y los coloca en los </a:t>
            </a:r>
            <a:r>
              <a:rPr lang="es-CL" dirty="0" err="1"/>
              <a:t>TextViews</a:t>
            </a:r>
            <a:r>
              <a:rPr lang="es-CL" dirty="0"/>
              <a:t> correspondientes (</a:t>
            </a:r>
            <a:r>
              <a:rPr lang="es-CL" dirty="0" err="1"/>
              <a:t>toViews</a:t>
            </a:r>
            <a:r>
              <a:rPr lang="es-CL" dirty="0"/>
              <a:t>) para cada fila de tu </a:t>
            </a:r>
            <a:r>
              <a:rPr lang="es-CL" dirty="0" err="1"/>
              <a:t>ListView</a:t>
            </a:r>
            <a:r>
              <a:rPr lang="es-CL" dirty="0"/>
              <a:t>.</a:t>
            </a:r>
          </a:p>
        </p:txBody>
      </p:sp>
    </p:spTree>
    <p:extLst>
      <p:ext uri="{BB962C8B-B14F-4D97-AF65-F5344CB8AC3E}">
        <p14:creationId xmlns:p14="http://schemas.microsoft.com/office/powerpoint/2010/main" val="173389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D77E61-7E5B-9303-CB76-5FFAD350DFE0}"/>
              </a:ext>
            </a:extLst>
          </p:cNvPr>
          <p:cNvSpPr>
            <a:spLocks noGrp="1"/>
          </p:cNvSpPr>
          <p:nvPr>
            <p:ph type="title"/>
          </p:nvPr>
        </p:nvSpPr>
        <p:spPr/>
        <p:txBody>
          <a:bodyPr/>
          <a:lstStyle/>
          <a:p>
            <a:r>
              <a:rPr lang="es-MX" dirty="0"/>
              <a:t>¿Por qué necesitamos una base de datos?</a:t>
            </a:r>
            <a:endParaRPr lang="es-CL" dirty="0"/>
          </a:p>
        </p:txBody>
      </p:sp>
      <p:sp>
        <p:nvSpPr>
          <p:cNvPr id="3" name="Marcador de contenido 2">
            <a:extLst>
              <a:ext uri="{FF2B5EF4-FFF2-40B4-BE49-F238E27FC236}">
                <a16:creationId xmlns:a16="http://schemas.microsoft.com/office/drawing/2014/main" id="{B400C6FE-93BC-0A74-54CB-487C5AE6CE45}"/>
              </a:ext>
            </a:extLst>
          </p:cNvPr>
          <p:cNvSpPr>
            <a:spLocks noGrp="1"/>
          </p:cNvSpPr>
          <p:nvPr>
            <p:ph idx="1"/>
          </p:nvPr>
        </p:nvSpPr>
        <p:spPr/>
        <p:txBody>
          <a:bodyPr>
            <a:normAutofit/>
          </a:bodyPr>
          <a:lstStyle/>
          <a:p>
            <a:r>
              <a:rPr lang="es-MX" sz="2800" dirty="0"/>
              <a:t>Hasta ahora, los datos que pasamos de una </a:t>
            </a:r>
            <a:r>
              <a:rPr lang="es-MX" sz="2800" dirty="0" err="1"/>
              <a:t>Activity</a:t>
            </a:r>
            <a:r>
              <a:rPr lang="es-MX" sz="2800" dirty="0"/>
              <a:t> a otra desaparecen cuando la aplicación se cierra. Una base de datos nos permite almacenar datos de forma persistente en el dispositivo del usuario. Esto es ideal para guardar listas de elementos, configuraciones, perfiles de usuario y más.</a:t>
            </a:r>
            <a:endParaRPr lang="es-CL" sz="2800" dirty="0"/>
          </a:p>
        </p:txBody>
      </p:sp>
    </p:spTree>
    <p:extLst>
      <p:ext uri="{BB962C8B-B14F-4D97-AF65-F5344CB8AC3E}">
        <p14:creationId xmlns:p14="http://schemas.microsoft.com/office/powerpoint/2010/main" val="106835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38E069-DC7C-4CCC-7B48-4262217BECB5}"/>
              </a:ext>
            </a:extLst>
          </p:cNvPr>
          <p:cNvSpPr>
            <a:spLocks noGrp="1"/>
          </p:cNvSpPr>
          <p:nvPr>
            <p:ph type="title"/>
          </p:nvPr>
        </p:nvSpPr>
        <p:spPr/>
        <p:txBody>
          <a:bodyPr/>
          <a:lstStyle/>
          <a:p>
            <a:r>
              <a:rPr lang="es-CL" dirty="0"/>
              <a:t>¿Qué es SQLite?</a:t>
            </a:r>
          </a:p>
        </p:txBody>
      </p:sp>
      <p:sp>
        <p:nvSpPr>
          <p:cNvPr id="3" name="Marcador de contenido 2">
            <a:extLst>
              <a:ext uri="{FF2B5EF4-FFF2-40B4-BE49-F238E27FC236}">
                <a16:creationId xmlns:a16="http://schemas.microsoft.com/office/drawing/2014/main" id="{BE54A274-D263-3FFE-F0BE-D2E4DB0A9F9D}"/>
              </a:ext>
            </a:extLst>
          </p:cNvPr>
          <p:cNvSpPr>
            <a:spLocks noGrp="1"/>
          </p:cNvSpPr>
          <p:nvPr>
            <p:ph idx="1"/>
          </p:nvPr>
        </p:nvSpPr>
        <p:spPr/>
        <p:txBody>
          <a:bodyPr>
            <a:normAutofit/>
          </a:bodyPr>
          <a:lstStyle/>
          <a:p>
            <a:r>
              <a:rPr lang="es-MX" sz="2800" dirty="0"/>
              <a:t>Es un motor de base de datos ligero, autónomo y sin servidor. Viene incluido en el sistema operativo Android, por lo que no necesitas configuraciones adicionales. Funciona con lenguaje SQL (</a:t>
            </a:r>
            <a:r>
              <a:rPr lang="es-MX" sz="2800" dirty="0" err="1"/>
              <a:t>Structured</a:t>
            </a:r>
            <a:r>
              <a:rPr lang="es-MX" sz="2800" dirty="0"/>
              <a:t> </a:t>
            </a:r>
            <a:r>
              <a:rPr lang="es-MX" sz="2800" dirty="0" err="1"/>
              <a:t>Query</a:t>
            </a:r>
            <a:r>
              <a:rPr lang="es-MX" sz="2800" dirty="0"/>
              <a:t> </a:t>
            </a:r>
            <a:r>
              <a:rPr lang="es-MX" sz="2800" dirty="0" err="1"/>
              <a:t>Language</a:t>
            </a:r>
            <a:r>
              <a:rPr lang="es-MX" sz="2800" dirty="0"/>
              <a:t>), el estándar para gestionar bases de datos.</a:t>
            </a:r>
            <a:endParaRPr lang="es-CL" sz="2800" dirty="0"/>
          </a:p>
        </p:txBody>
      </p:sp>
    </p:spTree>
    <p:extLst>
      <p:ext uri="{BB962C8B-B14F-4D97-AF65-F5344CB8AC3E}">
        <p14:creationId xmlns:p14="http://schemas.microsoft.com/office/powerpoint/2010/main" val="280374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8855F-248E-FA78-94A4-9F729A262442}"/>
              </a:ext>
            </a:extLst>
          </p:cNvPr>
          <p:cNvSpPr>
            <a:spLocks noGrp="1"/>
          </p:cNvSpPr>
          <p:nvPr>
            <p:ph type="title"/>
          </p:nvPr>
        </p:nvSpPr>
        <p:spPr/>
        <p:txBody>
          <a:bodyPr/>
          <a:lstStyle/>
          <a:p>
            <a:r>
              <a:rPr lang="es-MX" dirty="0"/>
              <a:t>Los Componentes Clave de SQLite en Android</a:t>
            </a:r>
            <a:endParaRPr lang="es-CL" dirty="0"/>
          </a:p>
        </p:txBody>
      </p:sp>
      <p:sp>
        <p:nvSpPr>
          <p:cNvPr id="3" name="Marcador de contenido 2">
            <a:extLst>
              <a:ext uri="{FF2B5EF4-FFF2-40B4-BE49-F238E27FC236}">
                <a16:creationId xmlns:a16="http://schemas.microsoft.com/office/drawing/2014/main" id="{9CAE7208-FA25-076F-C19B-23C2A1445C22}"/>
              </a:ext>
            </a:extLst>
          </p:cNvPr>
          <p:cNvSpPr>
            <a:spLocks noGrp="1"/>
          </p:cNvSpPr>
          <p:nvPr>
            <p:ph idx="1"/>
          </p:nvPr>
        </p:nvSpPr>
        <p:spPr/>
        <p:txBody>
          <a:bodyPr>
            <a:normAutofit/>
          </a:bodyPr>
          <a:lstStyle/>
          <a:p>
            <a:r>
              <a:rPr lang="es-MX" sz="2400" dirty="0"/>
              <a:t>La Arquitectura de SQLite en Android</a:t>
            </a:r>
          </a:p>
          <a:p>
            <a:r>
              <a:rPr lang="es-MX" sz="2400" dirty="0"/>
              <a:t>Contenido: Para usar SQLite, Android nos proporciona dos clases principales: </a:t>
            </a:r>
            <a:r>
              <a:rPr lang="es-MX" sz="2400" dirty="0" err="1"/>
              <a:t>SQLiteOpenHelper</a:t>
            </a:r>
            <a:r>
              <a:rPr lang="es-MX" sz="2400" dirty="0"/>
              <a:t>: Esta es la clase más importante. Nos ayuda a: Crear la base de datos y la tabla la primera vez que la aplicación se ejecuta. Actualizar la base de datos si la versión cambia. </a:t>
            </a:r>
          </a:p>
          <a:p>
            <a:r>
              <a:rPr lang="es-MX" sz="2400" dirty="0" err="1"/>
              <a:t>SQLiteDatabase</a:t>
            </a:r>
            <a:r>
              <a:rPr lang="es-MX" sz="2400" dirty="0"/>
              <a:t>: Es la clase que representa la base de datos en sí. A través de ella, podemos ejecutar todos los comandos SQL, como insertar, leer, actualizar y eliminar datos.</a:t>
            </a:r>
            <a:endParaRPr lang="es-CL" sz="2400" dirty="0"/>
          </a:p>
        </p:txBody>
      </p:sp>
    </p:spTree>
    <p:extLst>
      <p:ext uri="{BB962C8B-B14F-4D97-AF65-F5344CB8AC3E}">
        <p14:creationId xmlns:p14="http://schemas.microsoft.com/office/powerpoint/2010/main" val="637833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A9BEA5-3FDF-04AC-9142-BFE1E61E38CA}"/>
              </a:ext>
            </a:extLst>
          </p:cNvPr>
          <p:cNvSpPr>
            <a:spLocks noGrp="1"/>
          </p:cNvSpPr>
          <p:nvPr>
            <p:ph type="title"/>
          </p:nvPr>
        </p:nvSpPr>
        <p:spPr/>
        <p:txBody>
          <a:bodyPr/>
          <a:lstStyle/>
          <a:p>
            <a:r>
              <a:rPr lang="es-CL" dirty="0"/>
              <a:t>Flujo de trabajo</a:t>
            </a:r>
          </a:p>
        </p:txBody>
      </p:sp>
      <p:sp>
        <p:nvSpPr>
          <p:cNvPr id="3" name="Marcador de contenido 2">
            <a:extLst>
              <a:ext uri="{FF2B5EF4-FFF2-40B4-BE49-F238E27FC236}">
                <a16:creationId xmlns:a16="http://schemas.microsoft.com/office/drawing/2014/main" id="{FA8E0271-9733-A9BE-80F4-80C4F6F3ED8A}"/>
              </a:ext>
            </a:extLst>
          </p:cNvPr>
          <p:cNvSpPr>
            <a:spLocks noGrp="1"/>
          </p:cNvSpPr>
          <p:nvPr>
            <p:ph idx="1"/>
          </p:nvPr>
        </p:nvSpPr>
        <p:spPr/>
        <p:txBody>
          <a:bodyPr/>
          <a:lstStyle/>
          <a:p>
            <a:r>
              <a:rPr lang="es-MX" dirty="0"/>
              <a:t>Creas una clase que extienda de </a:t>
            </a:r>
            <a:r>
              <a:rPr lang="es-MX" dirty="0" err="1"/>
              <a:t>SQLiteOpenHelper</a:t>
            </a:r>
            <a:r>
              <a:rPr lang="es-MX" dirty="0"/>
              <a:t>. </a:t>
            </a:r>
          </a:p>
          <a:p>
            <a:r>
              <a:rPr lang="es-MX" dirty="0"/>
              <a:t>Dentro de esta clase, defines la estructura de la base de datos y la tabla.</a:t>
            </a:r>
          </a:p>
          <a:p>
            <a:r>
              <a:rPr lang="es-MX" dirty="0"/>
              <a:t> Obtienes una instancia de </a:t>
            </a:r>
            <a:r>
              <a:rPr lang="es-MX" dirty="0" err="1"/>
              <a:t>SQLiteDatabase</a:t>
            </a:r>
            <a:r>
              <a:rPr lang="es-MX" dirty="0"/>
              <a:t> a través de tu </a:t>
            </a:r>
            <a:r>
              <a:rPr lang="es-MX" dirty="0" err="1"/>
              <a:t>SQLiteOpenHelper</a:t>
            </a:r>
            <a:r>
              <a:rPr lang="es-MX" dirty="0"/>
              <a:t>.</a:t>
            </a:r>
          </a:p>
          <a:p>
            <a:r>
              <a:rPr lang="es-MX" dirty="0"/>
              <a:t> Usas esa instancia para realizar operaciones CRUD (Crear, Leer, Actualizar, Borrar).</a:t>
            </a:r>
            <a:endParaRPr lang="es-CL" dirty="0"/>
          </a:p>
        </p:txBody>
      </p:sp>
    </p:spTree>
    <p:extLst>
      <p:ext uri="{BB962C8B-B14F-4D97-AF65-F5344CB8AC3E}">
        <p14:creationId xmlns:p14="http://schemas.microsoft.com/office/powerpoint/2010/main" val="31424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2BAD0-EAD4-0CB6-C319-CD05A943DDD3}"/>
              </a:ext>
            </a:extLst>
          </p:cNvPr>
          <p:cNvSpPr>
            <a:spLocks noGrp="1"/>
          </p:cNvSpPr>
          <p:nvPr>
            <p:ph type="title"/>
          </p:nvPr>
        </p:nvSpPr>
        <p:spPr/>
        <p:txBody>
          <a:bodyPr/>
          <a:lstStyle/>
          <a:p>
            <a:r>
              <a:rPr lang="es-MX" dirty="0"/>
              <a:t>Paso a Paso: Diseñando nuestra App</a:t>
            </a:r>
            <a:endParaRPr lang="es-CL" dirty="0"/>
          </a:p>
        </p:txBody>
      </p:sp>
      <p:sp>
        <p:nvSpPr>
          <p:cNvPr id="3" name="Marcador de contenido 2">
            <a:extLst>
              <a:ext uri="{FF2B5EF4-FFF2-40B4-BE49-F238E27FC236}">
                <a16:creationId xmlns:a16="http://schemas.microsoft.com/office/drawing/2014/main" id="{2F9291F2-5628-1F06-C0CE-C29AC76ACF95}"/>
              </a:ext>
            </a:extLst>
          </p:cNvPr>
          <p:cNvSpPr>
            <a:spLocks noGrp="1"/>
          </p:cNvSpPr>
          <p:nvPr>
            <p:ph idx="1"/>
          </p:nvPr>
        </p:nvSpPr>
        <p:spPr>
          <a:xfrm>
            <a:off x="685801" y="2142067"/>
            <a:ext cx="10131425" cy="4354986"/>
          </a:xfrm>
        </p:spPr>
        <p:txBody>
          <a:bodyPr/>
          <a:lstStyle/>
          <a:p>
            <a:r>
              <a:rPr lang="es-MX" dirty="0"/>
              <a:t>Objetivo: Crear una aplicación sencilla que permita al usuario agregar, ver, editar y eliminar sus comidas favoritas. Interfaz de Usuario (</a:t>
            </a:r>
            <a:r>
              <a:rPr lang="es-MX" dirty="0" err="1"/>
              <a:t>Layouts</a:t>
            </a:r>
            <a:r>
              <a:rPr lang="es-MX" dirty="0"/>
              <a:t>): </a:t>
            </a:r>
          </a:p>
          <a:p>
            <a:r>
              <a:rPr lang="es-MX" dirty="0"/>
              <a:t>activity_main.xml: Contendrá una lista (</a:t>
            </a:r>
            <a:r>
              <a:rPr lang="es-MX" dirty="0" err="1"/>
              <a:t>ListView</a:t>
            </a:r>
            <a:r>
              <a:rPr lang="es-MX" dirty="0"/>
              <a:t>) para mostrar todas las comidas. activity_add_food.xml: Tendrá campos de texto para el nombre, la descripción y un botón para guardar. Clases Java: </a:t>
            </a:r>
          </a:p>
          <a:p>
            <a:r>
              <a:rPr lang="es-MX" dirty="0"/>
              <a:t>MainActivity.java: La lógica principal que muestra la lista de comidas.</a:t>
            </a:r>
          </a:p>
          <a:p>
            <a:r>
              <a:rPr lang="es-MX" dirty="0"/>
              <a:t>AddFoodActivity.java: La pantalla para agregar o editar una comida. </a:t>
            </a:r>
          </a:p>
          <a:p>
            <a:r>
              <a:rPr lang="es-MX" dirty="0"/>
              <a:t>DBHelper.java: Nuestra clase de ayuda (</a:t>
            </a:r>
            <a:r>
              <a:rPr lang="es-MX" dirty="0" err="1"/>
              <a:t>SQLiteOpenHelper</a:t>
            </a:r>
            <a:r>
              <a:rPr lang="es-MX" dirty="0"/>
              <a:t>) para manejar la base de datos. </a:t>
            </a:r>
          </a:p>
          <a:p>
            <a:r>
              <a:rPr lang="es-MX" dirty="0"/>
              <a:t>Food.java: Una clase modelo para representar un objeto Comida.</a:t>
            </a:r>
            <a:endParaRPr lang="es-CL" dirty="0"/>
          </a:p>
        </p:txBody>
      </p:sp>
      <p:sp>
        <p:nvSpPr>
          <p:cNvPr id="5" name="CuadroTexto 4">
            <a:extLst>
              <a:ext uri="{FF2B5EF4-FFF2-40B4-BE49-F238E27FC236}">
                <a16:creationId xmlns:a16="http://schemas.microsoft.com/office/drawing/2014/main" id="{A7628789-65D6-7306-C984-52A60827158A}"/>
              </a:ext>
            </a:extLst>
          </p:cNvPr>
          <p:cNvSpPr txBox="1"/>
          <p:nvPr/>
        </p:nvSpPr>
        <p:spPr>
          <a:xfrm>
            <a:off x="4721226" y="1919301"/>
            <a:ext cx="6096000" cy="369332"/>
          </a:xfrm>
          <a:prstGeom prst="rect">
            <a:avLst/>
          </a:prstGeom>
          <a:noFill/>
        </p:spPr>
        <p:txBody>
          <a:bodyPr wrap="square">
            <a:spAutoFit/>
          </a:bodyPr>
          <a:lstStyle/>
          <a:p>
            <a:r>
              <a:rPr lang="es-CL" dirty="0"/>
              <a:t>Prototipo de la App: Listado de Comidas Favoritas</a:t>
            </a:r>
          </a:p>
        </p:txBody>
      </p:sp>
    </p:spTree>
    <p:extLst>
      <p:ext uri="{BB962C8B-B14F-4D97-AF65-F5344CB8AC3E}">
        <p14:creationId xmlns:p14="http://schemas.microsoft.com/office/powerpoint/2010/main" val="3093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794A8-B753-874F-D243-5FB4D53E8A74}"/>
              </a:ext>
            </a:extLst>
          </p:cNvPr>
          <p:cNvSpPr>
            <a:spLocks noGrp="1"/>
          </p:cNvSpPr>
          <p:nvPr>
            <p:ph type="title"/>
          </p:nvPr>
        </p:nvSpPr>
        <p:spPr/>
        <p:txBody>
          <a:bodyPr/>
          <a:lstStyle/>
          <a:p>
            <a:r>
              <a:rPr lang="es-MX" dirty="0"/>
              <a:t>Creando el Contrato de la Base de Datos</a:t>
            </a:r>
            <a:endParaRPr lang="es-CL" dirty="0"/>
          </a:p>
        </p:txBody>
      </p:sp>
      <p:pic>
        <p:nvPicPr>
          <p:cNvPr id="7" name="Marcador de contenido 6">
            <a:extLst>
              <a:ext uri="{FF2B5EF4-FFF2-40B4-BE49-F238E27FC236}">
                <a16:creationId xmlns:a16="http://schemas.microsoft.com/office/drawing/2014/main" id="{C02978AD-6B73-7D4F-5A99-08DBDFBDC2DE}"/>
              </a:ext>
            </a:extLst>
          </p:cNvPr>
          <p:cNvPicPr>
            <a:picLocks noGrp="1" noChangeAspect="1"/>
          </p:cNvPicPr>
          <p:nvPr>
            <p:ph idx="1"/>
          </p:nvPr>
        </p:nvPicPr>
        <p:blipFill>
          <a:blip r:embed="rId2"/>
          <a:stretch>
            <a:fillRect/>
          </a:stretch>
        </p:blipFill>
        <p:spPr>
          <a:xfrm>
            <a:off x="192505" y="2065867"/>
            <a:ext cx="6930674" cy="3051565"/>
          </a:xfrm>
          <a:prstGeom prst="rect">
            <a:avLst/>
          </a:prstGeom>
        </p:spPr>
      </p:pic>
      <p:sp>
        <p:nvSpPr>
          <p:cNvPr id="5" name="CuadroTexto 4">
            <a:extLst>
              <a:ext uri="{FF2B5EF4-FFF2-40B4-BE49-F238E27FC236}">
                <a16:creationId xmlns:a16="http://schemas.microsoft.com/office/drawing/2014/main" id="{F0B25E6D-FFC1-D69E-990A-0374D8302B42}"/>
              </a:ext>
            </a:extLst>
          </p:cNvPr>
          <p:cNvSpPr txBox="1"/>
          <p:nvPr/>
        </p:nvSpPr>
        <p:spPr>
          <a:xfrm>
            <a:off x="7122695" y="2828835"/>
            <a:ext cx="4876800" cy="1200329"/>
          </a:xfrm>
          <a:prstGeom prst="rect">
            <a:avLst/>
          </a:prstGeom>
          <a:noFill/>
        </p:spPr>
        <p:txBody>
          <a:bodyPr wrap="square">
            <a:spAutoFit/>
          </a:bodyPr>
          <a:lstStyle/>
          <a:p>
            <a:r>
              <a:rPr lang="es-CL" dirty="0"/>
              <a:t>Es una buena práctica crear una clase "contrato" para definir los nombres de la tabla y las columnas. Esto evita errores de escritura y hace el código más legible. La tabla se llamará comidas.</a:t>
            </a:r>
          </a:p>
        </p:txBody>
      </p:sp>
    </p:spTree>
    <p:extLst>
      <p:ext uri="{BB962C8B-B14F-4D97-AF65-F5344CB8AC3E}">
        <p14:creationId xmlns:p14="http://schemas.microsoft.com/office/powerpoint/2010/main" val="6514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3BF8C1-9C38-6C92-2DF7-7D485AB14787}"/>
              </a:ext>
            </a:extLst>
          </p:cNvPr>
          <p:cNvSpPr>
            <a:spLocks noGrp="1"/>
          </p:cNvSpPr>
          <p:nvPr>
            <p:ph type="title"/>
          </p:nvPr>
        </p:nvSpPr>
        <p:spPr>
          <a:xfrm>
            <a:off x="4832286" y="-109671"/>
            <a:ext cx="5021980" cy="912799"/>
          </a:xfrm>
        </p:spPr>
        <p:txBody>
          <a:bodyPr/>
          <a:lstStyle/>
          <a:p>
            <a:r>
              <a:rPr lang="es-CL" dirty="0"/>
              <a:t>Creando el </a:t>
            </a:r>
            <a:r>
              <a:rPr lang="es-CL" dirty="0" err="1"/>
              <a:t>DBHelper</a:t>
            </a:r>
            <a:endParaRPr lang="es-CL" dirty="0"/>
          </a:p>
        </p:txBody>
      </p:sp>
      <p:sp>
        <p:nvSpPr>
          <p:cNvPr id="3" name="Marcador de contenido 2">
            <a:extLst>
              <a:ext uri="{FF2B5EF4-FFF2-40B4-BE49-F238E27FC236}">
                <a16:creationId xmlns:a16="http://schemas.microsoft.com/office/drawing/2014/main" id="{1DEFD3C3-D703-7BD3-B0EB-B4708FE7FC54}"/>
              </a:ext>
            </a:extLst>
          </p:cNvPr>
          <p:cNvSpPr>
            <a:spLocks noGrp="1"/>
          </p:cNvSpPr>
          <p:nvPr>
            <p:ph idx="1"/>
          </p:nvPr>
        </p:nvSpPr>
        <p:spPr>
          <a:xfrm>
            <a:off x="7002414" y="1612454"/>
            <a:ext cx="4367462" cy="3633091"/>
          </a:xfrm>
        </p:spPr>
        <p:txBody>
          <a:bodyPr/>
          <a:lstStyle/>
          <a:p>
            <a:r>
              <a:rPr lang="es-MX" dirty="0"/>
              <a:t>Creamos una clase DBHelper.java que herede de </a:t>
            </a:r>
            <a:r>
              <a:rPr lang="es-MX" dirty="0" err="1"/>
              <a:t>SQLiteOpenHelper</a:t>
            </a:r>
            <a:r>
              <a:rPr lang="es-MX" dirty="0"/>
              <a:t>. Dentro de ella, definimos la lógica de creación de la tabla en el método </a:t>
            </a:r>
            <a:r>
              <a:rPr lang="es-MX" dirty="0" err="1"/>
              <a:t>onCreate</a:t>
            </a:r>
            <a:r>
              <a:rPr lang="es-MX" dirty="0"/>
              <a:t>(). El método </a:t>
            </a:r>
            <a:r>
              <a:rPr lang="es-MX" dirty="0" err="1"/>
              <a:t>onUpgrade</a:t>
            </a:r>
            <a:r>
              <a:rPr lang="es-MX" dirty="0"/>
              <a:t>() se llama cuando la versión de la base de datos cambia y se usa para actualizar la estructura de la tabla.</a:t>
            </a:r>
            <a:endParaRPr lang="es-CL" dirty="0"/>
          </a:p>
        </p:txBody>
      </p:sp>
      <p:sp>
        <p:nvSpPr>
          <p:cNvPr id="5" name="CuadroTexto 4">
            <a:extLst>
              <a:ext uri="{FF2B5EF4-FFF2-40B4-BE49-F238E27FC236}">
                <a16:creationId xmlns:a16="http://schemas.microsoft.com/office/drawing/2014/main" id="{4A57F420-D769-F297-03E0-00D5654A5FD5}"/>
              </a:ext>
            </a:extLst>
          </p:cNvPr>
          <p:cNvSpPr txBox="1"/>
          <p:nvPr/>
        </p:nvSpPr>
        <p:spPr>
          <a:xfrm>
            <a:off x="7002414" y="1153067"/>
            <a:ext cx="6096000" cy="369332"/>
          </a:xfrm>
          <a:prstGeom prst="rect">
            <a:avLst/>
          </a:prstGeom>
          <a:noFill/>
        </p:spPr>
        <p:txBody>
          <a:bodyPr wrap="square">
            <a:spAutoFit/>
          </a:bodyPr>
          <a:lstStyle/>
          <a:p>
            <a:r>
              <a:rPr lang="es-MX" dirty="0"/>
              <a:t>Creando el Ayudante de Base de Datos (</a:t>
            </a:r>
            <a:r>
              <a:rPr lang="es-MX" dirty="0" err="1"/>
              <a:t>DBHelper</a:t>
            </a:r>
            <a:r>
              <a:rPr lang="es-MX" dirty="0"/>
              <a:t>)</a:t>
            </a:r>
            <a:endParaRPr lang="es-CL" dirty="0"/>
          </a:p>
        </p:txBody>
      </p:sp>
      <p:pic>
        <p:nvPicPr>
          <p:cNvPr id="10" name="Imagen 9">
            <a:extLst>
              <a:ext uri="{FF2B5EF4-FFF2-40B4-BE49-F238E27FC236}">
                <a16:creationId xmlns:a16="http://schemas.microsoft.com/office/drawing/2014/main" id="{24886000-BC39-01DB-F5EF-ED54588AA395}"/>
              </a:ext>
            </a:extLst>
          </p:cNvPr>
          <p:cNvPicPr>
            <a:picLocks noChangeAspect="1"/>
          </p:cNvPicPr>
          <p:nvPr/>
        </p:nvPicPr>
        <p:blipFill>
          <a:blip r:embed="rId2"/>
          <a:srcRect l="5256" t="5078" r="5265" b="5614"/>
          <a:stretch>
            <a:fillRect/>
          </a:stretch>
        </p:blipFill>
        <p:spPr>
          <a:xfrm>
            <a:off x="0" y="733244"/>
            <a:ext cx="6607834" cy="6124756"/>
          </a:xfrm>
          <a:prstGeom prst="rect">
            <a:avLst/>
          </a:prstGeom>
        </p:spPr>
      </p:pic>
    </p:spTree>
    <p:extLst>
      <p:ext uri="{BB962C8B-B14F-4D97-AF65-F5344CB8AC3E}">
        <p14:creationId xmlns:p14="http://schemas.microsoft.com/office/powerpoint/2010/main" val="115909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0A853-A606-7433-CA95-7D2F4C628AC0}"/>
              </a:ext>
            </a:extLst>
          </p:cNvPr>
          <p:cNvSpPr>
            <a:spLocks noGrp="1"/>
          </p:cNvSpPr>
          <p:nvPr>
            <p:ph type="title"/>
          </p:nvPr>
        </p:nvSpPr>
        <p:spPr>
          <a:xfrm>
            <a:off x="349371" y="350809"/>
            <a:ext cx="11097882" cy="796506"/>
          </a:xfrm>
        </p:spPr>
        <p:txBody>
          <a:bodyPr/>
          <a:lstStyle/>
          <a:p>
            <a:r>
              <a:rPr lang="es-MX" dirty="0"/>
              <a:t>Operaciones CRUD (Crear, Leer, Actualizar, Borrar)</a:t>
            </a:r>
            <a:endParaRPr lang="es-CL" dirty="0"/>
          </a:p>
        </p:txBody>
      </p:sp>
      <p:pic>
        <p:nvPicPr>
          <p:cNvPr id="7" name="Marcador de contenido 6">
            <a:extLst>
              <a:ext uri="{FF2B5EF4-FFF2-40B4-BE49-F238E27FC236}">
                <a16:creationId xmlns:a16="http://schemas.microsoft.com/office/drawing/2014/main" id="{8B89205E-A503-9C1A-F0A5-1293B916F558}"/>
              </a:ext>
            </a:extLst>
          </p:cNvPr>
          <p:cNvPicPr>
            <a:picLocks noGrp="1" noChangeAspect="1"/>
          </p:cNvPicPr>
          <p:nvPr>
            <p:ph idx="1"/>
          </p:nvPr>
        </p:nvPicPr>
        <p:blipFill>
          <a:blip r:embed="rId2"/>
          <a:stretch>
            <a:fillRect/>
          </a:stretch>
        </p:blipFill>
        <p:spPr>
          <a:xfrm>
            <a:off x="349371" y="1215633"/>
            <a:ext cx="7965956" cy="5443959"/>
          </a:xfrm>
          <a:prstGeom prst="rect">
            <a:avLst/>
          </a:prstGeom>
        </p:spPr>
      </p:pic>
      <p:sp>
        <p:nvSpPr>
          <p:cNvPr id="5" name="CuadroTexto 4">
            <a:extLst>
              <a:ext uri="{FF2B5EF4-FFF2-40B4-BE49-F238E27FC236}">
                <a16:creationId xmlns:a16="http://schemas.microsoft.com/office/drawing/2014/main" id="{5FFBA421-45D0-5291-9E97-CD02C0943A04}"/>
              </a:ext>
            </a:extLst>
          </p:cNvPr>
          <p:cNvSpPr txBox="1"/>
          <p:nvPr/>
        </p:nvSpPr>
        <p:spPr>
          <a:xfrm>
            <a:off x="8367622" y="3045128"/>
            <a:ext cx="3079631" cy="2585323"/>
          </a:xfrm>
          <a:prstGeom prst="rect">
            <a:avLst/>
          </a:prstGeom>
          <a:noFill/>
        </p:spPr>
        <p:txBody>
          <a:bodyPr wrap="square">
            <a:spAutoFit/>
          </a:bodyPr>
          <a:lstStyle/>
          <a:p>
            <a:pPr>
              <a:buNone/>
            </a:pPr>
            <a:r>
              <a:rPr lang="es-MX" dirty="0"/>
              <a:t>Operaciones CRUD en la Base de Datos </a:t>
            </a:r>
            <a:r>
              <a:rPr lang="es-MX" b="1" dirty="0"/>
              <a:t>Contenido:</a:t>
            </a:r>
            <a:endParaRPr lang="es-MX" dirty="0"/>
          </a:p>
          <a:p>
            <a:pPr>
              <a:buFont typeface="Arial" panose="020B0604020202020204" pitchFamily="34" charset="0"/>
              <a:buChar char="•"/>
            </a:pPr>
            <a:r>
              <a:rPr lang="es-MX" dirty="0"/>
              <a:t>Para realizar operaciones, necesitas una instancia de </a:t>
            </a:r>
            <a:r>
              <a:rPr lang="es-MX" dirty="0" err="1">
                <a:latin typeface="Courier New" panose="02070309020205020404" pitchFamily="49" charset="0"/>
              </a:rPr>
              <a:t>SQLiteDatabase</a:t>
            </a:r>
            <a:r>
              <a:rPr lang="es-MX" dirty="0"/>
              <a:t> a través de tu </a:t>
            </a:r>
            <a:r>
              <a:rPr lang="es-MX" dirty="0" err="1">
                <a:latin typeface="Courier New" panose="02070309020205020404" pitchFamily="49" charset="0"/>
              </a:rPr>
              <a:t>DBHelper</a:t>
            </a:r>
            <a:r>
              <a:rPr lang="es-MX" dirty="0"/>
              <a:t>.</a:t>
            </a:r>
          </a:p>
          <a:p>
            <a:pPr>
              <a:buFont typeface="Arial" panose="020B0604020202020204" pitchFamily="34" charset="0"/>
              <a:buChar char="•"/>
            </a:pPr>
            <a:r>
              <a:rPr lang="es-MX" dirty="0"/>
              <a:t>Usarás métodos como </a:t>
            </a:r>
            <a:r>
              <a:rPr lang="es-MX" b="1" dirty="0" err="1">
                <a:latin typeface="Courier New" panose="02070309020205020404" pitchFamily="49" charset="0"/>
              </a:rPr>
              <a:t>insert</a:t>
            </a:r>
            <a:r>
              <a:rPr lang="es-MX" b="1" dirty="0">
                <a:latin typeface="Courier New" panose="02070309020205020404" pitchFamily="49" charset="0"/>
              </a:rPr>
              <a:t>()</a:t>
            </a:r>
            <a:r>
              <a:rPr lang="es-MX" dirty="0"/>
              <a:t>, </a:t>
            </a:r>
            <a:r>
              <a:rPr lang="es-MX" b="1" dirty="0" err="1">
                <a:latin typeface="Courier New" panose="02070309020205020404" pitchFamily="49" charset="0"/>
              </a:rPr>
              <a:t>query</a:t>
            </a:r>
            <a:r>
              <a:rPr lang="es-MX" b="1" dirty="0">
                <a:latin typeface="Courier New" panose="02070309020205020404" pitchFamily="49" charset="0"/>
              </a:rPr>
              <a:t>()</a:t>
            </a:r>
            <a:r>
              <a:rPr lang="es-MX" dirty="0"/>
              <a:t>, </a:t>
            </a:r>
            <a:r>
              <a:rPr lang="es-MX" b="1" dirty="0" err="1">
                <a:latin typeface="Courier New" panose="02070309020205020404" pitchFamily="49" charset="0"/>
              </a:rPr>
              <a:t>update</a:t>
            </a:r>
            <a:r>
              <a:rPr lang="es-MX" b="1" dirty="0">
                <a:latin typeface="Courier New" panose="02070309020205020404" pitchFamily="49" charset="0"/>
              </a:rPr>
              <a:t>()</a:t>
            </a:r>
            <a:r>
              <a:rPr lang="es-MX" dirty="0"/>
              <a:t> y </a:t>
            </a:r>
            <a:r>
              <a:rPr lang="es-MX" b="1" dirty="0" err="1">
                <a:latin typeface="Courier New" panose="02070309020205020404" pitchFamily="49" charset="0"/>
              </a:rPr>
              <a:t>delete</a:t>
            </a:r>
            <a:r>
              <a:rPr lang="es-MX" b="1" dirty="0">
                <a:latin typeface="Courier New" panose="02070309020205020404" pitchFamily="49" charset="0"/>
              </a:rPr>
              <a:t>()</a:t>
            </a:r>
            <a:r>
              <a:rPr lang="es-MX" dirty="0"/>
              <a:t>.</a:t>
            </a:r>
          </a:p>
        </p:txBody>
      </p:sp>
    </p:spTree>
    <p:extLst>
      <p:ext uri="{BB962C8B-B14F-4D97-AF65-F5344CB8AC3E}">
        <p14:creationId xmlns:p14="http://schemas.microsoft.com/office/powerpoint/2010/main" val="391707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{1D96ACB7-3F2E-4739-B061-6C5DEE8472AE}tf03457452</Template>
  <TotalTime>645</TotalTime>
  <Words>1071</Words>
  <Application>Microsoft Office PowerPoint</Application>
  <PresentationFormat>Panorámica</PresentationFormat>
  <Paragraphs>58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Courier New</vt:lpstr>
      <vt:lpstr>Celestial</vt:lpstr>
      <vt:lpstr>Introducción a las Bases de Datos en Android</vt:lpstr>
      <vt:lpstr>¿Por qué necesitamos una base de datos?</vt:lpstr>
      <vt:lpstr>¿Qué es SQLite?</vt:lpstr>
      <vt:lpstr>Los Componentes Clave de SQLite en Android</vt:lpstr>
      <vt:lpstr>Flujo de trabajo</vt:lpstr>
      <vt:lpstr>Paso a Paso: Diseñando nuestra App</vt:lpstr>
      <vt:lpstr>Creando el Contrato de la Base de Datos</vt:lpstr>
      <vt:lpstr>Creando el DBHelper</vt:lpstr>
      <vt:lpstr>Operaciones CRUD (Crear, Leer, Actualizar, Borrar)</vt:lpstr>
      <vt:lpstr>Ejecución de Consultas SQL (Leer Datos)</vt:lpstr>
      <vt:lpstr>Presentación de PowerPoint</vt:lpstr>
      <vt:lpstr>Con nuestra bd lista</vt:lpstr>
      <vt:lpstr>Como obtener los datos desde el layout</vt:lpstr>
      <vt:lpstr>El ListView en el Layout</vt:lpstr>
      <vt:lpstr>El Layout para Cada Elemento de la Lista</vt:lpstr>
      <vt:lpstr>El adaptador: SimpleCursorAdapter</vt:lpstr>
      <vt:lpstr>Uniendo Todo en la MainActivity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Patricio Ignacio Carrasco Zura</dc:creator>
  <cp:lastModifiedBy>Patricio Ignacio Carrasco Zura</cp:lastModifiedBy>
  <cp:revision>1</cp:revision>
  <dcterms:created xsi:type="dcterms:W3CDTF">2025-09-22T16:14:27Z</dcterms:created>
  <dcterms:modified xsi:type="dcterms:W3CDTF">2025-09-23T02:59:41Z</dcterms:modified>
</cp:coreProperties>
</file>